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GGWork\CLSM\Src\latex\trunk\Figures\OSDI-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sz="1800" b="1" i="0" baseline="0"/>
              <a:t>Throughput vs. Latency (100% </a:t>
            </a:r>
            <a:r>
              <a:rPr lang="en-US" sz="1800" b="1" i="0" u="none" strike="noStrike" baseline="0"/>
              <a:t>RMW)</a:t>
            </a:r>
            <a:endParaRPr lang="en-US" sz="1800" b="1" i="0" baseline="0"/>
          </a:p>
        </c:rich>
      </c:tx>
      <c:layout/>
    </c:title>
    <c:plotArea>
      <c:layout>
        <c:manualLayout>
          <c:layoutTarget val="inner"/>
          <c:xMode val="edge"/>
          <c:yMode val="edge"/>
          <c:x val="9.6381998724471757E-2"/>
          <c:y val="0.13006849460150091"/>
          <c:w val="0.67674580352516167"/>
          <c:h val="0.74863713651357644"/>
        </c:manualLayout>
      </c:layout>
      <c:scatterChart>
        <c:scatterStyle val="smoothMarker"/>
        <c:ser>
          <c:idx val="0"/>
          <c:order val="0"/>
          <c:tx>
            <c:strRef>
              <c:f>'100% RMW '!$C$67</c:f>
              <c:strCache>
                <c:ptCount val="1"/>
                <c:pt idx="0">
                  <c:v>LevelDB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diamond"/>
            <c:size val="12"/>
            <c:spPr>
              <a:noFill/>
              <a:ln w="12700">
                <a:solidFill>
                  <a:schemeClr val="tx1"/>
                </a:solidFill>
              </a:ln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1</a:t>
                    </a:r>
                  </a:p>
                </c:rich>
              </c:tx>
              <c:dLblPos val="t"/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2</a:t>
                    </a:r>
                  </a:p>
                </c:rich>
              </c:tx>
              <c:dLblPos val="t"/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4</a:t>
                    </a:r>
                  </a:p>
                </c:rich>
              </c:tx>
              <c:dLblPos val="t"/>
              <c:showVal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8</a:t>
                    </a:r>
                  </a:p>
                </c:rich>
              </c:tx>
              <c:dLblPos val="t"/>
              <c:showVal val="1"/>
            </c:dLbl>
            <c:dLblPos val="t"/>
            <c:showVal val="1"/>
          </c:dLbls>
          <c:xVal>
            <c:numRef>
              <c:f>'100% RMW '!$D$67:$G$67</c:f>
              <c:numCache>
                <c:formatCode>General</c:formatCode>
                <c:ptCount val="4"/>
                <c:pt idx="0">
                  <c:v>44692</c:v>
                </c:pt>
                <c:pt idx="1">
                  <c:v>62265</c:v>
                </c:pt>
                <c:pt idx="2">
                  <c:v>112408</c:v>
                </c:pt>
                <c:pt idx="3">
                  <c:v>138338</c:v>
                </c:pt>
              </c:numCache>
            </c:numRef>
          </c:xVal>
          <c:yVal>
            <c:numRef>
              <c:f>'100% RMW '!$D$68:$G$68</c:f>
              <c:numCache>
                <c:formatCode>General</c:formatCode>
                <c:ptCount val="4"/>
                <c:pt idx="0">
                  <c:v>16</c:v>
                </c:pt>
                <c:pt idx="1">
                  <c:v>27</c:v>
                </c:pt>
                <c:pt idx="2">
                  <c:v>27</c:v>
                </c:pt>
                <c:pt idx="3">
                  <c:v>34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'100% RMW '!$C$69</c:f>
              <c:strCache>
                <c:ptCount val="1"/>
                <c:pt idx="0">
                  <c:v>cLSM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marker>
            <c:symbol val="square"/>
            <c:size val="12"/>
            <c:spPr>
              <a:solidFill>
                <a:schemeClr val="tx1"/>
              </a:solidFill>
              <a:ln w="12700">
                <a:solidFill>
                  <a:prstClr val="black"/>
                </a:solidFill>
              </a:ln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1</a:t>
                    </a:r>
                  </a:p>
                </c:rich>
              </c:tx>
              <c:dLblPos val="b"/>
              <c:showVal val="1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2</a:t>
                    </a:r>
                  </a:p>
                </c:rich>
              </c:tx>
              <c:dLblPos val="b"/>
              <c:showVal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4</a:t>
                    </a:r>
                  </a:p>
                </c:rich>
              </c:tx>
              <c:dLblPos val="b"/>
              <c:showVal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8</a:t>
                    </a:r>
                  </a:p>
                </c:rich>
              </c:tx>
              <c:dLblPos val="b"/>
              <c:showVal val="1"/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/>
                      <a:t>16</a:t>
                    </a:r>
                  </a:p>
                </c:rich>
              </c:tx>
              <c:dLblPos val="b"/>
              <c:showVal val="1"/>
            </c:dLbl>
            <c:dLblPos val="b"/>
            <c:showVal val="1"/>
          </c:dLbls>
          <c:xVal>
            <c:numRef>
              <c:f>'100% RMW '!$D$69:$H$69</c:f>
              <c:numCache>
                <c:formatCode>General</c:formatCode>
                <c:ptCount val="5"/>
                <c:pt idx="0">
                  <c:v>58822</c:v>
                </c:pt>
                <c:pt idx="1">
                  <c:v>80299</c:v>
                </c:pt>
                <c:pt idx="2">
                  <c:v>146180</c:v>
                </c:pt>
                <c:pt idx="3">
                  <c:v>291002</c:v>
                </c:pt>
                <c:pt idx="4">
                  <c:v>391056</c:v>
                </c:pt>
              </c:numCache>
            </c:numRef>
          </c:xVal>
          <c:yVal>
            <c:numRef>
              <c:f>'100% RMW '!$D$70:$H$70</c:f>
              <c:numCache>
                <c:formatCode>General</c:formatCode>
                <c:ptCount val="5"/>
                <c:pt idx="0">
                  <c:v>20</c:v>
                </c:pt>
                <c:pt idx="1">
                  <c:v>21</c:v>
                </c:pt>
                <c:pt idx="2">
                  <c:v>22</c:v>
                </c:pt>
                <c:pt idx="3">
                  <c:v>31</c:v>
                </c:pt>
                <c:pt idx="4">
                  <c:v>35</c:v>
                </c:pt>
              </c:numCache>
            </c:numRef>
          </c:yVal>
          <c:smooth val="1"/>
        </c:ser>
        <c:axId val="94582272"/>
        <c:axId val="95059968"/>
      </c:scatterChart>
      <c:valAx>
        <c:axId val="945822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 b="1" i="0" u="none" strike="noStrike" baseline="0"/>
                  <a:t>Throughput (</a:t>
                </a:r>
                <a:r>
                  <a:rPr lang="en-US" sz="1400" b="1" i="0" baseline="0"/>
                  <a:t>ops/sec x 10</a:t>
                </a:r>
                <a:r>
                  <a:rPr lang="en-US" sz="1400" b="1" i="0" baseline="30000"/>
                  <a:t>3</a:t>
                </a:r>
                <a:r>
                  <a:rPr lang="en-US" sz="1400" b="1" i="0" u="none" strike="noStrike" baseline="0"/>
                  <a:t>)</a:t>
                </a:r>
                <a:endParaRPr lang="en-US" sz="1400" b="1" i="0" baseline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5059968"/>
        <c:crosses val="autoZero"/>
        <c:crossBetween val="midCat"/>
      </c:valAx>
      <c:valAx>
        <c:axId val="95059968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b="1" i="0" baseline="0"/>
                  <a:t>90% Latency (</a:t>
                </a:r>
                <a:r>
                  <a:rPr lang="el-GR" sz="1400" b="0" i="0" baseline="0"/>
                  <a:t>μ</a:t>
                </a:r>
                <a:r>
                  <a:rPr lang="el-GR" sz="1400" b="1" i="0" baseline="0"/>
                  <a:t> </a:t>
                </a:r>
                <a:r>
                  <a:rPr lang="en-US" sz="1400" b="1" i="0" baseline="0"/>
                  <a:t>sec)</a:t>
                </a:r>
                <a:endParaRPr lang="en-US" sz="1400"/>
              </a:p>
            </c:rich>
          </c:tx>
          <c:layout>
            <c:manualLayout>
              <c:xMode val="edge"/>
              <c:yMode val="edge"/>
              <c:x val="1.9023348019507405E-2"/>
              <c:y val="0.3815365455382228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458227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3472954294334945"/>
          <c:y val="0.39997945364228105"/>
          <c:w val="0.13086805555555556"/>
          <c:h val="0.12732764654418197"/>
        </c:manualLayout>
      </c:layout>
      <c:txPr>
        <a:bodyPr/>
        <a:lstStyle/>
        <a:p>
          <a:pPr>
            <a:defRPr sz="1400"/>
          </a:pPr>
          <a:endParaRPr lang="en-US"/>
        </a:p>
      </c:txPr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0" y="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Guy Gueta</dc:creator>
  <cp:lastModifiedBy>Guy Gueta</cp:lastModifiedBy>
  <cp:revision>9</cp:revision>
  <dcterms:created xsi:type="dcterms:W3CDTF">2006-08-16T00:00:00Z</dcterms:created>
  <dcterms:modified xsi:type="dcterms:W3CDTF">2014-09-28T20:32:12Z</dcterms:modified>
</cp:coreProperties>
</file>