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idUuy/7Qu+bwXDuiO7Qd7ZVgZ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6a9cfc07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26a9cfc076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25"/>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6"/>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6"/>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7"/>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2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9"/>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0"/>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1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6" name="Google Shape;46;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3" name="Google Shape;53;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0" name="Google Shape;60;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5" name="Google Shape;75;p2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6" name="Google Shape;76;p2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7" name="Google Shape;77;p2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8" name="Google Shape;78;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22"/>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a:spLocks noGrp="1"/>
          </p:cNvSpPr>
          <p:nvPr>
            <p:ph type="pic" idx="2"/>
          </p:nvPr>
        </p:nvSpPr>
        <p:spPr>
          <a:xfrm>
            <a:off x="2589212" y="634965"/>
            <a:ext cx="8915400" cy="3854970"/>
          </a:xfrm>
          <a:prstGeom prst="rect">
            <a:avLst/>
          </a:prstGeom>
          <a:noFill/>
          <a:ln>
            <a:noFill/>
          </a:ln>
        </p:spPr>
      </p:sp>
      <p:sp>
        <p:nvSpPr>
          <p:cNvPr id="99" name="Google Shape;99;p23"/>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4"/>
          <p:cNvGrpSpPr/>
          <p:nvPr/>
        </p:nvGrpSpPr>
        <p:grpSpPr>
          <a:xfrm>
            <a:off x="27221" y="-786"/>
            <a:ext cx="2356674" cy="6854039"/>
            <a:chOff x="6627813" y="194833"/>
            <a:chExt cx="1952625" cy="5678918"/>
          </a:xfrm>
        </p:grpSpPr>
        <p:sp>
          <p:nvSpPr>
            <p:cNvPr id="20" name="Google Shape;20;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4"/>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4"/>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rive.google.com/file/d/1pG1oUOgD9N5IU1wzJmanltzUn1BvlQ00/view"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p:nvPr/>
        </p:nvSpPr>
        <p:spPr>
          <a:xfrm>
            <a:off x="367086" y="135791"/>
            <a:ext cx="11457900" cy="5787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entury Gothic"/>
                <a:ea typeface="Century Gothic"/>
                <a:cs typeface="Century Gothic"/>
                <a:sym typeface="Century Gothic"/>
              </a:rPr>
              <a:t> </a:t>
            </a:r>
            <a:r>
              <a:rPr lang="en-US" sz="3200" i="0" u="none" strike="noStrike" cap="none" dirty="0">
                <a:solidFill>
                  <a:schemeClr val="dk1"/>
                </a:solidFill>
                <a:latin typeface="Century Gothic"/>
                <a:ea typeface="Century Gothic"/>
                <a:cs typeface="Century Gothic"/>
                <a:sym typeface="Century Gothic"/>
              </a:rPr>
              <a:t>Software Engineering Project</a:t>
            </a:r>
            <a:endParaRPr sz="3200" dirty="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3200" i="0" u="none" strike="noStrike" cap="none" dirty="0">
                <a:solidFill>
                  <a:schemeClr val="dk1"/>
                </a:solidFill>
                <a:latin typeface="Century Gothic"/>
                <a:ea typeface="Century Gothic"/>
                <a:cs typeface="Century Gothic"/>
                <a:sym typeface="Century Gothic"/>
              </a:rPr>
              <a:t> </a:t>
            </a:r>
            <a:r>
              <a:rPr lang="en-US" sz="3200" b="1" i="0" u="none" strike="noStrike" cap="none" dirty="0">
                <a:solidFill>
                  <a:schemeClr val="dk1"/>
                </a:solidFill>
                <a:latin typeface="Century Gothic"/>
                <a:ea typeface="Century Gothic"/>
                <a:cs typeface="Century Gothic"/>
                <a:sym typeface="Century Gothic"/>
              </a:rPr>
              <a:t>CLEAN FUEL RELIANCE PER COUNTRY</a:t>
            </a:r>
            <a:endParaRPr sz="1800" b="1" i="0" u="none" strike="noStrike" cap="none" dirty="0">
              <a:solidFill>
                <a:schemeClr val="dk1"/>
              </a:solidFill>
              <a:latin typeface="Century Gothic"/>
              <a:ea typeface="Century Gothic"/>
              <a:cs typeface="Century Gothic"/>
              <a:sym typeface="Century Gothic"/>
            </a:endParaRPr>
          </a:p>
          <a:p>
            <a:pPr marL="457200" marR="0" lvl="1" indent="0" algn="ctr" rtl="0">
              <a:spcBef>
                <a:spcPts val="0"/>
              </a:spcBef>
              <a:spcAft>
                <a:spcPts val="0"/>
              </a:spcAft>
              <a:buNone/>
            </a:pPr>
            <a:endParaRPr sz="1800" b="1" i="0" u="none" strike="noStrike" cap="none" dirty="0">
              <a:solidFill>
                <a:schemeClr val="dk1"/>
              </a:solidFill>
              <a:latin typeface="Century Gothic"/>
              <a:ea typeface="Century Gothic"/>
              <a:cs typeface="Century Gothic"/>
              <a:sym typeface="Century Gothic"/>
            </a:endParaRPr>
          </a:p>
          <a:p>
            <a:pPr marL="457200" marR="0" lvl="1" indent="0" algn="ctr" rtl="0">
              <a:spcBef>
                <a:spcPts val="0"/>
              </a:spcBef>
              <a:spcAft>
                <a:spcPts val="0"/>
              </a:spcAft>
              <a:buNone/>
            </a:pPr>
            <a:r>
              <a:rPr lang="en-US" sz="1800" b="1" dirty="0">
                <a:solidFill>
                  <a:schemeClr val="dk1"/>
                </a:solidFill>
                <a:latin typeface="Century Gothic"/>
                <a:ea typeface="Century Gothic"/>
                <a:cs typeface="Century Gothic"/>
                <a:sym typeface="Century Gothic"/>
              </a:rPr>
              <a:t>ITSC 3155</a:t>
            </a:r>
            <a:endParaRPr sz="1800" b="1" dirty="0">
              <a:solidFill>
                <a:schemeClr val="dk1"/>
              </a:solidFill>
              <a:latin typeface="Century Gothic"/>
              <a:ea typeface="Century Gothic"/>
              <a:cs typeface="Century Gothic"/>
              <a:sym typeface="Century Gothic"/>
            </a:endParaRPr>
          </a:p>
          <a:p>
            <a:pPr marL="457200" marR="0" lvl="1" indent="0" algn="ctr" rtl="0">
              <a:spcBef>
                <a:spcPts val="0"/>
              </a:spcBef>
              <a:spcAft>
                <a:spcPts val="0"/>
              </a:spcAft>
              <a:buNone/>
            </a:pPr>
            <a:r>
              <a:rPr lang="en-US" sz="1800" b="1" dirty="0">
                <a:solidFill>
                  <a:schemeClr val="dk1"/>
                </a:solidFill>
                <a:latin typeface="Century Gothic"/>
                <a:ea typeface="Century Gothic"/>
                <a:cs typeface="Century Gothic"/>
                <a:sym typeface="Century Gothic"/>
              </a:rPr>
              <a:t>Group 3</a:t>
            </a:r>
            <a:endParaRPr sz="1800" b="1" dirty="0">
              <a:solidFill>
                <a:schemeClr val="dk1"/>
              </a:solidFill>
              <a:latin typeface="Century Gothic"/>
              <a:ea typeface="Century Gothic"/>
              <a:cs typeface="Century Gothic"/>
              <a:sym typeface="Century Gothic"/>
            </a:endParaRPr>
          </a:p>
          <a:p>
            <a:pPr marL="457200" marR="0" lvl="1" indent="0" algn="l" rtl="0">
              <a:spcBef>
                <a:spcPts val="0"/>
              </a:spcBef>
              <a:spcAft>
                <a:spcPts val="0"/>
              </a:spcAft>
              <a:buNone/>
            </a:pPr>
            <a:endParaRPr sz="1800" b="1" dirty="0">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None/>
            </a:pPr>
            <a:r>
              <a:rPr lang="en-US" sz="1800" b="1" i="0" u="none" strike="noStrike" cap="none" dirty="0">
                <a:solidFill>
                  <a:schemeClr val="dk1"/>
                </a:solidFill>
                <a:latin typeface="Century Gothic"/>
                <a:ea typeface="Century Gothic"/>
                <a:cs typeface="Century Gothic"/>
                <a:sym typeface="Century Gothic"/>
              </a:rPr>
              <a:t>Group members</a:t>
            </a:r>
            <a:endParaRPr sz="1800" b="1" i="0" u="none" strike="noStrike" cap="none" dirty="0">
              <a:solidFill>
                <a:schemeClr val="dk1"/>
              </a:solidFill>
              <a:latin typeface="Century Gothic"/>
              <a:ea typeface="Century Gothic"/>
              <a:cs typeface="Century Gothic"/>
              <a:sym typeface="Century Gothic"/>
            </a:endParaRPr>
          </a:p>
          <a:p>
            <a:pPr marL="457200" marR="0" lvl="1" indent="457200" algn="l" rtl="0">
              <a:spcBef>
                <a:spcPts val="0"/>
              </a:spcBef>
              <a:spcAft>
                <a:spcPts val="0"/>
              </a:spcAft>
              <a:buNone/>
            </a:pPr>
            <a:endParaRPr sz="1800" b="1" dirty="0">
              <a:solidFill>
                <a:schemeClr val="dk1"/>
              </a:solidFill>
              <a:latin typeface="Century Gothic"/>
              <a:ea typeface="Century Gothic"/>
              <a:cs typeface="Century Gothic"/>
              <a:sym typeface="Century Gothic"/>
            </a:endParaRPr>
          </a:p>
          <a:p>
            <a:pPr marL="1257300" marR="0" lvl="2" indent="-342900" algn="l" rtl="0">
              <a:lnSpc>
                <a:spcPct val="200000"/>
              </a:lnSpc>
              <a:spcBef>
                <a:spcPts val="0"/>
              </a:spcBef>
              <a:spcAft>
                <a:spcPts val="0"/>
              </a:spcAft>
              <a:buClr>
                <a:schemeClr val="dk1"/>
              </a:buClr>
              <a:buSzPts val="1800"/>
              <a:buFont typeface="Century Gothic"/>
              <a:buAutoNum type="arabicPeriod"/>
            </a:pPr>
            <a:r>
              <a:rPr lang="en-US" sz="1800" i="0" u="none" strike="noStrike" cap="none" dirty="0">
                <a:solidFill>
                  <a:schemeClr val="dk1"/>
                </a:solidFill>
                <a:latin typeface="Century Gothic"/>
                <a:ea typeface="Century Gothic"/>
                <a:cs typeface="Century Gothic"/>
                <a:sym typeface="Century Gothic"/>
              </a:rPr>
              <a:t>  Eshetu Wekjira</a:t>
            </a:r>
            <a:endParaRPr dirty="0">
              <a:solidFill>
                <a:schemeClr val="dk1"/>
              </a:solidFill>
              <a:latin typeface="Century Gothic"/>
              <a:ea typeface="Century Gothic"/>
              <a:cs typeface="Century Gothic"/>
              <a:sym typeface="Century Gothic"/>
            </a:endParaRPr>
          </a:p>
          <a:p>
            <a:pPr marL="1257300" marR="0" lvl="2" indent="-342900" algn="l" rtl="0">
              <a:lnSpc>
                <a:spcPct val="200000"/>
              </a:lnSpc>
              <a:spcBef>
                <a:spcPts val="0"/>
              </a:spcBef>
              <a:spcAft>
                <a:spcPts val="0"/>
              </a:spcAft>
              <a:buClr>
                <a:schemeClr val="dk1"/>
              </a:buClr>
              <a:buSzPts val="1800"/>
              <a:buFont typeface="Century Gothic"/>
              <a:buAutoNum type="arabicPeriod"/>
            </a:pPr>
            <a:r>
              <a:rPr lang="en-US" sz="1800" i="0" u="none" strike="noStrike" cap="none" dirty="0">
                <a:solidFill>
                  <a:schemeClr val="dk1"/>
                </a:solidFill>
                <a:latin typeface="Century Gothic"/>
                <a:ea typeface="Century Gothic"/>
                <a:cs typeface="Century Gothic"/>
                <a:sym typeface="Century Gothic"/>
              </a:rPr>
              <a:t>  Colin </a:t>
            </a:r>
            <a:r>
              <a:rPr lang="en-US" sz="1800" i="0" u="none" strike="noStrike" cap="none" dirty="0" err="1">
                <a:solidFill>
                  <a:schemeClr val="dk1"/>
                </a:solidFill>
                <a:latin typeface="Century Gothic"/>
                <a:ea typeface="Century Gothic"/>
                <a:cs typeface="Century Gothic"/>
                <a:sym typeface="Century Gothic"/>
              </a:rPr>
              <a:t>O.Beirne</a:t>
            </a:r>
            <a:r>
              <a:rPr lang="en-US" sz="1800" i="0" u="none" strike="noStrike" cap="none" dirty="0">
                <a:solidFill>
                  <a:schemeClr val="dk1"/>
                </a:solidFill>
                <a:latin typeface="Century Gothic"/>
                <a:ea typeface="Century Gothic"/>
                <a:cs typeface="Century Gothic"/>
                <a:sym typeface="Century Gothic"/>
              </a:rPr>
              <a:t> </a:t>
            </a:r>
            <a:endParaRPr dirty="0">
              <a:solidFill>
                <a:schemeClr val="dk1"/>
              </a:solidFill>
              <a:latin typeface="Century Gothic"/>
              <a:ea typeface="Century Gothic"/>
              <a:cs typeface="Century Gothic"/>
              <a:sym typeface="Century Gothic"/>
            </a:endParaRPr>
          </a:p>
          <a:p>
            <a:pPr marL="1257300" marR="0" lvl="2" indent="-342900" algn="l" rtl="0">
              <a:lnSpc>
                <a:spcPct val="200000"/>
              </a:lnSpc>
              <a:spcBef>
                <a:spcPts val="0"/>
              </a:spcBef>
              <a:spcAft>
                <a:spcPts val="0"/>
              </a:spcAft>
              <a:buClr>
                <a:schemeClr val="dk1"/>
              </a:buClr>
              <a:buSzPts val="1800"/>
              <a:buFont typeface="Century Gothic"/>
              <a:buAutoNum type="arabicPeriod"/>
            </a:pPr>
            <a:r>
              <a:rPr lang="en-US" sz="1800" i="0" u="none" strike="noStrike" cap="none" dirty="0">
                <a:solidFill>
                  <a:schemeClr val="dk1"/>
                </a:solidFill>
                <a:latin typeface="Century Gothic"/>
                <a:ea typeface="Century Gothic"/>
                <a:cs typeface="Century Gothic"/>
                <a:sym typeface="Century Gothic"/>
              </a:rPr>
              <a:t>  Irvin Victoria Ibanez </a:t>
            </a:r>
            <a:endParaRPr dirty="0">
              <a:solidFill>
                <a:schemeClr val="dk1"/>
              </a:solidFill>
              <a:latin typeface="Century Gothic"/>
              <a:ea typeface="Century Gothic"/>
              <a:cs typeface="Century Gothic"/>
              <a:sym typeface="Century Gothic"/>
            </a:endParaRPr>
          </a:p>
          <a:p>
            <a:pPr marL="1257300" marR="0" lvl="2" indent="-342900" algn="l" rtl="0">
              <a:lnSpc>
                <a:spcPct val="200000"/>
              </a:lnSpc>
              <a:spcBef>
                <a:spcPts val="0"/>
              </a:spcBef>
              <a:spcAft>
                <a:spcPts val="0"/>
              </a:spcAft>
              <a:buClr>
                <a:schemeClr val="dk1"/>
              </a:buClr>
              <a:buSzPts val="1800"/>
              <a:buFont typeface="Century Gothic"/>
              <a:buAutoNum type="arabicPeriod"/>
            </a:pPr>
            <a:r>
              <a:rPr lang="en-US" sz="1800" i="0" u="none" strike="noStrike" cap="none" dirty="0">
                <a:solidFill>
                  <a:schemeClr val="dk1"/>
                </a:solidFill>
                <a:latin typeface="Century Gothic"/>
                <a:ea typeface="Century Gothic"/>
                <a:cs typeface="Century Gothic"/>
                <a:sym typeface="Century Gothic"/>
              </a:rPr>
              <a:t>  Seth Parsons </a:t>
            </a:r>
            <a:endParaRPr dirty="0">
              <a:solidFill>
                <a:schemeClr val="dk1"/>
              </a:solidFill>
              <a:latin typeface="Century Gothic"/>
              <a:ea typeface="Century Gothic"/>
              <a:cs typeface="Century Gothic"/>
              <a:sym typeface="Century Gothic"/>
            </a:endParaRPr>
          </a:p>
          <a:p>
            <a:pPr marL="1257300" marR="0" lvl="2" indent="-342900" algn="l" rtl="0">
              <a:lnSpc>
                <a:spcPct val="200000"/>
              </a:lnSpc>
              <a:spcBef>
                <a:spcPts val="0"/>
              </a:spcBef>
              <a:spcAft>
                <a:spcPts val="0"/>
              </a:spcAft>
              <a:buClr>
                <a:schemeClr val="dk1"/>
              </a:buClr>
              <a:buSzPts val="1800"/>
              <a:buFont typeface="Century Gothic"/>
              <a:buAutoNum type="arabicPeriod"/>
            </a:pPr>
            <a:r>
              <a:rPr lang="en-US" sz="1800" i="0" u="none" strike="noStrike" cap="none" dirty="0">
                <a:solidFill>
                  <a:schemeClr val="dk1"/>
                </a:solidFill>
                <a:latin typeface="Century Gothic"/>
                <a:ea typeface="Century Gothic"/>
                <a:cs typeface="Century Gothic"/>
                <a:sym typeface="Century Gothic"/>
              </a:rPr>
              <a:t>  Sydney Melech</a:t>
            </a:r>
            <a:endParaRPr sz="1800" b="1" i="0" u="none" strike="noStrike" cap="none"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165" name="Google Shape;165;p1"/>
          <p:cNvPicPr preferRelativeResize="0"/>
          <p:nvPr/>
        </p:nvPicPr>
        <p:blipFill>
          <a:blip r:embed="rId3">
            <a:alphaModFix/>
          </a:blip>
          <a:stretch>
            <a:fillRect/>
          </a:stretch>
        </p:blipFill>
        <p:spPr>
          <a:xfrm>
            <a:off x="6197079" y="2250575"/>
            <a:ext cx="4903422" cy="367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p:nvPr/>
        </p:nvSpPr>
        <p:spPr>
          <a:xfrm>
            <a:off x="367086" y="32424"/>
            <a:ext cx="11457828"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 </a:t>
            </a:r>
            <a:r>
              <a:rPr lang="en-US" sz="5400">
                <a:solidFill>
                  <a:schemeClr val="dk1"/>
                </a:solidFill>
                <a:latin typeface="Century Gothic"/>
                <a:ea typeface="Century Gothic"/>
                <a:cs typeface="Century Gothic"/>
                <a:sym typeface="Century Gothic"/>
              </a:rPr>
              <a:t>Demo</a:t>
            </a:r>
            <a:endParaRPr/>
          </a:p>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Walk through user stories by using scenarios</a:t>
            </a:r>
            <a:endParaRPr/>
          </a:p>
          <a:p>
            <a:pPr marL="0" marR="0" lvl="0" indent="0" algn="l" rtl="0">
              <a:spcBef>
                <a:spcPts val="0"/>
              </a:spcBef>
              <a:spcAft>
                <a:spcPts val="0"/>
              </a:spcAft>
              <a:buNone/>
            </a:pP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216" name="Google Shape;216;p9" title="Screen Recording 2022-04-29 at 3.13.16 PM.mov">
            <a:hlinkClick r:id="rId3"/>
          </p:cNvPr>
          <p:cNvPicPr preferRelativeResize="0"/>
          <p:nvPr/>
        </p:nvPicPr>
        <p:blipFill>
          <a:blip r:embed="rId4">
            <a:alphaModFix/>
          </a:blip>
          <a:stretch>
            <a:fillRect/>
          </a:stretch>
        </p:blipFill>
        <p:spPr>
          <a:xfrm>
            <a:off x="2241175" y="1490550"/>
            <a:ext cx="6920275" cy="519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p:nvPr/>
        </p:nvSpPr>
        <p:spPr>
          <a:xfrm>
            <a:off x="367086" y="135791"/>
            <a:ext cx="114579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2400" b="1">
                <a:solidFill>
                  <a:schemeClr val="dk1"/>
                </a:solidFill>
                <a:latin typeface="Century Gothic"/>
                <a:ea typeface="Century Gothic"/>
                <a:cs typeface="Century Gothic"/>
                <a:sym typeface="Century Gothic"/>
              </a:rPr>
              <a:t>The System Model </a:t>
            </a:r>
            <a:endParaRPr sz="2400" b="1">
              <a:latin typeface="Century Gothic"/>
              <a:ea typeface="Century Gothic"/>
              <a:cs typeface="Century Gothic"/>
              <a:sym typeface="Century Gothic"/>
            </a:endParaRPr>
          </a:p>
          <a:p>
            <a:pPr marL="0" marR="0" lvl="0" indent="0" algn="ctr" rtl="0">
              <a:spcBef>
                <a:spcPts val="0"/>
              </a:spcBef>
              <a:spcAft>
                <a:spcPts val="0"/>
              </a:spcAft>
              <a:buNone/>
            </a:pPr>
            <a:r>
              <a:rPr lang="en-US" sz="2400" b="1">
                <a:solidFill>
                  <a:schemeClr val="dk1"/>
                </a:solidFill>
                <a:latin typeface="Century Gothic"/>
                <a:ea typeface="Century Gothic"/>
                <a:cs typeface="Century Gothic"/>
                <a:sym typeface="Century Gothic"/>
              </a:rPr>
              <a:t>DFD DIAGRAM</a:t>
            </a:r>
            <a:endParaRPr sz="2400" b="1">
              <a:latin typeface="Century Gothic"/>
              <a:ea typeface="Century Gothic"/>
              <a:cs typeface="Century Gothic"/>
              <a:sym typeface="Century Gothic"/>
            </a:endParaRPr>
          </a:p>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222" name="Google Shape;222;p10"/>
          <p:cNvPicPr preferRelativeResize="0"/>
          <p:nvPr/>
        </p:nvPicPr>
        <p:blipFill rotWithShape="1">
          <a:blip r:embed="rId3">
            <a:alphaModFix/>
          </a:blip>
          <a:srcRect/>
          <a:stretch/>
        </p:blipFill>
        <p:spPr>
          <a:xfrm>
            <a:off x="2782957" y="1256306"/>
            <a:ext cx="6620394" cy="52478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p:nvPr/>
        </p:nvSpPr>
        <p:spPr>
          <a:xfrm>
            <a:off x="-109992" y="437940"/>
            <a:ext cx="11457900" cy="181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2200" b="1">
                <a:solidFill>
                  <a:schemeClr val="dk1"/>
                </a:solidFill>
                <a:latin typeface="Century Gothic"/>
                <a:ea typeface="Century Gothic"/>
                <a:cs typeface="Century Gothic"/>
                <a:sym typeface="Century Gothic"/>
              </a:rPr>
              <a:t>Customer/Partner Team Feedback</a:t>
            </a:r>
            <a:endParaRPr sz="22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         </a:t>
            </a:r>
            <a:endParaRPr sz="180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28" name="Google Shape;228;p11"/>
          <p:cNvSpPr txBox="1"/>
          <p:nvPr/>
        </p:nvSpPr>
        <p:spPr>
          <a:xfrm>
            <a:off x="1102500" y="1674300"/>
            <a:ext cx="9987000" cy="3509400"/>
          </a:xfrm>
          <a:prstGeom prst="rect">
            <a:avLst/>
          </a:prstGeom>
          <a:noFill/>
          <a:ln>
            <a:noFill/>
          </a:ln>
        </p:spPr>
        <p:txBody>
          <a:bodyPr spcFirstLastPara="1" wrap="square" lIns="91425" tIns="91425" rIns="91425" bIns="91425" anchor="t" anchorCtr="0">
            <a:spAutoFit/>
          </a:bodyPr>
          <a:lstStyle/>
          <a:p>
            <a:pPr marL="457200" lvl="0" indent="-381000" algn="l" rtl="0">
              <a:lnSpc>
                <a:spcPct val="200000"/>
              </a:lnSpc>
              <a:spcBef>
                <a:spcPts val="0"/>
              </a:spcBef>
              <a:spcAft>
                <a:spcPts val="0"/>
              </a:spcAft>
              <a:buSzPts val="2400"/>
              <a:buFont typeface="Century Gothic"/>
              <a:buChar char="●"/>
            </a:pPr>
            <a:r>
              <a:rPr lang="en-US" sz="2400">
                <a:latin typeface="Century Gothic"/>
                <a:ea typeface="Century Gothic"/>
                <a:cs typeface="Century Gothic"/>
                <a:sym typeface="Century Gothic"/>
              </a:rPr>
              <a:t>Had an easy to read presentation of data </a:t>
            </a:r>
            <a:endParaRPr sz="2400">
              <a:latin typeface="Century Gothic"/>
              <a:ea typeface="Century Gothic"/>
              <a:cs typeface="Century Gothic"/>
              <a:sym typeface="Century Gothic"/>
            </a:endParaRPr>
          </a:p>
          <a:p>
            <a:pPr marL="457200" lvl="0" indent="-381000" algn="l" rtl="0">
              <a:lnSpc>
                <a:spcPct val="200000"/>
              </a:lnSpc>
              <a:spcBef>
                <a:spcPts val="0"/>
              </a:spcBef>
              <a:spcAft>
                <a:spcPts val="0"/>
              </a:spcAft>
              <a:buSzPts val="2400"/>
              <a:buFont typeface="Century Gothic"/>
              <a:buChar char="●"/>
            </a:pPr>
            <a:r>
              <a:rPr lang="en-US" sz="2400">
                <a:latin typeface="Century Gothic"/>
                <a:ea typeface="Century Gothic"/>
                <a:cs typeface="Century Gothic"/>
                <a:sym typeface="Century Gothic"/>
              </a:rPr>
              <a:t>The data was separated well into different regions</a:t>
            </a:r>
            <a:endParaRPr sz="2400">
              <a:latin typeface="Century Gothic"/>
              <a:ea typeface="Century Gothic"/>
              <a:cs typeface="Century Gothic"/>
              <a:sym typeface="Century Gothic"/>
            </a:endParaRPr>
          </a:p>
          <a:p>
            <a:pPr marL="457200" lvl="0" indent="-381000" algn="l" rtl="0">
              <a:lnSpc>
                <a:spcPct val="200000"/>
              </a:lnSpc>
              <a:spcBef>
                <a:spcPts val="0"/>
              </a:spcBef>
              <a:spcAft>
                <a:spcPts val="0"/>
              </a:spcAft>
              <a:buSzPts val="2400"/>
              <a:buFont typeface="Century Gothic"/>
              <a:buChar char="●"/>
            </a:pPr>
            <a:r>
              <a:rPr lang="en-US" sz="2400">
                <a:latin typeface="Century Gothic"/>
                <a:ea typeface="Century Gothic"/>
                <a:cs typeface="Century Gothic"/>
                <a:sym typeface="Century Gothic"/>
              </a:rPr>
              <a:t>Accessing the data corresponding to the different regions was very easy to do</a:t>
            </a:r>
            <a:endParaRPr sz="2400">
              <a:latin typeface="Century Gothic"/>
              <a:ea typeface="Century Gothic"/>
              <a:cs typeface="Century Gothic"/>
              <a:sym typeface="Century Gothic"/>
            </a:endParaRPr>
          </a:p>
          <a:p>
            <a:pPr marL="457200" lvl="0" indent="-381000" algn="l" rtl="0">
              <a:lnSpc>
                <a:spcPct val="200000"/>
              </a:lnSpc>
              <a:spcBef>
                <a:spcPts val="0"/>
              </a:spcBef>
              <a:spcAft>
                <a:spcPts val="0"/>
              </a:spcAft>
              <a:buSzPts val="2400"/>
              <a:buFont typeface="Century Gothic"/>
              <a:buChar char="●"/>
            </a:pPr>
            <a:r>
              <a:rPr lang="en-US" sz="2400">
                <a:latin typeface="Century Gothic"/>
                <a:ea typeface="Century Gothic"/>
                <a:cs typeface="Century Gothic"/>
                <a:sym typeface="Century Gothic"/>
              </a:rPr>
              <a:t>Overall layout of the website was nice</a:t>
            </a:r>
            <a:endParaRPr sz="2400">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p:nvPr/>
        </p:nvSpPr>
        <p:spPr>
          <a:xfrm>
            <a:off x="367086" y="135791"/>
            <a:ext cx="114579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2400" b="1">
                <a:solidFill>
                  <a:schemeClr val="dk1"/>
                </a:solidFill>
                <a:latin typeface="Century Gothic"/>
                <a:ea typeface="Century Gothic"/>
                <a:cs typeface="Century Gothic"/>
                <a:sym typeface="Century Gothic"/>
              </a:rPr>
              <a:t>Major Challenges/Lessons learned</a:t>
            </a:r>
            <a:endParaRPr sz="24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34" name="Google Shape;234;p12"/>
          <p:cNvSpPr txBox="1"/>
          <p:nvPr/>
        </p:nvSpPr>
        <p:spPr>
          <a:xfrm>
            <a:off x="1406250" y="1569300"/>
            <a:ext cx="958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235" name="Google Shape;235;p12"/>
          <p:cNvSpPr txBox="1"/>
          <p:nvPr/>
        </p:nvSpPr>
        <p:spPr>
          <a:xfrm>
            <a:off x="1656325" y="1314825"/>
            <a:ext cx="9588900" cy="4987200"/>
          </a:xfrm>
          <a:prstGeom prst="rect">
            <a:avLst/>
          </a:prstGeom>
          <a:noFill/>
          <a:ln>
            <a:noFill/>
          </a:ln>
        </p:spPr>
        <p:txBody>
          <a:bodyPr spcFirstLastPara="1" wrap="square" lIns="91425" tIns="91425" rIns="91425" bIns="91425" anchor="t" anchorCtr="0">
            <a:spAutoFit/>
          </a:bodyPr>
          <a:lstStyle/>
          <a:p>
            <a:pPr marL="457200" lvl="0" indent="-3810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Time management</a:t>
            </a:r>
            <a:endParaRPr sz="2400">
              <a:solidFill>
                <a:schemeClr val="dk1"/>
              </a:solidFill>
              <a:latin typeface="Century Gothic"/>
              <a:ea typeface="Century Gothic"/>
              <a:cs typeface="Century Gothic"/>
              <a:sym typeface="Century Gothic"/>
            </a:endParaRPr>
          </a:p>
          <a:p>
            <a:pPr marL="457200" lvl="0" indent="-3810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Role designation/Giving out tasks </a:t>
            </a:r>
            <a:endParaRPr sz="2400">
              <a:solidFill>
                <a:schemeClr val="dk1"/>
              </a:solidFill>
              <a:latin typeface="Century Gothic"/>
              <a:ea typeface="Century Gothic"/>
              <a:cs typeface="Century Gothic"/>
              <a:sym typeface="Century Gothic"/>
            </a:endParaRPr>
          </a:p>
          <a:p>
            <a:pPr marL="457200" lvl="0" indent="-3810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Communication between teammates and other groups</a:t>
            </a:r>
            <a:endParaRPr sz="2400">
              <a:solidFill>
                <a:schemeClr val="dk1"/>
              </a:solidFill>
              <a:latin typeface="Century Gothic"/>
              <a:ea typeface="Century Gothic"/>
              <a:cs typeface="Century Gothic"/>
              <a:sym typeface="Century Gothic"/>
            </a:endParaRPr>
          </a:p>
          <a:p>
            <a:pPr marL="457200" lvl="0" indent="-3810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Learned how to present data in a simple but effective way</a:t>
            </a:r>
            <a:endParaRPr sz="2400">
              <a:solidFill>
                <a:schemeClr val="dk1"/>
              </a:solidFill>
              <a:latin typeface="Century Gothic"/>
              <a:ea typeface="Century Gothic"/>
              <a:cs typeface="Century Gothic"/>
              <a:sym typeface="Century Gothic"/>
            </a:endParaRPr>
          </a:p>
          <a:p>
            <a:pPr marL="457200" lvl="0" indent="-3810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Received feedback and had to make changes</a:t>
            </a:r>
            <a:endParaRPr sz="2400">
              <a:solidFill>
                <a:schemeClr val="dk1"/>
              </a:solidFill>
              <a:latin typeface="Century Gothic"/>
              <a:ea typeface="Century Gothic"/>
              <a:cs typeface="Century Gothic"/>
              <a:sym typeface="Century Gothic"/>
            </a:endParaRPr>
          </a:p>
          <a:p>
            <a:pPr marL="457200" lvl="0" indent="-3810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Had to make sure our product was beneficial to any users</a:t>
            </a:r>
            <a:endParaRPr sz="2400">
              <a:solidFill>
                <a:schemeClr val="dk1"/>
              </a:solidFill>
              <a:latin typeface="Century Gothic"/>
              <a:ea typeface="Century Gothic"/>
              <a:cs typeface="Century Gothic"/>
              <a:sym typeface="Century Gothic"/>
            </a:endParaRPr>
          </a:p>
          <a:p>
            <a:pPr marL="457200" lvl="0" indent="0" algn="l" rtl="0">
              <a:lnSpc>
                <a:spcPct val="200000"/>
              </a:lnSpc>
              <a:spcBef>
                <a:spcPts val="0"/>
              </a:spcBef>
              <a:spcAft>
                <a:spcPts val="0"/>
              </a:spcAft>
              <a:buNone/>
            </a:pP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p:nvPr/>
        </p:nvSpPr>
        <p:spPr>
          <a:xfrm>
            <a:off x="367050" y="3121203"/>
            <a:ext cx="11457900" cy="61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chemeClr val="dk1"/>
                </a:solidFill>
                <a:latin typeface="Century Gothic"/>
                <a:ea typeface="Century Gothic"/>
                <a:cs typeface="Century Gothic"/>
                <a:sym typeface="Century Gothic"/>
              </a:rPr>
              <a:t>Thank you!!!!</a:t>
            </a:r>
            <a:endParaRPr sz="3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p:nvPr/>
        </p:nvSpPr>
        <p:spPr>
          <a:xfrm>
            <a:off x="263719" y="-10646"/>
            <a:ext cx="11457900" cy="2924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entury Gothic"/>
                <a:ea typeface="Century Gothic"/>
                <a:cs typeface="Century Gothic"/>
                <a:sym typeface="Century Gothic"/>
              </a:rPr>
              <a:t>  </a:t>
            </a:r>
            <a:r>
              <a:rPr lang="en-US" sz="2000" b="1">
                <a:solidFill>
                  <a:schemeClr val="dk1"/>
                </a:solidFill>
                <a:latin typeface="Century Gothic"/>
                <a:ea typeface="Century Gothic"/>
                <a:cs typeface="Century Gothic"/>
                <a:sym typeface="Century Gothic"/>
              </a:rPr>
              <a:t>Product Overview</a:t>
            </a:r>
            <a:br>
              <a:rPr lang="en-US" sz="2000" b="1">
                <a:solidFill>
                  <a:schemeClr val="dk1"/>
                </a:solidFill>
                <a:latin typeface="Century Gothic"/>
                <a:ea typeface="Century Gothic"/>
                <a:cs typeface="Century Gothic"/>
                <a:sym typeface="Century Gothic"/>
              </a:rPr>
            </a:br>
            <a:r>
              <a:rPr lang="en-US" sz="2000" b="1">
                <a:solidFill>
                  <a:schemeClr val="dk1"/>
                </a:solidFill>
                <a:latin typeface="Century Gothic"/>
                <a:ea typeface="Century Gothic"/>
                <a:cs typeface="Century Gothic"/>
                <a:sym typeface="Century Gothic"/>
              </a:rPr>
              <a:t> </a:t>
            </a:r>
            <a:r>
              <a:rPr lang="en-US" sz="2000" b="1" i="1">
                <a:solidFill>
                  <a:schemeClr val="dk1"/>
                </a:solidFill>
                <a:latin typeface="Century Gothic"/>
                <a:ea typeface="Century Gothic"/>
                <a:cs typeface="Century Gothic"/>
                <a:sym typeface="Century Gothic"/>
              </a:rPr>
              <a:t>The problem it addresses</a:t>
            </a:r>
            <a:r>
              <a:rPr lang="en-US" sz="2000" b="1">
                <a:solidFill>
                  <a:schemeClr val="dk1"/>
                </a:solidFill>
                <a:latin typeface="Century Gothic"/>
                <a:ea typeface="Century Gothic"/>
                <a:cs typeface="Century Gothic"/>
                <a:sym typeface="Century Gothic"/>
              </a:rPr>
              <a:t> </a:t>
            </a:r>
            <a:endParaRPr sz="1600">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18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1800" b="1">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There are environmental problems due to the expansion of industries.</a:t>
            </a:r>
            <a:endParaRPr>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Most industries or companies use fossil fuels which cause carbon emissions.</a:t>
            </a:r>
            <a:endParaRPr>
              <a:solidFill>
                <a:schemeClr val="dk1"/>
              </a:solidFill>
              <a:latin typeface="Century Gothic"/>
              <a:ea typeface="Century Gothic"/>
              <a:cs typeface="Century Gothic"/>
              <a:sym typeface="Century Gothic"/>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pic>
        <p:nvPicPr>
          <p:cNvPr id="171" name="Google Shape;171;p2"/>
          <p:cNvPicPr preferRelativeResize="0"/>
          <p:nvPr/>
        </p:nvPicPr>
        <p:blipFill rotWithShape="1">
          <a:blip r:embed="rId3">
            <a:alphaModFix/>
          </a:blip>
          <a:srcRect/>
          <a:stretch/>
        </p:blipFill>
        <p:spPr>
          <a:xfrm>
            <a:off x="2688636" y="2202925"/>
            <a:ext cx="6608075" cy="416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p:nvPr/>
        </p:nvSpPr>
        <p:spPr>
          <a:xfrm>
            <a:off x="367086" y="-174310"/>
            <a:ext cx="11457900" cy="3532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2800" b="1">
              <a:solidFill>
                <a:schemeClr val="dk1"/>
              </a:solidFill>
              <a:latin typeface="Century Gothic"/>
              <a:ea typeface="Century Gothic"/>
              <a:cs typeface="Century Gothic"/>
              <a:sym typeface="Century Gothic"/>
            </a:endParaRPr>
          </a:p>
          <a:p>
            <a:pPr marL="0" marR="0" lvl="0" indent="0" algn="ctr" rtl="0">
              <a:lnSpc>
                <a:spcPct val="150000"/>
              </a:lnSpc>
              <a:spcBef>
                <a:spcPts val="0"/>
              </a:spcBef>
              <a:spcAft>
                <a:spcPts val="0"/>
              </a:spcAft>
              <a:buNone/>
            </a:pPr>
            <a:r>
              <a:rPr lang="en-US" sz="2800" b="1">
                <a:solidFill>
                  <a:schemeClr val="dk1"/>
                </a:solidFill>
                <a:latin typeface="Century Gothic"/>
                <a:ea typeface="Century Gothic"/>
                <a:cs typeface="Century Gothic"/>
                <a:sym typeface="Century Gothic"/>
              </a:rPr>
              <a:t>The problem it addresses continued</a:t>
            </a:r>
            <a:endParaRPr sz="2800" b="1">
              <a:solidFill>
                <a:schemeClr val="dk1"/>
              </a:solidFill>
              <a:latin typeface="Century Gothic"/>
              <a:ea typeface="Century Gothic"/>
              <a:cs typeface="Century Gothic"/>
              <a:sym typeface="Century Gothic"/>
            </a:endParaRPr>
          </a:p>
          <a:p>
            <a:pPr marL="0" marR="0" lvl="0" indent="0" algn="ctr" rtl="0">
              <a:lnSpc>
                <a:spcPct val="150000"/>
              </a:lnSpc>
              <a:spcBef>
                <a:spcPts val="0"/>
              </a:spcBef>
              <a:spcAft>
                <a:spcPts val="0"/>
              </a:spcAft>
              <a:buNone/>
            </a:pPr>
            <a:endParaRPr sz="900" b="1">
              <a:solidFill>
                <a:schemeClr val="dk1"/>
              </a:solidFill>
              <a:latin typeface="Century Gothic"/>
              <a:ea typeface="Century Gothic"/>
              <a:cs typeface="Century Gothic"/>
              <a:sym typeface="Century Gothic"/>
            </a:endParaRPr>
          </a:p>
          <a:p>
            <a:pPr marL="342900" marR="0" lvl="0" indent="-342900" algn="l" rtl="0">
              <a:lnSpc>
                <a:spcPct val="15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Fossil fuels pollute our environment, and it is not renewable, unsustainable, and dangerous during the drilling process.</a:t>
            </a:r>
            <a:endParaRPr sz="1800">
              <a:solidFill>
                <a:schemeClr val="dk1"/>
              </a:solidFill>
              <a:latin typeface="Century Gothic"/>
              <a:ea typeface="Century Gothic"/>
              <a:cs typeface="Century Gothic"/>
              <a:sym typeface="Century Gothic"/>
            </a:endParaRPr>
          </a:p>
          <a:p>
            <a:pPr marL="342900" marR="0" lvl="0" indent="-342900" algn="l" rtl="0">
              <a:lnSpc>
                <a:spcPct val="15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 Burning fossil fuels releases harmful particles and greenhouse gases into the atmosphere, resulting in adverse effects for humans and Earth.</a:t>
            </a:r>
            <a:endParaRPr sz="1800">
              <a:solidFill>
                <a:schemeClr val="dk1"/>
              </a:solidFill>
              <a:latin typeface="Century Gothic"/>
              <a:ea typeface="Century Gothic"/>
              <a:cs typeface="Century Gothic"/>
              <a:sym typeface="Century Gothic"/>
            </a:endParaRPr>
          </a:p>
          <a:p>
            <a:pPr marL="342900" marR="0" lvl="0" indent="-342900" algn="l" rtl="0">
              <a:lnSpc>
                <a:spcPct val="15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The lack of resources countries have to improve their clean energy usage.</a:t>
            </a:r>
            <a:endParaRPr sz="1800">
              <a:solidFill>
                <a:schemeClr val="dk1"/>
              </a:solidFill>
              <a:latin typeface="Century Gothic"/>
              <a:ea typeface="Century Gothic"/>
              <a:cs typeface="Century Gothic"/>
              <a:sym typeface="Century Gothic"/>
            </a:endParaRPr>
          </a:p>
        </p:txBody>
      </p:sp>
      <p:pic>
        <p:nvPicPr>
          <p:cNvPr id="177" name="Google Shape;177;p3"/>
          <p:cNvPicPr preferRelativeResize="0"/>
          <p:nvPr/>
        </p:nvPicPr>
        <p:blipFill rotWithShape="1">
          <a:blip r:embed="rId3">
            <a:alphaModFix/>
          </a:blip>
          <a:srcRect/>
          <a:stretch/>
        </p:blipFill>
        <p:spPr>
          <a:xfrm>
            <a:off x="3953674" y="3546875"/>
            <a:ext cx="5103750" cy="308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txBox="1"/>
          <p:nvPr/>
        </p:nvSpPr>
        <p:spPr>
          <a:xfrm>
            <a:off x="487611" y="452066"/>
            <a:ext cx="11457900" cy="6218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a:solidFill>
                  <a:schemeClr val="dk1"/>
                </a:solidFill>
                <a:latin typeface="Century Gothic"/>
                <a:ea typeface="Century Gothic"/>
                <a:cs typeface="Century Gothic"/>
                <a:sym typeface="Century Gothic"/>
              </a:rPr>
              <a:t>What are the benefits?</a:t>
            </a: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2200" b="1">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Conserving clean fuels reduces carbon emissions.</a:t>
            </a:r>
            <a:endParaRPr>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 It helps to have a sustainable clean environment and reduce global greenhouse problems.</a:t>
            </a:r>
            <a:endParaRPr>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Reducing these emissions impacts local air quality, particularly in areas with a high density of flight movements, such as airports and some high manufacturing areas.</a:t>
            </a:r>
            <a:endParaRPr>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Improve air quality and efficient fuel.</a:t>
            </a:r>
            <a:endParaRPr sz="2400" b="1">
              <a:solidFill>
                <a:schemeClr val="dk1"/>
              </a:solidFill>
              <a:latin typeface="Century Gothic"/>
              <a:ea typeface="Century Gothic"/>
              <a:cs typeface="Century Gothic"/>
              <a:sym typeface="Century Gothic"/>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26a9cfc076_0_3"/>
          <p:cNvSpPr txBox="1"/>
          <p:nvPr/>
        </p:nvSpPr>
        <p:spPr>
          <a:xfrm>
            <a:off x="487600" y="452082"/>
            <a:ext cx="11457900" cy="517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a:solidFill>
                  <a:schemeClr val="dk1"/>
                </a:solidFill>
                <a:latin typeface="Century Gothic"/>
                <a:ea typeface="Century Gothic"/>
                <a:cs typeface="Century Gothic"/>
                <a:sym typeface="Century Gothic"/>
              </a:rPr>
              <a:t>What are the benefits?</a:t>
            </a: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2200" b="1">
              <a:solidFill>
                <a:schemeClr val="dk1"/>
              </a:solidFill>
              <a:latin typeface="Century Gothic"/>
              <a:ea typeface="Century Gothic"/>
              <a:cs typeface="Century Gothic"/>
              <a:sym typeface="Century Gothic"/>
            </a:endParaRPr>
          </a:p>
          <a:p>
            <a:pPr marL="457200" marR="0" lvl="0" indent="0" algn="l" rtl="0">
              <a:lnSpc>
                <a:spcPct val="200000"/>
              </a:lnSpc>
              <a:spcBef>
                <a:spcPts val="0"/>
              </a:spcBef>
              <a:spcAft>
                <a:spcPts val="0"/>
              </a:spcAft>
              <a:buNone/>
            </a:pPr>
            <a:endParaRPr>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 It helps to have a sustainable clean, harmony, peace environment</a:t>
            </a:r>
            <a:endParaRPr sz="2400">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Improve life expectancy </a:t>
            </a:r>
            <a:endParaRPr sz="2400">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Eradicating poverty</a:t>
            </a:r>
            <a:endParaRPr sz="2400">
              <a:solidFill>
                <a:schemeClr val="dk1"/>
              </a:solidFill>
              <a:latin typeface="Century Gothic"/>
              <a:ea typeface="Century Gothic"/>
              <a:cs typeface="Century Gothic"/>
              <a:sym typeface="Century Gothic"/>
            </a:endParaRPr>
          </a:p>
          <a:p>
            <a:pPr marL="457200" marR="0" lvl="0" indent="0" algn="l" rtl="0">
              <a:lnSpc>
                <a:spcPct val="200000"/>
              </a:lnSpc>
              <a:spcBef>
                <a:spcPts val="0"/>
              </a:spcBef>
              <a:spcAft>
                <a:spcPts val="0"/>
              </a:spcAft>
              <a:buNone/>
            </a:pPr>
            <a:endParaRPr sz="2400">
              <a:solidFill>
                <a:schemeClr val="dk1"/>
              </a:solidFill>
              <a:latin typeface="Century Gothic"/>
              <a:ea typeface="Century Gothic"/>
              <a:cs typeface="Century Gothic"/>
              <a:sym typeface="Century Gothic"/>
            </a:endParaRPr>
          </a:p>
          <a:p>
            <a:pPr marL="457200" marR="0" lvl="0" indent="0" algn="l" rtl="0">
              <a:lnSpc>
                <a:spcPct val="200000"/>
              </a:lnSpc>
              <a:spcBef>
                <a:spcPts val="0"/>
              </a:spcBef>
              <a:spcAft>
                <a:spcPts val="0"/>
              </a:spcAft>
              <a:buNone/>
            </a:pPr>
            <a:endParaRPr sz="2400">
              <a:solidFill>
                <a:schemeClr val="dk1"/>
              </a:solidFill>
              <a:latin typeface="Century Gothic"/>
              <a:ea typeface="Century Gothic"/>
              <a:cs typeface="Century Gothic"/>
              <a:sym typeface="Century Gothic"/>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p:txBody>
      </p:sp>
      <p:pic>
        <p:nvPicPr>
          <p:cNvPr id="188" name="Google Shape;188;g126a9cfc076_0_3"/>
          <p:cNvPicPr preferRelativeResize="0"/>
          <p:nvPr/>
        </p:nvPicPr>
        <p:blipFill>
          <a:blip r:embed="rId3">
            <a:alphaModFix/>
          </a:blip>
          <a:stretch>
            <a:fillRect/>
          </a:stretch>
        </p:blipFill>
        <p:spPr>
          <a:xfrm>
            <a:off x="5809700" y="2684425"/>
            <a:ext cx="3852274" cy="2776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
          <p:cNvSpPr txBox="1"/>
          <p:nvPr/>
        </p:nvSpPr>
        <p:spPr>
          <a:xfrm>
            <a:off x="367086" y="288191"/>
            <a:ext cx="11457900" cy="3940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a:solidFill>
                  <a:schemeClr val="dk1"/>
                </a:solidFill>
                <a:latin typeface="Century Gothic"/>
                <a:ea typeface="Century Gothic"/>
                <a:cs typeface="Century Gothic"/>
                <a:sym typeface="Century Gothic"/>
              </a:rPr>
              <a:t>Solutions:</a:t>
            </a:r>
            <a:endParaRPr sz="22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22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22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2200" b="1">
              <a:solidFill>
                <a:schemeClr val="dk1"/>
              </a:solidFill>
              <a:latin typeface="Century Gothic"/>
              <a:ea typeface="Century Gothic"/>
              <a:cs typeface="Century Gothic"/>
              <a:sym typeface="Century Gothic"/>
            </a:endParaRPr>
          </a:p>
          <a:p>
            <a:pPr marL="285750" marR="0" lvl="0" indent="-285750" algn="l" rtl="0">
              <a:lnSpc>
                <a:spcPct val="20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According to research, we are improving our environment's greenhouse problem by increasing the services of clean energy fuels across the country. </a:t>
            </a:r>
            <a:endParaRPr>
              <a:solidFill>
                <a:schemeClr val="dk1"/>
              </a:solidFill>
              <a:latin typeface="Century Gothic"/>
              <a:ea typeface="Century Gothic"/>
              <a:cs typeface="Century Gothic"/>
              <a:sym typeface="Century Gothic"/>
            </a:endParaRPr>
          </a:p>
          <a:p>
            <a:pPr marL="285750" marR="0" lvl="0" indent="-285750" algn="l" rtl="0">
              <a:lnSpc>
                <a:spcPct val="20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Replace fossil fuel with clean fuel and renewable energy.</a:t>
            </a:r>
            <a:endParaRPr>
              <a:solidFill>
                <a:schemeClr val="dk1"/>
              </a:solidFill>
              <a:latin typeface="Century Gothic"/>
              <a:ea typeface="Century Gothic"/>
              <a:cs typeface="Century Gothic"/>
              <a:sym typeface="Century Gothic"/>
            </a:endParaRPr>
          </a:p>
          <a:p>
            <a:pPr marL="285750" marR="0" lvl="0" indent="-285750" algn="l" rtl="0">
              <a:lnSpc>
                <a:spcPct val="20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 Use a policy for a green legacy to overcome greenhouse emissions.</a:t>
            </a:r>
            <a:endParaRPr>
              <a:solidFill>
                <a:schemeClr val="dk1"/>
              </a:solidFill>
              <a:latin typeface="Century Gothic"/>
              <a:ea typeface="Century Gothic"/>
              <a:cs typeface="Century Gothic"/>
              <a:sym typeface="Century Gothic"/>
            </a:endParaRPr>
          </a:p>
          <a:p>
            <a:pPr marL="285750" marR="0" lvl="0" indent="-171450" algn="l" rtl="0">
              <a:lnSpc>
                <a:spcPct val="200000"/>
              </a:lnSpc>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p:nvPr/>
        </p:nvSpPr>
        <p:spPr>
          <a:xfrm>
            <a:off x="367086" y="135791"/>
            <a:ext cx="11457900" cy="640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8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2800" b="1">
                <a:solidFill>
                  <a:schemeClr val="dk1"/>
                </a:solidFill>
                <a:latin typeface="Century Gothic"/>
                <a:ea typeface="Century Gothic"/>
                <a:cs typeface="Century Gothic"/>
                <a:sym typeface="Century Gothic"/>
              </a:rPr>
              <a:t>So What?</a:t>
            </a:r>
            <a:endParaRPr sz="28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24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2400" b="1">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One of the global goals is to have a cleaner environment. Immunization brings newer, cleaner, and more sustainable technology to developing countries' health systems. </a:t>
            </a:r>
            <a:endParaRPr>
              <a:solidFill>
                <a:schemeClr val="dk1"/>
              </a:solidFill>
              <a:latin typeface="Century Gothic"/>
              <a:ea typeface="Century Gothic"/>
              <a:cs typeface="Century Gothic"/>
              <a:sym typeface="Century Gothic"/>
            </a:endParaRPr>
          </a:p>
          <a:p>
            <a:pPr marL="342900" marR="0" lvl="0" indent="-342900" algn="l" rtl="0">
              <a:lnSpc>
                <a:spcPct val="200000"/>
              </a:lnSpc>
              <a:spcBef>
                <a:spcPts val="0"/>
              </a:spcBef>
              <a:spcAft>
                <a:spcPts val="0"/>
              </a:spcAft>
              <a:buClr>
                <a:schemeClr val="dk1"/>
              </a:buClr>
              <a:buSzPts val="2400"/>
              <a:buFont typeface="Century Gothic"/>
              <a:buChar char="•"/>
            </a:pPr>
            <a:r>
              <a:rPr lang="en-US" sz="2400">
                <a:solidFill>
                  <a:schemeClr val="dk1"/>
                </a:solidFill>
                <a:latin typeface="Century Gothic"/>
                <a:ea typeface="Century Gothic"/>
                <a:cs typeface="Century Gothic"/>
                <a:sym typeface="Century Gothic"/>
              </a:rPr>
              <a:t>So, we related and combined our technology within an environment, tracked and visualized data, and quickly identified which countries have used more fossil fuels. </a:t>
            </a:r>
            <a:endParaRPr sz="24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p:nvPr/>
        </p:nvSpPr>
        <p:spPr>
          <a:xfrm>
            <a:off x="367086" y="1202591"/>
            <a:ext cx="11457900" cy="2247300"/>
          </a:xfrm>
          <a:prstGeom prst="rect">
            <a:avLst/>
          </a:prstGeom>
          <a:noFill/>
          <a:ln>
            <a:noFill/>
          </a:ln>
        </p:spPr>
        <p:txBody>
          <a:bodyPr spcFirstLastPara="1" wrap="square" lIns="91425" tIns="45700" rIns="91425" bIns="45700" anchor="t" anchorCtr="0">
            <a:spAutoFit/>
          </a:bodyPr>
          <a:lstStyle/>
          <a:p>
            <a:pPr marL="342900" marR="0" lvl="0" indent="-317500" algn="l" rtl="0">
              <a:lnSpc>
                <a:spcPct val="200000"/>
              </a:lnSpc>
              <a:spcBef>
                <a:spcPts val="0"/>
              </a:spcBef>
              <a:spcAft>
                <a:spcPts val="0"/>
              </a:spcAft>
              <a:buClr>
                <a:schemeClr val="dk1"/>
              </a:buClr>
              <a:buSzPts val="2000"/>
              <a:buFont typeface="Century Gothic"/>
              <a:buChar char="•"/>
            </a:pPr>
            <a:r>
              <a:rPr lang="en-US" sz="2000" i="0" u="none" strike="noStrike" cap="none">
                <a:solidFill>
                  <a:schemeClr val="dk1"/>
                </a:solidFill>
                <a:latin typeface="Century Gothic"/>
                <a:ea typeface="Century Gothic"/>
                <a:cs typeface="Century Gothic"/>
                <a:sym typeface="Century Gothic"/>
              </a:rPr>
              <a:t>And would be to offer data analysis of the reliance on clean fuels of different countries so that other countries can see the impact of different solutions and determine where they should look. </a:t>
            </a:r>
            <a:endParaRPr sz="2000">
              <a:solidFill>
                <a:schemeClr val="dk1"/>
              </a:solidFill>
              <a:latin typeface="Century Gothic"/>
              <a:ea typeface="Century Gothic"/>
              <a:cs typeface="Century Gothic"/>
              <a:sym typeface="Century Gothic"/>
            </a:endParaRPr>
          </a:p>
          <a:p>
            <a:pPr marL="342900" marR="0" lvl="0" indent="-317500" algn="l" rtl="0">
              <a:lnSpc>
                <a:spcPct val="200000"/>
              </a:lnSpc>
              <a:spcBef>
                <a:spcPts val="0"/>
              </a:spcBef>
              <a:spcAft>
                <a:spcPts val="0"/>
              </a:spcAft>
              <a:buClr>
                <a:schemeClr val="dk1"/>
              </a:buClr>
              <a:buSzPts val="2000"/>
              <a:buFont typeface="Century Gothic"/>
              <a:buChar char="•"/>
            </a:pPr>
            <a:r>
              <a:rPr lang="en-US" sz="2000" i="0" u="none" strike="noStrike" cap="none">
                <a:solidFill>
                  <a:schemeClr val="dk1"/>
                </a:solidFill>
                <a:latin typeface="Century Gothic"/>
                <a:ea typeface="Century Gothic"/>
                <a:cs typeface="Century Gothic"/>
                <a:sym typeface="Century Gothic"/>
              </a:rPr>
              <a:t>This is needed because we need to stop using fossil fuels as our climate</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txBox="1"/>
          <p:nvPr/>
        </p:nvSpPr>
        <p:spPr>
          <a:xfrm>
            <a:off x="367086" y="135791"/>
            <a:ext cx="114579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Century Gothic"/>
                <a:ea typeface="Century Gothic"/>
                <a:cs typeface="Century Gothic"/>
                <a:sym typeface="Century Gothic"/>
              </a:rPr>
              <a:t>Who is your audience?</a:t>
            </a:r>
            <a:endParaRPr sz="2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09" name="Google Shape;209;p8"/>
          <p:cNvSpPr txBox="1"/>
          <p:nvPr/>
        </p:nvSpPr>
        <p:spPr>
          <a:xfrm>
            <a:off x="1530775" y="1378875"/>
            <a:ext cx="9130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Century Gothic"/>
                <a:ea typeface="Century Gothic"/>
                <a:cs typeface="Century Gothic"/>
                <a:sym typeface="Century Gothic"/>
              </a:rPr>
              <a:t>Our audience is companies and individuals who do beneficiary work and are looking to invest in countries who lack the resources to improve their clean energy usage.</a:t>
            </a:r>
            <a:endParaRPr sz="2400">
              <a:latin typeface="Century Gothic"/>
              <a:ea typeface="Century Gothic"/>
              <a:cs typeface="Century Gothic"/>
              <a:sym typeface="Century Gothic"/>
            </a:endParaRPr>
          </a:p>
        </p:txBody>
      </p:sp>
      <p:pic>
        <p:nvPicPr>
          <p:cNvPr id="210" name="Google Shape;210;p8"/>
          <p:cNvPicPr preferRelativeResize="0"/>
          <p:nvPr/>
        </p:nvPicPr>
        <p:blipFill>
          <a:blip r:embed="rId3">
            <a:alphaModFix/>
          </a:blip>
          <a:stretch>
            <a:fillRect/>
          </a:stretch>
        </p:blipFill>
        <p:spPr>
          <a:xfrm>
            <a:off x="3288486" y="2926375"/>
            <a:ext cx="5615074" cy="3369050"/>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Widescreen</PresentationFormat>
  <Paragraphs>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Noto Sans Symbols</vt:lpstr>
      <vt:lpstr>Times New Roman</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eshetu wekjira</dc:creator>
  <cp:lastModifiedBy>eshetu wekjira</cp:lastModifiedBy>
  <cp:revision>1</cp:revision>
  <dcterms:created xsi:type="dcterms:W3CDTF">2022-04-27T16:04:06Z</dcterms:created>
  <dcterms:modified xsi:type="dcterms:W3CDTF">2022-04-30T19:10:52Z</dcterms:modified>
</cp:coreProperties>
</file>