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8" r:id="rId5"/>
    <p:sldId id="269" r:id="rId6"/>
    <p:sldId id="270" r:id="rId7"/>
    <p:sldId id="265" r:id="rId8"/>
    <p:sldId id="261" r:id="rId9"/>
    <p:sldId id="274" r:id="rId10"/>
    <p:sldId id="273" r:id="rId11"/>
    <p:sldId id="272" r:id="rId12"/>
    <p:sldId id="266" r:id="rId13"/>
    <p:sldId id="267" r:id="rId14"/>
    <p:sldId id="271" r:id="rId15"/>
    <p:sldId id="263" r:id="rId16"/>
    <p:sldId id="264"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9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2108130"/>
            <a:ext cx="12191400" cy="5167440"/>
          </a:xfrm>
          <a:prstGeom prst="rect">
            <a:avLst/>
          </a:prstGeom>
          <a:noFill/>
          <a:ln w="0">
            <a:noFill/>
          </a:ln>
        </p:spPr>
        <p:txBody>
          <a:bodyPr lIns="90000" tIns="45000" rIns="90000" bIns="45000" anchor="t">
            <a:normAutofit/>
          </a:bodyPr>
          <a:lstStyle/>
          <a:p>
            <a:pPr marL="246960" indent="0" algn="ctr">
              <a:lnSpc>
                <a:spcPct val="100000"/>
              </a:lnSpc>
              <a:spcBef>
                <a:spcPts val="1001"/>
              </a:spcBef>
              <a:buNone/>
              <a:tabLst>
                <a:tab pos="0" algn="l"/>
              </a:tabLst>
            </a:pPr>
            <a:r>
              <a:rPr lang="en-IN" sz="1800" spc="-1" dirty="0">
                <a:solidFill>
                  <a:srgbClr val="000000"/>
                </a:solidFill>
                <a:latin typeface="Times New Roman" panose="02020603050405020304" pitchFamily="18" charset="0"/>
                <a:cs typeface="Times New Roman" panose="02020603050405020304" pitchFamily="18" charset="0"/>
              </a:rPr>
              <a:t>     M </a:t>
            </a:r>
            <a:r>
              <a:rPr lang="en-IN" sz="1800" spc="-1" dirty="0" err="1">
                <a:solidFill>
                  <a:srgbClr val="000000"/>
                </a:solidFill>
                <a:latin typeface="Times New Roman" panose="02020603050405020304" pitchFamily="18" charset="0"/>
                <a:cs typeface="Times New Roman" panose="02020603050405020304" pitchFamily="18" charset="0"/>
              </a:rPr>
              <a:t>Tejaswini</a:t>
            </a:r>
            <a:r>
              <a:rPr lang="en-IN" sz="1800" spc="-1" dirty="0">
                <a:solidFill>
                  <a:srgbClr val="000000"/>
                </a:solidFill>
                <a:latin typeface="Times New Roman" panose="02020603050405020304" pitchFamily="18" charset="0"/>
                <a:cs typeface="Times New Roman" panose="02020603050405020304" pitchFamily="18" charset="0"/>
              </a:rPr>
              <a:t> Sai Gayathri 2010030481	</a:t>
            </a:r>
          </a:p>
          <a:p>
            <a:pPr marL="246960" indent="0" algn="ctr">
              <a:lnSpc>
                <a:spcPct val="100000"/>
              </a:lnSpc>
              <a:spcBef>
                <a:spcPts val="1001"/>
              </a:spcBef>
              <a:buNone/>
              <a:tabLst>
                <a:tab pos="0" algn="l"/>
              </a:tabLst>
            </a:pPr>
            <a:r>
              <a:rPr lang="en-IN" sz="1800" spc="-1" dirty="0">
                <a:solidFill>
                  <a:srgbClr val="000000"/>
                </a:solidFill>
                <a:latin typeface="Times New Roman" panose="02020603050405020304" pitchFamily="18" charset="0"/>
                <a:cs typeface="Times New Roman" panose="02020603050405020304" pitchFamily="18" charset="0"/>
              </a:rPr>
              <a:t>K Eshika Sanjana 2010030521</a:t>
            </a:r>
          </a:p>
          <a:p>
            <a:pPr marL="246960" indent="0" algn="ctr">
              <a:lnSpc>
                <a:spcPct val="100000"/>
              </a:lnSpc>
              <a:spcBef>
                <a:spcPts val="1001"/>
              </a:spcBef>
              <a:buNone/>
              <a:tabLst>
                <a:tab pos="0" algn="l"/>
              </a:tabLst>
            </a:pPr>
            <a:r>
              <a:rPr lang="en-IN" sz="1800" spc="-1" dirty="0">
                <a:solidFill>
                  <a:srgbClr val="000000"/>
                </a:solidFill>
                <a:latin typeface="Times New Roman" panose="02020603050405020304" pitchFamily="18" charset="0"/>
                <a:cs typeface="Times New Roman" panose="02020603050405020304" pitchFamily="18" charset="0"/>
              </a:rPr>
              <a:t>         K Sai Kamal 2010030532 </a:t>
            </a:r>
            <a:r>
              <a:rPr lang="en-IN" sz="1400" spc="-1" dirty="0">
                <a:solidFill>
                  <a:srgbClr val="000000"/>
                </a:solidFill>
              </a:rPr>
              <a:t>	</a:t>
            </a:r>
          </a:p>
          <a:p>
            <a:pPr marL="246960" indent="0" algn="ctr">
              <a:lnSpc>
                <a:spcPct val="100000"/>
              </a:lnSpc>
              <a:spcBef>
                <a:spcPts val="1001"/>
              </a:spcBef>
              <a:buNone/>
              <a:tabLst>
                <a:tab pos="0" algn="l"/>
              </a:tabLst>
            </a:pPr>
            <a:r>
              <a:rPr lang="en-IN" sz="1400" spc="-1" dirty="0">
                <a:solidFill>
                  <a:srgbClr val="000000"/>
                </a:solidFill>
              </a:rPr>
              <a:t> </a:t>
            </a:r>
          </a:p>
          <a:p>
            <a:pPr marL="246960" indent="0" algn="ctr">
              <a:lnSpc>
                <a:spcPct val="100000"/>
              </a:lnSpc>
              <a:spcBef>
                <a:spcPts val="1001"/>
              </a:spcBef>
              <a:buNone/>
              <a:tabLst>
                <a:tab pos="0" algn="l"/>
              </a:tabLst>
            </a:pPr>
            <a:endParaRPr lang="en-IN" sz="1400" spc="-1" dirty="0">
              <a:solidFill>
                <a:srgbClr val="000000"/>
              </a:solidFill>
            </a:endParaRPr>
          </a:p>
          <a:p>
            <a:pPr marL="246960" indent="0" algn="ctr">
              <a:lnSpc>
                <a:spcPct val="100000"/>
              </a:lnSpc>
              <a:spcBef>
                <a:spcPts val="1001"/>
              </a:spcBef>
              <a:buNone/>
              <a:tabLst>
                <a:tab pos="0" algn="l"/>
              </a:tabLst>
            </a:pPr>
            <a:r>
              <a:rPr lang="en-US" sz="1600" spc="-1" dirty="0">
                <a:solidFill>
                  <a:srgbClr val="333333"/>
                </a:solidFill>
                <a:latin typeface="Times New Roman"/>
              </a:rPr>
              <a:t>Under the Guidance of</a:t>
            </a:r>
            <a:endParaRPr lang="en-IN" sz="1600" spc="-1" dirty="0">
              <a:solidFill>
                <a:srgbClr val="000000"/>
              </a:solidFill>
            </a:endParaRPr>
          </a:p>
          <a:p>
            <a:pPr marL="246960" indent="0" algn="ctr">
              <a:lnSpc>
                <a:spcPct val="100000"/>
              </a:lnSpc>
              <a:spcBef>
                <a:spcPts val="1001"/>
              </a:spcBef>
              <a:buNone/>
              <a:tabLst>
                <a:tab pos="0" algn="l"/>
              </a:tabLst>
            </a:pPr>
            <a:r>
              <a:rPr lang="en-US" sz="1600" spc="-1" dirty="0">
                <a:solidFill>
                  <a:srgbClr val="333333"/>
                </a:solidFill>
                <a:latin typeface="Times New Roman"/>
              </a:rPr>
              <a:t>Mr. Chandra Raj Kumar</a:t>
            </a:r>
          </a:p>
          <a:p>
            <a:pPr marL="246960" indent="0" algn="ctr">
              <a:lnSpc>
                <a:spcPct val="100000"/>
              </a:lnSpc>
              <a:spcBef>
                <a:spcPts val="1001"/>
              </a:spcBef>
              <a:buNone/>
              <a:tabLst>
                <a:tab pos="0" algn="l"/>
              </a:tabLst>
            </a:pPr>
            <a:r>
              <a:rPr lang="en-US" sz="1600" spc="-1" dirty="0">
                <a:solidFill>
                  <a:srgbClr val="333333"/>
                </a:solidFill>
                <a:latin typeface="Times New Roman"/>
              </a:rPr>
              <a:t>Assistant Professor</a:t>
            </a:r>
          </a:p>
          <a:p>
            <a:pPr marL="246960" indent="0" algn="ctr">
              <a:lnSpc>
                <a:spcPct val="100000"/>
              </a:lnSpc>
              <a:spcBef>
                <a:spcPts val="1001"/>
              </a:spcBef>
              <a:buNone/>
              <a:tabLst>
                <a:tab pos="0" algn="l"/>
              </a:tabLst>
            </a:pPr>
            <a:endParaRPr lang="en-IN" sz="1400" spc="-1" dirty="0">
              <a:solidFill>
                <a:srgbClr val="000000"/>
              </a:solidFill>
            </a:endParaRPr>
          </a:p>
          <a:p>
            <a:pPr marL="246960" indent="0" algn="ctr">
              <a:spcBef>
                <a:spcPts val="1001"/>
              </a:spcBef>
              <a:buNone/>
              <a:tabLst>
                <a:tab pos="0" algn="l"/>
              </a:tabLst>
            </a:pPr>
            <a:r>
              <a:rPr lang="en-US" sz="2400" spc="-1" dirty="0">
                <a:solidFill>
                  <a:srgbClr val="333333"/>
                </a:solidFill>
                <a:latin typeface="inter-regular"/>
              </a:rPr>
              <a:t>Computer Science and Engineering Department </a:t>
            </a:r>
            <a:endParaRPr lang="en-IN" sz="2400" spc="-1" dirty="0">
              <a:solidFill>
                <a:srgbClr val="000000"/>
              </a:solidFill>
            </a:endParaRPr>
          </a:p>
          <a:p>
            <a:pPr marL="246960" indent="0" algn="ctr">
              <a:spcBef>
                <a:spcPts val="1001"/>
              </a:spcBef>
              <a:buNone/>
              <a:tabLst>
                <a:tab pos="0" algn="l"/>
              </a:tabLst>
            </a:pPr>
            <a:r>
              <a:rPr lang="en-US" sz="2400" spc="-1" dirty="0">
                <a:solidFill>
                  <a:srgbClr val="333333"/>
                </a:solidFill>
                <a:latin typeface="inter-regular"/>
              </a:rPr>
              <a:t>KL Hyderabad Off Campus, Aziz Nagar, Hyderabad</a:t>
            </a:r>
            <a:endParaRPr lang="en-IN" sz="2400" spc="-1" dirty="0">
              <a:solidFill>
                <a:srgbClr val="000000"/>
              </a:solidFill>
            </a:endParaRPr>
          </a:p>
          <a:p>
            <a:pPr marL="246960" indent="0">
              <a:lnSpc>
                <a:spcPct val="90000"/>
              </a:lnSpc>
              <a:spcBef>
                <a:spcPts val="1001"/>
              </a:spcBef>
              <a:buNone/>
              <a:tabLst>
                <a:tab pos="0" algn="l"/>
              </a:tabLst>
            </a:pPr>
            <a:endParaRPr lang="en-IN" sz="2800" b="0" strike="noStrike" spc="-1" dirty="0">
              <a:solidFill>
                <a:srgbClr val="000000"/>
              </a:solidFill>
              <a:latin typeface="Arial"/>
            </a:endParaRPr>
          </a:p>
        </p:txBody>
      </p:sp>
      <p:sp>
        <p:nvSpPr>
          <p:cNvPr id="43" name="PlaceHolder 2"/>
          <p:cNvSpPr>
            <a:spLocks noGrp="1"/>
          </p:cNvSpPr>
          <p:nvPr>
            <p:ph type="title"/>
          </p:nvPr>
        </p:nvSpPr>
        <p:spPr>
          <a:xfrm>
            <a:off x="77821" y="107004"/>
            <a:ext cx="12191400" cy="168984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0" strike="noStrike" spc="-1" dirty="0">
                <a:solidFill>
                  <a:srgbClr val="000000"/>
                </a:solidFill>
                <a:latin typeface="Times New Roman" panose="02020603050405020304" pitchFamily="18" charset="0"/>
                <a:cs typeface="Times New Roman" panose="02020603050405020304" pitchFamily="18" charset="0"/>
              </a:rPr>
              <a:t>Review-2 on</a:t>
            </a:r>
            <a:br>
              <a:rPr lang="en-US" sz="4000" dirty="0"/>
            </a:br>
            <a:r>
              <a:rPr lang="en-US" sz="4000" b="0" strike="noStrike" spc="-1" dirty="0" err="1">
                <a:solidFill>
                  <a:srgbClr val="000000"/>
                </a:solidFill>
                <a:latin typeface="Times New Roman" panose="02020603050405020304" pitchFamily="18" charset="0"/>
                <a:cs typeface="Times New Roman" panose="02020603050405020304" pitchFamily="18" charset="0"/>
              </a:rPr>
              <a:t>Effi</a:t>
            </a:r>
            <a:r>
              <a:rPr lang="en-US" sz="4000" b="0" strike="noStrike" spc="-1" dirty="0">
                <a:solidFill>
                  <a:srgbClr val="000000"/>
                </a:solidFill>
                <a:latin typeface="Times New Roman" panose="02020603050405020304" pitchFamily="18" charset="0"/>
                <a:cs typeface="Times New Roman" panose="02020603050405020304" pitchFamily="18" charset="0"/>
              </a:rPr>
              <a:t>-Bird Classification</a:t>
            </a:r>
            <a:endParaRPr lang="en-IN" sz="40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600" y="2546430"/>
            <a:ext cx="12191400" cy="1324800"/>
          </a:xfrm>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IN" dirty="0"/>
              <a:t>Workflow Diagram</a:t>
            </a:r>
            <a:endParaRPr lang="en-US" spc="-1" dirty="0">
              <a:solidFill>
                <a:srgbClr val="000000"/>
              </a:solidFill>
              <a:latin typeface="Times New Roman"/>
            </a:endParaRPr>
          </a:p>
        </p:txBody>
      </p:sp>
    </p:spTree>
    <p:extLst>
      <p:ext uri="{BB962C8B-B14F-4D97-AF65-F5344CB8AC3E}">
        <p14:creationId xmlns:p14="http://schemas.microsoft.com/office/powerpoint/2010/main" val="3153748796"/>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AD376B4F-ED41-8F21-7BB2-427066DD6503}"/>
              </a:ext>
            </a:extLst>
          </p:cNvPr>
          <p:cNvSpPr/>
          <p:nvPr/>
        </p:nvSpPr>
        <p:spPr>
          <a:xfrm>
            <a:off x="4033736" y="373126"/>
            <a:ext cx="3073940" cy="37047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Placing Data into a </a:t>
            </a:r>
            <a:r>
              <a:rPr lang="en-IN" sz="1400" kern="1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Dataframe</a:t>
            </a:r>
            <a:r>
              <a:rPr lang="en-IN" sz="14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endParaRPr>
          </a:p>
        </p:txBody>
      </p:sp>
      <p:sp>
        <p:nvSpPr>
          <p:cNvPr id="3" name="Flowchart: Process 2">
            <a:extLst>
              <a:ext uri="{FF2B5EF4-FFF2-40B4-BE49-F238E27FC236}">
                <a16:creationId xmlns:a16="http://schemas.microsoft.com/office/drawing/2014/main" id="{3BFE90EF-A2A2-4D7E-3DF3-58B96A654110}"/>
              </a:ext>
            </a:extLst>
          </p:cNvPr>
          <p:cNvSpPr/>
          <p:nvPr/>
        </p:nvSpPr>
        <p:spPr>
          <a:xfrm>
            <a:off x="4033736" y="1031467"/>
            <a:ext cx="3073940" cy="39148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kern="100" dirty="0">
                <a:solidFill>
                  <a:srgbClr val="000000"/>
                </a:solidFill>
                <a:latin typeface="Calibri" panose="020F0502020204030204" pitchFamily="34" charset="0"/>
                <a:cs typeface="Times New Roman" panose="02020603050405020304" pitchFamily="18" charset="0"/>
              </a:rPr>
              <a:t>Visualizing Images from the Dataset</a:t>
            </a:r>
            <a:endParaRPr lang="en-IN" sz="1400" dirty="0">
              <a:effectLst/>
            </a:endParaRPr>
          </a:p>
        </p:txBody>
      </p:sp>
      <p:sp>
        <p:nvSpPr>
          <p:cNvPr id="6" name="Flowchart: Process 5">
            <a:extLst>
              <a:ext uri="{FF2B5EF4-FFF2-40B4-BE49-F238E27FC236}">
                <a16:creationId xmlns:a16="http://schemas.microsoft.com/office/drawing/2014/main" id="{0ACC8D00-D3F7-F1BB-65E5-BD93329DCB57}"/>
              </a:ext>
            </a:extLst>
          </p:cNvPr>
          <p:cNvSpPr/>
          <p:nvPr/>
        </p:nvSpPr>
        <p:spPr>
          <a:xfrm>
            <a:off x="4033736" y="4361858"/>
            <a:ext cx="3073940" cy="37047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kern="100" dirty="0">
                <a:solidFill>
                  <a:srgbClr val="000000"/>
                </a:solidFill>
                <a:latin typeface="Calibri" panose="020F0502020204030204" pitchFamily="34" charset="0"/>
                <a:cs typeface="Times New Roman" panose="02020603050405020304" pitchFamily="18" charset="0"/>
              </a:rPr>
              <a:t>Visualizing Loss Curves</a:t>
            </a:r>
            <a:endParaRPr lang="en-IN" sz="1400" dirty="0">
              <a:effectLst/>
            </a:endParaRPr>
          </a:p>
        </p:txBody>
      </p:sp>
      <p:sp>
        <p:nvSpPr>
          <p:cNvPr id="7" name="Flowchart: Process 6">
            <a:extLst>
              <a:ext uri="{FF2B5EF4-FFF2-40B4-BE49-F238E27FC236}">
                <a16:creationId xmlns:a16="http://schemas.microsoft.com/office/drawing/2014/main" id="{E93B7EB8-83A3-1960-4240-E60E07E4D79A}"/>
              </a:ext>
            </a:extLst>
          </p:cNvPr>
          <p:cNvSpPr/>
          <p:nvPr/>
        </p:nvSpPr>
        <p:spPr>
          <a:xfrm>
            <a:off x="4033736" y="1719081"/>
            <a:ext cx="3073940" cy="39148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kern="100" dirty="0">
                <a:solidFill>
                  <a:srgbClr val="000000"/>
                </a:solidFill>
                <a:latin typeface="Calibri" panose="020F0502020204030204" pitchFamily="34" charset="0"/>
                <a:cs typeface="Times New Roman" panose="02020603050405020304" pitchFamily="18" charset="0"/>
              </a:rPr>
              <a:t>Computing Error Rate Analysis</a:t>
            </a:r>
            <a:endParaRPr lang="en-IN" sz="1400" dirty="0">
              <a:effectLst/>
            </a:endParaRPr>
          </a:p>
        </p:txBody>
      </p:sp>
      <p:sp>
        <p:nvSpPr>
          <p:cNvPr id="8" name="Flowchart: Process 7">
            <a:extLst>
              <a:ext uri="{FF2B5EF4-FFF2-40B4-BE49-F238E27FC236}">
                <a16:creationId xmlns:a16="http://schemas.microsoft.com/office/drawing/2014/main" id="{F794F91A-B0C1-98FF-C0CB-33F693AB2E38}"/>
              </a:ext>
            </a:extLst>
          </p:cNvPr>
          <p:cNvSpPr/>
          <p:nvPr/>
        </p:nvSpPr>
        <p:spPr>
          <a:xfrm>
            <a:off x="4033736" y="3708177"/>
            <a:ext cx="3073940" cy="37047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kern="100" dirty="0">
                <a:solidFill>
                  <a:srgbClr val="000000"/>
                </a:solidFill>
                <a:latin typeface="Calibri" panose="020F0502020204030204" pitchFamily="34" charset="0"/>
                <a:cs typeface="Times New Roman" panose="02020603050405020304" pitchFamily="18" charset="0"/>
              </a:rPr>
              <a:t>Model Evaluation</a:t>
            </a:r>
            <a:endParaRPr lang="en-IN" sz="1400" dirty="0">
              <a:effectLst/>
            </a:endParaRPr>
          </a:p>
        </p:txBody>
      </p:sp>
      <p:sp>
        <p:nvSpPr>
          <p:cNvPr id="9" name="Flowchart: Process 8">
            <a:extLst>
              <a:ext uri="{FF2B5EF4-FFF2-40B4-BE49-F238E27FC236}">
                <a16:creationId xmlns:a16="http://schemas.microsoft.com/office/drawing/2014/main" id="{6230536B-18CD-025C-2CE2-E43426CC3203}"/>
              </a:ext>
            </a:extLst>
          </p:cNvPr>
          <p:cNvSpPr/>
          <p:nvPr/>
        </p:nvSpPr>
        <p:spPr>
          <a:xfrm>
            <a:off x="4033736" y="3056184"/>
            <a:ext cx="3073940" cy="37047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kern="100" dirty="0">
                <a:solidFill>
                  <a:srgbClr val="000000"/>
                </a:solidFill>
                <a:latin typeface="Calibri" panose="020F0502020204030204" pitchFamily="34" charset="0"/>
                <a:cs typeface="Times New Roman" panose="02020603050405020304" pitchFamily="18" charset="0"/>
              </a:rPr>
              <a:t>Training The Model</a:t>
            </a:r>
            <a:endParaRPr lang="en-IN" sz="1400" dirty="0">
              <a:effectLst/>
            </a:endParaRPr>
          </a:p>
        </p:txBody>
      </p:sp>
      <p:sp>
        <p:nvSpPr>
          <p:cNvPr id="10" name="Flowchart: Process 9">
            <a:extLst>
              <a:ext uri="{FF2B5EF4-FFF2-40B4-BE49-F238E27FC236}">
                <a16:creationId xmlns:a16="http://schemas.microsoft.com/office/drawing/2014/main" id="{DFC4350B-A073-2151-8232-F1F6ECC77B41}"/>
              </a:ext>
            </a:extLst>
          </p:cNvPr>
          <p:cNvSpPr/>
          <p:nvPr/>
        </p:nvSpPr>
        <p:spPr>
          <a:xfrm>
            <a:off x="4033736" y="2404191"/>
            <a:ext cx="3073940" cy="37047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kern="100" dirty="0">
                <a:solidFill>
                  <a:srgbClr val="000000"/>
                </a:solidFill>
                <a:latin typeface="Calibri" panose="020F0502020204030204" pitchFamily="34" charset="0"/>
                <a:cs typeface="Times New Roman" panose="02020603050405020304" pitchFamily="18" charset="0"/>
              </a:rPr>
              <a:t>Data Preprocessing</a:t>
            </a:r>
            <a:endParaRPr lang="en-IN" sz="1400" dirty="0">
              <a:effectLst/>
            </a:endParaRPr>
          </a:p>
        </p:txBody>
      </p:sp>
      <p:sp>
        <p:nvSpPr>
          <p:cNvPr id="12" name="Flowchart: Process 11">
            <a:extLst>
              <a:ext uri="{FF2B5EF4-FFF2-40B4-BE49-F238E27FC236}">
                <a16:creationId xmlns:a16="http://schemas.microsoft.com/office/drawing/2014/main" id="{93EE9ADF-F4E5-9DEC-CB9F-BA06F67DFCE7}"/>
              </a:ext>
            </a:extLst>
          </p:cNvPr>
          <p:cNvSpPr/>
          <p:nvPr/>
        </p:nvSpPr>
        <p:spPr>
          <a:xfrm>
            <a:off x="4033736" y="5658786"/>
            <a:ext cx="3073940" cy="482013"/>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kern="100" dirty="0">
                <a:solidFill>
                  <a:srgbClr val="000000"/>
                </a:solidFill>
                <a:latin typeface="Calibri" panose="020F0502020204030204" pitchFamily="34" charset="0"/>
                <a:cs typeface="Times New Roman" panose="02020603050405020304" pitchFamily="18" charset="0"/>
              </a:rPr>
              <a:t>Classification report and confusion matrix</a:t>
            </a:r>
            <a:endParaRPr lang="en-IN" sz="1400" dirty="0">
              <a:effectLst/>
            </a:endParaRPr>
          </a:p>
        </p:txBody>
      </p:sp>
      <p:sp>
        <p:nvSpPr>
          <p:cNvPr id="13" name="Flowchart: Process 12">
            <a:extLst>
              <a:ext uri="{FF2B5EF4-FFF2-40B4-BE49-F238E27FC236}">
                <a16:creationId xmlns:a16="http://schemas.microsoft.com/office/drawing/2014/main" id="{D53ED69A-189C-A5E2-E353-552EB4EBC272}"/>
              </a:ext>
            </a:extLst>
          </p:cNvPr>
          <p:cNvSpPr/>
          <p:nvPr/>
        </p:nvSpPr>
        <p:spPr>
          <a:xfrm>
            <a:off x="4033736" y="5010322"/>
            <a:ext cx="3073940" cy="37047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kern="100" dirty="0">
                <a:solidFill>
                  <a:srgbClr val="000000"/>
                </a:solidFill>
                <a:latin typeface="Calibri" panose="020F0502020204030204" pitchFamily="34" charset="0"/>
                <a:cs typeface="Times New Roman" panose="02020603050405020304" pitchFamily="18" charset="0"/>
              </a:rPr>
              <a:t>Predictions on the test data</a:t>
            </a:r>
            <a:endParaRPr lang="en-IN" sz="1400" dirty="0">
              <a:effectLst/>
            </a:endParaRPr>
          </a:p>
        </p:txBody>
      </p:sp>
      <p:cxnSp>
        <p:nvCxnSpPr>
          <p:cNvPr id="15" name="Straight Arrow Connector 14">
            <a:extLst>
              <a:ext uri="{FF2B5EF4-FFF2-40B4-BE49-F238E27FC236}">
                <a16:creationId xmlns:a16="http://schemas.microsoft.com/office/drawing/2014/main" id="{48FE5B77-0F48-A165-43B4-25DDA57916DA}"/>
              </a:ext>
            </a:extLst>
          </p:cNvPr>
          <p:cNvCxnSpPr>
            <a:cxnSpLocks/>
            <a:stCxn id="2" idx="2"/>
            <a:endCxn id="3" idx="0"/>
          </p:cNvCxnSpPr>
          <p:nvPr/>
        </p:nvCxnSpPr>
        <p:spPr>
          <a:xfrm>
            <a:off x="5570706" y="743598"/>
            <a:ext cx="0" cy="28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1297C43-8FDE-4AAF-F1D9-17AA8ECF2AE1}"/>
              </a:ext>
            </a:extLst>
          </p:cNvPr>
          <p:cNvCxnSpPr>
            <a:stCxn id="3" idx="2"/>
            <a:endCxn id="7" idx="0"/>
          </p:cNvCxnSpPr>
          <p:nvPr/>
        </p:nvCxnSpPr>
        <p:spPr>
          <a:xfrm>
            <a:off x="5570706" y="1422955"/>
            <a:ext cx="0" cy="296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B361ECE-4330-D673-CFDD-566AF00DE564}"/>
              </a:ext>
            </a:extLst>
          </p:cNvPr>
          <p:cNvCxnSpPr>
            <a:stCxn id="7" idx="2"/>
            <a:endCxn id="10" idx="0"/>
          </p:cNvCxnSpPr>
          <p:nvPr/>
        </p:nvCxnSpPr>
        <p:spPr>
          <a:xfrm>
            <a:off x="5570706" y="2110569"/>
            <a:ext cx="0" cy="293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5EB6EF-0AFD-7B84-3780-B0F494FCCF9E}"/>
              </a:ext>
            </a:extLst>
          </p:cNvPr>
          <p:cNvCxnSpPr>
            <a:stCxn id="10" idx="2"/>
            <a:endCxn id="9" idx="0"/>
          </p:cNvCxnSpPr>
          <p:nvPr/>
        </p:nvCxnSpPr>
        <p:spPr>
          <a:xfrm>
            <a:off x="5570706" y="2774663"/>
            <a:ext cx="0" cy="281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94CE434-7CCA-9592-ABAF-42B10CDC8698}"/>
              </a:ext>
            </a:extLst>
          </p:cNvPr>
          <p:cNvCxnSpPr>
            <a:stCxn id="9" idx="2"/>
            <a:endCxn id="8" idx="0"/>
          </p:cNvCxnSpPr>
          <p:nvPr/>
        </p:nvCxnSpPr>
        <p:spPr>
          <a:xfrm>
            <a:off x="5570706" y="3426656"/>
            <a:ext cx="0" cy="281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E4C132D-7841-FD4A-4AB0-69C94AD2EBF2}"/>
              </a:ext>
            </a:extLst>
          </p:cNvPr>
          <p:cNvCxnSpPr>
            <a:stCxn id="8" idx="2"/>
            <a:endCxn id="6" idx="0"/>
          </p:cNvCxnSpPr>
          <p:nvPr/>
        </p:nvCxnSpPr>
        <p:spPr>
          <a:xfrm>
            <a:off x="5570706" y="4078649"/>
            <a:ext cx="0" cy="28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F01FB91-6201-02DD-8B01-CF646D74707C}"/>
              </a:ext>
            </a:extLst>
          </p:cNvPr>
          <p:cNvCxnSpPr>
            <a:stCxn id="6" idx="2"/>
            <a:endCxn id="13" idx="0"/>
          </p:cNvCxnSpPr>
          <p:nvPr/>
        </p:nvCxnSpPr>
        <p:spPr>
          <a:xfrm>
            <a:off x="5570706" y="4732330"/>
            <a:ext cx="0" cy="27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FC95E35-C538-2AC8-6E59-086C286B39BD}"/>
              </a:ext>
            </a:extLst>
          </p:cNvPr>
          <p:cNvCxnSpPr>
            <a:stCxn id="13" idx="2"/>
            <a:endCxn id="12" idx="0"/>
          </p:cNvCxnSpPr>
          <p:nvPr/>
        </p:nvCxnSpPr>
        <p:spPr>
          <a:xfrm>
            <a:off x="5570706" y="5380794"/>
            <a:ext cx="0" cy="27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577040"/>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US" sz="4000" spc="-1" dirty="0">
                <a:solidFill>
                  <a:srgbClr val="000000"/>
                </a:solidFill>
                <a:latin typeface="Times New Roman"/>
              </a:rPr>
              <a:t>Implementation Details</a:t>
            </a:r>
          </a:p>
        </p:txBody>
      </p:sp>
      <p:sp>
        <p:nvSpPr>
          <p:cNvPr id="53"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marL="0" indent="0">
              <a:buNone/>
            </a:pPr>
            <a:r>
              <a:rPr lang="en-IN" sz="1600" b="0" dirty="0">
                <a:solidFill>
                  <a:srgbClr val="6A9955"/>
                </a:solidFill>
                <a:effectLst/>
                <a:latin typeface="Consolas" panose="020B0609020204030204" pitchFamily="49" charset="0"/>
              </a:rPr>
              <a:t># Load the </a:t>
            </a:r>
            <a:r>
              <a:rPr lang="en-IN" sz="1600" b="0" dirty="0" err="1">
                <a:solidFill>
                  <a:srgbClr val="6A9955"/>
                </a:solidFill>
                <a:effectLst/>
                <a:latin typeface="Consolas" panose="020B0609020204030204" pitchFamily="49" charset="0"/>
              </a:rPr>
              <a:t>pretained</a:t>
            </a:r>
            <a:r>
              <a:rPr lang="en-IN" sz="1600" b="0" dirty="0">
                <a:solidFill>
                  <a:srgbClr val="6A9955"/>
                </a:solidFill>
                <a:effectLst/>
                <a:latin typeface="Consolas" panose="020B0609020204030204" pitchFamily="49" charset="0"/>
              </a:rPr>
              <a:t> model</a:t>
            </a:r>
            <a:endParaRPr lang="en-IN" sz="1600" b="0" dirty="0">
              <a:solidFill>
                <a:srgbClr val="D4D4D4"/>
              </a:solidFill>
              <a:effectLst/>
              <a:latin typeface="Consolas" panose="020B0609020204030204" pitchFamily="49" charset="0"/>
            </a:endParaRPr>
          </a:p>
          <a:p>
            <a:pPr marL="0" indent="0">
              <a:buNone/>
            </a:pPr>
            <a:r>
              <a:rPr lang="en-IN" sz="1600" b="0" dirty="0" err="1">
                <a:solidFill>
                  <a:srgbClr val="9CDCFE"/>
                </a:solidFill>
                <a:effectLst/>
                <a:latin typeface="Consolas" panose="020B0609020204030204" pitchFamily="49" charset="0"/>
              </a:rPr>
              <a:t>pretrained_model</a:t>
            </a:r>
            <a:r>
              <a:rPr lang="en-IN" sz="1600" b="0" dirty="0">
                <a:solidFill>
                  <a:srgbClr val="D4D4D4"/>
                </a:solidFill>
                <a:effectLst/>
                <a:latin typeface="Consolas" panose="020B0609020204030204" pitchFamily="49" charset="0"/>
              </a:rPr>
              <a:t> = </a:t>
            </a:r>
            <a:r>
              <a:rPr lang="en-IN" sz="1600" b="0" dirty="0">
                <a:solidFill>
                  <a:srgbClr val="4EC9B0"/>
                </a:solidFill>
                <a:effectLst/>
                <a:latin typeface="Consolas" panose="020B0609020204030204" pitchFamily="49" charset="0"/>
              </a:rPr>
              <a:t>tf</a:t>
            </a:r>
            <a:r>
              <a:rPr lang="en-IN" sz="1600" b="0" dirty="0">
                <a:solidFill>
                  <a:srgbClr val="D4D4D4"/>
                </a:solidFill>
                <a:effectLst/>
                <a:latin typeface="Consolas" panose="020B0609020204030204" pitchFamily="49" charset="0"/>
              </a:rPr>
              <a:t>.keras.applications.efficientnet.EfficientNetB0(</a:t>
            </a:r>
          </a:p>
          <a:p>
            <a:pPr marL="0" indent="0">
              <a:buNone/>
            </a:pPr>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input_shape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224</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224</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3</a:t>
            </a:r>
            <a:r>
              <a:rPr lang="en-IN" sz="1600" b="0" dirty="0">
                <a:solidFill>
                  <a:srgbClr val="D4D4D4"/>
                </a:solidFill>
                <a:effectLst/>
                <a:latin typeface="Consolas" panose="020B0609020204030204" pitchFamily="49" charset="0"/>
              </a:rPr>
              <a:t>),</a:t>
            </a:r>
          </a:p>
          <a:p>
            <a:pPr marL="0" indent="0">
              <a:buNone/>
            </a:pPr>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include_top</a:t>
            </a:r>
            <a:r>
              <a:rPr lang="en-IN" sz="1600" b="0" dirty="0">
                <a:solidFill>
                  <a:srgbClr val="D4D4D4"/>
                </a:solidFill>
                <a:effectLst/>
                <a:latin typeface="Consolas" panose="020B0609020204030204" pitchFamily="49" charset="0"/>
              </a:rPr>
              <a:t>=</a:t>
            </a:r>
            <a:r>
              <a:rPr lang="en-IN" sz="1600" b="0" dirty="0">
                <a:solidFill>
                  <a:srgbClr val="569CD6"/>
                </a:solidFill>
                <a:effectLst/>
                <a:latin typeface="Consolas" panose="020B0609020204030204" pitchFamily="49" charset="0"/>
              </a:rPr>
              <a:t>False</a:t>
            </a:r>
            <a:r>
              <a:rPr lang="en-IN" sz="1600" b="0" dirty="0">
                <a:solidFill>
                  <a:srgbClr val="D4D4D4"/>
                </a:solidFill>
                <a:effectLst/>
                <a:latin typeface="Consolas" panose="020B0609020204030204" pitchFamily="49" charset="0"/>
              </a:rPr>
              <a:t>,</a:t>
            </a:r>
          </a:p>
          <a:p>
            <a:pPr marL="0" indent="0">
              <a:buNone/>
            </a:pP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weights</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imagenet</a:t>
            </a:r>
            <a:r>
              <a:rPr lang="en-IN" sz="1600" b="0" dirty="0">
                <a:solidFill>
                  <a:srgbClr val="CE9178"/>
                </a:solidFill>
                <a:effectLst/>
                <a:latin typeface="Consolas" panose="020B0609020204030204" pitchFamily="49" charset="0"/>
              </a:rPr>
              <a:t>'</a:t>
            </a:r>
            <a:r>
              <a:rPr lang="en-IN" sz="1600" b="0" dirty="0">
                <a:solidFill>
                  <a:srgbClr val="D4D4D4"/>
                </a:solidFill>
                <a:effectLst/>
                <a:latin typeface="Consolas" panose="020B0609020204030204" pitchFamily="49" charset="0"/>
              </a:rPr>
              <a:t>,</a:t>
            </a:r>
          </a:p>
          <a:p>
            <a:pPr marL="0" indent="0">
              <a:buNone/>
            </a:pP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pooling</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'max'</a:t>
            </a:r>
            <a:endParaRPr lang="en-IN" sz="1600" b="0" dirty="0">
              <a:solidFill>
                <a:srgbClr val="D4D4D4"/>
              </a:solidFill>
              <a:effectLst/>
              <a:latin typeface="Consolas" panose="020B0609020204030204" pitchFamily="49" charset="0"/>
            </a:endParaRPr>
          </a:p>
          <a:p>
            <a:pPr marL="0" indent="0">
              <a:buNone/>
            </a:pPr>
            <a:r>
              <a:rPr lang="en-IN" sz="1600" b="0" dirty="0">
                <a:solidFill>
                  <a:srgbClr val="D4D4D4"/>
                </a:solidFill>
                <a:effectLst/>
                <a:latin typeface="Consolas" panose="020B0609020204030204" pitchFamily="49" charset="0"/>
              </a:rPr>
              <a:t>)</a:t>
            </a:r>
          </a:p>
          <a:p>
            <a:pPr marL="0" indent="0">
              <a:buNone/>
            </a:pPr>
            <a:br>
              <a:rPr lang="en-IN" sz="1600" b="0" dirty="0">
                <a:solidFill>
                  <a:srgbClr val="D4D4D4"/>
                </a:solidFill>
                <a:effectLst/>
                <a:latin typeface="Consolas" panose="020B0609020204030204" pitchFamily="49" charset="0"/>
              </a:rPr>
            </a:br>
            <a:r>
              <a:rPr lang="en-IN" sz="1600" b="0" dirty="0" err="1">
                <a:solidFill>
                  <a:srgbClr val="9CDCFE"/>
                </a:solidFill>
                <a:effectLst/>
                <a:latin typeface="Consolas" panose="020B0609020204030204" pitchFamily="49" charset="0"/>
              </a:rPr>
              <a:t>pretrained_model</a:t>
            </a:r>
            <a:r>
              <a:rPr lang="en-IN" sz="1600" b="0" dirty="0" err="1">
                <a:solidFill>
                  <a:srgbClr val="D4D4D4"/>
                </a:solidFill>
                <a:effectLst/>
                <a:latin typeface="Consolas" panose="020B0609020204030204" pitchFamily="49" charset="0"/>
              </a:rPr>
              <a:t>.trainable</a:t>
            </a:r>
            <a:r>
              <a:rPr lang="en-IN" sz="1600" b="0" dirty="0">
                <a:solidFill>
                  <a:srgbClr val="D4D4D4"/>
                </a:solidFill>
                <a:effectLst/>
                <a:latin typeface="Consolas" panose="020B0609020204030204" pitchFamily="49" charset="0"/>
              </a:rPr>
              <a:t> = </a:t>
            </a:r>
            <a:r>
              <a:rPr lang="en-IN" sz="1600" b="0" dirty="0">
                <a:solidFill>
                  <a:srgbClr val="569CD6"/>
                </a:solidFill>
                <a:effectLst/>
                <a:latin typeface="Consolas" panose="020B0609020204030204" pitchFamily="49" charset="0"/>
              </a:rPr>
              <a:t>False</a:t>
            </a:r>
            <a:endParaRPr lang="en-IN" sz="1600" b="0" dirty="0">
              <a:solidFill>
                <a:srgbClr val="D4D4D4"/>
              </a:solidFill>
              <a:effectLst/>
              <a:latin typeface="Consolas" panose="020B0609020204030204" pitchFamily="49" charset="0"/>
            </a:endParaRPr>
          </a:p>
          <a:p>
            <a:pPr indent="0">
              <a:spcBef>
                <a:spcPts val="1001"/>
              </a:spcBef>
              <a:buNone/>
              <a:tabLst>
                <a:tab pos="0" algn="l"/>
              </a:tabLst>
            </a:pPr>
            <a:endParaRPr lang="en-IN" sz="2400" b="0" strike="noStrike" spc="-1" dirty="0">
              <a:solidFill>
                <a:srgbClr val="000000"/>
              </a:solidFill>
              <a:latin typeface="Arial"/>
            </a:endParaRPr>
          </a:p>
        </p:txBody>
      </p:sp>
    </p:spTree>
    <p:extLst>
      <p:ext uri="{BB962C8B-B14F-4D97-AF65-F5344CB8AC3E}">
        <p14:creationId xmlns:p14="http://schemas.microsoft.com/office/powerpoint/2010/main" val="220128977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US" sz="4000" spc="-1" dirty="0">
                <a:solidFill>
                  <a:srgbClr val="000000"/>
                </a:solidFill>
                <a:latin typeface="Times New Roman"/>
              </a:rPr>
              <a:t>Results</a:t>
            </a:r>
          </a:p>
        </p:txBody>
      </p:sp>
      <p:sp>
        <p:nvSpPr>
          <p:cNvPr id="53"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indent="0">
              <a:lnSpc>
                <a:spcPct val="90000"/>
              </a:lnSpc>
              <a:spcBef>
                <a:spcPts val="1001"/>
              </a:spcBef>
              <a:buNone/>
              <a:tabLst>
                <a:tab pos="0" algn="l"/>
              </a:tabLst>
            </a:pPr>
            <a:r>
              <a:rPr lang="en-US" sz="2400" b="0" strike="noStrike" spc="-1" dirty="0">
                <a:solidFill>
                  <a:srgbClr val="000000"/>
                </a:solidFill>
                <a:latin typeface="Times New Roman"/>
              </a:rPr>
              <a:t>Mention your results here.</a:t>
            </a:r>
            <a:endParaRPr lang="en-IN" sz="2400" b="0" strike="noStrike" spc="-1" dirty="0">
              <a:solidFill>
                <a:srgbClr val="000000"/>
              </a:solidFill>
              <a:latin typeface="Arial"/>
            </a:endParaRPr>
          </a:p>
        </p:txBody>
      </p:sp>
    </p:spTree>
    <p:extLst>
      <p:ext uri="{BB962C8B-B14F-4D97-AF65-F5344CB8AC3E}">
        <p14:creationId xmlns:p14="http://schemas.microsoft.com/office/powerpoint/2010/main" val="3374729086"/>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330741" y="311284"/>
            <a:ext cx="12191400" cy="1324800"/>
          </a:xfrm>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US" sz="4000" spc="-1" dirty="0">
                <a:solidFill>
                  <a:srgbClr val="000000"/>
                </a:solidFill>
                <a:latin typeface="Times New Roman"/>
              </a:rPr>
              <a:t>Conclusion</a:t>
            </a:r>
          </a:p>
        </p:txBody>
      </p:sp>
      <p:sp>
        <p:nvSpPr>
          <p:cNvPr id="53" name="PlaceHolder 2"/>
          <p:cNvSpPr>
            <a:spLocks noGrp="1"/>
          </p:cNvSpPr>
          <p:nvPr>
            <p:ph/>
          </p:nvPr>
        </p:nvSpPr>
        <p:spPr>
          <a:xfrm>
            <a:off x="760892" y="1898625"/>
            <a:ext cx="10670216" cy="3060750"/>
          </a:xfrm>
          <a:prstGeom prst="rect">
            <a:avLst/>
          </a:prstGeom>
          <a:noFill/>
          <a:ln w="0">
            <a:noFill/>
          </a:ln>
        </p:spPr>
        <p:txBody>
          <a:bodyPr lIns="90000" tIns="45000" rIns="90000" bIns="45000" anchor="t">
            <a:normAutofit/>
          </a:bodyPr>
          <a:lstStyle/>
          <a:p>
            <a:pPr indent="0" algn="just">
              <a:lnSpc>
                <a:spcPct val="90000"/>
              </a:lnSpc>
              <a:spcBef>
                <a:spcPts val="1001"/>
              </a:spcBef>
              <a:buNone/>
              <a:tabLst>
                <a:tab pos="0" algn="l"/>
              </a:tabLst>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a:t>
            </a: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his project uses advanced AI technology, specifically EfficientNetB0, and neural networks to help save endangered species and protect wildlife. AI is like a giant tool that can track where animals go, predict if they might disappear forever, prevent people from harming them, and even understand how climate change affects them. It’s also like a super detective that can count how many animals there are, catch the bad guys trying to sell animals online, and tell exactly what animal we’re looking at. In short, this project shows how AI is a big help in keeping our wildlife safe.</a:t>
            </a:r>
            <a:endParaRPr lang="en-IN" sz="2400" b="0" strike="noStrike" spc="-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6122253"/>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691101" y="384496"/>
            <a:ext cx="1099296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4400" b="0" strike="noStrike" spc="-1" dirty="0">
                <a:solidFill>
                  <a:srgbClr val="000000"/>
                </a:solidFill>
                <a:latin typeface="Calibri Light"/>
              </a:rPr>
              <a:t>References</a:t>
            </a:r>
            <a:endParaRPr lang="en-IN" sz="4400" b="0" strike="noStrike" spc="-1" dirty="0">
              <a:solidFill>
                <a:srgbClr val="000000"/>
              </a:solidFill>
              <a:latin typeface="Arial"/>
            </a:endParaRPr>
          </a:p>
        </p:txBody>
      </p:sp>
      <p:sp>
        <p:nvSpPr>
          <p:cNvPr id="57"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610B4B"/>
              </a:buClr>
              <a:buFont typeface="Arial"/>
              <a:buChar char="•"/>
            </a:pPr>
            <a:r>
              <a:rPr lang="en-US" sz="2800" b="0" strike="noStrike" spc="-1" dirty="0">
                <a:solidFill>
                  <a:schemeClr val="tx1">
                    <a:lumMod val="95000"/>
                    <a:lumOff val="5000"/>
                  </a:schemeClr>
                </a:solidFill>
                <a:latin typeface="Times New Roman" panose="02020603050405020304" pitchFamily="18" charset="0"/>
                <a:cs typeface="Times New Roman" panose="02020603050405020304" pitchFamily="18" charset="0"/>
              </a:rPr>
              <a:t>https://ieeexplore.ieee.org/abstract/document/9484858 </a:t>
            </a:r>
          </a:p>
          <a:p>
            <a:pPr marL="228600" indent="-228600">
              <a:lnSpc>
                <a:spcPct val="90000"/>
              </a:lnSpc>
              <a:spcBef>
                <a:spcPts val="1001"/>
              </a:spcBef>
              <a:buClr>
                <a:srgbClr val="610B4B"/>
              </a:buClr>
              <a:buFont typeface="Arial"/>
              <a:buChar char="•"/>
            </a:pPr>
            <a:r>
              <a:rPr lang="en-IN" spc="-1" dirty="0">
                <a:solidFill>
                  <a:schemeClr val="tx1">
                    <a:lumMod val="95000"/>
                    <a:lumOff val="5000"/>
                  </a:schemeClr>
                </a:solidFill>
                <a:latin typeface="Times New Roman" panose="02020603050405020304" pitchFamily="18" charset="0"/>
                <a:cs typeface="Times New Roman" panose="02020603050405020304" pitchFamily="18" charset="0"/>
              </a:rPr>
              <a:t>https://ieeexplore.ieee.org/abstract/document/6722493 </a:t>
            </a:r>
          </a:p>
          <a:p>
            <a:pPr marL="228600" indent="-228600">
              <a:lnSpc>
                <a:spcPct val="90000"/>
              </a:lnSpc>
              <a:spcBef>
                <a:spcPts val="1001"/>
              </a:spcBef>
              <a:buClr>
                <a:srgbClr val="610B4B"/>
              </a:buClr>
              <a:buFont typeface="Arial"/>
              <a:buChar char="•"/>
            </a:pPr>
            <a:r>
              <a:rPr lang="en-IN" sz="2800" b="0" strike="noStrike" spc="-1" dirty="0">
                <a:solidFill>
                  <a:schemeClr val="tx1">
                    <a:lumMod val="95000"/>
                    <a:lumOff val="5000"/>
                  </a:schemeClr>
                </a:solidFill>
                <a:latin typeface="Times New Roman" panose="02020603050405020304" pitchFamily="18" charset="0"/>
                <a:cs typeface="Times New Roman" panose="02020603050405020304" pitchFamily="18" charset="0"/>
              </a:rPr>
              <a:t>https://ieeexplore.ieee.org/abstract/document/1327104 </a:t>
            </a:r>
          </a:p>
          <a:p>
            <a:pPr marL="228600" indent="-228600">
              <a:lnSpc>
                <a:spcPct val="90000"/>
              </a:lnSpc>
              <a:spcBef>
                <a:spcPts val="1001"/>
              </a:spcBef>
              <a:buClr>
                <a:srgbClr val="610B4B"/>
              </a:buClr>
              <a:buFont typeface="Arial"/>
              <a:buChar char="•"/>
            </a:pPr>
            <a:r>
              <a:rPr lang="en-IN" sz="2800" b="0" strike="noStrike" spc="-1" dirty="0">
                <a:solidFill>
                  <a:schemeClr val="tx1">
                    <a:lumMod val="95000"/>
                    <a:lumOff val="5000"/>
                  </a:schemeClr>
                </a:solidFill>
                <a:latin typeface="Times New Roman" panose="02020603050405020304" pitchFamily="18" charset="0"/>
                <a:cs typeface="Times New Roman" panose="02020603050405020304" pitchFamily="18" charset="0"/>
              </a:rPr>
              <a:t>https://link.springer.com/chapter/10.1007/978-3-031-43085-5_26</a:t>
            </a:r>
            <a:r>
              <a:rPr lang="en-IN" spc="-1"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228600" indent="-228600">
              <a:lnSpc>
                <a:spcPct val="90000"/>
              </a:lnSpc>
              <a:spcBef>
                <a:spcPts val="1001"/>
              </a:spcBef>
              <a:buClr>
                <a:srgbClr val="610B4B"/>
              </a:buClr>
              <a:buFont typeface="Arial"/>
              <a:buChar char="•"/>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https://doi.org/10.53730/ijhs.v6nS2.8988 </a:t>
            </a:r>
          </a:p>
          <a:p>
            <a:pPr marL="228600" indent="-228600">
              <a:lnSpc>
                <a:spcPct val="90000"/>
              </a:lnSpc>
              <a:spcBef>
                <a:spcPts val="1001"/>
              </a:spcBef>
              <a:buClr>
                <a:srgbClr val="610B4B"/>
              </a:buClr>
              <a:buFont typeface="Arial"/>
              <a:buChar char="•"/>
            </a:pPr>
            <a:r>
              <a:rPr lang="en-IN" sz="2800" b="0" strike="noStrike" spc="-1" dirty="0">
                <a:solidFill>
                  <a:schemeClr val="tx1">
                    <a:lumMod val="95000"/>
                    <a:lumOff val="5000"/>
                  </a:schemeClr>
                </a:solidFill>
                <a:latin typeface="Times New Roman" panose="02020603050405020304" pitchFamily="18" charset="0"/>
                <a:cs typeface="Times New Roman" panose="02020603050405020304" pitchFamily="18" charset="0"/>
              </a:rPr>
              <a:t>https://ieeexplore.ieee.org/abstract/document/9725906 </a:t>
            </a:r>
          </a:p>
        </p:txBody>
      </p:sp>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r>
              <a:rPr lang="en-US" sz="6000" b="0" strike="noStrike" spc="-1">
                <a:solidFill>
                  <a:srgbClr val="000000"/>
                </a:solidFill>
                <a:latin typeface="Times New Roman"/>
              </a:rPr>
              <a:t>Thank you and Any Queries</a:t>
            </a:r>
            <a:endParaRPr lang="en-IN" sz="6000" b="0" strike="noStrike" spc="-1">
              <a:solidFill>
                <a:srgbClr val="000000"/>
              </a:solidFill>
              <a:latin typeface="Arial"/>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0" strike="noStrike" spc="-1">
                <a:solidFill>
                  <a:srgbClr val="000000"/>
                </a:solidFill>
                <a:latin typeface="Calibri Light"/>
              </a:rPr>
              <a:t>Overview</a:t>
            </a:r>
            <a:endParaRPr lang="en-IN" sz="4400" b="0" strike="noStrike" spc="-1">
              <a:solidFill>
                <a:srgbClr val="000000"/>
              </a:solidFill>
              <a:latin typeface="Arial"/>
            </a:endParaRPr>
          </a:p>
        </p:txBody>
      </p:sp>
      <p:sp>
        <p:nvSpPr>
          <p:cNvPr id="45" name="PlaceHolder 2"/>
          <p:cNvSpPr>
            <a:spLocks noGrp="1"/>
          </p:cNvSpPr>
          <p:nvPr>
            <p:ph/>
          </p:nvPr>
        </p:nvSpPr>
        <p:spPr>
          <a:xfrm>
            <a:off x="1022905" y="1640735"/>
            <a:ext cx="10514880" cy="4350600"/>
          </a:xfrm>
          <a:prstGeom prst="rect">
            <a:avLst/>
          </a:prstGeom>
          <a:noFill/>
          <a:ln w="0">
            <a:noFill/>
          </a:ln>
        </p:spPr>
        <p:txBody>
          <a:bodyPr lIns="90000" tIns="45000" rIns="90000" bIns="45000" anchor="t">
            <a:normAutofit lnSpcReduction="10000"/>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Introduction</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Literature Review</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Problem Statement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Objectives of the Project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Proposed Methodology/Architecture/Algorithm/Technique/</a:t>
            </a:r>
            <a:r>
              <a:rPr lang="en-US" sz="2400" b="0" strike="noStrike" spc="-1" dirty="0" err="1">
                <a:solidFill>
                  <a:srgbClr val="000000"/>
                </a:solidFill>
                <a:latin typeface="Times New Roman"/>
              </a:rPr>
              <a:t>etc</a:t>
            </a:r>
            <a:endParaRPr lang="en-US" sz="2400" b="0" strike="noStrike" spc="-1" dirty="0">
              <a:solidFill>
                <a:srgbClr val="000000"/>
              </a:solidFill>
              <a:latin typeface="Times New Roman"/>
            </a:endParaRPr>
          </a:p>
          <a:p>
            <a:pPr>
              <a:spcBef>
                <a:spcPts val="1001"/>
              </a:spcBef>
              <a:buClr>
                <a:srgbClr val="000000"/>
              </a:buClr>
              <a:buFont typeface="Arial"/>
              <a:buChar char="•"/>
            </a:pPr>
            <a:r>
              <a:rPr lang="en-US" sz="2400" b="0" strike="noStrike" spc="-1" dirty="0">
                <a:solidFill>
                  <a:srgbClr val="000000"/>
                </a:solidFill>
                <a:latin typeface="Times New Roman"/>
              </a:rPr>
              <a:t>Workflow</a:t>
            </a:r>
          </a:p>
          <a:p>
            <a:pPr marL="228600" indent="-228600">
              <a:lnSpc>
                <a:spcPct val="90000"/>
              </a:lnSpc>
              <a:spcBef>
                <a:spcPts val="1001"/>
              </a:spcBef>
              <a:buClr>
                <a:srgbClr val="000000"/>
              </a:buClr>
              <a:buFont typeface="Arial"/>
              <a:buChar char="•"/>
            </a:pPr>
            <a:r>
              <a:rPr lang="en-US" sz="2400" spc="-1" dirty="0">
                <a:solidFill>
                  <a:srgbClr val="000000"/>
                </a:solidFill>
                <a:latin typeface="Times New Roman"/>
              </a:rPr>
              <a:t>Implementation Details</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Results </a:t>
            </a:r>
          </a:p>
          <a:p>
            <a:pPr marL="228600" indent="-228600">
              <a:lnSpc>
                <a:spcPct val="90000"/>
              </a:lnSpc>
              <a:spcBef>
                <a:spcPts val="1001"/>
              </a:spcBef>
              <a:buClr>
                <a:srgbClr val="000000"/>
              </a:buClr>
              <a:buFont typeface="Arial"/>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Conclusion</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References</a:t>
            </a: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97285" y="323025"/>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Introduction</a:t>
            </a:r>
            <a:endParaRPr lang="en-IN" sz="4000" b="0" strike="noStrike" spc="-1" dirty="0">
              <a:solidFill>
                <a:srgbClr val="000000"/>
              </a:solidFill>
              <a:latin typeface="Arial"/>
            </a:endParaRPr>
          </a:p>
        </p:txBody>
      </p:sp>
      <p:sp>
        <p:nvSpPr>
          <p:cNvPr id="47" name="PlaceHolder 2"/>
          <p:cNvSpPr>
            <a:spLocks noGrp="1"/>
          </p:cNvSpPr>
          <p:nvPr>
            <p:ph/>
          </p:nvPr>
        </p:nvSpPr>
        <p:spPr>
          <a:xfrm>
            <a:off x="780857" y="1517776"/>
            <a:ext cx="10249710" cy="4850640"/>
          </a:xfrm>
          <a:prstGeom prst="rect">
            <a:avLst/>
          </a:prstGeom>
          <a:noFill/>
          <a:ln w="0">
            <a:noFill/>
          </a:ln>
        </p:spPr>
        <p:txBody>
          <a:bodyPr lIns="90000" tIns="45000" rIns="90000" bIns="45000" anchor="t">
            <a:normAutofit fontScale="92500"/>
          </a:bodyPr>
          <a:lstStyle/>
          <a:p>
            <a:pPr marL="228600" indent="-228600">
              <a:lnSpc>
                <a:spcPct val="90000"/>
              </a:lnSpc>
              <a:spcBef>
                <a:spcPts val="1001"/>
              </a:spcBef>
              <a:buClr>
                <a:srgbClr val="000000"/>
              </a:buClr>
              <a:buFont typeface="Arial"/>
              <a:buChar char="•"/>
            </a:pPr>
            <a:r>
              <a:rPr lang="en-IN" sz="2200" b="0" strike="noStrike" spc="-1" dirty="0">
                <a:solidFill>
                  <a:srgbClr val="000000"/>
                </a:solidFill>
                <a:latin typeface="Times New Roman" panose="02020603050405020304" pitchFamily="18" charset="0"/>
                <a:cs typeface="Times New Roman" panose="02020603050405020304" pitchFamily="18" charset="0"/>
              </a:rPr>
              <a:t>AI can be used to help endangered animals is to identify bird species. This can be difficult for humans to do, especially if the birds are in flight or at a distance. However, AI can be used to develop systems that can accurately identify bird species from images or videos.</a:t>
            </a:r>
          </a:p>
          <a:p>
            <a:pPr marL="228600" indent="-228600">
              <a:lnSpc>
                <a:spcPct val="90000"/>
              </a:lnSpc>
              <a:spcBef>
                <a:spcPts val="1001"/>
              </a:spcBef>
              <a:buClr>
                <a:srgbClr val="000000"/>
              </a:buClr>
              <a:buFont typeface="Arial"/>
              <a:buChar char="•"/>
            </a:pPr>
            <a:r>
              <a:rPr lang="en-IN" sz="2200" b="0" strike="noStrike" spc="-1" dirty="0">
                <a:solidFill>
                  <a:srgbClr val="000000"/>
                </a:solidFill>
                <a:latin typeface="Times New Roman" panose="02020603050405020304" pitchFamily="18" charset="0"/>
                <a:cs typeface="Times New Roman" panose="02020603050405020304" pitchFamily="18" charset="0"/>
              </a:rPr>
              <a:t>This is done by training an AI model on a large dataset of images of birds. The model is trained to identify the different features of different bird species, such as their size, shape, </a:t>
            </a:r>
            <a:r>
              <a:rPr lang="en-IN" sz="2200" b="0" strike="noStrike" spc="-1" dirty="0" err="1">
                <a:solidFill>
                  <a:srgbClr val="000000"/>
                </a:solidFill>
                <a:latin typeface="Times New Roman" panose="02020603050405020304" pitchFamily="18" charset="0"/>
                <a:cs typeface="Times New Roman" panose="02020603050405020304" pitchFamily="18" charset="0"/>
              </a:rPr>
              <a:t>color</a:t>
            </a:r>
            <a:r>
              <a:rPr lang="en-IN" sz="2200" b="0" strike="noStrike" spc="-1" dirty="0">
                <a:solidFill>
                  <a:srgbClr val="000000"/>
                </a:solidFill>
                <a:latin typeface="Times New Roman" panose="02020603050405020304" pitchFamily="18" charset="0"/>
                <a:cs typeface="Times New Roman" panose="02020603050405020304" pitchFamily="18" charset="0"/>
              </a:rPr>
              <a:t>, and markings. Once the model is trained, it can be used to identify bird species in new images and videos.</a:t>
            </a:r>
          </a:p>
          <a:p>
            <a:pPr marL="228600" indent="-228600">
              <a:lnSpc>
                <a:spcPct val="90000"/>
              </a:lnSpc>
              <a:spcBef>
                <a:spcPts val="1001"/>
              </a:spcBef>
              <a:buClr>
                <a:srgbClr val="000000"/>
              </a:buClr>
              <a:buFont typeface="Arial"/>
              <a:buChar char="•"/>
            </a:pPr>
            <a:r>
              <a:rPr lang="en-IN" sz="2200" b="0" strike="noStrike" spc="-1" dirty="0">
                <a:solidFill>
                  <a:srgbClr val="000000"/>
                </a:solidFill>
                <a:latin typeface="Times New Roman" panose="02020603050405020304" pitchFamily="18" charset="0"/>
                <a:cs typeface="Times New Roman" panose="02020603050405020304" pitchFamily="18" charset="0"/>
              </a:rPr>
              <a:t>This can be used to help conservationists track bird populations, identify threats, and monitor the effectiveness of conservation efforts. For example, AI can be used to </a:t>
            </a:r>
            <a:r>
              <a:rPr lang="en-IN" sz="2200" b="0" strike="noStrike" spc="-1" dirty="0" err="1">
                <a:solidFill>
                  <a:srgbClr val="000000"/>
                </a:solidFill>
                <a:latin typeface="Times New Roman" panose="02020603050405020304" pitchFamily="18" charset="0"/>
                <a:cs typeface="Times New Roman" panose="02020603050405020304" pitchFamily="18" charset="0"/>
              </a:rPr>
              <a:t>analyze</a:t>
            </a:r>
            <a:r>
              <a:rPr lang="en-IN" sz="2200" b="0" strike="noStrike" spc="-1" dirty="0">
                <a:solidFill>
                  <a:srgbClr val="000000"/>
                </a:solidFill>
                <a:latin typeface="Times New Roman" panose="02020603050405020304" pitchFamily="18" charset="0"/>
                <a:cs typeface="Times New Roman" panose="02020603050405020304" pitchFamily="18" charset="0"/>
              </a:rPr>
              <a:t> images from camera traps to get a better understanding of bird populations in a particular area. AI can also be used to identify areas where birds are most at risk from poaching or other threats.</a:t>
            </a:r>
          </a:p>
          <a:p>
            <a:pPr marL="228600" indent="-228600">
              <a:lnSpc>
                <a:spcPct val="90000"/>
              </a:lnSpc>
              <a:spcBef>
                <a:spcPts val="1001"/>
              </a:spcBef>
              <a:buClr>
                <a:srgbClr val="000000"/>
              </a:buClr>
              <a:buFont typeface="Arial"/>
              <a:buChar char="•"/>
            </a:pPr>
            <a:r>
              <a:rPr lang="en-IN" sz="2200" b="0" strike="noStrike" spc="-1" dirty="0">
                <a:solidFill>
                  <a:srgbClr val="000000"/>
                </a:solidFill>
                <a:latin typeface="Times New Roman" panose="02020603050405020304" pitchFamily="18" charset="0"/>
                <a:cs typeface="Times New Roman" panose="02020603050405020304" pitchFamily="18" charset="0"/>
              </a:rPr>
              <a:t>Overall, AI is a powerful tool that can be used to help save endangered animals. By collecting and </a:t>
            </a:r>
            <a:r>
              <a:rPr lang="en-IN" sz="2200" b="0" strike="noStrike" spc="-1" dirty="0" err="1">
                <a:solidFill>
                  <a:srgbClr val="000000"/>
                </a:solidFill>
                <a:latin typeface="Times New Roman" panose="02020603050405020304" pitchFamily="18" charset="0"/>
                <a:cs typeface="Times New Roman" panose="02020603050405020304" pitchFamily="18" charset="0"/>
              </a:rPr>
              <a:t>analyzing</a:t>
            </a:r>
            <a:r>
              <a:rPr lang="en-IN" sz="2200" b="0" strike="noStrike" spc="-1" dirty="0">
                <a:solidFill>
                  <a:srgbClr val="000000"/>
                </a:solidFill>
                <a:latin typeface="Times New Roman" panose="02020603050405020304" pitchFamily="18" charset="0"/>
                <a:cs typeface="Times New Roman" panose="02020603050405020304" pitchFamily="18" charset="0"/>
              </a:rPr>
              <a:t> large amounts of data, detecting and preventing poaching, and managing habitats, AI can help conservationists to protect endangered species and their ecosystems.</a:t>
            </a:r>
          </a:p>
          <a:p>
            <a:pPr marL="228600" indent="-228600">
              <a:lnSpc>
                <a:spcPct val="90000"/>
              </a:lnSpc>
              <a:spcBef>
                <a:spcPts val="1001"/>
              </a:spcBef>
              <a:buClr>
                <a:srgbClr val="000000"/>
              </a:buClr>
              <a:buFont typeface="Arial"/>
              <a:buChar char="•"/>
            </a:pPr>
            <a:endParaRPr lang="en-IN" sz="2200" b="0" strike="noStrike" spc="-1" dirty="0">
              <a:solidFill>
                <a:srgbClr val="000000"/>
              </a:solidFill>
              <a:latin typeface="Times New Roman" panose="02020603050405020304" pitchFamily="18" charset="0"/>
              <a:cs typeface="Times New Roman" panose="02020603050405020304" pitchFamily="18" charset="0"/>
            </a:endParaRPr>
          </a:p>
          <a:p>
            <a:pPr marL="228600" indent="-228600">
              <a:lnSpc>
                <a:spcPct val="90000"/>
              </a:lnSpc>
              <a:spcBef>
                <a:spcPts val="1001"/>
              </a:spcBef>
              <a:buClr>
                <a:srgbClr val="000000"/>
              </a:buClr>
              <a:buFont typeface="Arial"/>
              <a:buChar char="•"/>
            </a:pPr>
            <a:endParaRPr lang="en-IN" sz="22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77821" y="223737"/>
            <a:ext cx="12191400" cy="1324800"/>
          </a:xfrm>
          <a:prstGeom prst="rect">
            <a:avLst/>
          </a:prstGeom>
          <a:noFill/>
          <a:ln w="0">
            <a:noFill/>
          </a:ln>
        </p:spPr>
        <p:txBody>
          <a:bodyPr lIns="90000" tIns="45000" rIns="90000" bIns="45000" anchor="ctr">
            <a:normAutofit/>
          </a:bodyPr>
          <a:lstStyle/>
          <a:p>
            <a:pPr algn="ctr">
              <a:tabLst>
                <a:tab pos="0" algn="l"/>
              </a:tabLst>
            </a:pPr>
            <a:r>
              <a:rPr lang="en-US" sz="4000" strike="noStrike" spc="-1" dirty="0">
                <a:solidFill>
                  <a:srgbClr val="000000"/>
                </a:solidFill>
                <a:latin typeface="Times New Roman"/>
              </a:rPr>
              <a:t>Problem Statement</a:t>
            </a:r>
            <a:endParaRPr lang="en-IN" sz="4000" strike="noStrike" spc="-1" dirty="0">
              <a:solidFill>
                <a:srgbClr val="000000"/>
              </a:solidFill>
              <a:latin typeface="Arial"/>
            </a:endParaRPr>
          </a:p>
        </p:txBody>
      </p:sp>
      <p:sp>
        <p:nvSpPr>
          <p:cNvPr id="47" name="PlaceHolder 2"/>
          <p:cNvSpPr>
            <a:spLocks noGrp="1"/>
          </p:cNvSpPr>
          <p:nvPr>
            <p:ph/>
          </p:nvPr>
        </p:nvSpPr>
        <p:spPr>
          <a:xfrm>
            <a:off x="758757" y="1627078"/>
            <a:ext cx="10808238" cy="4850640"/>
          </a:xfrm>
          <a:prstGeom prst="rect">
            <a:avLst/>
          </a:prstGeom>
          <a:noFill/>
          <a:ln w="0">
            <a:noFill/>
          </a:ln>
        </p:spPr>
        <p:txBody>
          <a:bodyPr lIns="90000" tIns="45000" rIns="90000" bIns="45000" anchor="t">
            <a:normAutofit/>
          </a:bodyPr>
          <a:lstStyle/>
          <a:p>
            <a:pPr marL="0" indent="0" algn="just">
              <a:lnSpc>
                <a:spcPct val="90000"/>
              </a:lnSpc>
              <a:spcBef>
                <a:spcPts val="1001"/>
              </a:spcBef>
              <a:buClr>
                <a:srgbClr val="000000"/>
              </a:buClr>
              <a:buNone/>
            </a:pPr>
            <a:r>
              <a:rPr lang="en-US" sz="2400" b="0" strike="noStrike" spc="-1" dirty="0">
                <a:solidFill>
                  <a:srgbClr val="000000"/>
                </a:solidFill>
                <a:latin typeface="Times New Roman" panose="02020603050405020304" pitchFamily="18" charset="0"/>
                <a:cs typeface="Times New Roman" panose="02020603050405020304" pitchFamily="18" charset="0"/>
              </a:rPr>
              <a:t>This project uses advanced technology, like AI and EfficientNetB0, to help save endangered animals. AI helps us collect and analyze lots of information about animals quickly. A normal human being cannot classify the breed of particular bird . The human should have a deep knowledge to know the species of bird . This project helps to track down the species of a bird with a zero knowledge . </a:t>
            </a:r>
            <a:endParaRPr lang="en-IN" sz="24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56729"/>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kern="1200" spc="-1" dirty="0">
                <a:solidFill>
                  <a:srgbClr val="000000"/>
                </a:solidFill>
                <a:effectLst/>
                <a:latin typeface="Times New Roman" panose="02020603050405020304" pitchFamily="18" charset="0"/>
                <a:ea typeface="DejaVu Sans"/>
                <a:cs typeface="DejaVu Sans"/>
              </a:rPr>
              <a:t>Literature Review</a:t>
            </a:r>
            <a:endParaRPr lang="en-IN" sz="4000" strike="noStrike" spc="-1" dirty="0">
              <a:solidFill>
                <a:srgbClr val="000000"/>
              </a:solidFill>
              <a:latin typeface="Arial"/>
            </a:endParaRPr>
          </a:p>
        </p:txBody>
      </p:sp>
      <p:graphicFrame>
        <p:nvGraphicFramePr>
          <p:cNvPr id="2" name="Content Placeholder 1">
            <a:extLst>
              <a:ext uri="{FF2B5EF4-FFF2-40B4-BE49-F238E27FC236}">
                <a16:creationId xmlns:a16="http://schemas.microsoft.com/office/drawing/2014/main" id="{6F5E3C97-3AFE-68BB-7BC3-730684BC89BD}"/>
              </a:ext>
            </a:extLst>
          </p:cNvPr>
          <p:cNvGraphicFramePr>
            <a:graphicFrameLocks noGrp="1"/>
          </p:cNvGraphicFramePr>
          <p:nvPr>
            <p:ph/>
            <p:extLst>
              <p:ext uri="{D42A27DB-BD31-4B8C-83A1-F6EECF244321}">
                <p14:modId xmlns:p14="http://schemas.microsoft.com/office/powerpoint/2010/main" val="1736693690"/>
              </p:ext>
            </p:extLst>
          </p:nvPr>
        </p:nvGraphicFramePr>
        <p:xfrm>
          <a:off x="0" y="1325520"/>
          <a:ext cx="12191400" cy="5532480"/>
        </p:xfrm>
        <a:graphic>
          <a:graphicData uri="http://schemas.openxmlformats.org/drawingml/2006/table">
            <a:tbl>
              <a:tblPr firstRow="1" bandRow="1">
                <a:tableStyleId>{5C22544A-7EE6-4342-B048-85BDC9FD1C3A}</a:tableStyleId>
              </a:tblPr>
              <a:tblGrid>
                <a:gridCol w="2357120">
                  <a:extLst>
                    <a:ext uri="{9D8B030D-6E8A-4147-A177-3AD203B41FA5}">
                      <a16:colId xmlns:a16="http://schemas.microsoft.com/office/drawing/2014/main" val="683443564"/>
                    </a:ext>
                  </a:extLst>
                </a:gridCol>
                <a:gridCol w="1706680">
                  <a:extLst>
                    <a:ext uri="{9D8B030D-6E8A-4147-A177-3AD203B41FA5}">
                      <a16:colId xmlns:a16="http://schemas.microsoft.com/office/drawing/2014/main" val="297102873"/>
                    </a:ext>
                  </a:extLst>
                </a:gridCol>
                <a:gridCol w="2031900">
                  <a:extLst>
                    <a:ext uri="{9D8B030D-6E8A-4147-A177-3AD203B41FA5}">
                      <a16:colId xmlns:a16="http://schemas.microsoft.com/office/drawing/2014/main" val="1542881652"/>
                    </a:ext>
                  </a:extLst>
                </a:gridCol>
                <a:gridCol w="2031900">
                  <a:extLst>
                    <a:ext uri="{9D8B030D-6E8A-4147-A177-3AD203B41FA5}">
                      <a16:colId xmlns:a16="http://schemas.microsoft.com/office/drawing/2014/main" val="3516059367"/>
                    </a:ext>
                  </a:extLst>
                </a:gridCol>
                <a:gridCol w="2031900">
                  <a:extLst>
                    <a:ext uri="{9D8B030D-6E8A-4147-A177-3AD203B41FA5}">
                      <a16:colId xmlns:a16="http://schemas.microsoft.com/office/drawing/2014/main" val="3542885964"/>
                    </a:ext>
                  </a:extLst>
                </a:gridCol>
                <a:gridCol w="2031900">
                  <a:extLst>
                    <a:ext uri="{9D8B030D-6E8A-4147-A177-3AD203B41FA5}">
                      <a16:colId xmlns:a16="http://schemas.microsoft.com/office/drawing/2014/main" val="245726177"/>
                    </a:ext>
                  </a:extLst>
                </a:gridCol>
              </a:tblGrid>
              <a:tr h="594688">
                <a:tc>
                  <a:txBody>
                    <a:bodyPr/>
                    <a:lstStyle/>
                    <a:p>
                      <a:pPr lvl="1"/>
                      <a:r>
                        <a:rPr lang="en-IN" b="0" dirty="0">
                          <a:latin typeface="+mj-lt"/>
                        </a:rPr>
                        <a:t>Name</a:t>
                      </a:r>
                    </a:p>
                  </a:txBody>
                  <a:tcPr anchor="ctr"/>
                </a:tc>
                <a:tc>
                  <a:txBody>
                    <a:bodyPr/>
                    <a:lstStyle/>
                    <a:p>
                      <a:pPr lvl="1"/>
                      <a:r>
                        <a:rPr lang="en-IN" sz="1800" b="0" i="0" kern="1200" dirty="0">
                          <a:solidFill>
                            <a:schemeClr val="lt1"/>
                          </a:solidFill>
                          <a:effectLst/>
                          <a:latin typeface="+mn-lt"/>
                          <a:ea typeface="+mn-ea"/>
                          <a:cs typeface="+mn-cs"/>
                        </a:rPr>
                        <a:t>Authors</a:t>
                      </a:r>
                      <a:endParaRPr lang="en-IN" dirty="0"/>
                    </a:p>
                  </a:txBody>
                  <a:tcPr anchor="ctr"/>
                </a:tc>
                <a:tc>
                  <a:txBody>
                    <a:bodyPr/>
                    <a:lstStyle/>
                    <a:p>
                      <a:pPr lvl="1" algn="l"/>
                      <a:r>
                        <a:rPr lang="en-IN" b="0" dirty="0">
                          <a:effectLst/>
                          <a:latin typeface="Google Sans"/>
                        </a:rPr>
                        <a:t>Methods</a:t>
                      </a:r>
                    </a:p>
                  </a:txBody>
                  <a:tcPr anchor="ctr"/>
                </a:tc>
                <a:tc>
                  <a:txBody>
                    <a:bodyPr/>
                    <a:lstStyle/>
                    <a:p>
                      <a:pPr lvl="1" algn="l"/>
                      <a:r>
                        <a:rPr lang="en-IN" b="0" dirty="0">
                          <a:effectLst/>
                          <a:latin typeface="Google Sans"/>
                        </a:rPr>
                        <a:t>Pros</a:t>
                      </a:r>
                    </a:p>
                  </a:txBody>
                  <a:tcPr anchor="ctr"/>
                </a:tc>
                <a:tc>
                  <a:txBody>
                    <a:bodyPr/>
                    <a:lstStyle/>
                    <a:p>
                      <a:pPr lvl="1" algn="l"/>
                      <a:r>
                        <a:rPr lang="en-IN" b="0" dirty="0">
                          <a:effectLst/>
                          <a:latin typeface="Google Sans"/>
                        </a:rPr>
                        <a:t>Cons</a:t>
                      </a:r>
                    </a:p>
                  </a:txBody>
                  <a:tcPr anchor="ctr"/>
                </a:tc>
                <a:tc>
                  <a:txBody>
                    <a:bodyPr/>
                    <a:lstStyle/>
                    <a:p>
                      <a:pPr lvl="1" algn="l"/>
                      <a:r>
                        <a:rPr lang="en-IN" b="0" dirty="0">
                          <a:effectLst/>
                          <a:latin typeface="Google Sans"/>
                        </a:rPr>
                        <a:t>Accuracy</a:t>
                      </a:r>
                    </a:p>
                  </a:txBody>
                  <a:tcPr anchor="ctr"/>
                </a:tc>
                <a:extLst>
                  <a:ext uri="{0D108BD9-81ED-4DB2-BD59-A6C34878D82A}">
                    <a16:rowId xmlns:a16="http://schemas.microsoft.com/office/drawing/2014/main" val="1497049638"/>
                  </a:ext>
                </a:extLst>
              </a:tr>
              <a:tr h="1549111">
                <a:tc>
                  <a:txBody>
                    <a:bodyPr/>
                    <a:lstStyle/>
                    <a:p>
                      <a:r>
                        <a:rPr lang="en-US" sz="1800" b="0" i="0" kern="1200" dirty="0">
                          <a:solidFill>
                            <a:schemeClr val="dk1"/>
                          </a:solidFill>
                          <a:effectLst/>
                          <a:latin typeface="+mn-lt"/>
                          <a:ea typeface="+mn-ea"/>
                          <a:cs typeface="+mn-cs"/>
                        </a:rPr>
                        <a:t>A convolutional neural network bird’s classification using north American bird images</a:t>
                      </a:r>
                      <a:endParaRPr lang="en-IN" dirty="0"/>
                    </a:p>
                  </a:txBody>
                  <a:tcPr/>
                </a:tc>
                <a:tc>
                  <a:txBody>
                    <a:bodyPr/>
                    <a:lstStyle/>
                    <a:p>
                      <a:r>
                        <a:rPr lang="en-IN" sz="1800" b="0" i="0" kern="1200" dirty="0">
                          <a:solidFill>
                            <a:schemeClr val="dk1"/>
                          </a:solidFill>
                          <a:effectLst/>
                          <a:latin typeface="+mn-lt"/>
                          <a:ea typeface="+mn-ea"/>
                          <a:cs typeface="+mn-cs"/>
                        </a:rPr>
                        <a:t>Han, Chen, &amp; Zhang (2017)</a:t>
                      </a:r>
                      <a:endParaRPr lang="en-IN" dirty="0"/>
                    </a:p>
                  </a:txBody>
                  <a:tcPr/>
                </a:tc>
                <a:tc>
                  <a:txBody>
                    <a:bodyPr/>
                    <a:lstStyle/>
                    <a:p>
                      <a:r>
                        <a:rPr lang="en-IN" sz="1800" b="0" i="0" kern="1200" dirty="0">
                          <a:solidFill>
                            <a:schemeClr val="dk1"/>
                          </a:solidFill>
                          <a:effectLst/>
                          <a:latin typeface="+mn-lt"/>
                          <a:ea typeface="+mn-ea"/>
                          <a:cs typeface="+mn-cs"/>
                        </a:rPr>
                        <a:t>Convolutional neural network (CNN)</a:t>
                      </a:r>
                      <a:endParaRPr lang="en-IN" dirty="0"/>
                    </a:p>
                  </a:txBody>
                  <a:tcPr/>
                </a:tc>
                <a:tc>
                  <a:txBody>
                    <a:bodyPr/>
                    <a:lstStyle/>
                    <a:p>
                      <a:r>
                        <a:rPr lang="en-US" sz="1800" b="0" i="0" kern="1200" dirty="0">
                          <a:solidFill>
                            <a:schemeClr val="dk1"/>
                          </a:solidFill>
                          <a:effectLst/>
                          <a:latin typeface="+mn-lt"/>
                          <a:ea typeface="+mn-ea"/>
                          <a:cs typeface="+mn-cs"/>
                        </a:rPr>
                        <a:t>can learn complex features from images.</a:t>
                      </a:r>
                      <a:endParaRPr lang="en-IN" dirty="0"/>
                    </a:p>
                  </a:txBody>
                  <a:tcPr/>
                </a:tc>
                <a:tc>
                  <a:txBody>
                    <a:bodyPr/>
                    <a:lstStyle/>
                    <a:p>
                      <a:r>
                        <a:rPr lang="en-US" sz="1800" b="0" i="0" kern="1200" dirty="0">
                          <a:solidFill>
                            <a:schemeClr val="dk1"/>
                          </a:solidFill>
                          <a:effectLst/>
                          <a:latin typeface="+mn-lt"/>
                          <a:ea typeface="+mn-ea"/>
                          <a:cs typeface="+mn-cs"/>
                        </a:rPr>
                        <a:t>Requires a large amount of training data</a:t>
                      </a:r>
                      <a:endParaRPr lang="en-IN" dirty="0"/>
                    </a:p>
                  </a:txBody>
                  <a:tcPr/>
                </a:tc>
                <a:tc>
                  <a:txBody>
                    <a:bodyPr/>
                    <a:lstStyle/>
                    <a:p>
                      <a:r>
                        <a:rPr lang="en-IN" dirty="0"/>
                        <a:t>92.2%</a:t>
                      </a:r>
                    </a:p>
                  </a:txBody>
                  <a:tcPr/>
                </a:tc>
                <a:extLst>
                  <a:ext uri="{0D108BD9-81ED-4DB2-BD59-A6C34878D82A}">
                    <a16:rowId xmlns:a16="http://schemas.microsoft.com/office/drawing/2014/main" val="536291006"/>
                  </a:ext>
                </a:extLst>
              </a:tr>
              <a:tr h="1839570">
                <a:tc>
                  <a:txBody>
                    <a:bodyPr/>
                    <a:lstStyle/>
                    <a:p>
                      <a:r>
                        <a:rPr lang="en-US" sz="1800" b="0" i="0" kern="1200" dirty="0">
                          <a:solidFill>
                            <a:schemeClr val="dk1"/>
                          </a:solidFill>
                          <a:effectLst/>
                          <a:latin typeface="+mn-lt"/>
                          <a:ea typeface="+mn-ea"/>
                          <a:cs typeface="+mn-cs"/>
                        </a:rPr>
                        <a:t>Automatic Identification of Bird Species using Audio/Video Processing</a:t>
                      </a:r>
                      <a:endParaRPr lang="en-IN" dirty="0"/>
                    </a:p>
                  </a:txBody>
                  <a:tcPr/>
                </a:tc>
                <a:tc>
                  <a:txBody>
                    <a:bodyPr/>
                    <a:lstStyle/>
                    <a:p>
                      <a:r>
                        <a:rPr lang="en-IN" sz="1800" b="0" i="0" kern="1200" dirty="0">
                          <a:solidFill>
                            <a:schemeClr val="dk1"/>
                          </a:solidFill>
                          <a:effectLst/>
                          <a:latin typeface="+mn-lt"/>
                          <a:ea typeface="+mn-ea"/>
                          <a:cs typeface="+mn-cs"/>
                        </a:rPr>
                        <a:t>Saini, &amp; Singh</a:t>
                      </a:r>
                    </a:p>
                    <a:p>
                      <a:r>
                        <a:rPr lang="en-IN" sz="1800" b="0" i="0" kern="1200" dirty="0">
                          <a:solidFill>
                            <a:schemeClr val="dk1"/>
                          </a:solidFill>
                          <a:effectLst/>
                          <a:latin typeface="+mn-lt"/>
                          <a:ea typeface="+mn-ea"/>
                          <a:cs typeface="+mn-cs"/>
                        </a:rPr>
                        <a:t>(2018)</a:t>
                      </a:r>
                      <a:endParaRPr lang="en-IN" dirty="0"/>
                    </a:p>
                  </a:txBody>
                  <a:tcPr/>
                </a:tc>
                <a:tc>
                  <a:txBody>
                    <a:bodyPr/>
                    <a:lstStyle/>
                    <a:p>
                      <a:r>
                        <a:rPr lang="en-US" sz="1800" b="0" i="0" kern="1200" dirty="0">
                          <a:solidFill>
                            <a:schemeClr val="dk1"/>
                          </a:solidFill>
                          <a:effectLst/>
                          <a:latin typeface="+mn-lt"/>
                          <a:ea typeface="+mn-ea"/>
                          <a:cs typeface="+mn-cs"/>
                        </a:rPr>
                        <a:t>Mel-frequency cepstral coefficients (MFCCs) and support vector machine (SVM)</a:t>
                      </a:r>
                      <a:endParaRPr lang="en-IN" dirty="0"/>
                    </a:p>
                  </a:txBody>
                  <a:tcPr/>
                </a:tc>
                <a:tc>
                  <a:txBody>
                    <a:bodyPr/>
                    <a:lstStyle/>
                    <a:p>
                      <a:r>
                        <a:rPr lang="en-US" sz="1800" b="0" i="0" kern="1200" dirty="0">
                          <a:solidFill>
                            <a:schemeClr val="dk1"/>
                          </a:solidFill>
                          <a:effectLst/>
                          <a:latin typeface="+mn-lt"/>
                          <a:ea typeface="+mn-ea"/>
                          <a:cs typeface="+mn-cs"/>
                        </a:rPr>
                        <a:t>Can classify bird species from both audio and video data, relatively simple to implement.</a:t>
                      </a:r>
                      <a:endParaRPr lang="en-IN" dirty="0"/>
                    </a:p>
                  </a:txBody>
                  <a:tcPr/>
                </a:tc>
                <a:tc>
                  <a:txBody>
                    <a:bodyPr/>
                    <a:lstStyle/>
                    <a:p>
                      <a:r>
                        <a:rPr lang="en-US" sz="1800" b="0" i="0" kern="1200" dirty="0">
                          <a:solidFill>
                            <a:schemeClr val="dk1"/>
                          </a:solidFill>
                          <a:effectLst/>
                          <a:latin typeface="+mn-lt"/>
                          <a:ea typeface="+mn-ea"/>
                          <a:cs typeface="+mn-cs"/>
                        </a:rPr>
                        <a:t>Accuracy may be lower than CNN-based approaches</a:t>
                      </a:r>
                      <a:endParaRPr lang="en-IN" dirty="0"/>
                    </a:p>
                  </a:txBody>
                  <a:tcPr/>
                </a:tc>
                <a:tc>
                  <a:txBody>
                    <a:bodyPr/>
                    <a:lstStyle/>
                    <a:p>
                      <a:r>
                        <a:rPr lang="en-IN" sz="1800" b="0" i="0" kern="1200" dirty="0">
                          <a:solidFill>
                            <a:schemeClr val="dk1"/>
                          </a:solidFill>
                          <a:effectLst/>
                          <a:latin typeface="+mn-lt"/>
                          <a:ea typeface="+mn-ea"/>
                          <a:cs typeface="+mn-cs"/>
                        </a:rPr>
                        <a:t>84.0%</a:t>
                      </a:r>
                      <a:endParaRPr lang="en-IN" dirty="0"/>
                    </a:p>
                  </a:txBody>
                  <a:tcPr/>
                </a:tc>
                <a:extLst>
                  <a:ext uri="{0D108BD9-81ED-4DB2-BD59-A6C34878D82A}">
                    <a16:rowId xmlns:a16="http://schemas.microsoft.com/office/drawing/2014/main" val="902926972"/>
                  </a:ext>
                </a:extLst>
              </a:tr>
              <a:tr h="1549111">
                <a:tc>
                  <a:txBody>
                    <a:bodyPr/>
                    <a:lstStyle/>
                    <a:p>
                      <a:r>
                        <a:rPr lang="en-US" sz="1800" b="0" i="0" kern="1200" dirty="0">
                          <a:solidFill>
                            <a:schemeClr val="dk1"/>
                          </a:solidFill>
                          <a:effectLst/>
                          <a:latin typeface="+mn-lt"/>
                          <a:ea typeface="+mn-ea"/>
                          <a:cs typeface="+mn-cs"/>
                        </a:rPr>
                        <a:t>Bird Species Classification Based on Color Features</a:t>
                      </a:r>
                      <a:endParaRPr lang="en-IN" dirty="0"/>
                    </a:p>
                  </a:txBody>
                  <a:tcPr/>
                </a:tc>
                <a:tc>
                  <a:txBody>
                    <a:bodyPr/>
                    <a:lstStyle/>
                    <a:p>
                      <a:r>
                        <a:rPr lang="en-IN" sz="1800" b="0" i="0" kern="1200">
                          <a:solidFill>
                            <a:schemeClr val="dk1"/>
                          </a:solidFill>
                          <a:effectLst/>
                          <a:latin typeface="+mn-lt"/>
                          <a:ea typeface="+mn-ea"/>
                          <a:cs typeface="+mn-cs"/>
                        </a:rPr>
                        <a:t>Kumari, &amp; Kumar (2019)</a:t>
                      </a:r>
                      <a:endParaRPr lang="en-IN" dirty="0"/>
                    </a:p>
                  </a:txBody>
                  <a:tcPr/>
                </a:tc>
                <a:tc>
                  <a:txBody>
                    <a:bodyPr/>
                    <a:lstStyle/>
                    <a:p>
                      <a:r>
                        <a:rPr lang="en-US" sz="1800" b="0" i="0" kern="1200" dirty="0">
                          <a:solidFill>
                            <a:schemeClr val="dk1"/>
                          </a:solidFill>
                          <a:effectLst/>
                          <a:latin typeface="+mn-lt"/>
                          <a:ea typeface="+mn-ea"/>
                          <a:cs typeface="+mn-cs"/>
                        </a:rPr>
                        <a:t>Color features and k-nearest neighbors (KNN) classifier.</a:t>
                      </a:r>
                      <a:endParaRPr lang="en-IN" dirty="0"/>
                    </a:p>
                  </a:txBody>
                  <a:tcPr/>
                </a:tc>
                <a:tc>
                  <a:txBody>
                    <a:bodyPr/>
                    <a:lstStyle/>
                    <a:p>
                      <a:r>
                        <a:rPr lang="en-US" sz="1800" b="0" i="0" kern="1200" dirty="0">
                          <a:solidFill>
                            <a:schemeClr val="dk1"/>
                          </a:solidFill>
                          <a:effectLst/>
                          <a:latin typeface="+mn-lt"/>
                          <a:ea typeface="+mn-ea"/>
                          <a:cs typeface="+mn-cs"/>
                        </a:rPr>
                        <a:t>Simple to implement, does not require a large amount of training data.</a:t>
                      </a:r>
                      <a:endParaRPr lang="en-IN" dirty="0"/>
                    </a:p>
                  </a:txBody>
                  <a:tcPr/>
                </a:tc>
                <a:tc>
                  <a:txBody>
                    <a:bodyPr/>
                    <a:lstStyle/>
                    <a:p>
                      <a:endParaRPr lang="en-IN" dirty="0"/>
                    </a:p>
                  </a:txBody>
                  <a:tcPr/>
                </a:tc>
                <a:tc>
                  <a:txBody>
                    <a:bodyPr/>
                    <a:lstStyle/>
                    <a:p>
                      <a:r>
                        <a:rPr lang="en-IN" sz="1800" b="0" i="0" kern="1200" dirty="0">
                          <a:solidFill>
                            <a:schemeClr val="dk1"/>
                          </a:solidFill>
                          <a:effectLst/>
                          <a:latin typeface="+mn-lt"/>
                          <a:ea typeface="+mn-ea"/>
                          <a:cs typeface="+mn-cs"/>
                        </a:rPr>
                        <a:t>82.5%</a:t>
                      </a:r>
                      <a:endParaRPr lang="en-IN" dirty="0"/>
                    </a:p>
                  </a:txBody>
                  <a:tcPr/>
                </a:tc>
                <a:extLst>
                  <a:ext uri="{0D108BD9-81ED-4DB2-BD59-A6C34878D82A}">
                    <a16:rowId xmlns:a16="http://schemas.microsoft.com/office/drawing/2014/main" val="2811951881"/>
                  </a:ext>
                </a:extLst>
              </a:tr>
            </a:tbl>
          </a:graphicData>
        </a:graphic>
      </p:graphicFrame>
    </p:spTree>
    <p:extLst>
      <p:ext uri="{BB962C8B-B14F-4D97-AF65-F5344CB8AC3E}">
        <p14:creationId xmlns:p14="http://schemas.microsoft.com/office/powerpoint/2010/main" val="1132331547"/>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kern="1200" spc="-1" dirty="0">
                <a:solidFill>
                  <a:srgbClr val="000000"/>
                </a:solidFill>
                <a:effectLst/>
                <a:latin typeface="Times New Roman" panose="02020603050405020304" pitchFamily="18" charset="0"/>
                <a:ea typeface="DejaVu Sans"/>
                <a:cs typeface="DejaVu Sans"/>
              </a:rPr>
              <a:t>Literature Review</a:t>
            </a:r>
            <a:endParaRPr lang="en-IN" sz="4000" strike="noStrike" spc="-1" dirty="0">
              <a:solidFill>
                <a:srgbClr val="000000"/>
              </a:solidFill>
              <a:latin typeface="Arial"/>
            </a:endParaRPr>
          </a:p>
        </p:txBody>
      </p:sp>
      <p:graphicFrame>
        <p:nvGraphicFramePr>
          <p:cNvPr id="2" name="Content Placeholder 1">
            <a:extLst>
              <a:ext uri="{FF2B5EF4-FFF2-40B4-BE49-F238E27FC236}">
                <a16:creationId xmlns:a16="http://schemas.microsoft.com/office/drawing/2014/main" id="{6F5E3C97-3AFE-68BB-7BC3-730684BC89BD}"/>
              </a:ext>
            </a:extLst>
          </p:cNvPr>
          <p:cNvGraphicFramePr>
            <a:graphicFrameLocks noGrp="1"/>
          </p:cNvGraphicFramePr>
          <p:nvPr>
            <p:ph/>
            <p:extLst>
              <p:ext uri="{D42A27DB-BD31-4B8C-83A1-F6EECF244321}">
                <p14:modId xmlns:p14="http://schemas.microsoft.com/office/powerpoint/2010/main" val="3593268046"/>
              </p:ext>
            </p:extLst>
          </p:nvPr>
        </p:nvGraphicFramePr>
        <p:xfrm>
          <a:off x="0" y="1325521"/>
          <a:ext cx="12191400" cy="6028664"/>
        </p:xfrm>
        <a:graphic>
          <a:graphicData uri="http://schemas.openxmlformats.org/drawingml/2006/table">
            <a:tbl>
              <a:tblPr firstRow="1" bandRow="1">
                <a:tableStyleId>{5C22544A-7EE6-4342-B048-85BDC9FD1C3A}</a:tableStyleId>
              </a:tblPr>
              <a:tblGrid>
                <a:gridCol w="2179320">
                  <a:extLst>
                    <a:ext uri="{9D8B030D-6E8A-4147-A177-3AD203B41FA5}">
                      <a16:colId xmlns:a16="http://schemas.microsoft.com/office/drawing/2014/main" val="683443564"/>
                    </a:ext>
                  </a:extLst>
                </a:gridCol>
                <a:gridCol w="1600200">
                  <a:extLst>
                    <a:ext uri="{9D8B030D-6E8A-4147-A177-3AD203B41FA5}">
                      <a16:colId xmlns:a16="http://schemas.microsoft.com/office/drawing/2014/main" val="297102873"/>
                    </a:ext>
                  </a:extLst>
                </a:gridCol>
                <a:gridCol w="2453640">
                  <a:extLst>
                    <a:ext uri="{9D8B030D-6E8A-4147-A177-3AD203B41FA5}">
                      <a16:colId xmlns:a16="http://schemas.microsoft.com/office/drawing/2014/main" val="1542881652"/>
                    </a:ext>
                  </a:extLst>
                </a:gridCol>
                <a:gridCol w="2651760">
                  <a:extLst>
                    <a:ext uri="{9D8B030D-6E8A-4147-A177-3AD203B41FA5}">
                      <a16:colId xmlns:a16="http://schemas.microsoft.com/office/drawing/2014/main" val="3516059367"/>
                    </a:ext>
                  </a:extLst>
                </a:gridCol>
                <a:gridCol w="2148840">
                  <a:extLst>
                    <a:ext uri="{9D8B030D-6E8A-4147-A177-3AD203B41FA5}">
                      <a16:colId xmlns:a16="http://schemas.microsoft.com/office/drawing/2014/main" val="3542885964"/>
                    </a:ext>
                  </a:extLst>
                </a:gridCol>
                <a:gridCol w="1157640">
                  <a:extLst>
                    <a:ext uri="{9D8B030D-6E8A-4147-A177-3AD203B41FA5}">
                      <a16:colId xmlns:a16="http://schemas.microsoft.com/office/drawing/2014/main" val="245726177"/>
                    </a:ext>
                  </a:extLst>
                </a:gridCol>
              </a:tblGrid>
              <a:tr h="538965">
                <a:tc>
                  <a:txBody>
                    <a:bodyPr/>
                    <a:lstStyle/>
                    <a:p>
                      <a:pPr lvl="1"/>
                      <a:r>
                        <a:rPr lang="en-IN" b="0" dirty="0">
                          <a:latin typeface="+mj-lt"/>
                        </a:rPr>
                        <a:t>Name</a:t>
                      </a:r>
                    </a:p>
                  </a:txBody>
                  <a:tcPr anchor="ctr"/>
                </a:tc>
                <a:tc>
                  <a:txBody>
                    <a:bodyPr/>
                    <a:lstStyle/>
                    <a:p>
                      <a:pPr lvl="1"/>
                      <a:r>
                        <a:rPr lang="en-IN" sz="1800" b="0" i="0" kern="1200" dirty="0">
                          <a:solidFill>
                            <a:schemeClr val="lt1"/>
                          </a:solidFill>
                          <a:effectLst/>
                          <a:latin typeface="+mn-lt"/>
                          <a:ea typeface="+mn-ea"/>
                          <a:cs typeface="+mn-cs"/>
                        </a:rPr>
                        <a:t>Authors</a:t>
                      </a:r>
                      <a:endParaRPr lang="en-IN" dirty="0"/>
                    </a:p>
                  </a:txBody>
                  <a:tcPr anchor="ctr"/>
                </a:tc>
                <a:tc>
                  <a:txBody>
                    <a:bodyPr/>
                    <a:lstStyle/>
                    <a:p>
                      <a:pPr lvl="1" algn="l"/>
                      <a:r>
                        <a:rPr lang="en-IN" b="0" dirty="0">
                          <a:effectLst/>
                          <a:latin typeface="Google Sans"/>
                        </a:rPr>
                        <a:t>Methods</a:t>
                      </a:r>
                    </a:p>
                  </a:txBody>
                  <a:tcPr anchor="ctr"/>
                </a:tc>
                <a:tc>
                  <a:txBody>
                    <a:bodyPr/>
                    <a:lstStyle/>
                    <a:p>
                      <a:pPr lvl="1" algn="l"/>
                      <a:r>
                        <a:rPr lang="en-IN" b="0" dirty="0">
                          <a:effectLst/>
                          <a:latin typeface="Google Sans"/>
                        </a:rPr>
                        <a:t>Pros</a:t>
                      </a:r>
                    </a:p>
                  </a:txBody>
                  <a:tcPr anchor="ctr"/>
                </a:tc>
                <a:tc>
                  <a:txBody>
                    <a:bodyPr/>
                    <a:lstStyle/>
                    <a:p>
                      <a:pPr lvl="1" algn="l"/>
                      <a:r>
                        <a:rPr lang="en-IN" b="0" dirty="0">
                          <a:effectLst/>
                          <a:latin typeface="Google Sans"/>
                        </a:rPr>
                        <a:t>Cons</a:t>
                      </a:r>
                    </a:p>
                  </a:txBody>
                  <a:tcPr anchor="ctr"/>
                </a:tc>
                <a:tc>
                  <a:txBody>
                    <a:bodyPr/>
                    <a:lstStyle/>
                    <a:p>
                      <a:pPr lvl="0" algn="l"/>
                      <a:r>
                        <a:rPr lang="en-IN" b="0" dirty="0">
                          <a:effectLst/>
                          <a:latin typeface="Google Sans"/>
                        </a:rPr>
                        <a:t>Accuracy</a:t>
                      </a:r>
                    </a:p>
                  </a:txBody>
                  <a:tcPr anchor="ctr"/>
                </a:tc>
                <a:extLst>
                  <a:ext uri="{0D108BD9-81ED-4DB2-BD59-A6C34878D82A}">
                    <a16:rowId xmlns:a16="http://schemas.microsoft.com/office/drawing/2014/main" val="1497049638"/>
                  </a:ext>
                </a:extLst>
              </a:tr>
              <a:tr h="1231919">
                <a:tc>
                  <a:txBody>
                    <a:bodyPr/>
                    <a:lstStyle/>
                    <a:p>
                      <a:r>
                        <a:rPr lang="en-US" sz="1800" b="0" i="0" kern="1200" dirty="0">
                          <a:solidFill>
                            <a:schemeClr val="dk1"/>
                          </a:solidFill>
                          <a:effectLst/>
                          <a:latin typeface="+mn-lt"/>
                          <a:ea typeface="+mn-ea"/>
                          <a:cs typeface="+mn-cs"/>
                        </a:rPr>
                        <a:t>Multi-label Bird Species Classification Using Transfer Learning</a:t>
                      </a:r>
                      <a:endParaRPr lang="en-IN" dirty="0"/>
                    </a:p>
                  </a:txBody>
                  <a:tcPr/>
                </a:tc>
                <a:tc>
                  <a:txBody>
                    <a:bodyPr/>
                    <a:lstStyle/>
                    <a:p>
                      <a:r>
                        <a:rPr lang="en-IN" sz="1800" b="0" i="0" kern="1200" dirty="0">
                          <a:solidFill>
                            <a:schemeClr val="dk1"/>
                          </a:solidFill>
                          <a:effectLst/>
                          <a:latin typeface="+mn-lt"/>
                          <a:ea typeface="+mn-ea"/>
                          <a:cs typeface="+mn-cs"/>
                        </a:rPr>
                        <a:t>Yu, Li, &amp; Zhang (2020)</a:t>
                      </a:r>
                      <a:endParaRPr lang="en-IN" dirty="0"/>
                    </a:p>
                  </a:txBody>
                  <a:tcPr/>
                </a:tc>
                <a:tc>
                  <a:txBody>
                    <a:bodyPr/>
                    <a:lstStyle/>
                    <a:p>
                      <a:r>
                        <a:rPr lang="en-US" sz="1800" b="0" i="0" kern="1200" dirty="0">
                          <a:solidFill>
                            <a:schemeClr val="dk1"/>
                          </a:solidFill>
                          <a:effectLst/>
                          <a:latin typeface="+mn-lt"/>
                          <a:ea typeface="+mn-ea"/>
                          <a:cs typeface="+mn-cs"/>
                        </a:rPr>
                        <a:t>Transfer learning from a pre-trained CNN model</a:t>
                      </a:r>
                      <a:endParaRPr lang="en-IN" dirty="0"/>
                    </a:p>
                  </a:txBody>
                  <a:tcPr/>
                </a:tc>
                <a:tc>
                  <a:txBody>
                    <a:bodyPr/>
                    <a:lstStyle/>
                    <a:p>
                      <a:r>
                        <a:rPr lang="en-US" sz="1800" b="0" i="0" kern="1200" dirty="0">
                          <a:solidFill>
                            <a:schemeClr val="dk1"/>
                          </a:solidFill>
                          <a:effectLst/>
                          <a:latin typeface="+mn-lt"/>
                          <a:ea typeface="+mn-ea"/>
                          <a:cs typeface="+mn-cs"/>
                        </a:rPr>
                        <a:t>Can achieve high accuracy with a relatively small amount of training data.</a:t>
                      </a:r>
                      <a:endParaRPr lang="en-IN" dirty="0"/>
                    </a:p>
                  </a:txBody>
                  <a:tcPr/>
                </a:tc>
                <a:tc>
                  <a:txBody>
                    <a:bodyPr/>
                    <a:lstStyle/>
                    <a:p>
                      <a:r>
                        <a:rPr lang="en-US" sz="1800" b="0" i="0" kern="1200" dirty="0">
                          <a:solidFill>
                            <a:schemeClr val="dk1"/>
                          </a:solidFill>
                          <a:effectLst/>
                          <a:latin typeface="+mn-lt"/>
                          <a:ea typeface="+mn-ea"/>
                          <a:cs typeface="+mn-cs"/>
                        </a:rPr>
                        <a:t>Requires a large amount of training data.</a:t>
                      </a:r>
                      <a:endParaRPr lang="en-IN" dirty="0"/>
                    </a:p>
                  </a:txBody>
                  <a:tcPr/>
                </a:tc>
                <a:tc>
                  <a:txBody>
                    <a:bodyPr/>
                    <a:lstStyle/>
                    <a:p>
                      <a:r>
                        <a:rPr lang="en-IN" dirty="0"/>
                        <a:t>93.0%</a:t>
                      </a:r>
                    </a:p>
                  </a:txBody>
                  <a:tcPr/>
                </a:tc>
                <a:extLst>
                  <a:ext uri="{0D108BD9-81ED-4DB2-BD59-A6C34878D82A}">
                    <a16:rowId xmlns:a16="http://schemas.microsoft.com/office/drawing/2014/main" val="536291006"/>
                  </a:ext>
                </a:extLst>
              </a:tr>
              <a:tr h="1926976">
                <a:tc>
                  <a:txBody>
                    <a:bodyPr/>
                    <a:lstStyle/>
                    <a:p>
                      <a:r>
                        <a:rPr lang="en-US" sz="1800" b="0" i="0" kern="1200" dirty="0">
                          <a:solidFill>
                            <a:schemeClr val="dk1"/>
                          </a:solidFill>
                          <a:effectLst/>
                          <a:latin typeface="+mn-lt"/>
                          <a:ea typeface="+mn-ea"/>
                          <a:cs typeface="+mn-cs"/>
                        </a:rPr>
                        <a:t>Bird classification algorithms: theory and experimental results.</a:t>
                      </a:r>
                      <a:endParaRPr lang="en-IN" dirty="0"/>
                    </a:p>
                  </a:txBody>
                  <a:tcPr/>
                </a:tc>
                <a:tc>
                  <a:txBody>
                    <a:bodyPr/>
                    <a:lstStyle/>
                    <a:p>
                      <a:r>
                        <a:rPr lang="en-IN" sz="1800" b="0" i="0" kern="1200" dirty="0">
                          <a:solidFill>
                            <a:schemeClr val="dk1"/>
                          </a:solidFill>
                          <a:effectLst/>
                          <a:latin typeface="+mn-lt"/>
                          <a:ea typeface="+mn-ea"/>
                          <a:cs typeface="+mn-cs"/>
                        </a:rPr>
                        <a:t>Anderson, </a:t>
                      </a:r>
                      <a:r>
                        <a:rPr lang="en-IN" sz="1800" b="0" i="0" kern="1200" dirty="0" err="1">
                          <a:solidFill>
                            <a:schemeClr val="dk1"/>
                          </a:solidFill>
                          <a:effectLst/>
                          <a:latin typeface="+mn-lt"/>
                          <a:ea typeface="+mn-ea"/>
                          <a:cs typeface="+mn-cs"/>
                        </a:rPr>
                        <a:t>McIlraith</a:t>
                      </a:r>
                      <a:r>
                        <a:rPr lang="en-IN" sz="1800" b="0" i="0" kern="1200" dirty="0">
                          <a:solidFill>
                            <a:schemeClr val="dk1"/>
                          </a:solidFill>
                          <a:effectLst/>
                          <a:latin typeface="+mn-lt"/>
                          <a:ea typeface="+mn-ea"/>
                          <a:cs typeface="+mn-cs"/>
                        </a:rPr>
                        <a:t>, &amp; Card (2006)</a:t>
                      </a:r>
                      <a:endParaRPr lang="en-IN" dirty="0"/>
                    </a:p>
                  </a:txBody>
                  <a:tcPr/>
                </a:tc>
                <a:tc>
                  <a:txBody>
                    <a:bodyPr/>
                    <a:lstStyle/>
                    <a:p>
                      <a:r>
                        <a:rPr lang="en-US" sz="1800" b="0" i="0" kern="1200" dirty="0">
                          <a:solidFill>
                            <a:schemeClr val="dk1"/>
                          </a:solidFill>
                          <a:effectLst/>
                          <a:latin typeface="+mn-lt"/>
                          <a:ea typeface="+mn-ea"/>
                          <a:cs typeface="+mn-cs"/>
                        </a:rPr>
                        <a:t>Comparison of different bird classification algorithms, including support vector machines, random forests, and AdaBoost</a:t>
                      </a:r>
                      <a:endParaRPr lang="en-IN" dirty="0"/>
                    </a:p>
                  </a:txBody>
                  <a:tcPr/>
                </a:tc>
                <a:tc>
                  <a:txBody>
                    <a:bodyPr/>
                    <a:lstStyle/>
                    <a:p>
                      <a:r>
                        <a:rPr lang="en-US" sz="1800" b="0" i="0" kern="1200" dirty="0">
                          <a:solidFill>
                            <a:schemeClr val="dk1"/>
                          </a:solidFill>
                          <a:effectLst/>
                          <a:latin typeface="+mn-lt"/>
                          <a:ea typeface="+mn-ea"/>
                          <a:cs typeface="+mn-cs"/>
                        </a:rPr>
                        <a:t>Provides a comprehensive overview of different bird classification algorithms and their performance</a:t>
                      </a:r>
                      <a:endParaRPr lang="en-IN" dirty="0"/>
                    </a:p>
                  </a:txBody>
                  <a:tcPr/>
                </a:tc>
                <a:tc>
                  <a:txBody>
                    <a:bodyPr/>
                    <a:lstStyle/>
                    <a:p>
                      <a:r>
                        <a:rPr lang="en-US" sz="1800" b="0" i="0" kern="1200" dirty="0">
                          <a:solidFill>
                            <a:schemeClr val="dk1"/>
                          </a:solidFill>
                          <a:effectLst/>
                          <a:latin typeface="+mn-lt"/>
                          <a:ea typeface="+mn-ea"/>
                          <a:cs typeface="+mn-cs"/>
                        </a:rPr>
                        <a:t>Requires a pre-trained CNN model</a:t>
                      </a:r>
                      <a:endParaRPr lang="en-IN" dirty="0"/>
                    </a:p>
                  </a:txBody>
                  <a:tcPr/>
                </a:tc>
                <a:tc>
                  <a:txBody>
                    <a:bodyPr/>
                    <a:lstStyle/>
                    <a:p>
                      <a:r>
                        <a:rPr lang="en-IN" sz="1800" b="0" i="0" kern="1200" dirty="0">
                          <a:solidFill>
                            <a:schemeClr val="dk1"/>
                          </a:solidFill>
                          <a:effectLst/>
                          <a:latin typeface="+mn-lt"/>
                          <a:ea typeface="+mn-ea"/>
                          <a:cs typeface="+mn-cs"/>
                        </a:rPr>
                        <a:t>87.2%</a:t>
                      </a:r>
                      <a:endParaRPr lang="en-IN" dirty="0"/>
                    </a:p>
                  </a:txBody>
                  <a:tcPr/>
                </a:tc>
                <a:extLst>
                  <a:ext uri="{0D108BD9-81ED-4DB2-BD59-A6C34878D82A}">
                    <a16:rowId xmlns:a16="http://schemas.microsoft.com/office/drawing/2014/main" val="902926972"/>
                  </a:ext>
                </a:extLst>
              </a:tr>
              <a:tr h="2246100">
                <a:tc>
                  <a:txBody>
                    <a:bodyPr/>
                    <a:lstStyle/>
                    <a:p>
                      <a:r>
                        <a:rPr lang="en-US" sz="1800" b="0" i="0" kern="1200" dirty="0">
                          <a:solidFill>
                            <a:schemeClr val="dk1"/>
                          </a:solidFill>
                          <a:effectLst/>
                          <a:latin typeface="+mn-lt"/>
                          <a:ea typeface="+mn-ea"/>
                          <a:cs typeface="+mn-cs"/>
                        </a:rPr>
                        <a:t>A Performance Evaluation of Lightweight Deep Learning Approaches for Bird Recognition.</a:t>
                      </a:r>
                      <a:endParaRPr lang="en-IN" dirty="0"/>
                    </a:p>
                  </a:txBody>
                  <a:tcPr/>
                </a:tc>
                <a:tc>
                  <a:txBody>
                    <a:bodyPr/>
                    <a:lstStyle/>
                    <a:p>
                      <a:r>
                        <a:rPr lang="en-IN" sz="1800" b="0" i="0" kern="1200" dirty="0">
                          <a:solidFill>
                            <a:schemeClr val="dk1"/>
                          </a:solidFill>
                          <a:effectLst/>
                          <a:latin typeface="+mn-lt"/>
                          <a:ea typeface="+mn-ea"/>
                          <a:cs typeface="+mn-cs"/>
                        </a:rPr>
                        <a:t>Chen, Yang, &amp; Wu (2022)</a:t>
                      </a:r>
                      <a:endParaRPr lang="en-IN" dirty="0"/>
                    </a:p>
                  </a:txBody>
                  <a:tcPr/>
                </a:tc>
                <a:tc>
                  <a:txBody>
                    <a:bodyPr/>
                    <a:lstStyle/>
                    <a:p>
                      <a:r>
                        <a:rPr lang="en-US" sz="1800" b="0" i="0" kern="1200" dirty="0">
                          <a:solidFill>
                            <a:schemeClr val="dk1"/>
                          </a:solidFill>
                          <a:effectLst/>
                          <a:latin typeface="+mn-lt"/>
                          <a:ea typeface="+mn-ea"/>
                          <a:cs typeface="+mn-cs"/>
                        </a:rPr>
                        <a:t>Comparison of different lightweight CNN models for bird classification. </a:t>
                      </a:r>
                      <a:endParaRPr lang="en-IN" dirty="0"/>
                    </a:p>
                  </a:txBody>
                  <a:tcPr/>
                </a:tc>
                <a:tc>
                  <a:txBody>
                    <a:bodyPr/>
                    <a:lstStyle/>
                    <a:p>
                      <a:r>
                        <a:rPr lang="en-US" sz="1800" b="0" i="0" kern="1200" dirty="0">
                          <a:solidFill>
                            <a:schemeClr val="dk1"/>
                          </a:solidFill>
                          <a:effectLst/>
                          <a:latin typeface="+mn-lt"/>
                          <a:ea typeface="+mn-ea"/>
                          <a:cs typeface="+mn-cs"/>
                        </a:rPr>
                        <a:t>provides insights into the performance of different lightweight CNN models for bird classification, which are important for resource-constrained devices.</a:t>
                      </a:r>
                      <a:endParaRPr lang="en-IN" dirty="0"/>
                    </a:p>
                  </a:txBody>
                  <a:tcPr/>
                </a:tc>
                <a:tc>
                  <a:txBody>
                    <a:bodyPr/>
                    <a:lstStyle/>
                    <a:p>
                      <a:endParaRPr lang="en-IN" dirty="0"/>
                    </a:p>
                  </a:txBody>
                  <a:tcPr/>
                </a:tc>
                <a:tc>
                  <a:txBody>
                    <a:bodyPr/>
                    <a:lstStyle/>
                    <a:p>
                      <a:r>
                        <a:rPr lang="en-IN" sz="1800" b="0" i="0" kern="1200" dirty="0">
                          <a:solidFill>
                            <a:schemeClr val="dk1"/>
                          </a:solidFill>
                          <a:effectLst/>
                          <a:latin typeface="+mn-lt"/>
                          <a:ea typeface="+mn-ea"/>
                          <a:cs typeface="+mn-cs"/>
                        </a:rPr>
                        <a:t>92.5%</a:t>
                      </a:r>
                      <a:endParaRPr lang="en-IN" dirty="0"/>
                    </a:p>
                  </a:txBody>
                  <a:tcPr/>
                </a:tc>
                <a:extLst>
                  <a:ext uri="{0D108BD9-81ED-4DB2-BD59-A6C34878D82A}">
                    <a16:rowId xmlns:a16="http://schemas.microsoft.com/office/drawing/2014/main" val="2811951881"/>
                  </a:ext>
                </a:extLst>
              </a:tr>
            </a:tbl>
          </a:graphicData>
        </a:graphic>
      </p:graphicFrame>
    </p:spTree>
    <p:extLst>
      <p:ext uri="{BB962C8B-B14F-4D97-AF65-F5344CB8AC3E}">
        <p14:creationId xmlns:p14="http://schemas.microsoft.com/office/powerpoint/2010/main" val="1138067320"/>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102543" y="195457"/>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strike="noStrike" spc="-1" dirty="0">
                <a:solidFill>
                  <a:srgbClr val="000000"/>
                </a:solidFill>
                <a:latin typeface="Times New Roman"/>
              </a:rPr>
              <a:t>Objectives of the Project</a:t>
            </a:r>
          </a:p>
        </p:txBody>
      </p:sp>
      <p:sp>
        <p:nvSpPr>
          <p:cNvPr id="51" name="PlaceHolder 2"/>
          <p:cNvSpPr>
            <a:spLocks noGrp="1"/>
          </p:cNvSpPr>
          <p:nvPr>
            <p:ph/>
          </p:nvPr>
        </p:nvSpPr>
        <p:spPr>
          <a:xfrm>
            <a:off x="420125" y="1811903"/>
            <a:ext cx="11146064" cy="4850640"/>
          </a:xfrm>
          <a:prstGeom prst="rect">
            <a:avLst/>
          </a:prstGeom>
          <a:noFill/>
          <a:ln w="0">
            <a:noFill/>
          </a:ln>
        </p:spPr>
        <p:txBody>
          <a:bodyPr lIns="90000" tIns="45000" rIns="90000" bIns="45000" anchor="t">
            <a:normAutofit/>
          </a:bodyPr>
          <a:lstStyle/>
          <a:p>
            <a:pPr marL="571500" indent="-342900">
              <a:spcBef>
                <a:spcPts val="1001"/>
              </a:spcBef>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Develop a model with a good accuracy which provides better results to classify the birds into different categories .</a:t>
            </a:r>
          </a:p>
          <a:p>
            <a:pPr marL="571500" indent="-342900">
              <a:spcBef>
                <a:spcPts val="1001"/>
              </a:spcBef>
              <a:tabLst>
                <a:tab pos="0" algn="l"/>
              </a:tabLst>
            </a:pPr>
            <a:r>
              <a:rPr lang="en-US" sz="2400" spc="-1" dirty="0">
                <a:solidFill>
                  <a:srgbClr val="000000"/>
                </a:solidFill>
                <a:latin typeface="Times New Roman" panose="02020603050405020304" pitchFamily="18" charset="0"/>
                <a:cs typeface="Times New Roman" panose="02020603050405020304" pitchFamily="18" charset="0"/>
              </a:rPr>
              <a:t>Ensure that the model is trained with a  large dataset containing vast images of birds which helps in classify birds.</a:t>
            </a:r>
          </a:p>
          <a:p>
            <a:pPr marL="571500" indent="-342900">
              <a:spcBef>
                <a:spcPts val="1001"/>
              </a:spcBef>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Research and choose a model with a defined architecture having different layers such as dropout payer which prevents overfitting and dense layer. </a:t>
            </a:r>
          </a:p>
          <a:p>
            <a:pPr marL="571500" indent="-342900">
              <a:spcBef>
                <a:spcPts val="1001"/>
              </a:spcBef>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Efficiency: The use of </a:t>
            </a:r>
            <a:r>
              <a:rPr lang="en-US" sz="2400" b="0" strike="noStrike" spc="-1" dirty="0" err="1">
                <a:solidFill>
                  <a:srgbClr val="000000"/>
                </a:solidFill>
                <a:latin typeface="Times New Roman" panose="02020603050405020304" pitchFamily="18" charset="0"/>
                <a:cs typeface="Times New Roman" panose="02020603050405020304" pitchFamily="18" charset="0"/>
              </a:rPr>
              <a:t>EfficientNet</a:t>
            </a:r>
            <a:r>
              <a:rPr lang="en-US" sz="2400" b="0" strike="noStrike" spc="-1" dirty="0">
                <a:solidFill>
                  <a:srgbClr val="000000"/>
                </a:solidFill>
                <a:latin typeface="Times New Roman" panose="02020603050405020304" pitchFamily="18" charset="0"/>
                <a:cs typeface="Times New Roman" panose="02020603050405020304" pitchFamily="18" charset="0"/>
              </a:rPr>
              <a:t> B0 suggests an objective to create an efficient model. This means achieving high accuracy with a relatively small number of parameters and computational resources. This is particularly important for applications where resource constraints are a concern.</a:t>
            </a: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150470" y="254643"/>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0" strike="noStrike" spc="-1" dirty="0">
                <a:solidFill>
                  <a:srgbClr val="000000"/>
                </a:solidFill>
                <a:latin typeface="Times New Roman"/>
              </a:rPr>
              <a:t>Proposed Methodology/Architecture/Algorithm/Technique/</a:t>
            </a:r>
            <a:r>
              <a:rPr lang="en-US" sz="4000" b="0" strike="noStrike" spc="-1" dirty="0" err="1">
                <a:solidFill>
                  <a:srgbClr val="000000"/>
                </a:solidFill>
                <a:latin typeface="Times New Roman"/>
              </a:rPr>
              <a:t>etc</a:t>
            </a:r>
            <a:endParaRPr lang="en-US" sz="4000" b="0" strike="noStrike" spc="-1" dirty="0">
              <a:solidFill>
                <a:srgbClr val="000000"/>
              </a:solidFill>
              <a:latin typeface="Times New Roman"/>
            </a:endParaRPr>
          </a:p>
        </p:txBody>
      </p:sp>
      <p:sp>
        <p:nvSpPr>
          <p:cNvPr id="53" name="PlaceHolder 2"/>
          <p:cNvSpPr>
            <a:spLocks noGrp="1"/>
          </p:cNvSpPr>
          <p:nvPr>
            <p:ph/>
          </p:nvPr>
        </p:nvSpPr>
        <p:spPr>
          <a:xfrm>
            <a:off x="415261" y="1752717"/>
            <a:ext cx="11059938" cy="4850640"/>
          </a:xfrm>
          <a:prstGeom prst="rect">
            <a:avLst/>
          </a:prstGeom>
          <a:noFill/>
          <a:ln w="0">
            <a:noFill/>
          </a:ln>
        </p:spPr>
        <p:txBody>
          <a:bodyPr lIns="90000" tIns="45000" rIns="90000" bIns="45000" anchor="t">
            <a:noAutofit/>
          </a:bodyPr>
          <a:lstStyle/>
          <a:p>
            <a:pPr indent="0">
              <a:lnSpc>
                <a:spcPct val="90000"/>
              </a:lnSpc>
              <a:spcBef>
                <a:spcPts val="1001"/>
              </a:spcBef>
              <a:buNone/>
              <a:tabLst>
                <a:tab pos="0" algn="l"/>
              </a:tabLst>
            </a:pPr>
            <a:r>
              <a:rPr lang="en-US" sz="2100" b="1" strike="noStrike" spc="-1" dirty="0">
                <a:solidFill>
                  <a:srgbClr val="000000"/>
                </a:solidFill>
                <a:latin typeface="Times New Roman"/>
              </a:rPr>
              <a:t>Convolutional Neural Networks (CNNs):</a:t>
            </a:r>
          </a:p>
          <a:p>
            <a:pPr indent="0">
              <a:lnSpc>
                <a:spcPct val="90000"/>
              </a:lnSpc>
              <a:spcBef>
                <a:spcPts val="1001"/>
              </a:spcBef>
              <a:buNone/>
              <a:tabLst>
                <a:tab pos="0" algn="l"/>
              </a:tabLst>
            </a:pPr>
            <a:r>
              <a:rPr lang="en-US" sz="2100" b="0" strike="noStrike" spc="-1" dirty="0">
                <a:solidFill>
                  <a:srgbClr val="000000"/>
                </a:solidFill>
                <a:latin typeface="Times New Roman"/>
              </a:rPr>
              <a:t>Think of CNNs as smart detectives for pictures. They're excellent at spotting important things in images, like identifying shapes, colors, and patterns. They're like magnifying glasses that make it easier for computers to understand what's in a picture.</a:t>
            </a:r>
          </a:p>
          <a:p>
            <a:pPr indent="0">
              <a:lnSpc>
                <a:spcPct val="90000"/>
              </a:lnSpc>
              <a:spcBef>
                <a:spcPts val="1001"/>
              </a:spcBef>
              <a:buNone/>
              <a:tabLst>
                <a:tab pos="0" algn="l"/>
              </a:tabLst>
            </a:pPr>
            <a:r>
              <a:rPr lang="en-US" sz="2100" b="1" strike="noStrike" spc="-1" dirty="0">
                <a:solidFill>
                  <a:srgbClr val="000000"/>
                </a:solidFill>
                <a:latin typeface="Times New Roman"/>
              </a:rPr>
              <a:t>EfficientNetB0:</a:t>
            </a:r>
          </a:p>
          <a:p>
            <a:pPr indent="0">
              <a:lnSpc>
                <a:spcPct val="90000"/>
              </a:lnSpc>
              <a:spcBef>
                <a:spcPts val="1001"/>
              </a:spcBef>
              <a:buNone/>
              <a:tabLst>
                <a:tab pos="0" algn="l"/>
              </a:tabLst>
            </a:pPr>
            <a:r>
              <a:rPr lang="en-US" sz="2100" b="0" strike="noStrike" spc="-1" dirty="0">
                <a:solidFill>
                  <a:srgbClr val="000000"/>
                </a:solidFill>
                <a:latin typeface="Times New Roman"/>
              </a:rPr>
              <a:t>EfficientNetB0 is a type of CNN that's really good at classifying images. It's like having a super-smart detective who's really efficient. They quickly figure out what kind of animal is in a picture, and they don't need a lot of computer power to do it.</a:t>
            </a:r>
          </a:p>
          <a:p>
            <a:pPr indent="0">
              <a:lnSpc>
                <a:spcPct val="90000"/>
              </a:lnSpc>
              <a:spcBef>
                <a:spcPts val="1001"/>
              </a:spcBef>
              <a:buNone/>
              <a:tabLst>
                <a:tab pos="0" algn="l"/>
              </a:tabLst>
            </a:pPr>
            <a:r>
              <a:rPr lang="en-US" sz="2100" b="1" strike="noStrike" spc="-1" dirty="0">
                <a:solidFill>
                  <a:srgbClr val="000000"/>
                </a:solidFill>
                <a:latin typeface="Times New Roman"/>
              </a:rPr>
              <a:t>How EfficientNetB0 Help in This Project:</a:t>
            </a:r>
          </a:p>
          <a:p>
            <a:pPr indent="0">
              <a:lnSpc>
                <a:spcPct val="90000"/>
              </a:lnSpc>
              <a:spcBef>
                <a:spcPts val="1001"/>
              </a:spcBef>
              <a:buNone/>
              <a:tabLst>
                <a:tab pos="0" algn="l"/>
              </a:tabLst>
            </a:pPr>
            <a:r>
              <a:rPr lang="en-US" sz="2100" b="0" strike="noStrike" spc="-1" dirty="0">
                <a:solidFill>
                  <a:srgbClr val="000000"/>
                </a:solidFill>
                <a:latin typeface="Times New Roman"/>
              </a:rPr>
              <a:t>1. Finding Clues: CNNs help us find important clues in pictures of animals, like their unique features. EfficientNetB0 is super good at this, so it helps us tell one animal from another.</a:t>
            </a:r>
          </a:p>
          <a:p>
            <a:pPr indent="0">
              <a:lnSpc>
                <a:spcPct val="90000"/>
              </a:lnSpc>
              <a:spcBef>
                <a:spcPts val="1001"/>
              </a:spcBef>
              <a:buNone/>
              <a:tabLst>
                <a:tab pos="0" algn="l"/>
              </a:tabLst>
            </a:pPr>
            <a:r>
              <a:rPr lang="en-US" sz="2100" b="0" strike="noStrike" spc="-1" dirty="0">
                <a:solidFill>
                  <a:srgbClr val="000000"/>
                </a:solidFill>
                <a:latin typeface="Times New Roman"/>
              </a:rPr>
              <a:t>2. Getting It Right: EfficientNetB0 is like a detective with a high success rate. It rarely makes mistakes when deciding which animal is in a picture. This is crucial for our project to be accurate.</a:t>
            </a: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PlaceHolder 2"/>
          <p:cNvSpPr>
            <a:spLocks noGrp="1"/>
          </p:cNvSpPr>
          <p:nvPr>
            <p:ph/>
          </p:nvPr>
        </p:nvSpPr>
        <p:spPr>
          <a:xfrm>
            <a:off x="594967" y="1545439"/>
            <a:ext cx="11002065" cy="4850640"/>
          </a:xfrm>
          <a:prstGeom prst="rect">
            <a:avLst/>
          </a:prstGeom>
          <a:noFill/>
          <a:ln w="0">
            <a:noFill/>
          </a:ln>
        </p:spPr>
        <p:txBody>
          <a:bodyPr lIns="90000" tIns="45000" rIns="90000" bIns="45000" anchor="t">
            <a:normAutofit/>
          </a:bodyPr>
          <a:lstStyle/>
          <a:p>
            <a:pPr indent="0" algn="just">
              <a:lnSpc>
                <a:spcPct val="90000"/>
              </a:lnSpc>
              <a:spcBef>
                <a:spcPts val="1001"/>
              </a:spcBef>
              <a:buNone/>
              <a:tabLst>
                <a:tab pos="0" algn="l"/>
              </a:tabLst>
            </a:pPr>
            <a:r>
              <a:rPr lang="en-US" sz="2400" b="0" strike="noStrike" spc="-1" dirty="0">
                <a:solidFill>
                  <a:srgbClr val="000000"/>
                </a:solidFill>
                <a:latin typeface="Times New Roman"/>
              </a:rPr>
              <a:t>3. Using What We Know: CNNs can use knowledge from lots of other pictures they've seen before. Even if we don't have many pictures of specific animals, they can still recognize them because of their past experience.</a:t>
            </a:r>
          </a:p>
          <a:p>
            <a:pPr indent="0" algn="just">
              <a:lnSpc>
                <a:spcPct val="90000"/>
              </a:lnSpc>
              <a:spcBef>
                <a:spcPts val="1001"/>
              </a:spcBef>
              <a:buNone/>
              <a:tabLst>
                <a:tab pos="0" algn="l"/>
              </a:tabLst>
            </a:pPr>
            <a:r>
              <a:rPr lang="en-US" sz="2400" b="0" strike="noStrike" spc="-1" dirty="0">
                <a:solidFill>
                  <a:srgbClr val="000000"/>
                </a:solidFill>
                <a:latin typeface="Times New Roman"/>
              </a:rPr>
              <a:t>4. Saving Resources: EfficientNetB0 is like a detective who doesn't need a lot of fancy equipment. It works well even in places where we don't have powerful computers.</a:t>
            </a:r>
          </a:p>
          <a:p>
            <a:pPr indent="0" algn="just">
              <a:lnSpc>
                <a:spcPct val="90000"/>
              </a:lnSpc>
              <a:spcBef>
                <a:spcPts val="1001"/>
              </a:spcBef>
              <a:buNone/>
              <a:tabLst>
                <a:tab pos="0" algn="l"/>
              </a:tabLst>
            </a:pPr>
            <a:r>
              <a:rPr lang="en-US" sz="2400" b="0" strike="noStrike" spc="-1" dirty="0">
                <a:solidFill>
                  <a:srgbClr val="000000"/>
                </a:solidFill>
                <a:latin typeface="Times New Roman"/>
              </a:rPr>
              <a:t>5. Adapting to Different Conditions: These detectives can work in various situations, like when the lighting is different or the pictures are not perfect. They're flexible and can handle different types of images.</a:t>
            </a:r>
          </a:p>
          <a:p>
            <a:pPr indent="0" algn="just">
              <a:lnSpc>
                <a:spcPct val="90000"/>
              </a:lnSpc>
              <a:spcBef>
                <a:spcPts val="1001"/>
              </a:spcBef>
              <a:buNone/>
              <a:tabLst>
                <a:tab pos="0" algn="l"/>
              </a:tabLst>
            </a:pPr>
            <a:r>
              <a:rPr lang="en-US" sz="2400" b="0" strike="noStrike" spc="-1" dirty="0">
                <a:solidFill>
                  <a:srgbClr val="000000"/>
                </a:solidFill>
                <a:latin typeface="Times New Roman"/>
              </a:rPr>
              <a:t>In short, CNNs, including EfficientNetB0, are like smart detectives that help us identify animals in pictures easily and accurately. They're a crucial part of our project, making sure we can monitor and protect animals effectively.</a:t>
            </a:r>
            <a:endParaRPr lang="en-IN" sz="2400" b="0" strike="noStrike" spc="-1" dirty="0">
              <a:solidFill>
                <a:srgbClr val="000000"/>
              </a:solidFill>
              <a:latin typeface="Arial"/>
            </a:endParaRPr>
          </a:p>
          <a:p>
            <a:pPr marL="571500" indent="-342900">
              <a:spcBef>
                <a:spcPts val="1001"/>
              </a:spcBef>
              <a:tabLst>
                <a:tab pos="0" algn="l"/>
              </a:tabLst>
            </a:pPr>
            <a:endParaRPr lang="en-US" sz="24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166950"/>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467</TotalTime>
  <Words>1440</Words>
  <Application>Microsoft Office PowerPoint</Application>
  <PresentationFormat>Widescreen</PresentationFormat>
  <Paragraphs>129</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Consolas</vt:lpstr>
      <vt:lpstr>Google Sans</vt:lpstr>
      <vt:lpstr>inter-regular</vt:lpstr>
      <vt:lpstr>Symbol</vt:lpstr>
      <vt:lpstr>Times New Roman</vt:lpstr>
      <vt:lpstr>Wingdings</vt:lpstr>
      <vt:lpstr>Office Theme</vt:lpstr>
      <vt:lpstr>Review-2 on Effi-Bird Classification</vt:lpstr>
      <vt:lpstr>Overview</vt:lpstr>
      <vt:lpstr>Introduction</vt:lpstr>
      <vt:lpstr>Problem Statement</vt:lpstr>
      <vt:lpstr>Literature Review</vt:lpstr>
      <vt:lpstr>Literature Review</vt:lpstr>
      <vt:lpstr>Objectives of the Project</vt:lpstr>
      <vt:lpstr>Proposed Methodology/Architecture/Algorithm/Technique/etc</vt:lpstr>
      <vt:lpstr>PowerPoint Presentation</vt:lpstr>
      <vt:lpstr>Workflow Diagram</vt:lpstr>
      <vt:lpstr>PowerPoint Presentation</vt:lpstr>
      <vt:lpstr>Implementation Details</vt:lpstr>
      <vt:lpstr>Results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Chiranjeevi Lect</dc:creator>
  <dc:description/>
  <cp:lastModifiedBy>KOMURAVELLI  SAI KAMAL .</cp:lastModifiedBy>
  <cp:revision>15</cp:revision>
  <dcterms:created xsi:type="dcterms:W3CDTF">2023-08-05T05:18:30Z</dcterms:created>
  <dcterms:modified xsi:type="dcterms:W3CDTF">2023-10-30T16:11:45Z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