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0"/>
  </p:notesMasterIdLst>
  <p:sldIdLst>
    <p:sldId id="256" r:id="rId6"/>
    <p:sldId id="257" r:id="rId7"/>
    <p:sldId id="258" r:id="rId8"/>
    <p:sldId id="259" r:id="rId9"/>
  </p:sldIdLst>
  <p:sldSz cx="18288000" cy="10287000"/>
  <p:notesSz cx="6858000" cy="9144000"/>
  <p:embeddedFontLst>
    <p:embeddedFont>
      <p:font typeface="Lexend Deca" charset="1" panose="00000000000000000000"/>
      <p:regular r:id="rId13"/>
    </p:embeddedFont>
    <p:embeddedFont>
      <p:font typeface="Arial" charset="1" panose="020B0502020202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notesMasters/notesMaster1.xml" Type="http://schemas.openxmlformats.org/officeDocument/2006/relationships/notesMaster"/><Relationship Id="rId11" Target="theme/theme2.xml" Type="http://schemas.openxmlformats.org/officeDocument/2006/relationships/theme"/><Relationship Id="rId12" Target="notesSlides/notesSlide1.xml" Type="http://schemas.openxmlformats.org/officeDocument/2006/relationships/notesSlide"/><Relationship Id="rId13" Target="fonts/font13.fntdata" Type="http://schemas.openxmlformats.org/officeDocument/2006/relationships/font"/><Relationship Id="rId14" Target="notesSlides/notesSlide2.xml" Type="http://schemas.openxmlformats.org/officeDocument/2006/relationships/notesSlide"/><Relationship Id="rId15" Target="fonts/font15.fntdata" Type="http://schemas.openxmlformats.org/officeDocument/2006/relationships/font"/><Relationship Id="rId16" Target="notesSlides/notesSlide3.xml" Type="http://schemas.openxmlformats.org/officeDocument/2006/relationships/notesSlide"/><Relationship Id="rId17" Target="notesSlides/notesSlide4.xml" Type="http://schemas.openxmlformats.org/officeDocument/2006/relationships/note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jpe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3527700" y="0"/>
            <a:ext cx="11232600" cy="1803806"/>
            <a:chOff x="0" y="0"/>
            <a:chExt cx="14976800" cy="2405075"/>
          </a:xfrm>
        </p:grpSpPr>
        <p:sp>
          <p:nvSpPr>
            <p:cNvPr name="Freeform 4" id="4"/>
            <p:cNvSpPr/>
            <p:nvPr/>
          </p:nvSpPr>
          <p:spPr>
            <a:xfrm flipH="false" flipV="false" rot="0">
              <a:off x="0" y="0"/>
              <a:ext cx="14976801" cy="2405075"/>
            </a:xfrm>
            <a:custGeom>
              <a:avLst/>
              <a:gdLst/>
              <a:ahLst/>
              <a:cxnLst/>
              <a:rect r="r" b="b" t="t" l="l"/>
              <a:pathLst>
                <a:path h="2405075" w="14976801">
                  <a:moveTo>
                    <a:pt x="0" y="0"/>
                  </a:moveTo>
                  <a:lnTo>
                    <a:pt x="14976801" y="0"/>
                  </a:lnTo>
                  <a:lnTo>
                    <a:pt x="14976801" y="2405075"/>
                  </a:lnTo>
                  <a:lnTo>
                    <a:pt x="0" y="2405075"/>
                  </a:lnTo>
                  <a:close/>
                </a:path>
              </a:pathLst>
            </a:custGeom>
            <a:solidFill>
              <a:srgbClr val="000000">
                <a:alpha val="0"/>
              </a:srgbClr>
            </a:solidFill>
          </p:spPr>
        </p:sp>
        <p:sp>
          <p:nvSpPr>
            <p:cNvPr name="TextBox 5" id="5"/>
            <p:cNvSpPr txBox="true"/>
            <p:nvPr/>
          </p:nvSpPr>
          <p:spPr>
            <a:xfrm>
              <a:off x="0" y="9525"/>
              <a:ext cx="14976800" cy="2395550"/>
            </a:xfrm>
            <a:prstGeom prst="rect">
              <a:avLst/>
            </a:prstGeom>
          </p:spPr>
          <p:txBody>
            <a:bodyPr anchor="t" rtlCol="false" tIns="0" lIns="0" bIns="0" rIns="0"/>
            <a:lstStyle/>
            <a:p>
              <a:pPr algn="ctr">
                <a:lnSpc>
                  <a:spcPts val="5759"/>
                </a:lnSpc>
              </a:pPr>
              <a:r>
                <a:rPr lang="en-US" sz="4800">
                  <a:solidFill>
                    <a:srgbClr val="FFFFFF"/>
                  </a:solidFill>
                  <a:latin typeface="Lexend Deca"/>
                  <a:ea typeface="Lexend Deca"/>
                  <a:cs typeface="Lexend Deca"/>
                  <a:sym typeface="Lexend Deca"/>
                </a:rPr>
                <a:t>Basic Details of the Team </a:t>
              </a:r>
            </a:p>
            <a:p>
              <a:pPr algn="ctr">
                <a:lnSpc>
                  <a:spcPts val="5759"/>
                </a:lnSpc>
              </a:pPr>
              <a:r>
                <a:rPr lang="en-US" sz="4800">
                  <a:solidFill>
                    <a:srgbClr val="FFFFFF"/>
                  </a:solidFill>
                  <a:latin typeface="Lexend Deca"/>
                  <a:ea typeface="Lexend Deca"/>
                  <a:cs typeface="Lexend Deca"/>
                  <a:sym typeface="Lexend Deca"/>
                </a:rPr>
                <a:t>and Problem Statement</a:t>
              </a:r>
            </a:p>
          </p:txBody>
        </p:sp>
      </p:grpSp>
      <p:grpSp>
        <p:nvGrpSpPr>
          <p:cNvPr name="Group 6" id="6"/>
          <p:cNvGrpSpPr/>
          <p:nvPr/>
        </p:nvGrpSpPr>
        <p:grpSpPr>
          <a:xfrm rot="0">
            <a:off x="1028700" y="2479672"/>
            <a:ext cx="16230600" cy="7080939"/>
            <a:chOff x="0" y="0"/>
            <a:chExt cx="21640800" cy="9441252"/>
          </a:xfrm>
        </p:grpSpPr>
        <p:sp>
          <p:nvSpPr>
            <p:cNvPr name="Freeform 7" id="7"/>
            <p:cNvSpPr/>
            <p:nvPr/>
          </p:nvSpPr>
          <p:spPr>
            <a:xfrm flipH="false" flipV="false" rot="0">
              <a:off x="0" y="0"/>
              <a:ext cx="21640800" cy="9441251"/>
            </a:xfrm>
            <a:custGeom>
              <a:avLst/>
              <a:gdLst/>
              <a:ahLst/>
              <a:cxnLst/>
              <a:rect r="r" b="b" t="t" l="l"/>
              <a:pathLst>
                <a:path h="9441251" w="21640800">
                  <a:moveTo>
                    <a:pt x="0" y="0"/>
                  </a:moveTo>
                  <a:lnTo>
                    <a:pt x="21640800" y="0"/>
                  </a:lnTo>
                  <a:lnTo>
                    <a:pt x="21640800" y="9441251"/>
                  </a:lnTo>
                  <a:lnTo>
                    <a:pt x="0" y="9441251"/>
                  </a:lnTo>
                  <a:close/>
                </a:path>
              </a:pathLst>
            </a:custGeom>
            <a:solidFill>
              <a:srgbClr val="000000">
                <a:alpha val="0"/>
              </a:srgbClr>
            </a:solidFill>
          </p:spPr>
        </p:sp>
        <p:sp>
          <p:nvSpPr>
            <p:cNvPr name="TextBox 8" id="8"/>
            <p:cNvSpPr txBox="true"/>
            <p:nvPr/>
          </p:nvSpPr>
          <p:spPr>
            <a:xfrm>
              <a:off x="0" y="47625"/>
              <a:ext cx="21640800" cy="9393627"/>
            </a:xfrm>
            <a:prstGeom prst="rect">
              <a:avLst/>
            </a:prstGeom>
          </p:spPr>
          <p:txBody>
            <a:bodyPr anchor="t" rtlCol="false" tIns="0" lIns="0" bIns="0" rIns="0"/>
            <a:lstStyle/>
            <a:p>
              <a:pPr algn="l">
                <a:lnSpc>
                  <a:spcPts val="3995"/>
                </a:lnSpc>
              </a:pPr>
              <a:r>
                <a:rPr lang="en-US" sz="3699">
                  <a:solidFill>
                    <a:srgbClr val="FFFFFF"/>
                  </a:solidFill>
                  <a:latin typeface="Lexend Deca"/>
                  <a:ea typeface="Lexend Deca"/>
                  <a:cs typeface="Lexend Deca"/>
                  <a:sym typeface="Lexend Deca"/>
                </a:rPr>
                <a:t>Problem Statement:</a:t>
              </a:r>
            </a:p>
            <a:p>
              <a:pPr algn="l">
                <a:lnSpc>
                  <a:spcPts val="2592"/>
                </a:lnSpc>
              </a:pPr>
              <a:r>
                <a:rPr lang="en-US" sz="2400">
                  <a:solidFill>
                    <a:srgbClr val="FFFFFF"/>
                  </a:solidFill>
                  <a:latin typeface="Lexend Deca"/>
                  <a:ea typeface="Lexend Deca"/>
                  <a:cs typeface="Lexend Deca"/>
                  <a:sym typeface="Lexend Deca"/>
                </a:rPr>
                <a:t>Managing money sounds simple — until it’s not. Most of us, especially students and young professionals, struggle to keep track of where our money goes. While there are apps out there, they’re either too complex, filled with ads, or don’t match the way we actually spend. We wanted to create something better — something ours. A tool that helps you budget smarter, spend wiser, and finally feel in control of your finances — without the jargon.</a:t>
              </a:r>
            </a:p>
            <a:p>
              <a:pPr algn="l">
                <a:lnSpc>
                  <a:spcPts val="3888"/>
                </a:lnSpc>
              </a:pPr>
            </a:p>
            <a:p>
              <a:pPr algn="l">
                <a:lnSpc>
                  <a:spcPts val="3888"/>
                </a:lnSpc>
              </a:pPr>
              <a:r>
                <a:rPr lang="en-US" sz="3600">
                  <a:solidFill>
                    <a:srgbClr val="FFFFFF"/>
                  </a:solidFill>
                  <a:latin typeface="Lexend Deca"/>
                  <a:ea typeface="Lexend Deca"/>
                  <a:cs typeface="Lexend Deca"/>
                  <a:sym typeface="Lexend Deca"/>
                </a:rPr>
                <a:t>Team Name: BITSPIRE </a:t>
              </a:r>
            </a:p>
            <a:p>
              <a:pPr algn="l">
                <a:lnSpc>
                  <a:spcPts val="3888"/>
                </a:lnSpc>
              </a:pPr>
            </a:p>
            <a:p>
              <a:pPr algn="l">
                <a:lnSpc>
                  <a:spcPts val="3888"/>
                </a:lnSpc>
              </a:pPr>
              <a:r>
                <a:rPr lang="en-US" sz="3600">
                  <a:solidFill>
                    <a:srgbClr val="FFFFFF"/>
                  </a:solidFill>
                  <a:latin typeface="Lexend Deca"/>
                  <a:ea typeface="Lexend Deca"/>
                  <a:cs typeface="Lexend Deca"/>
                  <a:sym typeface="Lexend Deca"/>
                </a:rPr>
                <a:t>Institute Name: NIT, PATNA </a:t>
              </a:r>
            </a:p>
            <a:p>
              <a:pPr algn="l">
                <a:lnSpc>
                  <a:spcPts val="3024"/>
                </a:lnSpc>
              </a:pPr>
            </a:p>
            <a:p>
              <a:pPr algn="l">
                <a:lnSpc>
                  <a:spcPts val="3888"/>
                </a:lnSpc>
              </a:pPr>
              <a:r>
                <a:rPr lang="en-US" sz="3600">
                  <a:solidFill>
                    <a:srgbClr val="FFFFFF"/>
                  </a:solidFill>
                  <a:latin typeface="Lexend Deca"/>
                  <a:ea typeface="Lexend Deca"/>
                  <a:cs typeface="Lexend Deca"/>
                  <a:sym typeface="Lexend Deca"/>
                </a:rPr>
                <a:t>Theme Name: FINTECH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470850" y="206692"/>
            <a:ext cx="11068800" cy="841200"/>
            <a:chOff x="0" y="0"/>
            <a:chExt cx="14758400" cy="1121600"/>
          </a:xfrm>
        </p:grpSpPr>
        <p:sp>
          <p:nvSpPr>
            <p:cNvPr name="Freeform 4" id="4"/>
            <p:cNvSpPr/>
            <p:nvPr/>
          </p:nvSpPr>
          <p:spPr>
            <a:xfrm flipH="false" flipV="false" rot="0">
              <a:off x="0" y="0"/>
              <a:ext cx="14758400" cy="1121600"/>
            </a:xfrm>
            <a:custGeom>
              <a:avLst/>
              <a:gdLst/>
              <a:ahLst/>
              <a:cxnLst/>
              <a:rect r="r" b="b" t="t" l="l"/>
              <a:pathLst>
                <a:path h="1121600" w="14758400">
                  <a:moveTo>
                    <a:pt x="0" y="0"/>
                  </a:moveTo>
                  <a:lnTo>
                    <a:pt x="14758400" y="0"/>
                  </a:lnTo>
                  <a:lnTo>
                    <a:pt x="14758400" y="1121600"/>
                  </a:lnTo>
                  <a:lnTo>
                    <a:pt x="0" y="1121600"/>
                  </a:lnTo>
                  <a:close/>
                </a:path>
              </a:pathLst>
            </a:custGeom>
            <a:solidFill>
              <a:srgbClr val="000000">
                <a:alpha val="0"/>
              </a:srgbClr>
            </a:solidFill>
          </p:spPr>
        </p:sp>
        <p:sp>
          <p:nvSpPr>
            <p:cNvPr name="TextBox 5" id="5"/>
            <p:cNvSpPr txBox="true"/>
            <p:nvPr/>
          </p:nvSpPr>
          <p:spPr>
            <a:xfrm>
              <a:off x="0" y="66675"/>
              <a:ext cx="14758400" cy="1054925"/>
            </a:xfrm>
            <a:prstGeom prst="rect">
              <a:avLst/>
            </a:prstGeom>
          </p:spPr>
          <p:txBody>
            <a:bodyPr anchor="b" rtlCol="false" tIns="0" lIns="0" bIns="0" rIns="0"/>
            <a:lstStyle/>
            <a:p>
              <a:pPr algn="l">
                <a:lnSpc>
                  <a:spcPts val="5184"/>
                </a:lnSpc>
              </a:pPr>
              <a:r>
                <a:rPr lang="en-US" sz="4800">
                  <a:solidFill>
                    <a:srgbClr val="000000"/>
                  </a:solidFill>
                  <a:latin typeface="Lexend Deca"/>
                  <a:ea typeface="Lexend Deca"/>
                  <a:cs typeface="Lexend Deca"/>
                  <a:sym typeface="Lexend Deca"/>
                </a:rPr>
                <a:t>Idea/Approach Details</a:t>
              </a:r>
            </a:p>
          </p:txBody>
        </p:sp>
      </p:grpSp>
      <p:grpSp>
        <p:nvGrpSpPr>
          <p:cNvPr name="Group 6" id="6"/>
          <p:cNvGrpSpPr/>
          <p:nvPr/>
        </p:nvGrpSpPr>
        <p:grpSpPr>
          <a:xfrm rot="0">
            <a:off x="621225" y="1612175"/>
            <a:ext cx="9163050" cy="7221830"/>
            <a:chOff x="0" y="0"/>
            <a:chExt cx="12217400" cy="9629106"/>
          </a:xfrm>
        </p:grpSpPr>
        <p:sp>
          <p:nvSpPr>
            <p:cNvPr name="Freeform 7" id="7"/>
            <p:cNvSpPr/>
            <p:nvPr/>
          </p:nvSpPr>
          <p:spPr>
            <a:xfrm flipH="false" flipV="false" rot="0">
              <a:off x="0" y="0"/>
              <a:ext cx="12217400" cy="9629144"/>
            </a:xfrm>
            <a:custGeom>
              <a:avLst/>
              <a:gdLst/>
              <a:ahLst/>
              <a:cxnLst/>
              <a:rect r="r" b="b" t="t" l="l"/>
              <a:pathLst>
                <a:path h="9629144" w="12217400">
                  <a:moveTo>
                    <a:pt x="12700" y="0"/>
                  </a:moveTo>
                  <a:lnTo>
                    <a:pt x="12204700" y="0"/>
                  </a:lnTo>
                  <a:cubicBezTo>
                    <a:pt x="12211685" y="0"/>
                    <a:pt x="12217400" y="6507"/>
                    <a:pt x="12217400" y="14459"/>
                  </a:cubicBezTo>
                  <a:lnTo>
                    <a:pt x="12217400" y="9614690"/>
                  </a:lnTo>
                  <a:cubicBezTo>
                    <a:pt x="12217400" y="9622642"/>
                    <a:pt x="12211685" y="9629144"/>
                    <a:pt x="12204700" y="9629144"/>
                  </a:cubicBezTo>
                  <a:lnTo>
                    <a:pt x="12700" y="9629144"/>
                  </a:lnTo>
                  <a:cubicBezTo>
                    <a:pt x="5715" y="9629144"/>
                    <a:pt x="0" y="9622642"/>
                    <a:pt x="0" y="9614690"/>
                  </a:cubicBezTo>
                  <a:lnTo>
                    <a:pt x="0" y="14459"/>
                  </a:lnTo>
                  <a:cubicBezTo>
                    <a:pt x="0" y="6507"/>
                    <a:pt x="5715" y="0"/>
                    <a:pt x="12700" y="0"/>
                  </a:cubicBezTo>
                  <a:moveTo>
                    <a:pt x="12700" y="28919"/>
                  </a:moveTo>
                  <a:lnTo>
                    <a:pt x="12700" y="14459"/>
                  </a:lnTo>
                  <a:lnTo>
                    <a:pt x="25400" y="14459"/>
                  </a:lnTo>
                  <a:lnTo>
                    <a:pt x="25400" y="9614690"/>
                  </a:lnTo>
                  <a:lnTo>
                    <a:pt x="12700" y="9614690"/>
                  </a:lnTo>
                  <a:lnTo>
                    <a:pt x="12700" y="9600230"/>
                  </a:lnTo>
                  <a:lnTo>
                    <a:pt x="12204700" y="9600230"/>
                  </a:lnTo>
                  <a:lnTo>
                    <a:pt x="12204700" y="9614690"/>
                  </a:lnTo>
                  <a:lnTo>
                    <a:pt x="12192000" y="9614690"/>
                  </a:lnTo>
                  <a:lnTo>
                    <a:pt x="12192000" y="14459"/>
                  </a:lnTo>
                  <a:lnTo>
                    <a:pt x="12204700" y="14459"/>
                  </a:lnTo>
                  <a:lnTo>
                    <a:pt x="12204700" y="28919"/>
                  </a:lnTo>
                  <a:lnTo>
                    <a:pt x="12700" y="28919"/>
                  </a:lnTo>
                  <a:close/>
                </a:path>
              </a:pathLst>
            </a:custGeom>
            <a:solidFill>
              <a:srgbClr val="000000"/>
            </a:solidFill>
          </p:spPr>
        </p:sp>
        <p:sp>
          <p:nvSpPr>
            <p:cNvPr name="TextBox 8" id="8"/>
            <p:cNvSpPr txBox="true"/>
            <p:nvPr/>
          </p:nvSpPr>
          <p:spPr>
            <a:xfrm>
              <a:off x="0" y="-9525"/>
              <a:ext cx="12217400" cy="9638631"/>
            </a:xfrm>
            <a:prstGeom prst="rect">
              <a:avLst/>
            </a:prstGeom>
          </p:spPr>
          <p:txBody>
            <a:bodyPr anchor="t" rtlCol="false" tIns="50800" lIns="50800" bIns="50800" rIns="50800"/>
            <a:lstStyle/>
            <a:p>
              <a:pPr algn="l">
                <a:lnSpc>
                  <a:spcPts val="2879"/>
                </a:lnSpc>
              </a:pPr>
            </a:p>
            <a:p>
              <a:pPr algn="l">
                <a:lnSpc>
                  <a:spcPts val="2879"/>
                </a:lnSpc>
              </a:pPr>
            </a:p>
            <a:p>
              <a:pPr algn="l">
                <a:lnSpc>
                  <a:spcPts val="3359"/>
                </a:lnSpc>
              </a:pPr>
              <a:r>
                <a:rPr lang="en-US" sz="2799">
                  <a:solidFill>
                    <a:srgbClr val="1C4587"/>
                  </a:solidFill>
                  <a:latin typeface="Arial"/>
                  <a:ea typeface="Arial"/>
                  <a:cs typeface="Arial"/>
                  <a:sym typeface="Arial"/>
                </a:rPr>
                <a:t>  MONEYMOSAIC: PERSONAL FINANCE MANAGER </a:t>
              </a:r>
            </a:p>
            <a:p>
              <a:pPr algn="l">
                <a:lnSpc>
                  <a:spcPts val="3359"/>
                </a:lnSpc>
              </a:pPr>
            </a:p>
            <a:p>
              <a:pPr algn="l">
                <a:lnSpc>
                  <a:spcPts val="3359"/>
                </a:lnSpc>
              </a:pPr>
              <a:r>
                <a:rPr lang="en-US" sz="2799">
                  <a:solidFill>
                    <a:srgbClr val="1C4587"/>
                  </a:solidFill>
                  <a:latin typeface="Arial"/>
                  <a:ea typeface="Arial"/>
                  <a:cs typeface="Arial"/>
                  <a:sym typeface="Arial"/>
                </a:rPr>
                <a:t>We’re building Money Mosaic — a simple, clean, and easy-to-use website for managing your personal finances.</a:t>
              </a:r>
            </a:p>
            <a:p>
              <a:pPr algn="l">
                <a:lnSpc>
                  <a:spcPts val="3359"/>
                </a:lnSpc>
              </a:pPr>
            </a:p>
            <a:p>
              <a:pPr algn="l" marL="604519" indent="-302260" lvl="1">
                <a:lnSpc>
                  <a:spcPts val="3359"/>
                </a:lnSpc>
                <a:buFont typeface="Arial"/>
                <a:buChar char="•"/>
              </a:pPr>
              <a:r>
                <a:rPr lang="en-US" sz="2799">
                  <a:solidFill>
                    <a:srgbClr val="1C4587"/>
                  </a:solidFill>
                  <a:latin typeface="Arial"/>
                  <a:ea typeface="Arial"/>
                  <a:cs typeface="Arial"/>
                  <a:sym typeface="Arial"/>
                </a:rPr>
                <a:t>Set monthly or yearly budgets.</a:t>
              </a:r>
            </a:p>
            <a:p>
              <a:pPr algn="l" marL="604519" indent="-302260" lvl="1">
                <a:lnSpc>
                  <a:spcPts val="3359"/>
                </a:lnSpc>
                <a:buFont typeface="Arial"/>
                <a:buChar char="•"/>
              </a:pPr>
              <a:r>
                <a:rPr lang="en-US" sz="2799">
                  <a:solidFill>
                    <a:srgbClr val="1C4587"/>
                  </a:solidFill>
                  <a:latin typeface="Arial"/>
                  <a:ea typeface="Arial"/>
                  <a:cs typeface="Arial"/>
                  <a:sym typeface="Arial"/>
                </a:rPr>
                <a:t>Log your expenses by category.</a:t>
              </a:r>
            </a:p>
            <a:p>
              <a:pPr algn="l" marL="604519" indent="-302260" lvl="1">
                <a:lnSpc>
                  <a:spcPts val="3359"/>
                </a:lnSpc>
                <a:buFont typeface="Arial"/>
                <a:buChar char="•"/>
              </a:pPr>
              <a:r>
                <a:rPr lang="en-US" sz="2799">
                  <a:solidFill>
                    <a:srgbClr val="1C4587"/>
                  </a:solidFill>
                  <a:latin typeface="Arial"/>
                  <a:ea typeface="Arial"/>
                  <a:cs typeface="Arial"/>
                  <a:sym typeface="Arial"/>
                </a:rPr>
                <a:t>Get visual charts that show how your money’s being used.</a:t>
              </a:r>
            </a:p>
            <a:p>
              <a:pPr algn="l" marL="604519" indent="-302260" lvl="1">
                <a:lnSpc>
                  <a:spcPts val="3359"/>
                </a:lnSpc>
                <a:buFont typeface="Arial"/>
                <a:buChar char="•"/>
              </a:pPr>
              <a:r>
                <a:rPr lang="en-US" sz="2799">
                  <a:solidFill>
                    <a:srgbClr val="1C4587"/>
                  </a:solidFill>
                  <a:latin typeface="Arial"/>
                  <a:ea typeface="Arial"/>
                  <a:cs typeface="Arial"/>
                  <a:sym typeface="Arial"/>
                </a:rPr>
                <a:t>All in a lightweight and beginner-friendly interface.</a:t>
              </a:r>
            </a:p>
            <a:p>
              <a:pPr algn="l">
                <a:lnSpc>
                  <a:spcPts val="3359"/>
                </a:lnSpc>
              </a:pPr>
            </a:p>
            <a:p>
              <a:pPr algn="l">
                <a:lnSpc>
                  <a:spcPts val="3359"/>
                </a:lnSpc>
              </a:pPr>
            </a:p>
            <a:p>
              <a:pPr algn="l">
                <a:lnSpc>
                  <a:spcPts val="3359"/>
                </a:lnSpc>
              </a:pPr>
            </a:p>
            <a:p>
              <a:pPr algn="l" marL="1031240" indent="-515620" lvl="1">
                <a:lnSpc>
                  <a:spcPts val="3359"/>
                </a:lnSpc>
              </a:pPr>
            </a:p>
          </p:txBody>
        </p:sp>
      </p:grpSp>
      <p:grpSp>
        <p:nvGrpSpPr>
          <p:cNvPr name="Group 9" id="9"/>
          <p:cNvGrpSpPr/>
          <p:nvPr/>
        </p:nvGrpSpPr>
        <p:grpSpPr>
          <a:xfrm rot="0">
            <a:off x="9917275" y="5719325"/>
            <a:ext cx="7925850" cy="4263450"/>
            <a:chOff x="0" y="0"/>
            <a:chExt cx="10567800" cy="5684600"/>
          </a:xfrm>
        </p:grpSpPr>
        <p:sp>
          <p:nvSpPr>
            <p:cNvPr name="Freeform 10" id="10"/>
            <p:cNvSpPr/>
            <p:nvPr/>
          </p:nvSpPr>
          <p:spPr>
            <a:xfrm flipH="false" flipV="false" rot="0">
              <a:off x="0" y="0"/>
              <a:ext cx="10567797" cy="5684647"/>
            </a:xfrm>
            <a:custGeom>
              <a:avLst/>
              <a:gdLst/>
              <a:ahLst/>
              <a:cxnLst/>
              <a:rect r="r" b="b" t="t" l="l"/>
              <a:pathLst>
                <a:path h="5684647" w="10567797">
                  <a:moveTo>
                    <a:pt x="12700" y="0"/>
                  </a:moveTo>
                  <a:lnTo>
                    <a:pt x="10555097" y="0"/>
                  </a:lnTo>
                  <a:cubicBezTo>
                    <a:pt x="10562082" y="0"/>
                    <a:pt x="10567797" y="5715"/>
                    <a:pt x="10567797" y="12700"/>
                  </a:cubicBezTo>
                  <a:lnTo>
                    <a:pt x="10567797" y="5671947"/>
                  </a:lnTo>
                  <a:cubicBezTo>
                    <a:pt x="10567797" y="5678932"/>
                    <a:pt x="10562082" y="5684647"/>
                    <a:pt x="10555097" y="5684647"/>
                  </a:cubicBezTo>
                  <a:lnTo>
                    <a:pt x="12700" y="5684647"/>
                  </a:lnTo>
                  <a:cubicBezTo>
                    <a:pt x="5715" y="5684647"/>
                    <a:pt x="0" y="5678932"/>
                    <a:pt x="0" y="5671947"/>
                  </a:cubicBezTo>
                  <a:lnTo>
                    <a:pt x="0" y="12700"/>
                  </a:lnTo>
                  <a:cubicBezTo>
                    <a:pt x="0" y="5715"/>
                    <a:pt x="5715" y="0"/>
                    <a:pt x="12700" y="0"/>
                  </a:cubicBezTo>
                  <a:moveTo>
                    <a:pt x="12700" y="25400"/>
                  </a:moveTo>
                  <a:lnTo>
                    <a:pt x="12700" y="12700"/>
                  </a:lnTo>
                  <a:lnTo>
                    <a:pt x="25400" y="12700"/>
                  </a:lnTo>
                  <a:lnTo>
                    <a:pt x="25400" y="5671947"/>
                  </a:lnTo>
                  <a:lnTo>
                    <a:pt x="12700" y="5671947"/>
                  </a:lnTo>
                  <a:lnTo>
                    <a:pt x="12700" y="5659247"/>
                  </a:lnTo>
                  <a:lnTo>
                    <a:pt x="10555097" y="5659247"/>
                  </a:lnTo>
                  <a:lnTo>
                    <a:pt x="10555097" y="5671947"/>
                  </a:lnTo>
                  <a:lnTo>
                    <a:pt x="10542397" y="5671947"/>
                  </a:lnTo>
                  <a:lnTo>
                    <a:pt x="10542397" y="12700"/>
                  </a:lnTo>
                  <a:lnTo>
                    <a:pt x="10555097" y="12700"/>
                  </a:lnTo>
                  <a:lnTo>
                    <a:pt x="10555097" y="25400"/>
                  </a:lnTo>
                  <a:lnTo>
                    <a:pt x="12700" y="25400"/>
                  </a:lnTo>
                  <a:close/>
                </a:path>
              </a:pathLst>
            </a:custGeom>
            <a:solidFill>
              <a:srgbClr val="000000"/>
            </a:solidFill>
          </p:spPr>
        </p:sp>
        <p:sp>
          <p:nvSpPr>
            <p:cNvPr name="TextBox 11" id="11"/>
            <p:cNvSpPr txBox="true"/>
            <p:nvPr/>
          </p:nvSpPr>
          <p:spPr>
            <a:xfrm>
              <a:off x="0" y="-9525"/>
              <a:ext cx="10567800" cy="5694125"/>
            </a:xfrm>
            <a:prstGeom prst="rect">
              <a:avLst/>
            </a:prstGeom>
          </p:spPr>
          <p:txBody>
            <a:bodyPr anchor="t" rtlCol="false" tIns="50800" lIns="50800" bIns="50800" rIns="50800"/>
            <a:lstStyle/>
            <a:p>
              <a:pPr algn="l">
                <a:lnSpc>
                  <a:spcPts val="2879"/>
                </a:lnSpc>
              </a:pPr>
              <a:r>
                <a:rPr lang="en-US" sz="2400">
                  <a:solidFill>
                    <a:srgbClr val="1C4587"/>
                  </a:solidFill>
                  <a:latin typeface="Lexend Deca"/>
                  <a:ea typeface="Lexend Deca"/>
                  <a:cs typeface="Lexend Deca"/>
                  <a:sym typeface="Lexend Deca"/>
                </a:rPr>
                <a:t>Technology stack :</a:t>
              </a:r>
            </a:p>
            <a:p>
              <a:pPr algn="l">
                <a:lnSpc>
                  <a:spcPts val="2879"/>
                </a:lnSpc>
              </a:pPr>
              <a:r>
                <a:rPr lang="en-US" sz="2400">
                  <a:solidFill>
                    <a:srgbClr val="1C4587"/>
                  </a:solidFill>
                  <a:latin typeface="Lexend Deca"/>
                  <a:ea typeface="Lexend Deca"/>
                  <a:cs typeface="Lexend Deca"/>
                  <a:sym typeface="Lexend Deca"/>
                </a:rPr>
                <a:t>    </a:t>
              </a:r>
            </a:p>
            <a:p>
              <a:pPr algn="l">
                <a:lnSpc>
                  <a:spcPts val="2879"/>
                </a:lnSpc>
              </a:pPr>
              <a:r>
                <a:rPr lang="en-US" sz="2400">
                  <a:solidFill>
                    <a:srgbClr val="1C4587"/>
                  </a:solidFill>
                  <a:latin typeface="Lexend Deca"/>
                  <a:ea typeface="Lexend Deca"/>
                  <a:cs typeface="Lexend Deca"/>
                  <a:sym typeface="Lexend Deca"/>
                </a:rPr>
                <a:t>Frontend: HTML, JavaScript </a:t>
              </a:r>
            </a:p>
            <a:p>
              <a:pPr algn="l">
                <a:lnSpc>
                  <a:spcPts val="2879"/>
                </a:lnSpc>
              </a:pPr>
            </a:p>
            <a:p>
              <a:pPr algn="l">
                <a:lnSpc>
                  <a:spcPts val="2879"/>
                </a:lnSpc>
              </a:pPr>
            </a:p>
          </p:txBody>
        </p:sp>
      </p:grpSp>
      <p:grpSp>
        <p:nvGrpSpPr>
          <p:cNvPr name="Group 12" id="12"/>
          <p:cNvGrpSpPr/>
          <p:nvPr/>
        </p:nvGrpSpPr>
        <p:grpSpPr>
          <a:xfrm rot="0">
            <a:off x="11230819" y="1685379"/>
            <a:ext cx="5388592" cy="3396460"/>
            <a:chOff x="0" y="0"/>
            <a:chExt cx="1289533" cy="812800"/>
          </a:xfrm>
        </p:grpSpPr>
        <p:sp>
          <p:nvSpPr>
            <p:cNvPr name="Freeform 13" id="13"/>
            <p:cNvSpPr/>
            <p:nvPr/>
          </p:nvSpPr>
          <p:spPr>
            <a:xfrm flipH="false" flipV="false" rot="0">
              <a:off x="0" y="0"/>
              <a:ext cx="1289533" cy="812800"/>
            </a:xfrm>
            <a:custGeom>
              <a:avLst/>
              <a:gdLst/>
              <a:ahLst/>
              <a:cxnLst/>
              <a:rect r="r" b="b" t="t" l="l"/>
              <a:pathLst>
                <a:path h="812800" w="1289533">
                  <a:moveTo>
                    <a:pt x="0" y="0"/>
                  </a:moveTo>
                  <a:lnTo>
                    <a:pt x="1289533" y="0"/>
                  </a:lnTo>
                  <a:lnTo>
                    <a:pt x="1289533" y="812800"/>
                  </a:lnTo>
                  <a:lnTo>
                    <a:pt x="0" y="812800"/>
                  </a:lnTo>
                  <a:close/>
                </a:path>
              </a:pathLst>
            </a:custGeom>
            <a:blipFill>
              <a:blip r:embed="rId4"/>
              <a:stretch>
                <a:fillRect l="-9462" t="0" r="-9462"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928050" y="488142"/>
            <a:ext cx="11068800" cy="841200"/>
            <a:chOff x="0" y="0"/>
            <a:chExt cx="14758400" cy="1121600"/>
          </a:xfrm>
        </p:grpSpPr>
        <p:sp>
          <p:nvSpPr>
            <p:cNvPr name="Freeform 4" id="4"/>
            <p:cNvSpPr/>
            <p:nvPr/>
          </p:nvSpPr>
          <p:spPr>
            <a:xfrm flipH="false" flipV="false" rot="0">
              <a:off x="0" y="0"/>
              <a:ext cx="14758400" cy="1121600"/>
            </a:xfrm>
            <a:custGeom>
              <a:avLst/>
              <a:gdLst/>
              <a:ahLst/>
              <a:cxnLst/>
              <a:rect r="r" b="b" t="t" l="l"/>
              <a:pathLst>
                <a:path h="1121600" w="14758400">
                  <a:moveTo>
                    <a:pt x="0" y="0"/>
                  </a:moveTo>
                  <a:lnTo>
                    <a:pt x="14758400" y="0"/>
                  </a:lnTo>
                  <a:lnTo>
                    <a:pt x="14758400" y="1121600"/>
                  </a:lnTo>
                  <a:lnTo>
                    <a:pt x="0" y="1121600"/>
                  </a:lnTo>
                  <a:close/>
                </a:path>
              </a:pathLst>
            </a:custGeom>
            <a:solidFill>
              <a:srgbClr val="000000">
                <a:alpha val="0"/>
              </a:srgbClr>
            </a:solidFill>
          </p:spPr>
        </p:sp>
        <p:sp>
          <p:nvSpPr>
            <p:cNvPr name="TextBox 5" id="5"/>
            <p:cNvSpPr txBox="true"/>
            <p:nvPr/>
          </p:nvSpPr>
          <p:spPr>
            <a:xfrm>
              <a:off x="0" y="66675"/>
              <a:ext cx="14758400" cy="1054925"/>
            </a:xfrm>
            <a:prstGeom prst="rect">
              <a:avLst/>
            </a:prstGeom>
          </p:spPr>
          <p:txBody>
            <a:bodyPr anchor="b" rtlCol="false" tIns="0" lIns="0" bIns="0" rIns="0"/>
            <a:lstStyle/>
            <a:p>
              <a:pPr algn="l">
                <a:lnSpc>
                  <a:spcPts val="5184"/>
                </a:lnSpc>
              </a:pPr>
              <a:r>
                <a:rPr lang="en-US" sz="4800">
                  <a:solidFill>
                    <a:srgbClr val="000000"/>
                  </a:solidFill>
                  <a:latin typeface="Lexend Deca"/>
                  <a:ea typeface="Lexend Deca"/>
                  <a:cs typeface="Lexend Deca"/>
                  <a:sym typeface="Lexend Deca"/>
                </a:rPr>
                <a:t>Idea/Approach Details</a:t>
              </a:r>
            </a:p>
          </p:txBody>
        </p:sp>
      </p:grpSp>
      <p:grpSp>
        <p:nvGrpSpPr>
          <p:cNvPr name="Group 6" id="6"/>
          <p:cNvGrpSpPr/>
          <p:nvPr/>
        </p:nvGrpSpPr>
        <p:grpSpPr>
          <a:xfrm rot="0">
            <a:off x="621225" y="1612175"/>
            <a:ext cx="8405250" cy="8298450"/>
            <a:chOff x="0" y="0"/>
            <a:chExt cx="11207000" cy="11064600"/>
          </a:xfrm>
        </p:grpSpPr>
        <p:sp>
          <p:nvSpPr>
            <p:cNvPr name="Freeform 7" id="7"/>
            <p:cNvSpPr/>
            <p:nvPr/>
          </p:nvSpPr>
          <p:spPr>
            <a:xfrm flipH="false" flipV="false" rot="0">
              <a:off x="0" y="0"/>
              <a:ext cx="11206988" cy="11064621"/>
            </a:xfrm>
            <a:custGeom>
              <a:avLst/>
              <a:gdLst/>
              <a:ahLst/>
              <a:cxnLst/>
              <a:rect r="r" b="b" t="t" l="l"/>
              <a:pathLst>
                <a:path h="11064621" w="11206988">
                  <a:moveTo>
                    <a:pt x="12700" y="0"/>
                  </a:moveTo>
                  <a:lnTo>
                    <a:pt x="11194288" y="0"/>
                  </a:lnTo>
                  <a:cubicBezTo>
                    <a:pt x="11201273" y="0"/>
                    <a:pt x="11206988" y="5715"/>
                    <a:pt x="11206988" y="12700"/>
                  </a:cubicBezTo>
                  <a:lnTo>
                    <a:pt x="11206988" y="11051921"/>
                  </a:lnTo>
                  <a:cubicBezTo>
                    <a:pt x="11206988" y="11058906"/>
                    <a:pt x="11201273" y="11064621"/>
                    <a:pt x="11194288" y="11064621"/>
                  </a:cubicBezTo>
                  <a:lnTo>
                    <a:pt x="12700" y="11064621"/>
                  </a:lnTo>
                  <a:cubicBezTo>
                    <a:pt x="5715" y="11064621"/>
                    <a:pt x="0" y="11058906"/>
                    <a:pt x="0" y="11051921"/>
                  </a:cubicBezTo>
                  <a:lnTo>
                    <a:pt x="0" y="12700"/>
                  </a:lnTo>
                  <a:cubicBezTo>
                    <a:pt x="0" y="5715"/>
                    <a:pt x="5715" y="0"/>
                    <a:pt x="12700" y="0"/>
                  </a:cubicBezTo>
                  <a:moveTo>
                    <a:pt x="12700" y="25400"/>
                  </a:moveTo>
                  <a:lnTo>
                    <a:pt x="12700" y="12700"/>
                  </a:lnTo>
                  <a:lnTo>
                    <a:pt x="25400" y="12700"/>
                  </a:lnTo>
                  <a:lnTo>
                    <a:pt x="25400" y="11051921"/>
                  </a:lnTo>
                  <a:lnTo>
                    <a:pt x="12700" y="11051921"/>
                  </a:lnTo>
                  <a:lnTo>
                    <a:pt x="12700" y="11039221"/>
                  </a:lnTo>
                  <a:lnTo>
                    <a:pt x="11194288" y="11039221"/>
                  </a:lnTo>
                  <a:lnTo>
                    <a:pt x="11194288" y="11051921"/>
                  </a:lnTo>
                  <a:lnTo>
                    <a:pt x="11181588" y="11051921"/>
                  </a:lnTo>
                  <a:lnTo>
                    <a:pt x="11181588" y="12700"/>
                  </a:lnTo>
                  <a:lnTo>
                    <a:pt x="11194288" y="12700"/>
                  </a:lnTo>
                  <a:lnTo>
                    <a:pt x="11194288" y="25400"/>
                  </a:lnTo>
                  <a:lnTo>
                    <a:pt x="12700" y="25400"/>
                  </a:lnTo>
                  <a:close/>
                </a:path>
              </a:pathLst>
            </a:custGeom>
            <a:solidFill>
              <a:srgbClr val="000000"/>
            </a:solidFill>
          </p:spPr>
        </p:sp>
        <p:sp>
          <p:nvSpPr>
            <p:cNvPr name="TextBox 8" id="8"/>
            <p:cNvSpPr txBox="true"/>
            <p:nvPr/>
          </p:nvSpPr>
          <p:spPr>
            <a:xfrm>
              <a:off x="0" y="-9525"/>
              <a:ext cx="11207000" cy="11074125"/>
            </a:xfrm>
            <a:prstGeom prst="rect">
              <a:avLst/>
            </a:prstGeom>
          </p:spPr>
          <p:txBody>
            <a:bodyPr anchor="t" rtlCol="false" tIns="50800" lIns="50800" bIns="50800" rIns="50800"/>
            <a:lstStyle/>
            <a:p>
              <a:pPr algn="l">
                <a:lnSpc>
                  <a:spcPts val="2879"/>
                </a:lnSpc>
              </a:pPr>
              <a:r>
                <a:rPr lang="en-US" sz="2400">
                  <a:solidFill>
                    <a:srgbClr val="073763"/>
                  </a:solidFill>
                  <a:latin typeface="Lexend Deca"/>
                  <a:ea typeface="Lexend Deca"/>
                  <a:cs typeface="Lexend Deca"/>
                  <a:sym typeface="Lexend Deca"/>
                </a:rPr>
                <a:t>Use Cases:</a:t>
              </a:r>
            </a:p>
            <a:p>
              <a:pPr algn="l">
                <a:lnSpc>
                  <a:spcPts val="2879"/>
                </a:lnSpc>
              </a:pPr>
            </a:p>
            <a:p>
              <a:pPr algn="l" marL="1031240" indent="-515620" lvl="1">
                <a:lnSpc>
                  <a:spcPts val="3359"/>
                </a:lnSpc>
              </a:pPr>
            </a:p>
            <a:p>
              <a:pPr algn="l" marL="604519" indent="-302260" lvl="1">
                <a:lnSpc>
                  <a:spcPts val="3359"/>
                </a:lnSpc>
                <a:buFont typeface="Arial"/>
                <a:buChar char="•"/>
              </a:pPr>
              <a:r>
                <a:rPr lang="en-US" sz="2799">
                  <a:solidFill>
                    <a:srgbClr val="1C4587"/>
                  </a:solidFill>
                  <a:latin typeface="Arial"/>
                  <a:ea typeface="Arial"/>
                  <a:cs typeface="Arial"/>
                  <a:sym typeface="Arial"/>
                </a:rPr>
                <a:t>A student managing a tight monthly allowance.</a:t>
              </a:r>
            </a:p>
            <a:p>
              <a:pPr algn="l">
                <a:lnSpc>
                  <a:spcPts val="3359"/>
                </a:lnSpc>
              </a:pPr>
            </a:p>
            <a:p>
              <a:pPr algn="l" marL="604519" indent="-302260" lvl="1">
                <a:lnSpc>
                  <a:spcPts val="3359"/>
                </a:lnSpc>
                <a:buFont typeface="Arial"/>
                <a:buChar char="•"/>
              </a:pPr>
              <a:r>
                <a:rPr lang="en-US" sz="2799">
                  <a:solidFill>
                    <a:srgbClr val="1C4587"/>
                  </a:solidFill>
                  <a:latin typeface="Arial"/>
                  <a:ea typeface="Arial"/>
                  <a:cs typeface="Arial"/>
                  <a:sym typeface="Arial"/>
                </a:rPr>
                <a:t>A young professional trying to budget for rent, food, and fun.</a:t>
              </a:r>
            </a:p>
            <a:p>
              <a:pPr algn="l">
                <a:lnSpc>
                  <a:spcPts val="3359"/>
                </a:lnSpc>
              </a:pPr>
            </a:p>
            <a:p>
              <a:pPr algn="l" marL="604519" indent="-302260" lvl="1">
                <a:lnSpc>
                  <a:spcPts val="3359"/>
                </a:lnSpc>
                <a:buFont typeface="Arial"/>
                <a:buChar char="•"/>
              </a:pPr>
              <a:r>
                <a:rPr lang="en-US" sz="2799">
                  <a:solidFill>
                    <a:srgbClr val="1C4587"/>
                  </a:solidFill>
                  <a:latin typeface="Arial"/>
                  <a:ea typeface="Arial"/>
                  <a:cs typeface="Arial"/>
                  <a:sym typeface="Arial"/>
                </a:rPr>
                <a:t>Anyone looking to save better and spend more consciously.</a:t>
              </a:r>
            </a:p>
            <a:p>
              <a:pPr algn="l">
                <a:lnSpc>
                  <a:spcPts val="3359"/>
                </a:lnSpc>
              </a:pPr>
            </a:p>
          </p:txBody>
        </p:sp>
      </p:grpSp>
      <p:grpSp>
        <p:nvGrpSpPr>
          <p:cNvPr name="Group 9" id="9"/>
          <p:cNvGrpSpPr/>
          <p:nvPr/>
        </p:nvGrpSpPr>
        <p:grpSpPr>
          <a:xfrm rot="0">
            <a:off x="9183321" y="1612175"/>
            <a:ext cx="8405250" cy="6247050"/>
            <a:chOff x="0" y="0"/>
            <a:chExt cx="11207000" cy="8329400"/>
          </a:xfrm>
        </p:grpSpPr>
        <p:sp>
          <p:nvSpPr>
            <p:cNvPr name="Freeform 10" id="10"/>
            <p:cNvSpPr/>
            <p:nvPr/>
          </p:nvSpPr>
          <p:spPr>
            <a:xfrm flipH="false" flipV="false" rot="0">
              <a:off x="0" y="0"/>
              <a:ext cx="11206988" cy="8329422"/>
            </a:xfrm>
            <a:custGeom>
              <a:avLst/>
              <a:gdLst/>
              <a:ahLst/>
              <a:cxnLst/>
              <a:rect r="r" b="b" t="t" l="l"/>
              <a:pathLst>
                <a:path h="8329422" w="11206988">
                  <a:moveTo>
                    <a:pt x="12700" y="0"/>
                  </a:moveTo>
                  <a:lnTo>
                    <a:pt x="11194288" y="0"/>
                  </a:lnTo>
                  <a:cubicBezTo>
                    <a:pt x="11201273" y="0"/>
                    <a:pt x="11206988" y="5715"/>
                    <a:pt x="11206988" y="12700"/>
                  </a:cubicBezTo>
                  <a:lnTo>
                    <a:pt x="11206988" y="8316722"/>
                  </a:lnTo>
                  <a:cubicBezTo>
                    <a:pt x="11206988" y="8323707"/>
                    <a:pt x="11201273" y="8329422"/>
                    <a:pt x="11194288" y="8329422"/>
                  </a:cubicBezTo>
                  <a:lnTo>
                    <a:pt x="12700" y="8329422"/>
                  </a:lnTo>
                  <a:cubicBezTo>
                    <a:pt x="5715" y="8329422"/>
                    <a:pt x="0" y="8323707"/>
                    <a:pt x="0" y="8316722"/>
                  </a:cubicBezTo>
                  <a:lnTo>
                    <a:pt x="0" y="12700"/>
                  </a:lnTo>
                  <a:cubicBezTo>
                    <a:pt x="0" y="5715"/>
                    <a:pt x="5715" y="0"/>
                    <a:pt x="12700" y="0"/>
                  </a:cubicBezTo>
                  <a:moveTo>
                    <a:pt x="12700" y="25400"/>
                  </a:moveTo>
                  <a:lnTo>
                    <a:pt x="12700" y="12700"/>
                  </a:lnTo>
                  <a:lnTo>
                    <a:pt x="25400" y="12700"/>
                  </a:lnTo>
                  <a:lnTo>
                    <a:pt x="25400" y="8316722"/>
                  </a:lnTo>
                  <a:lnTo>
                    <a:pt x="12700" y="8316722"/>
                  </a:lnTo>
                  <a:lnTo>
                    <a:pt x="12700" y="8304022"/>
                  </a:lnTo>
                  <a:lnTo>
                    <a:pt x="11194288" y="8304022"/>
                  </a:lnTo>
                  <a:lnTo>
                    <a:pt x="11194288" y="8316722"/>
                  </a:lnTo>
                  <a:lnTo>
                    <a:pt x="11181588" y="8316722"/>
                  </a:lnTo>
                  <a:lnTo>
                    <a:pt x="11181588" y="12700"/>
                  </a:lnTo>
                  <a:lnTo>
                    <a:pt x="11194288" y="12700"/>
                  </a:lnTo>
                  <a:lnTo>
                    <a:pt x="11194288" y="25400"/>
                  </a:lnTo>
                  <a:lnTo>
                    <a:pt x="12700" y="25400"/>
                  </a:lnTo>
                  <a:close/>
                </a:path>
              </a:pathLst>
            </a:custGeom>
            <a:solidFill>
              <a:srgbClr val="000000"/>
            </a:solidFill>
          </p:spPr>
        </p:sp>
        <p:sp>
          <p:nvSpPr>
            <p:cNvPr name="TextBox 11" id="11"/>
            <p:cNvSpPr txBox="true"/>
            <p:nvPr/>
          </p:nvSpPr>
          <p:spPr>
            <a:xfrm>
              <a:off x="0" y="-9525"/>
              <a:ext cx="11207000" cy="8338925"/>
            </a:xfrm>
            <a:prstGeom prst="rect">
              <a:avLst/>
            </a:prstGeom>
          </p:spPr>
          <p:txBody>
            <a:bodyPr anchor="t" rtlCol="false" tIns="50800" lIns="50800" bIns="50800" rIns="50800"/>
            <a:lstStyle/>
            <a:p>
              <a:pPr algn="l">
                <a:lnSpc>
                  <a:spcPts val="2879"/>
                </a:lnSpc>
              </a:pPr>
              <a:r>
                <a:rPr lang="en-US" sz="2400">
                  <a:solidFill>
                    <a:srgbClr val="1C4587"/>
                  </a:solidFill>
                  <a:latin typeface="Lexend Deca"/>
                  <a:ea typeface="Lexend Deca"/>
                  <a:cs typeface="Lexend Deca"/>
                  <a:sym typeface="Lexend Deca"/>
                </a:rPr>
                <a:t>Dependencies/ Show Stopper:</a:t>
              </a:r>
            </a:p>
            <a:p>
              <a:pPr algn="l">
                <a:lnSpc>
                  <a:spcPts val="2879"/>
                </a:lnSpc>
              </a:pPr>
            </a:p>
            <a:p>
              <a:pPr algn="l" marL="883615" indent="-441808" lvl="1">
                <a:lnSpc>
                  <a:spcPts val="2879"/>
                </a:lnSpc>
                <a:buFont typeface="Arial"/>
                <a:buChar char="•"/>
              </a:pPr>
              <a:r>
                <a:rPr lang="en-US" sz="2400">
                  <a:solidFill>
                    <a:srgbClr val="4285F4"/>
                  </a:solidFill>
                  <a:latin typeface="Lexend Deca"/>
                  <a:ea typeface="Lexend Deca"/>
                  <a:cs typeface="Lexend Deca"/>
                  <a:sym typeface="Lexend Deca"/>
                </a:rPr>
                <a:t> Making sure the data stays private and safe.</a:t>
              </a:r>
            </a:p>
            <a:p>
              <a:pPr algn="l">
                <a:lnSpc>
                  <a:spcPts val="2879"/>
                </a:lnSpc>
              </a:pPr>
            </a:p>
            <a:p>
              <a:pPr algn="l" marL="883615" indent="-441808" lvl="1">
                <a:lnSpc>
                  <a:spcPts val="2879"/>
                </a:lnSpc>
                <a:buFont typeface="Arial"/>
                <a:buChar char="•"/>
              </a:pPr>
              <a:r>
                <a:rPr lang="en-US" sz="2400">
                  <a:solidFill>
                    <a:srgbClr val="4285F4"/>
                  </a:solidFill>
                  <a:latin typeface="Lexend Deca"/>
                  <a:ea typeface="Lexend Deca"/>
                  <a:cs typeface="Lexend Deca"/>
                  <a:sym typeface="Lexend Deca"/>
                </a:rPr>
                <a:t>Creating a responsive design for all screen sizes.</a:t>
              </a:r>
            </a:p>
            <a:p>
              <a:pPr algn="l">
                <a:lnSpc>
                  <a:spcPts val="2879"/>
                </a:lnSpc>
              </a:pPr>
            </a:p>
            <a:p>
              <a:pPr algn="l" marL="883615" indent="-441808" lvl="1">
                <a:lnSpc>
                  <a:spcPts val="2879"/>
                </a:lnSpc>
                <a:buFont typeface="Arial"/>
                <a:buChar char="•"/>
              </a:pPr>
              <a:r>
                <a:rPr lang="en-US" sz="2400">
                  <a:solidFill>
                    <a:srgbClr val="4285F4"/>
                  </a:solidFill>
                  <a:latin typeface="Lexend Deca"/>
                  <a:ea typeface="Lexend Deca"/>
                  <a:cs typeface="Lexend Deca"/>
                  <a:sym typeface="Lexend Deca"/>
                </a:rPr>
                <a:t>Ensuring our website stays fast, even as features. grow</a:t>
              </a:r>
            </a:p>
            <a:p>
              <a:pPr algn="l">
                <a:lnSpc>
                  <a:spcPts val="1679"/>
                </a:lnSpc>
              </a:pPr>
            </a:p>
            <a:p>
              <a:pPr algn="l">
                <a:lnSpc>
                  <a:spcPts val="33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928050" y="488142"/>
            <a:ext cx="11068800" cy="841200"/>
            <a:chOff x="0" y="0"/>
            <a:chExt cx="14758400" cy="1121600"/>
          </a:xfrm>
        </p:grpSpPr>
        <p:sp>
          <p:nvSpPr>
            <p:cNvPr name="Freeform 4" id="4"/>
            <p:cNvSpPr/>
            <p:nvPr/>
          </p:nvSpPr>
          <p:spPr>
            <a:xfrm flipH="false" flipV="false" rot="0">
              <a:off x="0" y="0"/>
              <a:ext cx="14758400" cy="1121600"/>
            </a:xfrm>
            <a:custGeom>
              <a:avLst/>
              <a:gdLst/>
              <a:ahLst/>
              <a:cxnLst/>
              <a:rect r="r" b="b" t="t" l="l"/>
              <a:pathLst>
                <a:path h="1121600" w="14758400">
                  <a:moveTo>
                    <a:pt x="0" y="0"/>
                  </a:moveTo>
                  <a:lnTo>
                    <a:pt x="14758400" y="0"/>
                  </a:lnTo>
                  <a:lnTo>
                    <a:pt x="14758400" y="1121600"/>
                  </a:lnTo>
                  <a:lnTo>
                    <a:pt x="0" y="1121600"/>
                  </a:lnTo>
                  <a:close/>
                </a:path>
              </a:pathLst>
            </a:custGeom>
            <a:solidFill>
              <a:srgbClr val="000000">
                <a:alpha val="0"/>
              </a:srgbClr>
            </a:solidFill>
          </p:spPr>
        </p:sp>
        <p:sp>
          <p:nvSpPr>
            <p:cNvPr name="TextBox 5" id="5"/>
            <p:cNvSpPr txBox="true"/>
            <p:nvPr/>
          </p:nvSpPr>
          <p:spPr>
            <a:xfrm>
              <a:off x="0" y="66675"/>
              <a:ext cx="14758400" cy="1054925"/>
            </a:xfrm>
            <a:prstGeom prst="rect">
              <a:avLst/>
            </a:prstGeom>
          </p:spPr>
          <p:txBody>
            <a:bodyPr anchor="b" rtlCol="false" tIns="0" lIns="0" bIns="0" rIns="0"/>
            <a:lstStyle/>
            <a:p>
              <a:pPr algn="l">
                <a:lnSpc>
                  <a:spcPts val="5184"/>
                </a:lnSpc>
              </a:pPr>
              <a:r>
                <a:rPr lang="en-US" sz="4800">
                  <a:solidFill>
                    <a:srgbClr val="000000"/>
                  </a:solidFill>
                  <a:latin typeface="Lexend Deca"/>
                  <a:ea typeface="Lexend Deca"/>
                  <a:cs typeface="Lexend Deca"/>
                  <a:sym typeface="Lexend Deca"/>
                </a:rPr>
                <a:t>Team Member Details</a:t>
              </a:r>
            </a:p>
          </p:txBody>
        </p:sp>
      </p:grpSp>
      <p:grpSp>
        <p:nvGrpSpPr>
          <p:cNvPr name="Group 6" id="6"/>
          <p:cNvGrpSpPr/>
          <p:nvPr/>
        </p:nvGrpSpPr>
        <p:grpSpPr>
          <a:xfrm rot="0">
            <a:off x="1028700" y="1690230"/>
            <a:ext cx="10628628" cy="5544061"/>
            <a:chOff x="0" y="0"/>
            <a:chExt cx="14171503" cy="7392082"/>
          </a:xfrm>
        </p:grpSpPr>
        <p:sp>
          <p:nvSpPr>
            <p:cNvPr name="Freeform 7" id="7"/>
            <p:cNvSpPr/>
            <p:nvPr/>
          </p:nvSpPr>
          <p:spPr>
            <a:xfrm flipH="false" flipV="false" rot="0">
              <a:off x="0" y="0"/>
              <a:ext cx="14171504" cy="7392082"/>
            </a:xfrm>
            <a:custGeom>
              <a:avLst/>
              <a:gdLst/>
              <a:ahLst/>
              <a:cxnLst/>
              <a:rect r="r" b="b" t="t" l="l"/>
              <a:pathLst>
                <a:path h="7392082" w="14171504">
                  <a:moveTo>
                    <a:pt x="0" y="0"/>
                  </a:moveTo>
                  <a:lnTo>
                    <a:pt x="14171504" y="0"/>
                  </a:lnTo>
                  <a:lnTo>
                    <a:pt x="14171504" y="7392082"/>
                  </a:lnTo>
                  <a:lnTo>
                    <a:pt x="0" y="7392082"/>
                  </a:lnTo>
                  <a:close/>
                </a:path>
              </a:pathLst>
            </a:custGeom>
            <a:solidFill>
              <a:srgbClr val="000000">
                <a:alpha val="0"/>
              </a:srgbClr>
            </a:solidFill>
          </p:spPr>
        </p:sp>
        <p:sp>
          <p:nvSpPr>
            <p:cNvPr name="TextBox 8" id="8"/>
            <p:cNvSpPr txBox="true"/>
            <p:nvPr/>
          </p:nvSpPr>
          <p:spPr>
            <a:xfrm>
              <a:off x="0" y="19050"/>
              <a:ext cx="14171503" cy="7373032"/>
            </a:xfrm>
            <a:prstGeom prst="rect">
              <a:avLst/>
            </a:prstGeom>
          </p:spPr>
          <p:txBody>
            <a:bodyPr anchor="t" rtlCol="false" tIns="0" lIns="0" bIns="0" rIns="0"/>
            <a:lstStyle/>
            <a:p>
              <a:pPr algn="l">
                <a:lnSpc>
                  <a:spcPts val="2592"/>
                </a:lnSpc>
              </a:pPr>
              <a:r>
                <a:rPr lang="en-US" sz="2400">
                  <a:solidFill>
                    <a:srgbClr val="1C4587"/>
                  </a:solidFill>
                  <a:latin typeface="Lexend Deca"/>
                  <a:ea typeface="Lexend Deca"/>
                  <a:cs typeface="Lexend Deca"/>
                  <a:sym typeface="Lexend Deca"/>
                </a:rPr>
                <a:t>Team Leader Name: Eshita Srivastava</a:t>
              </a:r>
            </a:p>
            <a:p>
              <a:pPr algn="l">
                <a:lnSpc>
                  <a:spcPts val="2592"/>
                </a:lnSpc>
              </a:pPr>
              <a:r>
                <a:rPr lang="en-US" sz="2400">
                  <a:solidFill>
                    <a:srgbClr val="000000"/>
                  </a:solidFill>
                  <a:latin typeface="Lexend Deca"/>
                  <a:ea typeface="Lexend Deca"/>
                  <a:cs typeface="Lexend Deca"/>
                  <a:sym typeface="Lexend Deca"/>
                </a:rPr>
                <a:t>Branch : Btech       	Stream :	MAE    Year : I</a:t>
              </a:r>
            </a:p>
            <a:p>
              <a:pPr algn="l">
                <a:lnSpc>
                  <a:spcPts val="2592"/>
                </a:lnSpc>
              </a:pPr>
            </a:p>
            <a:p>
              <a:pPr algn="l">
                <a:lnSpc>
                  <a:spcPts val="2592"/>
                </a:lnSpc>
              </a:pPr>
              <a:r>
                <a:rPr lang="en-US" sz="2400">
                  <a:solidFill>
                    <a:srgbClr val="1C4587"/>
                  </a:solidFill>
                  <a:latin typeface="Lexend Deca"/>
                  <a:ea typeface="Lexend Deca"/>
                  <a:cs typeface="Lexend Deca"/>
                  <a:sym typeface="Lexend Deca"/>
                </a:rPr>
                <a:t>Team Member 1 Name: Ankit Mishra</a:t>
              </a:r>
            </a:p>
            <a:p>
              <a:pPr algn="l">
                <a:lnSpc>
                  <a:spcPts val="2592"/>
                </a:lnSpc>
              </a:pPr>
              <a:r>
                <a:rPr lang="en-US" sz="2400">
                  <a:solidFill>
                    <a:srgbClr val="000000"/>
                  </a:solidFill>
                  <a:latin typeface="Lexend Deca"/>
                  <a:ea typeface="Lexend Deca"/>
                  <a:cs typeface="Lexend Deca"/>
                  <a:sym typeface="Lexend Deca"/>
                </a:rPr>
                <a:t>Branch : Btech			Stream :	CSE		Year : II</a:t>
              </a:r>
            </a:p>
            <a:p>
              <a:pPr algn="l">
                <a:lnSpc>
                  <a:spcPts val="2592"/>
                </a:lnSpc>
              </a:pPr>
            </a:p>
            <a:p>
              <a:pPr algn="l">
                <a:lnSpc>
                  <a:spcPts val="2592"/>
                </a:lnSpc>
              </a:pPr>
              <a:r>
                <a:rPr lang="en-US" sz="2400">
                  <a:solidFill>
                    <a:srgbClr val="073763"/>
                  </a:solidFill>
                  <a:latin typeface="Lexend Deca"/>
                  <a:ea typeface="Lexend Deca"/>
                  <a:cs typeface="Lexend Deca"/>
                  <a:sym typeface="Lexend Deca"/>
                </a:rPr>
                <a:t>Team Member 2 Name: Deependra Pratap Shahi </a:t>
              </a:r>
            </a:p>
            <a:p>
              <a:pPr algn="l">
                <a:lnSpc>
                  <a:spcPts val="2592"/>
                </a:lnSpc>
              </a:pPr>
              <a:r>
                <a:rPr lang="en-US" sz="2400">
                  <a:solidFill>
                    <a:srgbClr val="000000"/>
                  </a:solidFill>
                  <a:latin typeface="Lexend Deca"/>
                  <a:ea typeface="Lexend Deca"/>
                  <a:cs typeface="Lexend Deca"/>
                  <a:sym typeface="Lexend Deca"/>
                </a:rPr>
                <a:t>Branch :	Btech		Stream :	CSE		Year : I</a:t>
              </a:r>
            </a:p>
            <a:p>
              <a:pPr algn="l">
                <a:lnSpc>
                  <a:spcPts val="2592"/>
                </a:lnSpc>
              </a:pPr>
            </a:p>
            <a:p>
              <a:pPr algn="l">
                <a:lnSpc>
                  <a:spcPts val="2592"/>
                </a:lnSpc>
              </a:pPr>
              <a:r>
                <a:rPr lang="en-US" sz="2400">
                  <a:solidFill>
                    <a:srgbClr val="073763"/>
                  </a:solidFill>
                  <a:latin typeface="Lexend Deca"/>
                  <a:ea typeface="Lexend Deca"/>
                  <a:cs typeface="Lexend Deca"/>
                  <a:sym typeface="Lexend Deca"/>
                </a:rPr>
                <a:t>Team Member 3 Name: Satakshi Shukla </a:t>
              </a:r>
            </a:p>
            <a:p>
              <a:pPr algn="l">
                <a:lnSpc>
                  <a:spcPts val="2592"/>
                </a:lnSpc>
              </a:pPr>
              <a:r>
                <a:rPr lang="en-US" sz="2400">
                  <a:solidFill>
                    <a:srgbClr val="000000"/>
                  </a:solidFill>
                  <a:latin typeface="Lexend Deca"/>
                  <a:ea typeface="Lexend Deca"/>
                  <a:cs typeface="Lexend Deca"/>
                  <a:sym typeface="Lexend Deca"/>
                </a:rPr>
                <a:t>Branch :	Btech		Stream :	CSE(IOT)		Year : I</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DAGkcJcKVvg</dc:identifier>
  <dcterms:modified xsi:type="dcterms:W3CDTF">2011-08-01T06:04:30Z</dcterms:modified>
  <cp:revision>1</cp:revision>
  <dc:title>Copy of Byteverse PPT Format.pptx</dc:title>
</cp:coreProperties>
</file>