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4e8918fd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4e8918fdf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4e8918fdf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4e8918fdf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50bac2c1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50bac2c1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Prachi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4e8918fdf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4e8918fdf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4e8918f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4e8918f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4e8918fd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4e8918fd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4e8918fd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4e8918fd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4e8918fd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4e8918fd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4e8918fd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4e8918fd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4e8918fd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4e8918fd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4e8918fd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4e8918fd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4e8918fd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4e8918fd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4e8918fd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4e8918fd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4e8918fd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4e8918fd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4e8918fd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4e8918fd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4e8918fd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4e8918fd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4e8918fd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4e8918fd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4e8918fd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4e8918fd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4e8918fd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4e8918fd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4e8918fd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4e8918fd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4e8918fd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4e8918fd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4e8918f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4e8918f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4e8918fdf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4e8918fdf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shubham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4e8918fdf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4e8918fdf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4e8918fdf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4e8918fdf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4e8918fdf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4e8918fdf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4e8918fdf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4e8918fdf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4e8918fd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4e8918fd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4e8918fd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4e8918fd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4e8918fd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4e8918fd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4e8918fd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4e8918fd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30.jpg"/><Relationship Id="rId7" Type="http://schemas.openxmlformats.org/officeDocument/2006/relationships/image" Target="../media/image2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drive.google.com/file/d/1roSkq-TDSk_g0znVukCbKHCLbls3CRX3/view" TargetMode="Externa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28600" y="4196025"/>
            <a:ext cx="4167600" cy="7161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b="1" lang="en-GB" sz="4200"/>
              <a:t>TECHNO-DOTE</a:t>
            </a:r>
            <a:endParaRPr b="1" sz="4200"/>
          </a:p>
        </p:txBody>
      </p:sp>
      <p:sp>
        <p:nvSpPr>
          <p:cNvPr id="55" name="Google Shape;55;p13"/>
          <p:cNvSpPr txBox="1"/>
          <p:nvPr>
            <p:ph idx="1" type="subTitle"/>
          </p:nvPr>
        </p:nvSpPr>
        <p:spPr>
          <a:xfrm>
            <a:off x="476025" y="117875"/>
            <a:ext cx="7657500" cy="63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ENSURING MENTAL WELL-BEING</a:t>
            </a:r>
            <a:endParaRPr sz="2400"/>
          </a:p>
          <a:p>
            <a:pPr indent="0" lvl="0" marL="0" rtl="0" algn="ctr">
              <a:spcBef>
                <a:spcPts val="0"/>
              </a:spcBef>
              <a:spcAft>
                <a:spcPts val="0"/>
              </a:spcAft>
              <a:buNone/>
            </a:pPr>
            <a:r>
              <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1453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HARDWARE AND SOFTWARE REQUIREMENTS</a:t>
            </a:r>
            <a:endParaRPr b="1"/>
          </a:p>
        </p:txBody>
      </p:sp>
      <p:sp>
        <p:nvSpPr>
          <p:cNvPr id="108" name="Google Shape;108;p22"/>
          <p:cNvSpPr txBox="1"/>
          <p:nvPr>
            <p:ph idx="1" type="body"/>
          </p:nvPr>
        </p:nvSpPr>
        <p:spPr>
          <a:xfrm>
            <a:off x="311700" y="2277100"/>
            <a:ext cx="8520600" cy="2138700"/>
          </a:xfrm>
          <a:prstGeom prst="rect">
            <a:avLst/>
          </a:prstGeom>
          <a:solidFill>
            <a:srgbClr val="F3F3F3"/>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1700" u="sng">
                <a:solidFill>
                  <a:schemeClr val="dk1"/>
                </a:solidFill>
              </a:rPr>
              <a:t>Hardware Requirement </a:t>
            </a:r>
            <a:r>
              <a:rPr lang="en-GB" sz="1700" u="sng">
                <a:solidFill>
                  <a:schemeClr val="dk1"/>
                </a:solidFill>
              </a:rPr>
              <a:t>:</a:t>
            </a:r>
            <a:endParaRPr sz="1700" u="sng">
              <a:solidFill>
                <a:schemeClr val="dk1"/>
              </a:solidFill>
            </a:endParaRPr>
          </a:p>
          <a:p>
            <a:pPr indent="457200" lvl="0" marL="0" rtl="0" algn="l">
              <a:spcBef>
                <a:spcPts val="1600"/>
              </a:spcBef>
              <a:spcAft>
                <a:spcPts val="0"/>
              </a:spcAft>
              <a:buClr>
                <a:schemeClr val="dk1"/>
              </a:buClr>
              <a:buSzPts val="1100"/>
              <a:buFont typeface="Arial"/>
              <a:buNone/>
            </a:pPr>
            <a:r>
              <a:rPr lang="en-GB" sz="1700">
                <a:solidFill>
                  <a:schemeClr val="dk1"/>
                </a:solidFill>
              </a:rPr>
              <a:t>Mobile Phone,Coding medium( A basic Laptop)</a:t>
            </a:r>
            <a:endParaRPr sz="1700">
              <a:solidFill>
                <a:schemeClr val="dk1"/>
              </a:solidFill>
            </a:endParaRPr>
          </a:p>
          <a:p>
            <a:pPr indent="0" lvl="0" marL="0" rtl="0" algn="l">
              <a:spcBef>
                <a:spcPts val="1600"/>
              </a:spcBef>
              <a:spcAft>
                <a:spcPts val="0"/>
              </a:spcAft>
              <a:buClr>
                <a:schemeClr val="dk1"/>
              </a:buClr>
              <a:buSzPts val="1100"/>
              <a:buFont typeface="Arial"/>
              <a:buNone/>
            </a:pPr>
            <a:r>
              <a:rPr i="1" lang="en-GB" sz="1700" u="sng">
                <a:solidFill>
                  <a:schemeClr val="dk1"/>
                </a:solidFill>
              </a:rPr>
              <a:t>Software Requirement </a:t>
            </a:r>
            <a:r>
              <a:rPr lang="en-GB" sz="1700" u="sng">
                <a:solidFill>
                  <a:schemeClr val="dk1"/>
                </a:solidFill>
              </a:rPr>
              <a:t>;</a:t>
            </a:r>
            <a:endParaRPr sz="1700" u="sng">
              <a:solidFill>
                <a:schemeClr val="dk1"/>
              </a:solidFill>
            </a:endParaRPr>
          </a:p>
          <a:p>
            <a:pPr indent="457200" lvl="0" marL="0" rtl="0" algn="l">
              <a:spcBef>
                <a:spcPts val="1600"/>
              </a:spcBef>
              <a:spcAft>
                <a:spcPts val="0"/>
              </a:spcAft>
              <a:buClr>
                <a:schemeClr val="dk1"/>
              </a:buClr>
              <a:buSzPts val="1100"/>
              <a:buFont typeface="Arial"/>
              <a:buNone/>
            </a:pPr>
            <a:r>
              <a:rPr lang="en-GB" sz="1700">
                <a:solidFill>
                  <a:schemeClr val="dk1"/>
                </a:solidFill>
              </a:rPr>
              <a:t>Google Colab, Pycharm,Github, Kaggle, Twitter API, Android Studio</a:t>
            </a:r>
            <a:endParaRPr sz="1700">
              <a:solidFill>
                <a:schemeClr val="dk1"/>
              </a:solidFill>
            </a:endParaRPr>
          </a:p>
          <a:p>
            <a:pPr indent="457200" lvl="0" marL="0" rtl="0" algn="l">
              <a:spcBef>
                <a:spcPts val="1600"/>
              </a:spcBef>
              <a:spcAft>
                <a:spcPts val="1600"/>
              </a:spcAft>
              <a:buClr>
                <a:schemeClr val="dk1"/>
              </a:buClr>
              <a:buSzPts val="1100"/>
              <a:buFont typeface="Arial"/>
              <a:buNone/>
            </a:pPr>
            <a:r>
              <a:t/>
            </a:r>
            <a:endParaRPr sz="17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5004300" y="327150"/>
            <a:ext cx="413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LITERATURE REVIEW</a:t>
            </a:r>
            <a:endParaRPr/>
          </a:p>
        </p:txBody>
      </p:sp>
      <p:sp>
        <p:nvSpPr>
          <p:cNvPr id="114" name="Google Shape;114;p23"/>
          <p:cNvSpPr txBox="1"/>
          <p:nvPr>
            <p:ph idx="1" type="body"/>
          </p:nvPr>
        </p:nvSpPr>
        <p:spPr>
          <a:xfrm>
            <a:off x="311700" y="1088175"/>
            <a:ext cx="8520600" cy="3416400"/>
          </a:xfrm>
          <a:prstGeom prst="rect">
            <a:avLst/>
          </a:prstGeom>
          <a:solidFill>
            <a:srgbClr val="F3F3F3"/>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 The project targets the society of all age groups. As per the data acquired from google, all age groups are vulnerable for mental health issues who use technology specially phone,tab, laptop etc.</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1600"/>
              </a:spcBef>
              <a:spcAft>
                <a:spcPts val="0"/>
              </a:spcAft>
              <a:buNone/>
            </a:pPr>
            <a:r>
              <a:rPr lang="en-GB" sz="1200">
                <a:solidFill>
                  <a:schemeClr val="dk1"/>
                </a:solidFill>
                <a:latin typeface="Times New Roman"/>
                <a:ea typeface="Times New Roman"/>
                <a:cs typeface="Times New Roman"/>
                <a:sym typeface="Times New Roman"/>
              </a:rPr>
              <a:t> Adobe Social Analytics basically measures the impact of social media on businesses by understanding how conversations on social networks and online communities influence marketing performance.</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600"/>
              </a:spcBef>
              <a:spcAft>
                <a:spcPts val="0"/>
              </a:spcAft>
              <a:buNone/>
            </a:pPr>
            <a:r>
              <a:rPr lang="en-GB" sz="1200">
                <a:solidFill>
                  <a:schemeClr val="dk1"/>
                </a:solidFill>
                <a:latin typeface="Times New Roman"/>
                <a:ea typeface="Times New Roman"/>
                <a:cs typeface="Times New Roman"/>
                <a:sym typeface="Times New Roman"/>
              </a:rPr>
              <a:t>Social Mention is a social media search and analysis platform which analyses user sentiments through social media. This is also an online tool that allows tracking what people are saying about a particular brand, product or topic in real time. This tool allows the user to define a time period in which to analyze user sentiments.</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600"/>
              </a:spcBef>
              <a:spcAft>
                <a:spcPts val="0"/>
              </a:spcAft>
              <a:buNone/>
            </a:pPr>
            <a:r>
              <a:rPr lang="en-GB" sz="1200">
                <a:solidFill>
                  <a:schemeClr val="dk1"/>
                </a:solidFill>
                <a:latin typeface="Times New Roman"/>
                <a:ea typeface="Times New Roman"/>
                <a:cs typeface="Times New Roman"/>
                <a:sym typeface="Times New Roman"/>
              </a:rPr>
              <a:t> TweetFeel is also a web tool that analyzes sentiments of the given input through the twitter social media. This gathers real time data on Twitter, about the search items and evaluates those tweets into positive and negative categories in real time. This uses machine learning based sentiment analysis which enables us to get much clearer feelings about sentiments.</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1600"/>
              </a:spcBef>
              <a:spcAft>
                <a:spcPts val="160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cxnSp>
        <p:nvCxnSpPr>
          <p:cNvPr id="119" name="Google Shape;119;p24"/>
          <p:cNvCxnSpPr>
            <a:stCxn id="120" idx="4"/>
          </p:cNvCxnSpPr>
          <p:nvPr/>
        </p:nvCxnSpPr>
        <p:spPr>
          <a:xfrm>
            <a:off x="3430884" y="856838"/>
            <a:ext cx="5100" cy="3018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24"/>
          <p:cNvCxnSpPr>
            <a:stCxn id="122" idx="2"/>
          </p:cNvCxnSpPr>
          <p:nvPr/>
        </p:nvCxnSpPr>
        <p:spPr>
          <a:xfrm flipH="1">
            <a:off x="3439318" y="1685772"/>
            <a:ext cx="7500" cy="34440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24"/>
          <p:cNvCxnSpPr>
            <a:stCxn id="124" idx="2"/>
          </p:cNvCxnSpPr>
          <p:nvPr/>
        </p:nvCxnSpPr>
        <p:spPr>
          <a:xfrm>
            <a:off x="3443066" y="3311149"/>
            <a:ext cx="4800" cy="297300"/>
          </a:xfrm>
          <a:prstGeom prst="straightConnector1">
            <a:avLst/>
          </a:prstGeom>
          <a:noFill/>
          <a:ln cap="flat" cmpd="sng" w="9525">
            <a:solidFill>
              <a:schemeClr val="dk2"/>
            </a:solidFill>
            <a:prstDash val="solid"/>
            <a:round/>
            <a:headEnd len="med" w="med" type="none"/>
            <a:tailEnd len="med" w="med" type="triangle"/>
          </a:ln>
        </p:spPr>
      </p:cxnSp>
      <p:sp>
        <p:nvSpPr>
          <p:cNvPr id="125" name="Google Shape;125;p24"/>
          <p:cNvSpPr/>
          <p:nvPr/>
        </p:nvSpPr>
        <p:spPr>
          <a:xfrm>
            <a:off x="5256636" y="2405713"/>
            <a:ext cx="1359000" cy="484500"/>
          </a:xfrm>
          <a:prstGeom prst="parallelogram">
            <a:avLst>
              <a:gd fmla="val 25000"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24"/>
          <p:cNvCxnSpPr>
            <a:endCxn id="127" idx="0"/>
          </p:cNvCxnSpPr>
          <p:nvPr/>
        </p:nvCxnSpPr>
        <p:spPr>
          <a:xfrm flipH="1">
            <a:off x="7419850" y="2716388"/>
            <a:ext cx="13200" cy="239400"/>
          </a:xfrm>
          <a:prstGeom prst="straightConnector1">
            <a:avLst/>
          </a:prstGeom>
          <a:noFill/>
          <a:ln cap="flat" cmpd="sng" w="9525">
            <a:solidFill>
              <a:schemeClr val="dk2"/>
            </a:solidFill>
            <a:prstDash val="solid"/>
            <a:round/>
            <a:headEnd len="med" w="med" type="none"/>
            <a:tailEnd len="med" w="med" type="triangle"/>
          </a:ln>
        </p:spPr>
      </p:cxnSp>
      <p:grpSp>
        <p:nvGrpSpPr>
          <p:cNvPr id="128" name="Google Shape;128;p24"/>
          <p:cNvGrpSpPr/>
          <p:nvPr/>
        </p:nvGrpSpPr>
        <p:grpSpPr>
          <a:xfrm>
            <a:off x="1304523" y="372338"/>
            <a:ext cx="7073570" cy="4551229"/>
            <a:chOff x="760644" y="190125"/>
            <a:chExt cx="7787703" cy="4551229"/>
          </a:xfrm>
        </p:grpSpPr>
        <p:sp>
          <p:nvSpPr>
            <p:cNvPr id="120" name="Google Shape;120;p24"/>
            <p:cNvSpPr/>
            <p:nvPr/>
          </p:nvSpPr>
          <p:spPr>
            <a:xfrm>
              <a:off x="2195978" y="190125"/>
              <a:ext cx="1811400" cy="4845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4"/>
            <p:cNvSpPr txBox="1"/>
            <p:nvPr/>
          </p:nvSpPr>
          <p:spPr>
            <a:xfrm>
              <a:off x="2703231" y="265592"/>
              <a:ext cx="9960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START</a:t>
              </a:r>
              <a:endParaRPr/>
            </a:p>
          </p:txBody>
        </p:sp>
        <p:sp>
          <p:nvSpPr>
            <p:cNvPr id="130" name="Google Shape;130;p24"/>
            <p:cNvSpPr/>
            <p:nvPr/>
          </p:nvSpPr>
          <p:spPr>
            <a:xfrm>
              <a:off x="1882881" y="975939"/>
              <a:ext cx="2299800" cy="570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4"/>
            <p:cNvSpPr txBox="1"/>
            <p:nvPr/>
          </p:nvSpPr>
          <p:spPr>
            <a:xfrm>
              <a:off x="2603521" y="1019060"/>
              <a:ext cx="10314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Read data(x) </a:t>
              </a:r>
              <a:endParaRPr/>
            </a:p>
          </p:txBody>
        </p:sp>
        <p:sp>
          <p:nvSpPr>
            <p:cNvPr id="124" name="Google Shape;124;p24"/>
            <p:cNvSpPr/>
            <p:nvPr/>
          </p:nvSpPr>
          <p:spPr>
            <a:xfrm>
              <a:off x="2380860" y="1794191"/>
              <a:ext cx="1468459" cy="1334746"/>
            </a:xfrm>
            <a:prstGeom prst="flowChartDecision">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24"/>
            <p:cNvCxnSpPr>
              <a:endCxn id="125" idx="5"/>
            </p:cNvCxnSpPr>
            <p:nvPr/>
          </p:nvCxnSpPr>
          <p:spPr>
            <a:xfrm>
              <a:off x="3839231" y="2436951"/>
              <a:ext cx="1339200" cy="28800"/>
            </a:xfrm>
            <a:prstGeom prst="straightConnector1">
              <a:avLst/>
            </a:prstGeom>
            <a:noFill/>
            <a:ln cap="flat" cmpd="sng" w="9525">
              <a:solidFill>
                <a:schemeClr val="dk2"/>
              </a:solidFill>
              <a:prstDash val="solid"/>
              <a:round/>
              <a:headEnd len="med" w="med" type="none"/>
              <a:tailEnd len="med" w="med" type="triangle"/>
            </a:ln>
          </p:spPr>
        </p:cxnSp>
        <p:sp>
          <p:nvSpPr>
            <p:cNvPr id="132" name="Google Shape;132;p24"/>
            <p:cNvSpPr txBox="1"/>
            <p:nvPr/>
          </p:nvSpPr>
          <p:spPr>
            <a:xfrm>
              <a:off x="3793872" y="2063077"/>
              <a:ext cx="788400" cy="3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YES</a:t>
              </a:r>
              <a:endParaRPr/>
            </a:p>
          </p:txBody>
        </p:sp>
        <p:sp>
          <p:nvSpPr>
            <p:cNvPr id="133" name="Google Shape;133;p24"/>
            <p:cNvSpPr txBox="1"/>
            <p:nvPr/>
          </p:nvSpPr>
          <p:spPr>
            <a:xfrm>
              <a:off x="3157056" y="2996475"/>
              <a:ext cx="636900" cy="2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NO</a:t>
              </a:r>
              <a:endParaRPr/>
            </a:p>
          </p:txBody>
        </p:sp>
        <p:sp>
          <p:nvSpPr>
            <p:cNvPr id="134" name="Google Shape;134;p24"/>
            <p:cNvSpPr txBox="1"/>
            <p:nvPr/>
          </p:nvSpPr>
          <p:spPr>
            <a:xfrm>
              <a:off x="5200958" y="2300461"/>
              <a:ext cx="1673700" cy="3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frequency ++</a:t>
              </a:r>
              <a:endParaRPr/>
            </a:p>
          </p:txBody>
        </p:sp>
        <p:sp>
          <p:nvSpPr>
            <p:cNvPr id="135" name="Google Shape;135;p24"/>
            <p:cNvSpPr/>
            <p:nvPr/>
          </p:nvSpPr>
          <p:spPr>
            <a:xfrm>
              <a:off x="2213544" y="3403884"/>
              <a:ext cx="1811400" cy="4845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txBox="1"/>
            <p:nvPr/>
          </p:nvSpPr>
          <p:spPr>
            <a:xfrm>
              <a:off x="2590667" y="3528248"/>
              <a:ext cx="1400700" cy="2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Next line()</a:t>
              </a:r>
              <a:endParaRPr/>
            </a:p>
          </p:txBody>
        </p:sp>
        <p:cxnSp>
          <p:nvCxnSpPr>
            <p:cNvPr id="137" name="Google Shape;137;p24"/>
            <p:cNvCxnSpPr>
              <a:stCxn id="127" idx="1"/>
              <a:endCxn id="135" idx="3"/>
            </p:cNvCxnSpPr>
            <p:nvPr/>
          </p:nvCxnSpPr>
          <p:spPr>
            <a:xfrm flipH="1">
              <a:off x="4024930" y="3440958"/>
              <a:ext cx="2734200" cy="2052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38" name="Google Shape;138;p24"/>
            <p:cNvCxnSpPr/>
            <p:nvPr/>
          </p:nvCxnSpPr>
          <p:spPr>
            <a:xfrm rot="10800000">
              <a:off x="4024942" y="3635648"/>
              <a:ext cx="658200" cy="108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24"/>
            <p:cNvCxnSpPr>
              <a:stCxn id="135" idx="1"/>
            </p:cNvCxnSpPr>
            <p:nvPr/>
          </p:nvCxnSpPr>
          <p:spPr>
            <a:xfrm rot="10800000">
              <a:off x="760644" y="1272234"/>
              <a:ext cx="1452900" cy="2373900"/>
            </a:xfrm>
            <a:prstGeom prst="bentConnector2">
              <a:avLst/>
            </a:prstGeom>
            <a:noFill/>
            <a:ln cap="flat" cmpd="sng" w="9525">
              <a:solidFill>
                <a:schemeClr val="dk2"/>
              </a:solidFill>
              <a:prstDash val="solid"/>
              <a:round/>
              <a:headEnd len="med" w="med" type="none"/>
              <a:tailEnd len="med" w="med" type="none"/>
            </a:ln>
          </p:spPr>
        </p:cxnSp>
        <p:cxnSp>
          <p:nvCxnSpPr>
            <p:cNvPr id="140" name="Google Shape;140;p24"/>
            <p:cNvCxnSpPr>
              <a:endCxn id="130" idx="1"/>
            </p:cNvCxnSpPr>
            <p:nvPr/>
          </p:nvCxnSpPr>
          <p:spPr>
            <a:xfrm flipH="1" rot="10800000">
              <a:off x="773781" y="1261239"/>
              <a:ext cx="1109100" cy="1050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p24"/>
            <p:cNvSpPr/>
            <p:nvPr/>
          </p:nvSpPr>
          <p:spPr>
            <a:xfrm>
              <a:off x="6759130" y="2773576"/>
              <a:ext cx="1468462" cy="1334764"/>
            </a:xfrm>
            <a:prstGeom prst="flowChartDecision">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24"/>
            <p:cNvCxnSpPr>
              <a:stCxn id="125" idx="2"/>
              <a:endCxn id="127" idx="0"/>
            </p:cNvCxnSpPr>
            <p:nvPr/>
          </p:nvCxnSpPr>
          <p:spPr>
            <a:xfrm>
              <a:off x="6541279" y="2465751"/>
              <a:ext cx="952200" cy="307800"/>
            </a:xfrm>
            <a:prstGeom prst="bentConnector2">
              <a:avLst/>
            </a:prstGeom>
            <a:noFill/>
            <a:ln cap="flat" cmpd="sng" w="9525">
              <a:solidFill>
                <a:schemeClr val="dk2"/>
              </a:solidFill>
              <a:prstDash val="solid"/>
              <a:round/>
              <a:headEnd len="med" w="med" type="none"/>
              <a:tailEnd len="med" w="med" type="none"/>
            </a:ln>
          </p:spPr>
        </p:cxnSp>
        <p:sp>
          <p:nvSpPr>
            <p:cNvPr id="142" name="Google Shape;142;p24"/>
            <p:cNvSpPr txBox="1"/>
            <p:nvPr/>
          </p:nvSpPr>
          <p:spPr>
            <a:xfrm>
              <a:off x="6874647" y="3111412"/>
              <a:ext cx="1673700" cy="6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frequency&gt;= threshold?</a:t>
              </a:r>
              <a:endParaRPr/>
            </a:p>
          </p:txBody>
        </p:sp>
        <p:sp>
          <p:nvSpPr>
            <p:cNvPr id="143" name="Google Shape;143;p24"/>
            <p:cNvSpPr txBox="1"/>
            <p:nvPr/>
          </p:nvSpPr>
          <p:spPr>
            <a:xfrm>
              <a:off x="6553962" y="4396954"/>
              <a:ext cx="7557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YES</a:t>
              </a:r>
              <a:endParaRPr/>
            </a:p>
          </p:txBody>
        </p:sp>
        <p:cxnSp>
          <p:nvCxnSpPr>
            <p:cNvPr id="144" name="Google Shape;144;p24"/>
            <p:cNvCxnSpPr>
              <a:stCxn id="127" idx="2"/>
            </p:cNvCxnSpPr>
            <p:nvPr/>
          </p:nvCxnSpPr>
          <p:spPr>
            <a:xfrm rot="5400000">
              <a:off x="6260061" y="3162440"/>
              <a:ext cx="287400" cy="2179200"/>
            </a:xfrm>
            <a:prstGeom prst="bentConnector2">
              <a:avLst/>
            </a:prstGeom>
            <a:noFill/>
            <a:ln cap="flat" cmpd="sng" w="9525">
              <a:solidFill>
                <a:schemeClr val="dk2"/>
              </a:solidFill>
              <a:prstDash val="solid"/>
              <a:round/>
              <a:headEnd len="med" w="med" type="none"/>
              <a:tailEnd len="med" w="med" type="none"/>
            </a:ln>
          </p:spPr>
        </p:cxnSp>
        <p:cxnSp>
          <p:nvCxnSpPr>
            <p:cNvPr id="145" name="Google Shape;145;p24"/>
            <p:cNvCxnSpPr/>
            <p:nvPr/>
          </p:nvCxnSpPr>
          <p:spPr>
            <a:xfrm rot="10800000">
              <a:off x="5017627" y="4396957"/>
              <a:ext cx="324300" cy="0"/>
            </a:xfrm>
            <a:prstGeom prst="straightConnector1">
              <a:avLst/>
            </a:prstGeom>
            <a:noFill/>
            <a:ln cap="flat" cmpd="sng" w="9525">
              <a:solidFill>
                <a:schemeClr val="dk2"/>
              </a:solidFill>
              <a:prstDash val="solid"/>
              <a:round/>
              <a:headEnd len="med" w="med" type="none"/>
              <a:tailEnd len="med" w="med" type="triangle"/>
            </a:ln>
          </p:spPr>
        </p:cxnSp>
        <p:sp>
          <p:nvSpPr>
            <p:cNvPr id="146" name="Google Shape;146;p24"/>
            <p:cNvSpPr/>
            <p:nvPr/>
          </p:nvSpPr>
          <p:spPr>
            <a:xfrm>
              <a:off x="3311287" y="4070008"/>
              <a:ext cx="1753500" cy="5706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txBox="1"/>
            <p:nvPr/>
          </p:nvSpPr>
          <p:spPr>
            <a:xfrm>
              <a:off x="3502741" y="4163334"/>
              <a:ext cx="1811400" cy="2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SEND ALERT</a:t>
              </a:r>
              <a:endParaRPr/>
            </a:p>
          </p:txBody>
        </p:sp>
        <p:sp>
          <p:nvSpPr>
            <p:cNvPr id="148" name="Google Shape;148;p24"/>
            <p:cNvSpPr txBox="1"/>
            <p:nvPr/>
          </p:nvSpPr>
          <p:spPr>
            <a:xfrm>
              <a:off x="6255832" y="3030345"/>
              <a:ext cx="5031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No</a:t>
              </a:r>
              <a:endParaRPr/>
            </a:p>
          </p:txBody>
        </p:sp>
        <p:cxnSp>
          <p:nvCxnSpPr>
            <p:cNvPr id="149" name="Google Shape;149;p24"/>
            <p:cNvCxnSpPr>
              <a:stCxn id="146" idx="1"/>
            </p:cNvCxnSpPr>
            <p:nvPr/>
          </p:nvCxnSpPr>
          <p:spPr>
            <a:xfrm rot="10800000">
              <a:off x="2811487" y="3882208"/>
              <a:ext cx="499800" cy="473100"/>
            </a:xfrm>
            <a:prstGeom prst="bentConnector2">
              <a:avLst/>
            </a:prstGeom>
            <a:noFill/>
            <a:ln cap="flat" cmpd="sng" w="9525">
              <a:solidFill>
                <a:schemeClr val="dk2"/>
              </a:solidFill>
              <a:prstDash val="solid"/>
              <a:round/>
              <a:headEnd len="med" w="med" type="none"/>
              <a:tailEnd len="med" w="med" type="none"/>
            </a:ln>
          </p:spPr>
        </p:cxnSp>
        <p:cxnSp>
          <p:nvCxnSpPr>
            <p:cNvPr id="150" name="Google Shape;150;p24"/>
            <p:cNvCxnSpPr/>
            <p:nvPr/>
          </p:nvCxnSpPr>
          <p:spPr>
            <a:xfrm rot="10800000">
              <a:off x="2811482" y="3928693"/>
              <a:ext cx="0" cy="380100"/>
            </a:xfrm>
            <a:prstGeom prst="straightConnector1">
              <a:avLst/>
            </a:prstGeom>
            <a:noFill/>
            <a:ln cap="flat" cmpd="sng" w="9525">
              <a:solidFill>
                <a:schemeClr val="dk2"/>
              </a:solidFill>
              <a:prstDash val="solid"/>
              <a:round/>
              <a:headEnd len="med" w="med" type="none"/>
              <a:tailEnd len="med" w="med" type="triangle"/>
            </a:ln>
          </p:spPr>
        </p:cxnSp>
      </p:grpSp>
      <p:sp>
        <p:nvSpPr>
          <p:cNvPr id="151" name="Google Shape;151;p24"/>
          <p:cNvSpPr txBox="1"/>
          <p:nvPr/>
        </p:nvSpPr>
        <p:spPr>
          <a:xfrm>
            <a:off x="2869550" y="2399538"/>
            <a:ext cx="12492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x == trigger?</a:t>
            </a:r>
            <a:endParaRPr/>
          </a:p>
        </p:txBody>
      </p:sp>
      <p:sp>
        <p:nvSpPr>
          <p:cNvPr id="152" name="Google Shape;152;p24"/>
          <p:cNvSpPr txBox="1"/>
          <p:nvPr/>
        </p:nvSpPr>
        <p:spPr>
          <a:xfrm>
            <a:off x="6321400" y="210275"/>
            <a:ext cx="22101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u="sng"/>
              <a:t>Initial Algorithm</a:t>
            </a:r>
            <a:endParaRPr b="1" sz="2000"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572000" y="243275"/>
            <a:ext cx="442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MODULE WORKFLOW AND EXPLANATION</a:t>
            </a:r>
            <a:endParaRPr/>
          </a:p>
        </p:txBody>
      </p:sp>
      <p:sp>
        <p:nvSpPr>
          <p:cNvPr id="158" name="Google Shape;158;p25"/>
          <p:cNvSpPr txBox="1"/>
          <p:nvPr>
            <p:ph idx="1" type="body"/>
          </p:nvPr>
        </p:nvSpPr>
        <p:spPr>
          <a:xfrm>
            <a:off x="311700" y="1376775"/>
            <a:ext cx="8520600" cy="3473700"/>
          </a:xfrm>
          <a:prstGeom prst="rect">
            <a:avLst/>
          </a:prstGeom>
          <a:solidFill>
            <a:srgbClr val="F3F3F3"/>
          </a:solidFill>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latin typeface="Times New Roman"/>
                <a:ea typeface="Times New Roman"/>
                <a:cs typeface="Times New Roman"/>
                <a:sym typeface="Times New Roman"/>
              </a:rPr>
              <a:t>Firstly we prepared the python code which worked for a proposed idea. Afterwards when it was time to link social media platforms , we were only able to connect twitter with a twitter developers account which gets some preproproposed data to work on. We get twitter sentiments for keywords depression, anxiety, mental health,Store twitter sentiments in a text file, Got 3500 tweets.We compared the pre-proposed data saved to “TWEETDATA.txt” with the prepared dictionary named “DICTIONARY.tsv” consisting of vulnerable words and texts we found while the research work and marked the the vulnerable tweets with ‘-1’ and safe tweets with ‘1’  and saved the data in excel sheet</a:t>
            </a:r>
            <a:r>
              <a:rPr lang="en-GB" sz="1500">
                <a:solidFill>
                  <a:schemeClr val="dk1"/>
                </a:solidFill>
                <a:latin typeface="Times New Roman"/>
                <a:ea typeface="Times New Roman"/>
                <a:cs typeface="Times New Roman"/>
                <a:sym typeface="Times New Roman"/>
              </a:rPr>
              <a:t> </a:t>
            </a:r>
            <a:r>
              <a:rPr lang="en-GB" sz="1300">
                <a:solidFill>
                  <a:schemeClr val="dk1"/>
                </a:solidFill>
                <a:latin typeface="Times New Roman"/>
                <a:ea typeface="Times New Roman"/>
                <a:cs typeface="Times New Roman"/>
                <a:sym typeface="Times New Roman"/>
              </a:rPr>
              <a:t>“SENTIMENTS 2.xlxs”. Now we counted the total numbers of ‘-1’s in the python code, If the count is greater then the 3/4th of the total tweet counts, then a key word ‘1’ will be uploaded to the Firebase Realtime Database . Now the android application will retrieve the uploaded data as a string and compare it with setted value ‘1’. If the output is true then a message will be sent to the respective family members and in some cases to the related authorities.The application consists of few more operations for the convenience of the user.The app contains two buttons ,one for SOS call and second for SOS message, followed by two menu options , One for online government website for Mental Health related issues and other for activity containing MAHANAGAR helpline numbers (MAHANAGAR includes Delhi ,Mumbai, Kolkata ,Chennai).</a:t>
            </a:r>
            <a:endParaRPr sz="1300">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6"/>
          <p:cNvPicPr preferRelativeResize="0"/>
          <p:nvPr/>
        </p:nvPicPr>
        <p:blipFill rotWithShape="1">
          <a:blip r:embed="rId3">
            <a:alphaModFix/>
          </a:blip>
          <a:srcRect b="5225" l="3102" r="49681" t="19148"/>
          <a:stretch/>
        </p:blipFill>
        <p:spPr>
          <a:xfrm>
            <a:off x="0" y="1247475"/>
            <a:ext cx="4259400" cy="3498625"/>
          </a:xfrm>
          <a:prstGeom prst="rect">
            <a:avLst/>
          </a:prstGeom>
          <a:noFill/>
          <a:ln>
            <a:noFill/>
          </a:ln>
        </p:spPr>
      </p:pic>
      <p:pic>
        <p:nvPicPr>
          <p:cNvPr id="164" name="Google Shape;164;p26"/>
          <p:cNvPicPr preferRelativeResize="0"/>
          <p:nvPr/>
        </p:nvPicPr>
        <p:blipFill rotWithShape="1">
          <a:blip r:embed="rId4">
            <a:alphaModFix/>
          </a:blip>
          <a:srcRect b="3921" l="3983" r="43597" t="19043"/>
          <a:stretch/>
        </p:blipFill>
        <p:spPr>
          <a:xfrm>
            <a:off x="4259400" y="1247475"/>
            <a:ext cx="4824202" cy="3498625"/>
          </a:xfrm>
          <a:prstGeom prst="rect">
            <a:avLst/>
          </a:prstGeom>
          <a:noFill/>
          <a:ln>
            <a:noFill/>
          </a:ln>
        </p:spPr>
      </p:pic>
      <p:sp>
        <p:nvSpPr>
          <p:cNvPr id="165" name="Google Shape;165;p26"/>
          <p:cNvSpPr txBox="1"/>
          <p:nvPr/>
        </p:nvSpPr>
        <p:spPr>
          <a:xfrm>
            <a:off x="171450" y="160725"/>
            <a:ext cx="8422500" cy="6966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u="sng">
                <a:solidFill>
                  <a:schemeClr val="dk1"/>
                </a:solidFill>
              </a:rPr>
              <a:t>Python Code reading the Tweets from Tweetdata.txt and comparing data to sentiments.xlsx to detect vulnerable words and data.</a:t>
            </a:r>
            <a:endParaRPr b="1" sz="1600" u="sng"/>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nvSpPr>
        <p:spPr>
          <a:xfrm>
            <a:off x="152400" y="417925"/>
            <a:ext cx="6180600" cy="724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dk1"/>
                </a:solidFill>
              </a:rPr>
              <a:t>The Firebase connection of Python to a Realtime database.</a:t>
            </a:r>
            <a:endParaRPr b="1" sz="1600">
              <a:solidFill>
                <a:schemeClr val="dk1"/>
              </a:solidFill>
            </a:endParaRPr>
          </a:p>
          <a:p>
            <a:pPr indent="0" lvl="0" marL="0" rtl="0" algn="l">
              <a:spcBef>
                <a:spcPts val="0"/>
              </a:spcBef>
              <a:spcAft>
                <a:spcPts val="0"/>
              </a:spcAft>
              <a:buNone/>
            </a:pPr>
            <a:r>
              <a:t/>
            </a:r>
            <a:endParaRPr/>
          </a:p>
        </p:txBody>
      </p:sp>
      <p:pic>
        <p:nvPicPr>
          <p:cNvPr id="171" name="Google Shape;171;p27"/>
          <p:cNvPicPr preferRelativeResize="0"/>
          <p:nvPr/>
        </p:nvPicPr>
        <p:blipFill>
          <a:blip r:embed="rId3">
            <a:alphaModFix/>
          </a:blip>
          <a:stretch>
            <a:fillRect/>
          </a:stretch>
        </p:blipFill>
        <p:spPr>
          <a:xfrm>
            <a:off x="152400" y="2820600"/>
            <a:ext cx="8162925" cy="1457325"/>
          </a:xfrm>
          <a:prstGeom prst="rect">
            <a:avLst/>
          </a:prstGeom>
          <a:noFill/>
          <a:ln>
            <a:noFill/>
          </a:ln>
        </p:spPr>
      </p:pic>
      <p:pic>
        <p:nvPicPr>
          <p:cNvPr id="172" name="Google Shape;172;p27"/>
          <p:cNvPicPr preferRelativeResize="0"/>
          <p:nvPr/>
        </p:nvPicPr>
        <p:blipFill>
          <a:blip r:embed="rId4">
            <a:alphaModFix/>
          </a:blip>
          <a:stretch>
            <a:fillRect/>
          </a:stretch>
        </p:blipFill>
        <p:spPr>
          <a:xfrm>
            <a:off x="152400" y="1391575"/>
            <a:ext cx="8839199" cy="11801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nvSpPr>
        <p:spPr>
          <a:xfrm>
            <a:off x="0" y="491775"/>
            <a:ext cx="9144000" cy="5913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 RealTime DataBase is created for storing the Triggers,further which is connected with the android application for triggering and helping the victim.</a:t>
            </a:r>
            <a:endParaRPr/>
          </a:p>
        </p:txBody>
      </p:sp>
      <p:sp>
        <p:nvSpPr>
          <p:cNvPr id="178" name="Google Shape;178;p28"/>
          <p:cNvSpPr txBox="1"/>
          <p:nvPr/>
        </p:nvSpPr>
        <p:spPr>
          <a:xfrm>
            <a:off x="1989700" y="43150"/>
            <a:ext cx="5126100" cy="3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 RealTime Database</a:t>
            </a:r>
            <a:endParaRPr b="1" sz="1800"/>
          </a:p>
        </p:txBody>
      </p:sp>
      <p:pic>
        <p:nvPicPr>
          <p:cNvPr id="179" name="Google Shape;179;p28"/>
          <p:cNvPicPr preferRelativeResize="0"/>
          <p:nvPr/>
        </p:nvPicPr>
        <p:blipFill>
          <a:blip r:embed="rId3">
            <a:alphaModFix/>
          </a:blip>
          <a:stretch>
            <a:fillRect/>
          </a:stretch>
        </p:blipFill>
        <p:spPr>
          <a:xfrm>
            <a:off x="881925" y="1202550"/>
            <a:ext cx="7380161" cy="3552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198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u="sng"/>
              <a:t>User Interface</a:t>
            </a:r>
            <a:endParaRPr b="1" u="sng"/>
          </a:p>
        </p:txBody>
      </p:sp>
      <p:pic>
        <p:nvPicPr>
          <p:cNvPr id="185" name="Google Shape;185;p29"/>
          <p:cNvPicPr preferRelativeResize="0"/>
          <p:nvPr/>
        </p:nvPicPr>
        <p:blipFill>
          <a:blip r:embed="rId3">
            <a:alphaModFix/>
          </a:blip>
          <a:stretch>
            <a:fillRect/>
          </a:stretch>
        </p:blipFill>
        <p:spPr>
          <a:xfrm>
            <a:off x="2206013" y="891525"/>
            <a:ext cx="4731979"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0"/>
          <p:cNvPicPr preferRelativeResize="0"/>
          <p:nvPr/>
        </p:nvPicPr>
        <p:blipFill>
          <a:blip r:embed="rId3">
            <a:alphaModFix/>
          </a:blip>
          <a:stretch>
            <a:fillRect/>
          </a:stretch>
        </p:blipFill>
        <p:spPr>
          <a:xfrm>
            <a:off x="503640" y="693125"/>
            <a:ext cx="8136725" cy="4092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1"/>
          <p:cNvPicPr preferRelativeResize="0"/>
          <p:nvPr/>
        </p:nvPicPr>
        <p:blipFill>
          <a:blip r:embed="rId3">
            <a:alphaModFix/>
          </a:blip>
          <a:stretch>
            <a:fillRect/>
          </a:stretch>
        </p:blipFill>
        <p:spPr>
          <a:xfrm>
            <a:off x="130975" y="717950"/>
            <a:ext cx="4296174" cy="3351600"/>
          </a:xfrm>
          <a:prstGeom prst="rect">
            <a:avLst/>
          </a:prstGeom>
          <a:noFill/>
          <a:ln>
            <a:noFill/>
          </a:ln>
        </p:spPr>
      </p:pic>
      <p:pic>
        <p:nvPicPr>
          <p:cNvPr id="196" name="Google Shape;196;p31"/>
          <p:cNvPicPr preferRelativeResize="0"/>
          <p:nvPr/>
        </p:nvPicPr>
        <p:blipFill>
          <a:blip r:embed="rId4">
            <a:alphaModFix/>
          </a:blip>
          <a:stretch>
            <a:fillRect/>
          </a:stretch>
        </p:blipFill>
        <p:spPr>
          <a:xfrm>
            <a:off x="4572000" y="717950"/>
            <a:ext cx="4412048" cy="3351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1542375" y="1479575"/>
            <a:ext cx="6346200" cy="2557800"/>
          </a:xfrm>
          <a:prstGeom prst="rect">
            <a:avLst/>
          </a:prstGeom>
          <a:solidFill>
            <a:srgbClr val="D9EAD3"/>
          </a:solidFill>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sz="1400">
              <a:solidFill>
                <a:schemeClr val="dk1"/>
              </a:solidFill>
            </a:endParaRPr>
          </a:p>
          <a:p>
            <a:pPr indent="0" lvl="0" marL="0" rtl="0" algn="ctr">
              <a:lnSpc>
                <a:spcPct val="100000"/>
              </a:lnSpc>
              <a:spcBef>
                <a:spcPts val="0"/>
              </a:spcBef>
              <a:spcAft>
                <a:spcPts val="0"/>
              </a:spcAft>
              <a:buNone/>
            </a:pPr>
            <a:r>
              <a:rPr b="1" lang="en-GB" sz="1900">
                <a:solidFill>
                  <a:schemeClr val="dk1"/>
                </a:solidFill>
              </a:rPr>
              <a:t>Mentor - Dr. Ashish Kumar Sahu</a:t>
            </a:r>
            <a:endParaRPr b="1" sz="1900">
              <a:solidFill>
                <a:schemeClr val="dk1"/>
              </a:solidFill>
            </a:endParaRPr>
          </a:p>
          <a:p>
            <a:pPr indent="0" lvl="0" marL="0" rtl="0" algn="ctr">
              <a:lnSpc>
                <a:spcPct val="100000"/>
              </a:lnSpc>
              <a:spcBef>
                <a:spcPts val="0"/>
              </a:spcBef>
              <a:spcAft>
                <a:spcPts val="0"/>
              </a:spcAft>
              <a:buNone/>
            </a:pPr>
            <a:r>
              <a:t/>
            </a:r>
            <a:endParaRPr b="1"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600">
                <a:solidFill>
                  <a:schemeClr val="dk1"/>
                </a:solidFill>
              </a:rPr>
              <a:t>                                     TEAM MEMBERS</a:t>
            </a:r>
            <a:endParaRPr b="1" sz="1600">
              <a:solidFill>
                <a:schemeClr val="dk1"/>
              </a:solidFill>
            </a:endParaRPr>
          </a:p>
          <a:p>
            <a:pPr indent="0" lvl="0" marL="0" rtl="0" algn="ctr">
              <a:lnSpc>
                <a:spcPct val="100000"/>
              </a:lnSpc>
              <a:spcBef>
                <a:spcPts val="0"/>
              </a:spcBef>
              <a:spcAft>
                <a:spcPts val="0"/>
              </a:spcAft>
              <a:buClr>
                <a:schemeClr val="dk1"/>
              </a:buClr>
              <a:buSzPts val="1100"/>
              <a:buFont typeface="Arial"/>
              <a:buNone/>
            </a:pPr>
            <a:r>
              <a:t/>
            </a:r>
            <a:endParaRPr b="1" sz="1600">
              <a:solidFill>
                <a:schemeClr val="dk1"/>
              </a:solidFill>
            </a:endParaRPr>
          </a:p>
          <a:p>
            <a:pPr indent="-330200" lvl="0" marL="457200" rtl="0" algn="l">
              <a:lnSpc>
                <a:spcPct val="100000"/>
              </a:lnSpc>
              <a:spcBef>
                <a:spcPts val="0"/>
              </a:spcBef>
              <a:spcAft>
                <a:spcPts val="0"/>
              </a:spcAft>
              <a:buClr>
                <a:schemeClr val="dk1"/>
              </a:buClr>
              <a:buSzPts val="1600"/>
              <a:buAutoNum type="arabicPeriod"/>
            </a:pPr>
            <a:r>
              <a:rPr b="1" lang="en-GB" sz="1600">
                <a:solidFill>
                  <a:schemeClr val="dk1"/>
                </a:solidFill>
              </a:rPr>
              <a:t>SHUBHAM GUPTA                         - 19BCE10261</a:t>
            </a:r>
            <a:endParaRPr b="1" sz="1600">
              <a:solidFill>
                <a:schemeClr val="dk1"/>
              </a:solidFill>
            </a:endParaRPr>
          </a:p>
          <a:p>
            <a:pPr indent="-330200" lvl="0" marL="457200" rtl="0" algn="l">
              <a:lnSpc>
                <a:spcPct val="100000"/>
              </a:lnSpc>
              <a:spcBef>
                <a:spcPts val="0"/>
              </a:spcBef>
              <a:spcAft>
                <a:spcPts val="0"/>
              </a:spcAft>
              <a:buClr>
                <a:schemeClr val="dk1"/>
              </a:buClr>
              <a:buSzPts val="1600"/>
              <a:buAutoNum type="arabicPeriod"/>
            </a:pPr>
            <a:r>
              <a:rPr b="1" lang="en-GB" sz="1600">
                <a:solidFill>
                  <a:schemeClr val="dk1"/>
                </a:solidFill>
              </a:rPr>
              <a:t>ESHUDHI JANGID                          - 19BCE10401</a:t>
            </a:r>
            <a:endParaRPr b="1" sz="1600">
              <a:solidFill>
                <a:schemeClr val="dk1"/>
              </a:solidFill>
            </a:endParaRPr>
          </a:p>
          <a:p>
            <a:pPr indent="-330200" lvl="0" marL="457200" rtl="0" algn="l">
              <a:lnSpc>
                <a:spcPct val="100000"/>
              </a:lnSpc>
              <a:spcBef>
                <a:spcPts val="0"/>
              </a:spcBef>
              <a:spcAft>
                <a:spcPts val="0"/>
              </a:spcAft>
              <a:buClr>
                <a:schemeClr val="dk1"/>
              </a:buClr>
              <a:buSzPts val="1600"/>
              <a:buAutoNum type="arabicPeriod"/>
            </a:pPr>
            <a:r>
              <a:rPr b="1" lang="en-GB" sz="1600">
                <a:solidFill>
                  <a:schemeClr val="dk1"/>
                </a:solidFill>
              </a:rPr>
              <a:t>AYUSHMAAN SINGH RAJPUT      - 19BCE10306</a:t>
            </a:r>
            <a:endParaRPr b="1" sz="1600">
              <a:solidFill>
                <a:schemeClr val="dk1"/>
              </a:solidFill>
            </a:endParaRPr>
          </a:p>
          <a:p>
            <a:pPr indent="-330200" lvl="0" marL="457200" rtl="0" algn="l">
              <a:lnSpc>
                <a:spcPct val="100000"/>
              </a:lnSpc>
              <a:spcBef>
                <a:spcPts val="0"/>
              </a:spcBef>
              <a:spcAft>
                <a:spcPts val="0"/>
              </a:spcAft>
              <a:buClr>
                <a:schemeClr val="dk1"/>
              </a:buClr>
              <a:buSzPts val="1600"/>
              <a:buAutoNum type="arabicPeriod"/>
            </a:pPr>
            <a:r>
              <a:rPr b="1" lang="en-GB" sz="1600">
                <a:solidFill>
                  <a:schemeClr val="dk1"/>
                </a:solidFill>
              </a:rPr>
              <a:t>PRACHI KUMARI                            - 19BCE10402</a:t>
            </a:r>
            <a:endParaRPr b="1" sz="1600">
              <a:solidFill>
                <a:schemeClr val="dk1"/>
              </a:solidFill>
            </a:endParaRPr>
          </a:p>
          <a:p>
            <a:pPr indent="0" lvl="0" marL="0" rtl="0" algn="l">
              <a:spcBef>
                <a:spcPts val="0"/>
              </a:spcBef>
              <a:spcAft>
                <a:spcPts val="1600"/>
              </a:spcAft>
              <a:buNone/>
            </a:pPr>
            <a:r>
              <a:t/>
            </a:r>
            <a:endParaRPr b="1"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2"/>
          <p:cNvPicPr preferRelativeResize="0"/>
          <p:nvPr/>
        </p:nvPicPr>
        <p:blipFill>
          <a:blip r:embed="rId3">
            <a:alphaModFix/>
          </a:blip>
          <a:stretch>
            <a:fillRect/>
          </a:stretch>
        </p:blipFill>
        <p:spPr>
          <a:xfrm>
            <a:off x="98825" y="757800"/>
            <a:ext cx="4058851" cy="3627900"/>
          </a:xfrm>
          <a:prstGeom prst="rect">
            <a:avLst/>
          </a:prstGeom>
          <a:noFill/>
          <a:ln>
            <a:noFill/>
          </a:ln>
        </p:spPr>
      </p:pic>
      <p:pic>
        <p:nvPicPr>
          <p:cNvPr id="202" name="Google Shape;202;p32"/>
          <p:cNvPicPr preferRelativeResize="0"/>
          <p:nvPr/>
        </p:nvPicPr>
        <p:blipFill>
          <a:blip r:embed="rId4">
            <a:alphaModFix/>
          </a:blip>
          <a:stretch>
            <a:fillRect/>
          </a:stretch>
        </p:blipFill>
        <p:spPr>
          <a:xfrm>
            <a:off x="4320800" y="757800"/>
            <a:ext cx="4681525" cy="3627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nvSpPr>
        <p:spPr>
          <a:xfrm>
            <a:off x="3086450" y="223150"/>
            <a:ext cx="2529000" cy="5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u="sng"/>
              <a:t>MENU layout</a:t>
            </a:r>
            <a:endParaRPr b="1" sz="1700" u="sng"/>
          </a:p>
        </p:txBody>
      </p:sp>
      <p:pic>
        <p:nvPicPr>
          <p:cNvPr id="208" name="Google Shape;208;p33"/>
          <p:cNvPicPr preferRelativeResize="0"/>
          <p:nvPr/>
        </p:nvPicPr>
        <p:blipFill>
          <a:blip r:embed="rId3">
            <a:alphaModFix/>
          </a:blip>
          <a:stretch>
            <a:fillRect/>
          </a:stretch>
        </p:blipFill>
        <p:spPr>
          <a:xfrm>
            <a:off x="407200" y="1011125"/>
            <a:ext cx="5466975" cy="3520274"/>
          </a:xfrm>
          <a:prstGeom prst="rect">
            <a:avLst/>
          </a:prstGeom>
          <a:noFill/>
          <a:ln>
            <a:noFill/>
          </a:ln>
        </p:spPr>
      </p:pic>
      <p:pic>
        <p:nvPicPr>
          <p:cNvPr id="209" name="Google Shape;209;p33"/>
          <p:cNvPicPr preferRelativeResize="0"/>
          <p:nvPr/>
        </p:nvPicPr>
        <p:blipFill>
          <a:blip r:embed="rId4">
            <a:alphaModFix/>
          </a:blip>
          <a:stretch>
            <a:fillRect/>
          </a:stretch>
        </p:blipFill>
        <p:spPr>
          <a:xfrm>
            <a:off x="6103160" y="289325"/>
            <a:ext cx="2629814" cy="4701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nvSpPr>
        <p:spPr>
          <a:xfrm>
            <a:off x="5233425" y="132325"/>
            <a:ext cx="44685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u="sng"/>
              <a:t>MANIFEST</a:t>
            </a:r>
            <a:endParaRPr b="1" sz="1700" u="sng"/>
          </a:p>
        </p:txBody>
      </p:sp>
      <p:pic>
        <p:nvPicPr>
          <p:cNvPr id="215" name="Google Shape;215;p34"/>
          <p:cNvPicPr preferRelativeResize="0"/>
          <p:nvPr/>
        </p:nvPicPr>
        <p:blipFill>
          <a:blip r:embed="rId3">
            <a:alphaModFix/>
          </a:blip>
          <a:stretch>
            <a:fillRect/>
          </a:stretch>
        </p:blipFill>
        <p:spPr>
          <a:xfrm>
            <a:off x="1223975" y="728600"/>
            <a:ext cx="5781575" cy="4110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nvSpPr>
        <p:spPr>
          <a:xfrm>
            <a:off x="3220250" y="289325"/>
            <a:ext cx="21591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u="sng"/>
              <a:t>JAVA code- Imports</a:t>
            </a:r>
            <a:endParaRPr b="1" u="sng"/>
          </a:p>
        </p:txBody>
      </p:sp>
      <p:pic>
        <p:nvPicPr>
          <p:cNvPr id="221" name="Google Shape;221;p35"/>
          <p:cNvPicPr preferRelativeResize="0"/>
          <p:nvPr/>
        </p:nvPicPr>
        <p:blipFill>
          <a:blip r:embed="rId3">
            <a:alphaModFix/>
          </a:blip>
          <a:stretch>
            <a:fillRect/>
          </a:stretch>
        </p:blipFill>
        <p:spPr>
          <a:xfrm>
            <a:off x="1320400" y="943025"/>
            <a:ext cx="6003842" cy="3895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nvSpPr>
        <p:spPr>
          <a:xfrm>
            <a:off x="5100200" y="75250"/>
            <a:ext cx="45969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900" u="sng"/>
              <a:t>JAVA code</a:t>
            </a:r>
            <a:endParaRPr b="1" sz="1900" u="sng"/>
          </a:p>
        </p:txBody>
      </p:sp>
      <p:pic>
        <p:nvPicPr>
          <p:cNvPr id="227" name="Google Shape;227;p36"/>
          <p:cNvPicPr preferRelativeResize="0"/>
          <p:nvPr/>
        </p:nvPicPr>
        <p:blipFill>
          <a:blip r:embed="rId3">
            <a:alphaModFix/>
          </a:blip>
          <a:stretch>
            <a:fillRect/>
          </a:stretch>
        </p:blipFill>
        <p:spPr>
          <a:xfrm>
            <a:off x="1333050" y="804875"/>
            <a:ext cx="6477901" cy="3533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7"/>
          <p:cNvPicPr preferRelativeResize="0"/>
          <p:nvPr/>
        </p:nvPicPr>
        <p:blipFill>
          <a:blip r:embed="rId3">
            <a:alphaModFix/>
          </a:blip>
          <a:stretch>
            <a:fillRect/>
          </a:stretch>
        </p:blipFill>
        <p:spPr>
          <a:xfrm>
            <a:off x="201213" y="867975"/>
            <a:ext cx="8741576" cy="39991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8"/>
          <p:cNvPicPr preferRelativeResize="0"/>
          <p:nvPr/>
        </p:nvPicPr>
        <p:blipFill>
          <a:blip r:embed="rId3">
            <a:alphaModFix/>
          </a:blip>
          <a:stretch>
            <a:fillRect/>
          </a:stretch>
        </p:blipFill>
        <p:spPr>
          <a:xfrm>
            <a:off x="717362" y="367825"/>
            <a:ext cx="7709276" cy="4634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9"/>
          <p:cNvPicPr preferRelativeResize="0"/>
          <p:nvPr/>
        </p:nvPicPr>
        <p:blipFill>
          <a:blip r:embed="rId3">
            <a:alphaModFix/>
          </a:blip>
          <a:stretch>
            <a:fillRect/>
          </a:stretch>
        </p:blipFill>
        <p:spPr>
          <a:xfrm>
            <a:off x="152400" y="995400"/>
            <a:ext cx="8839202" cy="349281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0"/>
          <p:cNvPicPr preferRelativeResize="0"/>
          <p:nvPr/>
        </p:nvPicPr>
        <p:blipFill>
          <a:blip r:embed="rId3">
            <a:alphaModFix/>
          </a:blip>
          <a:stretch>
            <a:fillRect/>
          </a:stretch>
        </p:blipFill>
        <p:spPr>
          <a:xfrm>
            <a:off x="2475300" y="877025"/>
            <a:ext cx="4669999" cy="3876249"/>
          </a:xfrm>
          <a:prstGeom prst="rect">
            <a:avLst/>
          </a:prstGeom>
          <a:noFill/>
          <a:ln>
            <a:noFill/>
          </a:ln>
        </p:spPr>
      </p:pic>
      <p:sp>
        <p:nvSpPr>
          <p:cNvPr id="248" name="Google Shape;248;p40"/>
          <p:cNvSpPr txBox="1"/>
          <p:nvPr/>
        </p:nvSpPr>
        <p:spPr>
          <a:xfrm>
            <a:off x="5181025" y="248075"/>
            <a:ext cx="54327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t>INTENT ACTIVITY</a:t>
            </a:r>
            <a:endParaRPr b="1"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1"/>
          <p:cNvPicPr preferRelativeResize="0"/>
          <p:nvPr/>
        </p:nvPicPr>
        <p:blipFill>
          <a:blip r:embed="rId3">
            <a:alphaModFix/>
          </a:blip>
          <a:stretch>
            <a:fillRect/>
          </a:stretch>
        </p:blipFill>
        <p:spPr>
          <a:xfrm>
            <a:off x="205750" y="503400"/>
            <a:ext cx="4276124" cy="4136701"/>
          </a:xfrm>
          <a:prstGeom prst="rect">
            <a:avLst/>
          </a:prstGeom>
          <a:noFill/>
          <a:ln>
            <a:noFill/>
          </a:ln>
        </p:spPr>
      </p:pic>
      <p:pic>
        <p:nvPicPr>
          <p:cNvPr id="254" name="Google Shape;254;p41"/>
          <p:cNvPicPr preferRelativeResize="0"/>
          <p:nvPr/>
        </p:nvPicPr>
        <p:blipFill>
          <a:blip r:embed="rId4">
            <a:alphaModFix/>
          </a:blip>
          <a:stretch>
            <a:fillRect/>
          </a:stretch>
        </p:blipFill>
        <p:spPr>
          <a:xfrm>
            <a:off x="4572000" y="503400"/>
            <a:ext cx="4357325" cy="4136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5336375" y="209275"/>
            <a:ext cx="34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INTRODUCTION</a:t>
            </a:r>
            <a:endParaRPr b="1"/>
          </a:p>
        </p:txBody>
      </p:sp>
      <p:sp>
        <p:nvSpPr>
          <p:cNvPr id="66" name="Google Shape;66;p15"/>
          <p:cNvSpPr txBox="1"/>
          <p:nvPr>
            <p:ph idx="1" type="body"/>
          </p:nvPr>
        </p:nvSpPr>
        <p:spPr>
          <a:xfrm>
            <a:off x="311700" y="863550"/>
            <a:ext cx="8520600" cy="3958500"/>
          </a:xfrm>
          <a:prstGeom prst="rect">
            <a:avLst/>
          </a:prstGeom>
          <a:solidFill>
            <a:srgbClr val="F3F3F3"/>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Mental health and emotional wellbeing is one of the most common and debilitating health challenges in the present scenario. Mental health has been observed as the reason for many brutal crimes and sufferings.  Psychology is what controls our actions or decisions which may lead us to be a victim or a criminal. Owing to increasing crimes and death where mental health plays a significant role we decided to find a technical solution in this matter and hence visualised a model which can be infused as a mobile application which maximum people have close to them most of the time. </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point is even if someone is thinking of ending one's life, it is very probable that they will surf “easy ways to die”, on google or if someone is dealing with any other issue, the first place they seek help is from an online platform where their identity is concealed. Sharing daily updates with friends and family directly is non-existential and instead all daily life updates are on various social media. Even if an amateur is conspiring for some terror activity or any heinous crime, they may look for examples available on the internet or ways to implement their plan etc.</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This makes our visualization more solid. We proposed fitting in a framework in mobile etc. which can scan through the tweets of the user to check for any suspicious activity that leads our machine to think that the referred person is at risk. Also,</a:t>
            </a:r>
            <a:r>
              <a:rPr lang="en-GB" sz="1400">
                <a:solidFill>
                  <a:schemeClr val="dk1"/>
                </a:solidFill>
                <a:latin typeface="Times New Roman"/>
                <a:ea typeface="Times New Roman"/>
                <a:cs typeface="Times New Roman"/>
                <a:sym typeface="Times New Roman"/>
              </a:rPr>
              <a:t> </a:t>
            </a:r>
            <a:r>
              <a:rPr lang="en-GB" sz="1200">
                <a:solidFill>
                  <a:schemeClr val="dk1"/>
                </a:solidFill>
                <a:latin typeface="Times New Roman"/>
                <a:ea typeface="Times New Roman"/>
                <a:cs typeface="Times New Roman"/>
                <a:sym typeface="Times New Roman"/>
              </a:rPr>
              <a:t>More than 70% of people in the early stages of depression would not consult the psychological doctors or inform their family.</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4432350" y="411950"/>
            <a:ext cx="471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500"/>
              <a:t>SNAPSHOT OF PROJECT</a:t>
            </a:r>
            <a:endParaRPr b="1" sz="2500"/>
          </a:p>
        </p:txBody>
      </p:sp>
      <p:pic>
        <p:nvPicPr>
          <p:cNvPr id="260" name="Google Shape;260;p42"/>
          <p:cNvPicPr preferRelativeResize="0"/>
          <p:nvPr/>
        </p:nvPicPr>
        <p:blipFill>
          <a:blip r:embed="rId3">
            <a:alphaModFix/>
          </a:blip>
          <a:stretch>
            <a:fillRect/>
          </a:stretch>
        </p:blipFill>
        <p:spPr>
          <a:xfrm>
            <a:off x="386725" y="1176463"/>
            <a:ext cx="1321850" cy="2790576"/>
          </a:xfrm>
          <a:prstGeom prst="rect">
            <a:avLst/>
          </a:prstGeom>
          <a:noFill/>
          <a:ln>
            <a:noFill/>
          </a:ln>
        </p:spPr>
      </p:pic>
      <p:pic>
        <p:nvPicPr>
          <p:cNvPr id="261" name="Google Shape;261;p42"/>
          <p:cNvPicPr preferRelativeResize="0"/>
          <p:nvPr/>
        </p:nvPicPr>
        <p:blipFill>
          <a:blip r:embed="rId4">
            <a:alphaModFix/>
          </a:blip>
          <a:stretch>
            <a:fillRect/>
          </a:stretch>
        </p:blipFill>
        <p:spPr>
          <a:xfrm>
            <a:off x="2073419" y="1176463"/>
            <a:ext cx="1432357" cy="2790576"/>
          </a:xfrm>
          <a:prstGeom prst="rect">
            <a:avLst/>
          </a:prstGeom>
          <a:noFill/>
          <a:ln>
            <a:noFill/>
          </a:ln>
        </p:spPr>
      </p:pic>
      <p:pic>
        <p:nvPicPr>
          <p:cNvPr id="262" name="Google Shape;262;p42"/>
          <p:cNvPicPr preferRelativeResize="0"/>
          <p:nvPr/>
        </p:nvPicPr>
        <p:blipFill>
          <a:blip r:embed="rId5">
            <a:alphaModFix/>
          </a:blip>
          <a:stretch>
            <a:fillRect/>
          </a:stretch>
        </p:blipFill>
        <p:spPr>
          <a:xfrm>
            <a:off x="3870625" y="1176475"/>
            <a:ext cx="1321850" cy="2790549"/>
          </a:xfrm>
          <a:prstGeom prst="rect">
            <a:avLst/>
          </a:prstGeom>
          <a:noFill/>
          <a:ln>
            <a:noFill/>
          </a:ln>
        </p:spPr>
      </p:pic>
      <p:pic>
        <p:nvPicPr>
          <p:cNvPr id="263" name="Google Shape;263;p42"/>
          <p:cNvPicPr preferRelativeResize="0"/>
          <p:nvPr/>
        </p:nvPicPr>
        <p:blipFill>
          <a:blip r:embed="rId6">
            <a:alphaModFix/>
          </a:blip>
          <a:stretch>
            <a:fillRect/>
          </a:stretch>
        </p:blipFill>
        <p:spPr>
          <a:xfrm>
            <a:off x="5557332" y="1176488"/>
            <a:ext cx="1619942" cy="2790549"/>
          </a:xfrm>
          <a:prstGeom prst="rect">
            <a:avLst/>
          </a:prstGeom>
          <a:noFill/>
          <a:ln>
            <a:noFill/>
          </a:ln>
        </p:spPr>
      </p:pic>
      <p:pic>
        <p:nvPicPr>
          <p:cNvPr id="264" name="Google Shape;264;p42"/>
          <p:cNvPicPr preferRelativeResize="0"/>
          <p:nvPr/>
        </p:nvPicPr>
        <p:blipFill>
          <a:blip r:embed="rId7">
            <a:alphaModFix/>
          </a:blip>
          <a:stretch>
            <a:fillRect/>
          </a:stretch>
        </p:blipFill>
        <p:spPr>
          <a:xfrm>
            <a:off x="7354525" y="1176500"/>
            <a:ext cx="1432350" cy="2627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6686550" y="348600"/>
            <a:ext cx="2318400" cy="572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GB"/>
              <a:t>TESTING</a:t>
            </a:r>
            <a:endParaRPr b="1"/>
          </a:p>
        </p:txBody>
      </p:sp>
      <p:pic>
        <p:nvPicPr>
          <p:cNvPr id="270" name="Google Shape;270;p43" title="WhatsApp Video 2020-10-25 at 11.06.17 PM.mp4">
            <a:hlinkClick r:id="rId3"/>
          </p:cNvPr>
          <p:cNvPicPr preferRelativeResize="0"/>
          <p:nvPr/>
        </p:nvPicPr>
        <p:blipFill>
          <a:blip r:embed="rId4">
            <a:alphaModFix/>
          </a:blip>
          <a:stretch>
            <a:fillRect/>
          </a:stretch>
        </p:blipFill>
        <p:spPr>
          <a:xfrm>
            <a:off x="721525" y="439338"/>
            <a:ext cx="5686424" cy="4264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2218175" y="1088225"/>
            <a:ext cx="5068500" cy="572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GB" sz="2700"/>
              <a:t>RESULT AND DISCUSSION</a:t>
            </a:r>
            <a:endParaRPr b="1" sz="2700"/>
          </a:p>
        </p:txBody>
      </p:sp>
      <p:sp>
        <p:nvSpPr>
          <p:cNvPr id="276" name="Google Shape;276;p44"/>
          <p:cNvSpPr txBox="1"/>
          <p:nvPr>
            <p:ph idx="1" type="body"/>
          </p:nvPr>
        </p:nvSpPr>
        <p:spPr>
          <a:xfrm>
            <a:off x="794700" y="1660925"/>
            <a:ext cx="7554600" cy="2389500"/>
          </a:xfrm>
          <a:prstGeom prst="rect">
            <a:avLst/>
          </a:prstGeom>
          <a:solidFill>
            <a:srgbClr val="CCCCCC"/>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700">
                <a:solidFill>
                  <a:schemeClr val="dk1"/>
                </a:solidFill>
                <a:latin typeface="Times New Roman"/>
                <a:ea typeface="Times New Roman"/>
                <a:cs typeface="Times New Roman"/>
                <a:sym typeface="Times New Roman"/>
              </a:rPr>
              <a:t>The program gives an output for the TWEETDATA containing approx 3500 tweets and gives output for 1900+ suspicious tweets for mental health issues. The application provides a supportive SOS call and message function with special helpline numbers for MAHANAGAR cities and an online help and support system from the government.</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4854175" y="471475"/>
            <a:ext cx="4289700" cy="6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PROBLEM STATEMENT </a:t>
            </a:r>
            <a:endParaRPr b="1"/>
          </a:p>
        </p:txBody>
      </p:sp>
      <p:sp>
        <p:nvSpPr>
          <p:cNvPr id="72" name="Google Shape;72;p16"/>
          <p:cNvSpPr txBox="1"/>
          <p:nvPr>
            <p:ph idx="1" type="body"/>
          </p:nvPr>
        </p:nvSpPr>
        <p:spPr>
          <a:xfrm>
            <a:off x="311700" y="1152475"/>
            <a:ext cx="8520600" cy="3416400"/>
          </a:xfrm>
          <a:prstGeom prst="rect">
            <a:avLst/>
          </a:prstGeom>
          <a:solidFill>
            <a:srgbClr val="F3F3F3"/>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 Our main motivation for proceeding with this project is the increasing rate of suicide - a 3.4 percent increase was observed in suicides during 2019 (1,39,123 suicides) as compared to 2018 (1,34,516) and 2017 (1,29,887), the data shows. The rate of suicide (incidents per 1 lakh population) rose by 0.2 per cent in 2019 over 2018, as per the data. Also, research reveals that more than half of the human population on the earth has been suffering from depression etc. at some point of their life. In the month of June, news of demise of a great Bollywood actor came across which went through so many conclusions because we had no proper way of determining if the death is by suicide or is actually a murder which is fakely disguised as suicide. This interrupts justice, takes away so much time from the authorities and administration, it also creates huge chaos and an unpleasant environment all around. This incident further pushed us to continue with this idea.</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Owing to how conveniently the internet and wide usage of social media have invaded our privacy and are keeping an eye on us every time, what could be better than using it to analyse mental health challenges and prevent any lethal damage to any individual or the society. Also, the main challenge someone suffering with life-taking risk is they fail to ask for help from the right place or share it with their parents and family hence increasing the risk.</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5881900" y="787900"/>
            <a:ext cx="232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OBJECTIVE</a:t>
            </a:r>
            <a:endParaRPr b="1"/>
          </a:p>
        </p:txBody>
      </p:sp>
      <p:sp>
        <p:nvSpPr>
          <p:cNvPr id="78" name="Google Shape;78;p17"/>
          <p:cNvSpPr txBox="1"/>
          <p:nvPr>
            <p:ph idx="1" type="body"/>
          </p:nvPr>
        </p:nvSpPr>
        <p:spPr>
          <a:xfrm>
            <a:off x="1371600" y="1594200"/>
            <a:ext cx="7664400" cy="1955100"/>
          </a:xfrm>
          <a:prstGeom prst="rect">
            <a:avLst/>
          </a:prstGeom>
          <a:solidFill>
            <a:srgbClr val="F3F3F3"/>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objective of this work is to create a model which can be expanded and infused to be used to bridge the gap between the people at risk and organisations/family who can help. It also aims at reducing not only the death rates due to suicide but also save time to authorities and ensure justice by failing any plan of fake framing of suicide.This will not only help people who are unable to reach out when in need to the family and dear ones but also the investigation department by giving them untampered authentic data in case of any inevitable tragedy.</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5464975" y="315525"/>
            <a:ext cx="3525300" cy="9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EXISTING WORK AND LIMITATION</a:t>
            </a:r>
            <a:endParaRPr b="1"/>
          </a:p>
        </p:txBody>
      </p:sp>
      <p:sp>
        <p:nvSpPr>
          <p:cNvPr id="84" name="Google Shape;84;p18"/>
          <p:cNvSpPr txBox="1"/>
          <p:nvPr>
            <p:ph idx="1" type="body"/>
          </p:nvPr>
        </p:nvSpPr>
        <p:spPr>
          <a:xfrm>
            <a:off x="311700" y="1366775"/>
            <a:ext cx="8520600" cy="3416400"/>
          </a:xfrm>
          <a:prstGeom prst="rect">
            <a:avLst/>
          </a:prstGeom>
          <a:solidFill>
            <a:srgbClr val="F3F3F3"/>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Facebook AI is working on suicide prevention but is limited to providing only a robot asking questions like “Are you fine?” etc. We have apps such as Calm, Breathe2Relax,Happify, etc and many others which focus on mental health, providing a motivational quote every morning in the notifications, having bots to chat but it fails to provide any reliable consolidation to the sufferer. Also, they will not be able to monitor any criminal, revengeful or terror track driving of the mind. Though many bloggers claim that digitally we can curb the unwanted fatal eruption of our mind, we are yet to see any real technology available as of now.</a:t>
            </a:r>
            <a:r>
              <a:rPr lang="en-GB" sz="1300">
                <a:solidFill>
                  <a:schemeClr val="dk1"/>
                </a:solidFill>
                <a:latin typeface="Times New Roman"/>
                <a:ea typeface="Times New Roman"/>
                <a:cs typeface="Times New Roman"/>
                <a:sym typeface="Times New Roman"/>
              </a:rPr>
              <a:t> </a:t>
            </a:r>
            <a:endParaRPr sz="13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200">
                <a:solidFill>
                  <a:schemeClr val="dk1"/>
                </a:solidFill>
                <a:latin typeface="Times New Roman"/>
                <a:ea typeface="Times New Roman"/>
                <a:cs typeface="Times New Roman"/>
                <a:sym typeface="Times New Roman"/>
              </a:rPr>
              <a:t>We have applications which work on face detection, voice classification, mood trackers but they are not being used for the identical purpose as ours. The mood trackers are there but with the drawback that one has to feed how they are feeling themselves for the application to give any output which is merely some feel good text or advice which it does not ensure has been followed.</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16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Instagram is also recently showing an option to get help if suffering from depression etc. but again it needs input from the sufferer itself which does not work in most of the cases.</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5025625" y="203575"/>
            <a:ext cx="4021800" cy="9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600"/>
              <a:t>PROPOSED WORK AND METHODOLOGY</a:t>
            </a:r>
            <a:endParaRPr b="1" sz="2600"/>
          </a:p>
        </p:txBody>
      </p:sp>
      <p:sp>
        <p:nvSpPr>
          <p:cNvPr id="90" name="Google Shape;90;p19"/>
          <p:cNvSpPr txBox="1"/>
          <p:nvPr>
            <p:ph idx="1" type="body"/>
          </p:nvPr>
        </p:nvSpPr>
        <p:spPr>
          <a:xfrm>
            <a:off x="365300" y="1106875"/>
            <a:ext cx="8520600" cy="3831600"/>
          </a:xfrm>
          <a:prstGeom prst="rect">
            <a:avLst/>
          </a:prstGeom>
          <a:solidFill>
            <a:srgbClr val="F3F3F3"/>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GB" sz="1200">
                <a:solidFill>
                  <a:schemeClr val="dk1"/>
                </a:solidFill>
                <a:latin typeface="Times New Roman"/>
                <a:ea typeface="Times New Roman"/>
                <a:cs typeface="Times New Roman"/>
                <a:sym typeface="Times New Roman"/>
              </a:rPr>
              <a:t>S</a:t>
            </a:r>
            <a:r>
              <a:rPr b="1" lang="en-GB" sz="1000">
                <a:solidFill>
                  <a:schemeClr val="dk1"/>
                </a:solidFill>
                <a:latin typeface="Times New Roman"/>
                <a:ea typeface="Times New Roman"/>
                <a:cs typeface="Times New Roman"/>
                <a:sym typeface="Times New Roman"/>
              </a:rPr>
              <a:t>tep1:</a:t>
            </a:r>
            <a:r>
              <a:rPr lang="en-GB" sz="1000">
                <a:solidFill>
                  <a:schemeClr val="dk1"/>
                </a:solidFill>
                <a:latin typeface="Times New Roman"/>
                <a:ea typeface="Times New Roman"/>
                <a:cs typeface="Times New Roman"/>
                <a:sym typeface="Times New Roman"/>
              </a:rPr>
              <a:t> Get twitter sentiments for keywords depression, anxiety, mental health.</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GB" sz="1000">
                <a:solidFill>
                  <a:schemeClr val="dk1"/>
                </a:solidFill>
                <a:latin typeface="Times New Roman"/>
                <a:ea typeface="Times New Roman"/>
                <a:cs typeface="Times New Roman"/>
                <a:sym typeface="Times New Roman"/>
              </a:rPr>
              <a:t>Step2:</a:t>
            </a:r>
            <a:r>
              <a:rPr lang="en-GB" sz="1000">
                <a:solidFill>
                  <a:schemeClr val="dk1"/>
                </a:solidFill>
                <a:latin typeface="Times New Roman"/>
                <a:ea typeface="Times New Roman"/>
                <a:cs typeface="Times New Roman"/>
                <a:sym typeface="Times New Roman"/>
              </a:rPr>
              <a:t> Store twitter sentiments in a text file, Got 3500 tweets.</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GB" sz="1000">
                <a:solidFill>
                  <a:schemeClr val="dk1"/>
                </a:solidFill>
                <a:latin typeface="Times New Roman"/>
                <a:ea typeface="Times New Roman"/>
                <a:cs typeface="Times New Roman"/>
                <a:sym typeface="Times New Roman"/>
              </a:rPr>
              <a:t>Step3:</a:t>
            </a:r>
            <a:r>
              <a:rPr lang="en-GB" sz="1000">
                <a:solidFill>
                  <a:schemeClr val="dk1"/>
                </a:solidFill>
                <a:latin typeface="Times New Roman"/>
                <a:ea typeface="Times New Roman"/>
                <a:cs typeface="Times New Roman"/>
                <a:sym typeface="Times New Roman"/>
              </a:rPr>
              <a:t> Once setup, create a table to store the necessary tweet details. Use Jsonserde to convert the JSON format according to our tables.</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GB" sz="1000">
                <a:solidFill>
                  <a:schemeClr val="dk1"/>
                </a:solidFill>
                <a:latin typeface="Times New Roman"/>
                <a:ea typeface="Times New Roman"/>
                <a:cs typeface="Times New Roman"/>
                <a:sym typeface="Times New Roman"/>
              </a:rPr>
              <a:t>Step4:</a:t>
            </a:r>
            <a:r>
              <a:rPr lang="en-GB" sz="1000">
                <a:solidFill>
                  <a:schemeClr val="dk1"/>
                </a:solidFill>
                <a:latin typeface="Times New Roman"/>
                <a:ea typeface="Times New Roman"/>
                <a:cs typeface="Times New Roman"/>
                <a:sym typeface="Times New Roman"/>
              </a:rPr>
              <a:t> Create a table called tweets_raw table containing the records as received from Twitter.</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GB" sz="1000">
                <a:solidFill>
                  <a:schemeClr val="dk1"/>
                </a:solidFill>
                <a:latin typeface="Times New Roman"/>
                <a:ea typeface="Times New Roman"/>
                <a:cs typeface="Times New Roman"/>
                <a:sym typeface="Times New Roman"/>
              </a:rPr>
              <a:t>Step5:</a:t>
            </a:r>
            <a:r>
              <a:rPr lang="en-GB" sz="1000">
                <a:solidFill>
                  <a:schemeClr val="dk1"/>
                </a:solidFill>
                <a:latin typeface="Times New Roman"/>
                <a:ea typeface="Times New Roman"/>
                <a:cs typeface="Times New Roman"/>
                <a:sym typeface="Times New Roman"/>
              </a:rPr>
              <a:t> Load the time zone file and the dictionary file to the Hadoop file system (hdfs).</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GB" sz="1000">
                <a:solidFill>
                  <a:schemeClr val="dk1"/>
                </a:solidFill>
                <a:latin typeface="Times New Roman"/>
                <a:ea typeface="Times New Roman"/>
                <a:cs typeface="Times New Roman"/>
                <a:sym typeface="Times New Roman"/>
              </a:rPr>
              <a:t>Step6:</a:t>
            </a:r>
            <a:r>
              <a:rPr lang="en-GB" sz="1000">
                <a:solidFill>
                  <a:schemeClr val="dk1"/>
                </a:solidFill>
                <a:latin typeface="Times New Roman"/>
                <a:ea typeface="Times New Roman"/>
                <a:cs typeface="Times New Roman"/>
                <a:sym typeface="Times New Roman"/>
              </a:rPr>
              <a:t> The time zone file contains the time zone and the associated country.</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GB" sz="1000">
                <a:solidFill>
                  <a:schemeClr val="dk1"/>
                </a:solidFill>
                <a:latin typeface="Times New Roman"/>
                <a:ea typeface="Times New Roman"/>
                <a:cs typeface="Times New Roman"/>
                <a:sym typeface="Times New Roman"/>
              </a:rPr>
              <a:t>Step7:</a:t>
            </a:r>
            <a:r>
              <a:rPr lang="en-GB" sz="1000">
                <a:solidFill>
                  <a:schemeClr val="dk1"/>
                </a:solidFill>
                <a:latin typeface="Times New Roman"/>
                <a:ea typeface="Times New Roman"/>
                <a:cs typeface="Times New Roman"/>
                <a:sym typeface="Times New Roman"/>
              </a:rPr>
              <a:t> The dictionary contains words with their polarity. Each word taken from the tweet is compared with the dictionary and given a score.</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GB" sz="1000">
                <a:solidFill>
                  <a:schemeClr val="dk1"/>
                </a:solidFill>
                <a:latin typeface="Times New Roman"/>
                <a:ea typeface="Times New Roman"/>
                <a:cs typeface="Times New Roman"/>
                <a:sym typeface="Times New Roman"/>
              </a:rPr>
              <a:t>Step8:</a:t>
            </a:r>
            <a:r>
              <a:rPr lang="en-GB" sz="1000">
                <a:solidFill>
                  <a:schemeClr val="dk1"/>
                </a:solidFill>
                <a:latin typeface="Times New Roman"/>
                <a:ea typeface="Times New Roman"/>
                <a:cs typeface="Times New Roman"/>
                <a:sym typeface="Times New Roman"/>
              </a:rPr>
              <a:t> The sum of polarity is added for each tweet and if it is above 0, then it is a positive tweet. If it is equal to 0 it is neutral and if lesser than 0 it is a negative tweet.</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GB" sz="1000">
                <a:solidFill>
                  <a:schemeClr val="dk1"/>
                </a:solidFill>
                <a:latin typeface="Times New Roman"/>
                <a:ea typeface="Times New Roman"/>
                <a:cs typeface="Times New Roman"/>
                <a:sym typeface="Times New Roman"/>
              </a:rPr>
              <a:t>Step9:</a:t>
            </a:r>
            <a:r>
              <a:rPr lang="en-GB" sz="1000">
                <a:solidFill>
                  <a:schemeClr val="dk1"/>
                </a:solidFill>
                <a:latin typeface="Times New Roman"/>
                <a:ea typeface="Times New Roman"/>
                <a:cs typeface="Times New Roman"/>
                <a:sym typeface="Times New Roman"/>
              </a:rPr>
              <a:t> Stores as an excel file and fed to python. Here using Naive Bayes classifier to classify tweets as positive or negative and also see the efficiency of the algorithm.</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GB" sz="1000">
                <a:solidFill>
                  <a:schemeClr val="dk1"/>
                </a:solidFill>
                <a:latin typeface="Times New Roman"/>
                <a:ea typeface="Times New Roman"/>
                <a:cs typeface="Times New Roman"/>
                <a:sym typeface="Times New Roman"/>
              </a:rPr>
              <a:t>Step10:</a:t>
            </a:r>
            <a:r>
              <a:rPr lang="en-GB" sz="1000">
                <a:solidFill>
                  <a:schemeClr val="dk1"/>
                </a:solidFill>
                <a:latin typeface="Times New Roman"/>
                <a:ea typeface="Times New Roman"/>
                <a:cs typeface="Times New Roman"/>
                <a:sym typeface="Times New Roman"/>
              </a:rPr>
              <a:t> The data is compared to a suspicious count and if it is greater than the count then the data will be input in a real time database  </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GB" sz="1000">
                <a:solidFill>
                  <a:schemeClr val="dk1"/>
                </a:solidFill>
                <a:latin typeface="Times New Roman"/>
                <a:ea typeface="Times New Roman"/>
                <a:cs typeface="Times New Roman"/>
                <a:sym typeface="Times New Roman"/>
              </a:rPr>
              <a:t>Step11:</a:t>
            </a:r>
            <a:r>
              <a:rPr lang="en-GB" sz="1000">
                <a:solidFill>
                  <a:schemeClr val="dk1"/>
                </a:solidFill>
                <a:latin typeface="Times New Roman"/>
                <a:ea typeface="Times New Roman"/>
                <a:cs typeface="Times New Roman"/>
                <a:sym typeface="Times New Roman"/>
              </a:rPr>
              <a:t> Now we will connect our application to the RealTime Database. </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GB" sz="1000">
                <a:solidFill>
                  <a:schemeClr val="dk1"/>
                </a:solidFill>
                <a:latin typeface="Times New Roman"/>
                <a:ea typeface="Times New Roman"/>
                <a:cs typeface="Times New Roman"/>
                <a:sym typeface="Times New Roman"/>
              </a:rPr>
              <a:t>Step12: </a:t>
            </a:r>
            <a:r>
              <a:rPr lang="en-GB" sz="1000">
                <a:solidFill>
                  <a:schemeClr val="dk1"/>
                </a:solidFill>
                <a:latin typeface="Times New Roman"/>
                <a:ea typeface="Times New Roman"/>
                <a:cs typeface="Times New Roman"/>
                <a:sym typeface="Times New Roman"/>
              </a:rPr>
              <a:t>If our application finds any data over that database then it will fire an action commanding to send a message to health care departments and their family members.</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GB" sz="1000">
                <a:solidFill>
                  <a:schemeClr val="dk1"/>
                </a:solidFill>
                <a:latin typeface="Times New Roman"/>
                <a:ea typeface="Times New Roman"/>
                <a:cs typeface="Times New Roman"/>
                <a:sym typeface="Times New Roman"/>
              </a:rPr>
              <a:t>Step13: </a:t>
            </a:r>
            <a:r>
              <a:rPr lang="en-GB" sz="1000">
                <a:solidFill>
                  <a:schemeClr val="dk1"/>
                </a:solidFill>
                <a:latin typeface="Times New Roman"/>
                <a:ea typeface="Times New Roman"/>
                <a:cs typeface="Times New Roman"/>
                <a:sym typeface="Times New Roman"/>
              </a:rPr>
              <a:t>Rather than this our app will also show different types of quotes which will help him/her to heal up faster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5057775" y="445025"/>
            <a:ext cx="377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NOVELTY OF PROJECT</a:t>
            </a:r>
            <a:endParaRPr b="1"/>
          </a:p>
        </p:txBody>
      </p:sp>
      <p:sp>
        <p:nvSpPr>
          <p:cNvPr id="96" name="Google Shape;96;p20"/>
          <p:cNvSpPr txBox="1"/>
          <p:nvPr>
            <p:ph idx="1" type="body"/>
          </p:nvPr>
        </p:nvSpPr>
        <p:spPr>
          <a:xfrm>
            <a:off x="311700" y="1487975"/>
            <a:ext cx="8520600" cy="2403300"/>
          </a:xfrm>
          <a:prstGeom prst="rect">
            <a:avLst/>
          </a:prstGeom>
          <a:solidFill>
            <a:srgbClr val="F3F3F3"/>
          </a:solidFill>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sz="1500">
                <a:latin typeface="Times New Roman"/>
                <a:ea typeface="Times New Roman"/>
                <a:cs typeface="Times New Roman"/>
                <a:sym typeface="Times New Roman"/>
              </a:rPr>
              <a:t>We have no such existing framework which send an SOS alert in the nearest help centre, police station or the close confidante of the sufferer. Also, most of the frameworks work on the basis of inputs provided by the sufferers themselves which does not work most of the time as it is highly unlikely of a person suffering from mental health issues to accept it and ask for help. A major highlight is a heal-o-chatbot kind of things or daily motivational quotes may help initially to lift moods at times but fails to prevent the actual damage. Keeping all this in mind, we thought of a real solution where the risk is calculated automatically with help of the person’s daily online social media activity and send an emergency message if things are found vulnerable. </a:t>
            </a:r>
            <a:endParaRPr sz="1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5164925" y="445025"/>
            <a:ext cx="366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REAL TIME USAGE</a:t>
            </a:r>
            <a:endParaRPr b="1"/>
          </a:p>
        </p:txBody>
      </p:sp>
      <p:sp>
        <p:nvSpPr>
          <p:cNvPr id="102" name="Google Shape;102;p21"/>
          <p:cNvSpPr txBox="1"/>
          <p:nvPr>
            <p:ph idx="1" type="body"/>
          </p:nvPr>
        </p:nvSpPr>
        <p:spPr>
          <a:xfrm>
            <a:off x="311700" y="1539050"/>
            <a:ext cx="8520600" cy="2810700"/>
          </a:xfrm>
          <a:prstGeom prst="rect">
            <a:avLst/>
          </a:prstGeom>
          <a:solidFill>
            <a:srgbClr val="F3F3F3"/>
          </a:solidFill>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sz="1600"/>
              <a:t>NDTV claims that India has reported an average of 381 deaths by suicide daily in the year 2019. One of the major use of this project will be in curbing the rate of suicide and let help reach to people when they are alive and the tragedy can be avoided. Also, murderers can escape very easily by falsely framing their crime into a suicide case, this project can help by providing the real information and factual data of the victim and may be let us know the callous motive of the criminal even before the crime has occured. Crimes nowadays occur most of the time with help of technology, in such a case if our police and other administration departments have advanced technologies as their backup, their work can be efficient, chances of blunders and corruption will be readily reduced.</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