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367" r:id="rId5"/>
    <p:sldId id="368" r:id="rId6"/>
    <p:sldId id="369" r:id="rId7"/>
    <p:sldId id="370" r:id="rId8"/>
    <p:sldId id="372" r:id="rId9"/>
    <p:sldId id="373" r:id="rId10"/>
    <p:sldId id="375" r:id="rId11"/>
    <p:sldId id="376" r:id="rId12"/>
    <p:sldId id="37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033" autoAdjust="0"/>
  </p:normalViewPr>
  <p:slideViewPr>
    <p:cSldViewPr snapToGrid="0">
      <p:cViewPr varScale="1">
        <p:scale>
          <a:sx n="69" d="100"/>
          <a:sy n="69" d="100"/>
        </p:scale>
        <p:origin x="-826" y="-77"/>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24-11-2024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aadhieshwar.k@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ideo" Target="file:///C:\Users\my%20computer\Videos\Captures\agricultural%20raw%20material%20prices%20-%20Google%20Chrome%202024-10-26%2021-01-46.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311965" y="2312365"/>
            <a:ext cx="6520068" cy="2169825"/>
          </a:xfrm>
          <a:prstGeom prst="rect">
            <a:avLst/>
          </a:prstGeom>
          <a:noFill/>
        </p:spPr>
        <p:txBody>
          <a:bodyPr wrap="square" numCol="1">
            <a:spAutoFit/>
          </a:bodyPr>
          <a:lstStyle/>
          <a:p>
            <a:pPr algn="ctr"/>
            <a:r>
              <a:rPr lang="en-US" sz="2300" dirty="0" smtClean="0">
                <a:latin typeface="Times New Roman" pitchFamily="18" charset="0"/>
                <a:cs typeface="Times New Roman" pitchFamily="18" charset="0"/>
              </a:rPr>
              <a:t>AGRICULTURAL RAW MATERIAL ANALYSIS</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Done by:					Guide:</a:t>
            </a:r>
          </a:p>
          <a:p>
            <a:r>
              <a:rPr lang="en-US" dirty="0" err="1" smtClean="0">
                <a:latin typeface="Times New Roman" pitchFamily="18" charset="0"/>
                <a:cs typeface="Times New Roman" pitchFamily="18" charset="0"/>
              </a:rPr>
              <a:t>Aadhieshwar</a:t>
            </a:r>
            <a:r>
              <a:rPr lang="en-US" dirty="0" smtClean="0">
                <a:latin typeface="Times New Roman" pitchFamily="18" charset="0"/>
                <a:cs typeface="Times New Roman" pitchFamily="18" charset="0"/>
              </a:rPr>
              <a:t>. K (au912321114001)</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P. Raja</a:t>
            </a:r>
          </a:p>
          <a:p>
            <a:r>
              <a:rPr lang="en-US" u="sng" smtClean="0">
                <a:latin typeface="Times New Roman" pitchFamily="18" charset="0"/>
                <a:cs typeface="Times New Roman" pitchFamily="18" charset="0"/>
                <a:hlinkClick r:id="rId8"/>
              </a:rPr>
              <a:t>aadhieshwar.k@gmail.com</a:t>
            </a:r>
            <a:r>
              <a:rPr lang="en-US" u="sng" smtClean="0">
                <a:latin typeface="Times New Roman" pitchFamily="18" charset="0"/>
                <a:cs typeface="Times New Roman" pitchFamily="18" charset="0"/>
              </a:rPr>
              <a:t> </a:t>
            </a:r>
            <a:r>
              <a:rPr lang="en-US" dirty="0" smtClean="0">
                <a:latin typeface="Times New Roman" pitchFamily="18" charset="0"/>
                <a:cs typeface="Times New Roman" pitchFamily="18" charset="0"/>
              </a:rPr>
              <a:t>			     Master Trainer</a:t>
            </a:r>
          </a:p>
          <a:p>
            <a:endParaRPr lang="en-US" sz="1400" dirty="0" smtClean="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
        <p:nvSpPr>
          <p:cNvPr id="5" name="TextBox 4"/>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xfrm>
            <a:off x="297845" y="548934"/>
            <a:ext cx="8520600" cy="572700"/>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671947" y="1440874"/>
            <a:ext cx="7779326" cy="954107"/>
          </a:xfrm>
          <a:prstGeom prst="rect">
            <a:avLst/>
          </a:prstGeom>
          <a:noFill/>
        </p:spPr>
        <p:txBody>
          <a:bodyPr wrap="square" rtlCol="0">
            <a:spAutoFit/>
          </a:bodyPr>
          <a:lstStyle/>
          <a:p>
            <a:r>
              <a:rPr lang="en-US" dirty="0" smtClean="0"/>
              <a:t>This project focuses on analyzing agricultural raw material prices over the years. The objectives include identifying high and low price ranges, analyzing percentage changes, and mapping correlations between different raw materials using a </a:t>
            </a:r>
            <a:r>
              <a:rPr lang="en-US" dirty="0" err="1" smtClean="0"/>
              <a:t>heatmap</a:t>
            </a:r>
            <a:r>
              <a:rPr lang="en-US" dirty="0" smtClean="0"/>
              <a:t>. Using Exploratory Data Analysis (EDA), we reveal key insights about the fluctuations in prices over time.</a:t>
            </a:r>
            <a:endParaRPr lang="en-US" dirty="0"/>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a:xfrm>
            <a:off x="304773" y="659771"/>
            <a:ext cx="8520600" cy="572700"/>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658091" y="1447800"/>
            <a:ext cx="7516090" cy="523220"/>
          </a:xfrm>
          <a:prstGeom prst="rect">
            <a:avLst/>
          </a:prstGeom>
          <a:noFill/>
        </p:spPr>
        <p:txBody>
          <a:bodyPr wrap="square" rtlCol="0">
            <a:spAutoFit/>
          </a:bodyPr>
          <a:lstStyle/>
          <a:p>
            <a:r>
              <a:rPr lang="en-US" dirty="0" smtClean="0"/>
              <a:t>Agricultural raw material prices fluctuate over time due to factors such as weather, market demand, and supply constraints. Understanding these price changes is vital for stakeholders.</a:t>
            </a:r>
            <a:endParaRPr lang="en-US" dirty="0"/>
          </a:p>
        </p:txBody>
      </p:sp>
      <p:sp>
        <p:nvSpPr>
          <p:cNvPr id="4" name="TextBox 3"/>
          <p:cNvSpPr txBox="1"/>
          <p:nvPr/>
        </p:nvSpPr>
        <p:spPr>
          <a:xfrm>
            <a:off x="983674" y="-6927"/>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xfrm>
            <a:off x="242427" y="618207"/>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665018" y="1510146"/>
            <a:ext cx="7716982" cy="954107"/>
          </a:xfrm>
          <a:prstGeom prst="rect">
            <a:avLst/>
          </a:prstGeom>
          <a:noFill/>
        </p:spPr>
        <p:txBody>
          <a:bodyPr wrap="square" rtlCol="0">
            <a:spAutoFit/>
          </a:bodyPr>
          <a:lstStyle/>
          <a:p>
            <a:r>
              <a:rPr lang="en-US" dirty="0" smtClean="0"/>
              <a:t>The primary goal of this project is to analyze the historical data of agricultural raw material prices, uncover patterns, and explore relationships between different commodities. The methodology involves several steps, from data preprocessing to visualization, focusing on identifying trends, price fluctuations, percentage changes, and correlations</a:t>
            </a:r>
            <a:endParaRPr lang="en-US" dirty="0"/>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311150" y="5969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5" name="TextBox 4"/>
          <p:cNvSpPr txBox="1"/>
          <p:nvPr/>
        </p:nvSpPr>
        <p:spPr>
          <a:xfrm>
            <a:off x="651164" y="1440873"/>
            <a:ext cx="6864927" cy="1864372"/>
          </a:xfrm>
          <a:prstGeom prst="rect">
            <a:avLst/>
          </a:prstGeom>
          <a:noFill/>
        </p:spPr>
        <p:txBody>
          <a:bodyPr wrap="square" rtlCol="0">
            <a:spAutoFit/>
          </a:bodyPr>
          <a:lstStyle/>
          <a:p>
            <a:pPr>
              <a:buFont typeface="Arial" pitchFamily="34" charset="0"/>
              <a:buChar char="•"/>
            </a:pPr>
            <a:r>
              <a:rPr lang="en-US" b="1" dirty="0" smtClean="0"/>
              <a:t>Data Cleaning and Preparation </a:t>
            </a:r>
            <a:r>
              <a:rPr lang="en-US" dirty="0" smtClean="0"/>
              <a:t>- First, we load the dataset, clean it, and prepare the data for analysis.</a:t>
            </a:r>
          </a:p>
          <a:p>
            <a:pPr>
              <a:buFont typeface="Arial" pitchFamily="34" charset="0"/>
              <a:buChar char="•"/>
            </a:pPr>
            <a:r>
              <a:rPr lang="en-US" b="1" dirty="0" smtClean="0"/>
              <a:t>High and Low Price Ranges </a:t>
            </a:r>
            <a:r>
              <a:rPr lang="en-US" dirty="0" smtClean="0"/>
              <a:t>- This code finds the minimum and maximum prices for each raw material.</a:t>
            </a:r>
          </a:p>
          <a:p>
            <a:pPr>
              <a:buFont typeface="Arial" pitchFamily="34" charset="0"/>
              <a:buChar char="•"/>
            </a:pPr>
            <a:r>
              <a:rPr lang="en-US" b="1" dirty="0" smtClean="0"/>
              <a:t>High and Low Percentage Change </a:t>
            </a:r>
            <a:r>
              <a:rPr lang="en-US" dirty="0" smtClean="0"/>
              <a:t>- To analyze the materials with the highest and lowest percentage changes.</a:t>
            </a:r>
          </a:p>
          <a:p>
            <a:pPr>
              <a:buFont typeface="Arial" pitchFamily="34" charset="0"/>
              <a:buChar char="•"/>
            </a:pPr>
            <a:r>
              <a:rPr lang="en-US" b="1" dirty="0" smtClean="0"/>
              <a:t>Price Changes Over Time </a:t>
            </a:r>
            <a:r>
              <a:rPr lang="en-US" dirty="0" smtClean="0"/>
              <a:t>- We can plot the price changes over time for the raw materials.</a:t>
            </a:r>
            <a:endParaRPr lang="en-US" dirty="0"/>
          </a:p>
        </p:txBody>
      </p:sp>
      <p:sp>
        <p:nvSpPr>
          <p:cNvPr id="6" name="TextBox 5"/>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agricultural raw material prices - Google Chrome 2024-10-26 21-01-46.mp4">
            <a:hlinkClick r:id="" action="ppaction://media"/>
          </p:cNvPr>
          <p:cNvPicPr>
            <a:picLocks noRot="1" noChangeAspect="1"/>
          </p:cNvPicPr>
          <p:nvPr>
            <a:videoFile r:link="rId1"/>
          </p:nvPr>
        </p:nvPicPr>
        <p:blipFill>
          <a:blip r:embed="rId3"/>
          <a:stretch>
            <a:fillRect/>
          </a:stretch>
        </p:blipFill>
        <p:spPr>
          <a:xfrm>
            <a:off x="1444335" y="1057702"/>
            <a:ext cx="6629853" cy="3304978"/>
          </a:xfrm>
          <a:prstGeom prst="rect">
            <a:avLst/>
          </a:prstGeom>
        </p:spPr>
      </p:pic>
      <p:sp>
        <p:nvSpPr>
          <p:cNvPr id="5" name="TextBox 4"/>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 xmlns:p14="http://schemas.microsoft.com/office/powerpoint/2010/main" val="19796841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713508" y="1357746"/>
            <a:ext cx="7613073" cy="1169551"/>
          </a:xfrm>
          <a:prstGeom prst="rect">
            <a:avLst/>
          </a:prstGeom>
          <a:noFill/>
        </p:spPr>
        <p:txBody>
          <a:bodyPr wrap="square" rtlCol="0">
            <a:spAutoFit/>
          </a:bodyPr>
          <a:lstStyle/>
          <a:p>
            <a:r>
              <a:rPr lang="en-US" dirty="0" smtClean="0"/>
              <a:t>This project successfully explored the trends and dynamics of agricultural raw material prices, providing a comprehensive view of how various commodities behave over time. The results offer actionable insights into price behavior, volatility, and correlations, helping stakeholders navigate the complexities of the agricultural market with greater confidence and understanding.</a:t>
            </a:r>
            <a:endParaRPr lang="en-US" dirty="0"/>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 xmlns:p14="http://schemas.microsoft.com/office/powerpoint/2010/main" val="217478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547256" y="1191491"/>
            <a:ext cx="8181108" cy="2246769"/>
          </a:xfrm>
          <a:prstGeom prst="rect">
            <a:avLst/>
          </a:prstGeom>
          <a:noFill/>
        </p:spPr>
        <p:txBody>
          <a:bodyPr wrap="square" rtlCol="0">
            <a:spAutoFit/>
          </a:bodyPr>
          <a:lstStyle/>
          <a:p>
            <a:r>
              <a:rPr lang="en-US" b="1" dirty="0" smtClean="0"/>
              <a:t>Predictive Modeling - </a:t>
            </a:r>
            <a:r>
              <a:rPr lang="en-US" dirty="0" smtClean="0"/>
              <a:t>Future work could involve building predictive models (such as ARIMA or SARIMA) to forecast future prices of agricultural raw materials. This would provide stakeholders with forward-looking insights to help them anticipate price changes and market conditions.</a:t>
            </a:r>
          </a:p>
          <a:p>
            <a:r>
              <a:rPr lang="en-US" b="1" dirty="0" smtClean="0"/>
              <a:t>Real-Time Data Integration -</a:t>
            </a:r>
            <a:r>
              <a:rPr lang="en-US" dirty="0" smtClean="0"/>
              <a:t> Incorporating real-time data into the analysis would allow for more dynamic decision-making, enabling stakeholders to react to rapid market changes and price volatility more effectively.</a:t>
            </a:r>
          </a:p>
          <a:p>
            <a:r>
              <a:rPr lang="en-US" b="1" dirty="0" smtClean="0"/>
              <a:t>External Factor Integration - </a:t>
            </a:r>
            <a:r>
              <a:rPr lang="en-US" dirty="0" smtClean="0"/>
              <a:t>Further research could involve integrating external factors such as weather conditions, geopolitical events, and global supply-demand dynamics into the analysis. This would offer a more holistic understanding of the causes behind price fluctuations and allow for more robust forecasting models.</a:t>
            </a:r>
            <a:endParaRPr lang="en-US" dirty="0"/>
          </a:p>
        </p:txBody>
      </p:sp>
      <p:sp>
        <p:nvSpPr>
          <p:cNvPr id="4" name="TextBox 3"/>
          <p:cNvSpPr txBox="1"/>
          <p:nvPr/>
        </p:nvSpPr>
        <p:spPr>
          <a:xfrm>
            <a:off x="983674" y="0"/>
            <a:ext cx="3359729" cy="307777"/>
          </a:xfrm>
          <a:prstGeom prst="rect">
            <a:avLst/>
          </a:prstGeom>
          <a:noFill/>
        </p:spPr>
        <p:txBody>
          <a:bodyPr wrap="square" rtlCol="0">
            <a:spAutoFit/>
          </a:bodyPr>
          <a:lstStyle/>
          <a:p>
            <a:r>
              <a:rPr lang="en-US" dirty="0" smtClean="0">
                <a:solidFill>
                  <a:schemeClr val="bg1"/>
                </a:solidFill>
              </a:rPr>
              <a:t>: Agricultural Raw Material Analysis</a:t>
            </a:r>
            <a:endParaRPr lang="en-US" dirty="0">
              <a:solidFill>
                <a:schemeClr val="bg1"/>
              </a:solidFill>
            </a:endParaRPr>
          </a:p>
        </p:txBody>
      </p:sp>
    </p:spTree>
    <p:extLst>
      <p:ext uri="{BB962C8B-B14F-4D97-AF65-F5344CB8AC3E}">
        <p14:creationId xmlns="" xmlns:p14="http://schemas.microsoft.com/office/powerpoint/2010/main" val="7051142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119</TotalTime>
  <Words>523</Words>
  <Application>Microsoft Office PowerPoint</Application>
  <PresentationFormat>On-screen Show (16:9)</PresentationFormat>
  <Paragraphs>49</Paragraphs>
  <Slides>10</Slides>
  <Notes>3</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Abstract</vt:lpstr>
      <vt:lpstr>Problem Statement</vt:lpstr>
      <vt:lpstr>Proposed Solution</vt:lpstr>
      <vt:lpstr>System Architecture</vt:lpstr>
      <vt:lpstr>Live Demo of Project</vt:lpstr>
      <vt:lpstr>Conclusion</vt:lpstr>
      <vt:lpstr>Future Scope</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AADHI ESHWAR</dc:creator>
  <cp:lastModifiedBy>AADHI ESHWAR.K</cp:lastModifiedBy>
  <cp:revision>20</cp:revision>
  <dcterms:modified xsi:type="dcterms:W3CDTF">2024-11-24T05:16:36Z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