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9" r:id="rId3"/>
    <p:sldId id="258" r:id="rId4"/>
    <p:sldId id="260" r:id="rId5"/>
    <p:sldId id="261" r:id="rId6"/>
    <p:sldId id="273" r:id="rId7"/>
    <p:sldId id="262" r:id="rId8"/>
    <p:sldId id="267" r:id="rId9"/>
    <p:sldId id="268" r:id="rId10"/>
    <p:sldId id="269" r:id="rId11"/>
    <p:sldId id="270" r:id="rId12"/>
    <p:sldId id="271" r:id="rId13"/>
    <p:sldId id="272" r:id="rId14"/>
    <p:sldId id="264"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F11BE3E-47AF-4974-9611-AEE9B84757DE}"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246667-A928-48A6-890A-71DF36D6E8AE}" type="slidenum">
              <a:rPr lang="en-IN" smtClean="0"/>
              <a:t>‹#›</a:t>
            </a:fld>
            <a:endParaRPr lang="en-IN"/>
          </a:p>
        </p:txBody>
      </p:sp>
    </p:spTree>
    <p:extLst>
      <p:ext uri="{BB962C8B-B14F-4D97-AF65-F5344CB8AC3E}">
        <p14:creationId xmlns:p14="http://schemas.microsoft.com/office/powerpoint/2010/main" val="3313254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11BE3E-47AF-4974-9611-AEE9B84757DE}" type="datetimeFigureOut">
              <a:rPr lang="en-IN" smtClean="0"/>
              <a:t>18-11-2022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246667-A928-48A6-890A-71DF36D6E8AE}" type="slidenum">
              <a:rPr lang="en-IN" smtClean="0"/>
              <a:t>‹#›</a:t>
            </a:fld>
            <a:endParaRPr lang="en-IN"/>
          </a:p>
        </p:txBody>
      </p:sp>
    </p:spTree>
    <p:extLst>
      <p:ext uri="{BB962C8B-B14F-4D97-AF65-F5344CB8AC3E}">
        <p14:creationId xmlns:p14="http://schemas.microsoft.com/office/powerpoint/2010/main" val="3346270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F11BE3E-47AF-4974-9611-AEE9B84757DE}" type="datetimeFigureOut">
              <a:rPr lang="en-IN" smtClean="0"/>
              <a:t>18-11-2022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246667-A928-48A6-890A-71DF36D6E8AE}" type="slidenum">
              <a:rPr lang="en-IN" smtClean="0"/>
              <a:t>‹#›</a:t>
            </a:fld>
            <a:endParaRPr lang="en-IN"/>
          </a:p>
        </p:txBody>
      </p:sp>
    </p:spTree>
    <p:extLst>
      <p:ext uri="{BB962C8B-B14F-4D97-AF65-F5344CB8AC3E}">
        <p14:creationId xmlns:p14="http://schemas.microsoft.com/office/powerpoint/2010/main" val="2920369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F11BE3E-47AF-4974-9611-AEE9B84757DE}"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246667-A928-48A6-890A-71DF36D6E8AE}" type="slidenum">
              <a:rPr lang="en-IN" smtClean="0"/>
              <a:t>‹#›</a:t>
            </a:fld>
            <a:endParaRPr lang="en-IN"/>
          </a:p>
        </p:txBody>
      </p:sp>
    </p:spTree>
    <p:extLst>
      <p:ext uri="{BB962C8B-B14F-4D97-AF65-F5344CB8AC3E}">
        <p14:creationId xmlns:p14="http://schemas.microsoft.com/office/powerpoint/2010/main" val="358519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11BE3E-47AF-4974-9611-AEE9B84757DE}" type="datetimeFigureOut">
              <a:rPr lang="en-IN" smtClean="0"/>
              <a:t>18-11-2022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246667-A928-48A6-890A-71DF36D6E8AE}" type="slidenum">
              <a:rPr lang="en-IN" smtClean="0"/>
              <a:t>‹#›</a:t>
            </a:fld>
            <a:endParaRPr lang="en-IN"/>
          </a:p>
        </p:txBody>
      </p:sp>
    </p:spTree>
    <p:extLst>
      <p:ext uri="{BB962C8B-B14F-4D97-AF65-F5344CB8AC3E}">
        <p14:creationId xmlns:p14="http://schemas.microsoft.com/office/powerpoint/2010/main" val="1109254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BF11BE3E-47AF-4974-9611-AEE9B84757DE}" type="datetimeFigureOut">
              <a:rPr lang="en-IN" smtClean="0"/>
              <a:t>18-11-2022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B246667-A928-48A6-890A-71DF36D6E8AE}" type="slidenum">
              <a:rPr lang="en-IN" smtClean="0"/>
              <a:t>‹#›</a:t>
            </a:fld>
            <a:endParaRPr lang="en-IN"/>
          </a:p>
        </p:txBody>
      </p:sp>
    </p:spTree>
    <p:extLst>
      <p:ext uri="{BB962C8B-B14F-4D97-AF65-F5344CB8AC3E}">
        <p14:creationId xmlns:p14="http://schemas.microsoft.com/office/powerpoint/2010/main" val="1777920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BF11BE3E-47AF-4974-9611-AEE9B84757DE}" type="datetimeFigureOut">
              <a:rPr lang="en-IN" smtClean="0"/>
              <a:t>18-11-2022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0B246667-A928-48A6-890A-71DF36D6E8AE}" type="slidenum">
              <a:rPr lang="en-IN" smtClean="0"/>
              <a:t>‹#›</a:t>
            </a:fld>
            <a:endParaRPr lang="en-IN"/>
          </a:p>
        </p:txBody>
      </p:sp>
    </p:spTree>
    <p:extLst>
      <p:ext uri="{BB962C8B-B14F-4D97-AF65-F5344CB8AC3E}">
        <p14:creationId xmlns:p14="http://schemas.microsoft.com/office/powerpoint/2010/main" val="3123057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BF11BE3E-47AF-4974-9611-AEE9B84757DE}" type="datetimeFigureOut">
              <a:rPr lang="en-IN" smtClean="0"/>
              <a:t>18-11-2022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0B246667-A928-48A6-890A-71DF36D6E8AE}" type="slidenum">
              <a:rPr lang="en-IN" smtClean="0"/>
              <a:t>‹#›</a:t>
            </a:fld>
            <a:endParaRPr lang="en-IN"/>
          </a:p>
        </p:txBody>
      </p:sp>
    </p:spTree>
    <p:extLst>
      <p:ext uri="{BB962C8B-B14F-4D97-AF65-F5344CB8AC3E}">
        <p14:creationId xmlns:p14="http://schemas.microsoft.com/office/powerpoint/2010/main" val="1559064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F11BE3E-47AF-4974-9611-AEE9B84757DE}" type="datetimeFigureOut">
              <a:rPr lang="en-IN" smtClean="0"/>
              <a:t>18-11-2022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246667-A928-48A6-890A-71DF36D6E8AE}" type="slidenum">
              <a:rPr lang="en-IN" smtClean="0"/>
              <a:t>‹#›</a:t>
            </a:fld>
            <a:endParaRPr lang="en-IN"/>
          </a:p>
        </p:txBody>
      </p:sp>
    </p:spTree>
    <p:extLst>
      <p:ext uri="{BB962C8B-B14F-4D97-AF65-F5344CB8AC3E}">
        <p14:creationId xmlns:p14="http://schemas.microsoft.com/office/powerpoint/2010/main" val="3888929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F11BE3E-47AF-4974-9611-AEE9B84757DE}" type="datetimeFigureOut">
              <a:rPr lang="en-IN" smtClean="0"/>
              <a:t>18-11-2022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B246667-A928-48A6-890A-71DF36D6E8AE}" type="slidenum">
              <a:rPr lang="en-IN" smtClean="0"/>
              <a:t>‹#›</a:t>
            </a:fld>
            <a:endParaRPr lang="en-IN"/>
          </a:p>
        </p:txBody>
      </p:sp>
    </p:spTree>
    <p:extLst>
      <p:ext uri="{BB962C8B-B14F-4D97-AF65-F5344CB8AC3E}">
        <p14:creationId xmlns:p14="http://schemas.microsoft.com/office/powerpoint/2010/main" val="2426862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F11BE3E-47AF-4974-9611-AEE9B84757DE}" type="datetimeFigureOut">
              <a:rPr lang="en-IN" smtClean="0"/>
              <a:t>18-11-2022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0B246667-A928-48A6-890A-71DF36D6E8AE}" type="slidenum">
              <a:rPr lang="en-IN" smtClean="0"/>
              <a:t>‹#›</a:t>
            </a:fld>
            <a:endParaRPr lang="en-IN"/>
          </a:p>
        </p:txBody>
      </p:sp>
    </p:spTree>
    <p:extLst>
      <p:ext uri="{BB962C8B-B14F-4D97-AF65-F5344CB8AC3E}">
        <p14:creationId xmlns:p14="http://schemas.microsoft.com/office/powerpoint/2010/main" val="3664415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alpha val="27000"/>
          </a:schemeClr>
        </a:solidFill>
        <a:effectLst/>
      </p:bgPr>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BF11BE3E-47AF-4974-9611-AEE9B84757DE}" type="datetimeFigureOut">
              <a:rPr lang="en-IN" smtClean="0"/>
              <a:t>18-11-2022</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0B246667-A928-48A6-890A-71DF36D6E8AE}" type="slidenum">
              <a:rPr lang="en-IN" smtClean="0"/>
              <a:t>‹#›</a:t>
            </a:fld>
            <a:endParaRPr lang="en-IN"/>
          </a:p>
        </p:txBody>
      </p:sp>
    </p:spTree>
    <p:extLst>
      <p:ext uri="{BB962C8B-B14F-4D97-AF65-F5344CB8AC3E}">
        <p14:creationId xmlns:p14="http://schemas.microsoft.com/office/powerpoint/2010/main" val="235374590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Handwritten Digit Recognition</a:t>
            </a:r>
            <a:endParaRPr lang="en-IN" dirty="0"/>
          </a:p>
        </p:txBody>
      </p:sp>
      <p:sp>
        <p:nvSpPr>
          <p:cNvPr id="6" name="TextBox 5"/>
          <p:cNvSpPr txBox="1"/>
          <p:nvPr/>
        </p:nvSpPr>
        <p:spPr>
          <a:xfrm>
            <a:off x="8833104" y="4315968"/>
            <a:ext cx="3511296" cy="1600438"/>
          </a:xfrm>
          <a:prstGeom prst="rect">
            <a:avLst/>
          </a:prstGeom>
          <a:noFill/>
        </p:spPr>
        <p:txBody>
          <a:bodyPr wrap="square" rtlCol="0">
            <a:spAutoFit/>
          </a:bodyPr>
          <a:lstStyle/>
          <a:p>
            <a:pPr algn="ctr"/>
            <a:r>
              <a:rPr lang="en-US" sz="1600" dirty="0" smtClean="0">
                <a:latin typeface="Arial" panose="020B0604020202020204" pitchFamily="34" charset="0"/>
                <a:cs typeface="Arial" panose="020B0604020202020204" pitchFamily="34" charset="0"/>
              </a:rPr>
              <a:t>By </a:t>
            </a:r>
            <a:r>
              <a:rPr lang="en-US" sz="1600" dirty="0" smtClean="0"/>
              <a:t>  </a:t>
            </a:r>
          </a:p>
          <a:p>
            <a:pPr algn="ctr"/>
            <a:r>
              <a:rPr lang="en-US" sz="1600" dirty="0" smtClean="0">
                <a:latin typeface="Arial" panose="020B0604020202020204" pitchFamily="34" charset="0"/>
                <a:cs typeface="Arial" panose="020B0604020202020204" pitchFamily="34" charset="0"/>
              </a:rPr>
              <a:t>M S Eshwar 20CSU057</a:t>
            </a:r>
          </a:p>
          <a:p>
            <a:pPr algn="ctr"/>
            <a:r>
              <a:rPr lang="en-US" sz="1600" dirty="0" err="1" smtClean="0">
                <a:latin typeface="Arial" panose="020B0604020202020204" pitchFamily="34" charset="0"/>
                <a:cs typeface="Arial" panose="020B0604020202020204" pitchFamily="34" charset="0"/>
              </a:rPr>
              <a:t>Sirun</a:t>
            </a:r>
            <a:r>
              <a:rPr lang="en-US" sz="1600" dirty="0" smtClean="0">
                <a:latin typeface="Arial" panose="020B0604020202020204" pitchFamily="34" charset="0"/>
                <a:cs typeface="Arial" panose="020B0604020202020204" pitchFamily="34" charset="0"/>
              </a:rPr>
              <a:t> 20CSU141</a:t>
            </a:r>
          </a:p>
          <a:p>
            <a:pPr algn="ctr"/>
            <a:r>
              <a:rPr lang="en-US" sz="1600" dirty="0" err="1" smtClean="0">
                <a:latin typeface="Arial" panose="020B0604020202020204" pitchFamily="34" charset="0"/>
                <a:cs typeface="Arial" panose="020B0604020202020204" pitchFamily="34" charset="0"/>
              </a:rPr>
              <a:t>Shiven</a:t>
            </a:r>
            <a:r>
              <a:rPr lang="en-US" sz="1600" dirty="0" smtClean="0">
                <a:latin typeface="Arial" panose="020B0604020202020204" pitchFamily="34" charset="0"/>
                <a:cs typeface="Arial" panose="020B0604020202020204" pitchFamily="34" charset="0"/>
              </a:rPr>
              <a:t> Arora 20CSU148 </a:t>
            </a:r>
          </a:p>
          <a:p>
            <a:pPr algn="ctr"/>
            <a:r>
              <a:rPr lang="en-US" sz="1600" dirty="0" err="1" smtClean="0">
                <a:latin typeface="Arial" panose="020B0604020202020204" pitchFamily="34" charset="0"/>
                <a:cs typeface="Arial" panose="020B0604020202020204" pitchFamily="34" charset="0"/>
              </a:rPr>
              <a:t>Mehul</a:t>
            </a:r>
            <a:r>
              <a:rPr lang="en-US" sz="1600" dirty="0" smtClean="0">
                <a:latin typeface="Arial" panose="020B0604020202020204" pitchFamily="34" charset="0"/>
                <a:cs typeface="Arial" panose="020B0604020202020204" pitchFamily="34" charset="0"/>
              </a:rPr>
              <a:t> Raj </a:t>
            </a:r>
            <a:r>
              <a:rPr lang="en-US" sz="1600" dirty="0" err="1" smtClean="0">
                <a:latin typeface="Arial" panose="020B0604020202020204" pitchFamily="34" charset="0"/>
                <a:cs typeface="Arial" panose="020B0604020202020204" pitchFamily="34" charset="0"/>
              </a:rPr>
              <a:t>Ratra</a:t>
            </a:r>
            <a:r>
              <a:rPr lang="en-US" sz="1600" dirty="0" smtClean="0">
                <a:latin typeface="Arial" panose="020B0604020202020204" pitchFamily="34" charset="0"/>
                <a:cs typeface="Arial" panose="020B0604020202020204" pitchFamily="34" charset="0"/>
              </a:rPr>
              <a:t> 20CSU151</a:t>
            </a:r>
          </a:p>
          <a:p>
            <a:endParaRPr lang="en-IN" dirty="0"/>
          </a:p>
        </p:txBody>
      </p:sp>
    </p:spTree>
    <p:extLst>
      <p:ext uri="{BB962C8B-B14F-4D97-AF65-F5344CB8AC3E}">
        <p14:creationId xmlns:p14="http://schemas.microsoft.com/office/powerpoint/2010/main" val="16232792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IN" dirty="0"/>
          </a:p>
        </p:txBody>
      </p:sp>
      <p:sp>
        <p:nvSpPr>
          <p:cNvPr id="3" name="Content Placeholder 2"/>
          <p:cNvSpPr>
            <a:spLocks noGrp="1"/>
          </p:cNvSpPr>
          <p:nvPr>
            <p:ph idx="1"/>
          </p:nvPr>
        </p:nvSpPr>
        <p:spPr/>
        <p:txBody>
          <a:bodyPr/>
          <a:lstStyle/>
          <a:p>
            <a:r>
              <a:rPr lang="en-US" dirty="0" smtClean="0"/>
              <a:t>Creating the model</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pic>
        <p:nvPicPr>
          <p:cNvPr id="4098" name="Picture 2" descr="https://cdn.discordapp.com/attachments/1018778865239343157/1042089183784747028/Screenshot_2022-11-15_20203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7110" y="1337225"/>
            <a:ext cx="4596020" cy="245753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p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7110" y="4006066"/>
            <a:ext cx="5730875"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49242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IN" dirty="0"/>
          </a:p>
        </p:txBody>
      </p:sp>
      <p:sp>
        <p:nvSpPr>
          <p:cNvPr id="3" name="Content Placeholder 2"/>
          <p:cNvSpPr>
            <a:spLocks noGrp="1"/>
          </p:cNvSpPr>
          <p:nvPr>
            <p:ph idx="1"/>
          </p:nvPr>
        </p:nvSpPr>
        <p:spPr>
          <a:xfrm>
            <a:off x="3869266" y="416243"/>
            <a:ext cx="7315200" cy="5120640"/>
          </a:xfrm>
        </p:spPr>
        <p:txBody>
          <a:bodyPr>
            <a:normAutofit fontScale="92500" lnSpcReduction="10000"/>
          </a:bodyPr>
          <a:lstStyle/>
          <a:p>
            <a:r>
              <a:rPr lang="en-US" dirty="0" smtClean="0"/>
              <a:t>Splitting the Dataset in Train and Test</a:t>
            </a:r>
          </a:p>
          <a:p>
            <a:endParaRPr lang="en-US" dirty="0"/>
          </a:p>
          <a:p>
            <a:endParaRPr lang="en-US" dirty="0" smtClean="0"/>
          </a:p>
          <a:p>
            <a:endParaRPr lang="en-US" dirty="0"/>
          </a:p>
          <a:p>
            <a:r>
              <a:rPr lang="en-US" dirty="0" smtClean="0"/>
              <a:t>Fitting the data in the model</a:t>
            </a:r>
          </a:p>
          <a:p>
            <a:endParaRPr lang="en-US" dirty="0" smtClean="0"/>
          </a:p>
          <a:p>
            <a:endParaRPr lang="en-US" dirty="0"/>
          </a:p>
          <a:p>
            <a:endParaRPr lang="en-US" dirty="0" smtClean="0"/>
          </a:p>
          <a:p>
            <a:endParaRPr lang="en-US" dirty="0"/>
          </a:p>
          <a:p>
            <a:endParaRPr lang="en-US" dirty="0" smtClean="0"/>
          </a:p>
          <a:p>
            <a:endParaRPr lang="en-US" dirty="0"/>
          </a:p>
          <a:p>
            <a:r>
              <a:rPr lang="en-US" dirty="0" smtClean="0"/>
              <a:t>Accuracy of the model</a:t>
            </a:r>
          </a:p>
          <a:p>
            <a:r>
              <a:rPr lang="en-US" dirty="0" smtClean="0"/>
              <a:t> </a:t>
            </a:r>
            <a:endParaRPr lang="en-IN" dirty="0"/>
          </a:p>
        </p:txBody>
      </p:sp>
      <p:pic>
        <p:nvPicPr>
          <p:cNvPr id="4" name="Picture 4" descr="p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9266" y="862897"/>
            <a:ext cx="6752255" cy="833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descr="p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69266" y="2384393"/>
            <a:ext cx="6752255" cy="2080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https://cdn.discordapp.com/attachments/1018778865239343157/1042091973215006830/Screenshot_2022-11-15_20314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9267" y="5120182"/>
            <a:ext cx="5969678" cy="120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24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(Application)</a:t>
            </a:r>
            <a:endParaRPr lang="en-IN" dirty="0"/>
          </a:p>
        </p:txBody>
      </p:sp>
      <p:sp>
        <p:nvSpPr>
          <p:cNvPr id="3" name="Content Placeholder 2"/>
          <p:cNvSpPr>
            <a:spLocks noGrp="1"/>
          </p:cNvSpPr>
          <p:nvPr>
            <p:ph idx="1"/>
          </p:nvPr>
        </p:nvSpPr>
        <p:spPr/>
        <p:txBody>
          <a:bodyPr/>
          <a:lstStyle/>
          <a:p>
            <a:r>
              <a:rPr lang="en-US" dirty="0" smtClean="0"/>
              <a:t>We create an application to draw the digits , so that the model can recognize the digits.</a:t>
            </a:r>
          </a:p>
          <a:p>
            <a:pPr marL="0" indent="0">
              <a:buNone/>
            </a:pPr>
            <a:endParaRPr lang="en-US" dirty="0" smtClean="0"/>
          </a:p>
          <a:p>
            <a:endParaRPr lang="en-US" dirty="0"/>
          </a:p>
          <a:p>
            <a:endParaRPr lang="en-US" dirty="0" smtClean="0"/>
          </a:p>
          <a:p>
            <a:endParaRPr lang="en-US" dirty="0"/>
          </a:p>
          <a:p>
            <a:endParaRPr lang="en-US" dirty="0" smtClean="0"/>
          </a:p>
          <a:p>
            <a:endParaRPr lang="en-US" dirty="0"/>
          </a:p>
          <a:p>
            <a:endParaRPr lang="en-IN" dirty="0"/>
          </a:p>
        </p:txBody>
      </p:sp>
      <p:pic>
        <p:nvPicPr>
          <p:cNvPr id="6146" name="Picture 2" descr="p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69268" y="2760613"/>
            <a:ext cx="7166310" cy="2890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80005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(Application)</a:t>
            </a:r>
            <a:endParaRPr lang="en-IN" dirty="0"/>
          </a:p>
        </p:txBody>
      </p:sp>
      <p:pic>
        <p:nvPicPr>
          <p:cNvPr id="7170" name="Picture 2" descr="p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4730" y="4320730"/>
            <a:ext cx="7341417" cy="1659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p21"/>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804730" y="927295"/>
            <a:ext cx="7315200" cy="292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6689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IN"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t="1353"/>
          <a:stretch/>
        </p:blipFill>
        <p:spPr bwMode="auto">
          <a:xfrm>
            <a:off x="4379975" y="2007857"/>
            <a:ext cx="6122585" cy="4000627"/>
          </a:xfrm>
          <a:prstGeom prst="rect">
            <a:avLst/>
          </a:prstGeom>
          <a:noFill/>
          <a:ln>
            <a:noFill/>
          </a:ln>
        </p:spPr>
      </p:pic>
      <p:sp>
        <p:nvSpPr>
          <p:cNvPr id="5" name="TextBox 4"/>
          <p:cNvSpPr txBox="1"/>
          <p:nvPr/>
        </p:nvSpPr>
        <p:spPr>
          <a:xfrm>
            <a:off x="4123944" y="804672"/>
            <a:ext cx="7031736" cy="923330"/>
          </a:xfrm>
          <a:prstGeom prst="rect">
            <a:avLst/>
          </a:prstGeom>
          <a:noFill/>
        </p:spPr>
        <p:txBody>
          <a:bodyPr wrap="square" rtlCol="0">
            <a:spAutoFit/>
          </a:bodyPr>
          <a:lstStyle/>
          <a:p>
            <a:r>
              <a:rPr lang="en-US" dirty="0" smtClean="0"/>
              <a:t>The</a:t>
            </a:r>
            <a:r>
              <a:rPr lang="en-US" dirty="0" smtClean="0"/>
              <a:t> model recognizes the5 </a:t>
            </a:r>
            <a:r>
              <a:rPr lang="en-US" dirty="0" smtClean="0"/>
              <a:t>handwritten digits and display the number on top of it</a:t>
            </a:r>
          </a:p>
          <a:p>
            <a:r>
              <a:rPr lang="en-US" dirty="0" smtClean="0"/>
              <a:t>Our model has an accuracy of </a:t>
            </a:r>
            <a:r>
              <a:rPr lang="en-US" dirty="0" smtClean="0">
                <a:latin typeface="Arial" panose="020B0604020202020204" pitchFamily="34" charset="0"/>
                <a:cs typeface="Arial" panose="020B0604020202020204" pitchFamily="34" charset="0"/>
              </a:rPr>
              <a:t>98.6%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7887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5" name="Content Placeholder 4"/>
          <p:cNvSpPr>
            <a:spLocks noGrp="1"/>
          </p:cNvSpPr>
          <p:nvPr>
            <p:ph idx="1"/>
          </p:nvPr>
        </p:nvSpPr>
        <p:spPr/>
        <p:txBody>
          <a:bodyPr/>
          <a:lstStyle/>
          <a:p>
            <a:r>
              <a:rPr lang="en-US" dirty="0"/>
              <a:t>The </a:t>
            </a:r>
            <a:r>
              <a:rPr lang="en-US" dirty="0" smtClean="0"/>
              <a:t>goal </a:t>
            </a:r>
            <a:r>
              <a:rPr lang="en-US" dirty="0"/>
              <a:t>of a </a:t>
            </a:r>
            <a:r>
              <a:rPr lang="en-US" b="1" dirty="0" smtClean="0"/>
              <a:t>Handwriting </a:t>
            </a:r>
            <a:r>
              <a:rPr lang="en-US" b="1" dirty="0"/>
              <a:t>D</a:t>
            </a:r>
            <a:r>
              <a:rPr lang="en-US" b="1" dirty="0" smtClean="0"/>
              <a:t>igit </a:t>
            </a:r>
            <a:r>
              <a:rPr lang="en-US" b="1" dirty="0"/>
              <a:t>R</a:t>
            </a:r>
            <a:r>
              <a:rPr lang="en-US" b="1" dirty="0" smtClean="0"/>
              <a:t>ecognition </a:t>
            </a:r>
            <a:r>
              <a:rPr lang="en-US" dirty="0"/>
              <a:t>system is to convert handwritten digits into machine readable formats. The main objective of this work is to ensure effective and reliable approaches for recognition of handwritten digits and make banking operations easier and error free</a:t>
            </a:r>
            <a:endParaRPr lang="en-IN" dirty="0"/>
          </a:p>
        </p:txBody>
      </p:sp>
    </p:spTree>
    <p:extLst>
      <p:ext uri="{BB962C8B-B14F-4D97-AF65-F5344CB8AC3E}">
        <p14:creationId xmlns:p14="http://schemas.microsoft.com/office/powerpoint/2010/main" val="5464296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8409" y="864108"/>
            <a:ext cx="10056059" cy="5120640"/>
          </a:xfrm>
        </p:spPr>
        <p:txBody>
          <a:bodyPr>
            <a:normAutofit/>
          </a:bodyPr>
          <a:lstStyle/>
          <a:p>
            <a:pPr marL="0" indent="0" algn="ctr">
              <a:buNone/>
            </a:pPr>
            <a:r>
              <a:rPr lang="en-US" sz="8000" b="1" dirty="0" smtClean="0"/>
              <a:t>Thank you</a:t>
            </a:r>
            <a:endParaRPr lang="en-IN" sz="8000" b="1" dirty="0"/>
          </a:p>
        </p:txBody>
      </p:sp>
    </p:spTree>
    <p:extLst>
      <p:ext uri="{BB962C8B-B14F-4D97-AF65-F5344CB8AC3E}">
        <p14:creationId xmlns:p14="http://schemas.microsoft.com/office/powerpoint/2010/main" val="1950989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r>
              <a:rPr lang="en-US" b="1" dirty="0"/>
              <a:t>Handwritten digit recognition </a:t>
            </a:r>
            <a:r>
              <a:rPr lang="en-US" dirty="0"/>
              <a:t>is the ability of a computer to recognize the human handwritten digits from different sources like images, papers, touch screens, </a:t>
            </a:r>
            <a:r>
              <a:rPr lang="en-US" dirty="0" err="1" smtClean="0"/>
              <a:t>etc</a:t>
            </a:r>
            <a:r>
              <a:rPr lang="en-US" dirty="0" smtClean="0"/>
              <a:t>, </a:t>
            </a:r>
            <a:r>
              <a:rPr lang="en-US" dirty="0"/>
              <a:t>and classify them into </a:t>
            </a:r>
            <a:r>
              <a:rPr lang="en-US" b="1" dirty="0"/>
              <a:t>10 predefined classes </a:t>
            </a:r>
            <a:r>
              <a:rPr lang="en-US" dirty="0"/>
              <a:t>(0-9</a:t>
            </a:r>
            <a:r>
              <a:rPr lang="en-US" dirty="0" smtClean="0"/>
              <a:t>)</a:t>
            </a:r>
          </a:p>
          <a:p>
            <a:endParaRPr lang="en-IN" b="1" dirty="0"/>
          </a:p>
        </p:txBody>
      </p:sp>
    </p:spTree>
    <p:extLst>
      <p:ext uri="{BB962C8B-B14F-4D97-AF65-F5344CB8AC3E}">
        <p14:creationId xmlns:p14="http://schemas.microsoft.com/office/powerpoint/2010/main" val="1312274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sp>
        <p:nvSpPr>
          <p:cNvPr id="3" name="Content Placeholder 2"/>
          <p:cNvSpPr>
            <a:spLocks noGrp="1"/>
          </p:cNvSpPr>
          <p:nvPr>
            <p:ph idx="1"/>
          </p:nvPr>
        </p:nvSpPr>
        <p:spPr/>
        <p:txBody>
          <a:bodyPr/>
          <a:lstStyle/>
          <a:p>
            <a:r>
              <a:rPr lang="en-US" dirty="0"/>
              <a:t>The </a:t>
            </a:r>
            <a:r>
              <a:rPr lang="en-US" b="1" dirty="0"/>
              <a:t>handwritten digit recognition</a:t>
            </a:r>
            <a:r>
              <a:rPr lang="en-US" dirty="0"/>
              <a:t> is the capability of computer applications to recognize the human </a:t>
            </a:r>
            <a:r>
              <a:rPr lang="en-US" b="1" dirty="0"/>
              <a:t>handwritten digits</a:t>
            </a:r>
            <a:r>
              <a:rPr lang="en-US" dirty="0"/>
              <a:t>. </a:t>
            </a:r>
            <a:endParaRPr lang="en-US" dirty="0" smtClean="0"/>
          </a:p>
          <a:p>
            <a:r>
              <a:rPr lang="en-US" dirty="0" smtClean="0"/>
              <a:t>It </a:t>
            </a:r>
            <a:r>
              <a:rPr lang="en-US" dirty="0"/>
              <a:t>is a hard task for the </a:t>
            </a:r>
            <a:r>
              <a:rPr lang="en-US" b="1" dirty="0"/>
              <a:t>machine</a:t>
            </a:r>
            <a:r>
              <a:rPr lang="en-US" dirty="0"/>
              <a:t> because </a:t>
            </a:r>
            <a:r>
              <a:rPr lang="en-US" b="1" dirty="0"/>
              <a:t>handwritten digits</a:t>
            </a:r>
            <a:r>
              <a:rPr lang="en-US" dirty="0"/>
              <a:t> are not perfect and can be made with many different shapes and </a:t>
            </a:r>
            <a:r>
              <a:rPr lang="en-US" dirty="0" smtClean="0"/>
              <a:t>sizes. It</a:t>
            </a:r>
            <a:r>
              <a:rPr lang="en-US" dirty="0"/>
              <a:t> is a way to tackle </a:t>
            </a:r>
            <a:r>
              <a:rPr lang="en-US" dirty="0" smtClean="0"/>
              <a:t>this problem </a:t>
            </a:r>
            <a:r>
              <a:rPr lang="en-US" dirty="0"/>
              <a:t>which uses the image of a </a:t>
            </a:r>
            <a:r>
              <a:rPr lang="en-US" b="1" dirty="0"/>
              <a:t>digit</a:t>
            </a:r>
            <a:r>
              <a:rPr lang="en-US" dirty="0"/>
              <a:t> and recognizes the </a:t>
            </a:r>
            <a:r>
              <a:rPr lang="en-US" b="1" dirty="0"/>
              <a:t>digit</a:t>
            </a:r>
            <a:r>
              <a:rPr lang="en-US" dirty="0"/>
              <a:t> present in the image.</a:t>
            </a:r>
            <a:endParaRPr lang="en-IN" dirty="0"/>
          </a:p>
        </p:txBody>
      </p:sp>
    </p:spTree>
    <p:extLst>
      <p:ext uri="{BB962C8B-B14F-4D97-AF65-F5344CB8AC3E}">
        <p14:creationId xmlns:p14="http://schemas.microsoft.com/office/powerpoint/2010/main" val="548161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IN" dirty="0"/>
          </a:p>
        </p:txBody>
      </p:sp>
      <p:sp>
        <p:nvSpPr>
          <p:cNvPr id="3" name="Content Placeholder 2"/>
          <p:cNvSpPr>
            <a:spLocks noGrp="1"/>
          </p:cNvSpPr>
          <p:nvPr>
            <p:ph idx="1"/>
          </p:nvPr>
        </p:nvSpPr>
        <p:spPr/>
        <p:txBody>
          <a:bodyPr/>
          <a:lstStyle/>
          <a:p>
            <a:r>
              <a:rPr lang="en-US" dirty="0" smtClean="0"/>
              <a:t>We referred to a research paper from </a:t>
            </a:r>
            <a:r>
              <a:rPr lang="en-IN" dirty="0" smtClean="0"/>
              <a:t>S </a:t>
            </a:r>
            <a:r>
              <a:rPr lang="en-IN" dirty="0" err="1" smtClean="0"/>
              <a:t>Pashine</a:t>
            </a:r>
            <a:r>
              <a:rPr lang="en-IN" dirty="0"/>
              <a:t> </a:t>
            </a:r>
            <a:r>
              <a:rPr lang="en-IN" dirty="0" smtClean="0"/>
              <a:t>and learned about this problem.</a:t>
            </a:r>
          </a:p>
          <a:p>
            <a:endParaRPr lang="en-IN" dirty="0" smtClean="0"/>
          </a:p>
          <a:p>
            <a:r>
              <a:rPr lang="en-US" dirty="0" smtClean="0"/>
              <a:t>We also referred different papers to understand various methods being used such as SVM, KNN etc.</a:t>
            </a:r>
            <a:endParaRPr lang="en-IN" dirty="0"/>
          </a:p>
          <a:p>
            <a:endParaRPr lang="en-IN" dirty="0"/>
          </a:p>
        </p:txBody>
      </p:sp>
    </p:spTree>
    <p:extLst>
      <p:ext uri="{BB962C8B-B14F-4D97-AF65-F5344CB8AC3E}">
        <p14:creationId xmlns:p14="http://schemas.microsoft.com/office/powerpoint/2010/main" val="23061815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Techniques</a:t>
            </a:r>
            <a:endParaRPr lang="en-IN" dirty="0"/>
          </a:p>
        </p:txBody>
      </p:sp>
      <p:sp>
        <p:nvSpPr>
          <p:cNvPr id="3" name="Content Placeholder 2"/>
          <p:cNvSpPr>
            <a:spLocks noGrp="1"/>
          </p:cNvSpPr>
          <p:nvPr>
            <p:ph idx="1"/>
          </p:nvPr>
        </p:nvSpPr>
        <p:spPr/>
        <p:txBody>
          <a:bodyPr/>
          <a:lstStyle/>
          <a:p>
            <a:r>
              <a:rPr lang="en-IN" b="1" dirty="0"/>
              <a:t>Convolutional neural network (CNN) - </a:t>
            </a:r>
            <a:r>
              <a:rPr lang="en-US" dirty="0"/>
              <a:t>Convolutional neural network is a class of artificial neural network, most commonly applied to analyze visual imagery.</a:t>
            </a:r>
            <a:endParaRPr lang="en-IN" b="1" dirty="0"/>
          </a:p>
          <a:p>
            <a:pPr marL="0" indent="0">
              <a:buNone/>
            </a:pPr>
            <a:endParaRPr lang="en-IN" b="1" dirty="0"/>
          </a:p>
          <a:p>
            <a:r>
              <a:rPr lang="en-IN" b="1" dirty="0"/>
              <a:t>Support vector machine (SVM) - </a:t>
            </a:r>
            <a:r>
              <a:rPr lang="en-US" dirty="0"/>
              <a:t>Support Vector Machine is a linear model for classification and regression problems</a:t>
            </a:r>
            <a:endParaRPr lang="en-IN" b="1" dirty="0"/>
          </a:p>
          <a:p>
            <a:pPr marL="0" indent="0">
              <a:buNone/>
            </a:pPr>
            <a:endParaRPr lang="en-IN" b="1" dirty="0"/>
          </a:p>
          <a:p>
            <a:r>
              <a:rPr lang="en-IN" b="1" dirty="0"/>
              <a:t>K-nearest </a:t>
            </a:r>
            <a:r>
              <a:rPr lang="en-IN" b="1" dirty="0" err="1"/>
              <a:t>neighbors</a:t>
            </a:r>
            <a:r>
              <a:rPr lang="en-IN" b="1" dirty="0"/>
              <a:t> (KNN) - </a:t>
            </a:r>
            <a:r>
              <a:rPr lang="en-US" dirty="0"/>
              <a:t>K-nearest neighbors (KNN) algorithm uses 'feature similarity' to predict the values of new </a:t>
            </a:r>
            <a:r>
              <a:rPr lang="en-US" dirty="0" err="1"/>
              <a:t>datapoints</a:t>
            </a:r>
            <a:r>
              <a:rPr lang="en-US" dirty="0"/>
              <a:t> which will be assigned a value based on how closely it matches the points in the training set.</a:t>
            </a:r>
            <a:endParaRPr lang="en-IN" dirty="0"/>
          </a:p>
          <a:p>
            <a:endParaRPr lang="en-IN" dirty="0"/>
          </a:p>
        </p:txBody>
      </p:sp>
    </p:spTree>
    <p:extLst>
      <p:ext uri="{BB962C8B-B14F-4D97-AF65-F5344CB8AC3E}">
        <p14:creationId xmlns:p14="http://schemas.microsoft.com/office/powerpoint/2010/main" val="614131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1325" y="2613002"/>
            <a:ext cx="6632720" cy="3463642"/>
          </a:xfrm>
          <a:prstGeom prst="rect">
            <a:avLst/>
          </a:prstGeom>
          <a:effectLst>
            <a:glow>
              <a:schemeClr val="accent1"/>
            </a:glow>
            <a:softEdge rad="152400"/>
          </a:effectLst>
        </p:spPr>
      </p:pic>
      <p:sp>
        <p:nvSpPr>
          <p:cNvPr id="2" name="Title 1"/>
          <p:cNvSpPr>
            <a:spLocks noGrp="1"/>
          </p:cNvSpPr>
          <p:nvPr>
            <p:ph type="title"/>
          </p:nvPr>
        </p:nvSpPr>
        <p:spPr/>
        <p:txBody>
          <a:bodyPr/>
          <a:lstStyle/>
          <a:p>
            <a:r>
              <a:rPr lang="en-US" dirty="0" smtClean="0"/>
              <a:t>Dataset</a:t>
            </a:r>
            <a:endParaRPr lang="en-IN" dirty="0"/>
          </a:p>
        </p:txBody>
      </p:sp>
      <p:sp>
        <p:nvSpPr>
          <p:cNvPr id="3" name="Content Placeholder 2"/>
          <p:cNvSpPr>
            <a:spLocks noGrp="1"/>
          </p:cNvSpPr>
          <p:nvPr>
            <p:ph idx="1"/>
          </p:nvPr>
        </p:nvSpPr>
        <p:spPr>
          <a:xfrm>
            <a:off x="3840085" y="-376983"/>
            <a:ext cx="7315200" cy="5120640"/>
          </a:xfrm>
        </p:spPr>
        <p:txBody>
          <a:bodyPr/>
          <a:lstStyle/>
          <a:p>
            <a:r>
              <a:rPr lang="en-US" dirty="0"/>
              <a:t>The MNIST dataset is an acronym that stands for the Modified National Institute of Standards and Technology dataset. It is a dataset of 60,000 small square 28×28 pixel grayscale images of handwritten single digits between 0 and 9</a:t>
            </a:r>
          </a:p>
          <a:p>
            <a:endParaRPr lang="en-IN" dirty="0"/>
          </a:p>
        </p:txBody>
      </p:sp>
    </p:spTree>
    <p:extLst>
      <p:ext uri="{BB962C8B-B14F-4D97-AF65-F5344CB8AC3E}">
        <p14:creationId xmlns:p14="http://schemas.microsoft.com/office/powerpoint/2010/main" val="4030190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br>
              <a:rPr lang="en-US" dirty="0" smtClean="0"/>
            </a:br>
            <a:r>
              <a:rPr lang="en-US" dirty="0" smtClean="0"/>
              <a:t>(Code)</a:t>
            </a:r>
            <a:endParaRPr lang="en-IN" dirty="0"/>
          </a:p>
        </p:txBody>
      </p:sp>
      <p:sp>
        <p:nvSpPr>
          <p:cNvPr id="3" name="Content Placeholder 2"/>
          <p:cNvSpPr>
            <a:spLocks noGrp="1"/>
          </p:cNvSpPr>
          <p:nvPr>
            <p:ph idx="1"/>
          </p:nvPr>
        </p:nvSpPr>
        <p:spPr/>
        <p:txBody>
          <a:bodyPr/>
          <a:lstStyle/>
          <a:p>
            <a:endParaRPr lang="en-US" dirty="0" smtClean="0"/>
          </a:p>
          <a:p>
            <a:endParaRPr lang="en-US" dirty="0"/>
          </a:p>
          <a:p>
            <a:r>
              <a:rPr lang="en-US" dirty="0" smtClean="0"/>
              <a:t>We first import the necessary libraries such </a:t>
            </a:r>
            <a:r>
              <a:rPr lang="en-US" dirty="0" err="1" smtClean="0"/>
              <a:t>Numpy</a:t>
            </a:r>
            <a:r>
              <a:rPr lang="en-US" dirty="0" smtClean="0"/>
              <a:t>, </a:t>
            </a:r>
            <a:r>
              <a:rPr lang="en-US" dirty="0" err="1" smtClean="0"/>
              <a:t>Matplotlib</a:t>
            </a:r>
            <a:r>
              <a:rPr lang="en-US" dirty="0" smtClean="0"/>
              <a:t>, </a:t>
            </a:r>
            <a:r>
              <a:rPr lang="en-US" dirty="0" err="1" smtClean="0"/>
              <a:t>Keras</a:t>
            </a:r>
            <a:r>
              <a:rPr lang="en-US" dirty="0" smtClean="0"/>
              <a:t>, </a:t>
            </a:r>
            <a:r>
              <a:rPr lang="en-US" dirty="0" err="1" smtClean="0"/>
              <a:t>Tensorflow</a:t>
            </a:r>
            <a:r>
              <a:rPr lang="en-US" dirty="0" smtClean="0"/>
              <a:t>, </a:t>
            </a:r>
            <a:r>
              <a:rPr lang="en-US" dirty="0" err="1" smtClean="0"/>
              <a:t>Pygame</a:t>
            </a:r>
            <a:endParaRPr lang="en-US" dirty="0" smtClean="0"/>
          </a:p>
          <a:p>
            <a:r>
              <a:rPr lang="en-US" dirty="0" smtClean="0"/>
              <a:t>Loading  the dataset</a:t>
            </a:r>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pic>
        <p:nvPicPr>
          <p:cNvPr id="1027" name="Picture 3" descr="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9268" y="2814434"/>
            <a:ext cx="8045341" cy="2910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54468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IN" dirty="0"/>
          </a:p>
        </p:txBody>
      </p:sp>
      <p:sp>
        <p:nvSpPr>
          <p:cNvPr id="3" name="Content Placeholder 2"/>
          <p:cNvSpPr>
            <a:spLocks noGrp="1"/>
          </p:cNvSpPr>
          <p:nvPr>
            <p:ph idx="1"/>
          </p:nvPr>
        </p:nvSpPr>
        <p:spPr/>
        <p:txBody>
          <a:bodyPr>
            <a:normAutofit lnSpcReduction="10000"/>
          </a:bodyPr>
          <a:lstStyle/>
          <a:p>
            <a:r>
              <a:rPr lang="en-US" dirty="0" smtClean="0"/>
              <a:t>Now we visualize our data and print some values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 </a:t>
            </a:r>
            <a:endParaRPr lang="en-IN" dirty="0"/>
          </a:p>
        </p:txBody>
      </p:sp>
      <p:pic>
        <p:nvPicPr>
          <p:cNvPr id="2050" name="Picture 2" descr="p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6683" y="1383919"/>
            <a:ext cx="7667522" cy="120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6682" y="2787522"/>
            <a:ext cx="7678843" cy="43116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0570" y="3418457"/>
            <a:ext cx="2674620" cy="280416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0805" y="3418457"/>
            <a:ext cx="2735580" cy="2857500"/>
          </a:xfrm>
          <a:prstGeom prst="rect">
            <a:avLst/>
          </a:prstGeom>
        </p:spPr>
      </p:pic>
    </p:spTree>
    <p:extLst>
      <p:ext uri="{BB962C8B-B14F-4D97-AF65-F5344CB8AC3E}">
        <p14:creationId xmlns:p14="http://schemas.microsoft.com/office/powerpoint/2010/main" val="1498659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IN" dirty="0"/>
          </a:p>
        </p:txBody>
      </p:sp>
      <p:sp>
        <p:nvSpPr>
          <p:cNvPr id="3" name="Content Placeholder 2"/>
          <p:cNvSpPr>
            <a:spLocks noGrp="1"/>
          </p:cNvSpPr>
          <p:nvPr>
            <p:ph idx="1"/>
          </p:nvPr>
        </p:nvSpPr>
        <p:spPr/>
        <p:txBody>
          <a:bodyPr/>
          <a:lstStyle/>
          <a:p>
            <a:pPr marL="0" indent="0">
              <a:buNone/>
            </a:pPr>
            <a:r>
              <a:rPr lang="en-US" b="1" dirty="0" smtClean="0"/>
              <a:t>Pre- Processing</a:t>
            </a:r>
          </a:p>
          <a:p>
            <a:r>
              <a:rPr lang="en-US" dirty="0" smtClean="0"/>
              <a:t>Normalization</a:t>
            </a:r>
            <a:endParaRPr lang="en-US" dirty="0"/>
          </a:p>
          <a:p>
            <a:r>
              <a:rPr lang="en-US" dirty="0" smtClean="0"/>
              <a:t>Re – Sizing the images</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pic>
        <p:nvPicPr>
          <p:cNvPr id="3074" name="Picture 2" descr="p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69268" y="1463884"/>
            <a:ext cx="7156345" cy="2566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4" descr="https://cdn.discordapp.com/attachments/1018778865239343157/1042089103547703488/Screenshot_2022-11-15_20195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9267" y="4211295"/>
            <a:ext cx="7156345" cy="2046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409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357</TotalTime>
  <Words>382</Words>
  <Application>Microsoft Office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Corbel</vt:lpstr>
      <vt:lpstr>Wingdings 2</vt:lpstr>
      <vt:lpstr>Frame</vt:lpstr>
      <vt:lpstr>Handwritten Digit Recognition</vt:lpstr>
      <vt:lpstr>Introduction</vt:lpstr>
      <vt:lpstr>Problem Statement</vt:lpstr>
      <vt:lpstr>Literature Survey</vt:lpstr>
      <vt:lpstr>Proposed Techniques</vt:lpstr>
      <vt:lpstr>Dataset</vt:lpstr>
      <vt:lpstr>Procedure (Code)</vt:lpstr>
      <vt:lpstr>Code</vt:lpstr>
      <vt:lpstr>Code</vt:lpstr>
      <vt:lpstr>Code</vt:lpstr>
      <vt:lpstr>Code</vt:lpstr>
      <vt:lpstr>Code (Application)</vt:lpstr>
      <vt:lpstr>Code (Application)</vt:lpstr>
      <vt:lpstr>Output</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27</cp:revision>
  <dcterms:created xsi:type="dcterms:W3CDTF">2022-11-15T13:10:52Z</dcterms:created>
  <dcterms:modified xsi:type="dcterms:W3CDTF">2022-11-18T09:42:41Z</dcterms:modified>
</cp:coreProperties>
</file>