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charts/style2.xml" ContentType="application/vnd.ms-office.chart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charts/colors6.xml" ContentType="application/vnd.ms-office.chartcolor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charts/colors5.xml" ContentType="application/vnd.ms-office.chartcolor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harts/colors1.xml" ContentType="application/vnd.ms-office.chartcolorstyl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charts/style6.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8"/>
  </p:notesMasterIdLst>
  <p:handoutMasterIdLst>
    <p:handoutMasterId r:id="rId29"/>
  </p:handoutMasterIdLst>
  <p:sldIdLst>
    <p:sldId id="257" r:id="rId3"/>
    <p:sldId id="286" r:id="rId4"/>
    <p:sldId id="258" r:id="rId5"/>
    <p:sldId id="259" r:id="rId6"/>
    <p:sldId id="260" r:id="rId7"/>
    <p:sldId id="264" r:id="rId8"/>
    <p:sldId id="283" r:id="rId9"/>
    <p:sldId id="284" r:id="rId10"/>
    <p:sldId id="285" r:id="rId11"/>
    <p:sldId id="280" r:id="rId12"/>
    <p:sldId id="261" r:id="rId13"/>
    <p:sldId id="262" r:id="rId14"/>
    <p:sldId id="266" r:id="rId15"/>
    <p:sldId id="269" r:id="rId16"/>
    <p:sldId id="267" r:id="rId17"/>
    <p:sldId id="276" r:id="rId18"/>
    <p:sldId id="279" r:id="rId19"/>
    <p:sldId id="275" r:id="rId20"/>
    <p:sldId id="278" r:id="rId21"/>
    <p:sldId id="274" r:id="rId22"/>
    <p:sldId id="271" r:id="rId23"/>
    <p:sldId id="272" r:id="rId24"/>
    <p:sldId id="273" r:id="rId25"/>
    <p:sldId id="281" r:id="rId26"/>
    <p:sldId id="282"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5E7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1934" autoAdjust="0"/>
  </p:normalViewPr>
  <p:slideViewPr>
    <p:cSldViewPr showGuides="1">
      <p:cViewPr varScale="1">
        <p:scale>
          <a:sx n="55" d="100"/>
          <a:sy n="55" d="100"/>
        </p:scale>
        <p:origin x="-1134" y="-9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kind\Downloads\knn%20and%20kknn.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skind\Downloads\knn%20and%20kknn.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C:\Users\skind\Downloads\FinalDataExcel_Solution%20with%20graphs%20(1).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C:\Users\skind\Downloads\FinalDataExcel_Solution%20with%20graph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7"/>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K-NN </a:t>
            </a:r>
          </a:p>
        </c:rich>
      </c:tx>
      <c:layout/>
      <c:spPr>
        <a:noFill/>
        <a:ln>
          <a:noFill/>
        </a:ln>
        <a:effectLst/>
      </c:spPr>
    </c:title>
    <c:plotArea>
      <c:layout/>
      <c:barChart>
        <c:barDir val="col"/>
        <c:grouping val="clustered"/>
        <c:ser>
          <c:idx val="0"/>
          <c:order val="0"/>
          <c:spPr>
            <a:solidFill>
              <a:schemeClr val="accent5">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'[knn and kknn.xlsx]Sheet2'!$A$1:$A$6</c:f>
              <c:strCache>
                <c:ptCount val="6"/>
                <c:pt idx="0">
                  <c:v>K=2</c:v>
                </c:pt>
                <c:pt idx="1">
                  <c:v>K=5</c:v>
                </c:pt>
                <c:pt idx="2">
                  <c:v>K=10</c:v>
                </c:pt>
                <c:pt idx="3">
                  <c:v>K=15</c:v>
                </c:pt>
                <c:pt idx="4">
                  <c:v>K=20</c:v>
                </c:pt>
                <c:pt idx="5">
                  <c:v>K=25</c:v>
                </c:pt>
              </c:strCache>
            </c:strRef>
          </c:cat>
          <c:val>
            <c:numRef>
              <c:f>'[knn and kknn.xlsx]Sheet2'!$B$1:$B$6</c:f>
              <c:numCache>
                <c:formatCode>General</c:formatCode>
                <c:ptCount val="6"/>
                <c:pt idx="0">
                  <c:v>86.05</c:v>
                </c:pt>
                <c:pt idx="1">
                  <c:v>82.679999999999978</c:v>
                </c:pt>
                <c:pt idx="2">
                  <c:v>81.440000000000026</c:v>
                </c:pt>
                <c:pt idx="3">
                  <c:v>81.34</c:v>
                </c:pt>
                <c:pt idx="4">
                  <c:v>81.36</c:v>
                </c:pt>
                <c:pt idx="5">
                  <c:v>81.179999999999978</c:v>
                </c:pt>
              </c:numCache>
            </c:numRef>
          </c:val>
          <c:extLst xmlns:c16r2="http://schemas.microsoft.com/office/drawing/2015/06/chart">
            <c:ext xmlns:c16="http://schemas.microsoft.com/office/drawing/2014/chart" uri="{C3380CC4-5D6E-409C-BE32-E72D297353CC}">
              <c16:uniqueId val="{00000000-6B84-4063-B17C-AD70F2DA01A9}"/>
            </c:ext>
          </c:extLst>
        </c:ser>
        <c:dLbls>
          <c:showVal val="1"/>
        </c:dLbls>
        <c:gapWidth val="65"/>
        <c:axId val="60263424"/>
        <c:axId val="63324928"/>
      </c:barChart>
      <c:catAx>
        <c:axId val="60263424"/>
        <c:scaling>
          <c:orientation val="minMax"/>
        </c:scaling>
        <c:axPos val="b"/>
        <c:numFmt formatCode="General" sourceLinked="0"/>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3324928"/>
        <c:crosses val="autoZero"/>
        <c:auto val="1"/>
        <c:lblAlgn val="ctr"/>
        <c:lblOffset val="100"/>
      </c:catAx>
      <c:valAx>
        <c:axId val="63324928"/>
        <c:scaling>
          <c:orientation val="minMax"/>
        </c:scaling>
        <c:axPos val="l"/>
        <c:numFmt formatCode="General" sourceLinked="1"/>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0263424"/>
        <c:crosses val="autoZero"/>
        <c:crossBetween val="between"/>
      </c:valAx>
      <c:spPr>
        <a:noFill/>
        <a:ln>
          <a:noFill/>
        </a:ln>
        <a:effectLst/>
      </c:spPr>
    </c:plotArea>
    <c:legend>
      <c:legendPos val="r"/>
      <c:layout>
        <c:manualLayout>
          <c:xMode val="edge"/>
          <c:yMode val="edge"/>
          <c:x val="0.83814829396325463"/>
          <c:y val="0.44930519101778965"/>
          <c:w val="0.14518503937007873"/>
          <c:h val="7.8125546806649182E-2"/>
        </c:manualLayout>
      </c:layout>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7"/>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KK-NN</a:t>
            </a:r>
          </a:p>
        </c:rich>
      </c:tx>
      <c:layout>
        <c:manualLayout>
          <c:xMode val="edge"/>
          <c:yMode val="edge"/>
          <c:x val="0.4404096675415573"/>
          <c:y val="6.9444444444444475E-2"/>
        </c:manualLayout>
      </c:layout>
      <c:spPr>
        <a:noFill/>
        <a:ln>
          <a:noFill/>
        </a:ln>
        <a:effectLst/>
      </c:spPr>
    </c:title>
    <c:plotArea>
      <c:layout>
        <c:manualLayout>
          <c:layoutTarget val="inner"/>
          <c:xMode val="edge"/>
          <c:yMode val="edge"/>
          <c:x val="7.9196850393700793E-2"/>
          <c:y val="7.4548702245552642E-2"/>
          <c:w val="0.7311095800524936"/>
          <c:h val="0.8326195683872849"/>
        </c:manualLayout>
      </c:layout>
      <c:barChart>
        <c:barDir val="col"/>
        <c:grouping val="clustered"/>
        <c:ser>
          <c:idx val="0"/>
          <c:order val="0"/>
          <c:spPr>
            <a:solidFill>
              <a:schemeClr val="accent5">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'[knn and kknn.xlsx]Sheet1'!$A$2:$A$8</c:f>
              <c:strCache>
                <c:ptCount val="7"/>
                <c:pt idx="0">
                  <c:v>K=1</c:v>
                </c:pt>
                <c:pt idx="1">
                  <c:v>K=2</c:v>
                </c:pt>
                <c:pt idx="2">
                  <c:v>K=5</c:v>
                </c:pt>
                <c:pt idx="3">
                  <c:v>K=10</c:v>
                </c:pt>
                <c:pt idx="4">
                  <c:v>K=15</c:v>
                </c:pt>
                <c:pt idx="5">
                  <c:v>K=20</c:v>
                </c:pt>
                <c:pt idx="6">
                  <c:v>K=25</c:v>
                </c:pt>
              </c:strCache>
            </c:strRef>
          </c:cat>
          <c:val>
            <c:numRef>
              <c:f>'[knn and kknn.xlsx]Sheet1'!$B$2:$B$8</c:f>
              <c:numCache>
                <c:formatCode>General</c:formatCode>
                <c:ptCount val="7"/>
                <c:pt idx="0">
                  <c:v>85.35</c:v>
                </c:pt>
                <c:pt idx="1">
                  <c:v>84.82</c:v>
                </c:pt>
                <c:pt idx="2">
                  <c:v>84.86999999999999</c:v>
                </c:pt>
                <c:pt idx="3">
                  <c:v>84.52</c:v>
                </c:pt>
                <c:pt idx="4">
                  <c:v>83.11</c:v>
                </c:pt>
                <c:pt idx="5">
                  <c:v>83.07</c:v>
                </c:pt>
                <c:pt idx="6">
                  <c:v>82.59</c:v>
                </c:pt>
              </c:numCache>
            </c:numRef>
          </c:val>
          <c:extLst xmlns:c16r2="http://schemas.microsoft.com/office/drawing/2015/06/chart">
            <c:ext xmlns:c16="http://schemas.microsoft.com/office/drawing/2014/chart" uri="{C3380CC4-5D6E-409C-BE32-E72D297353CC}">
              <c16:uniqueId val="{00000000-D0CC-4A19-8593-F5C7764A2E8E}"/>
            </c:ext>
          </c:extLst>
        </c:ser>
        <c:dLbls>
          <c:showVal val="1"/>
        </c:dLbls>
        <c:gapWidth val="65"/>
        <c:axId val="63667200"/>
        <c:axId val="63673088"/>
      </c:barChart>
      <c:catAx>
        <c:axId val="63667200"/>
        <c:scaling>
          <c:orientation val="minMax"/>
        </c:scaling>
        <c:axPos val="b"/>
        <c:numFmt formatCode="General" sourceLinked="0"/>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3673088"/>
        <c:crosses val="autoZero"/>
        <c:auto val="1"/>
        <c:lblAlgn val="ctr"/>
        <c:lblOffset val="100"/>
      </c:catAx>
      <c:valAx>
        <c:axId val="63673088"/>
        <c:scaling>
          <c:orientation val="minMax"/>
        </c:scaling>
        <c:axPos val="l"/>
        <c:numFmt formatCode="General" sourceLinked="1"/>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3667200"/>
        <c:crosses val="autoZero"/>
        <c:crossBetween val="between"/>
      </c:valAx>
      <c:spPr>
        <a:noFill/>
        <a:ln>
          <a:noFill/>
        </a:ln>
        <a:effectLst/>
      </c:spPr>
    </c:plotArea>
    <c:legend>
      <c:legendPos val="b"/>
      <c:layout>
        <c:manualLayout>
          <c:xMode val="edge"/>
          <c:yMode val="edge"/>
          <c:x val="0.8145555555555557"/>
          <c:y val="0.40798556430446209"/>
          <c:w val="0.11951916664432134"/>
          <c:h val="7.8125546806649182E-2"/>
        </c:manualLayout>
      </c:layout>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3"/>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OF DELAYS IN POPULAR ROUTES</a:t>
            </a:r>
          </a:p>
        </c:rich>
      </c:tx>
      <c:layout/>
      <c:spPr>
        <a:noFill/>
        <a:ln>
          <a:noFill/>
        </a:ln>
        <a:effectLst/>
      </c:spPr>
    </c:title>
    <c:plotArea>
      <c:layout/>
      <c:barChart>
        <c:barDir val="col"/>
        <c:grouping val="clustered"/>
        <c:ser>
          <c:idx val="0"/>
          <c:order val="0"/>
          <c:tx>
            <c:strRef>
              <c:f>'[FinalDataExcel_Solution with graphs (1).xlsx]DELAY IN POPULAR ROUTES'!$H$12</c:f>
              <c:strCache>
                <c:ptCount val="1"/>
                <c:pt idx="0">
                  <c:v>NO. OF DELAY 2015</c:v>
                </c:pt>
              </c:strCache>
            </c:strRef>
          </c:tx>
          <c:spPr>
            <a:solidFill>
              <a:schemeClr val="accent1">
                <a:shade val="76000"/>
              </a:schemeClr>
            </a:solidFill>
            <a:ln>
              <a:noFill/>
            </a:ln>
            <a:effectLst/>
          </c:spPr>
          <c:cat>
            <c:strRef>
              <c:f>'[FinalDataExcel_Solution with graphs (1).xlsx]DELAY IN POPULAR ROUTES'!$G$13:$G$19</c:f>
              <c:strCache>
                <c:ptCount val="7"/>
                <c:pt idx="0">
                  <c:v>SEA-LAX</c:v>
                </c:pt>
                <c:pt idx="1">
                  <c:v>SEA-SFO</c:v>
                </c:pt>
                <c:pt idx="2">
                  <c:v>SEA-JFK</c:v>
                </c:pt>
                <c:pt idx="3">
                  <c:v>SEA-ORD</c:v>
                </c:pt>
                <c:pt idx="4">
                  <c:v>SEA-DFW</c:v>
                </c:pt>
                <c:pt idx="5">
                  <c:v>SEA-Boston</c:v>
                </c:pt>
                <c:pt idx="6">
                  <c:v>SEA-ATL</c:v>
                </c:pt>
              </c:strCache>
            </c:strRef>
          </c:cat>
          <c:val>
            <c:numRef>
              <c:f>'[FinalDataExcel_Solution with graphs (1).xlsx]DELAY IN POPULAR ROUTES'!$H$13:$H$19</c:f>
              <c:numCache>
                <c:formatCode>General</c:formatCode>
                <c:ptCount val="7"/>
                <c:pt idx="0">
                  <c:v>45</c:v>
                </c:pt>
                <c:pt idx="1">
                  <c:v>92</c:v>
                </c:pt>
                <c:pt idx="2">
                  <c:v>15</c:v>
                </c:pt>
                <c:pt idx="3">
                  <c:v>17</c:v>
                </c:pt>
                <c:pt idx="4">
                  <c:v>6</c:v>
                </c:pt>
                <c:pt idx="5">
                  <c:v>29</c:v>
                </c:pt>
                <c:pt idx="6">
                  <c:v>2</c:v>
                </c:pt>
              </c:numCache>
            </c:numRef>
          </c:val>
          <c:extLst xmlns:c16r2="http://schemas.microsoft.com/office/drawing/2015/06/chart">
            <c:ext xmlns:c16="http://schemas.microsoft.com/office/drawing/2014/chart" uri="{C3380CC4-5D6E-409C-BE32-E72D297353CC}">
              <c16:uniqueId val="{00000000-0181-4794-A808-F116C08246DC}"/>
            </c:ext>
          </c:extLst>
        </c:ser>
        <c:ser>
          <c:idx val="1"/>
          <c:order val="1"/>
          <c:tx>
            <c:strRef>
              <c:f>'[FinalDataExcel_Solution with graphs (1).xlsx]DELAY IN POPULAR ROUTES'!$N$12</c:f>
              <c:strCache>
                <c:ptCount val="1"/>
                <c:pt idx="0">
                  <c:v>NO. OF DELAY 2016</c:v>
                </c:pt>
              </c:strCache>
            </c:strRef>
          </c:tx>
          <c:spPr>
            <a:solidFill>
              <a:schemeClr val="accent1">
                <a:tint val="77000"/>
              </a:schemeClr>
            </a:solidFill>
            <a:ln>
              <a:noFill/>
            </a:ln>
            <a:effectLst/>
          </c:spPr>
          <c:val>
            <c:numRef>
              <c:f>'[FinalDataExcel_Solution with graphs (1).xlsx]DELAY IN POPULAR ROUTES'!$N$13:$N$19</c:f>
              <c:numCache>
                <c:formatCode>General</c:formatCode>
                <c:ptCount val="7"/>
                <c:pt idx="0">
                  <c:v>25</c:v>
                </c:pt>
                <c:pt idx="1">
                  <c:v>69</c:v>
                </c:pt>
                <c:pt idx="2">
                  <c:v>25</c:v>
                </c:pt>
                <c:pt idx="3">
                  <c:v>20</c:v>
                </c:pt>
                <c:pt idx="4">
                  <c:v>8</c:v>
                </c:pt>
                <c:pt idx="5">
                  <c:v>19</c:v>
                </c:pt>
                <c:pt idx="6">
                  <c:v>6</c:v>
                </c:pt>
              </c:numCache>
            </c:numRef>
          </c:val>
          <c:extLst xmlns:c16r2="http://schemas.microsoft.com/office/drawing/2015/06/chart">
            <c:ext xmlns:c16="http://schemas.microsoft.com/office/drawing/2014/chart" uri="{C3380CC4-5D6E-409C-BE32-E72D297353CC}">
              <c16:uniqueId val="{00000001-0181-4794-A808-F116C08246DC}"/>
            </c:ext>
          </c:extLst>
        </c:ser>
        <c:gapWidth val="219"/>
        <c:overlap val="-27"/>
        <c:axId val="62963072"/>
        <c:axId val="58393728"/>
      </c:barChart>
      <c:catAx>
        <c:axId val="62963072"/>
        <c:scaling>
          <c:orientation val="minMax"/>
        </c:scaling>
        <c:axPos val="b"/>
        <c:numFmt formatCode="General" sourceLinked="0"/>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93728"/>
        <c:crosses val="autoZero"/>
        <c:auto val="1"/>
        <c:lblAlgn val="ctr"/>
        <c:lblOffset val="100"/>
      </c:catAx>
      <c:valAx>
        <c:axId val="5839372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63072"/>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3"/>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SHARE OF POPULAR ROUTES IN TOTAL DELAY</a:t>
            </a:r>
          </a:p>
        </c:rich>
      </c:tx>
      <c:layout/>
      <c:spPr>
        <a:noFill/>
        <a:ln>
          <a:noFill/>
        </a:ln>
        <a:effectLst/>
      </c:spPr>
    </c:title>
    <c:plotArea>
      <c:layout/>
      <c:barChart>
        <c:barDir val="col"/>
        <c:grouping val="clustered"/>
        <c:ser>
          <c:idx val="0"/>
          <c:order val="0"/>
          <c:tx>
            <c:v>% SHARE IN TOTAL DELAY 2015</c:v>
          </c:tx>
          <c:spPr>
            <a:solidFill>
              <a:schemeClr val="accent1">
                <a:tint val="77000"/>
              </a:schemeClr>
            </a:solidFill>
            <a:ln>
              <a:noFill/>
            </a:ln>
            <a:effectLst/>
          </c:spPr>
          <c:cat>
            <c:strRef>
              <c:f>'[FinalDataExcel_Solution with graphs (1).xlsx]DELAY IN POPULAR ROUTES'!$G$13:$G$19</c:f>
              <c:strCache>
                <c:ptCount val="7"/>
                <c:pt idx="0">
                  <c:v>SEA-LAX</c:v>
                </c:pt>
                <c:pt idx="1">
                  <c:v>SEA-SFO</c:v>
                </c:pt>
                <c:pt idx="2">
                  <c:v>SEA-JFK</c:v>
                </c:pt>
                <c:pt idx="3">
                  <c:v>SEA-ORD</c:v>
                </c:pt>
                <c:pt idx="4">
                  <c:v>SEA-DFW</c:v>
                </c:pt>
                <c:pt idx="5">
                  <c:v>SEA-Boston</c:v>
                </c:pt>
                <c:pt idx="6">
                  <c:v>SEA-ATL</c:v>
                </c:pt>
              </c:strCache>
            </c:strRef>
          </c:cat>
          <c:val>
            <c:numRef>
              <c:f>'[FinalDataExcel_Solution with graphs (1).xlsx]DELAY IN POPULAR ROUTES'!$L$13:$L$19</c:f>
              <c:numCache>
                <c:formatCode>0%</c:formatCode>
                <c:ptCount val="7"/>
                <c:pt idx="0">
                  <c:v>2.8409090909090912E-2</c:v>
                </c:pt>
                <c:pt idx="1">
                  <c:v>5.808080808080808E-2</c:v>
                </c:pt>
                <c:pt idx="2">
                  <c:v>9.4696969696969769E-3</c:v>
                </c:pt>
                <c:pt idx="3">
                  <c:v>1.0732323232323237E-2</c:v>
                </c:pt>
                <c:pt idx="4">
                  <c:v>3.7878787878787897E-3</c:v>
                </c:pt>
                <c:pt idx="5">
                  <c:v>1.8308080808080811E-2</c:v>
                </c:pt>
                <c:pt idx="6">
                  <c:v>1.2626262626262627E-3</c:v>
                </c:pt>
              </c:numCache>
            </c:numRef>
          </c:val>
          <c:extLst xmlns:c16r2="http://schemas.microsoft.com/office/drawing/2015/06/chart">
            <c:ext xmlns:c16="http://schemas.microsoft.com/office/drawing/2014/chart" uri="{C3380CC4-5D6E-409C-BE32-E72D297353CC}">
              <c16:uniqueId val="{00000000-EB77-45DF-A8C9-306BFF9790F8}"/>
            </c:ext>
          </c:extLst>
        </c:ser>
        <c:ser>
          <c:idx val="1"/>
          <c:order val="1"/>
          <c:tx>
            <c:v>% SHARE IN TOTAL DELAY 2016</c:v>
          </c:tx>
          <c:spPr>
            <a:solidFill>
              <a:schemeClr val="accent1">
                <a:shade val="76000"/>
              </a:schemeClr>
            </a:solidFill>
            <a:ln>
              <a:noFill/>
            </a:ln>
            <a:effectLst/>
          </c:spPr>
          <c:cat>
            <c:strRef>
              <c:f>'[FinalDataExcel_Solution with graphs (1).xlsx]DELAY IN POPULAR ROUTES'!$G$13:$G$19</c:f>
              <c:strCache>
                <c:ptCount val="7"/>
                <c:pt idx="0">
                  <c:v>SEA-LAX</c:v>
                </c:pt>
                <c:pt idx="1">
                  <c:v>SEA-SFO</c:v>
                </c:pt>
                <c:pt idx="2">
                  <c:v>SEA-JFK</c:v>
                </c:pt>
                <c:pt idx="3">
                  <c:v>SEA-ORD</c:v>
                </c:pt>
                <c:pt idx="4">
                  <c:v>SEA-DFW</c:v>
                </c:pt>
                <c:pt idx="5">
                  <c:v>SEA-Boston</c:v>
                </c:pt>
                <c:pt idx="6">
                  <c:v>SEA-ATL</c:v>
                </c:pt>
              </c:strCache>
            </c:strRef>
          </c:cat>
          <c:val>
            <c:numRef>
              <c:f>'[FinalDataExcel_Solution with graphs (1).xlsx]DELAY IN POPULAR ROUTES'!$R$13:$R$19</c:f>
              <c:numCache>
                <c:formatCode>0%</c:formatCode>
                <c:ptCount val="7"/>
                <c:pt idx="0">
                  <c:v>1.8796992481203006E-2</c:v>
                </c:pt>
                <c:pt idx="1">
                  <c:v>5.1879699248120317E-2</c:v>
                </c:pt>
                <c:pt idx="2">
                  <c:v>1.8796992481203006E-2</c:v>
                </c:pt>
                <c:pt idx="3">
                  <c:v>1.5037593984962405E-2</c:v>
                </c:pt>
                <c:pt idx="4">
                  <c:v>6.0150375939849645E-3</c:v>
                </c:pt>
                <c:pt idx="5">
                  <c:v>1.4285714285714285E-2</c:v>
                </c:pt>
                <c:pt idx="6">
                  <c:v>4.5112781954887281E-3</c:v>
                </c:pt>
              </c:numCache>
            </c:numRef>
          </c:val>
          <c:extLst xmlns:c16r2="http://schemas.microsoft.com/office/drawing/2015/06/chart">
            <c:ext xmlns:c16="http://schemas.microsoft.com/office/drawing/2014/chart" uri="{C3380CC4-5D6E-409C-BE32-E72D297353CC}">
              <c16:uniqueId val="{00000001-EB77-45DF-A8C9-306BFF9790F8}"/>
            </c:ext>
          </c:extLst>
        </c:ser>
        <c:gapWidth val="219"/>
        <c:overlap val="-27"/>
        <c:axId val="58416128"/>
        <c:axId val="58442496"/>
      </c:barChart>
      <c:catAx>
        <c:axId val="58416128"/>
        <c:scaling>
          <c:orientation val="minMax"/>
        </c:scaling>
        <c:axPos val="b"/>
        <c:numFmt formatCode="General" sourceLinked="0"/>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42496"/>
        <c:crosses val="autoZero"/>
        <c:auto val="1"/>
        <c:lblAlgn val="ctr"/>
        <c:lblOffset val="100"/>
      </c:catAx>
      <c:valAx>
        <c:axId val="58442496"/>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1612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pPr/>
              <a:t>06-Dec-16</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pPr/>
              <a:t>‹#›</a:t>
            </a:fld>
            <a:endParaRPr dirty="0"/>
          </a:p>
        </p:txBody>
      </p:sp>
    </p:spTree>
    <p:extLst>
      <p:ext uri="{BB962C8B-B14F-4D97-AF65-F5344CB8AC3E}">
        <p14:creationId xmlns=""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pPr/>
              <a:t>06-Dec-16</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pPr/>
              <a:t>‹#›</a:t>
            </a:fld>
            <a:endParaRPr dirty="0"/>
          </a:p>
        </p:txBody>
      </p:sp>
    </p:spTree>
    <p:extLst>
      <p:ext uri="{BB962C8B-B14F-4D97-AF65-F5344CB8AC3E}">
        <p14:creationId xmlns=""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a:t>
            </a:fld>
            <a:endParaRPr lang="en-US" dirty="0"/>
          </a:p>
        </p:txBody>
      </p:sp>
    </p:spTree>
    <p:extLst>
      <p:ext uri="{BB962C8B-B14F-4D97-AF65-F5344CB8AC3E}">
        <p14:creationId xmlns="" xmlns:p14="http://schemas.microsoft.com/office/powerpoint/2010/main" val="286401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15</a:t>
            </a:fld>
            <a:endParaRPr lang="en-US" dirty="0"/>
          </a:p>
        </p:txBody>
      </p:sp>
    </p:spTree>
    <p:extLst>
      <p:ext uri="{BB962C8B-B14F-4D97-AF65-F5344CB8AC3E}">
        <p14:creationId xmlns="" xmlns:p14="http://schemas.microsoft.com/office/powerpoint/2010/main" val="290411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Simplicity: </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most cases, the interpretation of results summarized in a tree is very simple.</a:t>
            </a:r>
          </a:p>
          <a:p>
            <a:r>
              <a:rPr lang="en-US" sz="1200" b="1" i="0" kern="1200" dirty="0" smtClean="0">
                <a:solidFill>
                  <a:schemeClr val="tx1"/>
                </a:solidFill>
                <a:effectLst/>
                <a:latin typeface="+mn-lt"/>
                <a:ea typeface="+mn-ea"/>
                <a:cs typeface="+mn-cs"/>
              </a:rPr>
              <a:t>Tree methods are nonparametric and nonlinear. </a:t>
            </a:r>
            <a:r>
              <a:rPr lang="en-US" sz="1200" b="0" i="0" kern="1200" dirty="0" smtClean="0">
                <a:solidFill>
                  <a:schemeClr val="tx1"/>
                </a:solidFill>
                <a:effectLst/>
                <a:latin typeface="+mn-lt"/>
                <a:ea typeface="+mn-ea"/>
                <a:cs typeface="+mn-cs"/>
              </a:rPr>
              <a:t>The final results of using tree methods for classification or regression can be summarized in a series of (usually few) logical if-then conditions (tree nodes).</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16</a:t>
            </a:fld>
            <a:endParaRPr lang="en-US" dirty="0"/>
          </a:p>
        </p:txBody>
      </p:sp>
    </p:spTree>
    <p:extLst>
      <p:ext uri="{BB962C8B-B14F-4D97-AF65-F5344CB8AC3E}">
        <p14:creationId xmlns="" xmlns:p14="http://schemas.microsoft.com/office/powerpoint/2010/main" val="3532583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C4.5, which was the successor of ID3. ID3 and C4.5 adopt a greedy approach. In this algorithm, there is no backtracking; the trees are constructed in a top-down recursive divide-and-conquer manner.</a:t>
            </a:r>
          </a:p>
          <a:p>
            <a:endParaRPr lang="en-US" sz="1200" b="0" i="0" kern="1200" dirty="0" smtClean="0">
              <a:solidFill>
                <a:schemeClr val="tx1"/>
              </a:solidFill>
              <a:effectLst/>
              <a:latin typeface="+mn-lt"/>
              <a:ea typeface="+mn-ea"/>
              <a:cs typeface="+mn-cs"/>
            </a:endParaRPr>
          </a:p>
          <a:p>
            <a:pPr marL="171450" indent="-171450">
              <a:buFontTx/>
              <a:buChar char="-"/>
            </a:pPr>
            <a:r>
              <a:rPr lang="en-US" dirty="0" smtClean="0"/>
              <a:t>Statistical Classifier:  </a:t>
            </a:r>
          </a:p>
          <a:p>
            <a:pPr marL="171450" indent="-171450">
              <a:buFontTx/>
              <a:buChar char="-"/>
            </a:pPr>
            <a:endParaRPr lang="en-US" dirty="0" smtClean="0"/>
          </a:p>
          <a:p>
            <a:pPr marL="171450" indent="-171450">
              <a:buFontTx/>
              <a:buChar char="-"/>
            </a:pPr>
            <a:r>
              <a:rPr lang="en-US" dirty="0" smtClean="0"/>
              <a:t>It chose the attribute with highest</a:t>
            </a:r>
            <a:r>
              <a:rPr lang="en-US" baseline="0" dirty="0" smtClean="0"/>
              <a:t> gain to split the sample sets in subsets of one or more classes. Information gain is used for splitting criteria. </a:t>
            </a:r>
          </a:p>
          <a:p>
            <a:pPr marL="171450" indent="-171450">
              <a:buFontTx/>
              <a:buChar char="-"/>
            </a:pPr>
            <a:endParaRPr lang="en-US" baseline="0" dirty="0" smtClean="0"/>
          </a:p>
          <a:p>
            <a:pPr marL="171450" indent="-171450">
              <a:buFontTx/>
              <a:buChar char="-"/>
            </a:pPr>
            <a:endParaRPr lang="en-US" dirty="0" smtClean="0"/>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18</a:t>
            </a:fld>
            <a:endParaRPr lang="en-US" dirty="0"/>
          </a:p>
        </p:txBody>
      </p:sp>
    </p:spTree>
    <p:extLst>
      <p:ext uri="{BB962C8B-B14F-4D97-AF65-F5344CB8AC3E}">
        <p14:creationId xmlns="" xmlns:p14="http://schemas.microsoft.com/office/powerpoint/2010/main" val="2726621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a:t>
            </a:r>
            <a:r>
              <a:rPr lang="en-US" baseline="0" dirty="0" smtClean="0"/>
              <a:t> is done accordingly to categorical variables. </a:t>
            </a:r>
          </a:p>
          <a:p>
            <a:endParaRPr lang="en-US" dirty="0" smtClean="0"/>
          </a:p>
          <a:p>
            <a:r>
              <a:rPr lang="en-US" dirty="0" err="1" smtClean="0"/>
              <a:t>Rweka</a:t>
            </a:r>
            <a:r>
              <a:rPr lang="en-US" dirty="0" smtClean="0"/>
              <a:t> library is used </a:t>
            </a:r>
          </a:p>
          <a:p>
            <a:endParaRPr lang="en-US" dirty="0" smtClean="0"/>
          </a:p>
          <a:p>
            <a:r>
              <a:rPr lang="en-US" dirty="0" smtClean="0"/>
              <a:t>SFO:</a:t>
            </a:r>
            <a:r>
              <a:rPr lang="en-US" baseline="0" dirty="0" smtClean="0"/>
              <a:t> three possible values: </a:t>
            </a:r>
          </a:p>
          <a:p>
            <a:r>
              <a:rPr lang="en-US" baseline="0" dirty="0" smtClean="0"/>
              <a:t>0 means no flight </a:t>
            </a:r>
          </a:p>
          <a:p>
            <a:r>
              <a:rPr lang="en-US" baseline="0" dirty="0" smtClean="0"/>
              <a:t>1 means flights </a:t>
            </a:r>
            <a:endParaRPr lang="en-US" dirty="0" smtClean="0"/>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19</a:t>
            </a:fld>
            <a:endParaRPr lang="en-US" dirty="0"/>
          </a:p>
        </p:txBody>
      </p:sp>
    </p:spTree>
    <p:extLst>
      <p:ext uri="{BB962C8B-B14F-4D97-AF65-F5344CB8AC3E}">
        <p14:creationId xmlns="" xmlns:p14="http://schemas.microsoft.com/office/powerpoint/2010/main" val="313877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Various</a:t>
            </a:r>
            <a:r>
              <a:rPr lang="en-US" baseline="0" dirty="0" smtClean="0"/>
              <a:t> charts and graphs are shown in next some slides of flight delaying.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20</a:t>
            </a:fld>
            <a:endParaRPr lang="en-US" dirty="0"/>
          </a:p>
        </p:txBody>
      </p:sp>
    </p:spTree>
    <p:extLst>
      <p:ext uri="{BB962C8B-B14F-4D97-AF65-F5344CB8AC3E}">
        <p14:creationId xmlns="" xmlns:p14="http://schemas.microsoft.com/office/powerpoint/2010/main" val="3821879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above column chart, the data made to focused for Seattle, WA airport. Total flights delayed [due to arrival delay, technical problem, passenger waiting delay] for popular routes is shown in column chart 1; in second chart; percentage delay for different popular route is shown considering data from all airports delays.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22</a:t>
            </a:fld>
            <a:endParaRPr lang="en-US" dirty="0"/>
          </a:p>
        </p:txBody>
      </p:sp>
    </p:spTree>
    <p:extLst>
      <p:ext uri="{BB962C8B-B14F-4D97-AF65-F5344CB8AC3E}">
        <p14:creationId xmlns="" xmlns:p14="http://schemas.microsoft.com/office/powerpoint/2010/main" val="41432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24</a:t>
            </a:fld>
            <a:endParaRPr lang="en-US" dirty="0"/>
          </a:p>
        </p:txBody>
      </p:sp>
    </p:spTree>
    <p:extLst>
      <p:ext uri="{BB962C8B-B14F-4D97-AF65-F5344CB8AC3E}">
        <p14:creationId xmlns="" xmlns:p14="http://schemas.microsoft.com/office/powerpoint/2010/main" val="2886992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25</a:t>
            </a:fld>
            <a:endParaRPr lang="en-US" dirty="0"/>
          </a:p>
        </p:txBody>
      </p:sp>
    </p:spTree>
    <p:extLst>
      <p:ext uri="{BB962C8B-B14F-4D97-AF65-F5344CB8AC3E}">
        <p14:creationId xmlns="" xmlns:p14="http://schemas.microsoft.com/office/powerpoint/2010/main" val="264385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6</a:t>
            </a:fld>
            <a:endParaRPr lang="en-US" dirty="0"/>
          </a:p>
        </p:txBody>
      </p:sp>
    </p:spTree>
    <p:extLst>
      <p:ext uri="{BB962C8B-B14F-4D97-AF65-F5344CB8AC3E}">
        <p14:creationId xmlns="" xmlns:p14="http://schemas.microsoft.com/office/powerpoint/2010/main" val="193981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7</a:t>
            </a:fld>
            <a:endParaRPr lang="en-US" dirty="0"/>
          </a:p>
        </p:txBody>
      </p:sp>
    </p:spTree>
    <p:extLst>
      <p:ext uri="{BB962C8B-B14F-4D97-AF65-F5344CB8AC3E}">
        <p14:creationId xmlns="" xmlns:p14="http://schemas.microsoft.com/office/powerpoint/2010/main" val="143317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9</a:t>
            </a:fld>
            <a:endParaRPr lang="en-US" dirty="0"/>
          </a:p>
        </p:txBody>
      </p:sp>
    </p:spTree>
    <p:extLst>
      <p:ext uri="{BB962C8B-B14F-4D97-AF65-F5344CB8AC3E}">
        <p14:creationId xmlns="" xmlns:p14="http://schemas.microsoft.com/office/powerpoint/2010/main" val="241281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10</a:t>
            </a:fld>
            <a:endParaRPr lang="en-US" dirty="0"/>
          </a:p>
        </p:txBody>
      </p:sp>
    </p:spTree>
    <p:extLst>
      <p:ext uri="{BB962C8B-B14F-4D97-AF65-F5344CB8AC3E}">
        <p14:creationId xmlns="" xmlns:p14="http://schemas.microsoft.com/office/powerpoint/2010/main" val="411568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Classification</a:t>
            </a:r>
            <a:r>
              <a:rPr lang="en-US" baseline="0" dirty="0" smtClean="0"/>
              <a:t> can be made through KNN and KKNN algorithms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11</a:t>
            </a:fld>
            <a:endParaRPr lang="en-US" dirty="0"/>
          </a:p>
        </p:txBody>
      </p:sp>
    </p:spTree>
    <p:extLst>
      <p:ext uri="{BB962C8B-B14F-4D97-AF65-F5344CB8AC3E}">
        <p14:creationId xmlns="" xmlns:p14="http://schemas.microsoft.com/office/powerpoint/2010/main" val="92743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Distance matrix for continuous variables is Euclidean Distance and for text classification; hamming distance metric is used frequently. </a:t>
            </a:r>
          </a:p>
          <a:p>
            <a:endParaRPr lang="en-US" baseline="0" dirty="0" smtClean="0"/>
          </a:p>
          <a:p>
            <a:r>
              <a:rPr lang="en-US" baseline="0" dirty="0" smtClean="0"/>
              <a:t>- Also Extensive K-NN algorithm; known as ENN method which specifies two-way communication of classification; it considers  not only who are nearest to test sample, but also who consider the test sample as their nearest neighbors.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12</a:t>
            </a:fld>
            <a:endParaRPr lang="en-US" dirty="0"/>
          </a:p>
        </p:txBody>
      </p:sp>
    </p:spTree>
    <p:extLst>
      <p:ext uri="{BB962C8B-B14F-4D97-AF65-F5344CB8AC3E}">
        <p14:creationId xmlns="" xmlns:p14="http://schemas.microsoft.com/office/powerpoint/2010/main" val="827749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13</a:t>
            </a:fld>
            <a:endParaRPr lang="en-US" dirty="0"/>
          </a:p>
        </p:txBody>
      </p:sp>
    </p:spTree>
    <p:extLst>
      <p:ext uri="{BB962C8B-B14F-4D97-AF65-F5344CB8AC3E}">
        <p14:creationId xmlns="" xmlns:p14="http://schemas.microsoft.com/office/powerpoint/2010/main" val="30316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pPr/>
              <a:t>14</a:t>
            </a:fld>
            <a:endParaRPr lang="en-US" dirty="0"/>
          </a:p>
        </p:txBody>
      </p:sp>
    </p:spTree>
    <p:extLst>
      <p:ext uri="{BB962C8B-B14F-4D97-AF65-F5344CB8AC3E}">
        <p14:creationId xmlns="" xmlns:p14="http://schemas.microsoft.com/office/powerpoint/2010/main" val="259519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pPr/>
              <a:t>06-Dec-16</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pPr/>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Tree>
    <p:extLst>
      <p:ext uri="{BB962C8B-B14F-4D97-AF65-F5344CB8AC3E}">
        <p14:creationId xmlns="" xmlns:p14="http://schemas.microsoft.com/office/powerpoint/2010/main" val="2902370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 xmlns:p14="http://schemas.microsoft.com/office/powerpoint/2010/main" val="28414774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Tree>
    <p:extLst>
      <p:ext uri="{BB962C8B-B14F-4D97-AF65-F5344CB8AC3E}">
        <p14:creationId xmlns="" xmlns:p14="http://schemas.microsoft.com/office/powerpoint/2010/main" val="21354367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 xmlns:p14="http://schemas.microsoft.com/office/powerpoint/2010/main" val="350674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Tree>
    <p:extLst>
      <p:ext uri="{BB962C8B-B14F-4D97-AF65-F5344CB8AC3E}">
        <p14:creationId xmlns="" xmlns:p14="http://schemas.microsoft.com/office/powerpoint/2010/main" val="29256379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 xmlns:p14="http://schemas.microsoft.com/office/powerpoint/2010/main" val="12405040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E0FA9E5-6744-4841-888F-9E7CC0C2B7EC}" type="datetimeFigureOut">
              <a:rPr lang="en-US" smtClean="0"/>
              <a:pPr/>
              <a:t>06-Dec-16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pPr/>
              <a:t>‹#›</a:t>
            </a:fld>
            <a:endParaRPr lang="en-US" dirty="0"/>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Tree>
    <p:extLst>
      <p:ext uri="{BB962C8B-B14F-4D97-AF65-F5344CB8AC3E}">
        <p14:creationId xmlns="" xmlns:p14="http://schemas.microsoft.com/office/powerpoint/2010/main" val="33015491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smtClean="0"/>
              <a:pPr/>
              <a:t>06-Dec-16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 xmlns:p14="http://schemas.microsoft.com/office/powerpoint/2010/main" val="13703012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smtClean="0"/>
              <a:pPr/>
              <a:t>06-Dec-16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 xmlns:p14="http://schemas.microsoft.com/office/powerpoint/2010/main" val="30882635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Tree>
    <p:extLst>
      <p:ext uri="{BB962C8B-B14F-4D97-AF65-F5344CB8AC3E}">
        <p14:creationId xmlns="" xmlns:p14="http://schemas.microsoft.com/office/powerpoint/2010/main" val="1000835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Tree>
    <p:extLst>
      <p:ext uri="{BB962C8B-B14F-4D97-AF65-F5344CB8AC3E}">
        <p14:creationId xmlns="" xmlns:p14="http://schemas.microsoft.com/office/powerpoint/2010/main" val="5728587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solidFill>
              </a:defRPr>
            </a:lvl1pPr>
          </a:lstStyle>
          <a:p>
            <a:fld id="{3E0FA9E5-6744-4841-888F-9E7CC0C2B7EC}" type="datetimeFigureOut">
              <a:rPr lang="en-US" smtClean="0"/>
              <a:pPr/>
              <a:t>06-Dec-16</a:t>
            </a:fld>
            <a:endParaRPr lang="en-US"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065212" y="3403600"/>
            <a:ext cx="5029201" cy="3302000"/>
          </a:xfrm>
        </p:spPr>
        <p:txBody>
          <a:bodyPr>
            <a:noAutofit/>
          </a:bodyPr>
          <a:lstStyle/>
          <a:p>
            <a:pPr algn="r"/>
            <a:r>
              <a:rPr lang="en-US" dirty="0" smtClean="0"/>
              <a:t>Prepared By:</a:t>
            </a:r>
          </a:p>
          <a:p>
            <a:pPr algn="r"/>
            <a:endParaRPr lang="en-US" dirty="0" smtClean="0"/>
          </a:p>
          <a:p>
            <a:pPr algn="r"/>
            <a:r>
              <a:rPr lang="en-US" dirty="0" err="1" smtClean="0"/>
              <a:t>Ishani</a:t>
            </a:r>
            <a:r>
              <a:rPr lang="en-US" dirty="0" smtClean="0"/>
              <a:t> Desai</a:t>
            </a:r>
          </a:p>
          <a:p>
            <a:pPr algn="r"/>
            <a:r>
              <a:rPr lang="en-US" dirty="0" smtClean="0"/>
              <a:t>Karan Shah</a:t>
            </a:r>
          </a:p>
          <a:p>
            <a:pPr algn="r"/>
            <a:r>
              <a:rPr lang="en-US" dirty="0" smtClean="0"/>
              <a:t>Ketu Shah</a:t>
            </a:r>
          </a:p>
          <a:p>
            <a:pPr algn="r"/>
            <a:r>
              <a:rPr lang="en-US" dirty="0" err="1" smtClean="0"/>
              <a:t>Shubham</a:t>
            </a:r>
            <a:r>
              <a:rPr lang="en-US" dirty="0" smtClean="0"/>
              <a:t> Gupta</a:t>
            </a:r>
          </a:p>
          <a:p>
            <a:endParaRPr lang="en-US" dirty="0"/>
          </a:p>
        </p:txBody>
      </p:sp>
      <p:sp>
        <p:nvSpPr>
          <p:cNvPr id="4" name="Title 3"/>
          <p:cNvSpPr>
            <a:spLocks noGrp="1"/>
          </p:cNvSpPr>
          <p:nvPr>
            <p:ph type="ctrTitle"/>
          </p:nvPr>
        </p:nvSpPr>
        <p:spPr>
          <a:xfrm>
            <a:off x="1065212" y="838200"/>
            <a:ext cx="5410200" cy="1828801"/>
          </a:xfrm>
        </p:spPr>
        <p:txBody>
          <a:bodyPr>
            <a:normAutofit/>
          </a:bodyPr>
          <a:lstStyle/>
          <a:p>
            <a:r>
              <a:rPr lang="en-US" sz="4500" dirty="0" smtClean="0"/>
              <a:t>Flight Delay Prediction Model </a:t>
            </a:r>
            <a:endParaRPr lang="en-US" sz="4500" dirty="0"/>
          </a:p>
        </p:txBody>
      </p:sp>
    </p:spTree>
    <p:extLst>
      <p:ext uri="{BB962C8B-B14F-4D97-AF65-F5344CB8AC3E}">
        <p14:creationId xmlns="" xmlns:p14="http://schemas.microsoft.com/office/powerpoint/2010/main" val="36581281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15240"/>
            <a:ext cx="8686801" cy="1066800"/>
          </a:xfrm>
        </p:spPr>
        <p:txBody>
          <a:bodyPr>
            <a:normAutofit/>
          </a:bodyPr>
          <a:lstStyle/>
          <a:p>
            <a:pPr algn="ctr"/>
            <a:r>
              <a:rPr lang="en-US" sz="4200" dirty="0" smtClean="0"/>
              <a:t>	Data Preparation</a:t>
            </a:r>
            <a:endParaRPr lang="en-US" sz="4200" dirty="0"/>
          </a:p>
        </p:txBody>
      </p:sp>
      <p:sp>
        <p:nvSpPr>
          <p:cNvPr id="7" name="Rounded Rectangle 6"/>
          <p:cNvSpPr/>
          <p:nvPr/>
        </p:nvSpPr>
        <p:spPr>
          <a:xfrm>
            <a:off x="836613" y="2565172"/>
            <a:ext cx="4419599" cy="914400"/>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t>Selected attributes from years 2013, 2014, and 2015</a:t>
            </a:r>
          </a:p>
        </p:txBody>
      </p:sp>
      <p:sp>
        <p:nvSpPr>
          <p:cNvPr id="8" name="Content Placeholder 7"/>
          <p:cNvSpPr>
            <a:spLocks noGrp="1"/>
          </p:cNvSpPr>
          <p:nvPr>
            <p:ph sz="half" idx="1"/>
          </p:nvPr>
        </p:nvSpPr>
        <p:spPr>
          <a:xfrm>
            <a:off x="850265" y="4556760"/>
            <a:ext cx="4419599" cy="914400"/>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marL="45720" indent="0" algn="ctr">
              <a:buNone/>
            </a:pPr>
            <a:r>
              <a:rPr lang="en-US" dirty="0"/>
              <a:t>D</a:t>
            </a:r>
            <a:r>
              <a:rPr lang="en-US" dirty="0" smtClean="0"/>
              <a:t>erived attributes from years 2013, 2014, and 2015</a:t>
            </a:r>
          </a:p>
        </p:txBody>
      </p:sp>
      <p:sp>
        <p:nvSpPr>
          <p:cNvPr id="9" name="Content Placeholder 8"/>
          <p:cNvSpPr>
            <a:spLocks noGrp="1"/>
          </p:cNvSpPr>
          <p:nvPr>
            <p:ph sz="half" idx="2"/>
          </p:nvPr>
        </p:nvSpPr>
        <p:spPr>
          <a:xfrm>
            <a:off x="6018211" y="2565172"/>
            <a:ext cx="4695823" cy="914400"/>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marL="45720" indent="0" algn="ctr">
              <a:buNone/>
            </a:pPr>
            <a:r>
              <a:rPr lang="en-US" dirty="0" smtClean="0"/>
              <a:t>Selected attributes from year 2016</a:t>
            </a:r>
          </a:p>
        </p:txBody>
      </p:sp>
      <p:sp>
        <p:nvSpPr>
          <p:cNvPr id="10" name="Content Placeholder 8"/>
          <p:cNvSpPr txBox="1">
            <a:spLocks/>
          </p:cNvSpPr>
          <p:nvPr/>
        </p:nvSpPr>
        <p:spPr>
          <a:xfrm>
            <a:off x="6047104" y="4556760"/>
            <a:ext cx="4695823" cy="914400"/>
          </a:xfrm>
          <a:prstGeom prst="roundRect">
            <a:avLst/>
          </a:prstGeom>
          <a:ln w="6350" cap="flat" cmpd="sng" algn="ctr">
            <a:noFill/>
            <a:prstDash val="solid"/>
            <a:miter lim="800000"/>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dk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dk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dk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dk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dk1"/>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dk1"/>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dk1"/>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dk1"/>
                </a:solidFill>
                <a:latin typeface="+mn-lt"/>
                <a:ea typeface="+mn-ea"/>
                <a:cs typeface="+mn-cs"/>
              </a:defRPr>
            </a:lvl9pPr>
          </a:lstStyle>
          <a:p>
            <a:pPr marL="45720" indent="0" algn="ctr">
              <a:buNone/>
            </a:pPr>
            <a:r>
              <a:rPr lang="en-US" dirty="0" smtClean="0"/>
              <a:t>Derived attributes from year 2016</a:t>
            </a:r>
          </a:p>
        </p:txBody>
      </p:sp>
      <p:sp>
        <p:nvSpPr>
          <p:cNvPr id="11" name="TextBox 10"/>
          <p:cNvSpPr txBox="1"/>
          <p:nvPr/>
        </p:nvSpPr>
        <p:spPr>
          <a:xfrm>
            <a:off x="1446212" y="1499057"/>
            <a:ext cx="3124200" cy="430887"/>
          </a:xfrm>
          <a:prstGeom prst="rect">
            <a:avLst/>
          </a:prstGeom>
          <a:noFill/>
          <a:ln>
            <a:solidFill>
              <a:schemeClr val="bg2"/>
            </a:solidFill>
          </a:ln>
        </p:spPr>
        <p:txBody>
          <a:bodyPr wrap="square" rtlCol="0" anchor="ctr" anchorCtr="1">
            <a:spAutoFit/>
          </a:bodyPr>
          <a:lstStyle/>
          <a:p>
            <a:r>
              <a:rPr lang="en-US" sz="2200" b="1" u="sng" dirty="0" smtClean="0"/>
              <a:t>Training Data</a:t>
            </a:r>
          </a:p>
        </p:txBody>
      </p:sp>
      <p:sp>
        <p:nvSpPr>
          <p:cNvPr id="13" name="TextBox 12"/>
          <p:cNvSpPr txBox="1"/>
          <p:nvPr/>
        </p:nvSpPr>
        <p:spPr>
          <a:xfrm>
            <a:off x="6804023" y="1474411"/>
            <a:ext cx="3124200" cy="430887"/>
          </a:xfrm>
          <a:prstGeom prst="rect">
            <a:avLst/>
          </a:prstGeom>
          <a:noFill/>
          <a:ln>
            <a:solidFill>
              <a:schemeClr val="bg2"/>
            </a:solidFill>
          </a:ln>
        </p:spPr>
        <p:txBody>
          <a:bodyPr wrap="square" rtlCol="0" anchor="ctr" anchorCtr="1">
            <a:spAutoFit/>
          </a:bodyPr>
          <a:lstStyle/>
          <a:p>
            <a:r>
              <a:rPr lang="en-US" sz="2200" b="1" u="sng" dirty="0" smtClean="0"/>
              <a:t>Testing Data</a:t>
            </a:r>
          </a:p>
        </p:txBody>
      </p:sp>
      <p:sp>
        <p:nvSpPr>
          <p:cNvPr id="14" name="Plus 13"/>
          <p:cNvSpPr/>
          <p:nvPr/>
        </p:nvSpPr>
        <p:spPr>
          <a:xfrm>
            <a:off x="7908922" y="3591446"/>
            <a:ext cx="914400" cy="914400"/>
          </a:xfrm>
          <a:prstGeom prst="mathPlus">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Plus 14"/>
          <p:cNvSpPr/>
          <p:nvPr/>
        </p:nvSpPr>
        <p:spPr>
          <a:xfrm>
            <a:off x="2551112" y="3591446"/>
            <a:ext cx="914400" cy="914400"/>
          </a:xfrm>
          <a:prstGeom prst="mathPlus">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 xmlns:p14="http://schemas.microsoft.com/office/powerpoint/2010/main" val="16798069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676400"/>
            <a:ext cx="8686801" cy="4191000"/>
          </a:xfrm>
        </p:spPr>
        <p:txBody>
          <a:bodyPr>
            <a:normAutofit lnSpcReduction="10000"/>
          </a:bodyPr>
          <a:lstStyle/>
          <a:p>
            <a:endParaRPr lang="en-US" dirty="0" smtClean="0"/>
          </a:p>
          <a:p>
            <a:r>
              <a:rPr lang="en-US" sz="2500" dirty="0" smtClean="0"/>
              <a:t>K-Nearest Neighbors (K-NN)</a:t>
            </a:r>
          </a:p>
          <a:p>
            <a:endParaRPr lang="en-US" sz="2500" dirty="0"/>
          </a:p>
          <a:p>
            <a:r>
              <a:rPr lang="en-US" sz="2500" dirty="0" smtClean="0"/>
              <a:t>Weighted K-Nearest Neighbors (KK-NN)</a:t>
            </a:r>
          </a:p>
          <a:p>
            <a:endParaRPr lang="en-US" sz="2500" dirty="0"/>
          </a:p>
          <a:p>
            <a:r>
              <a:rPr lang="en-US" sz="2500" dirty="0" smtClean="0"/>
              <a:t>Decision Tree: CART</a:t>
            </a:r>
          </a:p>
          <a:p>
            <a:endParaRPr lang="en-US" sz="2500" dirty="0"/>
          </a:p>
          <a:p>
            <a:r>
              <a:rPr lang="en-US" sz="2500" dirty="0" smtClean="0"/>
              <a:t>Decision Tree:  C4.5</a:t>
            </a:r>
          </a:p>
          <a:p>
            <a:endParaRPr lang="en-US" sz="2500" dirty="0"/>
          </a:p>
          <a:p>
            <a:endParaRPr lang="en-US" sz="2500" dirty="0" smtClean="0"/>
          </a:p>
        </p:txBody>
      </p:sp>
      <p:sp>
        <p:nvSpPr>
          <p:cNvPr id="2" name="Title 1"/>
          <p:cNvSpPr>
            <a:spLocks noGrp="1"/>
          </p:cNvSpPr>
          <p:nvPr>
            <p:ph type="title"/>
          </p:nvPr>
        </p:nvSpPr>
        <p:spPr>
          <a:xfrm>
            <a:off x="1065212" y="304800"/>
            <a:ext cx="8686801" cy="1066800"/>
          </a:xfrm>
        </p:spPr>
        <p:txBody>
          <a:bodyPr>
            <a:normAutofit/>
          </a:bodyPr>
          <a:lstStyle/>
          <a:p>
            <a:r>
              <a:rPr lang="en-US" sz="4200" dirty="0" smtClean="0"/>
              <a:t>Algorithms Used </a:t>
            </a:r>
            <a:endParaRPr lang="en-US" sz="4200" dirty="0"/>
          </a:p>
        </p:txBody>
      </p:sp>
    </p:spTree>
    <p:extLst>
      <p:ext uri="{BB962C8B-B14F-4D97-AF65-F5344CB8AC3E}">
        <p14:creationId xmlns="" xmlns:p14="http://schemas.microsoft.com/office/powerpoint/2010/main" val="33881398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8863" y="1600200"/>
            <a:ext cx="8686801" cy="4876800"/>
          </a:xfrm>
        </p:spPr>
        <p:txBody>
          <a:bodyPr>
            <a:normAutofit/>
          </a:bodyPr>
          <a:lstStyle/>
          <a:p>
            <a:pPr algn="just"/>
            <a:r>
              <a:rPr lang="en-US" dirty="0" smtClean="0"/>
              <a:t>In Pattern recognition and statistical estimation, the k-nearest neighbors algorithm is used for classification and regression. </a:t>
            </a:r>
          </a:p>
          <a:p>
            <a:pPr algn="just"/>
            <a:r>
              <a:rPr lang="en-US" dirty="0" smtClean="0"/>
              <a:t>For classification, K-nearest </a:t>
            </a:r>
            <a:r>
              <a:rPr lang="en-US" dirty="0"/>
              <a:t>neighbors is a simple algorithm that stores all available cases and classifies new cases based on </a:t>
            </a:r>
            <a:r>
              <a:rPr lang="en-US" dirty="0" smtClean="0"/>
              <a:t>a distance matrix.	</a:t>
            </a:r>
          </a:p>
          <a:p>
            <a:pPr marL="45720" indent="0" algn="just">
              <a:buNone/>
            </a:pPr>
            <a:r>
              <a:rPr lang="en-US" dirty="0"/>
              <a:t>	</a:t>
            </a:r>
            <a:r>
              <a:rPr lang="en-US" dirty="0" smtClean="0"/>
              <a:t>				</a:t>
            </a:r>
          </a:p>
          <a:p>
            <a:pPr marL="45720" indent="0" algn="just">
              <a:buNone/>
            </a:pPr>
            <a:r>
              <a:rPr lang="en-US" dirty="0"/>
              <a:t>	</a:t>
            </a:r>
            <a:r>
              <a:rPr lang="en-US" dirty="0" smtClean="0"/>
              <a:t>				</a:t>
            </a:r>
            <a:r>
              <a:rPr lang="en-US" b="1" dirty="0" smtClean="0"/>
              <a:t>Euclidean Distance Function</a:t>
            </a:r>
            <a:r>
              <a:rPr lang="en-US" dirty="0" smtClean="0"/>
              <a:t>	</a:t>
            </a:r>
          </a:p>
          <a:p>
            <a:pPr marL="45720" indent="0" algn="just">
              <a:buNone/>
            </a:pPr>
            <a:endParaRPr lang="en-US" dirty="0"/>
          </a:p>
          <a:p>
            <a:pPr algn="just"/>
            <a:endParaRPr lang="en-US" dirty="0"/>
          </a:p>
        </p:txBody>
      </p:sp>
      <p:sp>
        <p:nvSpPr>
          <p:cNvPr id="2" name="Title 1"/>
          <p:cNvSpPr>
            <a:spLocks noGrp="1"/>
          </p:cNvSpPr>
          <p:nvPr>
            <p:ph type="title"/>
          </p:nvPr>
        </p:nvSpPr>
        <p:spPr>
          <a:xfrm>
            <a:off x="1078863" y="152400"/>
            <a:ext cx="8686801" cy="1066800"/>
          </a:xfrm>
        </p:spPr>
        <p:txBody>
          <a:bodyPr>
            <a:normAutofit/>
          </a:bodyPr>
          <a:lstStyle/>
          <a:p>
            <a:r>
              <a:rPr lang="en-US" sz="4200" dirty="0" smtClean="0"/>
              <a:t>K-Nearest Neighbors</a:t>
            </a:r>
            <a:endParaRPr lang="en-US" sz="4200" dirty="0"/>
          </a:p>
        </p:txBody>
      </p:sp>
      <p:graphicFrame>
        <p:nvGraphicFramePr>
          <p:cNvPr id="4" name="Object 2"/>
          <p:cNvGraphicFramePr>
            <a:graphicFrameLocks noChangeAspect="1"/>
          </p:cNvGraphicFramePr>
          <p:nvPr>
            <p:extLst>
              <p:ext uri="{D42A27DB-BD31-4B8C-83A1-F6EECF244321}">
                <p14:modId xmlns="" xmlns:p14="http://schemas.microsoft.com/office/powerpoint/2010/main" val="2168301859"/>
              </p:ext>
            </p:extLst>
          </p:nvPr>
        </p:nvGraphicFramePr>
        <p:xfrm>
          <a:off x="1351286" y="3124200"/>
          <a:ext cx="4057325" cy="1295400"/>
        </p:xfrm>
        <a:graphic>
          <a:graphicData uri="http://schemas.openxmlformats.org/presentationml/2006/ole">
            <p:oleObj spid="_x0000_s1041" name="Equation" r:id="rId4" imgW="2616120" imgH="838080" progId="Equation.3">
              <p:embed/>
            </p:oleObj>
          </a:graphicData>
        </a:graphic>
      </p:graphicFrame>
    </p:spTree>
    <p:extLst>
      <p:ext uri="{BB962C8B-B14F-4D97-AF65-F5344CB8AC3E}">
        <p14:creationId xmlns="" xmlns:p14="http://schemas.microsoft.com/office/powerpoint/2010/main" val="11734292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 xmlns:p14="http://schemas.microsoft.com/office/powerpoint/2010/main" val="2562570284"/>
              </p:ext>
            </p:extLst>
          </p:nvPr>
        </p:nvGraphicFramePr>
        <p:xfrm>
          <a:off x="5637212" y="381000"/>
          <a:ext cx="6096001" cy="6019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9"/>
          <p:cNvSpPr>
            <a:spLocks noGrp="1"/>
          </p:cNvSpPr>
          <p:nvPr>
            <p:ph type="body" sz="half" idx="2"/>
          </p:nvPr>
        </p:nvSpPr>
        <p:spPr/>
        <p:txBody>
          <a:bodyPr/>
          <a:lstStyle/>
          <a:p>
            <a:endParaRPr lang="en-US" dirty="0"/>
          </a:p>
        </p:txBody>
      </p:sp>
      <p:sp>
        <p:nvSpPr>
          <p:cNvPr id="13" name="Title 12"/>
          <p:cNvSpPr>
            <a:spLocks noGrp="1"/>
          </p:cNvSpPr>
          <p:nvPr>
            <p:ph type="title"/>
          </p:nvPr>
        </p:nvSpPr>
        <p:spPr>
          <a:xfrm>
            <a:off x="1141412" y="381000"/>
            <a:ext cx="4114800" cy="1143000"/>
          </a:xfrm>
        </p:spPr>
        <p:txBody>
          <a:bodyPr>
            <a:normAutofit/>
          </a:bodyPr>
          <a:lstStyle/>
          <a:p>
            <a:r>
              <a:rPr lang="en-US" sz="4200" dirty="0" smtClean="0"/>
              <a:t>K-NN Graph </a:t>
            </a:r>
            <a:endParaRPr lang="en-US" sz="4200" dirty="0"/>
          </a:p>
        </p:txBody>
      </p:sp>
      <p:graphicFrame>
        <p:nvGraphicFramePr>
          <p:cNvPr id="14" name="Table 13"/>
          <p:cNvGraphicFramePr>
            <a:graphicFrameLocks noGrp="1"/>
          </p:cNvGraphicFramePr>
          <p:nvPr>
            <p:extLst>
              <p:ext uri="{D42A27DB-BD31-4B8C-83A1-F6EECF244321}">
                <p14:modId xmlns="" xmlns:p14="http://schemas.microsoft.com/office/powerpoint/2010/main" val="1830139654"/>
              </p:ext>
            </p:extLst>
          </p:nvPr>
        </p:nvGraphicFramePr>
        <p:xfrm>
          <a:off x="1065212" y="2209801"/>
          <a:ext cx="4191000" cy="3810002"/>
        </p:xfrm>
        <a:graphic>
          <a:graphicData uri="http://schemas.openxmlformats.org/drawingml/2006/table">
            <a:tbl>
              <a:tblPr firstRow="1" bandRow="1">
                <a:tableStyleId>{5C22544A-7EE6-4342-B048-85BDC9FD1C3A}</a:tableStyleId>
              </a:tblPr>
              <a:tblGrid>
                <a:gridCol w="2095500">
                  <a:extLst>
                    <a:ext uri="{9D8B030D-6E8A-4147-A177-3AD203B41FA5}">
                      <a16:colId xmlns="" xmlns:a16="http://schemas.microsoft.com/office/drawing/2014/main" val="2079922522"/>
                    </a:ext>
                  </a:extLst>
                </a:gridCol>
                <a:gridCol w="2095500">
                  <a:extLst>
                    <a:ext uri="{9D8B030D-6E8A-4147-A177-3AD203B41FA5}">
                      <a16:colId xmlns="" xmlns:a16="http://schemas.microsoft.com/office/drawing/2014/main" val="1083354350"/>
                    </a:ext>
                  </a:extLst>
                </a:gridCol>
              </a:tblGrid>
              <a:tr h="544286">
                <a:tc>
                  <a:txBody>
                    <a:bodyPr/>
                    <a:lstStyle/>
                    <a:p>
                      <a:pPr algn="ctr"/>
                      <a:r>
                        <a:rPr lang="en-US" dirty="0" smtClean="0"/>
                        <a:t>K Value </a:t>
                      </a:r>
                      <a:endParaRPr lang="en-US" dirty="0"/>
                    </a:p>
                  </a:txBody>
                  <a:tcPr/>
                </a:tc>
                <a:tc>
                  <a:txBody>
                    <a:bodyPr/>
                    <a:lstStyle/>
                    <a:p>
                      <a:pPr algn="ctr"/>
                      <a:r>
                        <a:rPr lang="en-US" dirty="0" smtClean="0"/>
                        <a:t>Result</a:t>
                      </a:r>
                      <a:endParaRPr lang="en-US" dirty="0"/>
                    </a:p>
                  </a:txBody>
                  <a:tcPr/>
                </a:tc>
                <a:extLst>
                  <a:ext uri="{0D108BD9-81ED-4DB2-BD59-A6C34878D82A}">
                    <a16:rowId xmlns="" xmlns:a16="http://schemas.microsoft.com/office/drawing/2014/main" val="592044653"/>
                  </a:ext>
                </a:extLst>
              </a:tr>
              <a:tr h="544286">
                <a:tc>
                  <a:txBody>
                    <a:bodyPr/>
                    <a:lstStyle/>
                    <a:p>
                      <a:pPr algn="ctr"/>
                      <a:r>
                        <a:rPr lang="en-US" dirty="0" smtClean="0"/>
                        <a:t>K=2</a:t>
                      </a:r>
                      <a:endParaRPr lang="en-US" dirty="0"/>
                    </a:p>
                  </a:txBody>
                  <a:tcPr/>
                </a:tc>
                <a:tc>
                  <a:txBody>
                    <a:bodyPr/>
                    <a:lstStyle/>
                    <a:p>
                      <a:pPr algn="ctr"/>
                      <a:r>
                        <a:rPr lang="en-US" dirty="0" smtClean="0"/>
                        <a:t>86.05</a:t>
                      </a:r>
                      <a:endParaRPr lang="en-US" dirty="0"/>
                    </a:p>
                  </a:txBody>
                  <a:tcPr/>
                </a:tc>
                <a:extLst>
                  <a:ext uri="{0D108BD9-81ED-4DB2-BD59-A6C34878D82A}">
                    <a16:rowId xmlns="" xmlns:a16="http://schemas.microsoft.com/office/drawing/2014/main" val="3383391040"/>
                  </a:ext>
                </a:extLst>
              </a:tr>
              <a:tr h="544286">
                <a:tc>
                  <a:txBody>
                    <a:bodyPr/>
                    <a:lstStyle/>
                    <a:p>
                      <a:pPr algn="ctr"/>
                      <a:r>
                        <a:rPr lang="en-US" dirty="0" smtClean="0"/>
                        <a:t>K=5</a:t>
                      </a:r>
                      <a:endParaRPr lang="en-US" dirty="0"/>
                    </a:p>
                  </a:txBody>
                  <a:tcPr/>
                </a:tc>
                <a:tc>
                  <a:txBody>
                    <a:bodyPr/>
                    <a:lstStyle/>
                    <a:p>
                      <a:pPr algn="ctr"/>
                      <a:r>
                        <a:rPr lang="en-US" dirty="0" smtClean="0"/>
                        <a:t>82.68</a:t>
                      </a:r>
                      <a:endParaRPr lang="en-US" dirty="0"/>
                    </a:p>
                  </a:txBody>
                  <a:tcPr/>
                </a:tc>
                <a:extLst>
                  <a:ext uri="{0D108BD9-81ED-4DB2-BD59-A6C34878D82A}">
                    <a16:rowId xmlns="" xmlns:a16="http://schemas.microsoft.com/office/drawing/2014/main" val="1032773491"/>
                  </a:ext>
                </a:extLst>
              </a:tr>
              <a:tr h="544286">
                <a:tc>
                  <a:txBody>
                    <a:bodyPr/>
                    <a:lstStyle/>
                    <a:p>
                      <a:pPr algn="ctr"/>
                      <a:r>
                        <a:rPr lang="en-US" dirty="0" smtClean="0"/>
                        <a:t>K=10</a:t>
                      </a:r>
                      <a:endParaRPr lang="en-US" dirty="0"/>
                    </a:p>
                  </a:txBody>
                  <a:tcPr/>
                </a:tc>
                <a:tc>
                  <a:txBody>
                    <a:bodyPr/>
                    <a:lstStyle/>
                    <a:p>
                      <a:pPr algn="ctr"/>
                      <a:r>
                        <a:rPr lang="en-US" dirty="0" smtClean="0"/>
                        <a:t>81.44</a:t>
                      </a:r>
                      <a:endParaRPr lang="en-US" dirty="0"/>
                    </a:p>
                  </a:txBody>
                  <a:tcPr/>
                </a:tc>
                <a:extLst>
                  <a:ext uri="{0D108BD9-81ED-4DB2-BD59-A6C34878D82A}">
                    <a16:rowId xmlns="" xmlns:a16="http://schemas.microsoft.com/office/drawing/2014/main" val="734010667"/>
                  </a:ext>
                </a:extLst>
              </a:tr>
              <a:tr h="544286">
                <a:tc>
                  <a:txBody>
                    <a:bodyPr/>
                    <a:lstStyle/>
                    <a:p>
                      <a:pPr algn="ctr"/>
                      <a:r>
                        <a:rPr lang="en-US" dirty="0" smtClean="0"/>
                        <a:t>K=15</a:t>
                      </a:r>
                      <a:endParaRPr lang="en-US" dirty="0"/>
                    </a:p>
                  </a:txBody>
                  <a:tcPr/>
                </a:tc>
                <a:tc>
                  <a:txBody>
                    <a:bodyPr/>
                    <a:lstStyle/>
                    <a:p>
                      <a:pPr algn="ctr"/>
                      <a:r>
                        <a:rPr lang="en-US" dirty="0" smtClean="0"/>
                        <a:t>81.34</a:t>
                      </a:r>
                      <a:endParaRPr lang="en-US" dirty="0"/>
                    </a:p>
                  </a:txBody>
                  <a:tcPr/>
                </a:tc>
                <a:extLst>
                  <a:ext uri="{0D108BD9-81ED-4DB2-BD59-A6C34878D82A}">
                    <a16:rowId xmlns="" xmlns:a16="http://schemas.microsoft.com/office/drawing/2014/main" val="4225177089"/>
                  </a:ext>
                </a:extLst>
              </a:tr>
              <a:tr h="544286">
                <a:tc>
                  <a:txBody>
                    <a:bodyPr/>
                    <a:lstStyle/>
                    <a:p>
                      <a:pPr algn="ctr"/>
                      <a:r>
                        <a:rPr lang="en-US" dirty="0" smtClean="0"/>
                        <a:t>K=20</a:t>
                      </a:r>
                      <a:endParaRPr lang="en-US" dirty="0"/>
                    </a:p>
                  </a:txBody>
                  <a:tcPr/>
                </a:tc>
                <a:tc>
                  <a:txBody>
                    <a:bodyPr/>
                    <a:lstStyle/>
                    <a:p>
                      <a:pPr algn="ctr"/>
                      <a:r>
                        <a:rPr lang="en-US" dirty="0" smtClean="0"/>
                        <a:t>81.36</a:t>
                      </a:r>
                      <a:endParaRPr lang="en-US" dirty="0"/>
                    </a:p>
                  </a:txBody>
                  <a:tcPr/>
                </a:tc>
                <a:extLst>
                  <a:ext uri="{0D108BD9-81ED-4DB2-BD59-A6C34878D82A}">
                    <a16:rowId xmlns="" xmlns:a16="http://schemas.microsoft.com/office/drawing/2014/main" val="2295726801"/>
                  </a:ext>
                </a:extLst>
              </a:tr>
              <a:tr h="544286">
                <a:tc>
                  <a:txBody>
                    <a:bodyPr/>
                    <a:lstStyle/>
                    <a:p>
                      <a:pPr algn="ctr"/>
                      <a:r>
                        <a:rPr lang="en-US" dirty="0" smtClean="0"/>
                        <a:t>K=25</a:t>
                      </a:r>
                      <a:endParaRPr lang="en-US" dirty="0"/>
                    </a:p>
                  </a:txBody>
                  <a:tcPr/>
                </a:tc>
                <a:tc>
                  <a:txBody>
                    <a:bodyPr/>
                    <a:lstStyle/>
                    <a:p>
                      <a:pPr algn="ctr"/>
                      <a:r>
                        <a:rPr lang="en-US" dirty="0" smtClean="0"/>
                        <a:t>81.18</a:t>
                      </a:r>
                      <a:endParaRPr lang="en-US" dirty="0"/>
                    </a:p>
                  </a:txBody>
                  <a:tcPr/>
                </a:tc>
                <a:extLst>
                  <a:ext uri="{0D108BD9-81ED-4DB2-BD59-A6C34878D82A}">
                    <a16:rowId xmlns="" xmlns:a16="http://schemas.microsoft.com/office/drawing/2014/main" val="358291490"/>
                  </a:ext>
                </a:extLst>
              </a:tr>
            </a:tbl>
          </a:graphicData>
        </a:graphic>
      </p:graphicFrame>
    </p:spTree>
    <p:extLst>
      <p:ext uri="{BB962C8B-B14F-4D97-AF65-F5344CB8AC3E}">
        <p14:creationId xmlns="" xmlns:p14="http://schemas.microsoft.com/office/powerpoint/2010/main" val="19492063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3571" y="1752600"/>
            <a:ext cx="8686801" cy="4572000"/>
          </a:xfrm>
        </p:spPr>
        <p:txBody>
          <a:bodyPr/>
          <a:lstStyle/>
          <a:p>
            <a:pPr algn="just"/>
            <a:r>
              <a:rPr lang="en-US" dirty="0">
                <a:solidFill>
                  <a:srgbClr val="000000"/>
                </a:solidFill>
                <a:latin typeface="Palatino Linotype" panose="02040502050505030304" pitchFamily="18" charset="0"/>
              </a:rPr>
              <a:t>This extension is based on the idea, that such observations within the learning set, which are particularly close to the new observation (y, x), should get a higher weight in the decision than such neighbors that are far away from (y, x).</a:t>
            </a:r>
            <a:endParaRPr lang="en-US" dirty="0">
              <a:solidFill>
                <a:srgbClr val="222222"/>
              </a:solidFill>
              <a:latin typeface="arial" panose="020B0604020202020204" pitchFamily="34" charset="0"/>
            </a:endParaRPr>
          </a:p>
          <a:p>
            <a:pPr algn="just"/>
            <a:r>
              <a:rPr lang="en-US" dirty="0" smtClean="0">
                <a:solidFill>
                  <a:srgbClr val="000000"/>
                </a:solidFill>
                <a:latin typeface="Palatino Linotype" panose="02040502050505030304" pitchFamily="18" charset="0"/>
              </a:rPr>
              <a:t>This</a:t>
            </a:r>
            <a:r>
              <a:rPr lang="en-US" dirty="0">
                <a:solidFill>
                  <a:srgbClr val="000000"/>
                </a:solidFill>
                <a:latin typeface="Palatino Linotype" panose="02040502050505030304" pitchFamily="18" charset="0"/>
              </a:rPr>
              <a:t> is not the case with </a:t>
            </a:r>
            <a:r>
              <a:rPr lang="en-US" dirty="0" err="1">
                <a:solidFill>
                  <a:srgbClr val="000000"/>
                </a:solidFill>
                <a:latin typeface="Palatino Linotype" panose="02040502050505030304" pitchFamily="18" charset="0"/>
              </a:rPr>
              <a:t>kNN</a:t>
            </a:r>
            <a:r>
              <a:rPr lang="en-US" dirty="0">
                <a:solidFill>
                  <a:srgbClr val="000000"/>
                </a:solidFill>
                <a:latin typeface="Palatino Linotype" panose="02040502050505030304" pitchFamily="18" charset="0"/>
              </a:rPr>
              <a:t>: Indeed only the k nearest neighbors influence the prediction; however, this influence is the same for each of these neighbors, although the individual similarity to (y, x) might be widely different.</a:t>
            </a:r>
            <a:endParaRPr lang="en-US" dirty="0">
              <a:solidFill>
                <a:srgbClr val="222222"/>
              </a:solidFill>
              <a:latin typeface="arial" panose="020B0604020202020204" pitchFamily="34" charset="0"/>
            </a:endParaRPr>
          </a:p>
          <a:p>
            <a:pPr algn="just"/>
            <a:r>
              <a:rPr lang="en-US" dirty="0" smtClean="0">
                <a:solidFill>
                  <a:srgbClr val="000000"/>
                </a:solidFill>
                <a:latin typeface="Palatino Linotype" panose="02040502050505030304" pitchFamily="18" charset="0"/>
              </a:rPr>
              <a:t>To</a:t>
            </a:r>
            <a:r>
              <a:rPr lang="en-US" dirty="0">
                <a:solidFill>
                  <a:srgbClr val="000000"/>
                </a:solidFill>
                <a:latin typeface="Palatino Linotype" panose="02040502050505030304" pitchFamily="18" charset="0"/>
              </a:rPr>
              <a:t> reach this aim, the distances, on which the search for the nearest neighbors is based in the first step, have to be transformed into similarity measures, which can be used as weights</a:t>
            </a:r>
            <a:endParaRPr lang="en-US" dirty="0">
              <a:solidFill>
                <a:srgbClr val="222222"/>
              </a:solidFill>
              <a:latin typeface="arial" panose="020B0604020202020204" pitchFamily="34" charset="0"/>
            </a:endParaRPr>
          </a:p>
          <a:p>
            <a:pPr algn="just"/>
            <a:endParaRPr lang="en-US" dirty="0"/>
          </a:p>
        </p:txBody>
      </p:sp>
      <p:sp>
        <p:nvSpPr>
          <p:cNvPr id="3" name="Title 2"/>
          <p:cNvSpPr>
            <a:spLocks noGrp="1"/>
          </p:cNvSpPr>
          <p:nvPr>
            <p:ph type="title"/>
          </p:nvPr>
        </p:nvSpPr>
        <p:spPr>
          <a:xfrm>
            <a:off x="1065212" y="152400"/>
            <a:ext cx="8686801" cy="1066800"/>
          </a:xfrm>
        </p:spPr>
        <p:txBody>
          <a:bodyPr>
            <a:normAutofit/>
          </a:bodyPr>
          <a:lstStyle/>
          <a:p>
            <a:r>
              <a:rPr lang="en-US" sz="4200" dirty="0" smtClean="0"/>
              <a:t>Weighted K-Nearest Neighbors </a:t>
            </a:r>
            <a:endParaRPr lang="en-US" sz="4200" dirty="0"/>
          </a:p>
        </p:txBody>
      </p:sp>
    </p:spTree>
    <p:extLst>
      <p:ext uri="{BB962C8B-B14F-4D97-AF65-F5344CB8AC3E}">
        <p14:creationId xmlns="" xmlns:p14="http://schemas.microsoft.com/office/powerpoint/2010/main" val="6935095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US" dirty="0"/>
          </a:p>
        </p:txBody>
      </p:sp>
      <p:sp>
        <p:nvSpPr>
          <p:cNvPr id="4" name="Title 3"/>
          <p:cNvSpPr>
            <a:spLocks noGrp="1"/>
          </p:cNvSpPr>
          <p:nvPr>
            <p:ph type="title"/>
          </p:nvPr>
        </p:nvSpPr>
        <p:spPr>
          <a:xfrm>
            <a:off x="1065213" y="381000"/>
            <a:ext cx="4114800" cy="1143000"/>
          </a:xfrm>
        </p:spPr>
        <p:txBody>
          <a:bodyPr>
            <a:normAutofit/>
          </a:bodyPr>
          <a:lstStyle/>
          <a:p>
            <a:r>
              <a:rPr lang="en-US" sz="4200" dirty="0" smtClean="0"/>
              <a:t>KK-NN Graph</a:t>
            </a:r>
            <a:endParaRPr lang="en-US" sz="4200"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400132077"/>
              </p:ext>
            </p:extLst>
          </p:nvPr>
        </p:nvGraphicFramePr>
        <p:xfrm>
          <a:off x="5637212" y="381000"/>
          <a:ext cx="6096001" cy="6019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096219378"/>
              </p:ext>
            </p:extLst>
          </p:nvPr>
        </p:nvGraphicFramePr>
        <p:xfrm>
          <a:off x="1065211" y="1937656"/>
          <a:ext cx="4114802" cy="4354288"/>
        </p:xfrm>
        <a:graphic>
          <a:graphicData uri="http://schemas.openxmlformats.org/drawingml/2006/table">
            <a:tbl>
              <a:tblPr firstRow="1" bandRow="1">
                <a:tableStyleId>{5C22544A-7EE6-4342-B048-85BDC9FD1C3A}</a:tableStyleId>
              </a:tblPr>
              <a:tblGrid>
                <a:gridCol w="2057401">
                  <a:extLst>
                    <a:ext uri="{9D8B030D-6E8A-4147-A177-3AD203B41FA5}">
                      <a16:colId xmlns="" xmlns:a16="http://schemas.microsoft.com/office/drawing/2014/main" val="3279624929"/>
                    </a:ext>
                  </a:extLst>
                </a:gridCol>
                <a:gridCol w="2057401">
                  <a:extLst>
                    <a:ext uri="{9D8B030D-6E8A-4147-A177-3AD203B41FA5}">
                      <a16:colId xmlns="" xmlns:a16="http://schemas.microsoft.com/office/drawing/2014/main" val="1089764762"/>
                    </a:ext>
                  </a:extLst>
                </a:gridCol>
              </a:tblGrid>
              <a:tr h="544286">
                <a:tc>
                  <a:txBody>
                    <a:bodyPr/>
                    <a:lstStyle/>
                    <a:p>
                      <a:pPr algn="ctr"/>
                      <a:r>
                        <a:rPr lang="en-US" dirty="0" smtClean="0"/>
                        <a:t>K</a:t>
                      </a:r>
                      <a:r>
                        <a:rPr lang="en-US" baseline="0" dirty="0" smtClean="0"/>
                        <a:t> Value </a:t>
                      </a:r>
                      <a:endParaRPr lang="en-US" dirty="0"/>
                    </a:p>
                  </a:txBody>
                  <a:tcPr/>
                </a:tc>
                <a:tc>
                  <a:txBody>
                    <a:bodyPr/>
                    <a:lstStyle/>
                    <a:p>
                      <a:pPr algn="ctr"/>
                      <a:r>
                        <a:rPr lang="en-US" dirty="0" smtClean="0"/>
                        <a:t>Result </a:t>
                      </a:r>
                      <a:endParaRPr lang="en-US" dirty="0"/>
                    </a:p>
                  </a:txBody>
                  <a:tcPr/>
                </a:tc>
                <a:extLst>
                  <a:ext uri="{0D108BD9-81ED-4DB2-BD59-A6C34878D82A}">
                    <a16:rowId xmlns="" xmlns:a16="http://schemas.microsoft.com/office/drawing/2014/main" val="2349562688"/>
                  </a:ext>
                </a:extLst>
              </a:tr>
              <a:tr h="544286">
                <a:tc>
                  <a:txBody>
                    <a:bodyPr/>
                    <a:lstStyle/>
                    <a:p>
                      <a:pPr algn="ctr"/>
                      <a:r>
                        <a:rPr lang="en-US" dirty="0" smtClean="0"/>
                        <a:t>K=1</a:t>
                      </a:r>
                      <a:endParaRPr lang="en-US" dirty="0"/>
                    </a:p>
                  </a:txBody>
                  <a:tcPr/>
                </a:tc>
                <a:tc>
                  <a:txBody>
                    <a:bodyPr/>
                    <a:lstStyle/>
                    <a:p>
                      <a:pPr algn="ctr"/>
                      <a:r>
                        <a:rPr lang="en-US" dirty="0" smtClean="0"/>
                        <a:t>85.35</a:t>
                      </a:r>
                      <a:endParaRPr lang="en-US" dirty="0"/>
                    </a:p>
                  </a:txBody>
                  <a:tcPr/>
                </a:tc>
                <a:extLst>
                  <a:ext uri="{0D108BD9-81ED-4DB2-BD59-A6C34878D82A}">
                    <a16:rowId xmlns="" xmlns:a16="http://schemas.microsoft.com/office/drawing/2014/main" val="3682524471"/>
                  </a:ext>
                </a:extLst>
              </a:tr>
              <a:tr h="544286">
                <a:tc>
                  <a:txBody>
                    <a:bodyPr/>
                    <a:lstStyle/>
                    <a:p>
                      <a:pPr algn="ctr"/>
                      <a:r>
                        <a:rPr lang="en-US" dirty="0" smtClean="0"/>
                        <a:t>K=2</a:t>
                      </a:r>
                      <a:endParaRPr lang="en-US" dirty="0"/>
                    </a:p>
                  </a:txBody>
                  <a:tcPr/>
                </a:tc>
                <a:tc>
                  <a:txBody>
                    <a:bodyPr/>
                    <a:lstStyle/>
                    <a:p>
                      <a:pPr algn="ctr"/>
                      <a:r>
                        <a:rPr lang="en-US" dirty="0" smtClean="0"/>
                        <a:t>84.52</a:t>
                      </a:r>
                      <a:endParaRPr lang="en-US" dirty="0"/>
                    </a:p>
                  </a:txBody>
                  <a:tcPr/>
                </a:tc>
                <a:extLst>
                  <a:ext uri="{0D108BD9-81ED-4DB2-BD59-A6C34878D82A}">
                    <a16:rowId xmlns="" xmlns:a16="http://schemas.microsoft.com/office/drawing/2014/main" val="87530232"/>
                  </a:ext>
                </a:extLst>
              </a:tr>
              <a:tr h="544286">
                <a:tc>
                  <a:txBody>
                    <a:bodyPr/>
                    <a:lstStyle/>
                    <a:p>
                      <a:pPr algn="ctr"/>
                      <a:r>
                        <a:rPr lang="en-US" dirty="0" smtClean="0"/>
                        <a:t>K=5</a:t>
                      </a:r>
                      <a:endParaRPr lang="en-US" dirty="0"/>
                    </a:p>
                  </a:txBody>
                  <a:tcPr/>
                </a:tc>
                <a:tc>
                  <a:txBody>
                    <a:bodyPr/>
                    <a:lstStyle/>
                    <a:p>
                      <a:pPr algn="ctr"/>
                      <a:r>
                        <a:rPr lang="en-US" dirty="0" smtClean="0"/>
                        <a:t>84.87</a:t>
                      </a:r>
                      <a:endParaRPr lang="en-US" dirty="0"/>
                    </a:p>
                  </a:txBody>
                  <a:tcPr/>
                </a:tc>
                <a:extLst>
                  <a:ext uri="{0D108BD9-81ED-4DB2-BD59-A6C34878D82A}">
                    <a16:rowId xmlns="" xmlns:a16="http://schemas.microsoft.com/office/drawing/2014/main" val="891415513"/>
                  </a:ext>
                </a:extLst>
              </a:tr>
              <a:tr h="544286">
                <a:tc>
                  <a:txBody>
                    <a:bodyPr/>
                    <a:lstStyle/>
                    <a:p>
                      <a:pPr algn="ctr"/>
                      <a:r>
                        <a:rPr lang="en-US" dirty="0" smtClean="0"/>
                        <a:t>K=10</a:t>
                      </a:r>
                      <a:endParaRPr lang="en-US" dirty="0"/>
                    </a:p>
                  </a:txBody>
                  <a:tcPr/>
                </a:tc>
                <a:tc>
                  <a:txBody>
                    <a:bodyPr/>
                    <a:lstStyle/>
                    <a:p>
                      <a:pPr algn="ctr"/>
                      <a:r>
                        <a:rPr lang="en-US" dirty="0" smtClean="0"/>
                        <a:t>84.52</a:t>
                      </a:r>
                      <a:endParaRPr lang="en-US" dirty="0"/>
                    </a:p>
                  </a:txBody>
                  <a:tcPr/>
                </a:tc>
                <a:extLst>
                  <a:ext uri="{0D108BD9-81ED-4DB2-BD59-A6C34878D82A}">
                    <a16:rowId xmlns="" xmlns:a16="http://schemas.microsoft.com/office/drawing/2014/main" val="2994396855"/>
                  </a:ext>
                </a:extLst>
              </a:tr>
              <a:tr h="544286">
                <a:tc>
                  <a:txBody>
                    <a:bodyPr/>
                    <a:lstStyle/>
                    <a:p>
                      <a:pPr algn="ctr"/>
                      <a:r>
                        <a:rPr lang="en-US" dirty="0" smtClean="0"/>
                        <a:t>K=15</a:t>
                      </a:r>
                      <a:endParaRPr lang="en-US" dirty="0"/>
                    </a:p>
                  </a:txBody>
                  <a:tcPr/>
                </a:tc>
                <a:tc>
                  <a:txBody>
                    <a:bodyPr/>
                    <a:lstStyle/>
                    <a:p>
                      <a:pPr algn="ctr"/>
                      <a:r>
                        <a:rPr lang="en-US" dirty="0" smtClean="0"/>
                        <a:t>83.11</a:t>
                      </a:r>
                      <a:endParaRPr lang="en-US" dirty="0"/>
                    </a:p>
                  </a:txBody>
                  <a:tcPr/>
                </a:tc>
                <a:extLst>
                  <a:ext uri="{0D108BD9-81ED-4DB2-BD59-A6C34878D82A}">
                    <a16:rowId xmlns="" xmlns:a16="http://schemas.microsoft.com/office/drawing/2014/main" val="1501433369"/>
                  </a:ext>
                </a:extLst>
              </a:tr>
              <a:tr h="544286">
                <a:tc>
                  <a:txBody>
                    <a:bodyPr/>
                    <a:lstStyle/>
                    <a:p>
                      <a:pPr algn="ctr"/>
                      <a:r>
                        <a:rPr lang="en-US" dirty="0" smtClean="0"/>
                        <a:t>K=20</a:t>
                      </a:r>
                      <a:endParaRPr lang="en-US" dirty="0"/>
                    </a:p>
                  </a:txBody>
                  <a:tcPr/>
                </a:tc>
                <a:tc>
                  <a:txBody>
                    <a:bodyPr/>
                    <a:lstStyle/>
                    <a:p>
                      <a:pPr algn="ctr"/>
                      <a:r>
                        <a:rPr lang="en-US" dirty="0" smtClean="0"/>
                        <a:t>83.07</a:t>
                      </a:r>
                      <a:endParaRPr lang="en-US" dirty="0"/>
                    </a:p>
                  </a:txBody>
                  <a:tcPr/>
                </a:tc>
                <a:extLst>
                  <a:ext uri="{0D108BD9-81ED-4DB2-BD59-A6C34878D82A}">
                    <a16:rowId xmlns="" xmlns:a16="http://schemas.microsoft.com/office/drawing/2014/main" val="3230444830"/>
                  </a:ext>
                </a:extLst>
              </a:tr>
              <a:tr h="544286">
                <a:tc>
                  <a:txBody>
                    <a:bodyPr/>
                    <a:lstStyle/>
                    <a:p>
                      <a:pPr algn="ctr"/>
                      <a:r>
                        <a:rPr lang="en-US" dirty="0" smtClean="0"/>
                        <a:t>K=25</a:t>
                      </a:r>
                      <a:endParaRPr lang="en-US" dirty="0"/>
                    </a:p>
                  </a:txBody>
                  <a:tcPr/>
                </a:tc>
                <a:tc>
                  <a:txBody>
                    <a:bodyPr/>
                    <a:lstStyle/>
                    <a:p>
                      <a:pPr algn="ctr"/>
                      <a:r>
                        <a:rPr lang="en-US" dirty="0" smtClean="0"/>
                        <a:t>82.59</a:t>
                      </a:r>
                      <a:endParaRPr lang="en-US" dirty="0"/>
                    </a:p>
                  </a:txBody>
                  <a:tcPr/>
                </a:tc>
                <a:extLst>
                  <a:ext uri="{0D108BD9-81ED-4DB2-BD59-A6C34878D82A}">
                    <a16:rowId xmlns="" xmlns:a16="http://schemas.microsoft.com/office/drawing/2014/main" val="1798161910"/>
                  </a:ext>
                </a:extLst>
              </a:tr>
            </a:tbl>
          </a:graphicData>
        </a:graphic>
      </p:graphicFrame>
    </p:spTree>
    <p:extLst>
      <p:ext uri="{BB962C8B-B14F-4D97-AF65-F5344CB8AC3E}">
        <p14:creationId xmlns="" xmlns:p14="http://schemas.microsoft.com/office/powerpoint/2010/main" val="126889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5212" y="1524000"/>
            <a:ext cx="8686801" cy="4419600"/>
          </a:xfrm>
        </p:spPr>
        <p:txBody>
          <a:bodyPr/>
          <a:lstStyle/>
          <a:p>
            <a:r>
              <a:rPr lang="en-US" dirty="0" smtClean="0"/>
              <a:t>The purpose of the analysis via tree-building algorithm is to determine a set of if-then logical split conditions that permit accurate predictions or classification of cases. </a:t>
            </a:r>
          </a:p>
          <a:p>
            <a:r>
              <a:rPr lang="en-US" dirty="0" smtClean="0"/>
              <a:t>A Classification tree will determine a set of logical if-then conditions instead of linear equations for predicting or classifying cases. </a:t>
            </a:r>
          </a:p>
          <a:p>
            <a:r>
              <a:rPr lang="en-US" dirty="0" smtClean="0"/>
              <a:t>The general approach to derive predictions from if-then conditions can also be applied to regression tree as well.</a:t>
            </a:r>
          </a:p>
          <a:p>
            <a:pPr marL="45720" indent="0">
              <a:buNone/>
            </a:pPr>
            <a:endParaRPr lang="en-US" dirty="0" smtClean="0"/>
          </a:p>
          <a:p>
            <a:r>
              <a:rPr lang="en-US" dirty="0" smtClean="0"/>
              <a:t>Advantages of CART:</a:t>
            </a:r>
          </a:p>
          <a:p>
            <a:pPr lvl="1"/>
            <a:r>
              <a:rPr lang="en-US" dirty="0" smtClean="0"/>
              <a:t>Simplicity </a:t>
            </a:r>
          </a:p>
          <a:p>
            <a:pPr lvl="1"/>
            <a:r>
              <a:rPr lang="en-US" dirty="0" smtClean="0"/>
              <a:t>Nonparametric and Nonlinear </a:t>
            </a:r>
          </a:p>
          <a:p>
            <a:pPr marL="365760" lvl="1" indent="0">
              <a:buNone/>
            </a:pPr>
            <a:endParaRPr lang="en-US" dirty="0"/>
          </a:p>
        </p:txBody>
      </p:sp>
      <p:sp>
        <p:nvSpPr>
          <p:cNvPr id="3" name="Title 2"/>
          <p:cNvSpPr>
            <a:spLocks noGrp="1"/>
          </p:cNvSpPr>
          <p:nvPr>
            <p:ph type="title"/>
          </p:nvPr>
        </p:nvSpPr>
        <p:spPr>
          <a:xfrm>
            <a:off x="1065212" y="304800"/>
            <a:ext cx="9067800" cy="838200"/>
          </a:xfrm>
        </p:spPr>
        <p:txBody>
          <a:bodyPr>
            <a:noAutofit/>
          </a:bodyPr>
          <a:lstStyle/>
          <a:p>
            <a:r>
              <a:rPr lang="en-US" sz="4200" dirty="0" smtClean="0"/>
              <a:t>Classification and Regression Tree</a:t>
            </a:r>
            <a:endParaRPr lang="en-US" sz="4200" dirty="0"/>
          </a:p>
        </p:txBody>
      </p:sp>
    </p:spTree>
    <p:extLst>
      <p:ext uri="{BB962C8B-B14F-4D97-AF65-F5344CB8AC3E}">
        <p14:creationId xmlns="" xmlns:p14="http://schemas.microsoft.com/office/powerpoint/2010/main" val="326223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284412" y="1371600"/>
            <a:ext cx="8302307" cy="4876800"/>
          </a:xfrm>
        </p:spPr>
      </p:pic>
      <p:sp>
        <p:nvSpPr>
          <p:cNvPr id="3" name="Title 2"/>
          <p:cNvSpPr>
            <a:spLocks noGrp="1"/>
          </p:cNvSpPr>
          <p:nvPr>
            <p:ph type="title"/>
          </p:nvPr>
        </p:nvSpPr>
        <p:spPr>
          <a:xfrm>
            <a:off x="1063623" y="15240"/>
            <a:ext cx="8686801" cy="1066800"/>
          </a:xfrm>
        </p:spPr>
        <p:txBody>
          <a:bodyPr>
            <a:normAutofit/>
          </a:bodyPr>
          <a:lstStyle/>
          <a:p>
            <a:pPr algn="ctr"/>
            <a:r>
              <a:rPr lang="en-US" sz="4200" dirty="0" smtClean="0"/>
              <a:t>CART Implementation </a:t>
            </a:r>
            <a:endParaRPr lang="en-US" sz="4200" dirty="0"/>
          </a:p>
        </p:txBody>
      </p:sp>
      <p:graphicFrame>
        <p:nvGraphicFramePr>
          <p:cNvPr id="6" name="Table 5"/>
          <p:cNvGraphicFramePr>
            <a:graphicFrameLocks noGrp="1"/>
          </p:cNvGraphicFramePr>
          <p:nvPr>
            <p:extLst>
              <p:ext uri="{D42A27DB-BD31-4B8C-83A1-F6EECF244321}">
                <p14:modId xmlns="" xmlns:p14="http://schemas.microsoft.com/office/powerpoint/2010/main" val="1992173870"/>
              </p:ext>
            </p:extLst>
          </p:nvPr>
        </p:nvGraphicFramePr>
        <p:xfrm>
          <a:off x="303212" y="1447800"/>
          <a:ext cx="4038600" cy="1112520"/>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1755004749"/>
                    </a:ext>
                  </a:extLst>
                </a:gridCol>
                <a:gridCol w="1219200">
                  <a:extLst>
                    <a:ext uri="{9D8B030D-6E8A-4147-A177-3AD203B41FA5}">
                      <a16:colId xmlns="" xmlns:a16="http://schemas.microsoft.com/office/drawing/2014/main" val="3364774584"/>
                    </a:ext>
                  </a:extLst>
                </a:gridCol>
                <a:gridCol w="1066800">
                  <a:extLst>
                    <a:ext uri="{9D8B030D-6E8A-4147-A177-3AD203B41FA5}">
                      <a16:colId xmlns="" xmlns:a16="http://schemas.microsoft.com/office/drawing/2014/main" val="2211118856"/>
                    </a:ext>
                  </a:extLst>
                </a:gridCol>
              </a:tblGrid>
              <a:tr h="370840">
                <a:tc>
                  <a:txBody>
                    <a:bodyPr/>
                    <a:lstStyle/>
                    <a:p>
                      <a:pPr algn="ctr"/>
                      <a:r>
                        <a:rPr lang="en-US" dirty="0" smtClean="0"/>
                        <a:t>Predictions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2961403377"/>
                  </a:ext>
                </a:extLst>
              </a:tr>
              <a:tr h="370840">
                <a:tc>
                  <a:txBody>
                    <a:bodyPr/>
                    <a:lstStyle/>
                    <a:p>
                      <a:pPr algn="ctr"/>
                      <a:r>
                        <a:rPr lang="en-US" dirty="0" smtClean="0"/>
                        <a:t>0</a:t>
                      </a:r>
                      <a:endParaRPr lang="en-US" dirty="0"/>
                    </a:p>
                  </a:txBody>
                  <a:tcPr/>
                </a:tc>
                <a:tc>
                  <a:txBody>
                    <a:bodyPr/>
                    <a:lstStyle/>
                    <a:p>
                      <a:pPr algn="ctr"/>
                      <a:r>
                        <a:rPr lang="en-US" dirty="0" smtClean="0"/>
                        <a:t>1742</a:t>
                      </a:r>
                      <a:endParaRPr lang="en-US" dirty="0"/>
                    </a:p>
                  </a:txBody>
                  <a:tcPr/>
                </a:tc>
                <a:tc>
                  <a:txBody>
                    <a:bodyPr/>
                    <a:lstStyle/>
                    <a:p>
                      <a:pPr algn="ctr"/>
                      <a:r>
                        <a:rPr lang="en-US" dirty="0" smtClean="0"/>
                        <a:t>397</a:t>
                      </a:r>
                      <a:endParaRPr lang="en-US" dirty="0"/>
                    </a:p>
                  </a:txBody>
                  <a:tcPr/>
                </a:tc>
                <a:extLst>
                  <a:ext uri="{0D108BD9-81ED-4DB2-BD59-A6C34878D82A}">
                    <a16:rowId xmlns="" xmlns:a16="http://schemas.microsoft.com/office/drawing/2014/main" val="3184069016"/>
                  </a:ext>
                </a:extLst>
              </a:tr>
              <a:tr h="370840">
                <a:tc>
                  <a:txBody>
                    <a:bodyPr/>
                    <a:lstStyle/>
                    <a:p>
                      <a:pPr algn="ctr"/>
                      <a:r>
                        <a:rPr lang="en-US" dirty="0" smtClean="0"/>
                        <a:t>1</a:t>
                      </a:r>
                      <a:endParaRPr lang="en-US" dirty="0"/>
                    </a:p>
                  </a:txBody>
                  <a:tcPr/>
                </a:tc>
                <a:tc>
                  <a:txBody>
                    <a:bodyPr/>
                    <a:lstStyle/>
                    <a:p>
                      <a:pPr algn="ctr"/>
                      <a:r>
                        <a:rPr lang="en-US" dirty="0" smtClean="0"/>
                        <a:t>100</a:t>
                      </a:r>
                      <a:endParaRPr lang="en-US" dirty="0"/>
                    </a:p>
                  </a:txBody>
                  <a:tcPr/>
                </a:tc>
                <a:tc>
                  <a:txBody>
                    <a:bodyPr/>
                    <a:lstStyle/>
                    <a:p>
                      <a:pPr algn="ctr"/>
                      <a:r>
                        <a:rPr lang="en-US" dirty="0" smtClean="0"/>
                        <a:t>41</a:t>
                      </a:r>
                      <a:endParaRPr lang="en-US" dirty="0"/>
                    </a:p>
                  </a:txBody>
                  <a:tcPr/>
                </a:tc>
                <a:extLst>
                  <a:ext uri="{0D108BD9-81ED-4DB2-BD59-A6C34878D82A}">
                    <a16:rowId xmlns="" xmlns:a16="http://schemas.microsoft.com/office/drawing/2014/main" val="1455465776"/>
                  </a:ext>
                </a:extLst>
              </a:tr>
            </a:tbl>
          </a:graphicData>
        </a:graphic>
      </p:graphicFrame>
      <p:sp>
        <p:nvSpPr>
          <p:cNvPr id="7" name="TextBox 6"/>
          <p:cNvSpPr txBox="1"/>
          <p:nvPr/>
        </p:nvSpPr>
        <p:spPr>
          <a:xfrm>
            <a:off x="836612" y="3571474"/>
            <a:ext cx="2667000" cy="477054"/>
          </a:xfrm>
          <a:prstGeom prst="rect">
            <a:avLst/>
          </a:prstGeom>
          <a:noFill/>
          <a:ln>
            <a:solidFill>
              <a:schemeClr val="bg2"/>
            </a:solidFill>
          </a:ln>
        </p:spPr>
        <p:txBody>
          <a:bodyPr wrap="square" rtlCol="0" anchor="ctr" anchorCtr="1">
            <a:spAutoFit/>
          </a:bodyPr>
          <a:lstStyle/>
          <a:p>
            <a:r>
              <a:rPr lang="en-US" sz="2500" b="1" dirty="0" smtClean="0">
                <a:solidFill>
                  <a:srgbClr val="35E75F"/>
                </a:solidFill>
              </a:rPr>
              <a:t>Accuracy: 78.20%</a:t>
            </a:r>
          </a:p>
        </p:txBody>
      </p:sp>
    </p:spTree>
    <p:extLst>
      <p:ext uri="{BB962C8B-B14F-4D97-AF65-F5344CB8AC3E}">
        <p14:creationId xmlns="" xmlns:p14="http://schemas.microsoft.com/office/powerpoint/2010/main" val="20956020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C4.5 algorithm is used to generate decision tree that can be used for classification and so referred as Statistical Classifier. </a:t>
            </a:r>
          </a:p>
          <a:p>
            <a:r>
              <a:rPr lang="en-US" dirty="0" smtClean="0"/>
              <a:t>C4.5 permits numeric attributes and deals sensibly with missing values.</a:t>
            </a:r>
          </a:p>
          <a:p>
            <a:r>
              <a:rPr lang="en-US" dirty="0" smtClean="0"/>
              <a:t>C4.5 uses attributes with continuous data </a:t>
            </a:r>
            <a:r>
              <a:rPr lang="en-US" dirty="0"/>
              <a:t>a</a:t>
            </a:r>
            <a:r>
              <a:rPr lang="en-US" dirty="0" smtClean="0"/>
              <a:t>nd different weights.</a:t>
            </a:r>
          </a:p>
          <a:p>
            <a:r>
              <a:rPr lang="en-US" dirty="0" smtClean="0"/>
              <a:t>C4.5 follows Post-pruning approach to deal with noisy data and remove a sub-tree from fully developed decision tree. </a:t>
            </a:r>
          </a:p>
          <a:p>
            <a:endParaRPr lang="en-US" dirty="0" smtClean="0"/>
          </a:p>
        </p:txBody>
      </p:sp>
      <p:sp>
        <p:nvSpPr>
          <p:cNvPr id="3" name="Title 2"/>
          <p:cNvSpPr>
            <a:spLocks noGrp="1"/>
          </p:cNvSpPr>
          <p:nvPr>
            <p:ph type="title"/>
          </p:nvPr>
        </p:nvSpPr>
        <p:spPr>
          <a:xfrm>
            <a:off x="1065211" y="533400"/>
            <a:ext cx="8686801" cy="1066800"/>
          </a:xfrm>
        </p:spPr>
        <p:txBody>
          <a:bodyPr>
            <a:normAutofit/>
          </a:bodyPr>
          <a:lstStyle/>
          <a:p>
            <a:r>
              <a:rPr lang="en-US" sz="4200" dirty="0" smtClean="0"/>
              <a:t>C4.5 Algorithm </a:t>
            </a:r>
            <a:endParaRPr lang="en-US" sz="4200" dirty="0"/>
          </a:p>
        </p:txBody>
      </p:sp>
    </p:spTree>
    <p:extLst>
      <p:ext uri="{BB962C8B-B14F-4D97-AF65-F5344CB8AC3E}">
        <p14:creationId xmlns="" xmlns:p14="http://schemas.microsoft.com/office/powerpoint/2010/main" val="38700721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2513012" y="1371600"/>
            <a:ext cx="8382000" cy="5029200"/>
          </a:xfrm>
        </p:spPr>
      </p:pic>
      <p:sp>
        <p:nvSpPr>
          <p:cNvPr id="5" name="Title 4"/>
          <p:cNvSpPr>
            <a:spLocks noGrp="1"/>
          </p:cNvSpPr>
          <p:nvPr>
            <p:ph type="title"/>
          </p:nvPr>
        </p:nvSpPr>
        <p:spPr>
          <a:xfrm>
            <a:off x="1033143" y="0"/>
            <a:ext cx="8686801" cy="1066800"/>
          </a:xfrm>
        </p:spPr>
        <p:txBody>
          <a:bodyPr>
            <a:normAutofit/>
          </a:bodyPr>
          <a:lstStyle/>
          <a:p>
            <a:pPr algn="ctr"/>
            <a:r>
              <a:rPr lang="en-US" sz="4200" dirty="0" smtClean="0"/>
              <a:t>C4.5 Decision Tree</a:t>
            </a:r>
            <a:endParaRPr lang="en-US" sz="4200" dirty="0"/>
          </a:p>
        </p:txBody>
      </p:sp>
      <p:graphicFrame>
        <p:nvGraphicFramePr>
          <p:cNvPr id="11" name="Table 10"/>
          <p:cNvGraphicFramePr>
            <a:graphicFrameLocks noGrp="1"/>
          </p:cNvGraphicFramePr>
          <p:nvPr>
            <p:extLst>
              <p:ext uri="{D42A27DB-BD31-4B8C-83A1-F6EECF244321}">
                <p14:modId xmlns="" xmlns:p14="http://schemas.microsoft.com/office/powerpoint/2010/main" val="2468632843"/>
              </p:ext>
            </p:extLst>
          </p:nvPr>
        </p:nvGraphicFramePr>
        <p:xfrm>
          <a:off x="379412" y="1303020"/>
          <a:ext cx="3352800" cy="1112520"/>
        </p:xfrm>
        <a:graphic>
          <a:graphicData uri="http://schemas.openxmlformats.org/drawingml/2006/table">
            <a:tbl>
              <a:tblPr firstRow="1" bandRow="1">
                <a:tableStyleId>{5C22544A-7EE6-4342-B048-85BDC9FD1C3A}</a:tableStyleId>
              </a:tblPr>
              <a:tblGrid>
                <a:gridCol w="1397000">
                  <a:extLst>
                    <a:ext uri="{9D8B030D-6E8A-4147-A177-3AD203B41FA5}">
                      <a16:colId xmlns="" xmlns:a16="http://schemas.microsoft.com/office/drawing/2014/main" val="2083936626"/>
                    </a:ext>
                  </a:extLst>
                </a:gridCol>
                <a:gridCol w="965200">
                  <a:extLst>
                    <a:ext uri="{9D8B030D-6E8A-4147-A177-3AD203B41FA5}">
                      <a16:colId xmlns="" xmlns:a16="http://schemas.microsoft.com/office/drawing/2014/main" val="1629542355"/>
                    </a:ext>
                  </a:extLst>
                </a:gridCol>
                <a:gridCol w="990600">
                  <a:extLst>
                    <a:ext uri="{9D8B030D-6E8A-4147-A177-3AD203B41FA5}">
                      <a16:colId xmlns="" xmlns:a16="http://schemas.microsoft.com/office/drawing/2014/main" val="3563412610"/>
                    </a:ext>
                  </a:extLst>
                </a:gridCol>
              </a:tblGrid>
              <a:tr h="370840">
                <a:tc>
                  <a:txBody>
                    <a:bodyPr/>
                    <a:lstStyle/>
                    <a:p>
                      <a:pPr algn="ctr"/>
                      <a:r>
                        <a:rPr lang="en-US" dirty="0" smtClean="0"/>
                        <a:t>Predictions</a:t>
                      </a:r>
                      <a:r>
                        <a:rPr lang="en-US" baseline="0" dirty="0" smtClean="0"/>
                        <a:t> </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3592173026"/>
                  </a:ext>
                </a:extLst>
              </a:tr>
              <a:tr h="370840">
                <a:tc>
                  <a:txBody>
                    <a:bodyPr/>
                    <a:lstStyle/>
                    <a:p>
                      <a:pPr algn="ctr"/>
                      <a:r>
                        <a:rPr lang="en-US" dirty="0" smtClean="0"/>
                        <a:t>0</a:t>
                      </a:r>
                      <a:endParaRPr lang="en-US" dirty="0"/>
                    </a:p>
                  </a:txBody>
                  <a:tcPr/>
                </a:tc>
                <a:tc>
                  <a:txBody>
                    <a:bodyPr/>
                    <a:lstStyle/>
                    <a:p>
                      <a:pPr algn="ctr"/>
                      <a:r>
                        <a:rPr lang="en-US" dirty="0" smtClean="0"/>
                        <a:t>1815</a:t>
                      </a:r>
                      <a:endParaRPr lang="en-US" dirty="0"/>
                    </a:p>
                  </a:txBody>
                  <a:tcPr/>
                </a:tc>
                <a:tc>
                  <a:txBody>
                    <a:bodyPr/>
                    <a:lstStyle/>
                    <a:p>
                      <a:pPr algn="ctr"/>
                      <a:r>
                        <a:rPr lang="en-US" dirty="0" smtClean="0"/>
                        <a:t>431</a:t>
                      </a:r>
                      <a:endParaRPr lang="en-US" dirty="0"/>
                    </a:p>
                  </a:txBody>
                  <a:tcPr/>
                </a:tc>
                <a:extLst>
                  <a:ext uri="{0D108BD9-81ED-4DB2-BD59-A6C34878D82A}">
                    <a16:rowId xmlns="" xmlns:a16="http://schemas.microsoft.com/office/drawing/2014/main" val="412308039"/>
                  </a:ext>
                </a:extLst>
              </a:tr>
              <a:tr h="370840">
                <a:tc>
                  <a:txBody>
                    <a:bodyPr/>
                    <a:lstStyle/>
                    <a:p>
                      <a:pPr algn="ctr"/>
                      <a:r>
                        <a:rPr lang="en-US" dirty="0" smtClean="0"/>
                        <a:t>1</a:t>
                      </a:r>
                      <a:endParaRPr lang="en-US" dirty="0"/>
                    </a:p>
                  </a:txBody>
                  <a:tcPr/>
                </a:tc>
                <a:tc>
                  <a:txBody>
                    <a:bodyPr/>
                    <a:lstStyle/>
                    <a:p>
                      <a:pPr algn="ctr"/>
                      <a:r>
                        <a:rPr lang="en-US" dirty="0" smtClean="0"/>
                        <a:t>27</a:t>
                      </a:r>
                      <a:endParaRPr lang="en-US" dirty="0"/>
                    </a:p>
                  </a:txBody>
                  <a:tcPr/>
                </a:tc>
                <a:tc>
                  <a:txBody>
                    <a:bodyPr/>
                    <a:lstStyle/>
                    <a:p>
                      <a:pPr algn="ctr"/>
                      <a:r>
                        <a:rPr lang="en-US" dirty="0" smtClean="0"/>
                        <a:t>7</a:t>
                      </a:r>
                      <a:endParaRPr lang="en-US" dirty="0"/>
                    </a:p>
                  </a:txBody>
                  <a:tcPr/>
                </a:tc>
                <a:extLst>
                  <a:ext uri="{0D108BD9-81ED-4DB2-BD59-A6C34878D82A}">
                    <a16:rowId xmlns="" xmlns:a16="http://schemas.microsoft.com/office/drawing/2014/main" val="2224344028"/>
                  </a:ext>
                </a:extLst>
              </a:tr>
            </a:tbl>
          </a:graphicData>
        </a:graphic>
      </p:graphicFrame>
      <p:sp>
        <p:nvSpPr>
          <p:cNvPr id="12" name="TextBox 11"/>
          <p:cNvSpPr txBox="1"/>
          <p:nvPr/>
        </p:nvSpPr>
        <p:spPr>
          <a:xfrm>
            <a:off x="722312" y="4876800"/>
            <a:ext cx="2667000" cy="477054"/>
          </a:xfrm>
          <a:prstGeom prst="rect">
            <a:avLst/>
          </a:prstGeom>
          <a:noFill/>
          <a:ln>
            <a:solidFill>
              <a:schemeClr val="bg2"/>
            </a:solidFill>
          </a:ln>
        </p:spPr>
        <p:txBody>
          <a:bodyPr wrap="square" rtlCol="0" anchor="ctr" anchorCtr="1">
            <a:spAutoFit/>
          </a:bodyPr>
          <a:lstStyle/>
          <a:p>
            <a:r>
              <a:rPr lang="en-US" sz="2500" b="1" dirty="0" smtClean="0">
                <a:solidFill>
                  <a:srgbClr val="35E75F"/>
                </a:solidFill>
              </a:rPr>
              <a:t>Accuracy: 79.91%</a:t>
            </a:r>
          </a:p>
        </p:txBody>
      </p:sp>
    </p:spTree>
    <p:extLst>
      <p:ext uri="{BB962C8B-B14F-4D97-AF65-F5344CB8AC3E}">
        <p14:creationId xmlns="" xmlns:p14="http://schemas.microsoft.com/office/powerpoint/2010/main" val="18480477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84212" y="228600"/>
            <a:ext cx="2971800" cy="2971800"/>
          </a:xfr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380412" y="228600"/>
            <a:ext cx="3048000" cy="2971800"/>
          </a:xfrm>
          <a:prstGeom prst="rect">
            <a:avLst/>
          </a:prstGeom>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84212" y="3657600"/>
            <a:ext cx="2971800" cy="2971800"/>
          </a:xfrm>
          <a:prstGeom prst="rect">
            <a:avLst/>
          </a:prstGeom>
        </p:spPr>
      </p:pic>
      <p:pic>
        <p:nvPicPr>
          <p:cNvPr id="7" name="Pictur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8380412" y="3657600"/>
            <a:ext cx="3048000" cy="2952750"/>
          </a:xfrm>
          <a:prstGeom prst="rect">
            <a:avLst/>
          </a:prstGeom>
        </p:spPr>
      </p:pic>
      <p:sp>
        <p:nvSpPr>
          <p:cNvPr id="8" name="TextBox 7"/>
          <p:cNvSpPr txBox="1"/>
          <p:nvPr/>
        </p:nvSpPr>
        <p:spPr>
          <a:xfrm>
            <a:off x="6248400" y="1905000"/>
            <a:ext cx="1865312" cy="369332"/>
          </a:xfrm>
          <a:prstGeom prst="rect">
            <a:avLst/>
          </a:prstGeom>
          <a:noFill/>
          <a:ln>
            <a:solidFill>
              <a:schemeClr val="bg2"/>
            </a:solidFill>
          </a:ln>
        </p:spPr>
        <p:txBody>
          <a:bodyPr wrap="square" rtlCol="0" anchor="ctr" anchorCtr="1">
            <a:spAutoFit/>
          </a:bodyPr>
          <a:lstStyle/>
          <a:p>
            <a:r>
              <a:rPr lang="en-US" dirty="0" err="1" smtClean="0"/>
              <a:t>Shubham</a:t>
            </a:r>
            <a:r>
              <a:rPr lang="en-US" dirty="0" smtClean="0"/>
              <a:t> Gupta</a:t>
            </a:r>
          </a:p>
        </p:txBody>
      </p:sp>
      <p:sp>
        <p:nvSpPr>
          <p:cNvPr id="9" name="TextBox 8"/>
          <p:cNvSpPr txBox="1"/>
          <p:nvPr/>
        </p:nvSpPr>
        <p:spPr>
          <a:xfrm>
            <a:off x="6378574" y="4952196"/>
            <a:ext cx="1828800" cy="400110"/>
          </a:xfrm>
          <a:prstGeom prst="rect">
            <a:avLst/>
          </a:prstGeom>
          <a:noFill/>
          <a:ln>
            <a:solidFill>
              <a:schemeClr val="bg2"/>
            </a:solidFill>
          </a:ln>
        </p:spPr>
        <p:txBody>
          <a:bodyPr wrap="square" rtlCol="0" anchor="ctr" anchorCtr="1">
            <a:spAutoFit/>
          </a:bodyPr>
          <a:lstStyle/>
          <a:p>
            <a:r>
              <a:rPr lang="en-US" sz="2000" dirty="0" smtClean="0"/>
              <a:t>Karan Shah</a:t>
            </a:r>
          </a:p>
        </p:txBody>
      </p:sp>
      <p:sp>
        <p:nvSpPr>
          <p:cNvPr id="10" name="TextBox 9"/>
          <p:cNvSpPr txBox="1"/>
          <p:nvPr/>
        </p:nvSpPr>
        <p:spPr>
          <a:xfrm>
            <a:off x="3959224" y="4952196"/>
            <a:ext cx="1828800" cy="400110"/>
          </a:xfrm>
          <a:prstGeom prst="rect">
            <a:avLst/>
          </a:prstGeom>
          <a:noFill/>
          <a:ln>
            <a:solidFill>
              <a:schemeClr val="bg2"/>
            </a:solidFill>
          </a:ln>
        </p:spPr>
        <p:txBody>
          <a:bodyPr wrap="square" rtlCol="0" anchor="ctr" anchorCtr="1">
            <a:spAutoFit/>
          </a:bodyPr>
          <a:lstStyle/>
          <a:p>
            <a:r>
              <a:rPr lang="en-US" sz="2000" dirty="0" smtClean="0"/>
              <a:t>Ketu Shah</a:t>
            </a:r>
          </a:p>
        </p:txBody>
      </p:sp>
      <p:sp>
        <p:nvSpPr>
          <p:cNvPr id="12" name="TextBox 11"/>
          <p:cNvSpPr txBox="1"/>
          <p:nvPr/>
        </p:nvSpPr>
        <p:spPr>
          <a:xfrm>
            <a:off x="3959224" y="1889611"/>
            <a:ext cx="1828800" cy="400110"/>
          </a:xfrm>
          <a:prstGeom prst="rect">
            <a:avLst/>
          </a:prstGeom>
          <a:noFill/>
          <a:ln>
            <a:solidFill>
              <a:schemeClr val="bg2"/>
            </a:solidFill>
          </a:ln>
        </p:spPr>
        <p:txBody>
          <a:bodyPr wrap="square" rtlCol="0" anchor="ctr" anchorCtr="1">
            <a:spAutoFit/>
          </a:bodyPr>
          <a:lstStyle/>
          <a:p>
            <a:r>
              <a:rPr lang="en-US" sz="2000" b="1" dirty="0" err="1" smtClean="0"/>
              <a:t>Ishani</a:t>
            </a:r>
            <a:r>
              <a:rPr lang="en-US" sz="2000" b="1" dirty="0" smtClean="0"/>
              <a:t> Desai </a:t>
            </a:r>
          </a:p>
        </p:txBody>
      </p:sp>
    </p:spTree>
    <p:extLst>
      <p:ext uri="{BB962C8B-B14F-4D97-AF65-F5344CB8AC3E}">
        <p14:creationId xmlns="" xmlns:p14="http://schemas.microsoft.com/office/powerpoint/2010/main" val="18887836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89012" y="1828800"/>
            <a:ext cx="5715000" cy="2514600"/>
          </a:xfrm>
        </p:spPr>
        <p:txBody>
          <a:bodyPr>
            <a:normAutofit/>
          </a:bodyPr>
          <a:lstStyle/>
          <a:p>
            <a:r>
              <a:rPr lang="en-US" sz="5500" dirty="0" smtClean="0"/>
              <a:t>Analysis and Statistics of Flight Delays </a:t>
            </a:r>
            <a:endParaRPr lang="en-US" sz="5500" dirty="0"/>
          </a:p>
        </p:txBody>
      </p:sp>
    </p:spTree>
    <p:extLst>
      <p:ext uri="{BB962C8B-B14F-4D97-AF65-F5344CB8AC3E}">
        <p14:creationId xmlns="" xmlns:p14="http://schemas.microsoft.com/office/powerpoint/2010/main" val="11859130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3812" y="0"/>
            <a:ext cx="8686801" cy="1066800"/>
          </a:xfrm>
        </p:spPr>
        <p:txBody>
          <a:bodyPr>
            <a:noAutofit/>
          </a:bodyPr>
          <a:lstStyle/>
          <a:p>
            <a:pPr algn="ctr"/>
            <a:r>
              <a:rPr lang="en-US" sz="4000" dirty="0" smtClean="0"/>
              <a:t>  Popular Route Delays Information</a:t>
            </a:r>
            <a:endParaRPr lang="en-US" sz="4000" dirty="0"/>
          </a:p>
        </p:txBody>
      </p:sp>
      <p:graphicFrame>
        <p:nvGraphicFramePr>
          <p:cNvPr id="11" name="Content Placeholder 10"/>
          <p:cNvGraphicFramePr>
            <a:graphicFrameLocks noGrp="1"/>
          </p:cNvGraphicFramePr>
          <p:nvPr>
            <p:ph sz="half" idx="1"/>
          </p:nvPr>
        </p:nvGraphicFramePr>
        <p:xfrm>
          <a:off x="760413" y="1295400"/>
          <a:ext cx="4556126" cy="5105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p:cNvGraphicFramePr>
            <a:graphicFrameLocks noGrp="1"/>
          </p:cNvGraphicFramePr>
          <p:nvPr>
            <p:ph sz="half" idx="2"/>
          </p:nvPr>
        </p:nvGraphicFramePr>
        <p:xfrm>
          <a:off x="5464175" y="1295400"/>
          <a:ext cx="4821237" cy="5105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26000883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5211" y="1371600"/>
            <a:ext cx="9829801" cy="5105400"/>
          </a:xfrm>
        </p:spPr>
        <p:txBody>
          <a:bodyPr>
            <a:normAutofit/>
          </a:bodyPr>
          <a:lstStyle/>
          <a:p>
            <a:pPr>
              <a:buFont typeface="Wingdings" panose="05000000000000000000" pitchFamily="2" charset="2"/>
              <a:buChar char="Ø"/>
            </a:pPr>
            <a:r>
              <a:rPr lang="en-US" sz="2200" b="1" dirty="0" smtClean="0">
                <a:solidFill>
                  <a:schemeClr val="accent1"/>
                </a:solidFill>
              </a:rPr>
              <a:t>Outcome</a:t>
            </a:r>
            <a:r>
              <a:rPr lang="en-US" sz="2200" dirty="0" smtClean="0">
                <a:solidFill>
                  <a:schemeClr val="accent1"/>
                </a:solidFill>
              </a:rPr>
              <a:t>:</a:t>
            </a:r>
          </a:p>
          <a:p>
            <a:pPr lvl="1"/>
            <a:r>
              <a:rPr lang="en-US" sz="2200" dirty="0" smtClean="0"/>
              <a:t>After studying different models on the dataset, it is observed that KNN provides us the best results with the accuracy of about 86%.</a:t>
            </a:r>
          </a:p>
          <a:p>
            <a:pPr>
              <a:buFont typeface="Wingdings" panose="05000000000000000000" pitchFamily="2" charset="2"/>
              <a:buChar char="Ø"/>
            </a:pPr>
            <a:r>
              <a:rPr lang="en-US" sz="2200" b="1" dirty="0" smtClean="0">
                <a:solidFill>
                  <a:schemeClr val="accent1"/>
                </a:solidFill>
              </a:rPr>
              <a:t>Future Scope:</a:t>
            </a:r>
          </a:p>
          <a:p>
            <a:pPr lvl="1"/>
            <a:r>
              <a:rPr lang="en-US" sz="2200" dirty="0" smtClean="0"/>
              <a:t>The model accuracy can be increased by taking into the account variables like weather conditions and airline employees efficiency.</a:t>
            </a:r>
          </a:p>
          <a:p>
            <a:pPr>
              <a:buFont typeface="Wingdings" panose="05000000000000000000" pitchFamily="2" charset="2"/>
              <a:buChar char="Ø"/>
            </a:pPr>
            <a:r>
              <a:rPr lang="en-US" sz="2200" b="1" dirty="0" smtClean="0">
                <a:solidFill>
                  <a:schemeClr val="accent1"/>
                </a:solidFill>
              </a:rPr>
              <a:t>Application:</a:t>
            </a:r>
          </a:p>
          <a:p>
            <a:pPr lvl="1"/>
            <a:r>
              <a:rPr lang="en-US" sz="2200" dirty="0" smtClean="0"/>
              <a:t>Airlines can determine efficient routes with minimum delay possibility.</a:t>
            </a:r>
          </a:p>
          <a:p>
            <a:pPr lvl="1"/>
            <a:r>
              <a:rPr lang="en-US" sz="2200" dirty="0" smtClean="0"/>
              <a:t>Opt for secondary airports for particular routes between cities. E.g</a:t>
            </a:r>
            <a:r>
              <a:rPr lang="en-US" sz="2200" dirty="0"/>
              <a:t>.</a:t>
            </a:r>
            <a:r>
              <a:rPr lang="en-US" sz="2200" dirty="0" smtClean="0"/>
              <a:t> SEA-LGA instead of SEA-JFK since SEA-JFK flights are more likely to be delayed.</a:t>
            </a:r>
          </a:p>
          <a:p>
            <a:pPr lvl="1"/>
            <a:r>
              <a:rPr lang="en-US" sz="2200" dirty="0" smtClean="0"/>
              <a:t>This model can help passengers to plan layover at particular airport.</a:t>
            </a:r>
          </a:p>
          <a:p>
            <a:endParaRPr lang="en-US" sz="2200" dirty="0"/>
          </a:p>
        </p:txBody>
      </p:sp>
      <p:sp>
        <p:nvSpPr>
          <p:cNvPr id="3" name="Title 2"/>
          <p:cNvSpPr>
            <a:spLocks noGrp="1"/>
          </p:cNvSpPr>
          <p:nvPr>
            <p:ph type="title"/>
          </p:nvPr>
        </p:nvSpPr>
        <p:spPr>
          <a:xfrm>
            <a:off x="1065211" y="152400"/>
            <a:ext cx="9982201" cy="1066800"/>
          </a:xfrm>
        </p:spPr>
        <p:txBody>
          <a:bodyPr>
            <a:normAutofit fontScale="90000"/>
          </a:bodyPr>
          <a:lstStyle/>
          <a:p>
            <a:pPr algn="ctr"/>
            <a:r>
              <a:rPr lang="en-US" sz="4200" dirty="0" smtClean="0"/>
              <a:t>Outcome-Application-Future Scope	</a:t>
            </a:r>
            <a:endParaRPr lang="en-US" sz="4200" dirty="0"/>
          </a:p>
        </p:txBody>
      </p:sp>
    </p:spTree>
    <p:extLst>
      <p:ext uri="{BB962C8B-B14F-4D97-AF65-F5344CB8AC3E}">
        <p14:creationId xmlns="" xmlns:p14="http://schemas.microsoft.com/office/powerpoint/2010/main" val="34203115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2" y="2057400"/>
            <a:ext cx="8686800" cy="1905000"/>
          </a:xfrm>
          <a:effectLst>
            <a:glow rad="63500">
              <a:schemeClr val="accent2">
                <a:satMod val="175000"/>
                <a:alpha val="40000"/>
              </a:schemeClr>
            </a:glow>
            <a:outerShdw blurRad="50800" dist="38100" dir="2700000" algn="tl" rotWithShape="0">
              <a:prstClr val="black">
                <a:alpha val="40000"/>
              </a:prstClr>
            </a:outerShdw>
          </a:effectLst>
        </p:spPr>
        <p:txBody>
          <a:bodyPr>
            <a:normAutofit/>
          </a:bodyPr>
          <a:lstStyle/>
          <a:p>
            <a:pPr algn="ctr"/>
            <a:r>
              <a:rPr lang="en-US" sz="10000" dirty="0" smtClean="0"/>
              <a:t>Thank You!</a:t>
            </a:r>
            <a:endParaRPr lang="en-US" sz="10000" dirty="0"/>
          </a:p>
        </p:txBody>
      </p:sp>
    </p:spTree>
    <p:extLst>
      <p:ext uri="{BB962C8B-B14F-4D97-AF65-F5344CB8AC3E}">
        <p14:creationId xmlns="" xmlns:p14="http://schemas.microsoft.com/office/powerpoint/2010/main" val="27210610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676400"/>
            <a:ext cx="8686801" cy="4191000"/>
          </a:xfrm>
        </p:spPr>
        <p:txBody>
          <a:bodyPr>
            <a:normAutofit/>
          </a:bodyPr>
          <a:lstStyle/>
          <a:p>
            <a:r>
              <a:rPr lang="en-US" sz="2500" dirty="0" smtClean="0"/>
              <a:t>Flight Delay has emerged as a prime factor for economic loss for airlines.</a:t>
            </a:r>
          </a:p>
          <a:p>
            <a:r>
              <a:rPr lang="en-US" sz="2500" dirty="0" smtClean="0"/>
              <a:t>Flight Delay has negative impact on business reputation and demand of airlines as well.  </a:t>
            </a:r>
            <a:endParaRPr lang="en-US" sz="2500" dirty="0"/>
          </a:p>
        </p:txBody>
      </p:sp>
      <p:sp>
        <p:nvSpPr>
          <p:cNvPr id="2" name="Title 1"/>
          <p:cNvSpPr>
            <a:spLocks noGrp="1"/>
          </p:cNvSpPr>
          <p:nvPr>
            <p:ph type="title"/>
          </p:nvPr>
        </p:nvSpPr>
        <p:spPr>
          <a:xfrm>
            <a:off x="1065212" y="228600"/>
            <a:ext cx="8686801" cy="1066800"/>
          </a:xfrm>
        </p:spPr>
        <p:txBody>
          <a:bodyPr>
            <a:normAutofit/>
          </a:bodyPr>
          <a:lstStyle/>
          <a:p>
            <a:r>
              <a:rPr lang="en-US" sz="4200" dirty="0" smtClean="0"/>
              <a:t>Business Problem Overview</a:t>
            </a:r>
            <a:endParaRPr lang="en-US" sz="42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212" y="3581400"/>
            <a:ext cx="9067799" cy="2819400"/>
          </a:xfrm>
          <a:prstGeom prst="rect">
            <a:avLst/>
          </a:prstGeom>
        </p:spPr>
      </p:pic>
    </p:spTree>
    <p:extLst>
      <p:ext uri="{BB962C8B-B14F-4D97-AF65-F5344CB8AC3E}">
        <p14:creationId xmlns="" xmlns:p14="http://schemas.microsoft.com/office/powerpoint/2010/main" val="16373106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0" y="1828800"/>
            <a:ext cx="8686801" cy="3276600"/>
          </a:xfrm>
        </p:spPr>
        <p:txBody>
          <a:bodyPr/>
          <a:lstStyle/>
          <a:p>
            <a:endParaRPr lang="en-US" sz="2500" dirty="0" smtClean="0"/>
          </a:p>
          <a:p>
            <a:r>
              <a:rPr lang="en-US" sz="2500" dirty="0" smtClean="0"/>
              <a:t>Develop a business model to predict flight delays.</a:t>
            </a:r>
          </a:p>
          <a:p>
            <a:r>
              <a:rPr lang="en-US" sz="2500" dirty="0" smtClean="0"/>
              <a:t>Optimize flight operations.</a:t>
            </a:r>
          </a:p>
          <a:p>
            <a:r>
              <a:rPr lang="en-US" sz="2500" dirty="0" smtClean="0"/>
              <a:t>Reduce further economic loss for airlines. </a:t>
            </a:r>
          </a:p>
          <a:p>
            <a:r>
              <a:rPr lang="en-US" sz="2500" dirty="0" smtClean="0"/>
              <a:t>Lessen inconvenience occurred to passengers.</a:t>
            </a:r>
          </a:p>
          <a:p>
            <a:pPr algn="r"/>
            <a:endParaRPr lang="en-US" sz="2500" dirty="0" smtClean="0"/>
          </a:p>
          <a:p>
            <a:endParaRPr lang="en-US" dirty="0"/>
          </a:p>
        </p:txBody>
      </p:sp>
      <p:sp>
        <p:nvSpPr>
          <p:cNvPr id="2" name="Title 1"/>
          <p:cNvSpPr>
            <a:spLocks noGrp="1"/>
          </p:cNvSpPr>
          <p:nvPr>
            <p:ph type="title"/>
          </p:nvPr>
        </p:nvSpPr>
        <p:spPr>
          <a:xfrm>
            <a:off x="1065211" y="381000"/>
            <a:ext cx="8686801" cy="1295400"/>
          </a:xfrm>
        </p:spPr>
        <p:txBody>
          <a:bodyPr>
            <a:normAutofit/>
          </a:bodyPr>
          <a:lstStyle/>
          <a:p>
            <a:r>
              <a:rPr lang="en-US" sz="4200" dirty="0" smtClean="0"/>
              <a:t>Goal and Objective</a:t>
            </a:r>
            <a:endParaRPr lang="en-US" sz="4200" dirty="0"/>
          </a:p>
        </p:txBody>
      </p:sp>
    </p:spTree>
    <p:extLst>
      <p:ext uri="{BB962C8B-B14F-4D97-AF65-F5344CB8AC3E}">
        <p14:creationId xmlns="" xmlns:p14="http://schemas.microsoft.com/office/powerpoint/2010/main" val="27728957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cstate="print">
            <a:extLst>
              <a:ext uri="{28A0092B-C50C-407E-A947-70E740481C1C}">
                <a14:useLocalDpi xmlns="" xmlns:a14="http://schemas.microsoft.com/office/drawing/2010/main" val="0"/>
              </a:ext>
            </a:extLst>
          </a:blip>
          <a:stretch>
            <a:fillRect/>
          </a:stretch>
        </p:blipFill>
        <p:spPr>
          <a:xfrm>
            <a:off x="6018212" y="1676400"/>
            <a:ext cx="3962399" cy="4800600"/>
          </a:xfrm>
        </p:spPr>
      </p:pic>
      <p:sp>
        <p:nvSpPr>
          <p:cNvPr id="3" name="Content Placeholder 2"/>
          <p:cNvSpPr>
            <a:spLocks noGrp="1"/>
          </p:cNvSpPr>
          <p:nvPr>
            <p:ph sz="half" idx="1"/>
          </p:nvPr>
        </p:nvSpPr>
        <p:spPr/>
        <p:txBody>
          <a:bodyPr>
            <a:normAutofit fontScale="92500" lnSpcReduction="10000"/>
          </a:bodyPr>
          <a:lstStyle/>
          <a:p>
            <a:r>
              <a:rPr lang="en-US" sz="2500" dirty="0" smtClean="0"/>
              <a:t>As of 2007, airline industries incurred average cost of around $11,300 per delayed flight based upon 61,000 delayed flights per month average. </a:t>
            </a:r>
          </a:p>
          <a:p>
            <a:endParaRPr lang="en-US" sz="2500" dirty="0" smtClean="0"/>
          </a:p>
          <a:p>
            <a:r>
              <a:rPr lang="en-US" sz="2500" dirty="0" smtClean="0"/>
              <a:t>According to latest estimates, the cost of aircraft block time for U.S. passenger airlines was $81.18 per minute. </a:t>
            </a:r>
          </a:p>
          <a:p>
            <a:endParaRPr lang="en-US" dirty="0"/>
          </a:p>
        </p:txBody>
      </p:sp>
      <p:sp>
        <p:nvSpPr>
          <p:cNvPr id="2" name="Title 1"/>
          <p:cNvSpPr>
            <a:spLocks noGrp="1"/>
          </p:cNvSpPr>
          <p:nvPr>
            <p:ph type="title"/>
          </p:nvPr>
        </p:nvSpPr>
        <p:spPr>
          <a:xfrm>
            <a:off x="1065212" y="381000"/>
            <a:ext cx="8686801" cy="1066800"/>
          </a:xfrm>
        </p:spPr>
        <p:txBody>
          <a:bodyPr/>
          <a:lstStyle/>
          <a:p>
            <a:r>
              <a:rPr lang="en-US" sz="4200" dirty="0" smtClean="0"/>
              <a:t>Literature Review</a:t>
            </a:r>
            <a:endParaRPr lang="en-US" dirty="0"/>
          </a:p>
        </p:txBody>
      </p:sp>
    </p:spTree>
    <p:extLst>
      <p:ext uri="{BB962C8B-B14F-4D97-AF65-F5344CB8AC3E}">
        <p14:creationId xmlns="" xmlns:p14="http://schemas.microsoft.com/office/powerpoint/2010/main" val="4215196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5212" y="992776"/>
            <a:ext cx="8686801" cy="5560424"/>
          </a:xfrm>
        </p:spPr>
        <p:txBody>
          <a:bodyPr>
            <a:normAutofit fontScale="92500" lnSpcReduction="10000"/>
          </a:bodyPr>
          <a:lstStyle/>
          <a:p>
            <a:r>
              <a:rPr lang="en-US" sz="2500" dirty="0" smtClean="0"/>
              <a:t>The data is taken from United States Bureau of Transportation Statistics. </a:t>
            </a:r>
          </a:p>
          <a:p>
            <a:endParaRPr lang="en-US" sz="2500" dirty="0"/>
          </a:p>
          <a:p>
            <a:r>
              <a:rPr lang="en-US" sz="2500" dirty="0" smtClean="0"/>
              <a:t>The dataset represents 4 years of flight delay information for the state of Washington. </a:t>
            </a:r>
          </a:p>
          <a:p>
            <a:r>
              <a:rPr lang="en-US" sz="2500" dirty="0" smtClean="0"/>
              <a:t>Dataset contains over 2500 records and 48 attributes for February month.</a:t>
            </a:r>
          </a:p>
          <a:p>
            <a:r>
              <a:rPr lang="en-US" sz="2500" dirty="0" smtClean="0"/>
              <a:t>Attributes: </a:t>
            </a:r>
          </a:p>
          <a:p>
            <a:pPr lvl="1"/>
            <a:r>
              <a:rPr lang="en-US" sz="2300" dirty="0" smtClean="0"/>
              <a:t>Origin Airport</a:t>
            </a:r>
          </a:p>
          <a:p>
            <a:pPr lvl="1"/>
            <a:r>
              <a:rPr lang="en-US" sz="2300" dirty="0" smtClean="0"/>
              <a:t>Destination Airport </a:t>
            </a:r>
          </a:p>
          <a:p>
            <a:pPr lvl="1"/>
            <a:r>
              <a:rPr lang="en-US" sz="2300" dirty="0" smtClean="0"/>
              <a:t>Flight Number</a:t>
            </a:r>
          </a:p>
          <a:p>
            <a:pPr lvl="1"/>
            <a:r>
              <a:rPr lang="en-US" sz="2300" dirty="0" smtClean="0"/>
              <a:t>Airline</a:t>
            </a:r>
          </a:p>
          <a:p>
            <a:pPr lvl="1"/>
            <a:r>
              <a:rPr lang="en-US" sz="2300" dirty="0" smtClean="0"/>
              <a:t>Date of Flight </a:t>
            </a:r>
          </a:p>
          <a:p>
            <a:pPr lvl="1"/>
            <a:r>
              <a:rPr lang="en-US" sz="2300" dirty="0" smtClean="0"/>
              <a:t>Delay Information</a:t>
            </a:r>
          </a:p>
        </p:txBody>
      </p:sp>
      <p:sp>
        <p:nvSpPr>
          <p:cNvPr id="3" name="Title 2"/>
          <p:cNvSpPr>
            <a:spLocks noGrp="1"/>
          </p:cNvSpPr>
          <p:nvPr>
            <p:ph type="title"/>
          </p:nvPr>
        </p:nvSpPr>
        <p:spPr>
          <a:xfrm>
            <a:off x="1054915" y="228600"/>
            <a:ext cx="8686801" cy="753291"/>
          </a:xfrm>
        </p:spPr>
        <p:txBody>
          <a:bodyPr>
            <a:normAutofit/>
          </a:bodyPr>
          <a:lstStyle/>
          <a:p>
            <a:r>
              <a:rPr lang="en-US" sz="4200" dirty="0" smtClean="0"/>
              <a:t>Data Source </a:t>
            </a:r>
            <a:endParaRPr lang="en-US" sz="4200" dirty="0"/>
          </a:p>
        </p:txBody>
      </p:sp>
      <p:pic>
        <p:nvPicPr>
          <p:cNvPr id="4" name="Picture 3"/>
          <p:cNvPicPr>
            <a:picLocks noChangeAspect="1"/>
          </p:cNvPicPr>
          <p:nvPr/>
        </p:nvPicPr>
        <p:blipFill>
          <a:blip r:embed="rId3" cstate="print"/>
          <a:stretch>
            <a:fillRect/>
          </a:stretch>
        </p:blipFill>
        <p:spPr>
          <a:xfrm>
            <a:off x="1065212" y="1676400"/>
            <a:ext cx="8230313" cy="585267"/>
          </a:xfrm>
          <a:prstGeom prst="rect">
            <a:avLst/>
          </a:prstGeom>
        </p:spPr>
      </p:pic>
    </p:spTree>
    <p:extLst>
      <p:ext uri="{BB962C8B-B14F-4D97-AF65-F5344CB8AC3E}">
        <p14:creationId xmlns="" xmlns:p14="http://schemas.microsoft.com/office/powerpoint/2010/main" val="26765350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531812" y="990600"/>
            <a:ext cx="11201400" cy="5181600"/>
          </a:xfrm>
        </p:spPr>
      </p:pic>
      <p:sp>
        <p:nvSpPr>
          <p:cNvPr id="3" name="Title 2"/>
          <p:cNvSpPr>
            <a:spLocks noGrp="1"/>
          </p:cNvSpPr>
          <p:nvPr>
            <p:ph type="title"/>
          </p:nvPr>
        </p:nvSpPr>
        <p:spPr>
          <a:xfrm>
            <a:off x="303212" y="-304800"/>
            <a:ext cx="8686801" cy="1066800"/>
          </a:xfrm>
        </p:spPr>
        <p:txBody>
          <a:bodyPr>
            <a:normAutofit/>
          </a:bodyPr>
          <a:lstStyle/>
          <a:p>
            <a:pPr algn="ctr"/>
            <a:r>
              <a:rPr lang="en-US" sz="4200" dirty="0" smtClean="0"/>
              <a:t>		Original Dataset  </a:t>
            </a:r>
            <a:endParaRPr lang="en-US" sz="4200" dirty="0"/>
          </a:p>
        </p:txBody>
      </p:sp>
    </p:spTree>
    <p:extLst>
      <p:ext uri="{BB962C8B-B14F-4D97-AF65-F5344CB8AC3E}">
        <p14:creationId xmlns="" xmlns:p14="http://schemas.microsoft.com/office/powerpoint/2010/main" val="24090411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063624" y="1295400"/>
            <a:ext cx="9753599" cy="4722057"/>
          </a:xfrm>
        </p:spPr>
      </p:pic>
      <p:sp>
        <p:nvSpPr>
          <p:cNvPr id="3" name="Title 2"/>
          <p:cNvSpPr>
            <a:spLocks noGrp="1"/>
          </p:cNvSpPr>
          <p:nvPr>
            <p:ph type="title"/>
          </p:nvPr>
        </p:nvSpPr>
        <p:spPr>
          <a:xfrm>
            <a:off x="1063624" y="19050"/>
            <a:ext cx="8686801" cy="1066800"/>
          </a:xfrm>
        </p:spPr>
        <p:txBody>
          <a:bodyPr>
            <a:normAutofit/>
          </a:bodyPr>
          <a:lstStyle/>
          <a:p>
            <a:pPr algn="ctr"/>
            <a:r>
              <a:rPr lang="en-US" sz="4200" dirty="0" smtClean="0"/>
              <a:t>	Selected Attributes </a:t>
            </a:r>
            <a:endParaRPr lang="en-US" sz="4200" dirty="0"/>
          </a:p>
        </p:txBody>
      </p:sp>
    </p:spTree>
    <p:extLst>
      <p:ext uri="{BB962C8B-B14F-4D97-AF65-F5344CB8AC3E}">
        <p14:creationId xmlns="" xmlns:p14="http://schemas.microsoft.com/office/powerpoint/2010/main" val="22133609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684212" y="1447800"/>
            <a:ext cx="9982199" cy="4953000"/>
          </a:xfrm>
        </p:spPr>
      </p:pic>
      <p:sp>
        <p:nvSpPr>
          <p:cNvPr id="3" name="Title 2"/>
          <p:cNvSpPr>
            <a:spLocks noGrp="1"/>
          </p:cNvSpPr>
          <p:nvPr>
            <p:ph type="title"/>
          </p:nvPr>
        </p:nvSpPr>
        <p:spPr>
          <a:xfrm>
            <a:off x="1065211" y="152400"/>
            <a:ext cx="8686801" cy="1066800"/>
          </a:xfrm>
        </p:spPr>
        <p:txBody>
          <a:bodyPr>
            <a:normAutofit/>
          </a:bodyPr>
          <a:lstStyle/>
          <a:p>
            <a:pPr algn="ctr"/>
            <a:r>
              <a:rPr lang="en-US" sz="4200" dirty="0" smtClean="0"/>
              <a:t>	Derived attributes for Model </a:t>
            </a:r>
            <a:endParaRPr lang="en-US" sz="4200" dirty="0"/>
          </a:p>
        </p:txBody>
      </p:sp>
    </p:spTree>
    <p:extLst>
      <p:ext uri="{BB962C8B-B14F-4D97-AF65-F5344CB8AC3E}">
        <p14:creationId xmlns="" xmlns:p14="http://schemas.microsoft.com/office/powerpoint/2010/main" val="14787667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 xmlns:thm15="http://schemas.microsoft.com/office/thememl/2012/main" name="Business strategy presentation" id="{8652783A-F43B-4C47-8F3C-48F967BE0382}" vid="{232EED29-0899-40B2-8969-E379F11A539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0</TotalTime>
  <Words>891</Words>
  <Application>Microsoft Office PowerPoint</Application>
  <PresentationFormat>Custom</PresentationFormat>
  <Paragraphs>189</Paragraphs>
  <Slides>25</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Business strategy presentation</vt:lpstr>
      <vt:lpstr>Equation</vt:lpstr>
      <vt:lpstr>Flight Delay Prediction Model </vt:lpstr>
      <vt:lpstr>Slide 2</vt:lpstr>
      <vt:lpstr>Business Problem Overview</vt:lpstr>
      <vt:lpstr>Goal and Objective</vt:lpstr>
      <vt:lpstr>Literature Review</vt:lpstr>
      <vt:lpstr>Data Source </vt:lpstr>
      <vt:lpstr>  Original Dataset  </vt:lpstr>
      <vt:lpstr> Selected Attributes </vt:lpstr>
      <vt:lpstr> Derived attributes for Model </vt:lpstr>
      <vt:lpstr> Data Preparation</vt:lpstr>
      <vt:lpstr>Algorithms Used </vt:lpstr>
      <vt:lpstr>K-Nearest Neighbors</vt:lpstr>
      <vt:lpstr>K-NN Graph </vt:lpstr>
      <vt:lpstr>Weighted K-Nearest Neighbors </vt:lpstr>
      <vt:lpstr>KK-NN Graph</vt:lpstr>
      <vt:lpstr>Classification and Regression Tree</vt:lpstr>
      <vt:lpstr>CART Implementation </vt:lpstr>
      <vt:lpstr>C4.5 Algorithm </vt:lpstr>
      <vt:lpstr>C4.5 Decision Tree</vt:lpstr>
      <vt:lpstr>Analysis and Statistics of Flight Delays </vt:lpstr>
      <vt:lpstr>Slide 21</vt:lpstr>
      <vt:lpstr>  Popular Route Delays Information</vt:lpstr>
      <vt:lpstr>Slide 23</vt:lpstr>
      <vt:lpstr>Outcome-Application-Future Scope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2016-04-24T21:49:08Z</dcterms:created>
  <dcterms:modified xsi:type="dcterms:W3CDTF">2016-12-07T02:28:47Z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