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67" r:id="rId5"/>
    <p:sldId id="269" r:id="rId6"/>
    <p:sldId id="270" r:id="rId7"/>
    <p:sldId id="271" r:id="rId8"/>
    <p:sldId id="273" r:id="rId9"/>
    <p:sldId id="272" r:id="rId10"/>
    <p:sldId id="275" r:id="rId11"/>
  </p:sldIdLst>
  <p:sldSz cx="9144000" cy="5143500" type="screen16x9"/>
  <p:notesSz cx="6858000" cy="9144000"/>
  <p:embeddedFontLst>
    <p:embeddedFont>
      <p:font typeface="Proxima Nova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4" autoAdjust="0"/>
  </p:normalViewPr>
  <p:slideViewPr>
    <p:cSldViewPr>
      <p:cViewPr varScale="1">
        <p:scale>
          <a:sx n="87" d="100"/>
          <a:sy n="87" d="100"/>
        </p:scale>
        <p:origin x="-792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White cloud in front of dark blue star-filled sky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SE Linux </a:t>
            </a:r>
            <a:br>
              <a:rPr lang="en" sz="6000" dirty="0" smtClean="0"/>
            </a:br>
            <a:r>
              <a:rPr lang="en" sz="6000" dirty="0" smtClean="0"/>
              <a:t>Security Components</a:t>
            </a:r>
            <a:endParaRPr lang="en" sz="6000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</a:t>
            </a:r>
            <a:r>
              <a:rPr lang="en" sz="2400" dirty="0" smtClean="0"/>
              <a:t>y</a:t>
            </a:r>
            <a:r>
              <a:rPr lang="en" dirty="0" smtClean="0"/>
              <a:t> Paras Garg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510450" y="4370772"/>
            <a:ext cx="81231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pgarg2@stevens.edu</a:t>
            </a:r>
            <a:endParaRPr lang="en" sz="1800" dirty="0"/>
          </a:p>
        </p:txBody>
      </p:sp>
      <p:cxnSp>
        <p:nvCxnSpPr>
          <p:cNvPr id="108" name="Shape 108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/>
              <a:t>What is Context / Label?</a:t>
            </a:r>
            <a:endParaRPr lang="en"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1000" y="1276350"/>
            <a:ext cx="8520599" cy="317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" sz="2400" b="1" dirty="0" smtClean="0"/>
              <a:t>  Label </a:t>
            </a:r>
            <a:r>
              <a:rPr lang="en" sz="2400" dirty="0" smtClean="0"/>
              <a:t>is like a process or a file attribute which shows the context of the resource. Label could be any attribute such as the owner or date of creation of process or file.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/>
              <a:t>  All the processes and files are labeled in a way that represents security information. This information is called SE Linux </a:t>
            </a:r>
            <a:r>
              <a:rPr lang="en" sz="2400" b="1" dirty="0" smtClean="0"/>
              <a:t>Context</a:t>
            </a:r>
            <a:r>
              <a:rPr lang="en" sz="2400" dirty="0" smtClean="0"/>
              <a:t>.</a:t>
            </a:r>
            <a:endParaRPr lang="e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/>
              <a:t>Why Context / Labeling?</a:t>
            </a:r>
            <a:endParaRPr lang="en"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4800" y="1352550"/>
            <a:ext cx="8520599" cy="317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/>
              <a:t>  </a:t>
            </a:r>
            <a:r>
              <a:rPr lang="en" sz="2400" b="1" dirty="0" smtClean="0"/>
              <a:t>Labeling </a:t>
            </a:r>
            <a:r>
              <a:rPr lang="en" sz="2400" dirty="0" smtClean="0"/>
              <a:t>is the most important aspect for maintaining a SE Linux system, as all SE Linux access control decisions are based on the label of resource.</a:t>
            </a:r>
          </a:p>
        </p:txBody>
      </p:sp>
      <p:pic>
        <p:nvPicPr>
          <p:cNvPr id="5123" name="Picture 3" descr="F:\Stevens\CS 573 - Fundamentals of CyberSecurity\Project and Presentation\Data\Contex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7575" y="2800350"/>
            <a:ext cx="5051425" cy="21468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/>
              <a:t>What </a:t>
            </a:r>
            <a:r>
              <a:rPr lang="en" sz="3600" dirty="0" smtClean="0"/>
              <a:t>does Context have?</a:t>
            </a:r>
            <a:endParaRPr lang="en"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276350"/>
            <a:ext cx="8520599" cy="317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/>
              <a:t>  SE Linux Context contains additional information of process or file, such as</a:t>
            </a:r>
          </a:p>
          <a:p>
            <a:pPr lvl="0">
              <a:spcBef>
                <a:spcPts val="0"/>
              </a:spcBef>
            </a:pPr>
            <a:endParaRPr lang="en" sz="2400" dirty="0" smtClean="0"/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endParaRPr lang="en" sz="2400" dirty="0" smtClean="0"/>
          </a:p>
          <a:p>
            <a:pPr lvl="0"/>
            <a:r>
              <a:rPr lang="en" sz="2400" dirty="0" smtClean="0"/>
              <a:t>   1. User	      2. Role	     3. Type / Domain	       4. Level</a:t>
            </a:r>
            <a:br>
              <a:rPr lang="en" sz="2400" dirty="0" smtClean="0"/>
            </a:br>
            <a:endParaRPr lang="en" sz="2400" dirty="0" smtClean="0"/>
          </a:p>
          <a:p>
            <a:pPr marL="457200" lvl="0" indent="-457200">
              <a:spcBef>
                <a:spcPts val="0"/>
              </a:spcBef>
            </a:pPr>
            <a:endParaRPr lang="en" sz="2400" dirty="0" smtClean="0"/>
          </a:p>
        </p:txBody>
      </p:sp>
      <p:pic>
        <p:nvPicPr>
          <p:cNvPr id="1026" name="Picture 2" descr="C:\Users\Paras Garg\AppData\Local\Microsoft\Windows\Temporary Internet Files\Content.IE5\MT1UC5V7\user-male-icon-wearing-hat-15951-large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495550"/>
            <a:ext cx="990600" cy="1073150"/>
          </a:xfrm>
          <a:prstGeom prst="rect">
            <a:avLst/>
          </a:prstGeom>
          <a:noFill/>
        </p:spPr>
      </p:pic>
      <p:pic>
        <p:nvPicPr>
          <p:cNvPr id="1031" name="Picture 7" descr="C:\Users\Paras Garg\AppData\Local\Microsoft\Windows\Temporary Internet Files\Content.IE5\KWZ4NX5U\Utah_Territory_evolution_animation_-_August_2011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419351"/>
            <a:ext cx="1447800" cy="1136792"/>
          </a:xfrm>
          <a:prstGeom prst="rect">
            <a:avLst/>
          </a:prstGeom>
          <a:noFill/>
        </p:spPr>
      </p:pic>
      <p:pic>
        <p:nvPicPr>
          <p:cNvPr id="1032" name="Picture 8" descr="C:\Users\Paras Garg\AppData\Local\Microsoft\Windows\Temporary Internet Files\Content.IE5\MT1UC5V7\large-bar-chart-statistic-clipart-to-be-used-as-icon-66.6-6107[1]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2343150"/>
            <a:ext cx="1350963" cy="117242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362200" y="409575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solidFill>
                  <a:srgbClr val="616161"/>
                </a:solidFill>
                <a:latin typeface="Proxima Nova" charset="0"/>
              </a:rPr>
              <a:t>  (</a:t>
            </a:r>
            <a:r>
              <a:rPr lang="en-US" dirty="0" smtClean="0">
                <a:solidFill>
                  <a:srgbClr val="616161"/>
                </a:solidFill>
                <a:latin typeface="Proxima Nova" charset="0"/>
              </a:rPr>
              <a:t>represents the SE    </a:t>
            </a:r>
          </a:p>
          <a:p>
            <a:r>
              <a:rPr lang="en-US" dirty="0" smtClean="0">
                <a:solidFill>
                  <a:srgbClr val="616161"/>
                </a:solidFill>
                <a:latin typeface="Proxima Nova" charset="0"/>
              </a:rPr>
              <a:t>         Linux role</a:t>
            </a:r>
            <a:r>
              <a:rPr lang="en" dirty="0" smtClean="0">
                <a:solidFill>
                  <a:srgbClr val="616161"/>
                </a:solidFill>
                <a:latin typeface="Proxima Nova" charset="0"/>
              </a:rPr>
              <a:t>)</a:t>
            </a:r>
            <a:endParaRPr lang="en-US" dirty="0">
              <a:solidFill>
                <a:srgbClr val="616161"/>
              </a:solidFill>
              <a:latin typeface="Proxima Nov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400" y="409575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solidFill>
                  <a:srgbClr val="616161"/>
                </a:solidFill>
                <a:latin typeface="Proxima Nova" charset="0"/>
              </a:rPr>
              <a:t>  (</a:t>
            </a:r>
            <a:r>
              <a:rPr lang="en-US" dirty="0" smtClean="0">
                <a:solidFill>
                  <a:srgbClr val="616161"/>
                </a:solidFill>
                <a:latin typeface="Proxima Nova" charset="0"/>
              </a:rPr>
              <a:t>represents the SE    </a:t>
            </a:r>
          </a:p>
          <a:p>
            <a:r>
              <a:rPr lang="en-US" dirty="0" smtClean="0">
                <a:solidFill>
                  <a:srgbClr val="616161"/>
                </a:solidFill>
                <a:latin typeface="Proxima Nova" charset="0"/>
              </a:rPr>
              <a:t>         Linux type</a:t>
            </a:r>
            <a:r>
              <a:rPr lang="en" dirty="0" smtClean="0">
                <a:solidFill>
                  <a:srgbClr val="616161"/>
                </a:solidFill>
                <a:latin typeface="Proxima Nova" charset="0"/>
              </a:rPr>
              <a:t>)</a:t>
            </a:r>
            <a:endParaRPr lang="en-US" dirty="0">
              <a:solidFill>
                <a:srgbClr val="616161"/>
              </a:solidFill>
              <a:latin typeface="Proxima Nov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0400" y="409575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solidFill>
                  <a:srgbClr val="616161"/>
                </a:solidFill>
                <a:latin typeface="Proxima Nova" charset="0"/>
              </a:rPr>
              <a:t>     (</a:t>
            </a:r>
            <a:r>
              <a:rPr lang="en-US" dirty="0" smtClean="0">
                <a:solidFill>
                  <a:srgbClr val="616161"/>
                </a:solidFill>
                <a:latin typeface="Proxima Nova" charset="0"/>
              </a:rPr>
              <a:t>represents the</a:t>
            </a:r>
          </a:p>
          <a:p>
            <a:r>
              <a:rPr lang="en-US" dirty="0" smtClean="0">
                <a:solidFill>
                  <a:srgbClr val="616161"/>
                </a:solidFill>
                <a:latin typeface="Proxima Nova" charset="0"/>
              </a:rPr>
              <a:t>         sensitivity</a:t>
            </a:r>
            <a:r>
              <a:rPr lang="en" dirty="0" smtClean="0">
                <a:solidFill>
                  <a:srgbClr val="616161"/>
                </a:solidFill>
                <a:latin typeface="Proxima Nova" charset="0"/>
              </a:rPr>
              <a:t>)</a:t>
            </a:r>
            <a:endParaRPr lang="en-US" dirty="0">
              <a:solidFill>
                <a:srgbClr val="616161"/>
              </a:solidFill>
              <a:latin typeface="Proxima Nov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409575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solidFill>
                  <a:srgbClr val="616161"/>
                </a:solidFill>
                <a:latin typeface="Proxima Nova" charset="0"/>
              </a:rPr>
              <a:t>  (</a:t>
            </a:r>
            <a:r>
              <a:rPr lang="en-US" dirty="0" smtClean="0">
                <a:solidFill>
                  <a:srgbClr val="616161"/>
                </a:solidFill>
                <a:latin typeface="Proxima Nova" charset="0"/>
              </a:rPr>
              <a:t>represents the SE    </a:t>
            </a:r>
          </a:p>
          <a:p>
            <a:r>
              <a:rPr lang="en-US" dirty="0" smtClean="0">
                <a:solidFill>
                  <a:srgbClr val="616161"/>
                </a:solidFill>
                <a:latin typeface="Proxima Nova" charset="0"/>
              </a:rPr>
              <a:t>         Linux user)</a:t>
            </a:r>
            <a:endParaRPr lang="en-US" dirty="0">
              <a:solidFill>
                <a:srgbClr val="616161"/>
              </a:solidFill>
              <a:latin typeface="Proxima Nova" charset="0"/>
            </a:endParaRPr>
          </a:p>
        </p:txBody>
      </p:sp>
      <p:pic>
        <p:nvPicPr>
          <p:cNvPr id="16" name="Picture 3" descr="C:\Users\Paras Garg\AppData\Local\Microsoft\Windows\Temporary Internet Files\Content.IE5\KWZ4NX5U\decisiones[1]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2419349"/>
            <a:ext cx="1447800" cy="11514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75051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/>
              <a:t>1. User</a:t>
            </a:r>
            <a:endParaRPr lang="en"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276350"/>
            <a:ext cx="8520599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/>
              <a:t>  </a:t>
            </a:r>
            <a:r>
              <a:rPr lang="en" sz="2200" dirty="0" smtClean="0"/>
              <a:t>SE Linux user is different from Linux user.</a:t>
            </a:r>
          </a:p>
          <a:p>
            <a:pPr lvl="0">
              <a:buFont typeface="Arial" pitchFamily="34" charset="0"/>
              <a:buChar char="•"/>
            </a:pPr>
            <a:r>
              <a:rPr lang="en-US" sz="2200" dirty="0" smtClean="0"/>
              <a:t>  </a:t>
            </a:r>
            <a:r>
              <a:rPr lang="en" sz="2200" dirty="0" smtClean="0"/>
              <a:t>SE Linux </a:t>
            </a:r>
            <a:r>
              <a:rPr lang="en-US" sz="2200" dirty="0" smtClean="0"/>
              <a:t>ensures the user is not allowed to access the resources of which they do not have permission. </a:t>
            </a:r>
          </a:p>
          <a:p>
            <a:pPr lvl="0">
              <a:buFont typeface="Arial" pitchFamily="34" charset="0"/>
              <a:buChar char="•"/>
            </a:pPr>
            <a:r>
              <a:rPr lang="en-US" sz="2200" dirty="0" smtClean="0"/>
              <a:t>  Implements role-base access control.</a:t>
            </a:r>
          </a:p>
          <a:p>
            <a:pPr lvl="0">
              <a:buFont typeface="Arial" pitchFamily="34" charset="0"/>
              <a:buChar char="•"/>
            </a:pPr>
            <a:r>
              <a:rPr lang="en-US" sz="2200" dirty="0" smtClean="0"/>
              <a:t>  By convention it is defined by a “_u” suffix which is not mandatory</a:t>
            </a:r>
          </a:p>
        </p:txBody>
      </p:sp>
      <p:pic>
        <p:nvPicPr>
          <p:cNvPr id="4" name="Picture 2" descr="C:\Users\Paras Garg\AppData\Local\Microsoft\Windows\Temporary Internet Files\Content.IE5\MT1UC5V7\user-male-icon-wearing-hat-15951-large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38150"/>
            <a:ext cx="562708" cy="6096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1" y="4019550"/>
            <a:ext cx="6476999" cy="67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2857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/>
              <a:t>2. Role</a:t>
            </a:r>
            <a:endParaRPr lang="en"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599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" sz="2400" dirty="0" smtClean="0"/>
              <a:t> </a:t>
            </a:r>
            <a:r>
              <a:rPr lang="en-US" sz="2400" dirty="0" smtClean="0"/>
              <a:t>Role are used to define which types of user processes can be in. Roles help define what a user can and cannot do.</a:t>
            </a:r>
          </a:p>
          <a:p>
            <a:pPr marL="176213" lvl="0" indent="-176213">
              <a:buFont typeface="Arial" pitchFamily="34" charset="0"/>
              <a:buChar char="•"/>
              <a:tabLst>
                <a:tab pos="341313" algn="l"/>
              </a:tabLst>
            </a:pPr>
            <a:r>
              <a:rPr lang="en-US" sz="2400" dirty="0" smtClean="0"/>
              <a:t>Types of roles –</a:t>
            </a:r>
            <a:br>
              <a:rPr lang="en-US" sz="2400" dirty="0" smtClean="0"/>
            </a:br>
            <a:r>
              <a:rPr lang="en-US" sz="2000" dirty="0" smtClean="0"/>
              <a:t>1.  user_r – This role is meant for restricted or end-user applications.</a:t>
            </a:r>
            <a:br>
              <a:rPr lang="en-US" sz="2000" dirty="0" smtClean="0"/>
            </a:br>
            <a:r>
              <a:rPr lang="en-US" sz="2000" dirty="0" smtClean="0"/>
              <a:t>2. staff_r – This role is meant for non-critical operator tasks.</a:t>
            </a:r>
            <a:br>
              <a:rPr lang="en-US" sz="2000" dirty="0" smtClean="0"/>
            </a:br>
            <a:r>
              <a:rPr lang="en-US" sz="2000" dirty="0" smtClean="0"/>
              <a:t>3. sysadm_r – This role is meant for system administration tasks.</a:t>
            </a:r>
            <a:br>
              <a:rPr lang="en-US" sz="2000" dirty="0" smtClean="0"/>
            </a:br>
            <a:r>
              <a:rPr lang="en-US" sz="2000" dirty="0" smtClean="0"/>
              <a:t>4. system_r – This role is meant for background processes.</a:t>
            </a:r>
            <a:br>
              <a:rPr lang="en-US" sz="2000" dirty="0" smtClean="0"/>
            </a:br>
            <a:r>
              <a:rPr lang="en-US" sz="2000" dirty="0" smtClean="0"/>
              <a:t>5. unconfined_r – This role is meant for end users.</a:t>
            </a:r>
            <a:endParaRPr lang="en-US" sz="2400" dirty="0" smtClean="0"/>
          </a:p>
        </p:txBody>
      </p:sp>
      <p:pic>
        <p:nvPicPr>
          <p:cNvPr id="4099" name="Picture 3" descr="C:\Users\Paras Garg\AppData\Local\Microsoft\Windows\Temporary Internet Files\Content.IE5\KWZ4NX5U\decisiones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285750"/>
            <a:ext cx="685800" cy="60960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32857" y="4324350"/>
            <a:ext cx="59109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/>
              <a:t>3. Type</a:t>
            </a:r>
            <a:endParaRPr lang="en"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276350"/>
            <a:ext cx="8520599" cy="317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" sz="2400" dirty="0" smtClean="0"/>
              <a:t>  </a:t>
            </a:r>
            <a:r>
              <a:rPr lang="en-US" sz="2400" dirty="0" smtClean="0"/>
              <a:t>The type of a process (called the domain) defines the fine-grained access controls of that process with respect to itself or other types (which can be processes, files, sockets, network interfaces, and more).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  SE Linux is able to control what an application is allowed to do based on how it got executed in the first place.</a:t>
            </a:r>
            <a:endParaRPr lang="en" sz="2400" dirty="0" smtClean="0"/>
          </a:p>
          <a:p>
            <a:pPr lvl="0">
              <a:spcBef>
                <a:spcPts val="0"/>
              </a:spcBef>
            </a:pPr>
            <a:endParaRPr lang="en" sz="2400" dirty="0" smtClean="0"/>
          </a:p>
        </p:txBody>
      </p:sp>
      <p:pic>
        <p:nvPicPr>
          <p:cNvPr id="4" name="Picture 7" descr="C:\Users\Paras Garg\AppData\Local\Microsoft\Windows\Temporary Internet Files\Content.IE5\KWZ4NX5U\Utah_Territory_evolution_animation_-_August_2011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438149"/>
            <a:ext cx="755530" cy="593231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80457" y="4248150"/>
            <a:ext cx="59109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2857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/>
              <a:t>4. Level</a:t>
            </a:r>
            <a:endParaRPr lang="en"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599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/>
              <a:t>  </a:t>
            </a:r>
            <a:r>
              <a:rPr lang="en-US" sz="2400" dirty="0" smtClean="0"/>
              <a:t>Se</a:t>
            </a:r>
            <a:r>
              <a:rPr lang="en" sz="2400" smtClean="0"/>
              <a:t>nsitivity label </a:t>
            </a:r>
            <a:r>
              <a:rPr lang="en" sz="2400" dirty="0" smtClean="0"/>
              <a:t>allows classification of resources and restriction of access to resources based on security clearance.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/>
              <a:t>  Sensitivity labels are needed for Multi Level Security.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/>
              <a:t> </a:t>
            </a:r>
            <a:r>
              <a:rPr lang="en-US" sz="2400" dirty="0" smtClean="0"/>
              <a:t>These labels consists of two parts: a confidentiality value and a category value.</a:t>
            </a:r>
          </a:p>
        </p:txBody>
      </p:sp>
      <p:pic>
        <p:nvPicPr>
          <p:cNvPr id="4" name="Picture 8" descr="C:\Users\Paras Garg\AppData\Local\Microsoft\Windows\Temporary Internet Files\Content.IE5\MT1UC5V7\large-bar-chart-statistic-clipart-to-be-used-as-icon-66.6-6107[1]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6767" y="285750"/>
            <a:ext cx="702433" cy="609600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8789" y="3943350"/>
            <a:ext cx="664981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/>
              <a:t>References</a:t>
            </a:r>
            <a:endParaRPr lang="en" sz="3600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895350"/>
            <a:ext cx="8520599" cy="39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" sz="1400" dirty="0" smtClean="0"/>
              <a:t> Red Hat SELinux Guide (2005), Red Hat, Inc. Retrieved from </a:t>
            </a:r>
            <a:r>
              <a:rPr lang="en-US" sz="1400" dirty="0" smtClean="0"/>
              <a:t>https://access.redhat.com/documentation/en-US/Red_Hat_Enterprise_Linux/4/html/SELinux_Guide/</a:t>
            </a:r>
          </a:p>
          <a:p>
            <a:pPr lvl="0">
              <a:buFont typeface="Arial" pitchFamily="34" charset="0"/>
              <a:buChar char="•"/>
            </a:pPr>
            <a:r>
              <a:rPr lang="en" sz="1400" dirty="0" smtClean="0"/>
              <a:t> Robert</a:t>
            </a:r>
            <a:r>
              <a:rPr lang="en-US" sz="1400" b="1" dirty="0" smtClean="0"/>
              <a:t> </a:t>
            </a:r>
            <a:r>
              <a:rPr lang="en-US" sz="1400" dirty="0" err="1" smtClean="0"/>
              <a:t>Krátký</a:t>
            </a:r>
            <a:r>
              <a:rPr lang="en-US" sz="1400" dirty="0" smtClean="0"/>
              <a:t> and </a:t>
            </a:r>
            <a:r>
              <a:rPr lang="en-US" sz="1400" dirty="0" err="1" smtClean="0"/>
              <a:t>Barbora</a:t>
            </a:r>
            <a:r>
              <a:rPr lang="en-US" sz="1400" dirty="0" smtClean="0"/>
              <a:t> </a:t>
            </a:r>
            <a:r>
              <a:rPr lang="en-US" sz="1400" dirty="0" err="1" smtClean="0"/>
              <a:t>Ančincová</a:t>
            </a:r>
            <a:r>
              <a:rPr lang="en-US" sz="1400" dirty="0" smtClean="0"/>
              <a:t>,</a:t>
            </a:r>
            <a:r>
              <a:rPr lang="en" sz="1400" dirty="0" smtClean="0"/>
              <a:t> Red Hat SELinux User Guide (2016), Red Hat, Inc. Retrieved from </a:t>
            </a:r>
            <a:r>
              <a:rPr lang="en-US" sz="1400" dirty="0" smtClean="0"/>
              <a:t>https://access.redhat.com/documentation/en-US/Red_Hat_Enterprise_Linux/6/html/Security-Enhanced_Linux/</a:t>
            </a:r>
            <a:endParaRPr lang="en" sz="1400" dirty="0" smtClean="0"/>
          </a:p>
          <a:p>
            <a:pPr>
              <a:buFont typeface="Arial" pitchFamily="34" charset="0"/>
              <a:buChar char="•"/>
            </a:pPr>
            <a:r>
              <a:rPr lang="en" sz="1400" dirty="0" smtClean="0"/>
              <a:t> </a:t>
            </a:r>
            <a:r>
              <a:rPr lang="en-US" sz="1400" dirty="0" err="1" smtClean="0"/>
              <a:t>Sadequl</a:t>
            </a:r>
            <a:r>
              <a:rPr lang="en-US" sz="1400" dirty="0" smtClean="0"/>
              <a:t> </a:t>
            </a:r>
            <a:r>
              <a:rPr lang="en-US" sz="1400" dirty="0" err="1" smtClean="0"/>
              <a:t>Hussain</a:t>
            </a:r>
            <a:r>
              <a:rPr lang="en-US" sz="1400" dirty="0" smtClean="0"/>
              <a:t> (2014, September 25), </a:t>
            </a:r>
            <a:r>
              <a:rPr lang="en-US" sz="1400" dirty="0" err="1" smtClean="0"/>
              <a:t>DigitalOcean</a:t>
            </a:r>
            <a:r>
              <a:rPr lang="en-US" sz="1400" dirty="0" smtClean="0"/>
              <a:t>. Retrieved from https://www.digitalocean.com/community/tutorials/an-introduction-to-selinux-on-centos-7-part-2-files-and-processes#selinux-for-processes-and-files.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 </a:t>
            </a:r>
            <a:r>
              <a:rPr lang="en-US" sz="1400" dirty="0" smtClean="0"/>
              <a:t>Sven </a:t>
            </a:r>
            <a:r>
              <a:rPr lang="en-US" sz="1400" dirty="0" err="1" smtClean="0"/>
              <a:t>Vermeulen</a:t>
            </a:r>
            <a:r>
              <a:rPr lang="en-US" sz="1400" dirty="0" smtClean="0"/>
              <a:t> (2013), “</a:t>
            </a:r>
            <a:r>
              <a:rPr lang="en-US" sz="1400" i="1" dirty="0" err="1" smtClean="0"/>
              <a:t>SELinux</a:t>
            </a:r>
            <a:r>
              <a:rPr lang="en-US" sz="1400" i="1" dirty="0" smtClean="0"/>
              <a:t> System Administration</a:t>
            </a:r>
            <a:r>
              <a:rPr lang="en-US" sz="1400" dirty="0" smtClean="0"/>
              <a:t>”. Retrieved from http://ezproxy.stevens.edu:2155/book/operating-systems-and-server-administration/linux/9781783283170/firstchapter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IBM Knowledge Center, IBM. Retrieved from https</a:t>
            </a:r>
            <a:r>
              <a:rPr lang="en-US" sz="1400" smtClean="0"/>
              <a:t>://www.ibm.com/support/knowledgecenter/</a:t>
            </a:r>
            <a:endParaRPr lang="en-US" sz="1400" dirty="0" smtClean="0"/>
          </a:p>
          <a:p>
            <a:endParaRPr lang="en" sz="1400" dirty="0" smtClean="0"/>
          </a:p>
        </p:txBody>
      </p:sp>
      <p:pic>
        <p:nvPicPr>
          <p:cNvPr id="2050" name="Picture 2" descr="C:\Users\Paras Garg\AppData\Local\Microsoft\Windows\Temporary Internet Files\Content.IE5\S18100K5\books1[1]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4630" y="209550"/>
            <a:ext cx="790769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395</Words>
  <Application>Microsoft Office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Proxima Nova</vt:lpstr>
      <vt:lpstr>simple-light-2</vt:lpstr>
      <vt:lpstr>spearmint</vt:lpstr>
      <vt:lpstr>SE Linux  Security Components</vt:lpstr>
      <vt:lpstr>What is Context / Label?</vt:lpstr>
      <vt:lpstr>Why Context / Labeling?</vt:lpstr>
      <vt:lpstr>What does Context have?</vt:lpstr>
      <vt:lpstr>1. User</vt:lpstr>
      <vt:lpstr>2. Role</vt:lpstr>
      <vt:lpstr>3. Type</vt:lpstr>
      <vt:lpstr>4. Level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Linux  Labels / Contex</dc:title>
  <cp:lastModifiedBy>Paras Garg</cp:lastModifiedBy>
  <cp:revision>118</cp:revision>
  <dcterms:modified xsi:type="dcterms:W3CDTF">2016-12-05T19:19:09Z</dcterms:modified>
</cp:coreProperties>
</file>