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67" r:id="rId5"/>
    <p:sldId id="269" r:id="rId6"/>
    <p:sldId id="270" r:id="rId7"/>
    <p:sldId id="271" r:id="rId8"/>
    <p:sldId id="273" r:id="rId9"/>
    <p:sldId id="272" r:id="rId10"/>
    <p:sldId id="275" r:id="rId11"/>
    <p:sldId id="276" r:id="rId12"/>
  </p:sldIdLst>
  <p:sldSz cx="9144000" cy="5143500" type="screen16x9"/>
  <p:notesSz cx="6858000" cy="9144000"/>
  <p:embeddedFontLst>
    <p:embeddedFont>
      <p:font typeface="Proxima Nova"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1616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4624" autoAdjust="0"/>
  </p:normalViewPr>
  <p:slideViewPr>
    <p:cSldViewPr>
      <p:cViewPr varScale="1">
        <p:scale>
          <a:sx n="87" d="100"/>
          <a:sy n="87" d="100"/>
        </p:scale>
        <p:origin x="-792" y="-84"/>
      </p:cViewPr>
      <p:guideLst>
        <p:guide orient="horz" pos="1620"/>
        <p:guide pos="2880"/>
      </p:guideLst>
    </p:cSldViewPr>
  </p:slideViewPr>
  <p:outlineViewPr>
    <p:cViewPr>
      <p:scale>
        <a:sx n="33" d="100"/>
        <a:sy n="33" d="100"/>
      </p:scale>
      <p:origin x="36"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54"/>
        <p:cNvGrpSpPr/>
        <p:nvPr/>
      </p:nvGrpSpPr>
      <p:grpSpPr>
        <a:xfrm>
          <a:off x="0" y="0"/>
          <a:ext cx="0" cy="0"/>
          <a:chOff x="0" y="0"/>
          <a:chExt cx="0" cy="0"/>
        </a:xfrm>
      </p:grpSpPr>
      <p:cxnSp>
        <p:nvCxnSpPr>
          <p:cNvPr id="55" name="Shape 55"/>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56" name="Shape 56"/>
          <p:cNvSpPr txBox="1">
            <a:spLocks noGrp="1"/>
          </p:cNvSpPr>
          <p:nvPr>
            <p:ph type="ctrTitle"/>
          </p:nvPr>
        </p:nvSpPr>
        <p:spPr>
          <a:xfrm>
            <a:off x="510450" y="1257300"/>
            <a:ext cx="8123100" cy="1588500"/>
          </a:xfrm>
          <a:prstGeom prst="rect">
            <a:avLst/>
          </a:prstGeom>
        </p:spPr>
        <p:txBody>
          <a:bodyPr lIns="91425" tIns="91425" rIns="91425" bIns="91425" anchor="b"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57" name="Shape 57"/>
          <p:cNvSpPr txBox="1">
            <a:spLocks noGrp="1"/>
          </p:cNvSpPr>
          <p:nvPr>
            <p:ph type="subTitle" idx="1"/>
          </p:nvPr>
        </p:nvSpPr>
        <p:spPr>
          <a:xfrm>
            <a:off x="510450" y="3182312"/>
            <a:ext cx="8123100" cy="629999"/>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None/>
              <a:defRPr sz="2400">
                <a:solidFill>
                  <a:schemeClr val="lt1"/>
                </a:solidFill>
              </a:defRPr>
            </a:lvl1pPr>
            <a:lvl2pPr lvl="1" rtl="0">
              <a:lnSpc>
                <a:spcPct val="100000"/>
              </a:lnSpc>
              <a:spcBef>
                <a:spcPts val="0"/>
              </a:spcBef>
              <a:spcAft>
                <a:spcPts val="0"/>
              </a:spcAft>
              <a:buClr>
                <a:schemeClr val="lt1"/>
              </a:buClr>
              <a:buSzPct val="100000"/>
              <a:buNone/>
              <a:defRPr sz="2400">
                <a:solidFill>
                  <a:schemeClr val="lt1"/>
                </a:solidFill>
              </a:defRPr>
            </a:lvl2pPr>
            <a:lvl3pPr lvl="2" rtl="0">
              <a:lnSpc>
                <a:spcPct val="100000"/>
              </a:lnSpc>
              <a:spcBef>
                <a:spcPts val="0"/>
              </a:spcBef>
              <a:spcAft>
                <a:spcPts val="0"/>
              </a:spcAft>
              <a:buClr>
                <a:schemeClr val="lt1"/>
              </a:buClr>
              <a:buSzPct val="100000"/>
              <a:buNone/>
              <a:defRPr sz="2400">
                <a:solidFill>
                  <a:schemeClr val="lt1"/>
                </a:solidFill>
              </a:defRPr>
            </a:lvl3pPr>
            <a:lvl4pPr lvl="3" rtl="0">
              <a:lnSpc>
                <a:spcPct val="100000"/>
              </a:lnSpc>
              <a:spcBef>
                <a:spcPts val="0"/>
              </a:spcBef>
              <a:spcAft>
                <a:spcPts val="0"/>
              </a:spcAft>
              <a:buClr>
                <a:schemeClr val="lt1"/>
              </a:buClr>
              <a:buSzPct val="100000"/>
              <a:buNone/>
              <a:defRPr sz="2400">
                <a:solidFill>
                  <a:schemeClr val="lt1"/>
                </a:solidFill>
              </a:defRPr>
            </a:lvl4pPr>
            <a:lvl5pPr lvl="4" rtl="0">
              <a:lnSpc>
                <a:spcPct val="100000"/>
              </a:lnSpc>
              <a:spcBef>
                <a:spcPts val="0"/>
              </a:spcBef>
              <a:spcAft>
                <a:spcPts val="0"/>
              </a:spcAft>
              <a:buClr>
                <a:schemeClr val="lt1"/>
              </a:buClr>
              <a:buSzPct val="100000"/>
              <a:buNone/>
              <a:defRPr sz="2400">
                <a:solidFill>
                  <a:schemeClr val="lt1"/>
                </a:solidFill>
              </a:defRPr>
            </a:lvl5pPr>
            <a:lvl6pPr lvl="5" rtl="0">
              <a:lnSpc>
                <a:spcPct val="100000"/>
              </a:lnSpc>
              <a:spcBef>
                <a:spcPts val="0"/>
              </a:spcBef>
              <a:spcAft>
                <a:spcPts val="0"/>
              </a:spcAft>
              <a:buClr>
                <a:schemeClr val="lt1"/>
              </a:buClr>
              <a:buSzPct val="100000"/>
              <a:buNone/>
              <a:defRPr sz="2400">
                <a:solidFill>
                  <a:schemeClr val="lt1"/>
                </a:solidFill>
              </a:defRPr>
            </a:lvl6pPr>
            <a:lvl7pPr lvl="6" rtl="0">
              <a:lnSpc>
                <a:spcPct val="100000"/>
              </a:lnSpc>
              <a:spcBef>
                <a:spcPts val="0"/>
              </a:spcBef>
              <a:spcAft>
                <a:spcPts val="0"/>
              </a:spcAft>
              <a:buClr>
                <a:schemeClr val="lt1"/>
              </a:buClr>
              <a:buSzPct val="100000"/>
              <a:buNone/>
              <a:defRPr sz="2400">
                <a:solidFill>
                  <a:schemeClr val="lt1"/>
                </a:solidFill>
              </a:defRPr>
            </a:lvl7pPr>
            <a:lvl8pPr lvl="7" rtl="0">
              <a:lnSpc>
                <a:spcPct val="100000"/>
              </a:lnSpc>
              <a:spcBef>
                <a:spcPts val="0"/>
              </a:spcBef>
              <a:spcAft>
                <a:spcPts val="0"/>
              </a:spcAft>
              <a:buClr>
                <a:schemeClr val="lt1"/>
              </a:buClr>
              <a:buSzPct val="100000"/>
              <a:buNone/>
              <a:defRPr sz="2400">
                <a:solidFill>
                  <a:schemeClr val="lt1"/>
                </a:solidFill>
              </a:defRPr>
            </a:lvl8pPr>
            <a:lvl9pPr lvl="8" rtl="0">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58" name="Shape 5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pPr lvl="0" rtl="0">
                <a:spcBef>
                  <a:spcPts val="0"/>
                </a:spcBef>
                <a:buNone/>
              </a:pPr>
              <a:t>‹#›</a:t>
            </a:fld>
            <a:endParaRPr lang="en">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59"/>
        <p:cNvGrpSpPr/>
        <p:nvPr/>
      </p:nvGrpSpPr>
      <p:grpSpPr>
        <a:xfrm>
          <a:off x="0" y="0"/>
          <a:ext cx="0" cy="0"/>
          <a:chOff x="0" y="0"/>
          <a:chExt cx="0" cy="0"/>
        </a:xfrm>
      </p:grpSpPr>
      <p:cxnSp>
        <p:nvCxnSpPr>
          <p:cNvPr id="60" name="Shape 60"/>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61" name="Shape 61"/>
          <p:cNvSpPr txBox="1">
            <a:spLocks noGrp="1"/>
          </p:cNvSpPr>
          <p:nvPr>
            <p:ph type="title"/>
          </p:nvPr>
        </p:nvSpPr>
        <p:spPr>
          <a:xfrm>
            <a:off x="510450" y="2057400"/>
            <a:ext cx="8123100" cy="778800"/>
          </a:xfrm>
          <a:prstGeom prst="rect">
            <a:avLst/>
          </a:prstGeom>
        </p:spPr>
        <p:txBody>
          <a:bodyPr lIns="91425" tIns="91425" rIns="91425" bIns="91425" anchor="b" anchorCtr="0"/>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a:endParaRPr/>
          </a:p>
        </p:txBody>
      </p:sp>
      <p:sp>
        <p:nvSpPr>
          <p:cNvPr id="62" name="Shape 6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pPr lvl="0" rtl="0">
                <a:spcBef>
                  <a:spcPts val="0"/>
                </a:spcBef>
                <a:buNone/>
              </a:pPr>
              <a:t>‹#›</a:t>
            </a:fld>
            <a:endParaRPr lang="en">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3"/>
        <p:cNvGrpSpPr/>
        <p:nvPr/>
      </p:nvGrpSpPr>
      <p:grpSpPr>
        <a:xfrm>
          <a:off x="0" y="0"/>
          <a:ext cx="0" cy="0"/>
          <a:chOff x="0" y="0"/>
          <a:chExt cx="0" cy="0"/>
        </a:xfrm>
      </p:grpSpPr>
      <p:sp>
        <p:nvSpPr>
          <p:cNvPr id="64" name="Shape 64"/>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65" name="Shape 65"/>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7" name="Shape 6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0" name="Shape 70"/>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1" name="Shape 71"/>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2" name="Shape 7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5" name="Shape 7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78" name="Shape 78"/>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79" name="Shape 7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ption">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311700" y="4236825"/>
            <a:ext cx="5998800" cy="598799"/>
          </a:xfrm>
          <a:prstGeom prst="rect">
            <a:avLst/>
          </a:prstGeom>
        </p:spPr>
        <p:txBody>
          <a:bodyPr lIns="91425" tIns="91425" rIns="91425" bIns="91425" anchor="ctr" anchorCtr="0"/>
          <a:lstStyle>
            <a:lvl1pPr lvl="0" rtl="0">
              <a:lnSpc>
                <a:spcPct val="100000"/>
              </a:lnSpc>
              <a:spcBef>
                <a:spcPts val="0"/>
              </a:spcBef>
              <a:spcAft>
                <a:spcPts val="0"/>
              </a:spcAft>
              <a:buSzPct val="100000"/>
              <a:buNone/>
              <a:defRPr sz="2100"/>
            </a:lvl1pPr>
          </a:lstStyle>
          <a:p>
            <a:endParaRPr/>
          </a:p>
        </p:txBody>
      </p:sp>
      <p:sp>
        <p:nvSpPr>
          <p:cNvPr id="92" name="Shape 9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ig number">
    <p:spTree>
      <p:nvGrpSpPr>
        <p:cNvPr id="1" name="Shape 93"/>
        <p:cNvGrpSpPr/>
        <p:nvPr/>
      </p:nvGrpSpPr>
      <p:grpSpPr>
        <a:xfrm>
          <a:off x="0" y="0"/>
          <a:ext cx="0" cy="0"/>
          <a:chOff x="0" y="0"/>
          <a:chExt cx="0" cy="0"/>
        </a:xfrm>
      </p:grpSpPr>
      <p:sp>
        <p:nvSpPr>
          <p:cNvPr id="94" name="Shape 94"/>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95" name="Shape 95"/>
          <p:cNvSpPr txBox="1">
            <a:spLocks noGrp="1"/>
          </p:cNvSpPr>
          <p:nvPr>
            <p:ph type="title"/>
          </p:nvPr>
        </p:nvSpPr>
        <p:spPr>
          <a:xfrm>
            <a:off x="311700" y="991475"/>
            <a:ext cx="8520599" cy="1917899"/>
          </a:xfrm>
          <a:prstGeom prst="rect">
            <a:avLst/>
          </a:prstGeom>
        </p:spPr>
        <p:txBody>
          <a:bodyPr lIns="91425" tIns="91425" rIns="91425" bIns="91425" anchor="ctr" anchorCtr="0"/>
          <a:lstStyle>
            <a:lvl1pPr lvl="0" algn="ctr" rtl="0">
              <a:spcBef>
                <a:spcPts val="0"/>
              </a:spcBef>
              <a:buSzPct val="100000"/>
              <a:defRPr sz="14000" b="1"/>
            </a:lvl1pPr>
            <a:lvl2pPr lvl="1" algn="ctr" rtl="0">
              <a:spcBef>
                <a:spcPts val="0"/>
              </a:spcBef>
              <a:buSzPct val="100000"/>
              <a:defRPr sz="14000" b="1"/>
            </a:lvl2pPr>
            <a:lvl3pPr lvl="2" algn="ctr" rtl="0">
              <a:spcBef>
                <a:spcPts val="0"/>
              </a:spcBef>
              <a:buSzPct val="100000"/>
              <a:defRPr sz="14000" b="1"/>
            </a:lvl3pPr>
            <a:lvl4pPr lvl="3" algn="ctr" rtl="0">
              <a:spcBef>
                <a:spcPts val="0"/>
              </a:spcBef>
              <a:buSzPct val="100000"/>
              <a:defRPr sz="14000" b="1"/>
            </a:lvl4pPr>
            <a:lvl5pPr lvl="4" algn="ctr" rtl="0">
              <a:spcBef>
                <a:spcPts val="0"/>
              </a:spcBef>
              <a:buSzPct val="100000"/>
              <a:defRPr sz="14000" b="1"/>
            </a:lvl5pPr>
            <a:lvl6pPr lvl="5" algn="ctr" rtl="0">
              <a:spcBef>
                <a:spcPts val="0"/>
              </a:spcBef>
              <a:buSzPct val="100000"/>
              <a:defRPr sz="14000" b="1"/>
            </a:lvl6pPr>
            <a:lvl7pPr lvl="6" algn="ctr" rtl="0">
              <a:spcBef>
                <a:spcPts val="0"/>
              </a:spcBef>
              <a:buSzPct val="100000"/>
              <a:defRPr sz="14000" b="1"/>
            </a:lvl7pPr>
            <a:lvl8pPr lvl="7" algn="ctr" rtl="0">
              <a:spcBef>
                <a:spcPts val="0"/>
              </a:spcBef>
              <a:buSzPct val="100000"/>
              <a:defRPr sz="14000" b="1"/>
            </a:lvl8pPr>
            <a:lvl9pPr lvl="8" algn="ctr" rtl="0">
              <a:spcBef>
                <a:spcPts val="0"/>
              </a:spcBef>
              <a:buSzPct val="100000"/>
              <a:defRPr sz="14000" b="1"/>
            </a:lvl9pPr>
          </a:lstStyle>
          <a:p>
            <a:endParaRPr/>
          </a:p>
        </p:txBody>
      </p:sp>
      <p:sp>
        <p:nvSpPr>
          <p:cNvPr id="96" name="Shape 96"/>
          <p:cNvSpPr txBox="1">
            <a:spLocks noGrp="1"/>
          </p:cNvSpPr>
          <p:nvPr>
            <p:ph type="body" idx="1"/>
          </p:nvPr>
        </p:nvSpPr>
        <p:spPr>
          <a:xfrm>
            <a:off x="311700" y="3071300"/>
            <a:ext cx="8520599" cy="901799"/>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97" name="Shape 9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rPr>
              <a:pPr lvl="0" algn="r" rtl="0">
                <a:spcBef>
                  <a:spcPts val="0"/>
                </a:spcBef>
                <a:buNone/>
              </a:p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Shape 52"/>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a:endParaRPr/>
          </a:p>
        </p:txBody>
      </p:sp>
      <p:sp>
        <p:nvSpPr>
          <p:cNvPr id="53" name="Shape 5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1"/>
                </a:solidFill>
                <a:latin typeface="Proxima Nova"/>
                <a:ea typeface="Proxima Nova"/>
                <a:cs typeface="Proxima Nova"/>
                <a:sym typeface="Proxima Nova"/>
              </a:rPr>
              <a:pPr lvl="0" algn="r" rtl="0">
                <a:spcBef>
                  <a:spcPts val="0"/>
                </a:spcBef>
                <a:buNone/>
              </a:pPr>
              <a:t>‹#›</a:t>
            </a:fld>
            <a:endParaRPr lang="en"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Shape 104" descr="White cloud in front of dark blue star-filled sky"/>
          <p:cNvPicPr preferRelativeResize="0"/>
          <p:nvPr/>
        </p:nvPicPr>
        <p:blipFill rotWithShape="1">
          <a:blip r:embed="rId3">
            <a:alphaModFix/>
          </a:blip>
          <a:srcRect r="1719" b="17067"/>
          <a:stretch/>
        </p:blipFill>
        <p:spPr>
          <a:xfrm>
            <a:off x="0" y="19050"/>
            <a:ext cx="9144000" cy="5143500"/>
          </a:xfrm>
          <a:prstGeom prst="rect">
            <a:avLst/>
          </a:prstGeom>
          <a:noFill/>
          <a:ln>
            <a:noFill/>
          </a:ln>
        </p:spPr>
      </p:pic>
      <p:sp>
        <p:nvSpPr>
          <p:cNvPr id="105" name="Shape 105"/>
          <p:cNvSpPr txBox="1">
            <a:spLocks noGrp="1"/>
          </p:cNvSpPr>
          <p:nvPr>
            <p:ph type="ctrTitle"/>
          </p:nvPr>
        </p:nvSpPr>
        <p:spPr>
          <a:xfrm>
            <a:off x="510450" y="1235869"/>
            <a:ext cx="8123100" cy="1609931"/>
          </a:xfrm>
          <a:prstGeom prst="rect">
            <a:avLst/>
          </a:prstGeom>
        </p:spPr>
        <p:txBody>
          <a:bodyPr lIns="91425" tIns="91425" rIns="91425" bIns="91425" anchor="b" anchorCtr="0">
            <a:noAutofit/>
          </a:bodyPr>
          <a:lstStyle/>
          <a:p>
            <a:pPr lvl="0" rtl="0">
              <a:spcBef>
                <a:spcPts val="0"/>
              </a:spcBef>
              <a:buNone/>
            </a:pPr>
            <a:r>
              <a:rPr lang="en-US" sz="6000" dirty="0"/>
              <a:t>Summer Internship</a:t>
            </a:r>
            <a:endParaRPr lang="en" sz="6000" dirty="0"/>
          </a:p>
        </p:txBody>
      </p:sp>
      <p:sp>
        <p:nvSpPr>
          <p:cNvPr id="106" name="Shape 106"/>
          <p:cNvSpPr txBox="1">
            <a:spLocks noGrp="1"/>
          </p:cNvSpPr>
          <p:nvPr>
            <p:ph type="subTitle" idx="1"/>
          </p:nvPr>
        </p:nvSpPr>
        <p:spPr>
          <a:xfrm>
            <a:off x="510450" y="3182312"/>
            <a:ext cx="8123100" cy="629999"/>
          </a:xfrm>
          <a:prstGeom prst="rect">
            <a:avLst/>
          </a:prstGeom>
        </p:spPr>
        <p:txBody>
          <a:bodyPr lIns="91425" tIns="91425" rIns="91425" bIns="91425" anchor="t" anchorCtr="0">
            <a:noAutofit/>
          </a:bodyPr>
          <a:lstStyle/>
          <a:p>
            <a:pPr lvl="0" rtl="0">
              <a:spcBef>
                <a:spcPts val="0"/>
              </a:spcBef>
              <a:buNone/>
            </a:pPr>
            <a:r>
              <a:rPr lang="en" dirty="0"/>
              <a:t>b</a:t>
            </a:r>
            <a:r>
              <a:rPr lang="en" sz="2400" dirty="0"/>
              <a:t>y</a:t>
            </a:r>
            <a:r>
              <a:rPr lang="en" dirty="0"/>
              <a:t> Paras Garg</a:t>
            </a:r>
          </a:p>
        </p:txBody>
      </p:sp>
      <p:sp>
        <p:nvSpPr>
          <p:cNvPr id="107" name="Shape 107"/>
          <p:cNvSpPr txBox="1">
            <a:spLocks noGrp="1"/>
          </p:cNvSpPr>
          <p:nvPr>
            <p:ph type="subTitle" idx="1"/>
          </p:nvPr>
        </p:nvSpPr>
        <p:spPr>
          <a:xfrm>
            <a:off x="510450" y="4370772"/>
            <a:ext cx="8123100" cy="503099"/>
          </a:xfrm>
          <a:prstGeom prst="rect">
            <a:avLst/>
          </a:prstGeom>
        </p:spPr>
        <p:txBody>
          <a:bodyPr lIns="91425" tIns="91425" rIns="91425" bIns="91425" anchor="t" anchorCtr="0">
            <a:noAutofit/>
          </a:bodyPr>
          <a:lstStyle/>
          <a:p>
            <a:pPr lvl="0" rtl="0">
              <a:spcBef>
                <a:spcPts val="0"/>
              </a:spcBef>
              <a:buNone/>
            </a:pPr>
            <a:r>
              <a:rPr lang="en" sz="1800" dirty="0"/>
              <a:t>pgarg2@stevens.edu</a:t>
            </a:r>
          </a:p>
        </p:txBody>
      </p:sp>
      <p:cxnSp>
        <p:nvCxnSpPr>
          <p:cNvPr id="108" name="Shape 108"/>
          <p:cNvCxnSpPr/>
          <p:nvPr/>
        </p:nvCxnSpPr>
        <p:spPr>
          <a:xfrm>
            <a:off x="615150" y="2998025"/>
            <a:ext cx="500400" cy="0"/>
          </a:xfrm>
          <a:prstGeom prst="straightConnector1">
            <a:avLst/>
          </a:prstGeom>
          <a:noFill/>
          <a:ln w="19050" cap="flat" cmpd="sng">
            <a:solidFill>
              <a:schemeClr val="lt1"/>
            </a:solidFill>
            <a:prstDash val="solid"/>
            <a:round/>
            <a:headEnd type="none" w="lg" len="lg"/>
            <a:tailEnd type="none" w="lg" len="lg"/>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A933A40-3332-4BE4-BEE0-1E4CC10D80B3}"/>
              </a:ext>
            </a:extLst>
          </p:cNvPr>
          <p:cNvSpPr>
            <a:spLocks noGrp="1"/>
          </p:cNvSpPr>
          <p:nvPr>
            <p:ph type="body" idx="1"/>
          </p:nvPr>
        </p:nvSpPr>
        <p:spPr>
          <a:xfrm>
            <a:off x="311700" y="514350"/>
            <a:ext cx="8520599" cy="4206925"/>
          </a:xfrm>
        </p:spPr>
        <p:txBody>
          <a:bodyPr/>
          <a:lstStyle/>
          <a:p>
            <a:pPr algn="ctr"/>
            <a:endParaRPr lang="en-US" sz="2400" dirty="0"/>
          </a:p>
          <a:p>
            <a:pPr algn="ctr"/>
            <a:endParaRPr lang="en-US" sz="2400" dirty="0"/>
          </a:p>
          <a:p>
            <a:pPr algn="ctr"/>
            <a:r>
              <a:rPr lang="en-US" sz="4400" dirty="0"/>
              <a:t>Thank You!</a:t>
            </a:r>
          </a:p>
        </p:txBody>
      </p:sp>
    </p:spTree>
    <p:extLst>
      <p:ext uri="{BB962C8B-B14F-4D97-AF65-F5344CB8AC3E}">
        <p14:creationId xmlns:p14="http://schemas.microsoft.com/office/powerpoint/2010/main" xmlns="" val="408212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US" sz="3600" dirty="0"/>
              <a:t>Profile</a:t>
            </a:r>
            <a:endParaRPr lang="en" sz="3600" dirty="0"/>
          </a:p>
        </p:txBody>
      </p:sp>
      <p:graphicFrame>
        <p:nvGraphicFramePr>
          <p:cNvPr id="2" name="Table 1">
            <a:extLst>
              <a:ext uri="{FF2B5EF4-FFF2-40B4-BE49-F238E27FC236}">
                <a16:creationId xmlns:a16="http://schemas.microsoft.com/office/drawing/2014/main" xmlns="" id="{6880B1DD-C6F0-4980-A5FC-6549926D9ED9}"/>
              </a:ext>
            </a:extLst>
          </p:cNvPr>
          <p:cNvGraphicFramePr>
            <a:graphicFrameLocks noGrp="1"/>
          </p:cNvGraphicFramePr>
          <p:nvPr>
            <p:extLst>
              <p:ext uri="{D42A27DB-BD31-4B8C-83A1-F6EECF244321}">
                <p14:modId xmlns:p14="http://schemas.microsoft.com/office/powerpoint/2010/main" xmlns="" val="3759374207"/>
              </p:ext>
            </p:extLst>
          </p:nvPr>
        </p:nvGraphicFramePr>
        <p:xfrm>
          <a:off x="1600200" y="1809750"/>
          <a:ext cx="6096000" cy="1854200"/>
        </p:xfrm>
        <a:graphic>
          <a:graphicData uri="http://schemas.openxmlformats.org/drawingml/2006/table">
            <a:tbl>
              <a:tblPr firstRow="1" bandRow="1">
                <a:tableStyleId>{7E9639D4-E3E2-4D34-9284-5A2195B3D0D7}</a:tableStyleId>
              </a:tblPr>
              <a:tblGrid>
                <a:gridCol w="3048000">
                  <a:extLst>
                    <a:ext uri="{9D8B030D-6E8A-4147-A177-3AD203B41FA5}">
                      <a16:colId xmlns:a16="http://schemas.microsoft.com/office/drawing/2014/main" xmlns="" val="2468589098"/>
                    </a:ext>
                  </a:extLst>
                </a:gridCol>
                <a:gridCol w="3048000">
                  <a:extLst>
                    <a:ext uri="{9D8B030D-6E8A-4147-A177-3AD203B41FA5}">
                      <a16:colId xmlns:a16="http://schemas.microsoft.com/office/drawing/2014/main" xmlns="" val="1004437932"/>
                    </a:ext>
                  </a:extLst>
                </a:gridCol>
              </a:tblGrid>
              <a:tr h="370840">
                <a:tc>
                  <a:txBody>
                    <a:bodyPr/>
                    <a:lstStyle/>
                    <a:p>
                      <a:r>
                        <a:rPr lang="en-US" dirty="0"/>
                        <a:t>Student Name</a:t>
                      </a:r>
                    </a:p>
                  </a:txBody>
                  <a:tcPr/>
                </a:tc>
                <a:tc>
                  <a:txBody>
                    <a:bodyPr/>
                    <a:lstStyle/>
                    <a:p>
                      <a:r>
                        <a:rPr lang="en-US" dirty="0"/>
                        <a:t>Paras Garg</a:t>
                      </a:r>
                    </a:p>
                  </a:txBody>
                  <a:tcPr/>
                </a:tc>
                <a:extLst>
                  <a:ext uri="{0D108BD9-81ED-4DB2-BD59-A6C34878D82A}">
                    <a16:rowId xmlns:a16="http://schemas.microsoft.com/office/drawing/2014/main" xmlns="" val="3442133980"/>
                  </a:ext>
                </a:extLst>
              </a:tr>
              <a:tr h="370840">
                <a:tc>
                  <a:txBody>
                    <a:bodyPr/>
                    <a:lstStyle/>
                    <a:p>
                      <a:r>
                        <a:rPr lang="en-US" dirty="0"/>
                        <a:t>Company Name</a:t>
                      </a:r>
                    </a:p>
                  </a:txBody>
                  <a:tcPr/>
                </a:tc>
                <a:tc>
                  <a:txBody>
                    <a:bodyPr/>
                    <a:lstStyle/>
                    <a:p>
                      <a:r>
                        <a:rPr lang="en-US" dirty="0"/>
                        <a:t>Kairos Italy Theater</a:t>
                      </a:r>
                    </a:p>
                  </a:txBody>
                  <a:tcPr/>
                </a:tc>
                <a:extLst>
                  <a:ext uri="{0D108BD9-81ED-4DB2-BD59-A6C34878D82A}">
                    <a16:rowId xmlns:a16="http://schemas.microsoft.com/office/drawing/2014/main" xmlns="" val="2438281244"/>
                  </a:ext>
                </a:extLst>
              </a:tr>
              <a:tr h="370840">
                <a:tc>
                  <a:txBody>
                    <a:bodyPr/>
                    <a:lstStyle/>
                    <a:p>
                      <a:r>
                        <a:rPr lang="en-US" dirty="0"/>
                        <a:t>Company Location</a:t>
                      </a:r>
                    </a:p>
                  </a:txBody>
                  <a:tcPr/>
                </a:tc>
                <a:tc>
                  <a:txBody>
                    <a:bodyPr/>
                    <a:lstStyle/>
                    <a:p>
                      <a:r>
                        <a:rPr lang="en-US" dirty="0"/>
                        <a:t>New York</a:t>
                      </a:r>
                    </a:p>
                  </a:txBody>
                  <a:tcPr/>
                </a:tc>
                <a:extLst>
                  <a:ext uri="{0D108BD9-81ED-4DB2-BD59-A6C34878D82A}">
                    <a16:rowId xmlns:a16="http://schemas.microsoft.com/office/drawing/2014/main" xmlns="" val="3620485956"/>
                  </a:ext>
                </a:extLst>
              </a:tr>
              <a:tr h="370840">
                <a:tc>
                  <a:txBody>
                    <a:bodyPr/>
                    <a:lstStyle/>
                    <a:p>
                      <a:r>
                        <a:rPr lang="en-US" dirty="0"/>
                        <a:t>Duration</a:t>
                      </a:r>
                    </a:p>
                  </a:txBody>
                  <a:tcPr/>
                </a:tc>
                <a:tc>
                  <a:txBody>
                    <a:bodyPr/>
                    <a:lstStyle/>
                    <a:p>
                      <a:r>
                        <a:rPr lang="en-US" dirty="0"/>
                        <a:t>Summer 2</a:t>
                      </a:r>
                    </a:p>
                  </a:txBody>
                  <a:tcPr/>
                </a:tc>
                <a:extLst>
                  <a:ext uri="{0D108BD9-81ED-4DB2-BD59-A6C34878D82A}">
                    <a16:rowId xmlns:a16="http://schemas.microsoft.com/office/drawing/2014/main" xmlns="" val="2898340198"/>
                  </a:ext>
                </a:extLst>
              </a:tr>
              <a:tr h="370840">
                <a:tc>
                  <a:txBody>
                    <a:bodyPr/>
                    <a:lstStyle/>
                    <a:p>
                      <a:r>
                        <a:rPr lang="en-US" dirty="0"/>
                        <a:t>Job Title</a:t>
                      </a:r>
                    </a:p>
                  </a:txBody>
                  <a:tcPr/>
                </a:tc>
                <a:tc>
                  <a:txBody>
                    <a:bodyPr/>
                    <a:lstStyle/>
                    <a:p>
                      <a:r>
                        <a:rPr lang="en-US" dirty="0"/>
                        <a:t>Web Developer / Designer</a:t>
                      </a:r>
                    </a:p>
                  </a:txBody>
                  <a:tcPr/>
                </a:tc>
                <a:extLst>
                  <a:ext uri="{0D108BD9-81ED-4DB2-BD59-A6C34878D82A}">
                    <a16:rowId xmlns:a16="http://schemas.microsoft.com/office/drawing/2014/main" xmlns="" val="319807975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US" sz="3600" dirty="0"/>
              <a:t>Introduction</a:t>
            </a:r>
            <a:endParaRPr lang="en" sz="3600" dirty="0"/>
          </a:p>
        </p:txBody>
      </p:sp>
      <p:sp>
        <p:nvSpPr>
          <p:cNvPr id="114" name="Shape 114"/>
          <p:cNvSpPr txBox="1">
            <a:spLocks noGrp="1"/>
          </p:cNvSpPr>
          <p:nvPr>
            <p:ph type="body" idx="1"/>
          </p:nvPr>
        </p:nvSpPr>
        <p:spPr>
          <a:xfrm>
            <a:off x="304800" y="1352550"/>
            <a:ext cx="8520599" cy="3172500"/>
          </a:xfrm>
          <a:prstGeom prst="rect">
            <a:avLst/>
          </a:prstGeom>
        </p:spPr>
        <p:txBody>
          <a:bodyPr lIns="91425" tIns="91425" rIns="91425" bIns="91425" anchor="t" anchorCtr="0">
            <a:noAutofit/>
          </a:bodyPr>
          <a:lstStyle/>
          <a:p>
            <a:pPr lvl="0" algn="just"/>
            <a:r>
              <a:rPr lang="en-US" sz="2400" dirty="0"/>
              <a:t>Kairos Italy Theater (KIT) is an internationally recognized as </a:t>
            </a:r>
            <a:r>
              <a:rPr lang="en-US" sz="2400" dirty="0" smtClean="0"/>
              <a:t>an Italian Theater Company </a:t>
            </a:r>
            <a:r>
              <a:rPr lang="en-US" sz="2400" dirty="0"/>
              <a:t>in New York City. KIT’s mission is to maintain and spread the knowledge of Italian Culture in the United States. KIT produces performances and events by collaborating with famous Broadway theatres, US institutes, and Italian institutes.</a:t>
            </a:r>
            <a:endParaRPr lang="en-US" dirty="0"/>
          </a:p>
          <a:p>
            <a:pPr lvl="0">
              <a:spcBef>
                <a:spcPts val="0"/>
              </a:spcBef>
              <a:buFont typeface="Arial" pitchFamily="34" charset="0"/>
              <a:buChar char="•"/>
            </a:pPr>
            <a:endParaRPr lang="e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US" sz="3600" dirty="0"/>
              <a:t>Responsibilities</a:t>
            </a:r>
            <a:endParaRPr lang="en" sz="3600" dirty="0"/>
          </a:p>
        </p:txBody>
      </p:sp>
      <p:sp>
        <p:nvSpPr>
          <p:cNvPr id="114" name="Shape 114"/>
          <p:cNvSpPr txBox="1">
            <a:spLocks noGrp="1"/>
          </p:cNvSpPr>
          <p:nvPr>
            <p:ph type="body" idx="1"/>
          </p:nvPr>
        </p:nvSpPr>
        <p:spPr>
          <a:xfrm>
            <a:off x="311700" y="1276350"/>
            <a:ext cx="8520599" cy="3172500"/>
          </a:xfrm>
          <a:prstGeom prst="rect">
            <a:avLst/>
          </a:prstGeom>
        </p:spPr>
        <p:txBody>
          <a:bodyPr lIns="91425" tIns="91425" rIns="91425" bIns="91425" anchor="t" anchorCtr="0">
            <a:noAutofit/>
          </a:bodyPr>
          <a:lstStyle/>
          <a:p>
            <a:pPr lvl="0" algn="just">
              <a:spcBef>
                <a:spcPts val="0"/>
              </a:spcBef>
              <a:buFont typeface="Arial" pitchFamily="34" charset="0"/>
              <a:buChar char="•"/>
            </a:pPr>
            <a:r>
              <a:rPr lang="en" sz="2400" dirty="0"/>
              <a:t> </a:t>
            </a:r>
            <a:r>
              <a:rPr lang="en-US" sz="2400" dirty="0"/>
              <a:t>Designing and Development </a:t>
            </a:r>
          </a:p>
          <a:p>
            <a:pPr lvl="0" algn="just">
              <a:spcBef>
                <a:spcPts val="0"/>
              </a:spcBef>
              <a:buFont typeface="Arial" pitchFamily="34" charset="0"/>
              <a:buChar char="•"/>
            </a:pPr>
            <a:r>
              <a:rPr lang="en-US" sz="2400" dirty="0"/>
              <a:t> Mobile Migration</a:t>
            </a:r>
          </a:p>
          <a:p>
            <a:pPr lvl="0" algn="just">
              <a:spcBef>
                <a:spcPts val="0"/>
              </a:spcBef>
              <a:buFont typeface="Arial" pitchFamily="34" charset="0"/>
              <a:buChar char="•"/>
            </a:pPr>
            <a:r>
              <a:rPr lang="en-US" sz="2400" dirty="0"/>
              <a:t> Search Engine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75051"/>
            <a:ext cx="8520599" cy="572699"/>
          </a:xfrm>
          <a:prstGeom prst="rect">
            <a:avLst/>
          </a:prstGeom>
        </p:spPr>
        <p:txBody>
          <a:bodyPr lIns="91425" tIns="91425" rIns="91425" bIns="91425" anchor="t" anchorCtr="0">
            <a:noAutofit/>
          </a:bodyPr>
          <a:lstStyle/>
          <a:p>
            <a:pPr lvl="0">
              <a:spcBef>
                <a:spcPts val="0"/>
              </a:spcBef>
              <a:buNone/>
            </a:pPr>
            <a:r>
              <a:rPr lang="en" sz="3600" dirty="0"/>
              <a:t>1. </a:t>
            </a:r>
            <a:r>
              <a:rPr lang="en-US" sz="3600" dirty="0"/>
              <a:t>Designing and Development</a:t>
            </a:r>
            <a:endParaRPr lang="en" sz="3600" dirty="0"/>
          </a:p>
        </p:txBody>
      </p:sp>
      <p:sp>
        <p:nvSpPr>
          <p:cNvPr id="114" name="Shape 114"/>
          <p:cNvSpPr txBox="1">
            <a:spLocks noGrp="1"/>
          </p:cNvSpPr>
          <p:nvPr>
            <p:ph type="body" idx="1"/>
          </p:nvPr>
        </p:nvSpPr>
        <p:spPr>
          <a:xfrm>
            <a:off x="311700" y="1352550"/>
            <a:ext cx="8520599" cy="3429000"/>
          </a:xfrm>
          <a:prstGeom prst="rect">
            <a:avLst/>
          </a:prstGeom>
        </p:spPr>
        <p:txBody>
          <a:bodyPr lIns="91425" tIns="91425" rIns="91425" bIns="91425" anchor="t" anchorCtr="0">
            <a:noAutofit/>
          </a:bodyPr>
          <a:lstStyle/>
          <a:p>
            <a:pPr lvl="0">
              <a:spcBef>
                <a:spcPts val="0"/>
              </a:spcBef>
              <a:buFont typeface="Arial" pitchFamily="34" charset="0"/>
              <a:buChar char="•"/>
            </a:pPr>
            <a:r>
              <a:rPr lang="en" sz="2400" dirty="0"/>
              <a:t> </a:t>
            </a:r>
            <a:r>
              <a:rPr lang="en-US" sz="2200" dirty="0"/>
              <a:t>User Interface Development: Theme and </a:t>
            </a:r>
            <a:r>
              <a:rPr lang="en-US" sz="2200" dirty="0" smtClean="0"/>
              <a:t>Web pages</a:t>
            </a:r>
            <a:r>
              <a:rPr lang="en" sz="2200" dirty="0" smtClean="0"/>
              <a:t>.</a:t>
            </a:r>
            <a:endParaRPr lang="en" sz="2200" dirty="0"/>
          </a:p>
          <a:p>
            <a:pPr lvl="0">
              <a:spcBef>
                <a:spcPts val="0"/>
              </a:spcBef>
              <a:buFont typeface="Arial" pitchFamily="34" charset="0"/>
              <a:buChar char="•"/>
            </a:pPr>
            <a:r>
              <a:rPr lang="en" sz="2200" dirty="0"/>
              <a:t> </a:t>
            </a:r>
            <a:r>
              <a:rPr lang="en-US" sz="2200" dirty="0"/>
              <a:t>Mobile compatible framework.</a:t>
            </a:r>
            <a:endParaRPr lang="en" sz="2200" dirty="0"/>
          </a:p>
          <a:p>
            <a:pPr lvl="0">
              <a:spcBef>
                <a:spcPts val="0"/>
              </a:spcBef>
              <a:buFont typeface="Arial" pitchFamily="34" charset="0"/>
              <a:buChar char="•"/>
            </a:pPr>
            <a:r>
              <a:rPr lang="en" sz="2200" dirty="0"/>
              <a:t> </a:t>
            </a:r>
            <a:r>
              <a:rPr lang="en" sz="2200" dirty="0" smtClean="0"/>
              <a:t>Compo</a:t>
            </a:r>
            <a:r>
              <a:rPr lang="en-US" sz="2200" dirty="0" err="1" smtClean="0"/>
              <a:t>nents</a:t>
            </a:r>
            <a:r>
              <a:rPr lang="en-US" sz="2200" dirty="0" smtClean="0"/>
              <a:t> </a:t>
            </a:r>
            <a:r>
              <a:rPr lang="en-US" sz="2200" dirty="0"/>
              <a:t>Development: Timeline, Calendar,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08128" y="514350"/>
            <a:ext cx="8520599" cy="572699"/>
          </a:xfrm>
          <a:prstGeom prst="rect">
            <a:avLst/>
          </a:prstGeom>
        </p:spPr>
        <p:txBody>
          <a:bodyPr lIns="91425" tIns="91425" rIns="91425" bIns="91425" anchor="t" anchorCtr="0">
            <a:noAutofit/>
          </a:bodyPr>
          <a:lstStyle/>
          <a:p>
            <a:pPr lvl="0">
              <a:spcBef>
                <a:spcPts val="0"/>
              </a:spcBef>
              <a:buNone/>
            </a:pPr>
            <a:r>
              <a:rPr lang="en" sz="3600" dirty="0"/>
              <a:t>2. </a:t>
            </a:r>
            <a:r>
              <a:rPr lang="en-US" sz="3600" dirty="0"/>
              <a:t>Mobile Migration</a:t>
            </a:r>
            <a:endParaRPr lang="en" sz="3600" dirty="0"/>
          </a:p>
        </p:txBody>
      </p:sp>
      <p:sp>
        <p:nvSpPr>
          <p:cNvPr id="114" name="Shape 114"/>
          <p:cNvSpPr txBox="1">
            <a:spLocks noGrp="1"/>
          </p:cNvSpPr>
          <p:nvPr>
            <p:ph type="body" idx="1"/>
          </p:nvPr>
        </p:nvSpPr>
        <p:spPr>
          <a:xfrm>
            <a:off x="311700" y="1428750"/>
            <a:ext cx="8520599" cy="3276600"/>
          </a:xfrm>
          <a:prstGeom prst="rect">
            <a:avLst/>
          </a:prstGeom>
        </p:spPr>
        <p:txBody>
          <a:bodyPr lIns="91425" tIns="91425" rIns="91425" bIns="91425" anchor="t" anchorCtr="0">
            <a:noAutofit/>
          </a:bodyPr>
          <a:lstStyle/>
          <a:p>
            <a:pPr lvl="0">
              <a:buFont typeface="Arial" pitchFamily="34" charset="0"/>
              <a:buChar char="•"/>
            </a:pPr>
            <a:r>
              <a:rPr lang="en" sz="2400" dirty="0"/>
              <a:t> </a:t>
            </a:r>
            <a:r>
              <a:rPr lang="en-US" sz="2400" dirty="0"/>
              <a:t>Mobile front end development.</a:t>
            </a:r>
          </a:p>
          <a:p>
            <a:pPr lvl="0">
              <a:buFont typeface="Arial" pitchFamily="34" charset="0"/>
              <a:buChar char="•"/>
            </a:pPr>
            <a:r>
              <a:rPr lang="en-US" sz="2400" dirty="0"/>
              <a:t> Forms and other validations.</a:t>
            </a:r>
          </a:p>
          <a:p>
            <a:pPr marL="176213" lvl="0" indent="-176213">
              <a:buFont typeface="Arial" pitchFamily="34" charset="0"/>
              <a:buChar char="•"/>
              <a:tabLst>
                <a:tab pos="341313" algn="l"/>
              </a:tabLst>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sz="3600" dirty="0"/>
              <a:t>3. </a:t>
            </a:r>
            <a:r>
              <a:rPr lang="en-US" sz="3600" dirty="0"/>
              <a:t>Search Engine Optimization</a:t>
            </a:r>
            <a:endParaRPr lang="en" sz="3600" dirty="0"/>
          </a:p>
        </p:txBody>
      </p:sp>
      <p:sp>
        <p:nvSpPr>
          <p:cNvPr id="114" name="Shape 114"/>
          <p:cNvSpPr txBox="1">
            <a:spLocks noGrp="1"/>
          </p:cNvSpPr>
          <p:nvPr>
            <p:ph type="body" idx="1"/>
          </p:nvPr>
        </p:nvSpPr>
        <p:spPr>
          <a:xfrm>
            <a:off x="311700" y="1276350"/>
            <a:ext cx="8520599" cy="3172500"/>
          </a:xfrm>
          <a:prstGeom prst="rect">
            <a:avLst/>
          </a:prstGeom>
        </p:spPr>
        <p:txBody>
          <a:bodyPr lIns="91425" tIns="91425" rIns="91425" bIns="91425" anchor="t" anchorCtr="0">
            <a:noAutofit/>
          </a:bodyPr>
          <a:lstStyle/>
          <a:p>
            <a:pPr lvl="0">
              <a:buFont typeface="Arial" pitchFamily="34" charset="0"/>
              <a:buChar char="•"/>
            </a:pPr>
            <a:r>
              <a:rPr lang="en" sz="2400" dirty="0"/>
              <a:t> </a:t>
            </a:r>
            <a:r>
              <a:rPr lang="en-US" sz="2400" dirty="0"/>
              <a:t>Keywords analysis.</a:t>
            </a:r>
          </a:p>
          <a:p>
            <a:pPr lvl="0">
              <a:buFont typeface="Arial" pitchFamily="34" charset="0"/>
              <a:buChar char="•"/>
            </a:pPr>
            <a:r>
              <a:rPr lang="en-US" sz="2400" dirty="0"/>
              <a:t> Maintain keywords stuffing ratio.</a:t>
            </a:r>
          </a:p>
          <a:p>
            <a:pPr lvl="0">
              <a:buFont typeface="Arial" pitchFamily="34" charset="0"/>
              <a:buChar char="•"/>
            </a:pPr>
            <a:r>
              <a:rPr lang="en-US" sz="2400" dirty="0"/>
              <a:t> On-page and Off-page optimization.</a:t>
            </a:r>
          </a:p>
          <a:p>
            <a:pPr lvl="0">
              <a:buFont typeface="Arial" pitchFamily="34" charset="0"/>
              <a:buChar char="•"/>
            </a:pPr>
            <a:r>
              <a:rPr lang="en-US" sz="2400" dirty="0"/>
              <a:t> Track of domain web ranking.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285750"/>
            <a:ext cx="8520599" cy="572699"/>
          </a:xfrm>
          <a:prstGeom prst="rect">
            <a:avLst/>
          </a:prstGeom>
        </p:spPr>
        <p:txBody>
          <a:bodyPr lIns="91425" tIns="91425" rIns="91425" bIns="91425" anchor="t" anchorCtr="0">
            <a:noAutofit/>
          </a:bodyPr>
          <a:lstStyle/>
          <a:p>
            <a:pPr lvl="0">
              <a:spcBef>
                <a:spcPts val="0"/>
              </a:spcBef>
              <a:buNone/>
            </a:pPr>
            <a:r>
              <a:rPr lang="en" sz="3600" dirty="0"/>
              <a:t>Technologies U</a:t>
            </a:r>
            <a:r>
              <a:rPr lang="en-US" sz="3600" dirty="0" err="1"/>
              <a:t>sed</a:t>
            </a:r>
            <a:endParaRPr lang="en" sz="3600" dirty="0"/>
          </a:p>
        </p:txBody>
      </p:sp>
      <p:graphicFrame>
        <p:nvGraphicFramePr>
          <p:cNvPr id="6" name="Table 5">
            <a:extLst>
              <a:ext uri="{FF2B5EF4-FFF2-40B4-BE49-F238E27FC236}">
                <a16:creationId xmlns:a16="http://schemas.microsoft.com/office/drawing/2014/main" xmlns="" id="{39516E58-211D-44FC-9F72-79B333DC3743}"/>
              </a:ext>
            </a:extLst>
          </p:cNvPr>
          <p:cNvGraphicFramePr>
            <a:graphicFrameLocks noGrp="1"/>
          </p:cNvGraphicFramePr>
          <p:nvPr>
            <p:extLst>
              <p:ext uri="{D42A27DB-BD31-4B8C-83A1-F6EECF244321}">
                <p14:modId xmlns:p14="http://schemas.microsoft.com/office/powerpoint/2010/main" xmlns="" val="608372302"/>
              </p:ext>
            </p:extLst>
          </p:nvPr>
        </p:nvGraphicFramePr>
        <p:xfrm>
          <a:off x="1371600" y="1428750"/>
          <a:ext cx="6553200" cy="2743200"/>
        </p:xfrm>
        <a:graphic>
          <a:graphicData uri="http://schemas.openxmlformats.org/drawingml/2006/table">
            <a:tbl>
              <a:tblPr firstRow="1" bandRow="1">
                <a:tableStyleId>{7E9639D4-E3E2-4D34-9284-5A2195B3D0D7}</a:tableStyleId>
              </a:tblPr>
              <a:tblGrid>
                <a:gridCol w="2895600">
                  <a:extLst>
                    <a:ext uri="{9D8B030D-6E8A-4147-A177-3AD203B41FA5}">
                      <a16:colId xmlns:a16="http://schemas.microsoft.com/office/drawing/2014/main" xmlns="" val="2468589098"/>
                    </a:ext>
                  </a:extLst>
                </a:gridCol>
                <a:gridCol w="3657600">
                  <a:extLst>
                    <a:ext uri="{9D8B030D-6E8A-4147-A177-3AD203B41FA5}">
                      <a16:colId xmlns:a16="http://schemas.microsoft.com/office/drawing/2014/main" xmlns="" val="1004437932"/>
                    </a:ext>
                  </a:extLst>
                </a:gridCol>
              </a:tblGrid>
              <a:tr h="370840">
                <a:tc>
                  <a:txBody>
                    <a:bodyPr/>
                    <a:lstStyle/>
                    <a:p>
                      <a:r>
                        <a:rPr lang="en-US" dirty="0"/>
                        <a:t>Student Name</a:t>
                      </a:r>
                    </a:p>
                  </a:txBody>
                  <a:tcPr/>
                </a:tc>
                <a:tc>
                  <a:txBody>
                    <a:bodyPr/>
                    <a:lstStyle/>
                    <a:p>
                      <a:r>
                        <a:rPr lang="en-US" dirty="0"/>
                        <a:t>Paras Garg</a:t>
                      </a:r>
                    </a:p>
                  </a:txBody>
                  <a:tcPr/>
                </a:tc>
                <a:extLst>
                  <a:ext uri="{0D108BD9-81ED-4DB2-BD59-A6C34878D82A}">
                    <a16:rowId xmlns:a16="http://schemas.microsoft.com/office/drawing/2014/main" xmlns="" val="3442133980"/>
                  </a:ext>
                </a:extLst>
              </a:tr>
              <a:tr h="370840">
                <a:tc>
                  <a:txBody>
                    <a:bodyPr/>
                    <a:lstStyle/>
                    <a:p>
                      <a:r>
                        <a:rPr lang="en-US" dirty="0"/>
                        <a:t>Languages</a:t>
                      </a:r>
                    </a:p>
                  </a:txBody>
                  <a:tcPr/>
                </a:tc>
                <a:tc>
                  <a:txBody>
                    <a:bodyPr/>
                    <a:lstStyle/>
                    <a:p>
                      <a:r>
                        <a:rPr lang="en-US" dirty="0"/>
                        <a:t>JavaScript, HTML, CSS, PHP, and CSS preprocessors</a:t>
                      </a:r>
                    </a:p>
                  </a:txBody>
                  <a:tcPr/>
                </a:tc>
                <a:extLst>
                  <a:ext uri="{0D108BD9-81ED-4DB2-BD59-A6C34878D82A}">
                    <a16:rowId xmlns:a16="http://schemas.microsoft.com/office/drawing/2014/main" xmlns="" val="2438281244"/>
                  </a:ext>
                </a:extLst>
              </a:tr>
              <a:tr h="370840">
                <a:tc>
                  <a:txBody>
                    <a:bodyPr/>
                    <a:lstStyle/>
                    <a:p>
                      <a:r>
                        <a:rPr lang="en-US" dirty="0"/>
                        <a:t>Frameworks</a:t>
                      </a:r>
                    </a:p>
                  </a:txBody>
                  <a:tcPr/>
                </a:tc>
                <a:tc>
                  <a:txBody>
                    <a:bodyPr/>
                    <a:lstStyle/>
                    <a:p>
                      <a:r>
                        <a:rPr lang="en-US" dirty="0"/>
                        <a:t>Bootstrap, and jQuery</a:t>
                      </a:r>
                    </a:p>
                  </a:txBody>
                  <a:tcPr/>
                </a:tc>
                <a:extLst>
                  <a:ext uri="{0D108BD9-81ED-4DB2-BD59-A6C34878D82A}">
                    <a16:rowId xmlns:a16="http://schemas.microsoft.com/office/drawing/2014/main" xmlns="" val="3620485956"/>
                  </a:ext>
                </a:extLst>
              </a:tr>
              <a:tr h="370840">
                <a:tc>
                  <a:txBody>
                    <a:bodyPr/>
                    <a:lstStyle/>
                    <a:p>
                      <a:r>
                        <a:rPr lang="en-US" dirty="0"/>
                        <a:t>Database</a:t>
                      </a:r>
                    </a:p>
                  </a:txBody>
                  <a:tcPr/>
                </a:tc>
                <a:tc>
                  <a:txBody>
                    <a:bodyPr/>
                    <a:lstStyle/>
                    <a:p>
                      <a:r>
                        <a:rPr lang="en-US" dirty="0"/>
                        <a:t>MySQL</a:t>
                      </a:r>
                    </a:p>
                  </a:txBody>
                  <a:tcPr/>
                </a:tc>
                <a:extLst>
                  <a:ext uri="{0D108BD9-81ED-4DB2-BD59-A6C34878D82A}">
                    <a16:rowId xmlns:a16="http://schemas.microsoft.com/office/drawing/2014/main" xmlns="" val="2898340198"/>
                  </a:ext>
                </a:extLst>
              </a:tr>
              <a:tr h="370840">
                <a:tc>
                  <a:txBody>
                    <a:bodyPr/>
                    <a:lstStyle/>
                    <a:p>
                      <a:r>
                        <a:rPr lang="en-US" dirty="0"/>
                        <a:t>IDE</a:t>
                      </a:r>
                    </a:p>
                  </a:txBody>
                  <a:tcPr/>
                </a:tc>
                <a:tc>
                  <a:txBody>
                    <a:bodyPr/>
                    <a:lstStyle/>
                    <a:p>
                      <a:r>
                        <a:rPr lang="en-US" dirty="0"/>
                        <a:t>Visual Studio Code</a:t>
                      </a:r>
                    </a:p>
                  </a:txBody>
                  <a:tcPr/>
                </a:tc>
                <a:extLst>
                  <a:ext uri="{0D108BD9-81ED-4DB2-BD59-A6C34878D82A}">
                    <a16:rowId xmlns:a16="http://schemas.microsoft.com/office/drawing/2014/main" xmlns="" val="3198079758"/>
                  </a:ext>
                </a:extLst>
              </a:tr>
              <a:tr h="370840">
                <a:tc>
                  <a:txBody>
                    <a:bodyPr/>
                    <a:lstStyle/>
                    <a:p>
                      <a:r>
                        <a:rPr lang="en-US" dirty="0"/>
                        <a:t>Tools</a:t>
                      </a:r>
                    </a:p>
                  </a:txBody>
                  <a:tcPr/>
                </a:tc>
                <a:tc>
                  <a:txBody>
                    <a:bodyPr/>
                    <a:lstStyle/>
                    <a:p>
                      <a:r>
                        <a:rPr lang="en-US" dirty="0"/>
                        <a:t>XAMPP, and WordPress</a:t>
                      </a:r>
                    </a:p>
                  </a:txBody>
                  <a:tcPr/>
                </a:tc>
                <a:extLst>
                  <a:ext uri="{0D108BD9-81ED-4DB2-BD59-A6C34878D82A}">
                    <a16:rowId xmlns:a16="http://schemas.microsoft.com/office/drawing/2014/main" xmlns="" val="443482260"/>
                  </a:ext>
                </a:extLst>
              </a:tr>
              <a:tr h="370840">
                <a:tc>
                  <a:txBody>
                    <a:bodyPr/>
                    <a:lstStyle/>
                    <a:p>
                      <a:r>
                        <a:rPr lang="en-US" dirty="0"/>
                        <a:t>SEO Tools</a:t>
                      </a:r>
                    </a:p>
                  </a:txBody>
                  <a:tcPr/>
                </a:tc>
                <a:tc>
                  <a:txBody>
                    <a:bodyPr/>
                    <a:lstStyle/>
                    <a:p>
                      <a:r>
                        <a:rPr lang="en-US" dirty="0"/>
                        <a:t>Google Analytics, and Google </a:t>
                      </a:r>
                      <a:r>
                        <a:rPr lang="en-US" dirty="0" err="1"/>
                        <a:t>Adwords</a:t>
                      </a:r>
                      <a:endParaRPr lang="en-US" dirty="0"/>
                    </a:p>
                  </a:txBody>
                  <a:tcPr/>
                </a:tc>
                <a:extLst>
                  <a:ext uri="{0D108BD9-81ED-4DB2-BD59-A6C34878D82A}">
                    <a16:rowId xmlns:a16="http://schemas.microsoft.com/office/drawing/2014/main" xmlns="" val="251644833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398851"/>
            <a:ext cx="8520599" cy="572699"/>
          </a:xfrm>
          <a:prstGeom prst="rect">
            <a:avLst/>
          </a:prstGeom>
        </p:spPr>
        <p:txBody>
          <a:bodyPr lIns="91425" tIns="91425" rIns="91425" bIns="91425" anchor="t" anchorCtr="0">
            <a:noAutofit/>
          </a:bodyPr>
          <a:lstStyle/>
          <a:p>
            <a:pPr lvl="0">
              <a:spcBef>
                <a:spcPts val="0"/>
              </a:spcBef>
              <a:buNone/>
            </a:pPr>
            <a:r>
              <a:rPr lang="en-US" sz="3600" dirty="0"/>
              <a:t>Lessons Learned</a:t>
            </a:r>
            <a:endParaRPr lang="en" sz="3600" dirty="0"/>
          </a:p>
        </p:txBody>
      </p:sp>
      <p:sp>
        <p:nvSpPr>
          <p:cNvPr id="114" name="Shape 114"/>
          <p:cNvSpPr txBox="1">
            <a:spLocks noGrp="1"/>
          </p:cNvSpPr>
          <p:nvPr>
            <p:ph type="body" idx="1"/>
          </p:nvPr>
        </p:nvSpPr>
        <p:spPr>
          <a:xfrm>
            <a:off x="228600" y="1504950"/>
            <a:ext cx="8763000" cy="3352800"/>
          </a:xfrm>
          <a:prstGeom prst="rect">
            <a:avLst/>
          </a:prstGeom>
        </p:spPr>
        <p:txBody>
          <a:bodyPr lIns="91425" tIns="91425" rIns="91425" bIns="91425" anchor="t" anchorCtr="0">
            <a:noAutofit/>
          </a:bodyPr>
          <a:lstStyle/>
          <a:p>
            <a:pPr lvl="0">
              <a:buFont typeface="Arial" pitchFamily="34" charset="0"/>
              <a:buChar char="•"/>
            </a:pPr>
            <a:r>
              <a:rPr lang="en" sz="2400" dirty="0"/>
              <a:t> </a:t>
            </a:r>
            <a:r>
              <a:rPr lang="en-US" sz="2400" dirty="0"/>
              <a:t>To behave in </a:t>
            </a:r>
            <a:r>
              <a:rPr lang="en-US" sz="2400" dirty="0" smtClean="0"/>
              <a:t>a professional environment.</a:t>
            </a:r>
            <a:endParaRPr lang="en-US" sz="2400" dirty="0"/>
          </a:p>
          <a:p>
            <a:pPr lvl="0">
              <a:buFont typeface="Arial" pitchFamily="34" charset="0"/>
              <a:buChar char="•"/>
            </a:pPr>
            <a:r>
              <a:rPr lang="en-US" sz="2400" dirty="0"/>
              <a:t> </a:t>
            </a:r>
            <a:r>
              <a:rPr lang="en-US" sz="2400" dirty="0" smtClean="0"/>
              <a:t>T</a:t>
            </a:r>
            <a:r>
              <a:rPr lang="en-US" sz="2400" dirty="0" smtClean="0"/>
              <a:t>he difference </a:t>
            </a:r>
            <a:r>
              <a:rPr lang="en-US" sz="2400" dirty="0"/>
              <a:t>in class and real-time application of knowledge.</a:t>
            </a:r>
          </a:p>
          <a:p>
            <a:pPr lvl="0">
              <a:buFont typeface="Arial" pitchFamily="34" charset="0"/>
              <a:buChar char="•"/>
            </a:pPr>
            <a:r>
              <a:rPr lang="en-US" sz="2400" dirty="0"/>
              <a:t> The value of time management for proper workflow.</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TotalTime>
  <Words>250</Words>
  <Application>Microsoft Office PowerPoint</Application>
  <PresentationFormat>On-screen Show (16:9)</PresentationFormat>
  <Paragraphs>54</Paragraphs>
  <Slides>10</Slides>
  <Notes>10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Proxima Nova</vt:lpstr>
      <vt:lpstr>simple-light-2</vt:lpstr>
      <vt:lpstr>spearmint</vt:lpstr>
      <vt:lpstr>Summer Internship</vt:lpstr>
      <vt:lpstr>Profile</vt:lpstr>
      <vt:lpstr>Introduction</vt:lpstr>
      <vt:lpstr>Responsibilities</vt:lpstr>
      <vt:lpstr>1. Designing and Development</vt:lpstr>
      <vt:lpstr>2. Mobile Migration</vt:lpstr>
      <vt:lpstr>3. Search Engine Optimization</vt:lpstr>
      <vt:lpstr>Technologies Used</vt:lpstr>
      <vt:lpstr>Lessons Learned</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Linux  Labels / Contex</dc:title>
  <cp:lastModifiedBy>Paras Garg</cp:lastModifiedBy>
  <cp:revision>144</cp:revision>
  <dcterms:modified xsi:type="dcterms:W3CDTF">2017-08-22T19:45:50Z</dcterms:modified>
</cp:coreProperties>
</file>