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6" r:id="rId2"/>
    <p:sldId id="277" r:id="rId3"/>
    <p:sldId id="279" r:id="rId4"/>
    <p:sldId id="290" r:id="rId5"/>
    <p:sldId id="291" r:id="rId6"/>
    <p:sldId id="302" r:id="rId7"/>
    <p:sldId id="300" r:id="rId8"/>
    <p:sldId id="305" r:id="rId9"/>
    <p:sldId id="301" r:id="rId10"/>
    <p:sldId id="308" r:id="rId11"/>
    <p:sldId id="307" r:id="rId12"/>
    <p:sldId id="295" r:id="rId13"/>
    <p:sldId id="304" r:id="rId14"/>
    <p:sldId id="285" r:id="rId15"/>
    <p:sldId id="28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381" dt="2021-05-02T04:09:15.240"/>
    <p1510:client id="{A328EF7A-8025-ED54-BB92-F509FF1B6F56}" v="437" dt="2021-05-02T05:26:09.167"/>
    <p1510:client id="{AA07B317-ECF8-51BC-AA75-57C5FEF3B73E}" v="2052" dt="2021-05-03T17:16:22.846"/>
    <p1510:client id="{B29D490B-ED04-110A-DA68-3DA9D9C4EC19}" v="8421" dt="2021-05-03T17:18:47.494"/>
    <p1510:client id="{B6C4796D-14B1-59AB-BE90-B8CF53CA934C}" v="914" dt="2021-05-03T16:26:48.073"/>
    <p1510:client id="{C5EA42BA-74E0-A09E-29A6-181B8D721C60}" v="1788" dt="2021-05-02T05:17:48.3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1FB63-02E4-4633-9D95-50A01DFD6EF0}" type="datetimeFigureOut">
              <a:rPr lang="en-US"/>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F2B25-46FF-49CE-89DD-0B8745984AE2}" type="slidenum">
              <a:rPr lang="en-US"/>
              <a:t>‹#›</a:t>
            </a:fld>
            <a:endParaRPr lang="en-US"/>
          </a:p>
        </p:txBody>
      </p:sp>
    </p:spTree>
    <p:extLst>
      <p:ext uri="{BB962C8B-B14F-4D97-AF65-F5344CB8AC3E}">
        <p14:creationId xmlns:p14="http://schemas.microsoft.com/office/powerpoint/2010/main" val="101295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F2B25-46FF-49CE-89DD-0B8745984AE2}" type="slidenum">
              <a:rPr lang="en-US" smtClean="0"/>
              <a:t>1</a:t>
            </a:fld>
            <a:endParaRPr lang="en-US"/>
          </a:p>
        </p:txBody>
      </p:sp>
    </p:spTree>
    <p:extLst>
      <p:ext uri="{BB962C8B-B14F-4D97-AF65-F5344CB8AC3E}">
        <p14:creationId xmlns:p14="http://schemas.microsoft.com/office/powerpoint/2010/main" val="2267408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EF7F2B25-46FF-49CE-89DD-0B8745984AE2}" type="slidenum">
              <a:rPr lang="en-US"/>
              <a:t>7</a:t>
            </a:fld>
            <a:endParaRPr lang="en-US"/>
          </a:p>
        </p:txBody>
      </p:sp>
    </p:spTree>
    <p:extLst>
      <p:ext uri="{BB962C8B-B14F-4D97-AF65-F5344CB8AC3E}">
        <p14:creationId xmlns:p14="http://schemas.microsoft.com/office/powerpoint/2010/main" val="3557076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1C79BD42-7FD8-4A8F-AA82-E22DB99BD736}" type="datetimeFigureOut">
              <a:rPr lang="en-US" smtClean="0"/>
              <a:t>5/4/2021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23406806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9BD42-7FD8-4A8F-AA82-E22DB99BD736}"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114405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9BD42-7FD8-4A8F-AA82-E22DB99BD736}"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2313340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9BD42-7FD8-4A8F-AA82-E22DB99BD736}"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4230515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9BD42-7FD8-4A8F-AA82-E22DB99BD736}"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910661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9BD42-7FD8-4A8F-AA82-E22DB99BD736}"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1768902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9BD42-7FD8-4A8F-AA82-E22DB99BD736}"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134757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79BD42-7FD8-4A8F-AA82-E22DB99BD736}"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3172638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79BD42-7FD8-4A8F-AA82-E22DB99BD736}"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129841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79BD42-7FD8-4A8F-AA82-E22DB99BD736}"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330486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9BD42-7FD8-4A8F-AA82-E22DB99BD736}"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236943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79BD42-7FD8-4A8F-AA82-E22DB99BD736}"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4201594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79BD42-7FD8-4A8F-AA82-E22DB99BD736}"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28232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79BD42-7FD8-4A8F-AA82-E22DB99BD736}"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3905026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C79BD42-7FD8-4A8F-AA82-E22DB99BD736}"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4223394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9BD42-7FD8-4A8F-AA82-E22DB99BD736}"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374784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9BD42-7FD8-4A8F-AA82-E22DB99BD736}"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27A81-ABB9-45C3-B0BF-C9823E906080}" type="slidenum">
              <a:rPr lang="en-US" smtClean="0"/>
              <a:t>‹#›</a:t>
            </a:fld>
            <a:endParaRPr lang="en-US"/>
          </a:p>
        </p:txBody>
      </p:sp>
    </p:spTree>
    <p:extLst>
      <p:ext uri="{BB962C8B-B14F-4D97-AF65-F5344CB8AC3E}">
        <p14:creationId xmlns:p14="http://schemas.microsoft.com/office/powerpoint/2010/main" val="389062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79BD42-7FD8-4A8F-AA82-E22DB99BD736}" type="datetimeFigureOut">
              <a:rPr lang="en-US" smtClean="0"/>
              <a:t>5/4/2021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E27A81-ABB9-45C3-B0BF-C9823E906080}" type="slidenum">
              <a:rPr lang="en-US" smtClean="0"/>
              <a:t>‹#›</a:t>
            </a:fld>
            <a:endParaRPr lang="en-US"/>
          </a:p>
        </p:txBody>
      </p:sp>
    </p:spTree>
    <p:extLst>
      <p:ext uri="{BB962C8B-B14F-4D97-AF65-F5344CB8AC3E}">
        <p14:creationId xmlns:p14="http://schemas.microsoft.com/office/powerpoint/2010/main" val="36488017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nfordnlp.github.io/coqa/"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1E17EA-0CC8-4024-8540-172361D6548C}"/>
              </a:ext>
            </a:extLst>
          </p:cNvPr>
          <p:cNvSpPr txBox="1"/>
          <p:nvPr/>
        </p:nvSpPr>
        <p:spPr>
          <a:xfrm>
            <a:off x="657225" y="1071354"/>
            <a:ext cx="11191875" cy="830997"/>
          </a:xfrm>
          <a:prstGeom prst="rect">
            <a:avLst/>
          </a:prstGeom>
          <a:noFill/>
        </p:spPr>
        <p:txBody>
          <a:bodyPr wrap="square" rtlCol="0">
            <a:spAutoFit/>
          </a:bodyPr>
          <a:lstStyle/>
          <a:p>
            <a:r>
              <a:rPr lang="en-US" sz="4800" b="1" u="sng"/>
              <a:t>Conversational Question Answering (</a:t>
            </a:r>
            <a:r>
              <a:rPr lang="en-US" sz="4800" b="1" u="sng" err="1"/>
              <a:t>CoQA</a:t>
            </a:r>
            <a:r>
              <a:rPr lang="en-US" sz="4800" b="1" u="sng"/>
              <a:t>)</a:t>
            </a:r>
          </a:p>
        </p:txBody>
      </p:sp>
      <p:sp>
        <p:nvSpPr>
          <p:cNvPr id="5" name="TextBox 4">
            <a:extLst>
              <a:ext uri="{FF2B5EF4-FFF2-40B4-BE49-F238E27FC236}">
                <a16:creationId xmlns:a16="http://schemas.microsoft.com/office/drawing/2014/main" id="{D559F26F-C529-4A8F-9A48-A12009D6DB03}"/>
              </a:ext>
            </a:extLst>
          </p:cNvPr>
          <p:cNvSpPr txBox="1"/>
          <p:nvPr/>
        </p:nvSpPr>
        <p:spPr>
          <a:xfrm>
            <a:off x="8336648" y="4955649"/>
            <a:ext cx="3512452" cy="1172629"/>
          </a:xfrm>
          <a:prstGeom prst="rect">
            <a:avLst/>
          </a:prstGeom>
          <a:noFill/>
        </p:spPr>
        <p:txBody>
          <a:bodyPr wrap="square" rtlCol="0">
            <a:spAutoFit/>
          </a:bodyPr>
          <a:lstStyle/>
          <a:p>
            <a:r>
              <a:rPr lang="en-US" b="1"/>
              <a:t>Team Name: Alpha-Targaryen</a:t>
            </a:r>
          </a:p>
          <a:p>
            <a:pPr marL="0" lvl="0" indent="0" algn="l" rtl="0">
              <a:lnSpc>
                <a:spcPct val="90000"/>
              </a:lnSpc>
              <a:spcBef>
                <a:spcPts val="0"/>
              </a:spcBef>
              <a:spcAft>
                <a:spcPts val="0"/>
              </a:spcAft>
              <a:buSzPts val="2800"/>
              <a:buNone/>
            </a:pPr>
            <a:r>
              <a:rPr lang="en-US" b="1"/>
              <a:t>Rahul Patil</a:t>
            </a:r>
          </a:p>
          <a:p>
            <a:r>
              <a:rPr lang="en-US" b="1"/>
              <a:t>Eshwar N Kumar </a:t>
            </a:r>
          </a:p>
          <a:p>
            <a:r>
              <a:rPr lang="en-US" b="1"/>
              <a:t>Soumith Reddy Chinthalapally</a:t>
            </a:r>
          </a:p>
        </p:txBody>
      </p:sp>
      <p:sp>
        <p:nvSpPr>
          <p:cNvPr id="6" name="TextBox 5">
            <a:extLst>
              <a:ext uri="{FF2B5EF4-FFF2-40B4-BE49-F238E27FC236}">
                <a16:creationId xmlns:a16="http://schemas.microsoft.com/office/drawing/2014/main" id="{6E95E6B7-3FDF-40A3-9E5B-91589D8E70B5}"/>
              </a:ext>
            </a:extLst>
          </p:cNvPr>
          <p:cNvSpPr txBox="1"/>
          <p:nvPr/>
        </p:nvSpPr>
        <p:spPr>
          <a:xfrm>
            <a:off x="657225" y="4955649"/>
            <a:ext cx="3819525" cy="923330"/>
          </a:xfrm>
          <a:prstGeom prst="rect">
            <a:avLst/>
          </a:prstGeom>
          <a:noFill/>
        </p:spPr>
        <p:txBody>
          <a:bodyPr wrap="square" rtlCol="0">
            <a:spAutoFit/>
          </a:bodyPr>
          <a:lstStyle/>
          <a:p>
            <a:r>
              <a:rPr lang="en-US" b="1"/>
              <a:t>Course: NLP &amp; Text Mining (CSE-635)</a:t>
            </a:r>
          </a:p>
          <a:p>
            <a:r>
              <a:rPr lang="en-US" b="1"/>
              <a:t>Professor: Dr. Rohini K Srihari</a:t>
            </a:r>
          </a:p>
          <a:p>
            <a:r>
              <a:rPr lang="en-US" b="1"/>
              <a:t>TA: </a:t>
            </a:r>
            <a:r>
              <a:rPr lang="en-US" b="1" err="1"/>
              <a:t>Sougata</a:t>
            </a:r>
            <a:r>
              <a:rPr lang="en-US" b="1"/>
              <a:t> </a:t>
            </a:r>
            <a:r>
              <a:rPr lang="en-US" b="1" err="1"/>
              <a:t>Saha</a:t>
            </a:r>
            <a:r>
              <a:rPr lang="en-US" b="1"/>
              <a:t>, </a:t>
            </a:r>
            <a:r>
              <a:rPr lang="en-US" b="1" err="1"/>
              <a:t>Souvik</a:t>
            </a:r>
            <a:r>
              <a:rPr lang="en-US" b="1"/>
              <a:t> Das</a:t>
            </a:r>
          </a:p>
        </p:txBody>
      </p:sp>
      <p:sp>
        <p:nvSpPr>
          <p:cNvPr id="7" name="TextBox 6">
            <a:extLst>
              <a:ext uri="{FF2B5EF4-FFF2-40B4-BE49-F238E27FC236}">
                <a16:creationId xmlns:a16="http://schemas.microsoft.com/office/drawing/2014/main" id="{BE1B41F5-13CC-4F41-B3C8-53780AD47EE3}"/>
              </a:ext>
            </a:extLst>
          </p:cNvPr>
          <p:cNvSpPr txBox="1"/>
          <p:nvPr/>
        </p:nvSpPr>
        <p:spPr>
          <a:xfrm>
            <a:off x="4089392" y="2715923"/>
            <a:ext cx="4012707" cy="1015663"/>
          </a:xfrm>
          <a:prstGeom prst="rect">
            <a:avLst/>
          </a:prstGeom>
          <a:noFill/>
        </p:spPr>
        <p:txBody>
          <a:bodyPr wrap="square" lIns="91440" tIns="45720" rIns="91440" bIns="45720" rtlCol="0" anchor="t">
            <a:spAutoFit/>
          </a:bodyPr>
          <a:lstStyle/>
          <a:p>
            <a:pPr algn="ctr"/>
            <a:r>
              <a:rPr lang="en-US" sz="4000" b="1"/>
              <a:t>Final Presentation</a:t>
            </a:r>
            <a:endParaRPr lang="en-US" sz="2000" b="1">
              <a:cs typeface="Calibri" panose="020F0502020204030204"/>
            </a:endParaRPr>
          </a:p>
          <a:p>
            <a:pPr algn="ctr"/>
            <a:r>
              <a:rPr lang="en-US" sz="2000" b="1"/>
              <a:t>Date: 05/05/2021</a:t>
            </a:r>
            <a:endParaRPr lang="en-US" sz="2000" b="1">
              <a:cs typeface="Calibri" panose="020F0502020204030204"/>
            </a:endParaRPr>
          </a:p>
        </p:txBody>
      </p:sp>
    </p:spTree>
    <p:extLst>
      <p:ext uri="{BB962C8B-B14F-4D97-AF65-F5344CB8AC3E}">
        <p14:creationId xmlns:p14="http://schemas.microsoft.com/office/powerpoint/2010/main" val="272421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2376ED-7E37-4D72-BA99-1CB4B08F31EC}"/>
              </a:ext>
            </a:extLst>
          </p:cNvPr>
          <p:cNvSpPr txBox="1"/>
          <p:nvPr/>
        </p:nvSpPr>
        <p:spPr>
          <a:xfrm>
            <a:off x="887939" y="1215526"/>
            <a:ext cx="49473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dirty="0">
                <a:cs typeface="Calibri"/>
              </a:rPr>
              <a:t>Baseline Model Result</a:t>
            </a:r>
          </a:p>
        </p:txBody>
      </p:sp>
      <p:sp>
        <p:nvSpPr>
          <p:cNvPr id="9" name="TextBox 8">
            <a:extLst>
              <a:ext uri="{FF2B5EF4-FFF2-40B4-BE49-F238E27FC236}">
                <a16:creationId xmlns:a16="http://schemas.microsoft.com/office/drawing/2014/main" id="{747CE646-DC97-45AF-A1D8-5023AE074190}"/>
              </a:ext>
            </a:extLst>
          </p:cNvPr>
          <p:cNvSpPr txBox="1"/>
          <p:nvPr/>
        </p:nvSpPr>
        <p:spPr>
          <a:xfrm>
            <a:off x="5293057" y="387142"/>
            <a:ext cx="1821977" cy="730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cs typeface="Calibri"/>
              </a:rPr>
              <a:t>Results</a:t>
            </a:r>
            <a:endParaRPr lang="en-US" sz="4000" b="1" u="sng" dirty="0"/>
          </a:p>
        </p:txBody>
      </p:sp>
      <p:graphicFrame>
        <p:nvGraphicFramePr>
          <p:cNvPr id="2" name="Table 2">
            <a:extLst>
              <a:ext uri="{FF2B5EF4-FFF2-40B4-BE49-F238E27FC236}">
                <a16:creationId xmlns:a16="http://schemas.microsoft.com/office/drawing/2014/main" id="{698B8BE8-DECB-4B62-B58C-FD31EF52E17F}"/>
              </a:ext>
            </a:extLst>
          </p:cNvPr>
          <p:cNvGraphicFramePr>
            <a:graphicFrameLocks noGrp="1"/>
          </p:cNvGraphicFramePr>
          <p:nvPr/>
        </p:nvGraphicFramePr>
        <p:xfrm>
          <a:off x="969219" y="4167664"/>
          <a:ext cx="10253562" cy="1746390"/>
        </p:xfrm>
        <a:graphic>
          <a:graphicData uri="http://schemas.openxmlformats.org/drawingml/2006/table">
            <a:tbl>
              <a:tblPr firstRow="1" bandRow="1">
                <a:tableStyleId>{5940675A-B579-460E-94D1-54222C63F5DA}</a:tableStyleId>
              </a:tblPr>
              <a:tblGrid>
                <a:gridCol w="932142">
                  <a:extLst>
                    <a:ext uri="{9D8B030D-6E8A-4147-A177-3AD203B41FA5}">
                      <a16:colId xmlns:a16="http://schemas.microsoft.com/office/drawing/2014/main" val="2047854531"/>
                    </a:ext>
                  </a:extLst>
                </a:gridCol>
                <a:gridCol w="932142">
                  <a:extLst>
                    <a:ext uri="{9D8B030D-6E8A-4147-A177-3AD203B41FA5}">
                      <a16:colId xmlns:a16="http://schemas.microsoft.com/office/drawing/2014/main" val="4269573842"/>
                    </a:ext>
                  </a:extLst>
                </a:gridCol>
                <a:gridCol w="932142">
                  <a:extLst>
                    <a:ext uri="{9D8B030D-6E8A-4147-A177-3AD203B41FA5}">
                      <a16:colId xmlns:a16="http://schemas.microsoft.com/office/drawing/2014/main" val="2034779378"/>
                    </a:ext>
                  </a:extLst>
                </a:gridCol>
                <a:gridCol w="932142">
                  <a:extLst>
                    <a:ext uri="{9D8B030D-6E8A-4147-A177-3AD203B41FA5}">
                      <a16:colId xmlns:a16="http://schemas.microsoft.com/office/drawing/2014/main" val="1244734428"/>
                    </a:ext>
                  </a:extLst>
                </a:gridCol>
                <a:gridCol w="932142">
                  <a:extLst>
                    <a:ext uri="{9D8B030D-6E8A-4147-A177-3AD203B41FA5}">
                      <a16:colId xmlns:a16="http://schemas.microsoft.com/office/drawing/2014/main" val="1852080792"/>
                    </a:ext>
                  </a:extLst>
                </a:gridCol>
                <a:gridCol w="932142">
                  <a:extLst>
                    <a:ext uri="{9D8B030D-6E8A-4147-A177-3AD203B41FA5}">
                      <a16:colId xmlns:a16="http://schemas.microsoft.com/office/drawing/2014/main" val="3828029443"/>
                    </a:ext>
                  </a:extLst>
                </a:gridCol>
                <a:gridCol w="932142">
                  <a:extLst>
                    <a:ext uri="{9D8B030D-6E8A-4147-A177-3AD203B41FA5}">
                      <a16:colId xmlns:a16="http://schemas.microsoft.com/office/drawing/2014/main" val="3383246120"/>
                    </a:ext>
                  </a:extLst>
                </a:gridCol>
                <a:gridCol w="932142">
                  <a:extLst>
                    <a:ext uri="{9D8B030D-6E8A-4147-A177-3AD203B41FA5}">
                      <a16:colId xmlns:a16="http://schemas.microsoft.com/office/drawing/2014/main" val="1335324138"/>
                    </a:ext>
                  </a:extLst>
                </a:gridCol>
                <a:gridCol w="932142">
                  <a:extLst>
                    <a:ext uri="{9D8B030D-6E8A-4147-A177-3AD203B41FA5}">
                      <a16:colId xmlns:a16="http://schemas.microsoft.com/office/drawing/2014/main" val="143998340"/>
                    </a:ext>
                  </a:extLst>
                </a:gridCol>
                <a:gridCol w="932142">
                  <a:extLst>
                    <a:ext uri="{9D8B030D-6E8A-4147-A177-3AD203B41FA5}">
                      <a16:colId xmlns:a16="http://schemas.microsoft.com/office/drawing/2014/main" val="2503312424"/>
                    </a:ext>
                  </a:extLst>
                </a:gridCol>
                <a:gridCol w="932142">
                  <a:extLst>
                    <a:ext uri="{9D8B030D-6E8A-4147-A177-3AD203B41FA5}">
                      <a16:colId xmlns:a16="http://schemas.microsoft.com/office/drawing/2014/main" val="685952792"/>
                    </a:ext>
                  </a:extLst>
                </a:gridCol>
              </a:tblGrid>
              <a:tr h="614115">
                <a:tc rowSpan="2">
                  <a:txBody>
                    <a:bodyPr/>
                    <a:lstStyle/>
                    <a:p>
                      <a:r>
                        <a:rPr lang="en-US" sz="1400" dirty="0"/>
                        <a:t>Data Set</a:t>
                      </a:r>
                    </a:p>
                  </a:txBody>
                  <a:tcPr/>
                </a:tc>
                <a:tc gridSpan="5">
                  <a:txBody>
                    <a:bodyPr/>
                    <a:lstStyle/>
                    <a:p>
                      <a:pPr algn="ctr"/>
                      <a:r>
                        <a:rPr lang="en-US" sz="1400" dirty="0"/>
                        <a:t>In Domain</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2">
                  <a:txBody>
                    <a:bodyPr/>
                    <a:lstStyle/>
                    <a:p>
                      <a:pPr algn="ctr"/>
                      <a:r>
                        <a:rPr lang="en-US" sz="1400" dirty="0"/>
                        <a:t>Out Domain</a:t>
                      </a:r>
                    </a:p>
                  </a:txBody>
                  <a:tcPr/>
                </a:tc>
                <a:tc hMerge="1">
                  <a:txBody>
                    <a:bodyPr/>
                    <a:lstStyle/>
                    <a:p>
                      <a:endParaRPr lang="en-US" dirty="0"/>
                    </a:p>
                  </a:txBody>
                  <a:tcPr/>
                </a:tc>
                <a:tc gridSpan="2">
                  <a:txBody>
                    <a:bodyPr/>
                    <a:lstStyle/>
                    <a:p>
                      <a:pPr algn="ctr"/>
                      <a:r>
                        <a:rPr lang="en-US" sz="1400" dirty="0"/>
                        <a:t>Overall</a:t>
                      </a:r>
                    </a:p>
                  </a:txBody>
                  <a:tcPr/>
                </a:tc>
                <a:tc hMerge="1">
                  <a:txBody>
                    <a:bodyPr/>
                    <a:lstStyle/>
                    <a:p>
                      <a:endParaRPr lang="en-US" dirty="0"/>
                    </a:p>
                  </a:txBody>
                  <a:tcPr/>
                </a:tc>
                <a:tc rowSpan="2">
                  <a:txBody>
                    <a:bodyPr/>
                    <a:lstStyle/>
                    <a:p>
                      <a:r>
                        <a:rPr lang="en-US" sz="1400" dirty="0"/>
                        <a:t>Overall</a:t>
                      </a:r>
                    </a:p>
                  </a:txBody>
                  <a:tcPr/>
                </a:tc>
                <a:extLst>
                  <a:ext uri="{0D108BD9-81ED-4DB2-BD59-A6C34878D82A}">
                    <a16:rowId xmlns:a16="http://schemas.microsoft.com/office/drawing/2014/main" val="2616048932"/>
                  </a:ext>
                </a:extLst>
              </a:tr>
              <a:tr h="614115">
                <a:tc vMerge="1">
                  <a:txBody>
                    <a:bodyPr/>
                    <a:lstStyle/>
                    <a:p>
                      <a:endParaRPr lang="en-US" dirty="0"/>
                    </a:p>
                  </a:txBody>
                  <a:tcPr/>
                </a:tc>
                <a:tc>
                  <a:txBody>
                    <a:bodyPr/>
                    <a:lstStyle/>
                    <a:p>
                      <a:r>
                        <a:rPr lang="en-US" sz="1400" dirty="0"/>
                        <a:t>Children Stories</a:t>
                      </a:r>
                    </a:p>
                  </a:txBody>
                  <a:tcPr/>
                </a:tc>
                <a:tc>
                  <a:txBody>
                    <a:bodyPr/>
                    <a:lstStyle/>
                    <a:p>
                      <a:r>
                        <a:rPr lang="en-US" sz="1400" dirty="0"/>
                        <a:t>Literature</a:t>
                      </a:r>
                    </a:p>
                  </a:txBody>
                  <a:tcPr/>
                </a:tc>
                <a:tc>
                  <a:txBody>
                    <a:bodyPr/>
                    <a:lstStyle/>
                    <a:p>
                      <a:r>
                        <a:rPr lang="en-US" sz="1400" dirty="0"/>
                        <a:t>Mid High School</a:t>
                      </a:r>
                    </a:p>
                  </a:txBody>
                  <a:tcPr/>
                </a:tc>
                <a:tc>
                  <a:txBody>
                    <a:bodyPr/>
                    <a:lstStyle/>
                    <a:p>
                      <a:r>
                        <a:rPr lang="en-US" sz="1400" dirty="0"/>
                        <a:t>News </a:t>
                      </a:r>
                    </a:p>
                  </a:txBody>
                  <a:tcPr/>
                </a:tc>
                <a:tc>
                  <a:txBody>
                    <a:bodyPr/>
                    <a:lstStyle/>
                    <a:p>
                      <a:r>
                        <a:rPr lang="en-US" sz="1400" dirty="0"/>
                        <a:t>Wikipedia</a:t>
                      </a:r>
                    </a:p>
                  </a:txBody>
                  <a:tcPr/>
                </a:tc>
                <a:tc>
                  <a:txBody>
                    <a:bodyPr/>
                    <a:lstStyle/>
                    <a:p>
                      <a:r>
                        <a:rPr lang="en-US" sz="1400" dirty="0"/>
                        <a:t>Reddit</a:t>
                      </a:r>
                    </a:p>
                  </a:txBody>
                  <a:tcPr/>
                </a:tc>
                <a:tc>
                  <a:txBody>
                    <a:bodyPr/>
                    <a:lstStyle/>
                    <a:p>
                      <a:r>
                        <a:rPr lang="en-US" sz="1400" dirty="0"/>
                        <a:t>Science</a:t>
                      </a:r>
                    </a:p>
                  </a:txBody>
                  <a:tcPr/>
                </a:tc>
                <a:tc>
                  <a:txBody>
                    <a:bodyPr/>
                    <a:lstStyle/>
                    <a:p>
                      <a:r>
                        <a:rPr lang="en-US" sz="1400" dirty="0"/>
                        <a:t>In Domain</a:t>
                      </a:r>
                    </a:p>
                  </a:txBody>
                  <a:tcPr/>
                </a:tc>
                <a:tc>
                  <a:txBody>
                    <a:bodyPr/>
                    <a:lstStyle/>
                    <a:p>
                      <a:r>
                        <a:rPr lang="en-US" sz="1400" dirty="0"/>
                        <a:t>Out Domain</a:t>
                      </a:r>
                    </a:p>
                  </a:txBody>
                  <a:tcPr/>
                </a:tc>
                <a:tc vMerge="1">
                  <a:txBody>
                    <a:bodyPr/>
                    <a:lstStyle/>
                    <a:p>
                      <a:endParaRPr lang="en-US" dirty="0"/>
                    </a:p>
                  </a:txBody>
                  <a:tcPr/>
                </a:tc>
                <a:extLst>
                  <a:ext uri="{0D108BD9-81ED-4DB2-BD59-A6C34878D82A}">
                    <a16:rowId xmlns:a16="http://schemas.microsoft.com/office/drawing/2014/main" val="4023440143"/>
                  </a:ext>
                </a:extLst>
              </a:tr>
              <a:tr h="0">
                <a:tc>
                  <a:txBody>
                    <a:bodyPr/>
                    <a:lstStyle/>
                    <a:p>
                      <a:pPr algn="ctr"/>
                      <a:r>
                        <a:rPr lang="en-US" sz="1400" dirty="0"/>
                        <a:t>Dev Data Set</a:t>
                      </a:r>
                    </a:p>
                  </a:txBody>
                  <a:tcPr/>
                </a:tc>
                <a:tc>
                  <a:txBody>
                    <a:bodyPr/>
                    <a:lstStyle/>
                    <a:p>
                      <a:pPr algn="ctr"/>
                      <a:r>
                        <a:rPr lang="en-US" sz="1400" dirty="0"/>
                        <a:t>19.5</a:t>
                      </a:r>
                    </a:p>
                  </a:txBody>
                  <a:tcPr/>
                </a:tc>
                <a:tc>
                  <a:txBody>
                    <a:bodyPr/>
                    <a:lstStyle/>
                    <a:p>
                      <a:pPr algn="ctr"/>
                      <a:r>
                        <a:rPr lang="en-US" sz="1400" dirty="0"/>
                        <a:t>14.7</a:t>
                      </a:r>
                    </a:p>
                  </a:txBody>
                  <a:tcPr/>
                </a:tc>
                <a:tc>
                  <a:txBody>
                    <a:bodyPr/>
                    <a:lstStyle/>
                    <a:p>
                      <a:pPr algn="ctr"/>
                      <a:r>
                        <a:rPr lang="en-US" sz="1400" dirty="0"/>
                        <a:t>19.1</a:t>
                      </a:r>
                    </a:p>
                  </a:txBody>
                  <a:tcPr/>
                </a:tc>
                <a:tc>
                  <a:txBody>
                    <a:bodyPr/>
                    <a:lstStyle/>
                    <a:p>
                      <a:pPr algn="ctr"/>
                      <a:r>
                        <a:rPr lang="en-US" sz="1400" dirty="0"/>
                        <a:t>17.9</a:t>
                      </a:r>
                    </a:p>
                  </a:txBody>
                  <a:tcPr/>
                </a:tc>
                <a:tc>
                  <a:txBody>
                    <a:bodyPr/>
                    <a:lstStyle/>
                    <a:p>
                      <a:pPr algn="ctr"/>
                      <a:r>
                        <a:rPr lang="en-US" sz="1400" dirty="0"/>
                        <a:t>19.2</a:t>
                      </a:r>
                    </a:p>
                  </a:txBody>
                  <a:tcPr/>
                </a:tc>
                <a:tc>
                  <a:txBody>
                    <a:bodyPr/>
                    <a:lstStyle/>
                    <a:p>
                      <a:pPr algn="ctr"/>
                      <a:r>
                        <a:rPr lang="en-US" sz="1400" dirty="0"/>
                        <a:t>0.0</a:t>
                      </a:r>
                    </a:p>
                  </a:txBody>
                  <a:tcPr/>
                </a:tc>
                <a:tc>
                  <a:txBody>
                    <a:bodyPr/>
                    <a:lstStyle/>
                    <a:p>
                      <a:pPr algn="ctr"/>
                      <a:r>
                        <a:rPr lang="en-US" sz="1400" dirty="0"/>
                        <a:t>0.0</a:t>
                      </a:r>
                    </a:p>
                  </a:txBody>
                  <a:tcPr/>
                </a:tc>
                <a:tc>
                  <a:txBody>
                    <a:bodyPr/>
                    <a:lstStyle/>
                    <a:p>
                      <a:pPr algn="ctr"/>
                      <a:r>
                        <a:rPr lang="en-US" sz="1400" dirty="0"/>
                        <a:t>18.0</a:t>
                      </a:r>
                    </a:p>
                  </a:txBody>
                  <a:tcPr/>
                </a:tc>
                <a:tc>
                  <a:txBody>
                    <a:bodyPr/>
                    <a:lstStyle/>
                    <a:p>
                      <a:pPr algn="ctr"/>
                      <a:r>
                        <a:rPr lang="en-US" sz="1400" dirty="0"/>
                        <a:t>0.0</a:t>
                      </a:r>
                    </a:p>
                  </a:txBody>
                  <a:tcPr/>
                </a:tc>
                <a:tc>
                  <a:txBody>
                    <a:bodyPr/>
                    <a:lstStyle/>
                    <a:p>
                      <a:pPr algn="ctr"/>
                      <a:r>
                        <a:rPr lang="en-US" sz="1400" dirty="0"/>
                        <a:t>18.0</a:t>
                      </a:r>
                    </a:p>
                  </a:txBody>
                  <a:tcPr/>
                </a:tc>
                <a:extLst>
                  <a:ext uri="{0D108BD9-81ED-4DB2-BD59-A6C34878D82A}">
                    <a16:rowId xmlns:a16="http://schemas.microsoft.com/office/drawing/2014/main" val="2954009940"/>
                  </a:ext>
                </a:extLst>
              </a:tr>
            </a:tbl>
          </a:graphicData>
        </a:graphic>
      </p:graphicFrame>
      <p:graphicFrame>
        <p:nvGraphicFramePr>
          <p:cNvPr id="7" name="Table 2">
            <a:extLst>
              <a:ext uri="{FF2B5EF4-FFF2-40B4-BE49-F238E27FC236}">
                <a16:creationId xmlns:a16="http://schemas.microsoft.com/office/drawing/2014/main" id="{F4B29551-653F-4F6F-906E-ED2008BBCB54}"/>
              </a:ext>
            </a:extLst>
          </p:cNvPr>
          <p:cNvGraphicFramePr>
            <a:graphicFrameLocks noGrp="1"/>
          </p:cNvGraphicFramePr>
          <p:nvPr/>
        </p:nvGraphicFramePr>
        <p:xfrm>
          <a:off x="969219" y="1584858"/>
          <a:ext cx="10253562" cy="1746390"/>
        </p:xfrm>
        <a:graphic>
          <a:graphicData uri="http://schemas.openxmlformats.org/drawingml/2006/table">
            <a:tbl>
              <a:tblPr firstRow="1" bandRow="1">
                <a:tableStyleId>{5940675A-B579-460E-94D1-54222C63F5DA}</a:tableStyleId>
              </a:tblPr>
              <a:tblGrid>
                <a:gridCol w="932142">
                  <a:extLst>
                    <a:ext uri="{9D8B030D-6E8A-4147-A177-3AD203B41FA5}">
                      <a16:colId xmlns:a16="http://schemas.microsoft.com/office/drawing/2014/main" val="2047854531"/>
                    </a:ext>
                  </a:extLst>
                </a:gridCol>
                <a:gridCol w="932142">
                  <a:extLst>
                    <a:ext uri="{9D8B030D-6E8A-4147-A177-3AD203B41FA5}">
                      <a16:colId xmlns:a16="http://schemas.microsoft.com/office/drawing/2014/main" val="4269573842"/>
                    </a:ext>
                  </a:extLst>
                </a:gridCol>
                <a:gridCol w="932142">
                  <a:extLst>
                    <a:ext uri="{9D8B030D-6E8A-4147-A177-3AD203B41FA5}">
                      <a16:colId xmlns:a16="http://schemas.microsoft.com/office/drawing/2014/main" val="2034779378"/>
                    </a:ext>
                  </a:extLst>
                </a:gridCol>
                <a:gridCol w="932142">
                  <a:extLst>
                    <a:ext uri="{9D8B030D-6E8A-4147-A177-3AD203B41FA5}">
                      <a16:colId xmlns:a16="http://schemas.microsoft.com/office/drawing/2014/main" val="1244734428"/>
                    </a:ext>
                  </a:extLst>
                </a:gridCol>
                <a:gridCol w="932142">
                  <a:extLst>
                    <a:ext uri="{9D8B030D-6E8A-4147-A177-3AD203B41FA5}">
                      <a16:colId xmlns:a16="http://schemas.microsoft.com/office/drawing/2014/main" val="1852080792"/>
                    </a:ext>
                  </a:extLst>
                </a:gridCol>
                <a:gridCol w="932142">
                  <a:extLst>
                    <a:ext uri="{9D8B030D-6E8A-4147-A177-3AD203B41FA5}">
                      <a16:colId xmlns:a16="http://schemas.microsoft.com/office/drawing/2014/main" val="3828029443"/>
                    </a:ext>
                  </a:extLst>
                </a:gridCol>
                <a:gridCol w="932142">
                  <a:extLst>
                    <a:ext uri="{9D8B030D-6E8A-4147-A177-3AD203B41FA5}">
                      <a16:colId xmlns:a16="http://schemas.microsoft.com/office/drawing/2014/main" val="3383246120"/>
                    </a:ext>
                  </a:extLst>
                </a:gridCol>
                <a:gridCol w="932142">
                  <a:extLst>
                    <a:ext uri="{9D8B030D-6E8A-4147-A177-3AD203B41FA5}">
                      <a16:colId xmlns:a16="http://schemas.microsoft.com/office/drawing/2014/main" val="1335324138"/>
                    </a:ext>
                  </a:extLst>
                </a:gridCol>
                <a:gridCol w="932142">
                  <a:extLst>
                    <a:ext uri="{9D8B030D-6E8A-4147-A177-3AD203B41FA5}">
                      <a16:colId xmlns:a16="http://schemas.microsoft.com/office/drawing/2014/main" val="143998340"/>
                    </a:ext>
                  </a:extLst>
                </a:gridCol>
                <a:gridCol w="932142">
                  <a:extLst>
                    <a:ext uri="{9D8B030D-6E8A-4147-A177-3AD203B41FA5}">
                      <a16:colId xmlns:a16="http://schemas.microsoft.com/office/drawing/2014/main" val="2503312424"/>
                    </a:ext>
                  </a:extLst>
                </a:gridCol>
                <a:gridCol w="932142">
                  <a:extLst>
                    <a:ext uri="{9D8B030D-6E8A-4147-A177-3AD203B41FA5}">
                      <a16:colId xmlns:a16="http://schemas.microsoft.com/office/drawing/2014/main" val="685952792"/>
                    </a:ext>
                  </a:extLst>
                </a:gridCol>
              </a:tblGrid>
              <a:tr h="614115">
                <a:tc rowSpan="2">
                  <a:txBody>
                    <a:bodyPr/>
                    <a:lstStyle/>
                    <a:p>
                      <a:r>
                        <a:rPr lang="en-US" sz="1400" dirty="0"/>
                        <a:t>Data Set</a:t>
                      </a:r>
                    </a:p>
                  </a:txBody>
                  <a:tcPr/>
                </a:tc>
                <a:tc gridSpan="5">
                  <a:txBody>
                    <a:bodyPr/>
                    <a:lstStyle/>
                    <a:p>
                      <a:pPr algn="ctr"/>
                      <a:r>
                        <a:rPr lang="en-US" sz="1400" dirty="0"/>
                        <a:t>In Domain</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2">
                  <a:txBody>
                    <a:bodyPr/>
                    <a:lstStyle/>
                    <a:p>
                      <a:pPr algn="ctr"/>
                      <a:r>
                        <a:rPr lang="en-US" sz="1400" dirty="0"/>
                        <a:t>Out Domain</a:t>
                      </a:r>
                    </a:p>
                  </a:txBody>
                  <a:tcPr/>
                </a:tc>
                <a:tc hMerge="1">
                  <a:txBody>
                    <a:bodyPr/>
                    <a:lstStyle/>
                    <a:p>
                      <a:endParaRPr lang="en-US" dirty="0"/>
                    </a:p>
                  </a:txBody>
                  <a:tcPr/>
                </a:tc>
                <a:tc gridSpan="2">
                  <a:txBody>
                    <a:bodyPr/>
                    <a:lstStyle/>
                    <a:p>
                      <a:pPr algn="ctr"/>
                      <a:r>
                        <a:rPr lang="en-US" sz="1400" dirty="0"/>
                        <a:t>Overall</a:t>
                      </a:r>
                    </a:p>
                  </a:txBody>
                  <a:tcPr/>
                </a:tc>
                <a:tc hMerge="1">
                  <a:txBody>
                    <a:bodyPr/>
                    <a:lstStyle/>
                    <a:p>
                      <a:endParaRPr lang="en-US" dirty="0"/>
                    </a:p>
                  </a:txBody>
                  <a:tcPr/>
                </a:tc>
                <a:tc rowSpan="2">
                  <a:txBody>
                    <a:bodyPr/>
                    <a:lstStyle/>
                    <a:p>
                      <a:r>
                        <a:rPr lang="en-US" sz="1400" dirty="0"/>
                        <a:t>Overall</a:t>
                      </a:r>
                    </a:p>
                  </a:txBody>
                  <a:tcPr/>
                </a:tc>
                <a:extLst>
                  <a:ext uri="{0D108BD9-81ED-4DB2-BD59-A6C34878D82A}">
                    <a16:rowId xmlns:a16="http://schemas.microsoft.com/office/drawing/2014/main" val="2616048932"/>
                  </a:ext>
                </a:extLst>
              </a:tr>
              <a:tr h="614115">
                <a:tc vMerge="1">
                  <a:txBody>
                    <a:bodyPr/>
                    <a:lstStyle/>
                    <a:p>
                      <a:endParaRPr lang="en-US" dirty="0"/>
                    </a:p>
                  </a:txBody>
                  <a:tcPr/>
                </a:tc>
                <a:tc>
                  <a:txBody>
                    <a:bodyPr/>
                    <a:lstStyle/>
                    <a:p>
                      <a:r>
                        <a:rPr lang="en-US" sz="1400" dirty="0"/>
                        <a:t>Children Stories</a:t>
                      </a:r>
                    </a:p>
                  </a:txBody>
                  <a:tcPr/>
                </a:tc>
                <a:tc>
                  <a:txBody>
                    <a:bodyPr/>
                    <a:lstStyle/>
                    <a:p>
                      <a:r>
                        <a:rPr lang="en-US" sz="1400" dirty="0"/>
                        <a:t>Literature</a:t>
                      </a:r>
                    </a:p>
                  </a:txBody>
                  <a:tcPr/>
                </a:tc>
                <a:tc>
                  <a:txBody>
                    <a:bodyPr/>
                    <a:lstStyle/>
                    <a:p>
                      <a:r>
                        <a:rPr lang="en-US" sz="1400" dirty="0"/>
                        <a:t>Mid High School</a:t>
                      </a:r>
                    </a:p>
                  </a:txBody>
                  <a:tcPr/>
                </a:tc>
                <a:tc>
                  <a:txBody>
                    <a:bodyPr/>
                    <a:lstStyle/>
                    <a:p>
                      <a:r>
                        <a:rPr lang="en-US" sz="1400" dirty="0"/>
                        <a:t>News </a:t>
                      </a:r>
                    </a:p>
                  </a:txBody>
                  <a:tcPr/>
                </a:tc>
                <a:tc>
                  <a:txBody>
                    <a:bodyPr/>
                    <a:lstStyle/>
                    <a:p>
                      <a:r>
                        <a:rPr lang="en-US" sz="1400" dirty="0"/>
                        <a:t>Wikipedia</a:t>
                      </a:r>
                    </a:p>
                  </a:txBody>
                  <a:tcPr/>
                </a:tc>
                <a:tc>
                  <a:txBody>
                    <a:bodyPr/>
                    <a:lstStyle/>
                    <a:p>
                      <a:r>
                        <a:rPr lang="en-US" sz="1400" dirty="0"/>
                        <a:t>Reddit</a:t>
                      </a:r>
                    </a:p>
                  </a:txBody>
                  <a:tcPr/>
                </a:tc>
                <a:tc>
                  <a:txBody>
                    <a:bodyPr/>
                    <a:lstStyle/>
                    <a:p>
                      <a:r>
                        <a:rPr lang="en-US" sz="1400" dirty="0"/>
                        <a:t>Science</a:t>
                      </a:r>
                    </a:p>
                  </a:txBody>
                  <a:tcPr/>
                </a:tc>
                <a:tc>
                  <a:txBody>
                    <a:bodyPr/>
                    <a:lstStyle/>
                    <a:p>
                      <a:r>
                        <a:rPr lang="en-US" sz="1400" dirty="0"/>
                        <a:t>In Domain</a:t>
                      </a:r>
                    </a:p>
                  </a:txBody>
                  <a:tcPr/>
                </a:tc>
                <a:tc>
                  <a:txBody>
                    <a:bodyPr/>
                    <a:lstStyle/>
                    <a:p>
                      <a:r>
                        <a:rPr lang="en-US" sz="1400" dirty="0"/>
                        <a:t>Out Domain</a:t>
                      </a:r>
                    </a:p>
                  </a:txBody>
                  <a:tcPr/>
                </a:tc>
                <a:tc vMerge="1">
                  <a:txBody>
                    <a:bodyPr/>
                    <a:lstStyle/>
                    <a:p>
                      <a:endParaRPr lang="en-US" dirty="0"/>
                    </a:p>
                  </a:txBody>
                  <a:tcPr/>
                </a:tc>
                <a:extLst>
                  <a:ext uri="{0D108BD9-81ED-4DB2-BD59-A6C34878D82A}">
                    <a16:rowId xmlns:a16="http://schemas.microsoft.com/office/drawing/2014/main" val="4023440143"/>
                  </a:ext>
                </a:extLst>
              </a:tr>
              <a:tr h="0">
                <a:tc>
                  <a:txBody>
                    <a:bodyPr/>
                    <a:lstStyle/>
                    <a:p>
                      <a:pPr algn="ctr"/>
                      <a:r>
                        <a:rPr lang="en-US" sz="1400" dirty="0"/>
                        <a:t>Dev Data Set</a:t>
                      </a:r>
                    </a:p>
                  </a:txBody>
                  <a:tcPr/>
                </a:tc>
                <a:tc>
                  <a:txBody>
                    <a:bodyPr/>
                    <a:lstStyle/>
                    <a:p>
                      <a:pPr algn="ctr"/>
                      <a:r>
                        <a:rPr lang="en-US" sz="1400" dirty="0"/>
                        <a:t>11.3</a:t>
                      </a:r>
                    </a:p>
                  </a:txBody>
                  <a:tcPr/>
                </a:tc>
                <a:tc>
                  <a:txBody>
                    <a:bodyPr/>
                    <a:lstStyle/>
                    <a:p>
                      <a:pPr algn="ctr"/>
                      <a:r>
                        <a:rPr lang="en-US" sz="1400" dirty="0"/>
                        <a:t>8.1</a:t>
                      </a:r>
                    </a:p>
                  </a:txBody>
                  <a:tcPr/>
                </a:tc>
                <a:tc>
                  <a:txBody>
                    <a:bodyPr/>
                    <a:lstStyle/>
                    <a:p>
                      <a:pPr algn="ctr"/>
                      <a:r>
                        <a:rPr lang="en-US" sz="1400" dirty="0"/>
                        <a:t>10.3</a:t>
                      </a:r>
                    </a:p>
                  </a:txBody>
                  <a:tcPr/>
                </a:tc>
                <a:tc>
                  <a:txBody>
                    <a:bodyPr/>
                    <a:lstStyle/>
                    <a:p>
                      <a:pPr algn="ctr"/>
                      <a:r>
                        <a:rPr lang="en-US" sz="1400" dirty="0"/>
                        <a:t>9.4</a:t>
                      </a:r>
                    </a:p>
                  </a:txBody>
                  <a:tcPr/>
                </a:tc>
                <a:tc>
                  <a:txBody>
                    <a:bodyPr/>
                    <a:lstStyle/>
                    <a:p>
                      <a:pPr algn="ctr"/>
                      <a:r>
                        <a:rPr lang="en-US" sz="1400" dirty="0"/>
                        <a:t>11.2</a:t>
                      </a:r>
                    </a:p>
                  </a:txBody>
                  <a:tcPr/>
                </a:tc>
                <a:tc>
                  <a:txBody>
                    <a:bodyPr/>
                    <a:lstStyle/>
                    <a:p>
                      <a:pPr algn="ctr"/>
                      <a:r>
                        <a:rPr lang="en-US" sz="1400" dirty="0"/>
                        <a:t>0.0</a:t>
                      </a:r>
                    </a:p>
                  </a:txBody>
                  <a:tcPr/>
                </a:tc>
                <a:tc>
                  <a:txBody>
                    <a:bodyPr/>
                    <a:lstStyle/>
                    <a:p>
                      <a:pPr algn="ctr"/>
                      <a:r>
                        <a:rPr lang="en-US" sz="1400" dirty="0"/>
                        <a:t>0.0</a:t>
                      </a:r>
                    </a:p>
                  </a:txBody>
                  <a:tcPr/>
                </a:tc>
                <a:tc>
                  <a:txBody>
                    <a:bodyPr/>
                    <a:lstStyle/>
                    <a:p>
                      <a:pPr algn="ctr"/>
                      <a:r>
                        <a:rPr lang="en-US" sz="1400" dirty="0"/>
                        <a:t>10.0</a:t>
                      </a:r>
                    </a:p>
                  </a:txBody>
                  <a:tcPr/>
                </a:tc>
                <a:tc>
                  <a:txBody>
                    <a:bodyPr/>
                    <a:lstStyle/>
                    <a:p>
                      <a:pPr algn="ctr"/>
                      <a:r>
                        <a:rPr lang="en-US" sz="1400" dirty="0"/>
                        <a:t>0.0</a:t>
                      </a:r>
                    </a:p>
                  </a:txBody>
                  <a:tcPr/>
                </a:tc>
                <a:tc>
                  <a:txBody>
                    <a:bodyPr/>
                    <a:lstStyle/>
                    <a:p>
                      <a:pPr algn="ctr"/>
                      <a:r>
                        <a:rPr lang="en-US" sz="1400" dirty="0"/>
                        <a:t>10.0</a:t>
                      </a:r>
                    </a:p>
                  </a:txBody>
                  <a:tcPr/>
                </a:tc>
                <a:extLst>
                  <a:ext uri="{0D108BD9-81ED-4DB2-BD59-A6C34878D82A}">
                    <a16:rowId xmlns:a16="http://schemas.microsoft.com/office/drawing/2014/main" val="2954009940"/>
                  </a:ext>
                </a:extLst>
              </a:tr>
            </a:tbl>
          </a:graphicData>
        </a:graphic>
      </p:graphicFrame>
      <p:sp>
        <p:nvSpPr>
          <p:cNvPr id="8" name="TextBox 7">
            <a:extLst>
              <a:ext uri="{FF2B5EF4-FFF2-40B4-BE49-F238E27FC236}">
                <a16:creationId xmlns:a16="http://schemas.microsoft.com/office/drawing/2014/main" id="{E0117BD0-700F-4B28-B3A0-0CF39FE1E9EA}"/>
              </a:ext>
            </a:extLst>
          </p:cNvPr>
          <p:cNvSpPr txBox="1"/>
          <p:nvPr/>
        </p:nvSpPr>
        <p:spPr>
          <a:xfrm>
            <a:off x="887938" y="3798332"/>
            <a:ext cx="49473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u="sng" dirty="0">
                <a:cs typeface="Calibri"/>
              </a:rPr>
              <a:t>Final Model Result</a:t>
            </a:r>
          </a:p>
        </p:txBody>
      </p:sp>
    </p:spTree>
    <p:extLst>
      <p:ext uri="{BB962C8B-B14F-4D97-AF65-F5344CB8AC3E}">
        <p14:creationId xmlns:p14="http://schemas.microsoft.com/office/powerpoint/2010/main" val="406018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E8541-AA1C-402B-A9B5-FF2D6C41C96B}"/>
              </a:ext>
            </a:extLst>
          </p:cNvPr>
          <p:cNvSpPr>
            <a:spLocks noGrp="1"/>
          </p:cNvSpPr>
          <p:nvPr>
            <p:ph idx="1"/>
          </p:nvPr>
        </p:nvSpPr>
        <p:spPr>
          <a:xfrm>
            <a:off x="685800" y="1379041"/>
            <a:ext cx="10893425" cy="4767759"/>
          </a:xfrm>
        </p:spPr>
        <p:txBody>
          <a:bodyPr>
            <a:normAutofit/>
          </a:bodyPr>
          <a:lstStyle/>
          <a:p>
            <a:pPr marL="0" indent="0" algn="just">
              <a:buNone/>
            </a:pPr>
            <a:endParaRPr lang="en-US" dirty="0">
              <a:cs typeface="Calibri"/>
            </a:endParaRPr>
          </a:p>
          <a:p>
            <a:pPr algn="just">
              <a:buClr>
                <a:srgbClr val="FFFFFF"/>
              </a:buClr>
              <a:buFont typeface="Wingdings"/>
              <a:buChar char="Ø"/>
            </a:pPr>
            <a:r>
              <a:rPr lang="en-US" dirty="0">
                <a:cs typeface="Calibri"/>
              </a:rPr>
              <a:t>We tried different hyperparameters but the one for which we got the best F1 score is with dropout rate of 0.4 with 3 hidden layers. Some findings and shortfalls are as below:</a:t>
            </a:r>
          </a:p>
          <a:p>
            <a:pPr marL="0" indent="0" algn="just">
              <a:buClr>
                <a:srgbClr val="FFFFFF"/>
              </a:buClr>
              <a:buNone/>
            </a:pPr>
            <a:endParaRPr lang="en-US" dirty="0">
              <a:cs typeface="Calibri"/>
            </a:endParaRPr>
          </a:p>
          <a:p>
            <a:pPr lvl="1" algn="just">
              <a:buClr>
                <a:srgbClr val="FFFFFF"/>
              </a:buClr>
              <a:buFont typeface="Wingdings"/>
              <a:buChar char="Ø"/>
            </a:pPr>
            <a:r>
              <a:rPr lang="en-US" sz="1800" dirty="0">
                <a:cs typeface="Calibri"/>
              </a:rPr>
              <a:t>The model dropped the questions for which the span text in None or missing.</a:t>
            </a:r>
          </a:p>
          <a:p>
            <a:pPr lvl="1" algn="just">
              <a:buClr>
                <a:srgbClr val="FFFFFF"/>
              </a:buClr>
              <a:buFont typeface="Wingdings"/>
              <a:buChar char="Ø"/>
            </a:pPr>
            <a:r>
              <a:rPr lang="en-US" sz="1800" dirty="0">
                <a:cs typeface="Calibri"/>
              </a:rPr>
              <a:t>The ineffectiveness of our model to be able to generate Yes/No for the given answer span since for the input is span text from the context, and the label for training is the generated answer for the seq2seq model.</a:t>
            </a:r>
          </a:p>
          <a:p>
            <a:pPr lvl="1" algn="just">
              <a:buClr>
                <a:srgbClr val="FFFFFF"/>
              </a:buClr>
              <a:buFont typeface="Wingdings"/>
              <a:buChar char="Ø"/>
            </a:pPr>
            <a:r>
              <a:rPr lang="en-US" sz="1800" dirty="0">
                <a:ea typeface="+mn-lt"/>
                <a:cs typeface="+mn-lt"/>
              </a:rPr>
              <a:t>Absence of naturalness in the output of seq2seq model due to which the actual output has a greater number of words when compared to that of expected output.</a:t>
            </a:r>
            <a:endParaRPr lang="en-US" sz="1800" dirty="0">
              <a:cs typeface="Calibri"/>
            </a:endParaRPr>
          </a:p>
          <a:p>
            <a:pPr lvl="1" algn="just">
              <a:buClr>
                <a:srgbClr val="FFFFFF"/>
              </a:buClr>
              <a:buFont typeface="Wingdings"/>
              <a:buChar char="Ø"/>
            </a:pPr>
            <a:r>
              <a:rPr lang="en-US" sz="1800" dirty="0">
                <a:ea typeface="+mn-lt"/>
                <a:cs typeface="+mn-lt"/>
              </a:rPr>
              <a:t>The model is misinterpreting some questions and returning the closest answer to the question rather than returning what is asked.</a:t>
            </a:r>
            <a:endParaRPr lang="en-US" sz="1800" dirty="0">
              <a:cs typeface="Calibri"/>
            </a:endParaRPr>
          </a:p>
          <a:p>
            <a:pPr algn="just">
              <a:buClr>
                <a:srgbClr val="FFFFFF"/>
              </a:buClr>
              <a:buFont typeface="Wingdings"/>
              <a:buChar char="Ø"/>
            </a:pPr>
            <a:endParaRPr lang="en-US" dirty="0">
              <a:cs typeface="Calibri"/>
            </a:endParaRPr>
          </a:p>
          <a:p>
            <a:pPr algn="just">
              <a:buClr>
                <a:srgbClr val="FFFFFF"/>
              </a:buClr>
              <a:buFont typeface="Wingdings"/>
              <a:buChar char="Ø"/>
            </a:pPr>
            <a:endParaRPr lang="en-US" dirty="0">
              <a:cs typeface="Calibri"/>
            </a:endParaRPr>
          </a:p>
          <a:p>
            <a:pPr algn="just">
              <a:buClr>
                <a:srgbClr val="FFFFFF"/>
              </a:buClr>
              <a:buFont typeface="Wingdings"/>
              <a:buChar char="Ø"/>
            </a:pPr>
            <a:endParaRPr lang="en-US" dirty="0">
              <a:cs typeface="Calibri"/>
            </a:endParaRPr>
          </a:p>
        </p:txBody>
      </p:sp>
      <p:sp>
        <p:nvSpPr>
          <p:cNvPr id="6" name="TextBox 5">
            <a:extLst>
              <a:ext uri="{FF2B5EF4-FFF2-40B4-BE49-F238E27FC236}">
                <a16:creationId xmlns:a16="http://schemas.microsoft.com/office/drawing/2014/main" id="{81E70DB0-E7A4-4C4C-9064-309BE35D945B}"/>
              </a:ext>
            </a:extLst>
          </p:cNvPr>
          <p:cNvSpPr txBox="1"/>
          <p:nvPr/>
        </p:nvSpPr>
        <p:spPr>
          <a:xfrm>
            <a:off x="4435793" y="609600"/>
            <a:ext cx="3393440" cy="769441"/>
          </a:xfrm>
          <a:prstGeom prst="rect">
            <a:avLst/>
          </a:prstGeom>
          <a:noFill/>
        </p:spPr>
        <p:txBody>
          <a:bodyPr wrap="square" rtlCol="0">
            <a:spAutoFit/>
          </a:bodyPr>
          <a:lstStyle/>
          <a:p>
            <a:r>
              <a:rPr lang="en-US" sz="4400" b="1" u="sng" dirty="0"/>
              <a:t>Error Analysis</a:t>
            </a:r>
          </a:p>
        </p:txBody>
      </p:sp>
    </p:spTree>
    <p:extLst>
      <p:ext uri="{BB962C8B-B14F-4D97-AF65-F5344CB8AC3E}">
        <p14:creationId xmlns:p14="http://schemas.microsoft.com/office/powerpoint/2010/main" val="2082003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4E962-4F99-4E3A-B1B8-B727A186C69A}"/>
              </a:ext>
            </a:extLst>
          </p:cNvPr>
          <p:cNvSpPr>
            <a:spLocks noGrp="1"/>
          </p:cNvSpPr>
          <p:nvPr>
            <p:ph idx="1"/>
          </p:nvPr>
        </p:nvSpPr>
        <p:spPr>
          <a:xfrm>
            <a:off x="685801" y="1110973"/>
            <a:ext cx="10733003" cy="5163754"/>
          </a:xfrm>
        </p:spPr>
        <p:txBody>
          <a:bodyPr>
            <a:normAutofit fontScale="92500" lnSpcReduction="10000"/>
          </a:bodyPr>
          <a:lstStyle/>
          <a:p>
            <a:pPr marL="0" indent="0">
              <a:buNone/>
            </a:pPr>
            <a:r>
              <a:rPr lang="en-US" dirty="0">
                <a:ea typeface="+mn-lt"/>
                <a:cs typeface="+mn-lt"/>
              </a:rPr>
              <a:t>Question: "Was cotton happy that she looked different than the rest of her family?",</a:t>
            </a:r>
            <a:endParaRPr lang="en-US" dirty="0"/>
          </a:p>
          <a:p>
            <a:pPr marL="0" indent="0">
              <a:buClr>
                <a:srgbClr val="FFFFFF"/>
              </a:buClr>
              <a:buNone/>
            </a:pPr>
            <a:r>
              <a:rPr lang="en-US" dirty="0">
                <a:ea typeface="+mn-lt"/>
                <a:cs typeface="+mn-lt"/>
              </a:rPr>
              <a:t>Our Model Answer: "She often wished she looked like the rest of her family"</a:t>
            </a:r>
            <a:endParaRPr lang="en-US" dirty="0">
              <a:cs typeface="Calibri"/>
            </a:endParaRPr>
          </a:p>
          <a:p>
            <a:pPr marL="0" indent="0">
              <a:buClr>
                <a:srgbClr val="FFFFFF"/>
              </a:buClr>
              <a:buNone/>
            </a:pPr>
            <a:r>
              <a:rPr lang="en-US" dirty="0" err="1">
                <a:ea typeface="+mn-lt"/>
                <a:cs typeface="+mn-lt"/>
              </a:rPr>
              <a:t>CoQA</a:t>
            </a:r>
            <a:r>
              <a:rPr lang="en-US" dirty="0">
                <a:ea typeface="+mn-lt"/>
                <a:cs typeface="+mn-lt"/>
              </a:rPr>
              <a:t> Answer: "no",</a:t>
            </a:r>
            <a:br>
              <a:rPr lang="en-US" dirty="0">
                <a:ea typeface="+mn-lt"/>
                <a:cs typeface="+mn-lt"/>
              </a:rPr>
            </a:br>
            <a:endParaRPr lang="en-US" dirty="0">
              <a:ea typeface="+mn-lt"/>
              <a:cs typeface="+mn-lt"/>
            </a:endParaRPr>
          </a:p>
          <a:p>
            <a:pPr marL="0" indent="0">
              <a:buNone/>
            </a:pPr>
            <a:r>
              <a:rPr lang="en-US" dirty="0">
                <a:ea typeface="+mn-lt"/>
                <a:cs typeface="+mn-lt"/>
              </a:rPr>
              <a:t>Question : "What color were her sisters?",</a:t>
            </a:r>
            <a:endParaRPr lang="en-US" dirty="0"/>
          </a:p>
          <a:p>
            <a:pPr marL="0" indent="0">
              <a:buNone/>
            </a:pPr>
            <a:r>
              <a:rPr lang="en-US" dirty="0">
                <a:ea typeface="+mn-lt"/>
                <a:cs typeface="+mn-lt"/>
              </a:rPr>
              <a:t>Our Model Answer: "mommy and 5 other sisters . All of her sisters were cute and fluffy , like Cotton . But she was the only white one in the bunch . The rest of her sisters were all orange"</a:t>
            </a:r>
            <a:endParaRPr lang="en-US" dirty="0"/>
          </a:p>
          <a:p>
            <a:pPr marL="0" indent="0">
              <a:buNone/>
            </a:pPr>
            <a:r>
              <a:rPr lang="en-US" dirty="0" err="1">
                <a:ea typeface="+mn-lt"/>
                <a:cs typeface="+mn-lt"/>
              </a:rPr>
              <a:t>CoQA</a:t>
            </a:r>
            <a:r>
              <a:rPr lang="en-US" dirty="0">
                <a:ea typeface="+mn-lt"/>
                <a:cs typeface="+mn-lt"/>
              </a:rPr>
              <a:t> Answer: "orange and white",</a:t>
            </a:r>
            <a:endParaRPr lang="en-US" dirty="0">
              <a:cs typeface="Calibri" panose="020F0502020204030204"/>
            </a:endParaRPr>
          </a:p>
          <a:p>
            <a:pPr>
              <a:buNone/>
            </a:pPr>
            <a:endParaRPr lang="en-US" dirty="0">
              <a:ea typeface="+mn-lt"/>
              <a:cs typeface="+mn-lt"/>
            </a:endParaRPr>
          </a:p>
          <a:p>
            <a:pPr>
              <a:buNone/>
            </a:pPr>
            <a:r>
              <a:rPr lang="en-US" dirty="0">
                <a:ea typeface="+mn-lt"/>
                <a:cs typeface="+mn-lt"/>
              </a:rPr>
              <a:t>Question : "Did they want Cotton to change the color of her fur?",</a:t>
            </a:r>
            <a:endParaRPr lang="en-US" dirty="0">
              <a:cs typeface="Calibri"/>
            </a:endParaRPr>
          </a:p>
          <a:p>
            <a:pPr>
              <a:buNone/>
            </a:pPr>
            <a:r>
              <a:rPr lang="en-US" dirty="0">
                <a:ea typeface="+mn-lt"/>
                <a:cs typeface="+mn-lt"/>
              </a:rPr>
              <a:t> Our Model Answer : "I only wanted to be more like you" .    Cotton 's mommy rubbed her face on Cotton 's and said" Oh Cotton , but your fur is so pretty and special , like you . We would never want you to be any other way" . And with that , Cotton 's mommy picked her up and dropped her into a big bucket of water . When Cotton came out she was herself again . Her sisters licked her face until Cotton 's fur was all </a:t>
            </a:r>
            <a:r>
              <a:rPr lang="en-US" dirty="0" err="1">
                <a:ea typeface="+mn-lt"/>
                <a:cs typeface="+mn-lt"/>
              </a:rPr>
              <a:t>all</a:t>
            </a:r>
            <a:r>
              <a:rPr lang="en-US" dirty="0">
                <a:ea typeface="+mn-lt"/>
                <a:cs typeface="+mn-lt"/>
              </a:rPr>
              <a:t> dry .    " Do </a:t>
            </a:r>
            <a:r>
              <a:rPr lang="en-US" dirty="0" err="1">
                <a:ea typeface="+mn-lt"/>
                <a:cs typeface="+mn-lt"/>
              </a:rPr>
              <a:t>n't</a:t>
            </a:r>
            <a:r>
              <a:rPr lang="en-US" dirty="0">
                <a:ea typeface="+mn-lt"/>
                <a:cs typeface="+mn-lt"/>
              </a:rPr>
              <a:t> ever do that again , Cotton !" they all cried . " Next time you might mess up that pretty white fur of yours and we would </a:t>
            </a:r>
            <a:r>
              <a:rPr lang="en-US" dirty="0" err="1">
                <a:ea typeface="+mn-lt"/>
                <a:cs typeface="+mn-lt"/>
              </a:rPr>
              <a:t>n't</a:t>
            </a:r>
            <a:r>
              <a:rPr lang="en-US" dirty="0">
                <a:ea typeface="+mn-lt"/>
                <a:cs typeface="+mn-lt"/>
              </a:rPr>
              <a:t> want that"</a:t>
            </a:r>
            <a:endParaRPr lang="en-US" dirty="0"/>
          </a:p>
          <a:p>
            <a:pPr marL="0" indent="0">
              <a:buNone/>
            </a:pPr>
            <a:r>
              <a:rPr lang="en-US" dirty="0" err="1">
                <a:ea typeface="+mn-lt"/>
                <a:cs typeface="+mn-lt"/>
              </a:rPr>
              <a:t>CoQA</a:t>
            </a:r>
            <a:r>
              <a:rPr lang="en-US" dirty="0">
                <a:ea typeface="+mn-lt"/>
                <a:cs typeface="+mn-lt"/>
              </a:rPr>
              <a:t> Answer: "no"</a:t>
            </a:r>
            <a:endParaRPr lang="en-US" dirty="0"/>
          </a:p>
          <a:p>
            <a:pPr marL="0" indent="0">
              <a:buNone/>
            </a:pPr>
            <a:endParaRPr lang="en-US" dirty="0">
              <a:cs typeface="Calibri" panose="020F0502020204030204"/>
            </a:endParaRPr>
          </a:p>
        </p:txBody>
      </p:sp>
      <p:sp>
        <p:nvSpPr>
          <p:cNvPr id="6" name="TextBox 5">
            <a:extLst>
              <a:ext uri="{FF2B5EF4-FFF2-40B4-BE49-F238E27FC236}">
                <a16:creationId xmlns:a16="http://schemas.microsoft.com/office/drawing/2014/main" id="{DD9ED510-AF06-48D3-B214-C50AE570196D}"/>
              </a:ext>
            </a:extLst>
          </p:cNvPr>
          <p:cNvSpPr txBox="1"/>
          <p:nvPr/>
        </p:nvSpPr>
        <p:spPr>
          <a:xfrm>
            <a:off x="732238" y="337109"/>
            <a:ext cx="107349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u="sng" dirty="0">
                <a:cs typeface="Calibri"/>
              </a:rPr>
              <a:t>Examples</a:t>
            </a:r>
            <a:endParaRPr lang="en-US" sz="4000" dirty="0">
              <a:cs typeface="Calibri"/>
            </a:endParaRPr>
          </a:p>
        </p:txBody>
      </p:sp>
    </p:spTree>
    <p:extLst>
      <p:ext uri="{BB962C8B-B14F-4D97-AF65-F5344CB8AC3E}">
        <p14:creationId xmlns:p14="http://schemas.microsoft.com/office/powerpoint/2010/main" val="3635843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2376ED-7E37-4D72-BA99-1CB4B08F31EC}"/>
              </a:ext>
            </a:extLst>
          </p:cNvPr>
          <p:cNvSpPr txBox="1"/>
          <p:nvPr/>
        </p:nvSpPr>
        <p:spPr>
          <a:xfrm>
            <a:off x="1301087" y="1312459"/>
            <a:ext cx="98059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endParaRPr lang="en-US">
              <a:cs typeface="Calibri"/>
            </a:endParaRPr>
          </a:p>
        </p:txBody>
      </p:sp>
      <p:sp>
        <p:nvSpPr>
          <p:cNvPr id="9" name="TextBox 8">
            <a:extLst>
              <a:ext uri="{FF2B5EF4-FFF2-40B4-BE49-F238E27FC236}">
                <a16:creationId xmlns:a16="http://schemas.microsoft.com/office/drawing/2014/main" id="{747CE646-DC97-45AF-A1D8-5023AE074190}"/>
              </a:ext>
            </a:extLst>
          </p:cNvPr>
          <p:cNvSpPr txBox="1"/>
          <p:nvPr/>
        </p:nvSpPr>
        <p:spPr>
          <a:xfrm>
            <a:off x="387421" y="959199"/>
            <a:ext cx="114707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u="sng" dirty="0">
                <a:cs typeface="Calibri"/>
              </a:rPr>
              <a:t>Conclusion</a:t>
            </a:r>
          </a:p>
        </p:txBody>
      </p:sp>
      <p:sp>
        <p:nvSpPr>
          <p:cNvPr id="2" name="TextBox 1">
            <a:extLst>
              <a:ext uri="{FF2B5EF4-FFF2-40B4-BE49-F238E27FC236}">
                <a16:creationId xmlns:a16="http://schemas.microsoft.com/office/drawing/2014/main" id="{24DCC18D-D6C9-45C0-92C3-F58CDEA8073C}"/>
              </a:ext>
            </a:extLst>
          </p:cNvPr>
          <p:cNvSpPr txBox="1"/>
          <p:nvPr/>
        </p:nvSpPr>
        <p:spPr>
          <a:xfrm>
            <a:off x="762293" y="2060089"/>
            <a:ext cx="1087894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dirty="0"/>
              <a:t>The model designed here works good for datasets where the emphasis is greater on the retrieval of text from the given context rather than on the generation of answers.</a:t>
            </a:r>
            <a:endParaRPr lang="en-US" dirty="0">
              <a:cs typeface="Calibri"/>
            </a:endParaRPr>
          </a:p>
          <a:p>
            <a:pPr algn="just"/>
            <a:endParaRPr lang="en-US" dirty="0">
              <a:cs typeface="Calibri"/>
            </a:endParaRPr>
          </a:p>
          <a:p>
            <a:pPr marL="285750" indent="-285750" algn="just">
              <a:buFont typeface="Wingdings"/>
              <a:buChar char="Ø"/>
            </a:pPr>
            <a:r>
              <a:rPr lang="en-US" dirty="0">
                <a:cs typeface="Calibri"/>
              </a:rPr>
              <a:t>With more upcoming deep learning models like transformers which are trained on millions of parameters, the accuracy of the model can be greatly increased.</a:t>
            </a:r>
          </a:p>
          <a:p>
            <a:pPr algn="just"/>
            <a:endParaRPr lang="en-US" dirty="0">
              <a:cs typeface="Calibri"/>
            </a:endParaRPr>
          </a:p>
          <a:p>
            <a:pPr marL="285750" indent="-285750" algn="just">
              <a:buFont typeface="Wingdings"/>
              <a:buChar char="Ø"/>
            </a:pPr>
            <a:r>
              <a:rPr lang="en-US" dirty="0">
                <a:cs typeface="Calibri"/>
              </a:rPr>
              <a:t>There can be a more precise model than a seq2seq model like Match-LSTM network or a Pointer-Generator Network which can be embedded into the layers of the main </a:t>
            </a:r>
            <a:r>
              <a:rPr lang="en-US" dirty="0" err="1">
                <a:cs typeface="Calibri"/>
              </a:rPr>
              <a:t>DrQA</a:t>
            </a:r>
            <a:r>
              <a:rPr lang="en-US" dirty="0">
                <a:cs typeface="Calibri"/>
              </a:rPr>
              <a:t> model for more precise sentence generation.</a:t>
            </a:r>
          </a:p>
          <a:p>
            <a:pPr algn="just"/>
            <a:endParaRPr lang="en-US" dirty="0">
              <a:cs typeface="Calibri"/>
            </a:endParaRPr>
          </a:p>
          <a:p>
            <a:pPr marL="285750" indent="-285750" algn="just">
              <a:buFont typeface="Wingdings"/>
              <a:buChar char="Ø"/>
            </a:pPr>
            <a:r>
              <a:rPr lang="en-US" dirty="0">
                <a:cs typeface="Calibri"/>
              </a:rPr>
              <a:t>The computational requirement of deeper networks was a constraint we faced during the implementation of these models, which can be improved upon.</a:t>
            </a:r>
          </a:p>
        </p:txBody>
      </p:sp>
    </p:spTree>
    <p:extLst>
      <p:ext uri="{BB962C8B-B14F-4D97-AF65-F5344CB8AC3E}">
        <p14:creationId xmlns:p14="http://schemas.microsoft.com/office/powerpoint/2010/main" val="3117433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560295-A015-4B9F-8F18-B9035B5B492D}"/>
              </a:ext>
            </a:extLst>
          </p:cNvPr>
          <p:cNvSpPr txBox="1"/>
          <p:nvPr/>
        </p:nvSpPr>
        <p:spPr>
          <a:xfrm>
            <a:off x="110583" y="2413337"/>
            <a:ext cx="12045174" cy="1015663"/>
          </a:xfrm>
          <a:prstGeom prst="rect">
            <a:avLst/>
          </a:prstGeom>
          <a:noFill/>
        </p:spPr>
        <p:txBody>
          <a:bodyPr wrap="square" lIns="91440" tIns="45720" rIns="91440" bIns="45720" rtlCol="0" anchor="t">
            <a:spAutoFit/>
          </a:bodyPr>
          <a:lstStyle/>
          <a:p>
            <a:pPr algn="ctr"/>
            <a:r>
              <a:rPr lang="en-US" sz="6000" b="1" u="sng" dirty="0"/>
              <a:t>Questions &amp; Feedback?</a:t>
            </a:r>
            <a:endParaRPr lang="en-US" dirty="0"/>
          </a:p>
        </p:txBody>
      </p:sp>
    </p:spTree>
    <p:extLst>
      <p:ext uri="{BB962C8B-B14F-4D97-AF65-F5344CB8AC3E}">
        <p14:creationId xmlns:p14="http://schemas.microsoft.com/office/powerpoint/2010/main" val="408005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92766-0BCC-487C-ACAE-6D7B9590392D}"/>
              </a:ext>
            </a:extLst>
          </p:cNvPr>
          <p:cNvSpPr txBox="1"/>
          <p:nvPr/>
        </p:nvSpPr>
        <p:spPr>
          <a:xfrm>
            <a:off x="-348" y="2413337"/>
            <a:ext cx="12192695" cy="1015663"/>
          </a:xfrm>
          <a:prstGeom prst="rect">
            <a:avLst/>
          </a:prstGeom>
          <a:noFill/>
        </p:spPr>
        <p:txBody>
          <a:bodyPr wrap="square" lIns="91440" tIns="45720" rIns="91440" bIns="45720" rtlCol="0" anchor="t">
            <a:spAutoFit/>
          </a:bodyPr>
          <a:lstStyle/>
          <a:p>
            <a:pPr algn="ctr"/>
            <a:r>
              <a:rPr lang="en-US" sz="6000" b="1" u="sng" dirty="0"/>
              <a:t>Thank You</a:t>
            </a:r>
            <a:endParaRPr lang="en-US" dirty="0"/>
          </a:p>
        </p:txBody>
      </p:sp>
    </p:spTree>
    <p:extLst>
      <p:ext uri="{BB962C8B-B14F-4D97-AF65-F5344CB8AC3E}">
        <p14:creationId xmlns:p14="http://schemas.microsoft.com/office/powerpoint/2010/main" val="28524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2AE10C-0DA5-4A08-B613-05DDC3AE7420}"/>
              </a:ext>
            </a:extLst>
          </p:cNvPr>
          <p:cNvSpPr txBox="1"/>
          <p:nvPr/>
        </p:nvSpPr>
        <p:spPr>
          <a:xfrm>
            <a:off x="525734" y="476250"/>
            <a:ext cx="10527214" cy="707886"/>
          </a:xfrm>
          <a:prstGeom prst="rect">
            <a:avLst/>
          </a:prstGeom>
          <a:noFill/>
        </p:spPr>
        <p:txBody>
          <a:bodyPr wrap="square" lIns="91440" tIns="45720" rIns="91440" bIns="45720" rtlCol="0" anchor="t">
            <a:spAutoFit/>
          </a:bodyPr>
          <a:lstStyle/>
          <a:p>
            <a:pPr algn="ctr"/>
            <a:r>
              <a:rPr lang="en-US" sz="4000" b="1" u="sng"/>
              <a:t>What is </a:t>
            </a:r>
            <a:r>
              <a:rPr lang="en-US" sz="4000" b="1" u="sng" err="1"/>
              <a:t>CoQA</a:t>
            </a:r>
            <a:r>
              <a:rPr lang="en-US" sz="4000" b="1" u="sng"/>
              <a:t>?</a:t>
            </a:r>
            <a:endParaRPr lang="en-US"/>
          </a:p>
        </p:txBody>
      </p:sp>
      <p:sp>
        <p:nvSpPr>
          <p:cNvPr id="5" name="TextBox 4">
            <a:extLst>
              <a:ext uri="{FF2B5EF4-FFF2-40B4-BE49-F238E27FC236}">
                <a16:creationId xmlns:a16="http://schemas.microsoft.com/office/drawing/2014/main" id="{DDFE1AAD-AF98-4900-9062-030476861FB9}"/>
              </a:ext>
            </a:extLst>
          </p:cNvPr>
          <p:cNvSpPr txBox="1"/>
          <p:nvPr/>
        </p:nvSpPr>
        <p:spPr>
          <a:xfrm>
            <a:off x="527941" y="1493798"/>
            <a:ext cx="5824538" cy="4801314"/>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Ø"/>
            </a:pPr>
            <a:r>
              <a:rPr lang="en-US" dirty="0"/>
              <a:t>A chatbot that understands a text passage and provides natural form answers to questions asked to it in conversational format. Below are the three main project objectives/features to be implemented:</a:t>
            </a:r>
          </a:p>
          <a:p>
            <a:pPr algn="just"/>
            <a:endParaRPr lang="en-US" dirty="0"/>
          </a:p>
          <a:p>
            <a:pPr marL="342900" indent="-342900" algn="just">
              <a:buAutoNum type="arabicPeriod"/>
            </a:pPr>
            <a:r>
              <a:rPr lang="en-US" dirty="0"/>
              <a:t>Each question after the first is dependent on the conversation history. In addition, the conversation will have two annotators in which the chatbot will act as a second annotator/answerer.</a:t>
            </a:r>
            <a:endParaRPr lang="en-US" dirty="0">
              <a:cs typeface="Calibri"/>
            </a:endParaRPr>
          </a:p>
          <a:p>
            <a:pPr marL="342900" indent="-342900" algn="just">
              <a:buAutoNum type="arabicPeriod"/>
            </a:pPr>
            <a:endParaRPr lang="en-US" dirty="0"/>
          </a:p>
          <a:p>
            <a:pPr marL="342900" indent="-342900" algn="just">
              <a:buAutoNum type="arabicPeriod"/>
            </a:pPr>
            <a:r>
              <a:rPr lang="en-US" dirty="0"/>
              <a:t>Ensure the presence of naturalness of the conversation with coreferences. The answers must be free form text which is modified version of the text span obtained from the passage(which is quoted as proof for the answer).</a:t>
            </a:r>
            <a:br>
              <a:rPr lang="en-US" dirty="0"/>
            </a:br>
            <a:endParaRPr lang="en-US" dirty="0">
              <a:cs typeface="Calibri" panose="020F0502020204030204"/>
            </a:endParaRPr>
          </a:p>
          <a:p>
            <a:pPr marL="342900" indent="-342900" algn="just">
              <a:buAutoNum type="arabicPeriod"/>
            </a:pPr>
            <a:r>
              <a:rPr lang="en-US" dirty="0"/>
              <a:t>The conversation system must work across domains like the field of literature, medicine, science, news, etc.</a:t>
            </a:r>
            <a:endParaRPr lang="en-US" dirty="0">
              <a:cs typeface="Calibri"/>
            </a:endParaRPr>
          </a:p>
        </p:txBody>
      </p:sp>
      <p:pic>
        <p:nvPicPr>
          <p:cNvPr id="7" name="Picture 6" descr="Graphical user interface, text, application&#10;&#10;Description automatically generated">
            <a:extLst>
              <a:ext uri="{FF2B5EF4-FFF2-40B4-BE49-F238E27FC236}">
                <a16:creationId xmlns:a16="http://schemas.microsoft.com/office/drawing/2014/main" id="{251F5F7A-B7BC-425B-AB9F-0B36A63B4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8712" y="1364992"/>
            <a:ext cx="4007056" cy="5016758"/>
          </a:xfrm>
          <a:prstGeom prst="rect">
            <a:avLst/>
          </a:prstGeom>
        </p:spPr>
      </p:pic>
    </p:spTree>
    <p:extLst>
      <p:ext uri="{BB962C8B-B14F-4D97-AF65-F5344CB8AC3E}">
        <p14:creationId xmlns:p14="http://schemas.microsoft.com/office/powerpoint/2010/main" val="340241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47965F-5DF0-4ED9-BB41-C0CB22C24919}"/>
              </a:ext>
            </a:extLst>
          </p:cNvPr>
          <p:cNvSpPr txBox="1"/>
          <p:nvPr/>
        </p:nvSpPr>
        <p:spPr>
          <a:xfrm>
            <a:off x="995711" y="742949"/>
            <a:ext cx="9977552" cy="707886"/>
          </a:xfrm>
          <a:prstGeom prst="rect">
            <a:avLst/>
          </a:prstGeom>
          <a:noFill/>
        </p:spPr>
        <p:txBody>
          <a:bodyPr wrap="square" lIns="91440" tIns="45720" rIns="91440" bIns="45720" rtlCol="0" anchor="t">
            <a:spAutoFit/>
          </a:bodyPr>
          <a:lstStyle/>
          <a:p>
            <a:pPr algn="ctr"/>
            <a:r>
              <a:rPr lang="en-US" sz="4000" b="1" u="sng" dirty="0"/>
              <a:t>Problem Statement</a:t>
            </a:r>
            <a:endParaRPr lang="en-US" dirty="0"/>
          </a:p>
        </p:txBody>
      </p:sp>
      <p:sp>
        <p:nvSpPr>
          <p:cNvPr id="3" name="TextBox 2">
            <a:extLst>
              <a:ext uri="{FF2B5EF4-FFF2-40B4-BE49-F238E27FC236}">
                <a16:creationId xmlns:a16="http://schemas.microsoft.com/office/drawing/2014/main" id="{7CE432EF-971A-4F8D-AF0E-2E2D56E76628}"/>
              </a:ext>
            </a:extLst>
          </p:cNvPr>
          <p:cNvSpPr txBox="1"/>
          <p:nvPr/>
        </p:nvSpPr>
        <p:spPr>
          <a:xfrm>
            <a:off x="995361" y="2332226"/>
            <a:ext cx="5919789" cy="2308324"/>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Ø"/>
            </a:pPr>
            <a:r>
              <a:rPr lang="en-US" dirty="0"/>
              <a:t>A passage is given as input to a chatbot(</a:t>
            </a:r>
            <a:r>
              <a:rPr lang="en-US" dirty="0" err="1"/>
              <a:t>CoQA</a:t>
            </a:r>
            <a:r>
              <a:rPr lang="en-US" dirty="0"/>
              <a:t>) which must analyze the passage and provide answers to questions asked to it in the form of a conversation.</a:t>
            </a:r>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r>
              <a:rPr lang="en-US" dirty="0"/>
              <a:t>It must also provide the part of the passage from which the answer can be inferred as a rationale.</a:t>
            </a:r>
          </a:p>
        </p:txBody>
      </p:sp>
      <p:pic>
        <p:nvPicPr>
          <p:cNvPr id="5" name="Picture 4" descr="A picture containing text&#10;&#10;Description automatically generated">
            <a:extLst>
              <a:ext uri="{FF2B5EF4-FFF2-40B4-BE49-F238E27FC236}">
                <a16:creationId xmlns:a16="http://schemas.microsoft.com/office/drawing/2014/main" id="{8FD83CA5-7578-4273-ADDE-907931626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654" y="1574660"/>
            <a:ext cx="3708591" cy="4807090"/>
          </a:xfrm>
          <a:prstGeom prst="rect">
            <a:avLst/>
          </a:prstGeom>
        </p:spPr>
      </p:pic>
    </p:spTree>
    <p:extLst>
      <p:ext uri="{BB962C8B-B14F-4D97-AF65-F5344CB8AC3E}">
        <p14:creationId xmlns:p14="http://schemas.microsoft.com/office/powerpoint/2010/main" val="406591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7B4D0B-9173-4FAF-A118-906DAD02A6D9}"/>
              </a:ext>
            </a:extLst>
          </p:cNvPr>
          <p:cNvSpPr txBox="1"/>
          <p:nvPr/>
        </p:nvSpPr>
        <p:spPr>
          <a:xfrm>
            <a:off x="849961" y="561975"/>
            <a:ext cx="10473492" cy="707886"/>
          </a:xfrm>
          <a:prstGeom prst="rect">
            <a:avLst/>
          </a:prstGeom>
          <a:noFill/>
        </p:spPr>
        <p:txBody>
          <a:bodyPr wrap="square" lIns="91440" tIns="45720" rIns="91440" bIns="45720" rtlCol="0" anchor="t">
            <a:spAutoFit/>
          </a:bodyPr>
          <a:lstStyle/>
          <a:p>
            <a:pPr algn="ctr"/>
            <a:r>
              <a:rPr lang="en-US" sz="4000" b="1" u="sng" dirty="0"/>
              <a:t>Literature Review</a:t>
            </a:r>
            <a:endParaRPr lang="en-US" dirty="0"/>
          </a:p>
        </p:txBody>
      </p:sp>
      <p:sp>
        <p:nvSpPr>
          <p:cNvPr id="3" name="TextBox 2">
            <a:extLst>
              <a:ext uri="{FF2B5EF4-FFF2-40B4-BE49-F238E27FC236}">
                <a16:creationId xmlns:a16="http://schemas.microsoft.com/office/drawing/2014/main" id="{F198C937-9CBE-470D-BE5D-641849B6D2E6}"/>
              </a:ext>
            </a:extLst>
          </p:cNvPr>
          <p:cNvSpPr txBox="1"/>
          <p:nvPr/>
        </p:nvSpPr>
        <p:spPr>
          <a:xfrm>
            <a:off x="852486" y="1362074"/>
            <a:ext cx="10487025" cy="4801314"/>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Ø"/>
            </a:pPr>
            <a:r>
              <a:rPr lang="en-US" u="sng" dirty="0"/>
              <a:t>Document Reader Question Answering(</a:t>
            </a:r>
            <a:r>
              <a:rPr lang="en-US" u="sng" dirty="0" err="1"/>
              <a:t>DrQA</a:t>
            </a:r>
            <a:r>
              <a:rPr lang="en-US" u="sng" dirty="0"/>
              <a:t>)</a:t>
            </a:r>
          </a:p>
          <a:p>
            <a:pPr marL="742950" lvl="1" indent="-285750" algn="just">
              <a:buFont typeface="Wingdings" panose="05000000000000000000" pitchFamily="2" charset="2"/>
              <a:buChar char="Ø"/>
            </a:pPr>
            <a:r>
              <a:rPr lang="en-US" dirty="0"/>
              <a:t>Uses Bigram Hashing and </a:t>
            </a:r>
            <a:r>
              <a:rPr lang="en-US" dirty="0" err="1"/>
              <a:t>tf-idf</a:t>
            </a:r>
            <a:r>
              <a:rPr lang="en-US" dirty="0"/>
              <a:t> to efficiently return subset of articles from the Wikipedia data store. Then it uses RNN to detect answer spans – Applicable for Wikipedia articles only, no coreference and natural form in answers</a:t>
            </a:r>
          </a:p>
          <a:p>
            <a:pPr algn="just"/>
            <a:endParaRPr lang="en-US" dirty="0"/>
          </a:p>
          <a:p>
            <a:pPr marL="285750" indent="-285750" algn="just">
              <a:buFont typeface="Wingdings" panose="05000000000000000000" pitchFamily="2" charset="2"/>
              <a:buChar char="Ø"/>
            </a:pPr>
            <a:r>
              <a:rPr lang="en-US" u="sng" dirty="0"/>
              <a:t>A simple but effective way to implement multi-turn context with BERT for Conversational Machine Comprehension </a:t>
            </a:r>
          </a:p>
          <a:p>
            <a:pPr marL="742950" lvl="1" indent="-285750" algn="just">
              <a:buFont typeface="Wingdings" panose="05000000000000000000" pitchFamily="2" charset="2"/>
              <a:buChar char="Ø"/>
            </a:pPr>
            <a:r>
              <a:rPr lang="en-US" dirty="0"/>
              <a:t>BERT(for contextual encoding previous questions, previous answers and current question) + </a:t>
            </a:r>
            <a:r>
              <a:rPr lang="en-US" dirty="0" err="1"/>
              <a:t>softmax</a:t>
            </a:r>
            <a:r>
              <a:rPr lang="en-US" dirty="0"/>
              <a:t>(to find the start and end index of the answer span) – No coreference and natural form in answers</a:t>
            </a:r>
          </a:p>
          <a:p>
            <a:pPr algn="just"/>
            <a:endParaRPr lang="en-US" dirty="0"/>
          </a:p>
          <a:p>
            <a:pPr marL="285750" indent="-285750" algn="just">
              <a:buFont typeface="Wingdings" panose="05000000000000000000" pitchFamily="2" charset="2"/>
              <a:buChar char="Ø"/>
            </a:pPr>
            <a:r>
              <a:rPr lang="en-US" u="sng" dirty="0"/>
              <a:t>Stanford Question Answering Dataset (</a:t>
            </a:r>
            <a:r>
              <a:rPr lang="en-US" u="sng" dirty="0" err="1"/>
              <a:t>SQuaD</a:t>
            </a:r>
            <a:r>
              <a:rPr lang="en-US" u="sng" dirty="0"/>
              <a:t>)</a:t>
            </a:r>
          </a:p>
          <a:p>
            <a:pPr marL="742950" lvl="1" indent="-285750" algn="just">
              <a:buFont typeface="Wingdings" panose="05000000000000000000" pitchFamily="2" charset="2"/>
              <a:buChar char="Ø"/>
            </a:pPr>
            <a:r>
              <a:rPr lang="en-US" dirty="0"/>
              <a:t>Have all features of </a:t>
            </a:r>
            <a:r>
              <a:rPr lang="en-US" dirty="0" err="1"/>
              <a:t>CoQA</a:t>
            </a:r>
            <a:r>
              <a:rPr lang="en-US" dirty="0"/>
              <a:t> except that free-form nature of answers and </a:t>
            </a:r>
            <a:r>
              <a:rPr lang="en-US" dirty="0" err="1"/>
              <a:t>coreferencing</a:t>
            </a:r>
            <a:r>
              <a:rPr lang="en-US" dirty="0"/>
              <a:t> are absent</a:t>
            </a:r>
          </a:p>
          <a:p>
            <a:pPr algn="just"/>
            <a:endParaRPr lang="en-US" dirty="0"/>
          </a:p>
          <a:p>
            <a:pPr marL="285750" indent="-285750" algn="just">
              <a:buFont typeface="Wingdings" panose="05000000000000000000" pitchFamily="2" charset="2"/>
              <a:buChar char="Ø"/>
            </a:pPr>
            <a:r>
              <a:rPr lang="en-US" u="sng" dirty="0" err="1"/>
              <a:t>GraphFlow</a:t>
            </a:r>
            <a:r>
              <a:rPr lang="en-US" u="sng" dirty="0"/>
              <a:t>: Exploiting Conversation Flow with Graph Neural Networks for Conversational Machine Comprehension</a:t>
            </a:r>
          </a:p>
          <a:p>
            <a:pPr marL="742950" lvl="1" indent="-285750" algn="just">
              <a:buFont typeface="Wingdings" panose="05000000000000000000" pitchFamily="2" charset="2"/>
              <a:buChar char="Ø"/>
            </a:pPr>
            <a:r>
              <a:rPr lang="en-US" dirty="0"/>
              <a:t>Use Graphical Neural Network Mechanism to process the paragraph over the traditional Integration Flow(IF) mechanism. Handles the case of abstractive answers in the passage</a:t>
            </a:r>
          </a:p>
        </p:txBody>
      </p:sp>
    </p:spTree>
    <p:extLst>
      <p:ext uri="{BB962C8B-B14F-4D97-AF65-F5344CB8AC3E}">
        <p14:creationId xmlns:p14="http://schemas.microsoft.com/office/powerpoint/2010/main" val="237529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D2E8B-C666-41BC-8E6E-3054F3983CC0}"/>
              </a:ext>
            </a:extLst>
          </p:cNvPr>
          <p:cNvSpPr txBox="1"/>
          <p:nvPr/>
        </p:nvSpPr>
        <p:spPr>
          <a:xfrm>
            <a:off x="827413" y="556189"/>
            <a:ext cx="9333454" cy="707886"/>
          </a:xfrm>
          <a:prstGeom prst="rect">
            <a:avLst/>
          </a:prstGeom>
          <a:noFill/>
        </p:spPr>
        <p:txBody>
          <a:bodyPr wrap="square" lIns="91440" tIns="45720" rIns="91440" bIns="45720" rtlCol="0" anchor="t">
            <a:spAutoFit/>
          </a:bodyPr>
          <a:lstStyle/>
          <a:p>
            <a:pPr algn="ctr"/>
            <a:r>
              <a:rPr lang="en-US" sz="4000" b="1" u="sng" dirty="0"/>
              <a:t>Dataset</a:t>
            </a:r>
            <a:endParaRPr lang="en-US" dirty="0"/>
          </a:p>
        </p:txBody>
      </p:sp>
      <p:sp>
        <p:nvSpPr>
          <p:cNvPr id="3" name="TextBox 2">
            <a:extLst>
              <a:ext uri="{FF2B5EF4-FFF2-40B4-BE49-F238E27FC236}">
                <a16:creationId xmlns:a16="http://schemas.microsoft.com/office/drawing/2014/main" id="{409B29B4-E2EF-486E-B088-F77481098EB8}"/>
              </a:ext>
            </a:extLst>
          </p:cNvPr>
          <p:cNvSpPr txBox="1"/>
          <p:nvPr/>
        </p:nvSpPr>
        <p:spPr>
          <a:xfrm>
            <a:off x="1046559" y="1464040"/>
            <a:ext cx="9336881" cy="1754326"/>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US"/>
              <a:t>The training and test data sets are available in the official website of CoQA (</a:t>
            </a:r>
            <a:r>
              <a:rPr lang="en-US" dirty="0">
                <a:hlinkClick r:id="rId3"/>
              </a:rPr>
              <a:t>https://stanfordnlp.github.io/coqa/</a:t>
            </a:r>
            <a:r>
              <a:rPr lang="en-US"/>
              <a:t>)</a:t>
            </a:r>
          </a:p>
          <a:p>
            <a:pPr marL="285750" indent="-285750">
              <a:buFont typeface="Wingdings" panose="05000000000000000000" pitchFamily="2" charset="2"/>
              <a:buChar char="Ø"/>
            </a:pPr>
            <a:r>
              <a:rPr lang="en-US"/>
              <a:t>Training dataset &amp; Test dataset details:</a:t>
            </a:r>
          </a:p>
          <a:p>
            <a:r>
              <a:rPr lang="en-US"/>
              <a:t>      Story, filename, </a:t>
            </a:r>
            <a:r>
              <a:rPr lang="en-US" err="1"/>
              <a:t>file_id</a:t>
            </a:r>
            <a:r>
              <a:rPr lang="en-US"/>
              <a:t>, source</a:t>
            </a:r>
          </a:p>
          <a:p>
            <a:r>
              <a:rPr lang="en-US"/>
              <a:t>      Questions: question, </a:t>
            </a:r>
            <a:r>
              <a:rPr lang="en-US" err="1"/>
              <a:t>turn_id</a:t>
            </a:r>
            <a:endParaRPr lang="en-US"/>
          </a:p>
          <a:p>
            <a:r>
              <a:rPr lang="en-US"/>
              <a:t>      Answers: </a:t>
            </a:r>
            <a:r>
              <a:rPr lang="en-US" err="1"/>
              <a:t>span_start</a:t>
            </a:r>
            <a:r>
              <a:rPr lang="en-US"/>
              <a:t>, </a:t>
            </a:r>
            <a:r>
              <a:rPr lang="en-US" err="1"/>
              <a:t>span_end</a:t>
            </a:r>
            <a:r>
              <a:rPr lang="en-US"/>
              <a:t>, </a:t>
            </a:r>
            <a:r>
              <a:rPr lang="en-US" err="1"/>
              <a:t>span_text</a:t>
            </a:r>
            <a:r>
              <a:rPr lang="en-US"/>
              <a:t>, </a:t>
            </a:r>
            <a:r>
              <a:rPr lang="en-US" err="1"/>
              <a:t>turn_id</a:t>
            </a:r>
            <a:r>
              <a:rPr lang="en-US"/>
              <a:t>, </a:t>
            </a:r>
            <a:r>
              <a:rPr lang="en-US" err="1"/>
              <a:t>input_text</a:t>
            </a:r>
            <a:r>
              <a:rPr lang="en-US"/>
              <a:t>(answer)</a:t>
            </a:r>
          </a:p>
        </p:txBody>
      </p:sp>
      <p:sp>
        <p:nvSpPr>
          <p:cNvPr id="4" name="TextBox 3">
            <a:extLst>
              <a:ext uri="{FF2B5EF4-FFF2-40B4-BE49-F238E27FC236}">
                <a16:creationId xmlns:a16="http://schemas.microsoft.com/office/drawing/2014/main" id="{AB34E868-3719-40F1-8225-9C5AB46CF3F0}"/>
              </a:ext>
            </a:extLst>
          </p:cNvPr>
          <p:cNvSpPr txBox="1"/>
          <p:nvPr/>
        </p:nvSpPr>
        <p:spPr>
          <a:xfrm>
            <a:off x="1046194" y="3595347"/>
            <a:ext cx="9329583" cy="707886"/>
          </a:xfrm>
          <a:prstGeom prst="rect">
            <a:avLst/>
          </a:prstGeom>
          <a:noFill/>
        </p:spPr>
        <p:txBody>
          <a:bodyPr wrap="square" lIns="91440" tIns="45720" rIns="91440" bIns="45720" rtlCol="0" anchor="t">
            <a:spAutoFit/>
          </a:bodyPr>
          <a:lstStyle/>
          <a:p>
            <a:pPr algn="ctr"/>
            <a:r>
              <a:rPr lang="en-US" sz="4000" b="1" u="sng" dirty="0"/>
              <a:t>Evaluation Methodology</a:t>
            </a:r>
            <a:endParaRPr lang="en-US" dirty="0"/>
          </a:p>
        </p:txBody>
      </p:sp>
      <p:sp>
        <p:nvSpPr>
          <p:cNvPr id="8" name="TextBox 7">
            <a:extLst>
              <a:ext uri="{FF2B5EF4-FFF2-40B4-BE49-F238E27FC236}">
                <a16:creationId xmlns:a16="http://schemas.microsoft.com/office/drawing/2014/main" id="{A80DA888-62A6-458F-B18C-0BCF4FD42CC3}"/>
              </a:ext>
            </a:extLst>
          </p:cNvPr>
          <p:cNvSpPr txBox="1"/>
          <p:nvPr/>
        </p:nvSpPr>
        <p:spPr>
          <a:xfrm>
            <a:off x="827686" y="4403216"/>
            <a:ext cx="9331327" cy="1477328"/>
          </a:xfrm>
          <a:prstGeom prst="rect">
            <a:avLst/>
          </a:prstGeom>
          <a:noFill/>
        </p:spPr>
        <p:txBody>
          <a:bodyPr wrap="square" lIns="91440" tIns="45720" rIns="91440" bIns="45720" rtlCol="0" anchor="t">
            <a:spAutoFit/>
          </a:bodyPr>
          <a:lstStyle/>
          <a:p>
            <a:pPr marL="285750" indent="-285750" algn="just">
              <a:buFont typeface="Wingdings" panose="05000000000000000000" pitchFamily="2" charset="2"/>
              <a:buChar char="Ø"/>
            </a:pPr>
            <a:r>
              <a:rPr lang="en-US"/>
              <a:t>Similar to evaluation methodologies used by the submissions discussed in the literature survey, the evaluation metric used for this project will also be F1 score of word overlap in each question answer pair for each individual domain such as news articles, History, Medicine, Science articles, Fiction, etc.</a:t>
            </a:r>
          </a:p>
          <a:p>
            <a:endParaRPr lang="en-US"/>
          </a:p>
        </p:txBody>
      </p:sp>
    </p:spTree>
    <p:extLst>
      <p:ext uri="{BB962C8B-B14F-4D97-AF65-F5344CB8AC3E}">
        <p14:creationId xmlns:p14="http://schemas.microsoft.com/office/powerpoint/2010/main" val="2824234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41FC1-301D-41A1-972C-4CDC0C563B0B}"/>
              </a:ext>
            </a:extLst>
          </p:cNvPr>
          <p:cNvSpPr>
            <a:spLocks noGrp="1"/>
          </p:cNvSpPr>
          <p:nvPr>
            <p:ph idx="1"/>
          </p:nvPr>
        </p:nvSpPr>
        <p:spPr>
          <a:xfrm>
            <a:off x="685801" y="1811199"/>
            <a:ext cx="10131425" cy="3980001"/>
          </a:xfrm>
        </p:spPr>
        <p:txBody>
          <a:bodyPr>
            <a:normAutofit fontScale="92500" lnSpcReduction="20000"/>
          </a:bodyPr>
          <a:lstStyle/>
          <a:p>
            <a:pPr algn="just">
              <a:buFont typeface="Wingdings"/>
              <a:buChar char="Ø"/>
            </a:pPr>
            <a:endParaRPr lang="en-US" dirty="0">
              <a:cs typeface="Calibri" panose="020F0502020204030204"/>
            </a:endParaRPr>
          </a:p>
          <a:p>
            <a:pPr algn="just">
              <a:buClr>
                <a:srgbClr val="FFFFFF"/>
              </a:buClr>
              <a:buFont typeface="Wingdings"/>
              <a:buChar char="Ø"/>
            </a:pPr>
            <a:r>
              <a:rPr lang="en-US" dirty="0">
                <a:cs typeface="Calibri" panose="020F0502020204030204"/>
              </a:rPr>
              <a:t>We start by building a </a:t>
            </a:r>
            <a:r>
              <a:rPr lang="en-US" dirty="0" err="1">
                <a:cs typeface="Calibri" panose="020F0502020204030204"/>
              </a:rPr>
              <a:t>DataFrame</a:t>
            </a:r>
            <a:r>
              <a:rPr lang="en-US" dirty="0">
                <a:cs typeface="Calibri" panose="020F0502020204030204"/>
              </a:rPr>
              <a:t> for the training and validation data and normalizing the strings.</a:t>
            </a:r>
          </a:p>
          <a:p>
            <a:pPr marL="0" indent="0" algn="just">
              <a:buClr>
                <a:srgbClr val="FFFFFF"/>
              </a:buClr>
              <a:buNone/>
            </a:pPr>
            <a:endParaRPr lang="en-US" dirty="0">
              <a:cs typeface="Calibri" panose="020F0502020204030204"/>
            </a:endParaRPr>
          </a:p>
          <a:p>
            <a:pPr algn="just">
              <a:buClr>
                <a:srgbClr val="FFFFFF"/>
              </a:buClr>
              <a:buFont typeface="Wingdings"/>
              <a:buChar char="Ø"/>
            </a:pPr>
            <a:r>
              <a:rPr lang="en-US" dirty="0">
                <a:cs typeface="Calibri" panose="020F0502020204030204"/>
              </a:rPr>
              <a:t>We then tokenize the words and create context ids for each word in the context. We do the same for questions and answers.</a:t>
            </a:r>
          </a:p>
          <a:p>
            <a:pPr marL="0" indent="0" algn="just">
              <a:buClr>
                <a:srgbClr val="FFFFFF"/>
              </a:buClr>
              <a:buNone/>
            </a:pPr>
            <a:endParaRPr lang="en-US" dirty="0">
              <a:cs typeface="Calibri" panose="020F0502020204030204"/>
            </a:endParaRPr>
          </a:p>
          <a:p>
            <a:pPr algn="just">
              <a:buClr>
                <a:srgbClr val="FFFFFF"/>
              </a:buClr>
              <a:buFont typeface="Wingdings"/>
              <a:buChar char="Ø"/>
            </a:pPr>
            <a:r>
              <a:rPr lang="en-US" dirty="0">
                <a:cs typeface="Calibri" panose="020F0502020204030204"/>
              </a:rPr>
              <a:t>We create a vocabulary set, character set  using the words in the context and the questions.</a:t>
            </a:r>
          </a:p>
          <a:p>
            <a:pPr marL="0" indent="0" algn="just">
              <a:buClr>
                <a:srgbClr val="FFFFFF"/>
              </a:buClr>
              <a:buNone/>
            </a:pPr>
            <a:endParaRPr lang="en-US" dirty="0">
              <a:cs typeface="Calibri" panose="020F0502020204030204"/>
            </a:endParaRPr>
          </a:p>
          <a:p>
            <a:pPr algn="just">
              <a:buClr>
                <a:srgbClr val="FFFFFF"/>
              </a:buClr>
              <a:buFont typeface="Wingdings"/>
              <a:buChar char="Ø"/>
            </a:pPr>
            <a:r>
              <a:rPr lang="en-US" dirty="0">
                <a:cs typeface="Calibri" panose="020F0502020204030204"/>
              </a:rPr>
              <a:t>Additionally, using ID as identifier, we append question to the context based on turn IDs.</a:t>
            </a:r>
          </a:p>
          <a:p>
            <a:pPr marL="0" indent="0" algn="just">
              <a:buClr>
                <a:srgbClr val="FFFFFF"/>
              </a:buClr>
              <a:buNone/>
            </a:pPr>
            <a:endParaRPr lang="en-US" dirty="0">
              <a:cs typeface="Calibri" panose="020F0502020204030204"/>
            </a:endParaRPr>
          </a:p>
          <a:p>
            <a:pPr algn="just">
              <a:buClr>
                <a:srgbClr val="FFFFFF"/>
              </a:buClr>
              <a:buFont typeface="Wingdings"/>
              <a:buChar char="Ø"/>
            </a:pPr>
            <a:r>
              <a:rPr lang="en-US" dirty="0">
                <a:cs typeface="Calibri" panose="020F0502020204030204"/>
              </a:rPr>
              <a:t>We use the same data twice, as for </a:t>
            </a:r>
            <a:r>
              <a:rPr lang="en-US" dirty="0" err="1">
                <a:cs typeface="Calibri" panose="020F0502020204030204"/>
              </a:rPr>
              <a:t>DrQA</a:t>
            </a:r>
            <a:r>
              <a:rPr lang="en-US" dirty="0">
                <a:cs typeface="Calibri" panose="020F0502020204030204"/>
              </a:rPr>
              <a:t> model, we are using the start span and end span as target variables and for Seq-to-seq model we are using the answer span and the input text as input and target variables.</a:t>
            </a:r>
          </a:p>
          <a:p>
            <a:pPr marL="0" indent="0" algn="just">
              <a:buClr>
                <a:srgbClr val="FFFFFF"/>
              </a:buClr>
              <a:buNone/>
            </a:pPr>
            <a:endParaRPr lang="en-US" dirty="0">
              <a:cs typeface="Calibri" panose="020F0502020204030204"/>
            </a:endParaRPr>
          </a:p>
          <a:p>
            <a:pPr algn="just">
              <a:buClr>
                <a:srgbClr val="FFFFFF"/>
              </a:buClr>
            </a:pPr>
            <a:endParaRPr lang="en-US" dirty="0">
              <a:cs typeface="Calibri" panose="020F0502020204030204"/>
            </a:endParaRPr>
          </a:p>
        </p:txBody>
      </p:sp>
      <p:sp>
        <p:nvSpPr>
          <p:cNvPr id="6" name="TextBox 5">
            <a:extLst>
              <a:ext uri="{FF2B5EF4-FFF2-40B4-BE49-F238E27FC236}">
                <a16:creationId xmlns:a16="http://schemas.microsoft.com/office/drawing/2014/main" id="{A0DF39DF-91B3-4826-81DB-3E3C3956D479}"/>
              </a:ext>
            </a:extLst>
          </p:cNvPr>
          <p:cNvSpPr txBox="1"/>
          <p:nvPr/>
        </p:nvSpPr>
        <p:spPr>
          <a:xfrm>
            <a:off x="3769360" y="924560"/>
            <a:ext cx="4653280" cy="769441"/>
          </a:xfrm>
          <a:prstGeom prst="rect">
            <a:avLst/>
          </a:prstGeom>
          <a:noFill/>
        </p:spPr>
        <p:txBody>
          <a:bodyPr wrap="square" rtlCol="0">
            <a:spAutoFit/>
          </a:bodyPr>
          <a:lstStyle/>
          <a:p>
            <a:r>
              <a:rPr lang="en-US" sz="4400" b="1" u="sng" dirty="0"/>
              <a:t>Data Preprocessing</a:t>
            </a:r>
          </a:p>
        </p:txBody>
      </p:sp>
    </p:spTree>
    <p:extLst>
      <p:ext uri="{BB962C8B-B14F-4D97-AF65-F5344CB8AC3E}">
        <p14:creationId xmlns:p14="http://schemas.microsoft.com/office/powerpoint/2010/main" val="49924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D2E8B-C666-41BC-8E6E-3054F3983CC0}"/>
              </a:ext>
            </a:extLst>
          </p:cNvPr>
          <p:cNvSpPr txBox="1"/>
          <p:nvPr/>
        </p:nvSpPr>
        <p:spPr>
          <a:xfrm>
            <a:off x="273737" y="510696"/>
            <a:ext cx="11355792" cy="707886"/>
          </a:xfrm>
          <a:prstGeom prst="rect">
            <a:avLst/>
          </a:prstGeom>
          <a:noFill/>
        </p:spPr>
        <p:txBody>
          <a:bodyPr wrap="square" lIns="91440" tIns="45720" rIns="91440" bIns="45720" rtlCol="0" anchor="t">
            <a:spAutoFit/>
          </a:bodyPr>
          <a:lstStyle/>
          <a:p>
            <a:pPr algn="ctr"/>
            <a:r>
              <a:rPr lang="en-US" sz="4000" b="1" u="sng" dirty="0">
                <a:cs typeface="Calibri"/>
              </a:rPr>
              <a:t>Architecture</a:t>
            </a:r>
          </a:p>
        </p:txBody>
      </p:sp>
      <p:sp>
        <p:nvSpPr>
          <p:cNvPr id="3" name="TextBox 2">
            <a:extLst>
              <a:ext uri="{FF2B5EF4-FFF2-40B4-BE49-F238E27FC236}">
                <a16:creationId xmlns:a16="http://schemas.microsoft.com/office/drawing/2014/main" id="{409B29B4-E2EF-486E-B088-F77481098EB8}"/>
              </a:ext>
            </a:extLst>
          </p:cNvPr>
          <p:cNvSpPr txBox="1"/>
          <p:nvPr/>
        </p:nvSpPr>
        <p:spPr>
          <a:xfrm>
            <a:off x="1808559" y="1464040"/>
            <a:ext cx="8574881" cy="369332"/>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endParaRPr lang="en-US">
              <a:cs typeface="Calibri"/>
            </a:endParaRPr>
          </a:p>
        </p:txBody>
      </p:sp>
      <p:pic>
        <p:nvPicPr>
          <p:cNvPr id="4" name="Content Placeholder 3" descr="Diagram&#10;&#10;Description automatically generated">
            <a:extLst>
              <a:ext uri="{FF2B5EF4-FFF2-40B4-BE49-F238E27FC236}">
                <a16:creationId xmlns:a16="http://schemas.microsoft.com/office/drawing/2014/main" id="{60DD794B-BB2E-477C-9A54-3E65264B92C6}"/>
              </a:ext>
            </a:extLst>
          </p:cNvPr>
          <p:cNvPicPr>
            <a:picLocks noGrp="1"/>
          </p:cNvPicPr>
          <p:nvPr>
            <p:ph idx="1"/>
          </p:nvPr>
        </p:nvPicPr>
        <p:blipFill>
          <a:blip r:embed="rId4">
            <a:extLst>
              <a:ext uri="{28A0092B-C50C-407E-A947-70E740481C1C}">
                <a14:useLocalDpi xmlns:a14="http://schemas.microsoft.com/office/drawing/2010/main" val="0"/>
              </a:ext>
            </a:extLst>
          </a:blip>
          <a:stretch>
            <a:fillRect/>
          </a:stretch>
        </p:blipFill>
        <p:spPr>
          <a:xfrm>
            <a:off x="5943600" y="1703387"/>
            <a:ext cx="5694095" cy="4344987"/>
          </a:xfrm>
          <a:prstGeom prst="rect">
            <a:avLst/>
          </a:prstGeom>
        </p:spPr>
      </p:pic>
      <p:sp>
        <p:nvSpPr>
          <p:cNvPr id="7" name="TextBox 6">
            <a:extLst>
              <a:ext uri="{FF2B5EF4-FFF2-40B4-BE49-F238E27FC236}">
                <a16:creationId xmlns:a16="http://schemas.microsoft.com/office/drawing/2014/main" id="{80C64DD9-0C64-4D53-A501-664455A4B792}"/>
              </a:ext>
            </a:extLst>
          </p:cNvPr>
          <p:cNvSpPr txBox="1"/>
          <p:nvPr/>
        </p:nvSpPr>
        <p:spPr>
          <a:xfrm>
            <a:off x="272373" y="1706635"/>
            <a:ext cx="553322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dirty="0">
                <a:cs typeface="Calibri"/>
              </a:rPr>
              <a:t>We use a part of </a:t>
            </a:r>
            <a:r>
              <a:rPr lang="en-US" dirty="0" err="1">
                <a:cs typeface="Calibri"/>
              </a:rPr>
              <a:t>DrQA</a:t>
            </a:r>
            <a:r>
              <a:rPr lang="en-US" dirty="0">
                <a:cs typeface="Calibri"/>
              </a:rPr>
              <a:t> model, implemented by Facebook for Question Answering based on the information from Wikipedia. </a:t>
            </a:r>
            <a:endParaRPr lang="en-US" dirty="0"/>
          </a:p>
          <a:p>
            <a:pPr algn="just"/>
            <a:endParaRPr lang="en-US" dirty="0">
              <a:cs typeface="Calibri"/>
            </a:endParaRPr>
          </a:p>
          <a:p>
            <a:pPr marL="285750" indent="-285750" algn="just">
              <a:buFont typeface="Wingdings"/>
              <a:buChar char="Ø"/>
            </a:pPr>
            <a:r>
              <a:rPr lang="en-US" dirty="0">
                <a:cs typeface="Calibri"/>
              </a:rPr>
              <a:t>Before passing the inputs to the model, we use </a:t>
            </a:r>
            <a:r>
              <a:rPr lang="en-US" dirty="0" err="1">
                <a:cs typeface="Calibri"/>
              </a:rPr>
              <a:t>GloVe</a:t>
            </a:r>
            <a:r>
              <a:rPr lang="en-US" dirty="0">
                <a:cs typeface="Calibri"/>
              </a:rPr>
              <a:t> word vectors to convert the tokens to word embeddings for the model to learn text where the words have a similar representation.</a:t>
            </a:r>
          </a:p>
          <a:p>
            <a:pPr algn="just"/>
            <a:endParaRPr lang="en-US" dirty="0">
              <a:cs typeface="Calibri"/>
            </a:endParaRPr>
          </a:p>
          <a:p>
            <a:pPr marL="285750" indent="-285750" algn="just">
              <a:buFont typeface="Wingdings"/>
              <a:buChar char="Ø"/>
            </a:pPr>
            <a:r>
              <a:rPr lang="en-US" dirty="0">
                <a:cs typeface="Calibri"/>
              </a:rPr>
              <a:t>We then use </a:t>
            </a:r>
            <a:r>
              <a:rPr lang="en-US" dirty="0">
                <a:ea typeface="+mn-lt"/>
                <a:cs typeface="+mn-lt"/>
              </a:rPr>
              <a:t>aligned question embedding function on context and questions with which the attention score is calculated to capture the similarity between the paragraph and the questions. This enables the model to understand what portion of the context is more relevant to the question.</a:t>
            </a:r>
            <a:endParaRPr lang="en-US" dirty="0">
              <a:cs typeface="Calibri"/>
            </a:endParaRPr>
          </a:p>
        </p:txBody>
      </p:sp>
    </p:spTree>
    <p:extLst>
      <p:ext uri="{BB962C8B-B14F-4D97-AF65-F5344CB8AC3E}">
        <p14:creationId xmlns:p14="http://schemas.microsoft.com/office/powerpoint/2010/main" val="84446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876EB-C0FB-458C-9255-7C474D79988A}"/>
              </a:ext>
            </a:extLst>
          </p:cNvPr>
          <p:cNvSpPr>
            <a:spLocks noGrp="1"/>
          </p:cNvSpPr>
          <p:nvPr>
            <p:ph idx="1"/>
          </p:nvPr>
        </p:nvSpPr>
        <p:spPr>
          <a:xfrm>
            <a:off x="685801" y="1714603"/>
            <a:ext cx="10131425" cy="4076597"/>
          </a:xfrm>
        </p:spPr>
        <p:txBody>
          <a:bodyPr/>
          <a:lstStyle/>
          <a:p>
            <a:pPr algn="just">
              <a:spcAft>
                <a:spcPts val="0"/>
              </a:spcAft>
              <a:buFont typeface="Wingdings,Sans-Serif"/>
              <a:buChar char="Ø"/>
            </a:pPr>
            <a:endParaRPr lang="en-US" dirty="0">
              <a:cs typeface="Calibri"/>
            </a:endParaRPr>
          </a:p>
          <a:p>
            <a:pPr algn="just">
              <a:spcAft>
                <a:spcPts val="0"/>
              </a:spcAft>
              <a:buClr>
                <a:srgbClr val="FFFFFF"/>
              </a:buClr>
              <a:buFont typeface="Wingdings,Sans-Serif"/>
              <a:buChar char="Ø"/>
            </a:pPr>
            <a:r>
              <a:rPr lang="en-US">
                <a:cs typeface="Calibri"/>
              </a:rPr>
              <a:t>The paragraph encoding is then passed to a multilayer bidirectional LSTM. This enables the model to retain the history of questions and answers while answering the present question</a:t>
            </a:r>
            <a:endParaRPr lang="en-US">
              <a:ea typeface="+mn-lt"/>
              <a:cs typeface="+mn-lt"/>
            </a:endParaRPr>
          </a:p>
          <a:p>
            <a:pPr marL="0" indent="0" algn="just">
              <a:buClr>
                <a:srgbClr val="FFFFFF"/>
              </a:buClr>
              <a:buNone/>
            </a:pPr>
            <a:endParaRPr lang="en-US" dirty="0">
              <a:cs typeface="Calibri"/>
            </a:endParaRPr>
          </a:p>
          <a:p>
            <a:pPr algn="just">
              <a:buClr>
                <a:srgbClr val="FFFFFF"/>
              </a:buClr>
              <a:buFont typeface="Wingdings"/>
              <a:buChar char="Ø"/>
            </a:pPr>
            <a:r>
              <a:rPr lang="en-US">
                <a:cs typeface="Calibri"/>
              </a:rPr>
              <a:t>The output of the LSTM network is passed through attention layers.  The attention layer calculates the weighted sum of the relevance of the given question to the span in the context</a:t>
            </a:r>
          </a:p>
          <a:p>
            <a:pPr marL="0" indent="0" algn="just">
              <a:buClr>
                <a:srgbClr val="FFFFFF"/>
              </a:buClr>
              <a:buNone/>
            </a:pPr>
            <a:endParaRPr lang="en-US" dirty="0">
              <a:cs typeface="Calibri"/>
            </a:endParaRPr>
          </a:p>
          <a:p>
            <a:pPr algn="just">
              <a:buClr>
                <a:srgbClr val="FFFFFF"/>
              </a:buClr>
              <a:buFont typeface="Wingdings"/>
              <a:buChar char="Ø"/>
            </a:pPr>
            <a:r>
              <a:rPr lang="en-US">
                <a:cs typeface="Calibri"/>
              </a:rPr>
              <a:t>The output of the network is the span of tokens that are most likely to be correct</a:t>
            </a:r>
          </a:p>
          <a:p>
            <a:pPr marL="0" indent="0" algn="just">
              <a:buClr>
                <a:srgbClr val="FFFFFF"/>
              </a:buClr>
              <a:buNone/>
            </a:pPr>
            <a:endParaRPr lang="en-US" dirty="0">
              <a:cs typeface="Calibri"/>
            </a:endParaRPr>
          </a:p>
          <a:p>
            <a:pPr algn="just">
              <a:buClr>
                <a:srgbClr val="FFFFFF"/>
              </a:buClr>
              <a:buFont typeface="Wingdings"/>
              <a:buChar char="Ø"/>
            </a:pPr>
            <a:r>
              <a:rPr lang="en-US">
                <a:cs typeface="Calibri"/>
              </a:rPr>
              <a:t>We use two attention layers separately to predict each token to be start and end tokens. Then the start and end span is chosen such that their probabilities are maximized</a:t>
            </a:r>
          </a:p>
          <a:p>
            <a:pPr marL="0" indent="0" algn="just">
              <a:buClr>
                <a:srgbClr val="FFFFFF"/>
              </a:buClr>
              <a:buNone/>
            </a:pPr>
            <a:endParaRPr lang="en-US" dirty="0">
              <a:cs typeface="Calibri"/>
            </a:endParaRPr>
          </a:p>
        </p:txBody>
      </p:sp>
      <p:sp>
        <p:nvSpPr>
          <p:cNvPr id="6" name="TextBox 5">
            <a:extLst>
              <a:ext uri="{FF2B5EF4-FFF2-40B4-BE49-F238E27FC236}">
                <a16:creationId xmlns:a16="http://schemas.microsoft.com/office/drawing/2014/main" id="{FA289AB7-6DD4-41DF-8BD8-6D318EFF960A}"/>
              </a:ext>
            </a:extLst>
          </p:cNvPr>
          <p:cNvSpPr txBox="1"/>
          <p:nvPr/>
        </p:nvSpPr>
        <p:spPr>
          <a:xfrm>
            <a:off x="3749040" y="945162"/>
            <a:ext cx="4693920" cy="769441"/>
          </a:xfrm>
          <a:prstGeom prst="rect">
            <a:avLst/>
          </a:prstGeom>
          <a:noFill/>
        </p:spPr>
        <p:txBody>
          <a:bodyPr wrap="square" rtlCol="0">
            <a:spAutoFit/>
          </a:bodyPr>
          <a:lstStyle/>
          <a:p>
            <a:r>
              <a:rPr lang="en-US" sz="4400" b="1" u="sng" dirty="0"/>
              <a:t>DRQA Continued….</a:t>
            </a:r>
          </a:p>
        </p:txBody>
      </p:sp>
    </p:spTree>
    <p:extLst>
      <p:ext uri="{BB962C8B-B14F-4D97-AF65-F5344CB8AC3E}">
        <p14:creationId xmlns:p14="http://schemas.microsoft.com/office/powerpoint/2010/main" val="33594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9B29B4-E2EF-486E-B088-F77481098EB8}"/>
              </a:ext>
            </a:extLst>
          </p:cNvPr>
          <p:cNvSpPr txBox="1"/>
          <p:nvPr/>
        </p:nvSpPr>
        <p:spPr>
          <a:xfrm>
            <a:off x="1808559" y="1464040"/>
            <a:ext cx="8574881" cy="369332"/>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endParaRPr lang="en-US">
              <a:cs typeface="Calibri"/>
            </a:endParaRPr>
          </a:p>
        </p:txBody>
      </p:sp>
      <p:sp>
        <p:nvSpPr>
          <p:cNvPr id="5" name="TextBox 4">
            <a:extLst>
              <a:ext uri="{FF2B5EF4-FFF2-40B4-BE49-F238E27FC236}">
                <a16:creationId xmlns:a16="http://schemas.microsoft.com/office/drawing/2014/main" id="{152BFFB3-1D67-4CD4-B4CC-644D8DB01C1F}"/>
              </a:ext>
            </a:extLst>
          </p:cNvPr>
          <p:cNvSpPr txBox="1"/>
          <p:nvPr/>
        </p:nvSpPr>
        <p:spPr>
          <a:xfrm>
            <a:off x="957120" y="595951"/>
            <a:ext cx="1038719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u="sng">
                <a:cs typeface="Calibri"/>
              </a:rPr>
              <a:t>Seq-to-Seq  Model</a:t>
            </a:r>
            <a:endParaRPr lang="en-US"/>
          </a:p>
        </p:txBody>
      </p:sp>
      <p:pic>
        <p:nvPicPr>
          <p:cNvPr id="9" name="Picture 9" descr="Diagram&#10;&#10;Description automatically generated">
            <a:extLst>
              <a:ext uri="{FF2B5EF4-FFF2-40B4-BE49-F238E27FC236}">
                <a16:creationId xmlns:a16="http://schemas.microsoft.com/office/drawing/2014/main" id="{16907AD5-29DB-4DC4-B847-90E9A90A0451}"/>
              </a:ext>
            </a:extLst>
          </p:cNvPr>
          <p:cNvPicPr>
            <a:picLocks noChangeAspect="1"/>
          </p:cNvPicPr>
          <p:nvPr/>
        </p:nvPicPr>
        <p:blipFill>
          <a:blip r:embed="rId3"/>
          <a:stretch>
            <a:fillRect/>
          </a:stretch>
        </p:blipFill>
        <p:spPr>
          <a:xfrm>
            <a:off x="6603545" y="1646163"/>
            <a:ext cx="5006453" cy="4305115"/>
          </a:xfrm>
          <a:prstGeom prst="rect">
            <a:avLst/>
          </a:prstGeom>
        </p:spPr>
      </p:pic>
      <p:sp>
        <p:nvSpPr>
          <p:cNvPr id="2" name="TextBox 1">
            <a:extLst>
              <a:ext uri="{FF2B5EF4-FFF2-40B4-BE49-F238E27FC236}">
                <a16:creationId xmlns:a16="http://schemas.microsoft.com/office/drawing/2014/main" id="{9E839FCE-23C3-4C0E-A2FE-A677059BD30A}"/>
              </a:ext>
            </a:extLst>
          </p:cNvPr>
          <p:cNvSpPr txBox="1"/>
          <p:nvPr/>
        </p:nvSpPr>
        <p:spPr>
          <a:xfrm>
            <a:off x="959893" y="1767384"/>
            <a:ext cx="43468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Ø"/>
            </a:pPr>
            <a:endParaRPr lang="en-US">
              <a:cs typeface="Calibri"/>
            </a:endParaRPr>
          </a:p>
        </p:txBody>
      </p:sp>
      <p:sp>
        <p:nvSpPr>
          <p:cNvPr id="4" name="TextBox 3">
            <a:extLst>
              <a:ext uri="{FF2B5EF4-FFF2-40B4-BE49-F238E27FC236}">
                <a16:creationId xmlns:a16="http://schemas.microsoft.com/office/drawing/2014/main" id="{5CA27F6D-3C0C-4764-99D3-EC5000FF910F}"/>
              </a:ext>
            </a:extLst>
          </p:cNvPr>
          <p:cNvSpPr txBox="1"/>
          <p:nvPr/>
        </p:nvSpPr>
        <p:spPr>
          <a:xfrm>
            <a:off x="808990" y="1646163"/>
            <a:ext cx="549020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dirty="0">
                <a:cs typeface="Calibri"/>
              </a:rPr>
              <a:t>We use the Seq-to-Seq model to generate answer from the text span.</a:t>
            </a:r>
          </a:p>
          <a:p>
            <a:pPr marL="285750" indent="-285750" algn="just">
              <a:buFont typeface="Wingdings"/>
              <a:buChar char="Ø"/>
            </a:pPr>
            <a:r>
              <a:rPr lang="en-US" dirty="0">
                <a:cs typeface="Calibri"/>
              </a:rPr>
              <a:t>Encoder is a RNN that outputs some value for every word in input sentence. For every input word, the encoder outputs a vector and a hidden state. The hidden state is used along with the  next input word.</a:t>
            </a:r>
          </a:p>
          <a:p>
            <a:pPr marL="285750" indent="-285750" algn="just">
              <a:buFont typeface="Wingdings"/>
              <a:buChar char="Ø"/>
            </a:pPr>
            <a:r>
              <a:rPr lang="en-US" dirty="0">
                <a:cs typeface="Calibri"/>
              </a:rPr>
              <a:t>Decoder takes the context vector as the input to the first decoder unit. Then, the output of every decoder is taken as input to the next decoder unit to produce one sentence.</a:t>
            </a:r>
          </a:p>
          <a:p>
            <a:pPr marL="285750" indent="-285750" algn="just">
              <a:buFont typeface="Wingdings"/>
              <a:buChar char="Ø"/>
            </a:pPr>
            <a:r>
              <a:rPr lang="en-US" dirty="0">
                <a:cs typeface="Calibri"/>
              </a:rPr>
              <a:t>Attention helps decoder to choose the right output word and to focus only on a specific range in input sequence.</a:t>
            </a:r>
          </a:p>
          <a:p>
            <a:pPr marL="285750" indent="-285750" algn="just">
              <a:buFont typeface="Wingdings"/>
              <a:buChar char="Ø"/>
            </a:pPr>
            <a:r>
              <a:rPr lang="en-US" dirty="0">
                <a:cs typeface="Calibri"/>
              </a:rPr>
              <a:t>Teacher Forcing: We use real target outputs as each next input instead  of using decoder's guess as the next input.</a:t>
            </a:r>
          </a:p>
        </p:txBody>
      </p:sp>
    </p:spTree>
    <p:extLst>
      <p:ext uri="{BB962C8B-B14F-4D97-AF65-F5344CB8AC3E}">
        <p14:creationId xmlns:p14="http://schemas.microsoft.com/office/powerpoint/2010/main" val="2881044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1409</TotalTime>
  <Words>884</Words>
  <Application>Microsoft Office PowerPoint</Application>
  <PresentationFormat>Widescreen</PresentationFormat>
  <Paragraphs>160</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Wingdings</vt:lpstr>
      <vt:lpstr>Wingdings,Sans-Serif</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Eshwar Narayana Setty Kumar</dc:creator>
  <cp:lastModifiedBy>ESHWAR KUMAR</cp:lastModifiedBy>
  <cp:revision>3081</cp:revision>
  <dcterms:created xsi:type="dcterms:W3CDTF">2021-03-02T00:17:56Z</dcterms:created>
  <dcterms:modified xsi:type="dcterms:W3CDTF">2021-05-05T23:06:41Z</dcterms:modified>
</cp:coreProperties>
</file>