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79" r:id="rId4"/>
    <p:sldId id="290" r:id="rId5"/>
    <p:sldId id="291" r:id="rId6"/>
    <p:sldId id="289" r:id="rId7"/>
    <p:sldId id="288" r:id="rId8"/>
    <p:sldId id="287" r:id="rId9"/>
    <p:sldId id="283" r:id="rId10"/>
    <p:sldId id="285"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3406806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9BD42-7FD8-4A8F-AA82-E22DB99BD736}"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14405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31334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4230515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910661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76890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34757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72638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29841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3048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36943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9BD42-7FD8-4A8F-AA82-E22DB99BD736}"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420159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79BD42-7FD8-4A8F-AA82-E22DB99BD736}"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8232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79BD42-7FD8-4A8F-AA82-E22DB99BD736}"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90502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C79BD42-7FD8-4A8F-AA82-E22DB99BD736}"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422339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9BD42-7FD8-4A8F-AA82-E22DB99BD736}"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74784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9BD42-7FD8-4A8F-AA82-E22DB99BD736}"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89062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79BD42-7FD8-4A8F-AA82-E22DB99BD736}" type="datetimeFigureOut">
              <a:rPr lang="en-US" smtClean="0"/>
              <a:t>4/3/2021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E27A81-ABB9-45C3-B0BF-C9823E906080}" type="slidenum">
              <a:rPr lang="en-US" smtClean="0"/>
              <a:t>‹#›</a:t>
            </a:fld>
            <a:endParaRPr lang="en-US"/>
          </a:p>
        </p:txBody>
      </p:sp>
    </p:spTree>
    <p:extLst>
      <p:ext uri="{BB962C8B-B14F-4D97-AF65-F5344CB8AC3E}">
        <p14:creationId xmlns:p14="http://schemas.microsoft.com/office/powerpoint/2010/main" val="36488017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nfordnlp.github.io/coqa/"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1E17EA-0CC8-4024-8540-172361D6548C}"/>
              </a:ext>
            </a:extLst>
          </p:cNvPr>
          <p:cNvSpPr txBox="1"/>
          <p:nvPr/>
        </p:nvSpPr>
        <p:spPr>
          <a:xfrm>
            <a:off x="657225" y="1071354"/>
            <a:ext cx="11191875" cy="830997"/>
          </a:xfrm>
          <a:prstGeom prst="rect">
            <a:avLst/>
          </a:prstGeom>
          <a:noFill/>
        </p:spPr>
        <p:txBody>
          <a:bodyPr wrap="square" rtlCol="0">
            <a:spAutoFit/>
          </a:bodyPr>
          <a:lstStyle/>
          <a:p>
            <a:r>
              <a:rPr lang="en-US" sz="4800" b="1" u="sng" dirty="0"/>
              <a:t>Conversational Question Answering (</a:t>
            </a:r>
            <a:r>
              <a:rPr lang="en-US" sz="4800" b="1" u="sng" dirty="0" err="1"/>
              <a:t>CoQA</a:t>
            </a:r>
            <a:r>
              <a:rPr lang="en-US" sz="4800" b="1" u="sng" dirty="0"/>
              <a:t>)</a:t>
            </a:r>
          </a:p>
        </p:txBody>
      </p:sp>
      <p:sp>
        <p:nvSpPr>
          <p:cNvPr id="5" name="TextBox 4">
            <a:extLst>
              <a:ext uri="{FF2B5EF4-FFF2-40B4-BE49-F238E27FC236}">
                <a16:creationId xmlns:a16="http://schemas.microsoft.com/office/drawing/2014/main" id="{D559F26F-C529-4A8F-9A48-A12009D6DB03}"/>
              </a:ext>
            </a:extLst>
          </p:cNvPr>
          <p:cNvSpPr txBox="1"/>
          <p:nvPr/>
        </p:nvSpPr>
        <p:spPr>
          <a:xfrm>
            <a:off x="7334250" y="4955649"/>
            <a:ext cx="4581525" cy="646331"/>
          </a:xfrm>
          <a:prstGeom prst="rect">
            <a:avLst/>
          </a:prstGeom>
          <a:noFill/>
        </p:spPr>
        <p:txBody>
          <a:bodyPr wrap="square" rtlCol="0">
            <a:spAutoFit/>
          </a:bodyPr>
          <a:lstStyle/>
          <a:p>
            <a:r>
              <a:rPr lang="en-US" b="1" dirty="0"/>
              <a:t>Team Name: Targaryen</a:t>
            </a:r>
          </a:p>
          <a:p>
            <a:r>
              <a:rPr lang="en-US" b="1" dirty="0"/>
              <a:t>Team Member: Eshwar N Kumar (</a:t>
            </a:r>
            <a:r>
              <a:rPr lang="en-US" b="1" dirty="0" err="1"/>
              <a:t>eshwarna</a:t>
            </a:r>
            <a:r>
              <a:rPr lang="en-US" b="1" dirty="0"/>
              <a:t>)</a:t>
            </a:r>
          </a:p>
        </p:txBody>
      </p:sp>
      <p:sp>
        <p:nvSpPr>
          <p:cNvPr id="6" name="TextBox 5">
            <a:extLst>
              <a:ext uri="{FF2B5EF4-FFF2-40B4-BE49-F238E27FC236}">
                <a16:creationId xmlns:a16="http://schemas.microsoft.com/office/drawing/2014/main" id="{6E95E6B7-3FDF-40A3-9E5B-91589D8E70B5}"/>
              </a:ext>
            </a:extLst>
          </p:cNvPr>
          <p:cNvSpPr txBox="1"/>
          <p:nvPr/>
        </p:nvSpPr>
        <p:spPr>
          <a:xfrm>
            <a:off x="657225" y="4955649"/>
            <a:ext cx="3819525" cy="923330"/>
          </a:xfrm>
          <a:prstGeom prst="rect">
            <a:avLst/>
          </a:prstGeom>
          <a:noFill/>
        </p:spPr>
        <p:txBody>
          <a:bodyPr wrap="square" rtlCol="0">
            <a:spAutoFit/>
          </a:bodyPr>
          <a:lstStyle/>
          <a:p>
            <a:r>
              <a:rPr lang="en-US" b="1" dirty="0"/>
              <a:t>Course: NLP &amp; Text Mining (CSE-635)</a:t>
            </a:r>
          </a:p>
          <a:p>
            <a:r>
              <a:rPr lang="en-US" b="1" dirty="0"/>
              <a:t>Professor: Dr. Rohini K Srihari</a:t>
            </a:r>
          </a:p>
          <a:p>
            <a:r>
              <a:rPr lang="en-US" b="1" dirty="0"/>
              <a:t>TA: </a:t>
            </a:r>
            <a:r>
              <a:rPr lang="en-US" b="1" dirty="0" err="1"/>
              <a:t>Sougata</a:t>
            </a:r>
            <a:r>
              <a:rPr lang="en-US" b="1" dirty="0"/>
              <a:t> </a:t>
            </a:r>
            <a:r>
              <a:rPr lang="en-US" b="1" dirty="0" err="1"/>
              <a:t>Saha</a:t>
            </a:r>
            <a:r>
              <a:rPr lang="en-US" b="1" dirty="0"/>
              <a:t>, </a:t>
            </a:r>
            <a:r>
              <a:rPr lang="en-US" b="1" dirty="0" err="1"/>
              <a:t>Souvik</a:t>
            </a:r>
            <a:r>
              <a:rPr lang="en-US" b="1" dirty="0"/>
              <a:t> Das</a:t>
            </a:r>
          </a:p>
        </p:txBody>
      </p:sp>
      <p:sp>
        <p:nvSpPr>
          <p:cNvPr id="7" name="TextBox 6">
            <a:extLst>
              <a:ext uri="{FF2B5EF4-FFF2-40B4-BE49-F238E27FC236}">
                <a16:creationId xmlns:a16="http://schemas.microsoft.com/office/drawing/2014/main" id="{BE1B41F5-13CC-4F41-B3C8-53780AD47EE3}"/>
              </a:ext>
            </a:extLst>
          </p:cNvPr>
          <p:cNvSpPr txBox="1"/>
          <p:nvPr/>
        </p:nvSpPr>
        <p:spPr>
          <a:xfrm>
            <a:off x="4864893" y="2835756"/>
            <a:ext cx="2776538" cy="1015663"/>
          </a:xfrm>
          <a:prstGeom prst="rect">
            <a:avLst/>
          </a:prstGeom>
          <a:noFill/>
        </p:spPr>
        <p:txBody>
          <a:bodyPr wrap="square" rtlCol="0">
            <a:spAutoFit/>
          </a:bodyPr>
          <a:lstStyle/>
          <a:p>
            <a:r>
              <a:rPr lang="en-US" sz="4000" b="1" dirty="0"/>
              <a:t>Milestone-1</a:t>
            </a:r>
          </a:p>
          <a:p>
            <a:r>
              <a:rPr lang="en-US" sz="2000" b="1" dirty="0"/>
              <a:t>       Date: 3/5/2021</a:t>
            </a:r>
          </a:p>
        </p:txBody>
      </p:sp>
    </p:spTree>
    <p:extLst>
      <p:ext uri="{BB962C8B-B14F-4D97-AF65-F5344CB8AC3E}">
        <p14:creationId xmlns:p14="http://schemas.microsoft.com/office/powerpoint/2010/main" val="272421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560295-A015-4B9F-8F18-B9035B5B492D}"/>
              </a:ext>
            </a:extLst>
          </p:cNvPr>
          <p:cNvSpPr txBox="1"/>
          <p:nvPr/>
        </p:nvSpPr>
        <p:spPr>
          <a:xfrm>
            <a:off x="2247900" y="2413337"/>
            <a:ext cx="7696199" cy="1015663"/>
          </a:xfrm>
          <a:prstGeom prst="rect">
            <a:avLst/>
          </a:prstGeom>
          <a:noFill/>
        </p:spPr>
        <p:txBody>
          <a:bodyPr wrap="square" rtlCol="0">
            <a:spAutoFit/>
          </a:bodyPr>
          <a:lstStyle/>
          <a:p>
            <a:r>
              <a:rPr lang="en-US" sz="6000" b="1" u="sng" dirty="0"/>
              <a:t>Questions &amp; Feedback?</a:t>
            </a:r>
          </a:p>
        </p:txBody>
      </p:sp>
    </p:spTree>
    <p:extLst>
      <p:ext uri="{BB962C8B-B14F-4D97-AF65-F5344CB8AC3E}">
        <p14:creationId xmlns:p14="http://schemas.microsoft.com/office/powerpoint/2010/main" val="408005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92766-0BCC-487C-ACAE-6D7B9590392D}"/>
              </a:ext>
            </a:extLst>
          </p:cNvPr>
          <p:cNvSpPr txBox="1"/>
          <p:nvPr/>
        </p:nvSpPr>
        <p:spPr>
          <a:xfrm>
            <a:off x="4367212" y="2413337"/>
            <a:ext cx="3457575" cy="1015663"/>
          </a:xfrm>
          <a:prstGeom prst="rect">
            <a:avLst/>
          </a:prstGeom>
          <a:noFill/>
        </p:spPr>
        <p:txBody>
          <a:bodyPr wrap="square" rtlCol="0">
            <a:spAutoFit/>
          </a:bodyPr>
          <a:lstStyle/>
          <a:p>
            <a:r>
              <a:rPr lang="en-US" sz="6000" b="1" u="sng" dirty="0"/>
              <a:t>Thank You</a:t>
            </a:r>
          </a:p>
        </p:txBody>
      </p:sp>
    </p:spTree>
    <p:extLst>
      <p:ext uri="{BB962C8B-B14F-4D97-AF65-F5344CB8AC3E}">
        <p14:creationId xmlns:p14="http://schemas.microsoft.com/office/powerpoint/2010/main" val="28524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2AE10C-0DA5-4A08-B613-05DDC3AE7420}"/>
              </a:ext>
            </a:extLst>
          </p:cNvPr>
          <p:cNvSpPr txBox="1"/>
          <p:nvPr/>
        </p:nvSpPr>
        <p:spPr>
          <a:xfrm>
            <a:off x="4410075" y="476250"/>
            <a:ext cx="3371849" cy="707886"/>
          </a:xfrm>
          <a:prstGeom prst="rect">
            <a:avLst/>
          </a:prstGeom>
          <a:noFill/>
        </p:spPr>
        <p:txBody>
          <a:bodyPr wrap="square" rtlCol="0">
            <a:spAutoFit/>
          </a:bodyPr>
          <a:lstStyle/>
          <a:p>
            <a:r>
              <a:rPr lang="en-US" sz="4000" b="1" u="sng" dirty="0"/>
              <a:t>What is </a:t>
            </a:r>
            <a:r>
              <a:rPr lang="en-US" sz="4000" b="1" u="sng" dirty="0" err="1"/>
              <a:t>CoQA</a:t>
            </a:r>
            <a:r>
              <a:rPr lang="en-US" sz="4000" b="1" u="sng" dirty="0"/>
              <a:t>?</a:t>
            </a:r>
          </a:p>
        </p:txBody>
      </p:sp>
      <p:sp>
        <p:nvSpPr>
          <p:cNvPr id="5" name="TextBox 4">
            <a:extLst>
              <a:ext uri="{FF2B5EF4-FFF2-40B4-BE49-F238E27FC236}">
                <a16:creationId xmlns:a16="http://schemas.microsoft.com/office/drawing/2014/main" id="{DDFE1AAD-AF98-4900-9062-030476861FB9}"/>
              </a:ext>
            </a:extLst>
          </p:cNvPr>
          <p:cNvSpPr txBox="1"/>
          <p:nvPr/>
        </p:nvSpPr>
        <p:spPr>
          <a:xfrm>
            <a:off x="500063" y="1428749"/>
            <a:ext cx="5824538"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 chatbot that understands a text passage and provides natural form answers to questions asked to it in conversational format. Below are the three main project objectives/features to be implemented:</a:t>
            </a:r>
          </a:p>
          <a:p>
            <a:pPr algn="just"/>
            <a:endParaRPr lang="en-US" dirty="0"/>
          </a:p>
          <a:p>
            <a:pPr marL="342900" indent="-342900" algn="just">
              <a:buAutoNum type="arabicPeriod"/>
            </a:pPr>
            <a:r>
              <a:rPr lang="en-US" dirty="0"/>
              <a:t>Each question after the first is dependent on the conversation history. In addition, the conversation will have two annotators in which the chatbot will act as a second annotator/answerer. </a:t>
            </a:r>
          </a:p>
          <a:p>
            <a:pPr marL="342900" indent="-342900" algn="just">
              <a:buAutoNum type="arabicPeriod"/>
            </a:pPr>
            <a:r>
              <a:rPr lang="en-US" dirty="0"/>
              <a:t>Ensure the presence of naturalness of the conversation with coreferences. The answers must be free form text which is modified version of the text span obtained from the passage(which is quoted as proof for the answer).</a:t>
            </a:r>
          </a:p>
          <a:p>
            <a:pPr marL="342900" indent="-342900" algn="just">
              <a:buAutoNum type="arabicPeriod"/>
            </a:pPr>
            <a:r>
              <a:rPr lang="en-US" dirty="0"/>
              <a:t>The conversation system must work across domains like the field of literature, medicine, science, news, etc.</a:t>
            </a:r>
          </a:p>
        </p:txBody>
      </p:sp>
      <p:pic>
        <p:nvPicPr>
          <p:cNvPr id="7" name="Picture 6" descr="Graphical user interface, text, application&#10;&#10;Description automatically generated">
            <a:extLst>
              <a:ext uri="{FF2B5EF4-FFF2-40B4-BE49-F238E27FC236}">
                <a16:creationId xmlns:a16="http://schemas.microsoft.com/office/drawing/2014/main" id="{251F5F7A-B7BC-425B-AB9F-0B36A63B4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712" y="1364992"/>
            <a:ext cx="4007056" cy="5016758"/>
          </a:xfrm>
          <a:prstGeom prst="rect">
            <a:avLst/>
          </a:prstGeom>
        </p:spPr>
      </p:pic>
    </p:spTree>
    <p:extLst>
      <p:ext uri="{BB962C8B-B14F-4D97-AF65-F5344CB8AC3E}">
        <p14:creationId xmlns:p14="http://schemas.microsoft.com/office/powerpoint/2010/main" val="340241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47965F-5DF0-4ED9-BB41-C0CB22C24919}"/>
              </a:ext>
            </a:extLst>
          </p:cNvPr>
          <p:cNvSpPr txBox="1"/>
          <p:nvPr/>
        </p:nvSpPr>
        <p:spPr>
          <a:xfrm>
            <a:off x="3867150" y="742949"/>
            <a:ext cx="4457699" cy="707886"/>
          </a:xfrm>
          <a:prstGeom prst="rect">
            <a:avLst/>
          </a:prstGeom>
          <a:noFill/>
        </p:spPr>
        <p:txBody>
          <a:bodyPr wrap="square" rtlCol="0">
            <a:spAutoFit/>
          </a:bodyPr>
          <a:lstStyle/>
          <a:p>
            <a:r>
              <a:rPr lang="en-US" sz="4000" b="1" u="sng" dirty="0"/>
              <a:t>Problem Statement</a:t>
            </a:r>
          </a:p>
        </p:txBody>
      </p:sp>
      <p:sp>
        <p:nvSpPr>
          <p:cNvPr id="3" name="TextBox 2">
            <a:extLst>
              <a:ext uri="{FF2B5EF4-FFF2-40B4-BE49-F238E27FC236}">
                <a16:creationId xmlns:a16="http://schemas.microsoft.com/office/drawing/2014/main" id="{7CE432EF-971A-4F8D-AF0E-2E2D56E76628}"/>
              </a:ext>
            </a:extLst>
          </p:cNvPr>
          <p:cNvSpPr txBox="1"/>
          <p:nvPr/>
        </p:nvSpPr>
        <p:spPr>
          <a:xfrm>
            <a:off x="995361" y="2332226"/>
            <a:ext cx="5919789"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 passage is given as input to a chatbot(</a:t>
            </a:r>
            <a:r>
              <a:rPr lang="en-US" dirty="0" err="1"/>
              <a:t>CoQA</a:t>
            </a:r>
            <a:r>
              <a:rPr lang="en-US" dirty="0"/>
              <a:t>) which must analyze the passage and provide answers to questions asked to in the form of a conversation.</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r>
              <a:rPr lang="en-US" dirty="0"/>
              <a:t>It must also provide the part of the passage from which the answer can be inferred as a rationale.</a:t>
            </a:r>
          </a:p>
        </p:txBody>
      </p:sp>
      <p:pic>
        <p:nvPicPr>
          <p:cNvPr id="5" name="Picture 4" descr="A picture containing text&#10;&#10;Description automatically generated">
            <a:extLst>
              <a:ext uri="{FF2B5EF4-FFF2-40B4-BE49-F238E27FC236}">
                <a16:creationId xmlns:a16="http://schemas.microsoft.com/office/drawing/2014/main" id="{8FD83CA5-7578-4273-ADDE-907931626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654" y="1574660"/>
            <a:ext cx="3708591" cy="4807090"/>
          </a:xfrm>
          <a:prstGeom prst="rect">
            <a:avLst/>
          </a:prstGeom>
        </p:spPr>
      </p:pic>
    </p:spTree>
    <p:extLst>
      <p:ext uri="{BB962C8B-B14F-4D97-AF65-F5344CB8AC3E}">
        <p14:creationId xmlns:p14="http://schemas.microsoft.com/office/powerpoint/2010/main" val="406591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B4D0B-9173-4FAF-A118-906DAD02A6D9}"/>
              </a:ext>
            </a:extLst>
          </p:cNvPr>
          <p:cNvSpPr txBox="1"/>
          <p:nvPr/>
        </p:nvSpPr>
        <p:spPr>
          <a:xfrm>
            <a:off x="4130278" y="561975"/>
            <a:ext cx="3931443" cy="707886"/>
          </a:xfrm>
          <a:prstGeom prst="rect">
            <a:avLst/>
          </a:prstGeom>
          <a:noFill/>
        </p:spPr>
        <p:txBody>
          <a:bodyPr wrap="square" rtlCol="0">
            <a:spAutoFit/>
          </a:bodyPr>
          <a:lstStyle/>
          <a:p>
            <a:r>
              <a:rPr lang="en-US" sz="4000" b="1" u="sng" dirty="0"/>
              <a:t>Literature Review</a:t>
            </a:r>
          </a:p>
        </p:txBody>
      </p:sp>
      <p:sp>
        <p:nvSpPr>
          <p:cNvPr id="3" name="TextBox 2">
            <a:extLst>
              <a:ext uri="{FF2B5EF4-FFF2-40B4-BE49-F238E27FC236}">
                <a16:creationId xmlns:a16="http://schemas.microsoft.com/office/drawing/2014/main" id="{F198C937-9CBE-470D-BE5D-641849B6D2E6}"/>
              </a:ext>
            </a:extLst>
          </p:cNvPr>
          <p:cNvSpPr txBox="1"/>
          <p:nvPr/>
        </p:nvSpPr>
        <p:spPr>
          <a:xfrm>
            <a:off x="852486" y="1362074"/>
            <a:ext cx="10487025"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u="sng" dirty="0"/>
              <a:t>Document Reader Question Answering(</a:t>
            </a:r>
            <a:r>
              <a:rPr lang="en-US" u="sng" dirty="0" err="1"/>
              <a:t>DrQA</a:t>
            </a:r>
            <a:r>
              <a:rPr lang="en-US" u="sng" dirty="0"/>
              <a:t>)</a:t>
            </a:r>
          </a:p>
          <a:p>
            <a:pPr marL="742950" lvl="1" indent="-285750" algn="just">
              <a:buFont typeface="Wingdings" panose="05000000000000000000" pitchFamily="2" charset="2"/>
              <a:buChar char="Ø"/>
            </a:pPr>
            <a:r>
              <a:rPr lang="en-US" dirty="0"/>
              <a:t>Uses Bigram Hashing and </a:t>
            </a:r>
            <a:r>
              <a:rPr lang="en-US" dirty="0" err="1"/>
              <a:t>tf-idf</a:t>
            </a:r>
            <a:r>
              <a:rPr lang="en-US" dirty="0"/>
              <a:t> to efficiently return subset of articles from the Wikipedia data store. Then it uses RNN to detect answer spans – Applicable for Wikipedia articles only, no coreference and natural form in answers.</a:t>
            </a:r>
          </a:p>
          <a:p>
            <a:pPr algn="just"/>
            <a:endParaRPr lang="en-US" dirty="0"/>
          </a:p>
          <a:p>
            <a:pPr marL="285750" indent="-285750" algn="just">
              <a:buFont typeface="Wingdings" panose="05000000000000000000" pitchFamily="2" charset="2"/>
              <a:buChar char="Ø"/>
            </a:pPr>
            <a:r>
              <a:rPr lang="en-US" u="sng" dirty="0"/>
              <a:t>A simple but effective way to implement multi-turn context with BERT for Conversational Machine Comprehension </a:t>
            </a:r>
          </a:p>
          <a:p>
            <a:pPr marL="742950" lvl="1" indent="-285750" algn="just">
              <a:buFont typeface="Wingdings" panose="05000000000000000000" pitchFamily="2" charset="2"/>
              <a:buChar char="Ø"/>
            </a:pPr>
            <a:r>
              <a:rPr lang="en-US" dirty="0"/>
              <a:t>BERT(for contextual encoding previous questions, previous answers and current question) + </a:t>
            </a:r>
            <a:r>
              <a:rPr lang="en-US" dirty="0" err="1"/>
              <a:t>softmax</a:t>
            </a:r>
            <a:r>
              <a:rPr lang="en-US" dirty="0"/>
              <a:t>(to find the start and end index of the answer span) – No coreference and natural form in answers.</a:t>
            </a:r>
          </a:p>
          <a:p>
            <a:pPr algn="just"/>
            <a:endParaRPr lang="en-US" dirty="0"/>
          </a:p>
          <a:p>
            <a:pPr marL="285750" indent="-285750" algn="just">
              <a:buFont typeface="Wingdings" panose="05000000000000000000" pitchFamily="2" charset="2"/>
              <a:buChar char="Ø"/>
            </a:pPr>
            <a:r>
              <a:rPr lang="en-US" u="sng" dirty="0" err="1"/>
              <a:t>Standford</a:t>
            </a:r>
            <a:r>
              <a:rPr lang="en-US" u="sng" dirty="0"/>
              <a:t> Question Answering Dataset (</a:t>
            </a:r>
            <a:r>
              <a:rPr lang="en-US" u="sng" dirty="0" err="1"/>
              <a:t>SQuaD</a:t>
            </a:r>
            <a:r>
              <a:rPr lang="en-US" u="sng" dirty="0"/>
              <a:t>)</a:t>
            </a:r>
          </a:p>
          <a:p>
            <a:pPr marL="742950" lvl="1" indent="-285750" algn="just">
              <a:buFont typeface="Wingdings" panose="05000000000000000000" pitchFamily="2" charset="2"/>
              <a:buChar char="Ø"/>
            </a:pPr>
            <a:r>
              <a:rPr lang="en-US" dirty="0"/>
              <a:t>Have all features of </a:t>
            </a:r>
            <a:r>
              <a:rPr lang="en-US" dirty="0" err="1"/>
              <a:t>CoQA</a:t>
            </a:r>
            <a:r>
              <a:rPr lang="en-US" dirty="0"/>
              <a:t> except that free-form nature of answers and </a:t>
            </a:r>
            <a:r>
              <a:rPr lang="en-US" dirty="0" err="1"/>
              <a:t>coreferencing</a:t>
            </a:r>
            <a:r>
              <a:rPr lang="en-US" dirty="0"/>
              <a:t> are absent.</a:t>
            </a:r>
          </a:p>
          <a:p>
            <a:pPr algn="just"/>
            <a:endParaRPr lang="en-US" dirty="0"/>
          </a:p>
          <a:p>
            <a:pPr marL="285750" indent="-285750" algn="just">
              <a:buFont typeface="Wingdings" panose="05000000000000000000" pitchFamily="2" charset="2"/>
              <a:buChar char="Ø"/>
            </a:pPr>
            <a:r>
              <a:rPr lang="en-US" u="sng" dirty="0" err="1"/>
              <a:t>GraphFlow</a:t>
            </a:r>
            <a:r>
              <a:rPr lang="en-US" u="sng" dirty="0"/>
              <a:t>: Exploiting Conversation Flow with Graph Neural Networks for Conversational Machine Comprehension</a:t>
            </a:r>
          </a:p>
          <a:p>
            <a:pPr marL="742950" lvl="1" indent="-285750" algn="just">
              <a:buFont typeface="Wingdings" panose="05000000000000000000" pitchFamily="2" charset="2"/>
              <a:buChar char="Ø"/>
            </a:pPr>
            <a:r>
              <a:rPr lang="en-US" dirty="0"/>
              <a:t>Use Graphical Neural Network Mechanism to process the paragraph over the traditional Integration Flow(IF) mechanism. Handles the case of abstractive answers in the passage.</a:t>
            </a:r>
          </a:p>
        </p:txBody>
      </p:sp>
    </p:spTree>
    <p:extLst>
      <p:ext uri="{BB962C8B-B14F-4D97-AF65-F5344CB8AC3E}">
        <p14:creationId xmlns:p14="http://schemas.microsoft.com/office/powerpoint/2010/main" val="237529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D2E8B-C666-41BC-8E6E-3054F3983CC0}"/>
              </a:ext>
            </a:extLst>
          </p:cNvPr>
          <p:cNvSpPr txBox="1"/>
          <p:nvPr/>
        </p:nvSpPr>
        <p:spPr>
          <a:xfrm>
            <a:off x="5164931" y="666748"/>
            <a:ext cx="1862138" cy="707886"/>
          </a:xfrm>
          <a:prstGeom prst="rect">
            <a:avLst/>
          </a:prstGeom>
          <a:noFill/>
        </p:spPr>
        <p:txBody>
          <a:bodyPr wrap="square" rtlCol="0">
            <a:spAutoFit/>
          </a:bodyPr>
          <a:lstStyle/>
          <a:p>
            <a:r>
              <a:rPr lang="en-US" sz="4000" b="1" u="sng" dirty="0" err="1"/>
              <a:t>DataSet</a:t>
            </a:r>
            <a:endParaRPr lang="en-US" sz="4000" b="1" u="sng" dirty="0"/>
          </a:p>
        </p:txBody>
      </p:sp>
      <p:sp>
        <p:nvSpPr>
          <p:cNvPr id="3" name="TextBox 2">
            <a:extLst>
              <a:ext uri="{FF2B5EF4-FFF2-40B4-BE49-F238E27FC236}">
                <a16:creationId xmlns:a16="http://schemas.microsoft.com/office/drawing/2014/main" id="{409B29B4-E2EF-486E-B088-F77481098EB8}"/>
              </a:ext>
            </a:extLst>
          </p:cNvPr>
          <p:cNvSpPr txBox="1"/>
          <p:nvPr/>
        </p:nvSpPr>
        <p:spPr>
          <a:xfrm>
            <a:off x="1808559" y="2041088"/>
            <a:ext cx="8574881"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The training and test data sets are available in the official website of </a:t>
            </a:r>
            <a:r>
              <a:rPr lang="en-US" dirty="0" err="1"/>
              <a:t>CoQA</a:t>
            </a:r>
            <a:r>
              <a:rPr lang="en-US" dirty="0"/>
              <a:t> (</a:t>
            </a:r>
            <a:r>
              <a:rPr lang="en-US" dirty="0">
                <a:hlinkClick r:id="rId3"/>
              </a:rPr>
              <a:t>https://stanfordnlp.github.io/coqa/</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Training dataset &amp; Test dataset details:</a:t>
            </a:r>
          </a:p>
          <a:p>
            <a:r>
              <a:rPr lang="en-US" dirty="0"/>
              <a:t>      Contents:</a:t>
            </a:r>
          </a:p>
          <a:p>
            <a:r>
              <a:rPr lang="en-US" dirty="0"/>
              <a:t>      Story, filename, </a:t>
            </a:r>
            <a:r>
              <a:rPr lang="en-US" dirty="0" err="1"/>
              <a:t>file_id</a:t>
            </a:r>
            <a:r>
              <a:rPr lang="en-US" dirty="0"/>
              <a:t>, source</a:t>
            </a:r>
          </a:p>
          <a:p>
            <a:r>
              <a:rPr lang="en-US" dirty="0"/>
              <a:t>      Questions: question, </a:t>
            </a:r>
            <a:r>
              <a:rPr lang="en-US" dirty="0" err="1"/>
              <a:t>turn_id</a:t>
            </a:r>
            <a:endParaRPr lang="en-US" dirty="0"/>
          </a:p>
          <a:p>
            <a:r>
              <a:rPr lang="en-US" dirty="0"/>
              <a:t>      Answers: </a:t>
            </a:r>
            <a:r>
              <a:rPr lang="en-US" dirty="0" err="1"/>
              <a:t>span_start</a:t>
            </a:r>
            <a:r>
              <a:rPr lang="en-US" dirty="0"/>
              <a:t>, </a:t>
            </a:r>
            <a:r>
              <a:rPr lang="en-US" dirty="0" err="1"/>
              <a:t>span_end</a:t>
            </a:r>
            <a:r>
              <a:rPr lang="en-US" dirty="0"/>
              <a:t>, </a:t>
            </a:r>
            <a:r>
              <a:rPr lang="en-US" dirty="0" err="1"/>
              <a:t>span_text</a:t>
            </a:r>
            <a:r>
              <a:rPr lang="en-US" dirty="0"/>
              <a:t>, </a:t>
            </a:r>
            <a:r>
              <a:rPr lang="en-US" dirty="0" err="1"/>
              <a:t>turn_id</a:t>
            </a:r>
            <a:r>
              <a:rPr lang="en-US" dirty="0"/>
              <a:t>, </a:t>
            </a:r>
            <a:r>
              <a:rPr lang="en-US" dirty="0" err="1"/>
              <a:t>input_text</a:t>
            </a:r>
            <a:r>
              <a:rPr lang="en-US" dirty="0"/>
              <a:t>(answer)</a:t>
            </a:r>
          </a:p>
        </p:txBody>
      </p:sp>
    </p:spTree>
    <p:extLst>
      <p:ext uri="{BB962C8B-B14F-4D97-AF65-F5344CB8AC3E}">
        <p14:creationId xmlns:p14="http://schemas.microsoft.com/office/powerpoint/2010/main" val="282423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DDF1A-A168-4D72-ACC1-78CD6FFB943C}"/>
              </a:ext>
            </a:extLst>
          </p:cNvPr>
          <p:cNvSpPr txBox="1"/>
          <p:nvPr/>
        </p:nvSpPr>
        <p:spPr>
          <a:xfrm>
            <a:off x="3357562" y="600074"/>
            <a:ext cx="5476875" cy="707886"/>
          </a:xfrm>
          <a:prstGeom prst="rect">
            <a:avLst/>
          </a:prstGeom>
          <a:noFill/>
        </p:spPr>
        <p:txBody>
          <a:bodyPr wrap="square" rtlCol="0">
            <a:spAutoFit/>
          </a:bodyPr>
          <a:lstStyle/>
          <a:p>
            <a:r>
              <a:rPr lang="en-US" sz="4000" b="1" u="sng" dirty="0"/>
              <a:t>Evaluation Methodology</a:t>
            </a:r>
          </a:p>
        </p:txBody>
      </p:sp>
      <p:sp>
        <p:nvSpPr>
          <p:cNvPr id="3" name="TextBox 2">
            <a:extLst>
              <a:ext uri="{FF2B5EF4-FFF2-40B4-BE49-F238E27FC236}">
                <a16:creationId xmlns:a16="http://schemas.microsoft.com/office/drawing/2014/main" id="{B787AC17-C121-43A5-AEE8-614BA33F032E}"/>
              </a:ext>
            </a:extLst>
          </p:cNvPr>
          <p:cNvSpPr txBox="1"/>
          <p:nvPr/>
        </p:nvSpPr>
        <p:spPr>
          <a:xfrm>
            <a:off x="1538286" y="2581275"/>
            <a:ext cx="9115425"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Similar to evaluation methodologies used by the submissions discussed in the literature survey, the evaluation metric used for this project will also be F1 score of word overlap in each question answer pair for each individual domain such as news articles, History, Medicine, Science articles, Fiction, etc.</a:t>
            </a:r>
          </a:p>
        </p:txBody>
      </p:sp>
    </p:spTree>
    <p:extLst>
      <p:ext uri="{BB962C8B-B14F-4D97-AF65-F5344CB8AC3E}">
        <p14:creationId xmlns:p14="http://schemas.microsoft.com/office/powerpoint/2010/main" val="117985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FB132-A15D-4469-8B9E-3234A113BDB6}"/>
              </a:ext>
            </a:extLst>
          </p:cNvPr>
          <p:cNvSpPr txBox="1"/>
          <p:nvPr/>
        </p:nvSpPr>
        <p:spPr>
          <a:xfrm>
            <a:off x="4719637" y="495299"/>
            <a:ext cx="2752725" cy="707886"/>
          </a:xfrm>
          <a:prstGeom prst="rect">
            <a:avLst/>
          </a:prstGeom>
          <a:noFill/>
        </p:spPr>
        <p:txBody>
          <a:bodyPr wrap="square" rtlCol="0">
            <a:spAutoFit/>
          </a:bodyPr>
          <a:lstStyle/>
          <a:p>
            <a:r>
              <a:rPr lang="en-US" sz="4000" b="1" u="sng" dirty="0"/>
              <a:t>Project Plan</a:t>
            </a:r>
          </a:p>
        </p:txBody>
      </p:sp>
      <p:sp>
        <p:nvSpPr>
          <p:cNvPr id="3" name="TextBox 2">
            <a:extLst>
              <a:ext uri="{FF2B5EF4-FFF2-40B4-BE49-F238E27FC236}">
                <a16:creationId xmlns:a16="http://schemas.microsoft.com/office/drawing/2014/main" id="{6E8AB6B7-9F3B-4B77-8801-9434781221D7}"/>
              </a:ext>
            </a:extLst>
          </p:cNvPr>
          <p:cNvSpPr txBox="1"/>
          <p:nvPr/>
        </p:nvSpPr>
        <p:spPr>
          <a:xfrm>
            <a:off x="900111" y="1228397"/>
            <a:ext cx="10391775" cy="4678204"/>
          </a:xfrm>
          <a:prstGeom prst="rect">
            <a:avLst/>
          </a:prstGeom>
          <a:noFill/>
        </p:spPr>
        <p:txBody>
          <a:bodyPr wrap="square" rtlCol="0">
            <a:spAutoFit/>
          </a:bodyPr>
          <a:lstStyle/>
          <a:p>
            <a:r>
              <a:rPr lang="en-US" sz="2400" b="1" u="sng" dirty="0"/>
              <a:t>Baseline Model:</a:t>
            </a:r>
          </a:p>
          <a:p>
            <a:pPr algn="just"/>
            <a:endParaRPr lang="en-US" b="1" u="sng" dirty="0"/>
          </a:p>
          <a:p>
            <a:pPr algn="just"/>
            <a:r>
              <a:rPr lang="en-US" dirty="0"/>
              <a:t>The implementation of this project contains three steps as follows:</a:t>
            </a:r>
          </a:p>
          <a:p>
            <a:pPr algn="just"/>
            <a:endParaRPr lang="en-US" dirty="0"/>
          </a:p>
          <a:p>
            <a:pPr marL="285750" indent="-285750" algn="just">
              <a:buFont typeface="Wingdings" panose="05000000000000000000" pitchFamily="2" charset="2"/>
              <a:buChar char="Ø"/>
            </a:pPr>
            <a:r>
              <a:rPr lang="en-US" sz="2000" b="1" u="sng" dirty="0"/>
              <a:t>Step 1: Contextual Encoding</a:t>
            </a:r>
          </a:p>
          <a:p>
            <a:pPr algn="just"/>
            <a:endParaRPr lang="en-US" sz="2000" b="1" u="sng" dirty="0"/>
          </a:p>
          <a:p>
            <a:pPr marL="742950" lvl="1" indent="-285750" algn="just">
              <a:buFont typeface="Wingdings" panose="05000000000000000000" pitchFamily="2" charset="2"/>
              <a:buChar char="Ø"/>
            </a:pPr>
            <a:r>
              <a:rPr lang="en-US" dirty="0"/>
              <a:t>Use BERT to encode the relationship between the paragraph, current question, previous questions, previous answers and span-based rationale for all previous answers. (To find the relation between questions, we can also concatenate the turn id and find out the connections between questions)</a:t>
            </a:r>
          </a:p>
          <a:p>
            <a:pPr marL="742950" lvl="1" indent="-285750" algn="just">
              <a:buFont typeface="Wingdings" panose="05000000000000000000" pitchFamily="2" charset="2"/>
              <a:buChar char="Ø"/>
            </a:pPr>
            <a:r>
              <a:rPr lang="en-US" dirty="0"/>
              <a:t>BERT(Bidirectional Encoder Representations from Transformers): It is a very powerful language representation model used for producing word embeddings. It is a advanced version of word2vec. The main difference is that BERT takes the context of the word into consideration but word2vec doesn’t take it into consideration.</a:t>
            </a:r>
          </a:p>
          <a:p>
            <a:pPr marL="742950" lvl="1" indent="-285750" algn="just">
              <a:buFont typeface="Wingdings" panose="05000000000000000000" pitchFamily="2" charset="2"/>
              <a:buChar char="Ø"/>
            </a:pPr>
            <a:r>
              <a:rPr lang="en-US" dirty="0"/>
              <a:t>Paragraph is fed as input to BERT along with current question, previous questions, previous answers and span-based rationale for all previous answers.</a:t>
            </a:r>
          </a:p>
          <a:p>
            <a:pPr marL="742950" lvl="1" indent="-285750" algn="just">
              <a:buFont typeface="Wingdings" panose="05000000000000000000" pitchFamily="2" charset="2"/>
              <a:buChar char="Ø"/>
            </a:pPr>
            <a:r>
              <a:rPr lang="en-US" dirty="0"/>
              <a:t>BERT outputs the relation between the question and paragraph.</a:t>
            </a:r>
          </a:p>
        </p:txBody>
      </p:sp>
    </p:spTree>
    <p:extLst>
      <p:ext uri="{BB962C8B-B14F-4D97-AF65-F5344CB8AC3E}">
        <p14:creationId xmlns:p14="http://schemas.microsoft.com/office/powerpoint/2010/main" val="189594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59FBE-1797-48DC-BFAA-0895C6A6EB06}"/>
              </a:ext>
            </a:extLst>
          </p:cNvPr>
          <p:cNvSpPr txBox="1"/>
          <p:nvPr/>
        </p:nvSpPr>
        <p:spPr>
          <a:xfrm>
            <a:off x="1230629" y="1982450"/>
            <a:ext cx="9730741" cy="2893100"/>
          </a:xfrm>
          <a:prstGeom prst="rect">
            <a:avLst/>
          </a:prstGeom>
          <a:noFill/>
        </p:spPr>
        <p:txBody>
          <a:bodyPr wrap="square" rtlCol="0">
            <a:spAutoFit/>
          </a:bodyPr>
          <a:lstStyle/>
          <a:p>
            <a:pPr algn="just"/>
            <a:r>
              <a:rPr lang="en-US" sz="2000" b="1" u="sng" dirty="0"/>
              <a:t>Step 2: Answer Span Extraction</a:t>
            </a:r>
          </a:p>
          <a:p>
            <a:pPr algn="just"/>
            <a:endParaRPr lang="en-US" dirty="0"/>
          </a:p>
          <a:p>
            <a:pPr marL="742950" lvl="1" indent="-285750" algn="just">
              <a:buFont typeface="Wingdings" panose="05000000000000000000" pitchFamily="2" charset="2"/>
              <a:buChar char="Ø"/>
            </a:pPr>
            <a:r>
              <a:rPr lang="en-US" dirty="0"/>
              <a:t>In this step, the model predicts the start and end index of the answer to the current question in paragraph based on the concatenation of the paragraph representations encoded in step 1.</a:t>
            </a:r>
          </a:p>
          <a:p>
            <a:pPr marL="742950" lvl="1" indent="-285750" algn="just">
              <a:buFont typeface="Wingdings" panose="05000000000000000000" pitchFamily="2" charset="2"/>
              <a:buChar char="Ø"/>
            </a:pPr>
            <a:r>
              <a:rPr lang="en-US" dirty="0"/>
              <a:t>The output of step 1 is kept in the form of a row vector. To predict the start index, the row vector is passed through a </a:t>
            </a:r>
            <a:r>
              <a:rPr lang="en-US" dirty="0" err="1"/>
              <a:t>BiGRU</a:t>
            </a:r>
            <a:r>
              <a:rPr lang="en-US" dirty="0"/>
              <a:t> (Bidirectional Gated Recurrent Unit) whose output is then passed through a </a:t>
            </a:r>
            <a:r>
              <a:rPr lang="en-US" dirty="0" err="1"/>
              <a:t>softmax</a:t>
            </a:r>
            <a:r>
              <a:rPr lang="en-US" dirty="0"/>
              <a:t> function to predict the start index Is.</a:t>
            </a:r>
          </a:p>
          <a:p>
            <a:pPr marL="742950" lvl="1" indent="-285750" algn="just">
              <a:buFont typeface="Wingdings" panose="05000000000000000000" pitchFamily="2" charset="2"/>
              <a:buChar char="Ø"/>
            </a:pPr>
            <a:r>
              <a:rPr lang="en-US" dirty="0"/>
              <a:t>To predict the end index, the output of the first </a:t>
            </a:r>
            <a:r>
              <a:rPr lang="en-US" dirty="0" err="1"/>
              <a:t>BiGRU</a:t>
            </a:r>
            <a:r>
              <a:rPr lang="en-US" dirty="0"/>
              <a:t> is then passed through another </a:t>
            </a:r>
            <a:r>
              <a:rPr lang="en-US" dirty="0" err="1"/>
              <a:t>BiGRU</a:t>
            </a:r>
            <a:r>
              <a:rPr lang="en-US" dirty="0"/>
              <a:t> whose output is then passed through a </a:t>
            </a:r>
            <a:r>
              <a:rPr lang="en-US" dirty="0" err="1"/>
              <a:t>softmax</a:t>
            </a:r>
            <a:r>
              <a:rPr lang="en-US" dirty="0"/>
              <a:t> function to predict the end index </a:t>
            </a:r>
            <a:r>
              <a:rPr lang="en-US" dirty="0" err="1"/>
              <a:t>Ie</a:t>
            </a:r>
            <a:r>
              <a:rPr lang="en-US" dirty="0"/>
              <a:t>.</a:t>
            </a:r>
          </a:p>
          <a:p>
            <a:endParaRPr lang="en-US" dirty="0"/>
          </a:p>
        </p:txBody>
      </p:sp>
    </p:spTree>
    <p:extLst>
      <p:ext uri="{BB962C8B-B14F-4D97-AF65-F5344CB8AC3E}">
        <p14:creationId xmlns:p14="http://schemas.microsoft.com/office/powerpoint/2010/main" val="4771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18362-D3EF-417A-9A08-78668F8A35EE}"/>
              </a:ext>
            </a:extLst>
          </p:cNvPr>
          <p:cNvSpPr/>
          <p:nvPr/>
        </p:nvSpPr>
        <p:spPr>
          <a:xfrm>
            <a:off x="1188244" y="906126"/>
            <a:ext cx="9815512" cy="2893100"/>
          </a:xfrm>
          <a:prstGeom prst="rect">
            <a:avLst/>
          </a:prstGeom>
        </p:spPr>
        <p:txBody>
          <a:bodyPr wrap="square">
            <a:spAutoFit/>
          </a:bodyPr>
          <a:lstStyle/>
          <a:p>
            <a:pPr algn="just"/>
            <a:r>
              <a:rPr lang="en-US" sz="2000" b="1" u="sng" dirty="0"/>
              <a:t>Step3: Filter the span text and add naturalness</a:t>
            </a:r>
          </a:p>
          <a:p>
            <a:pPr algn="just"/>
            <a:endParaRPr lang="en-US" dirty="0"/>
          </a:p>
          <a:p>
            <a:pPr marL="742950" lvl="1" indent="-285750" algn="just">
              <a:buFont typeface="Wingdings" panose="05000000000000000000" pitchFamily="2" charset="2"/>
              <a:buChar char="Ø"/>
            </a:pPr>
            <a:r>
              <a:rPr lang="en-US" dirty="0"/>
              <a:t>Split the span text into chunks starting from smallest size to largest size chunk. Apply POS(Part Of Speech) and NER(Named Entity Recognition) to these chunks and find out the exact answer. </a:t>
            </a:r>
          </a:p>
          <a:p>
            <a:pPr marL="742950" lvl="1" indent="-285750" algn="just">
              <a:buFont typeface="Wingdings" panose="05000000000000000000" pitchFamily="2" charset="2"/>
              <a:buChar char="Ø"/>
            </a:pPr>
            <a:r>
              <a:rPr lang="en-US" dirty="0"/>
              <a:t>This can be done by extracting all the legal answers possible to the question in the span. Then use </a:t>
            </a:r>
            <a:r>
              <a:rPr lang="en-US" dirty="0" err="1"/>
              <a:t>wordtovec</a:t>
            </a:r>
            <a:r>
              <a:rPr lang="en-US" dirty="0"/>
              <a:t> to find word embeddings. Finally apply cosine similarity to find the exact answer among the legal possible answers.</a:t>
            </a:r>
          </a:p>
          <a:p>
            <a:pPr marL="742950" lvl="1" indent="-285750" algn="just">
              <a:buFont typeface="Wingdings" panose="05000000000000000000" pitchFamily="2" charset="2"/>
              <a:buChar char="Ø"/>
            </a:pPr>
            <a:r>
              <a:rPr lang="en-US" dirty="0"/>
              <a:t>To add naturalness, we can use tools like GPT2 which is an AI based text generator that can predict the next word in the sentence. We can also use it to provide answers in the form of sentences wherever needed.</a:t>
            </a:r>
          </a:p>
        </p:txBody>
      </p:sp>
      <p:sp>
        <p:nvSpPr>
          <p:cNvPr id="3" name="TextBox 2">
            <a:extLst>
              <a:ext uri="{FF2B5EF4-FFF2-40B4-BE49-F238E27FC236}">
                <a16:creationId xmlns:a16="http://schemas.microsoft.com/office/drawing/2014/main" id="{0D4758B1-F42B-43E9-88F3-0B26CBFEB4FE}"/>
              </a:ext>
            </a:extLst>
          </p:cNvPr>
          <p:cNvSpPr txBox="1"/>
          <p:nvPr/>
        </p:nvSpPr>
        <p:spPr>
          <a:xfrm>
            <a:off x="1188244" y="3905249"/>
            <a:ext cx="9815512" cy="1538883"/>
          </a:xfrm>
          <a:prstGeom prst="rect">
            <a:avLst/>
          </a:prstGeom>
          <a:noFill/>
        </p:spPr>
        <p:txBody>
          <a:bodyPr wrap="square" rtlCol="0">
            <a:spAutoFit/>
          </a:bodyPr>
          <a:lstStyle/>
          <a:p>
            <a:r>
              <a:rPr lang="en-US" sz="2000" b="1" u="sng" dirty="0"/>
              <a:t>Tools: </a:t>
            </a:r>
          </a:p>
          <a:p>
            <a:r>
              <a:rPr lang="en-US" dirty="0"/>
              <a:t>Python, TensorFlow, </a:t>
            </a:r>
            <a:r>
              <a:rPr lang="en-US" dirty="0" err="1"/>
              <a:t>Numpy</a:t>
            </a:r>
            <a:r>
              <a:rPr lang="en-US" dirty="0"/>
              <a:t>, </a:t>
            </a:r>
            <a:r>
              <a:rPr lang="en-US" dirty="0" err="1"/>
              <a:t>sklearn</a:t>
            </a:r>
            <a:r>
              <a:rPr lang="en-US" dirty="0"/>
              <a:t>, spacy(POS Tagging), </a:t>
            </a:r>
            <a:r>
              <a:rPr lang="en-US" dirty="0" err="1"/>
              <a:t>Keras</a:t>
            </a:r>
            <a:r>
              <a:rPr lang="en-US" dirty="0"/>
              <a:t>(BERT), TensorFlow(GPT2)</a:t>
            </a:r>
          </a:p>
          <a:p>
            <a:endParaRPr lang="en-US" dirty="0"/>
          </a:p>
          <a:p>
            <a:r>
              <a:rPr lang="en-US" sz="2000" b="1" u="sng" dirty="0"/>
              <a:t>Applications: </a:t>
            </a:r>
          </a:p>
          <a:p>
            <a:r>
              <a:rPr lang="en-US" dirty="0"/>
              <a:t>Replacement of Customer Support (For all ecommerce, banking applications)  </a:t>
            </a:r>
          </a:p>
        </p:txBody>
      </p:sp>
    </p:spTree>
    <p:extLst>
      <p:ext uri="{BB962C8B-B14F-4D97-AF65-F5344CB8AC3E}">
        <p14:creationId xmlns:p14="http://schemas.microsoft.com/office/powerpoint/2010/main" val="3924445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5713</TotalTime>
  <Words>992</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Eshwar Narayana Setty Kumar</dc:creator>
  <cp:lastModifiedBy>Eshwar Narayana Setty Kumar</cp:lastModifiedBy>
  <cp:revision>115</cp:revision>
  <dcterms:created xsi:type="dcterms:W3CDTF">2021-03-02T00:17:56Z</dcterms:created>
  <dcterms:modified xsi:type="dcterms:W3CDTF">2021-04-04T19:56:16Z</dcterms:modified>
</cp:coreProperties>
</file>