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41040" y="0"/>
            <a:ext cx="9142560" cy="514188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Project Title   : </a:t>
            </a:r>
            <a:r>
              <a:rPr lang="en-IN" sz="3000" strike="noStrike">
                <a:solidFill>
                  <a:srgbClr val="000000"/>
                </a:solidFill>
                <a:latin typeface="Comic Sans MS"/>
                <a:ea typeface="Arial"/>
              </a:rPr>
              <a:t>Semantic Parser for Kannada</a:t>
            </a:r>
            <a:endParaRPr/>
          </a:p>
          <a:p>
            <a:pPr>
              <a:lnSpc>
                <a:spcPct val="15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 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Project Guide  :</a:t>
            </a:r>
            <a:r>
              <a:rPr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  Dr. Kavi Mahesh</a:t>
            </a:r>
            <a:endParaRPr/>
          </a:p>
          <a:p>
            <a:pPr>
              <a:lnSpc>
                <a:spcPct val="150000"/>
              </a:lnSpc>
            </a:pPr>
            <a:r>
              <a:rPr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  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Organization   : </a:t>
            </a:r>
            <a:r>
              <a:rPr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KAnOE</a:t>
            </a:r>
            <a:endParaRPr/>
          </a:p>
          <a:p>
            <a:pPr>
              <a:lnSpc>
                <a:spcPct val="150000"/>
              </a:lnSpc>
            </a:pPr>
            <a:r>
              <a:rPr lang="en-IN" sz="2400" strike="noStrike">
                <a:solidFill>
                  <a:srgbClr val="000000"/>
                </a:solidFill>
                <a:latin typeface="Comic Sans MS"/>
                <a:ea typeface="Arial"/>
              </a:rPr>
              <a:t>---------------------------------------------------------------------</a:t>
            </a:r>
            <a:endParaRPr/>
          </a:p>
          <a:p>
            <a:pPr>
              <a:lnSpc>
                <a:spcPct val="150000"/>
              </a:lnSpc>
            </a:pP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     </a:t>
            </a: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1. 1PI12CS039 , Bharath Kumar , A sec</a:t>
            </a:r>
            <a:endParaRPr/>
          </a:p>
          <a:p>
            <a:pPr>
              <a:lnSpc>
                <a:spcPct val="150000"/>
              </a:lnSpc>
            </a:pP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     </a:t>
            </a: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2. 1PI12CS050, Eshwar S R, A sec</a:t>
            </a:r>
            <a:endParaRPr/>
          </a:p>
          <a:p>
            <a:pPr>
              <a:lnSpc>
                <a:spcPct val="150000"/>
              </a:lnSpc>
            </a:pP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     </a:t>
            </a:r>
            <a:r>
              <a:rPr lang="en-IN" strike="noStrike">
                <a:solidFill>
                  <a:srgbClr val="000000"/>
                </a:solidFill>
                <a:latin typeface="Comic Sans MS"/>
                <a:ea typeface="Arial"/>
              </a:rPr>
              <a:t>3. 1PI13CS419 , Nagaraj Acharya , C sec</a:t>
            </a:r>
            <a:endParaRPr/>
          </a:p>
        </p:txBody>
      </p:sp>
      <p:pic>
        <p:nvPicPr>
          <p:cNvPr id="109" name="Shape 55" descr=""/>
          <p:cNvPicPr/>
          <p:nvPr/>
        </p:nvPicPr>
        <p:blipFill>
          <a:blip r:embed="rId2"/>
          <a:stretch/>
        </p:blipFill>
        <p:spPr>
          <a:xfrm>
            <a:off x="8266680" y="576000"/>
            <a:ext cx="732960" cy="853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32000" y="792000"/>
            <a:ext cx="8710920" cy="19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WHAT DOES THE PROJECT DO?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Project </a:t>
            </a:r>
            <a:r>
              <a:rPr b="1"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“Semantic Parser for Kannada”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is intended to perform the following tasks: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A Program accepts a text file which consists of Kannada Sentences with the Morphological tags.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The tag set is really important for each word in the Sentence which is Output from Morphological Parser.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These tags are processed to find out the kaarakas.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0" y="485352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/>
          </a:p>
        </p:txBody>
      </p:sp>
      <p:pic>
        <p:nvPicPr>
          <p:cNvPr id="149" name="Shape 126" descr=""/>
          <p:cNvPicPr/>
          <p:nvPr/>
        </p:nvPicPr>
        <p:blipFill>
          <a:blip r:embed="rId1"/>
          <a:stretch/>
        </p:blipFill>
        <p:spPr>
          <a:xfrm>
            <a:off x="8507160" y="116640"/>
            <a:ext cx="541440" cy="6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400" y="47592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SYSTEM DESIGN</a:t>
            </a:r>
            <a:endParaRPr/>
          </a:p>
        </p:txBody>
      </p:sp>
      <p:pic>
        <p:nvPicPr>
          <p:cNvPr id="152" name="Shape 120" descr=""/>
          <p:cNvPicPr/>
          <p:nvPr/>
        </p:nvPicPr>
        <p:blipFill>
          <a:blip r:embed="rId1"/>
          <a:stretch/>
        </p:blipFill>
        <p:spPr>
          <a:xfrm>
            <a:off x="8229600" y="106200"/>
            <a:ext cx="538200" cy="80532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1476720" y="2701800"/>
            <a:ext cx="682920" cy="37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3731760" y="2677320"/>
            <a:ext cx="811440" cy="37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398520" y="2685600"/>
            <a:ext cx="10998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Times New Roman"/>
                <a:ea typeface="Arial"/>
              </a:rPr>
              <a:t>Sentences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2291400" y="2395440"/>
            <a:ext cx="1424160" cy="880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>
            <a:off x="2381400" y="2524320"/>
            <a:ext cx="13082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Times New Roman"/>
                <a:ea typeface="Arial"/>
              </a:rPr>
              <a:t>Morphological Parser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4530960" y="2351160"/>
            <a:ext cx="1666800" cy="959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>
            <a:off x="4730760" y="2454480"/>
            <a:ext cx="130824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Times New Roman"/>
                <a:ea typeface="Arial"/>
              </a:rPr>
              <a:t>Kannada Semantic Parser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239880" y="2649240"/>
            <a:ext cx="736560" cy="37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3"/>
          <p:cNvSpPr/>
          <p:nvPr/>
        </p:nvSpPr>
        <p:spPr>
          <a:xfrm>
            <a:off x="7034760" y="2649240"/>
            <a:ext cx="12283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Times New Roman"/>
                <a:ea typeface="Arial"/>
              </a:rPr>
              <a:t>Kaarakas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omic Sans MS"/>
                <a:ea typeface="DejaVu Sans"/>
              </a:rPr>
              <a:t>DEMO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pic>
        <p:nvPicPr>
          <p:cNvPr id="167" name="Shape 126" descr=""/>
          <p:cNvPicPr/>
          <p:nvPr/>
        </p:nvPicPr>
        <p:blipFill>
          <a:blip r:embed="rId1"/>
          <a:stretch/>
        </p:blipFill>
        <p:spPr>
          <a:xfrm>
            <a:off x="8394120" y="116640"/>
            <a:ext cx="654480" cy="7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2000" y="-148320"/>
            <a:ext cx="871092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                         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CONCLUSION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This project can be further used to 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              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translate from one Indian language to another (Kannada to Telugu, for example).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       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help in learning kannada language.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Therefore our project does the semantics at kaaraka level and gives the Kaaraka for each sentence based on:               </a:t>
            </a:r>
            <a:endParaRPr/>
          </a:p>
          <a:p>
            <a:pPr lvl="3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Expectation of the Verbs (Aakanksha</a:t>
            </a:r>
            <a:r>
              <a:rPr lang="en-IN" sz="1200" strike="noStrike">
                <a:solidFill>
                  <a:srgbClr val="000000"/>
                </a:solidFill>
                <a:latin typeface="Comic Sans MS"/>
                <a:ea typeface="DejaVu Sans"/>
              </a:rPr>
              <a:t>).</a:t>
            </a:r>
            <a:endParaRPr/>
          </a:p>
          <a:p>
            <a:pPr lvl="3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200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IN" sz="1200" strike="noStrike">
                <a:solidFill>
                  <a:srgbClr val="000000"/>
                </a:solidFill>
                <a:latin typeface="Comic Sans MS"/>
                <a:ea typeface="DejaVu Sans"/>
              </a:rPr>
              <a:t>&gt;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Eligibility of the Nouns (Yogyatha).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69720" y="485352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/>
          </a:p>
        </p:txBody>
      </p:sp>
      <p:pic>
        <p:nvPicPr>
          <p:cNvPr id="171" name="Shape 77" descr=""/>
          <p:cNvPicPr/>
          <p:nvPr/>
        </p:nvPicPr>
        <p:blipFill>
          <a:blip r:embed="rId1"/>
          <a:stretch/>
        </p:blipFill>
        <p:spPr>
          <a:xfrm>
            <a:off x="8425080" y="106200"/>
            <a:ext cx="603000" cy="7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256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595959"/>
                </a:solidFill>
                <a:latin typeface="Times New Roman"/>
                <a:ea typeface="Arial"/>
              </a:rPr>
              <a:t>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400" strike="noStrike">
                <a:solidFill>
                  <a:srgbClr val="595959"/>
                </a:solidFill>
                <a:latin typeface="Comic Sans MS"/>
                <a:ea typeface="Arial"/>
              </a:rPr>
              <a:t>                                                          </a:t>
            </a:r>
            <a:r>
              <a:rPr lang="en-IN" sz="4400" strike="noStrike">
                <a:solidFill>
                  <a:srgbClr val="595959"/>
                </a:solidFill>
                <a:latin typeface="Comic Sans MS"/>
                <a:ea typeface="Arial"/>
              </a:rPr>
              <a:t>	</a:t>
            </a:r>
            <a:r>
              <a:rPr lang="en-IN" sz="4400" strike="noStrike">
                <a:solidFill>
                  <a:srgbClr val="595959"/>
                </a:solidFill>
                <a:latin typeface="Comic Sans MS"/>
                <a:ea typeface="Arial"/>
              </a:rPr>
              <a:t>	</a:t>
            </a:r>
            <a:r>
              <a:rPr lang="en-IN" sz="4400" strike="noStrike">
                <a:solidFill>
                  <a:srgbClr val="595959"/>
                </a:solidFill>
                <a:latin typeface="Comic Sans MS"/>
                <a:ea typeface="Arial"/>
              </a:rPr>
              <a:t>	</a:t>
            </a:r>
            <a:r>
              <a:rPr lang="en-IN" sz="4400" strike="noStrike">
                <a:solidFill>
                  <a:srgbClr val="595959"/>
                </a:solidFill>
                <a:latin typeface="Comic Sans MS"/>
                <a:ea typeface="Arial"/>
              </a:rPr>
              <a:t>    </a:t>
            </a:r>
            <a:r>
              <a:rPr lang="en-IN" sz="4400" strike="noStrike">
                <a:solidFill>
                  <a:srgbClr val="000000"/>
                </a:solidFill>
                <a:latin typeface="Comic Sans MS"/>
                <a:ea typeface="Arial"/>
              </a:rPr>
              <a:t>Thank You</a:t>
            </a:r>
            <a:endParaRPr/>
          </a:p>
        </p:txBody>
      </p:sp>
      <p:pic>
        <p:nvPicPr>
          <p:cNvPr id="173" name="Shape 126" descr=""/>
          <p:cNvPicPr/>
          <p:nvPr/>
        </p:nvPicPr>
        <p:blipFill>
          <a:blip r:embed="rId1"/>
          <a:stretch/>
        </p:blipFill>
        <p:spPr>
          <a:xfrm>
            <a:off x="8394120" y="116640"/>
            <a:ext cx="654480" cy="77616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14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2520" y="0"/>
            <a:ext cx="9142560" cy="42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Motivation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Introduction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Goals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What the project should do?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System Design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Implementation &amp; Demo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Conclusion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270720" y="1368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CONTENTS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pic>
        <p:nvPicPr>
          <p:cNvPr id="116" name="Shape 126" descr=""/>
          <p:cNvPicPr/>
          <p:nvPr/>
        </p:nvPicPr>
        <p:blipFill>
          <a:blip r:embed="rId1"/>
          <a:stretch/>
        </p:blipFill>
        <p:spPr>
          <a:xfrm>
            <a:off x="8375400" y="136800"/>
            <a:ext cx="592920" cy="72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" y="720"/>
            <a:ext cx="914256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MOTIVATION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Kannada does not yet have Semantic checking methods for a given Kannada sentence. 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When Computational Linguistic is concerned, Kannada is lagging far behind compared to Telugu and Sanskrit.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Writing the Semantic level Parser for any south Indian language is bit difficult.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Because the languages are highly inflected with three gender forms. 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In most of the Indian languages including Kannada a verb ends with a token which indicates the gender of the person (Noun/ Pronoun).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/>
          </a:p>
        </p:txBody>
      </p:sp>
      <p:pic>
        <p:nvPicPr>
          <p:cNvPr id="120" name="Shape 126" descr=""/>
          <p:cNvPicPr/>
          <p:nvPr/>
        </p:nvPicPr>
        <p:blipFill>
          <a:blip r:embed="rId1"/>
          <a:stretch/>
        </p:blipFill>
        <p:spPr>
          <a:xfrm>
            <a:off x="8455680" y="116640"/>
            <a:ext cx="592920" cy="6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9142920" cy="48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                                                </a:t>
            </a:r>
            <a:endParaRPr/>
          </a:p>
          <a:p>
            <a:pPr>
              <a:lnSpc>
                <a:spcPct val="150000"/>
              </a:lnSpc>
            </a:pP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6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INTRODUCTION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Semantics, as a branch of linguistics, aims to study the meaning in language</a:t>
            </a:r>
            <a:r>
              <a:rPr lang="en-IN" sz="1400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Ex: hannu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raamanannu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tinditu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This sentence follows the Syntactical rule, but semantically the sentence is meaningless.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This project aims at doing the semantic parsing at Kaaraka level.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It will find out which noun is playing the role of which Kaaraka in a given sentence.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b="1"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Vibhatkis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are the suffixes that are usually a group that comes at end of word.</a:t>
            </a:r>
            <a:endParaRPr/>
          </a:p>
        </p:txBody>
      </p:sp>
      <p:pic>
        <p:nvPicPr>
          <p:cNvPr id="122" name="Shape 70" descr=""/>
          <p:cNvPicPr/>
          <p:nvPr/>
        </p:nvPicPr>
        <p:blipFill>
          <a:blip r:embed="rId1"/>
          <a:stretch/>
        </p:blipFill>
        <p:spPr>
          <a:xfrm>
            <a:off x="8394120" y="90720"/>
            <a:ext cx="582840" cy="7405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1560" y="49320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828000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6" name="Table 2"/>
          <p:cNvGraphicFramePr/>
          <p:nvPr/>
        </p:nvGraphicFramePr>
        <p:xfrm>
          <a:off x="549360" y="237960"/>
          <a:ext cx="7155720" cy="4417200"/>
        </p:xfrm>
        <a:graphic>
          <a:graphicData uri="http://schemas.openxmlformats.org/drawingml/2006/table">
            <a:tbl>
              <a:tblPr/>
              <a:tblGrid>
                <a:gridCol w="718920"/>
                <a:gridCol w="903960"/>
                <a:gridCol w="4361760"/>
                <a:gridCol w="1171440"/>
              </a:tblGrid>
              <a:tr h="51120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ವಿಭಕ್ತಿ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ಅರ್ಥ </a:t>
                      </a: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ಕಾರಾಕಾರ್ಥ</a:t>
                      </a: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ಹೊಸಗನ್ನಡ ಪ್ರತ್ಯಯ</a:t>
                      </a:r>
                      <a:endParaRPr/>
                    </a:p>
                  </a:txBody>
                  <a:tcPr/>
                </a:tc>
              </a:tr>
              <a:tr h="4604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೧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ಪ್ರಥಮಾ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ಕರ್ತ್ರರ್ಥ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ಮಾಡುಗ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ಕೆಲಸ ಮಾಡುವ ನಾಮಪದ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 – NOMINATIVE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ಉ</a:t>
                      </a:r>
                      <a:endParaRPr/>
                    </a:p>
                  </a:txBody>
                  <a:tcPr/>
                </a:tc>
              </a:tr>
              <a:tr h="67572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೨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ದ್ವಿತೀಯಾ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ಕರ್ಮಾರ್ಥ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ಕೆಲಸವು ಈ ನಾಮಪದದ ಮೇಲೆ ನಡೆಯುವುದು –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ACCUSATIVE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ಅನ್ನು</a:t>
                      </a:r>
                      <a:endParaRPr/>
                    </a:p>
                  </a:txBody>
                  <a:tcPr/>
                </a:tc>
              </a:tr>
              <a:tr h="110628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ತೃತಿಯಾ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ಕರಣಾರ್ಥ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ಸಾಧನಾರ್ಥ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ಕೆಲಸಕ್ಕೆ ಕಾರಣ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ಇದನ್ನು ಬಳಸಿ ಬೇರೊಂದು ನಾಮಪದ ಕೆಲಸ ನಡೆಸುವುದು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ABLATIVE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ಇಂದ</a:t>
                      </a:r>
                      <a:endParaRPr/>
                    </a:p>
                  </a:txBody>
                  <a:tcPr/>
                </a:tc>
              </a:tr>
              <a:tr h="4604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೪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ಚತುರ್ಥೀ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ಸಂಪ್ರದಾನ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ಕೊಡುವಿಕೆ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ತಲುಪುವ ಜಾಗ 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DATIVE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ಗೆ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ಇಗೆ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ಕ್ಕೆ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ಆಕ್ಕೆ</a:t>
                      </a:r>
                      <a:endParaRPr/>
                    </a:p>
                  </a:txBody>
                  <a:tcPr/>
                </a:tc>
              </a:tr>
              <a:tr h="67572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೫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ಪಂಚಮೀ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ಅಪಾದಾನ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ಅಗಲಿಕೆ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ಪ್ರೇರಣೆ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ದೆಸೆಯಿಂದ</a:t>
                      </a:r>
                      <a:endParaRPr/>
                    </a:p>
                  </a:txBody>
                  <a:tcPr/>
                </a:tc>
              </a:tr>
              <a:tr h="26388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೬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ಷಷ್ಠೀ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ಸಂಬಂಧ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ನಂಟು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ಬೆಸುಗೆ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GENATIVE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</a:t>
                      </a:r>
                      <a:endParaRPr/>
                    </a:p>
                  </a:txBody>
                  <a:tcPr/>
                </a:tc>
              </a:tr>
              <a:tr h="26388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IN" sz="1200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೭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ಸಪ್ತಮೀ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ಅಧಿಕರಣ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ಜಾಗ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LOCATIVE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ಅಲ್ಲಿ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ಒಳು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ಆಗೆ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CustomShape 3"/>
          <p:cNvSpPr/>
          <p:nvPr/>
        </p:nvSpPr>
        <p:spPr>
          <a:xfrm>
            <a:off x="0" y="485352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/>
          </a:p>
        </p:txBody>
      </p:sp>
      <p:pic>
        <p:nvPicPr>
          <p:cNvPr id="129" name="Shape 126" descr=""/>
          <p:cNvPicPr/>
          <p:nvPr/>
        </p:nvPicPr>
        <p:blipFill>
          <a:blip r:embed="rId1"/>
          <a:stretch/>
        </p:blipFill>
        <p:spPr>
          <a:xfrm>
            <a:off x="8568720" y="116640"/>
            <a:ext cx="479880" cy="6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" y="106200"/>
            <a:ext cx="9142560" cy="46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Kaaraka is the name given to a relation between noun and a verb.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There are 6 kaarakas mentioned by Paanini, namely: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Kartaa (Doer)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Karma (Experiencer)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KaraNa (Instrument)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Sampradaana (Recipient)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Apaadaana (Separation)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AdhikaraNa(location)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Destination</a:t>
            </a:r>
            <a:endParaRPr/>
          </a:p>
        </p:txBody>
      </p:sp>
      <p:pic>
        <p:nvPicPr>
          <p:cNvPr id="131" name="Shape 77" descr=""/>
          <p:cNvPicPr/>
          <p:nvPr/>
        </p:nvPicPr>
        <p:blipFill>
          <a:blip r:embed="rId1"/>
          <a:stretch/>
        </p:blipFill>
        <p:spPr>
          <a:xfrm>
            <a:off x="8424720" y="106200"/>
            <a:ext cx="603000" cy="7660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" y="36360"/>
            <a:ext cx="914256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                         </a:t>
            </a:r>
            <a:endParaRPr/>
          </a:p>
          <a:p>
            <a:pPr>
              <a:lnSpc>
                <a:spcPct val="150000"/>
              </a:lnSpc>
            </a:pP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1" lang="en-IN" sz="2800" strike="noStrike">
                <a:solidFill>
                  <a:srgbClr val="000000"/>
                </a:solidFill>
                <a:latin typeface="Comic Sans MS"/>
                <a:ea typeface="DejaVu Sans"/>
              </a:rPr>
              <a:t>GOALS</a:t>
            </a:r>
            <a:endParaRPr/>
          </a:p>
          <a:p>
            <a:pPr>
              <a:lnSpc>
                <a:spcPct val="15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The non-technical goals to be achieved by this project are: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Given a Kannada sentence with the Morphological tags, the program should identify the Kaaraka by doing the semantic level mapping.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To determine the Kaarakas from the given sentence depending on the set of rules associated with the mappings.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To handle the ambiguities based on two methods: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Aakanksha (Expectation) of the Verb.</a:t>
            </a:r>
            <a:endParaRPr/>
          </a:p>
          <a:p>
            <a:pPr>
              <a:lnSpc>
                <a:spcPct val="150000"/>
              </a:lnSpc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&gt; Yogyatha (Eligibility) of the Noun.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/>
          </a:p>
        </p:txBody>
      </p:sp>
      <p:pic>
        <p:nvPicPr>
          <p:cNvPr id="137" name="Shape 77" descr=""/>
          <p:cNvPicPr/>
          <p:nvPr/>
        </p:nvPicPr>
        <p:blipFill>
          <a:blip r:embed="rId1"/>
          <a:stretch/>
        </p:blipFill>
        <p:spPr>
          <a:xfrm>
            <a:off x="8425080" y="106200"/>
            <a:ext cx="603000" cy="7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288000"/>
            <a:ext cx="8114760" cy="28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</a:pPr>
            <a:r>
              <a:rPr b="1"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  </a:t>
            </a:r>
            <a:r>
              <a:rPr b="1" lang="en-IN" sz="2400" strike="noStrike">
                <a:solidFill>
                  <a:srgbClr val="000000"/>
                </a:solidFill>
                <a:latin typeface="Comic Sans MS"/>
                <a:ea typeface="DejaVu Sans"/>
              </a:rPr>
              <a:t>TECHNICAL GOALS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Find the Aakansha of each verb in a sentence and assign the associated Kaaraka expected for that verb.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Classify the Kaarakas based on the Expectation of the Verbs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Assign the score to each Naamapada in the Sentence based on the rules.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Represent the Kaarakas in GUI form by having the verb in a sentence at the center and related Kaaraka for the Namapada in sentence around the verb.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0" y="475020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/>
          </a:p>
        </p:txBody>
      </p:sp>
      <p:pic>
        <p:nvPicPr>
          <p:cNvPr id="141" name="Shape 126" descr=""/>
          <p:cNvPicPr/>
          <p:nvPr/>
        </p:nvPicPr>
        <p:blipFill>
          <a:blip r:embed="rId1"/>
          <a:stretch/>
        </p:blipFill>
        <p:spPr>
          <a:xfrm>
            <a:off x="8475840" y="116640"/>
            <a:ext cx="57276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040" cy="43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raamanu manege hoodanu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raamanu||raama||N-PRP-PER-M.SL-NOM manege||mane||N-COM-COU-N.SL-DAT hoodanu||hoogu||V-IN-ABS-PAST-P3.M.SL.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N – Noun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V – Verb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N - Noun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PRP – Proper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IN – Intransitive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COM - Common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PER – Person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ABS – Absolute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COU – Countable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M – Male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PAST – Past Tense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N - Neutral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SL – Singular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P3 – 3</a:t>
            </a:r>
            <a:r>
              <a:rPr lang="en-IN" sz="1400" strike="noStrike" baseline="30000">
                <a:solidFill>
                  <a:srgbClr val="000000"/>
                </a:solidFill>
                <a:latin typeface="Comic Sans MS"/>
                <a:ea typeface="DejaVu Sans"/>
              </a:rPr>
              <a:t>rd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Person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SL – Singular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NOM – Nominative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 M – Male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lang="en-IN" sz="1400" strike="noStrike">
                <a:solidFill>
                  <a:srgbClr val="000000"/>
                </a:solidFill>
                <a:latin typeface="Comic Sans MS"/>
                <a:ea typeface="DejaVu Sans"/>
              </a:rPr>
              <a:t>DAT - Dative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0" y="4760280"/>
            <a:ext cx="45298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Engineering, PESIT, Bangalore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8039160" y="4750200"/>
            <a:ext cx="841320" cy="28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/>
          </a:p>
        </p:txBody>
      </p:sp>
      <p:pic>
        <p:nvPicPr>
          <p:cNvPr id="145" name="Shape 126" descr=""/>
          <p:cNvPicPr/>
          <p:nvPr/>
        </p:nvPicPr>
        <p:blipFill>
          <a:blip r:embed="rId1"/>
          <a:stretch/>
        </p:blipFill>
        <p:spPr>
          <a:xfrm>
            <a:off x="8537760" y="-144000"/>
            <a:ext cx="511200" cy="6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Application>LibreOffice/4.4.3.2$Linux_X86_64 LibreOffice_project/40m0$Build-2</Application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NAGARAJ ACHARYA</dc:creator>
  <dc:language>en-IN</dc:language>
  <cp:lastModifiedBy>Bharath Kumar</cp:lastModifiedBy>
  <dcterms:modified xsi:type="dcterms:W3CDTF">2016-05-10T11:57:11Z</dcterms:modified>
  <cp:revision>293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