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sldIdLst>
    <p:sldId id="278" r:id="rId5"/>
    <p:sldId id="279" r:id="rId6"/>
    <p:sldId id="281" r:id="rId7"/>
    <p:sldId id="284" r:id="rId8"/>
    <p:sldId id="295" r:id="rId9"/>
    <p:sldId id="296" r:id="rId10"/>
    <p:sldId id="305" r:id="rId11"/>
    <p:sldId id="298" r:id="rId12"/>
    <p:sldId id="297" r:id="rId13"/>
    <p:sldId id="299" r:id="rId14"/>
    <p:sldId id="300" r:id="rId15"/>
    <p:sldId id="301" r:id="rId16"/>
    <p:sldId id="306" r:id="rId17"/>
    <p:sldId id="302" r:id="rId18"/>
    <p:sldId id="303" r:id="rId19"/>
    <p:sldId id="304"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6172A-9AAD-466A-93EB-B334DEE56BCE}" v="57" dt="2023-11-10T22:23:02.51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p:scale>
          <a:sx n="69" d="100"/>
          <a:sy n="69" d="100"/>
        </p:scale>
        <p:origin x="780"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Num Issues</c:v>
                </c:pt>
              </c:strCache>
            </c:strRef>
          </c:tx>
          <c:spPr>
            <a:ln w="28575" cap="rnd">
              <a:solidFill>
                <a:schemeClr val="accent1"/>
              </a:solidFill>
              <a:round/>
            </a:ln>
            <a:effectLst/>
          </c:spPr>
          <c:marker>
            <c:symbol val="none"/>
          </c:marker>
          <c:cat>
            <c:numRef>
              <c:f>Sheet1!$A$2:$A$7</c:f>
              <c:numCache>
                <c:formatCode>d\-mmm</c:formatCode>
                <c:ptCount val="6"/>
                <c:pt idx="0">
                  <c:v>45200</c:v>
                </c:pt>
                <c:pt idx="1">
                  <c:v>45206</c:v>
                </c:pt>
                <c:pt idx="2">
                  <c:v>45213</c:v>
                </c:pt>
                <c:pt idx="3">
                  <c:v>45220</c:v>
                </c:pt>
                <c:pt idx="4">
                  <c:v>45227</c:v>
                </c:pt>
                <c:pt idx="5">
                  <c:v>45235</c:v>
                </c:pt>
              </c:numCache>
            </c:numRef>
          </c:cat>
          <c:val>
            <c:numRef>
              <c:f>Sheet1!$B$2:$B$7</c:f>
              <c:numCache>
                <c:formatCode>General</c:formatCode>
                <c:ptCount val="6"/>
                <c:pt idx="0">
                  <c:v>20</c:v>
                </c:pt>
                <c:pt idx="1">
                  <c:v>19</c:v>
                </c:pt>
                <c:pt idx="2">
                  <c:v>16</c:v>
                </c:pt>
                <c:pt idx="3">
                  <c:v>14</c:v>
                </c:pt>
                <c:pt idx="4">
                  <c:v>11</c:v>
                </c:pt>
                <c:pt idx="5">
                  <c:v>3</c:v>
                </c:pt>
              </c:numCache>
            </c:numRef>
          </c:val>
          <c:smooth val="0"/>
          <c:extLst>
            <c:ext xmlns:c16="http://schemas.microsoft.com/office/drawing/2014/chart" uri="{C3380CC4-5D6E-409C-BE32-E72D297353CC}">
              <c16:uniqueId val="{00000000-C2BF-46B2-976E-A9C1287DC98B}"/>
            </c:ext>
          </c:extLst>
        </c:ser>
        <c:dLbls>
          <c:showLegendKey val="0"/>
          <c:showVal val="0"/>
          <c:showCatName val="0"/>
          <c:showSerName val="0"/>
          <c:showPercent val="0"/>
          <c:showBubbleSize val="0"/>
        </c:dLbls>
        <c:smooth val="0"/>
        <c:axId val="86591024"/>
        <c:axId val="795687903"/>
      </c:lineChart>
      <c:dateAx>
        <c:axId val="86591024"/>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5687903"/>
        <c:crosses val="autoZero"/>
        <c:auto val="1"/>
        <c:lblOffset val="100"/>
        <c:baseTimeUnit val="days"/>
      </c:dateAx>
      <c:valAx>
        <c:axId val="795687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591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err="1"/>
              <a:t>PixlPix</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6C45-CCDB-ED30-B324-BA7367F84550}"/>
              </a:ext>
            </a:extLst>
          </p:cNvPr>
          <p:cNvSpPr>
            <a:spLocks noGrp="1"/>
          </p:cNvSpPr>
          <p:nvPr>
            <p:ph type="title"/>
          </p:nvPr>
        </p:nvSpPr>
        <p:spPr>
          <a:xfrm>
            <a:off x="4178808" y="885120"/>
            <a:ext cx="6766560" cy="768096"/>
          </a:xfrm>
        </p:spPr>
        <p:txBody>
          <a:bodyPr/>
          <a:lstStyle/>
          <a:p>
            <a:r>
              <a:rPr lang="en-US" dirty="0"/>
              <a:t>App not integrated with react</a:t>
            </a:r>
          </a:p>
        </p:txBody>
      </p:sp>
      <p:sp>
        <p:nvSpPr>
          <p:cNvPr id="3" name="Content Placeholder 2">
            <a:extLst>
              <a:ext uri="{FF2B5EF4-FFF2-40B4-BE49-F238E27FC236}">
                <a16:creationId xmlns:a16="http://schemas.microsoft.com/office/drawing/2014/main" id="{819FCC93-121E-AA6E-5793-E5D6DC721029}"/>
              </a:ext>
            </a:extLst>
          </p:cNvPr>
          <p:cNvSpPr>
            <a:spLocks noGrp="1"/>
          </p:cNvSpPr>
          <p:nvPr>
            <p:ph idx="1"/>
          </p:nvPr>
        </p:nvSpPr>
        <p:spPr/>
        <p:txBody>
          <a:bodyPr/>
          <a:lstStyle/>
          <a:p>
            <a:pPr marL="285750" indent="-285750">
              <a:buFont typeface="Arial" panose="020B0604020202020204" pitchFamily="34" charset="0"/>
              <a:buChar char="•"/>
            </a:pPr>
            <a:r>
              <a:rPr lang="en-US" dirty="0"/>
              <a:t>After looking into having a react front-end with a Django back-end it is too far into the project to switch as there is not enough time remaining. </a:t>
            </a:r>
          </a:p>
        </p:txBody>
      </p:sp>
      <p:sp>
        <p:nvSpPr>
          <p:cNvPr id="5" name="Slide Number Placeholder 4">
            <a:extLst>
              <a:ext uri="{FF2B5EF4-FFF2-40B4-BE49-F238E27FC236}">
                <a16:creationId xmlns:a16="http://schemas.microsoft.com/office/drawing/2014/main" id="{0764FAEB-4544-330A-A385-25C2CD18F968}"/>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61396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6C45-CCDB-ED30-B324-BA7367F84550}"/>
              </a:ext>
            </a:extLst>
          </p:cNvPr>
          <p:cNvSpPr>
            <a:spLocks noGrp="1"/>
          </p:cNvSpPr>
          <p:nvPr>
            <p:ph type="title"/>
          </p:nvPr>
        </p:nvSpPr>
        <p:spPr>
          <a:xfrm>
            <a:off x="4178808" y="1750383"/>
            <a:ext cx="6766560" cy="768096"/>
          </a:xfrm>
        </p:spPr>
        <p:txBody>
          <a:bodyPr/>
          <a:lstStyle/>
          <a:p>
            <a:r>
              <a:rPr lang="en-US" dirty="0"/>
              <a:t>NO DM</a:t>
            </a:r>
          </a:p>
        </p:txBody>
      </p:sp>
      <p:sp>
        <p:nvSpPr>
          <p:cNvPr id="3" name="Content Placeholder 2">
            <a:extLst>
              <a:ext uri="{FF2B5EF4-FFF2-40B4-BE49-F238E27FC236}">
                <a16:creationId xmlns:a16="http://schemas.microsoft.com/office/drawing/2014/main" id="{819FCC93-121E-AA6E-5793-E5D6DC721029}"/>
              </a:ext>
            </a:extLst>
          </p:cNvPr>
          <p:cNvSpPr>
            <a:spLocks noGrp="1"/>
          </p:cNvSpPr>
          <p:nvPr>
            <p:ph idx="1"/>
          </p:nvPr>
        </p:nvSpPr>
        <p:spPr/>
        <p:txBody>
          <a:bodyPr/>
          <a:lstStyle/>
          <a:p>
            <a:r>
              <a:rPr lang="en-US" dirty="0"/>
              <a:t>While DMs would be a fun feature to add to the app,  they were never actually in our initial feature list. It is a feature that is at the top of the list to add if we have enough time. It was initially slated as part of features that would be added after initial release.</a:t>
            </a:r>
          </a:p>
        </p:txBody>
      </p:sp>
      <p:sp>
        <p:nvSpPr>
          <p:cNvPr id="5" name="Slide Number Placeholder 4">
            <a:extLst>
              <a:ext uri="{FF2B5EF4-FFF2-40B4-BE49-F238E27FC236}">
                <a16:creationId xmlns:a16="http://schemas.microsoft.com/office/drawing/2014/main" id="{0764FAEB-4544-330A-A385-25C2CD18F968}"/>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4771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6C45-CCDB-ED30-B324-BA7367F84550}"/>
              </a:ext>
            </a:extLst>
          </p:cNvPr>
          <p:cNvSpPr>
            <a:spLocks noGrp="1"/>
          </p:cNvSpPr>
          <p:nvPr>
            <p:ph type="title"/>
          </p:nvPr>
        </p:nvSpPr>
        <p:spPr>
          <a:xfrm>
            <a:off x="4178808" y="1750383"/>
            <a:ext cx="6766560" cy="768096"/>
          </a:xfrm>
        </p:spPr>
        <p:txBody>
          <a:bodyPr/>
          <a:lstStyle/>
          <a:p>
            <a:r>
              <a:rPr lang="en-US" dirty="0"/>
              <a:t>No Site Logo</a:t>
            </a:r>
          </a:p>
        </p:txBody>
      </p:sp>
      <p:sp>
        <p:nvSpPr>
          <p:cNvPr id="3" name="Content Placeholder 2">
            <a:extLst>
              <a:ext uri="{FF2B5EF4-FFF2-40B4-BE49-F238E27FC236}">
                <a16:creationId xmlns:a16="http://schemas.microsoft.com/office/drawing/2014/main" id="{819FCC93-121E-AA6E-5793-E5D6DC721029}"/>
              </a:ext>
            </a:extLst>
          </p:cNvPr>
          <p:cNvSpPr>
            <a:spLocks noGrp="1"/>
          </p:cNvSpPr>
          <p:nvPr>
            <p:ph idx="1"/>
          </p:nvPr>
        </p:nvSpPr>
        <p:spPr/>
        <p:txBody>
          <a:bodyPr/>
          <a:lstStyle/>
          <a:p>
            <a:r>
              <a:rPr lang="en-US" dirty="0"/>
              <a:t>We have created some mockups of logos using AI image generators; however we have not decided on one specifically yet.  We could just use </a:t>
            </a:r>
            <a:r>
              <a:rPr lang="en-US" dirty="0" err="1"/>
              <a:t>PixlPix</a:t>
            </a:r>
            <a:r>
              <a:rPr lang="en-US" dirty="0"/>
              <a:t> in an interesting font as our logo as many tech companies do these days. </a:t>
            </a:r>
          </a:p>
        </p:txBody>
      </p:sp>
      <p:sp>
        <p:nvSpPr>
          <p:cNvPr id="5" name="Slide Number Placeholder 4">
            <a:extLst>
              <a:ext uri="{FF2B5EF4-FFF2-40B4-BE49-F238E27FC236}">
                <a16:creationId xmlns:a16="http://schemas.microsoft.com/office/drawing/2014/main" id="{0764FAEB-4544-330A-A385-25C2CD18F968}"/>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6" name="Picture 5" descr="A hand touching a round object&#10;&#10;Description automatically generated with medium confidence">
            <a:extLst>
              <a:ext uri="{FF2B5EF4-FFF2-40B4-BE49-F238E27FC236}">
                <a16:creationId xmlns:a16="http://schemas.microsoft.com/office/drawing/2014/main" id="{94064988-8DC4-7A4C-22BD-C049046D8C45}"/>
              </a:ext>
            </a:extLst>
          </p:cNvPr>
          <p:cNvPicPr>
            <a:picLocks noChangeAspect="1"/>
          </p:cNvPicPr>
          <p:nvPr/>
        </p:nvPicPr>
        <p:blipFill>
          <a:blip r:embed="rId2"/>
          <a:stretch>
            <a:fillRect/>
          </a:stretch>
        </p:blipFill>
        <p:spPr>
          <a:xfrm>
            <a:off x="3927764" y="4268492"/>
            <a:ext cx="1392381" cy="1392381"/>
          </a:xfrm>
          <a:prstGeom prst="rect">
            <a:avLst/>
          </a:prstGeom>
        </p:spPr>
      </p:pic>
      <p:pic>
        <p:nvPicPr>
          <p:cNvPr id="8" name="Picture 7" descr="A logo of mountains and sun&#10;&#10;Description automatically generated">
            <a:extLst>
              <a:ext uri="{FF2B5EF4-FFF2-40B4-BE49-F238E27FC236}">
                <a16:creationId xmlns:a16="http://schemas.microsoft.com/office/drawing/2014/main" id="{A077766E-C015-992F-B130-EBDB2BD229F2}"/>
              </a:ext>
            </a:extLst>
          </p:cNvPr>
          <p:cNvPicPr>
            <a:picLocks noChangeAspect="1"/>
          </p:cNvPicPr>
          <p:nvPr/>
        </p:nvPicPr>
        <p:blipFill>
          <a:blip r:embed="rId3"/>
          <a:stretch>
            <a:fillRect/>
          </a:stretch>
        </p:blipFill>
        <p:spPr>
          <a:xfrm>
            <a:off x="5616909" y="4268492"/>
            <a:ext cx="1392381" cy="1392381"/>
          </a:xfrm>
          <a:prstGeom prst="rect">
            <a:avLst/>
          </a:prstGeom>
        </p:spPr>
      </p:pic>
      <p:pic>
        <p:nvPicPr>
          <p:cNvPr id="10" name="Picture 9" descr="A logo with a black circle and white text&#10;&#10;Description automatically generated">
            <a:extLst>
              <a:ext uri="{FF2B5EF4-FFF2-40B4-BE49-F238E27FC236}">
                <a16:creationId xmlns:a16="http://schemas.microsoft.com/office/drawing/2014/main" id="{1E77B15E-5F96-39FA-52B7-5311ABCED2FA}"/>
              </a:ext>
            </a:extLst>
          </p:cNvPr>
          <p:cNvPicPr>
            <a:picLocks noChangeAspect="1"/>
          </p:cNvPicPr>
          <p:nvPr/>
        </p:nvPicPr>
        <p:blipFill>
          <a:blip r:embed="rId4"/>
          <a:stretch>
            <a:fillRect/>
          </a:stretch>
        </p:blipFill>
        <p:spPr>
          <a:xfrm>
            <a:off x="7562088" y="4268491"/>
            <a:ext cx="1392381" cy="1392381"/>
          </a:xfrm>
          <a:prstGeom prst="rect">
            <a:avLst/>
          </a:prstGeom>
        </p:spPr>
      </p:pic>
    </p:spTree>
    <p:extLst>
      <p:ext uri="{BB962C8B-B14F-4D97-AF65-F5344CB8AC3E}">
        <p14:creationId xmlns:p14="http://schemas.microsoft.com/office/powerpoint/2010/main" val="290521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E3A7-C99A-BDD3-48AD-D4060B289DCF}"/>
              </a:ext>
            </a:extLst>
          </p:cNvPr>
          <p:cNvSpPr>
            <a:spLocks noGrp="1"/>
          </p:cNvSpPr>
          <p:nvPr>
            <p:ph type="title"/>
          </p:nvPr>
        </p:nvSpPr>
        <p:spPr>
          <a:xfrm>
            <a:off x="4224528" y="1593088"/>
            <a:ext cx="6766560" cy="768096"/>
          </a:xfrm>
        </p:spPr>
        <p:txBody>
          <a:bodyPr/>
          <a:lstStyle/>
          <a:p>
            <a:r>
              <a:rPr lang="en-US" dirty="0"/>
              <a:t>Production server</a:t>
            </a:r>
          </a:p>
        </p:txBody>
      </p:sp>
      <p:sp>
        <p:nvSpPr>
          <p:cNvPr id="3" name="Content Placeholder 2">
            <a:extLst>
              <a:ext uri="{FF2B5EF4-FFF2-40B4-BE49-F238E27FC236}">
                <a16:creationId xmlns:a16="http://schemas.microsoft.com/office/drawing/2014/main" id="{C6E4653A-B492-C645-49AD-6F7B294B46C6}"/>
              </a:ext>
            </a:extLst>
          </p:cNvPr>
          <p:cNvSpPr>
            <a:spLocks noGrp="1"/>
          </p:cNvSpPr>
          <p:nvPr>
            <p:ph idx="1"/>
          </p:nvPr>
        </p:nvSpPr>
        <p:spPr/>
        <p:txBody>
          <a:bodyPr/>
          <a:lstStyle/>
          <a:p>
            <a:pPr marL="285750" indent="-285750">
              <a:buFont typeface="Arial" panose="020B0604020202020204" pitchFamily="34" charset="0"/>
              <a:buChar char="•"/>
            </a:pPr>
            <a:r>
              <a:rPr lang="en-US" dirty="0"/>
              <a:t>When code is pushed to the repo, the production server does not save the photos uploaded before the push, so posts appear without an image.</a:t>
            </a:r>
          </a:p>
          <a:p>
            <a:pPr marL="285750" indent="-285750">
              <a:buFont typeface="Arial" panose="020B0604020202020204" pitchFamily="34" charset="0"/>
              <a:buChar char="•"/>
            </a:pPr>
            <a:r>
              <a:rPr lang="en-US" dirty="0"/>
              <a:t>Can be fixed by saving into a </a:t>
            </a:r>
            <a:r>
              <a:rPr lang="en-US" dirty="0" err="1"/>
              <a:t>json</a:t>
            </a:r>
            <a:r>
              <a:rPr lang="en-US" dirty="0"/>
              <a:t> file then having the </a:t>
            </a:r>
            <a:r>
              <a:rPr lang="en-US" dirty="0" err="1"/>
              <a:t>json</a:t>
            </a:r>
            <a:r>
              <a:rPr lang="en-US" dirty="0"/>
              <a:t> file be saved then reuploaded on push</a:t>
            </a:r>
          </a:p>
        </p:txBody>
      </p:sp>
      <p:sp>
        <p:nvSpPr>
          <p:cNvPr id="5" name="Slide Number Placeholder 4">
            <a:extLst>
              <a:ext uri="{FF2B5EF4-FFF2-40B4-BE49-F238E27FC236}">
                <a16:creationId xmlns:a16="http://schemas.microsoft.com/office/drawing/2014/main" id="{BA222C4A-7387-F3AC-2810-D0F83EEF2433}"/>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148363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433C-598B-C6F1-6CC7-B25633814D07}"/>
              </a:ext>
            </a:extLst>
          </p:cNvPr>
          <p:cNvSpPr>
            <a:spLocks noGrp="1"/>
          </p:cNvSpPr>
          <p:nvPr>
            <p:ph type="title"/>
          </p:nvPr>
        </p:nvSpPr>
        <p:spPr/>
        <p:txBody>
          <a:bodyPr/>
          <a:lstStyle/>
          <a:p>
            <a:r>
              <a:rPr lang="en-US" dirty="0"/>
              <a:t>Customer feedback</a:t>
            </a:r>
          </a:p>
        </p:txBody>
      </p:sp>
      <p:sp>
        <p:nvSpPr>
          <p:cNvPr id="4" name="Slide Number Placeholder 3">
            <a:extLst>
              <a:ext uri="{FF2B5EF4-FFF2-40B4-BE49-F238E27FC236}">
                <a16:creationId xmlns:a16="http://schemas.microsoft.com/office/drawing/2014/main" id="{0B94EA11-D817-FE7F-562E-140694733EE5}"/>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5" name="Text Placeholder 4">
            <a:extLst>
              <a:ext uri="{FF2B5EF4-FFF2-40B4-BE49-F238E27FC236}">
                <a16:creationId xmlns:a16="http://schemas.microsoft.com/office/drawing/2014/main" id="{57E40FF9-4769-B487-47E6-C4273A1DE2AB}"/>
              </a:ext>
            </a:extLst>
          </p:cNvPr>
          <p:cNvSpPr>
            <a:spLocks noGrp="1"/>
          </p:cNvSpPr>
          <p:nvPr>
            <p:ph type="body" idx="1"/>
          </p:nvPr>
        </p:nvSpPr>
        <p:spPr/>
        <p:txBody>
          <a:bodyPr/>
          <a:lstStyle/>
          <a:p>
            <a:r>
              <a:rPr lang="en-US" dirty="0"/>
              <a:t>Emily</a:t>
            </a:r>
          </a:p>
        </p:txBody>
      </p:sp>
      <p:sp>
        <p:nvSpPr>
          <p:cNvPr id="6" name="Picture Placeholder 5">
            <a:extLst>
              <a:ext uri="{FF2B5EF4-FFF2-40B4-BE49-F238E27FC236}">
                <a16:creationId xmlns:a16="http://schemas.microsoft.com/office/drawing/2014/main" id="{CF165F3B-523B-9745-40CD-B08D1E6DDB7F}"/>
              </a:ext>
            </a:extLst>
          </p:cNvPr>
          <p:cNvSpPr>
            <a:spLocks noGrp="1"/>
          </p:cNvSpPr>
          <p:nvPr>
            <p:ph type="pic" sz="quarter" idx="23"/>
          </p:nvPr>
        </p:nvSpPr>
        <p:spPr/>
        <p:txBody>
          <a:bodyPr/>
          <a:lstStyle/>
          <a:p>
            <a:endParaRPr lang="en-US"/>
          </a:p>
        </p:txBody>
      </p:sp>
      <p:sp>
        <p:nvSpPr>
          <p:cNvPr id="7" name="Text Placeholder 6">
            <a:extLst>
              <a:ext uri="{FF2B5EF4-FFF2-40B4-BE49-F238E27FC236}">
                <a16:creationId xmlns:a16="http://schemas.microsoft.com/office/drawing/2014/main" id="{17C6D16C-7F8D-1DC5-FDF7-48591A82DA78}"/>
              </a:ext>
            </a:extLst>
          </p:cNvPr>
          <p:cNvSpPr>
            <a:spLocks noGrp="1"/>
          </p:cNvSpPr>
          <p:nvPr>
            <p:ph type="body" sz="quarter" idx="18"/>
          </p:nvPr>
        </p:nvSpPr>
        <p:spPr/>
        <p:txBody>
          <a:bodyPr/>
          <a:lstStyle/>
          <a:p>
            <a:r>
              <a:rPr lang="en-US" dirty="0"/>
              <a:t>“</a:t>
            </a:r>
            <a:r>
              <a:rPr lang="en-US" dirty="0" err="1"/>
              <a:t>PixlPix</a:t>
            </a:r>
            <a:r>
              <a:rPr lang="en-US" dirty="0"/>
              <a:t> is a fun platform. It’d be even better if there was a way to post with just words”</a:t>
            </a:r>
          </a:p>
        </p:txBody>
      </p:sp>
      <p:sp>
        <p:nvSpPr>
          <p:cNvPr id="8" name="Text Placeholder 7">
            <a:extLst>
              <a:ext uri="{FF2B5EF4-FFF2-40B4-BE49-F238E27FC236}">
                <a16:creationId xmlns:a16="http://schemas.microsoft.com/office/drawing/2014/main" id="{516CC5FF-9A34-1201-3DA2-20F7FEAC2AC5}"/>
              </a:ext>
            </a:extLst>
          </p:cNvPr>
          <p:cNvSpPr>
            <a:spLocks noGrp="1"/>
          </p:cNvSpPr>
          <p:nvPr>
            <p:ph type="body" sz="quarter" idx="3"/>
          </p:nvPr>
        </p:nvSpPr>
        <p:spPr>
          <a:xfrm>
            <a:off x="2900910" y="2491684"/>
            <a:ext cx="2057402" cy="2825173"/>
          </a:xfrm>
        </p:spPr>
        <p:txBody>
          <a:bodyPr/>
          <a:lstStyle/>
          <a:p>
            <a:r>
              <a:rPr lang="en-US" dirty="0"/>
              <a:t>Kurtis</a:t>
            </a:r>
          </a:p>
        </p:txBody>
      </p:sp>
      <p:sp>
        <p:nvSpPr>
          <p:cNvPr id="9" name="Picture Placeholder 8">
            <a:extLst>
              <a:ext uri="{FF2B5EF4-FFF2-40B4-BE49-F238E27FC236}">
                <a16:creationId xmlns:a16="http://schemas.microsoft.com/office/drawing/2014/main" id="{44B52255-730D-452A-DC3C-24B3F0D70B7B}"/>
              </a:ext>
            </a:extLst>
          </p:cNvPr>
          <p:cNvSpPr>
            <a:spLocks noGrp="1"/>
          </p:cNvSpPr>
          <p:nvPr>
            <p:ph type="pic" sz="quarter" idx="27"/>
          </p:nvPr>
        </p:nvSpPr>
        <p:spPr/>
        <p:txBody>
          <a:bodyPr/>
          <a:lstStyle/>
          <a:p>
            <a:endParaRPr lang="en-US"/>
          </a:p>
        </p:txBody>
      </p:sp>
      <p:sp>
        <p:nvSpPr>
          <p:cNvPr id="10" name="Text Placeholder 9">
            <a:extLst>
              <a:ext uri="{FF2B5EF4-FFF2-40B4-BE49-F238E27FC236}">
                <a16:creationId xmlns:a16="http://schemas.microsoft.com/office/drawing/2014/main" id="{1D33A763-3AC7-0228-97DB-409E2BB01CCB}"/>
              </a:ext>
            </a:extLst>
          </p:cNvPr>
          <p:cNvSpPr>
            <a:spLocks noGrp="1"/>
          </p:cNvSpPr>
          <p:nvPr>
            <p:ph type="body" sz="quarter" idx="19"/>
          </p:nvPr>
        </p:nvSpPr>
        <p:spPr>
          <a:xfrm>
            <a:off x="2969491" y="3744302"/>
            <a:ext cx="1920240" cy="2128348"/>
          </a:xfrm>
        </p:spPr>
        <p:txBody>
          <a:bodyPr/>
          <a:lstStyle/>
          <a:p>
            <a:r>
              <a:rPr lang="en-US" sz="1200" dirty="0"/>
              <a:t>“After some use, the over all use and feel is good. Things work like they should without issue. I think the login screen could be arranged differently to accommodate a phone vertical layout. I would also like to see how many comments are on a post.”</a:t>
            </a:r>
          </a:p>
        </p:txBody>
      </p:sp>
      <p:sp>
        <p:nvSpPr>
          <p:cNvPr id="11" name="Text Placeholder 10">
            <a:extLst>
              <a:ext uri="{FF2B5EF4-FFF2-40B4-BE49-F238E27FC236}">
                <a16:creationId xmlns:a16="http://schemas.microsoft.com/office/drawing/2014/main" id="{9158C2F1-E13E-7614-298E-2CA7E8BF7360}"/>
              </a:ext>
            </a:extLst>
          </p:cNvPr>
          <p:cNvSpPr>
            <a:spLocks noGrp="1"/>
          </p:cNvSpPr>
          <p:nvPr>
            <p:ph type="body" sz="quarter" idx="13"/>
          </p:nvPr>
        </p:nvSpPr>
        <p:spPr>
          <a:xfrm>
            <a:off x="5116484" y="2491684"/>
            <a:ext cx="2117206" cy="2825173"/>
          </a:xfrm>
        </p:spPr>
        <p:txBody>
          <a:bodyPr/>
          <a:lstStyle/>
          <a:p>
            <a:r>
              <a:rPr lang="en-US" dirty="0"/>
              <a:t>Jason</a:t>
            </a:r>
          </a:p>
        </p:txBody>
      </p:sp>
      <p:sp>
        <p:nvSpPr>
          <p:cNvPr id="12" name="Picture Placeholder 11">
            <a:extLst>
              <a:ext uri="{FF2B5EF4-FFF2-40B4-BE49-F238E27FC236}">
                <a16:creationId xmlns:a16="http://schemas.microsoft.com/office/drawing/2014/main" id="{5814EAB7-2713-7C07-0022-590317B458FB}"/>
              </a:ext>
            </a:extLst>
          </p:cNvPr>
          <p:cNvSpPr>
            <a:spLocks noGrp="1"/>
          </p:cNvSpPr>
          <p:nvPr>
            <p:ph type="pic" sz="quarter" idx="26"/>
          </p:nvPr>
        </p:nvSpPr>
        <p:spPr/>
        <p:txBody>
          <a:bodyPr/>
          <a:lstStyle/>
          <a:p>
            <a:endParaRPr lang="en-US"/>
          </a:p>
        </p:txBody>
      </p:sp>
      <p:sp>
        <p:nvSpPr>
          <p:cNvPr id="13" name="Text Placeholder 12">
            <a:extLst>
              <a:ext uri="{FF2B5EF4-FFF2-40B4-BE49-F238E27FC236}">
                <a16:creationId xmlns:a16="http://schemas.microsoft.com/office/drawing/2014/main" id="{BE8936E9-AEF8-5C1D-0B69-D4CB22A40AE9}"/>
              </a:ext>
            </a:extLst>
          </p:cNvPr>
          <p:cNvSpPr>
            <a:spLocks noGrp="1"/>
          </p:cNvSpPr>
          <p:nvPr>
            <p:ph type="body" sz="quarter" idx="20"/>
          </p:nvPr>
        </p:nvSpPr>
        <p:spPr>
          <a:xfrm>
            <a:off x="5162204" y="3888404"/>
            <a:ext cx="1920240" cy="2128348"/>
          </a:xfrm>
        </p:spPr>
        <p:txBody>
          <a:bodyPr/>
          <a:lstStyle/>
          <a:p>
            <a:r>
              <a:rPr lang="en-US" sz="1200" dirty="0"/>
              <a:t>“The </a:t>
            </a:r>
            <a:r>
              <a:rPr lang="en-US" sz="1200" dirty="0" err="1"/>
              <a:t>PixlPix</a:t>
            </a:r>
            <a:r>
              <a:rPr lang="en-US" sz="1200" dirty="0"/>
              <a:t> website is an easy way to share and view pictures of friends. The interface is simple to use and understand. It quickly connected to my photo album and allowed me to seamlessly upload photos for friends to see. The ability to comment on others was great.”</a:t>
            </a:r>
          </a:p>
        </p:txBody>
      </p:sp>
      <p:sp>
        <p:nvSpPr>
          <p:cNvPr id="14" name="Text Placeholder 13">
            <a:extLst>
              <a:ext uri="{FF2B5EF4-FFF2-40B4-BE49-F238E27FC236}">
                <a16:creationId xmlns:a16="http://schemas.microsoft.com/office/drawing/2014/main" id="{06E17E5F-F0FA-7454-D7B2-CBCDD3923EF1}"/>
              </a:ext>
            </a:extLst>
          </p:cNvPr>
          <p:cNvSpPr>
            <a:spLocks noGrp="1"/>
          </p:cNvSpPr>
          <p:nvPr>
            <p:ph type="body" sz="quarter" idx="15"/>
          </p:nvPr>
        </p:nvSpPr>
        <p:spPr/>
        <p:txBody>
          <a:bodyPr/>
          <a:lstStyle/>
          <a:p>
            <a:r>
              <a:rPr lang="en-US" dirty="0"/>
              <a:t>Rowan</a:t>
            </a:r>
          </a:p>
        </p:txBody>
      </p:sp>
      <p:sp>
        <p:nvSpPr>
          <p:cNvPr id="15" name="Picture Placeholder 14">
            <a:extLst>
              <a:ext uri="{FF2B5EF4-FFF2-40B4-BE49-F238E27FC236}">
                <a16:creationId xmlns:a16="http://schemas.microsoft.com/office/drawing/2014/main" id="{1CDA282D-AEEB-5C7F-2D46-A311E3D2B986}"/>
              </a:ext>
            </a:extLst>
          </p:cNvPr>
          <p:cNvSpPr>
            <a:spLocks noGrp="1"/>
          </p:cNvSpPr>
          <p:nvPr>
            <p:ph type="pic" sz="quarter" idx="25"/>
          </p:nvPr>
        </p:nvSpPr>
        <p:spPr/>
        <p:txBody>
          <a:bodyPr/>
          <a:lstStyle/>
          <a:p>
            <a:endParaRPr lang="en-US"/>
          </a:p>
        </p:txBody>
      </p:sp>
      <p:sp>
        <p:nvSpPr>
          <p:cNvPr id="16" name="Text Placeholder 15">
            <a:extLst>
              <a:ext uri="{FF2B5EF4-FFF2-40B4-BE49-F238E27FC236}">
                <a16:creationId xmlns:a16="http://schemas.microsoft.com/office/drawing/2014/main" id="{F440DF93-6529-5BEC-F3E6-BCAEDA37A153}"/>
              </a:ext>
            </a:extLst>
          </p:cNvPr>
          <p:cNvSpPr>
            <a:spLocks noGrp="1"/>
          </p:cNvSpPr>
          <p:nvPr>
            <p:ph type="body" sz="quarter" idx="21"/>
          </p:nvPr>
        </p:nvSpPr>
        <p:spPr>
          <a:xfrm>
            <a:off x="7377777" y="3888403"/>
            <a:ext cx="1920240" cy="1809079"/>
          </a:xfrm>
        </p:spPr>
        <p:txBody>
          <a:bodyPr/>
          <a:lstStyle/>
          <a:p>
            <a:r>
              <a:rPr lang="en-US" dirty="0"/>
              <a:t>“The UI was highly intuitive. All the basic functions of the website worked well. It was nice to look at, being a good color combination and good design.”</a:t>
            </a:r>
          </a:p>
        </p:txBody>
      </p:sp>
      <p:sp>
        <p:nvSpPr>
          <p:cNvPr id="17" name="Text Placeholder 16">
            <a:extLst>
              <a:ext uri="{FF2B5EF4-FFF2-40B4-BE49-F238E27FC236}">
                <a16:creationId xmlns:a16="http://schemas.microsoft.com/office/drawing/2014/main" id="{3E1D8C8E-FE54-2AF3-0E0D-02876E6876B8}"/>
              </a:ext>
            </a:extLst>
          </p:cNvPr>
          <p:cNvSpPr>
            <a:spLocks noGrp="1"/>
          </p:cNvSpPr>
          <p:nvPr>
            <p:ph type="body" sz="quarter" idx="17"/>
          </p:nvPr>
        </p:nvSpPr>
        <p:spPr/>
        <p:txBody>
          <a:bodyPr/>
          <a:lstStyle/>
          <a:p>
            <a:r>
              <a:rPr lang="en-US" dirty="0"/>
              <a:t>Kieran</a:t>
            </a:r>
          </a:p>
        </p:txBody>
      </p:sp>
      <p:sp>
        <p:nvSpPr>
          <p:cNvPr id="18" name="Picture Placeholder 17">
            <a:extLst>
              <a:ext uri="{FF2B5EF4-FFF2-40B4-BE49-F238E27FC236}">
                <a16:creationId xmlns:a16="http://schemas.microsoft.com/office/drawing/2014/main" id="{BAF69B79-B827-62DA-A5E2-BA804AB7FCBF}"/>
              </a:ext>
            </a:extLst>
          </p:cNvPr>
          <p:cNvSpPr>
            <a:spLocks noGrp="1"/>
          </p:cNvSpPr>
          <p:nvPr>
            <p:ph type="pic" sz="quarter" idx="24"/>
          </p:nvPr>
        </p:nvSpPr>
        <p:spPr/>
        <p:txBody>
          <a:bodyPr/>
          <a:lstStyle/>
          <a:p>
            <a:endParaRPr lang="en-US"/>
          </a:p>
        </p:txBody>
      </p:sp>
      <p:sp>
        <p:nvSpPr>
          <p:cNvPr id="19" name="Text Placeholder 18">
            <a:extLst>
              <a:ext uri="{FF2B5EF4-FFF2-40B4-BE49-F238E27FC236}">
                <a16:creationId xmlns:a16="http://schemas.microsoft.com/office/drawing/2014/main" id="{A48D1CA5-CB09-EEDA-B4E0-AF3628B9F5FC}"/>
              </a:ext>
            </a:extLst>
          </p:cNvPr>
          <p:cNvSpPr>
            <a:spLocks noGrp="1"/>
          </p:cNvSpPr>
          <p:nvPr>
            <p:ph type="body" sz="quarter" idx="22"/>
          </p:nvPr>
        </p:nvSpPr>
        <p:spPr/>
        <p:txBody>
          <a:bodyPr/>
          <a:lstStyle/>
          <a:p>
            <a:r>
              <a:rPr lang="en-US" dirty="0"/>
              <a:t>“I really like the way the site looks, its clean and not to0 much. The site ran well and the UI was easy to figure out”</a:t>
            </a:r>
          </a:p>
        </p:txBody>
      </p:sp>
    </p:spTree>
    <p:extLst>
      <p:ext uri="{BB962C8B-B14F-4D97-AF65-F5344CB8AC3E}">
        <p14:creationId xmlns:p14="http://schemas.microsoft.com/office/powerpoint/2010/main" val="4109173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6C45-CCDB-ED30-B324-BA7367F84550}"/>
              </a:ext>
            </a:extLst>
          </p:cNvPr>
          <p:cNvSpPr>
            <a:spLocks noGrp="1"/>
          </p:cNvSpPr>
          <p:nvPr>
            <p:ph type="title"/>
          </p:nvPr>
        </p:nvSpPr>
        <p:spPr>
          <a:xfrm>
            <a:off x="4178808" y="550672"/>
            <a:ext cx="6766560" cy="768096"/>
          </a:xfrm>
        </p:spPr>
        <p:txBody>
          <a:bodyPr/>
          <a:lstStyle/>
          <a:p>
            <a:r>
              <a:rPr lang="en-US" dirty="0"/>
              <a:t>Changes to be made after customer feedback</a:t>
            </a:r>
          </a:p>
        </p:txBody>
      </p:sp>
      <p:sp>
        <p:nvSpPr>
          <p:cNvPr id="3" name="Content Placeholder 2">
            <a:extLst>
              <a:ext uri="{FF2B5EF4-FFF2-40B4-BE49-F238E27FC236}">
                <a16:creationId xmlns:a16="http://schemas.microsoft.com/office/drawing/2014/main" id="{819FCC93-121E-AA6E-5793-E5D6DC721029}"/>
              </a:ext>
            </a:extLst>
          </p:cNvPr>
          <p:cNvSpPr>
            <a:spLocks noGrp="1"/>
          </p:cNvSpPr>
          <p:nvPr>
            <p:ph idx="1"/>
          </p:nvPr>
        </p:nvSpPr>
        <p:spPr/>
        <p:txBody>
          <a:bodyPr/>
          <a:lstStyle/>
          <a:p>
            <a:pPr marL="285750" indent="-285750">
              <a:buFont typeface="Arial" panose="020B0604020202020204" pitchFamily="34" charset="0"/>
              <a:buChar char="•"/>
            </a:pPr>
            <a:r>
              <a:rPr lang="en-US" dirty="0"/>
              <a:t>UI tweaking on login page for mobile use</a:t>
            </a:r>
          </a:p>
          <a:p>
            <a:pPr marL="285750" indent="-285750">
              <a:buFont typeface="Arial" panose="020B0604020202020204" pitchFamily="34" charset="0"/>
              <a:buChar char="•"/>
            </a:pPr>
            <a:r>
              <a:rPr lang="en-US" dirty="0"/>
              <a:t>Comment Count</a:t>
            </a:r>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0764FAEB-4544-330A-A385-25C2CD18F968}"/>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1578497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Demo?</a:t>
            </a:r>
            <a:br>
              <a:rPr lang="en-US" dirty="0"/>
            </a:br>
            <a:endParaRPr lang="en-US" dirty="0"/>
          </a:p>
        </p:txBody>
      </p:sp>
    </p:spTree>
    <p:extLst>
      <p:ext uri="{BB962C8B-B14F-4D97-AF65-F5344CB8AC3E}">
        <p14:creationId xmlns:p14="http://schemas.microsoft.com/office/powerpoint/2010/main" val="106513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Issue List</a:t>
            </a:r>
          </a:p>
          <a:p>
            <a:r>
              <a:rPr lang="en-US" dirty="0"/>
              <a:t>Remaining Issues</a:t>
            </a:r>
          </a:p>
          <a:p>
            <a:r>
              <a:rPr lang="en-US" dirty="0"/>
              <a:t>Customer Feedback</a:t>
            </a:r>
          </a:p>
          <a:p>
            <a:r>
              <a:rPr lang="en-US" dirty="0"/>
              <a:t>Changes to be made from Customer Feedback</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Issue List</a:t>
            </a: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Issues</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2067426053"/>
              </p:ext>
            </p:extLst>
          </p:nvPr>
        </p:nvGraphicFramePr>
        <p:xfrm>
          <a:off x="621791" y="1993962"/>
          <a:ext cx="10671048" cy="4154958"/>
        </p:xfrm>
        <a:graphic>
          <a:graphicData uri="http://schemas.openxmlformats.org/drawingml/2006/table">
            <a:tbl>
              <a:tblPr firstRow="1" bandRow="1">
                <a:tableStyleId>{5C22544A-7EE6-4342-B048-85BDC9FD1C3A}</a:tableStyleId>
              </a:tblPr>
              <a:tblGrid>
                <a:gridCol w="6915082">
                  <a:extLst>
                    <a:ext uri="{9D8B030D-6E8A-4147-A177-3AD203B41FA5}">
                      <a16:colId xmlns:a16="http://schemas.microsoft.com/office/drawing/2014/main" val="1689330750"/>
                    </a:ext>
                  </a:extLst>
                </a:gridCol>
                <a:gridCol w="3755966">
                  <a:extLst>
                    <a:ext uri="{9D8B030D-6E8A-4147-A177-3AD203B41FA5}">
                      <a16:colId xmlns:a16="http://schemas.microsoft.com/office/drawing/2014/main" val="2660631934"/>
                    </a:ext>
                  </a:extLst>
                </a:gridCol>
              </a:tblGrid>
              <a:tr h="605454">
                <a:tc>
                  <a:txBody>
                    <a:bodyPr/>
                    <a:lstStyle/>
                    <a:p>
                      <a:pPr algn="ctr"/>
                      <a:r>
                        <a:rPr lang="en-US" sz="1900" dirty="0">
                          <a:latin typeface="Sabon Next LT" panose="02000500000000000000" pitchFamily="2" charset="0"/>
                          <a:cs typeface="Sabon Next LT" panose="02000500000000000000" pitchFamily="2" charset="0"/>
                        </a:rPr>
                        <a:t>Issue</a:t>
                      </a:r>
                    </a:p>
                  </a:txBody>
                  <a:tcPr marL="96897" marR="96897" marT="48449" marB="48449" anchor="ctr">
                    <a:solidFill>
                      <a:schemeClr val="accent2"/>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Resolved Date</a:t>
                      </a:r>
                    </a:p>
                  </a:txBody>
                  <a:tcPr marL="96897" marR="96897" marT="48449" marB="48449" anchor="ctr">
                    <a:solidFill>
                      <a:srgbClr val="DF8C8C"/>
                    </a:solidFill>
                  </a:tcPr>
                </a:tc>
                <a:extLst>
                  <a:ext uri="{0D108BD9-81ED-4DB2-BD59-A6C34878D82A}">
                    <a16:rowId xmlns:a16="http://schemas.microsoft.com/office/drawing/2014/main" val="479928716"/>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Posts cannot be edited</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10/24</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Pictures do not upload</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10/5</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No likes and comments</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10/19</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Following does not work properly</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11/1</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No Chronological Feed</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9/25</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2882447809"/>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User Accounts do not work properly</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9/23</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203098052"/>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Profiles do not exist</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10/12</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714564505"/>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80424260"/>
              </p:ext>
            </p:extLst>
          </p:nvPr>
        </p:nvGraphicFramePr>
        <p:xfrm>
          <a:off x="621791" y="317562"/>
          <a:ext cx="10671048" cy="6183246"/>
        </p:xfrm>
        <a:graphic>
          <a:graphicData uri="http://schemas.openxmlformats.org/drawingml/2006/table">
            <a:tbl>
              <a:tblPr firstRow="1" bandRow="1">
                <a:tableStyleId>{5C22544A-7EE6-4342-B048-85BDC9FD1C3A}</a:tableStyleId>
              </a:tblPr>
              <a:tblGrid>
                <a:gridCol w="6915082">
                  <a:extLst>
                    <a:ext uri="{9D8B030D-6E8A-4147-A177-3AD203B41FA5}">
                      <a16:colId xmlns:a16="http://schemas.microsoft.com/office/drawing/2014/main" val="1689330750"/>
                    </a:ext>
                  </a:extLst>
                </a:gridCol>
                <a:gridCol w="3755966">
                  <a:extLst>
                    <a:ext uri="{9D8B030D-6E8A-4147-A177-3AD203B41FA5}">
                      <a16:colId xmlns:a16="http://schemas.microsoft.com/office/drawing/2014/main" val="2660631934"/>
                    </a:ext>
                  </a:extLst>
                </a:gridCol>
              </a:tblGrid>
              <a:tr h="605454">
                <a:tc>
                  <a:txBody>
                    <a:bodyPr/>
                    <a:lstStyle/>
                    <a:p>
                      <a:pPr algn="ctr"/>
                      <a:r>
                        <a:rPr lang="en-US" sz="1900" dirty="0">
                          <a:latin typeface="Sabon Next LT" panose="02000500000000000000" pitchFamily="2" charset="0"/>
                          <a:cs typeface="Sabon Next LT" panose="02000500000000000000" pitchFamily="2" charset="0"/>
                        </a:rPr>
                        <a:t>Issue</a:t>
                      </a:r>
                    </a:p>
                  </a:txBody>
                  <a:tcPr marL="96897" marR="96897" marT="48449" marB="48449" anchor="ctr">
                    <a:solidFill>
                      <a:schemeClr val="accent2"/>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Resolved Date</a:t>
                      </a:r>
                    </a:p>
                  </a:txBody>
                  <a:tcPr marL="96897" marR="96897" marT="48449" marB="48449" anchor="ctr">
                    <a:solidFill>
                      <a:srgbClr val="DF8C8C"/>
                    </a:solidFill>
                  </a:tcPr>
                </a:tc>
                <a:extLst>
                  <a:ext uri="{0D108BD9-81ED-4DB2-BD59-A6C34878D82A}">
                    <a16:rowId xmlns:a16="http://schemas.microsoft.com/office/drawing/2014/main" val="479928716"/>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User Bio does not exist</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10/12</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Users cannot follow each other</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10/19</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No following only feed </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11/3</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UI could be improved</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(always room for improvement)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Some Images show up too big</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10/31</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2882447809"/>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Liking and following are links not buttons</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11/6</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203098052"/>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User profile pictures do not work</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11/2</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714564505"/>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Hosting does not work</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10/30</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470217064"/>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No user search</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10/12</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1188739495"/>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Users cannot see their following/follower list</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11/6</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1344523940"/>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App not integrated with react</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(discussed later)</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129459319"/>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24331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101295203"/>
              </p:ext>
            </p:extLst>
          </p:nvPr>
        </p:nvGraphicFramePr>
        <p:xfrm>
          <a:off x="621791" y="317562"/>
          <a:ext cx="10671048" cy="2633742"/>
        </p:xfrm>
        <a:graphic>
          <a:graphicData uri="http://schemas.openxmlformats.org/drawingml/2006/table">
            <a:tbl>
              <a:tblPr firstRow="1" bandRow="1">
                <a:tableStyleId>{5C22544A-7EE6-4342-B048-85BDC9FD1C3A}</a:tableStyleId>
              </a:tblPr>
              <a:tblGrid>
                <a:gridCol w="6915082">
                  <a:extLst>
                    <a:ext uri="{9D8B030D-6E8A-4147-A177-3AD203B41FA5}">
                      <a16:colId xmlns:a16="http://schemas.microsoft.com/office/drawing/2014/main" val="1689330750"/>
                    </a:ext>
                  </a:extLst>
                </a:gridCol>
                <a:gridCol w="3755966">
                  <a:extLst>
                    <a:ext uri="{9D8B030D-6E8A-4147-A177-3AD203B41FA5}">
                      <a16:colId xmlns:a16="http://schemas.microsoft.com/office/drawing/2014/main" val="2660631934"/>
                    </a:ext>
                  </a:extLst>
                </a:gridCol>
              </a:tblGrid>
              <a:tr h="605454">
                <a:tc>
                  <a:txBody>
                    <a:bodyPr/>
                    <a:lstStyle/>
                    <a:p>
                      <a:pPr algn="ctr"/>
                      <a:r>
                        <a:rPr lang="en-US" sz="1900" dirty="0">
                          <a:latin typeface="Sabon Next LT" panose="02000500000000000000" pitchFamily="2" charset="0"/>
                          <a:cs typeface="Sabon Next LT" panose="02000500000000000000" pitchFamily="2" charset="0"/>
                        </a:rPr>
                        <a:t>Issue</a:t>
                      </a:r>
                    </a:p>
                  </a:txBody>
                  <a:tcPr marL="96897" marR="96897" marT="48449" marB="48449" anchor="ctr">
                    <a:solidFill>
                      <a:schemeClr val="accent2"/>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Resolved Date</a:t>
                      </a:r>
                    </a:p>
                  </a:txBody>
                  <a:tcPr marL="96897" marR="96897" marT="48449" marB="48449" anchor="ctr">
                    <a:solidFill>
                      <a:srgbClr val="DF8C8C"/>
                    </a:solidFill>
                  </a:tcPr>
                </a:tc>
                <a:extLst>
                  <a:ext uri="{0D108BD9-81ED-4DB2-BD59-A6C34878D82A}">
                    <a16:rowId xmlns:a16="http://schemas.microsoft.com/office/drawing/2014/main" val="479928716"/>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DMs have not been added</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(Discussed later)</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No site Logo</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(Discussed Later)</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No production Server</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11/3</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507072">
                <a:tc>
                  <a:txBody>
                    <a:bodyPr/>
                    <a:lstStyle/>
                    <a:p>
                      <a:pPr algn="ctr"/>
                      <a:r>
                        <a:rPr lang="en-US" sz="1900" dirty="0">
                          <a:solidFill>
                            <a:schemeClr val="tx1"/>
                          </a:solidFill>
                          <a:latin typeface="Sabon Next LT" panose="02000500000000000000" pitchFamily="2" charset="0"/>
                          <a:cs typeface="Sabon Next LT" panose="02000500000000000000" pitchFamily="2" charset="0"/>
                        </a:rPr>
                        <a:t>Production Server needs to save on updates</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Needs Resolved</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143662731"/>
                  </a:ext>
                </a:extLst>
              </a:tr>
            </a:tbl>
          </a:graphicData>
        </a:graphic>
      </p:graphicFrame>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71012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6C45-CCDB-ED30-B324-BA7367F84550}"/>
              </a:ext>
            </a:extLst>
          </p:cNvPr>
          <p:cNvSpPr>
            <a:spLocks noGrp="1"/>
          </p:cNvSpPr>
          <p:nvPr>
            <p:ph type="title"/>
          </p:nvPr>
        </p:nvSpPr>
        <p:spPr>
          <a:xfrm>
            <a:off x="4178808" y="457200"/>
            <a:ext cx="6766560" cy="768096"/>
          </a:xfrm>
        </p:spPr>
        <p:txBody>
          <a:bodyPr/>
          <a:lstStyle/>
          <a:p>
            <a:r>
              <a:rPr lang="en-US" dirty="0"/>
              <a:t>Burn Down Graph</a:t>
            </a:r>
          </a:p>
        </p:txBody>
      </p:sp>
      <p:sp>
        <p:nvSpPr>
          <p:cNvPr id="5" name="Slide Number Placeholder 4">
            <a:extLst>
              <a:ext uri="{FF2B5EF4-FFF2-40B4-BE49-F238E27FC236}">
                <a16:creationId xmlns:a16="http://schemas.microsoft.com/office/drawing/2014/main" id="{0764FAEB-4544-330A-A385-25C2CD18F968}"/>
              </a:ext>
            </a:extLst>
          </p:cNvPr>
          <p:cNvSpPr>
            <a:spLocks noGrp="1"/>
          </p:cNvSpPr>
          <p:nvPr>
            <p:ph type="sldNum" sz="quarter" idx="12"/>
          </p:nvPr>
        </p:nvSpPr>
        <p:spPr/>
        <p:txBody>
          <a:bodyPr/>
          <a:lstStyle/>
          <a:p>
            <a:fld id="{48F63A3B-78C7-47BE-AE5E-E10140E04643}" type="slidenum">
              <a:rPr lang="en-US" smtClean="0"/>
              <a:t>7</a:t>
            </a:fld>
            <a:endParaRPr lang="en-US" dirty="0"/>
          </a:p>
        </p:txBody>
      </p:sp>
      <p:graphicFrame>
        <p:nvGraphicFramePr>
          <p:cNvPr id="22" name="Chart 21">
            <a:extLst>
              <a:ext uri="{FF2B5EF4-FFF2-40B4-BE49-F238E27FC236}">
                <a16:creationId xmlns:a16="http://schemas.microsoft.com/office/drawing/2014/main" id="{4B98B329-1959-55C2-FFB0-0F45BDE19A58}"/>
              </a:ext>
            </a:extLst>
          </p:cNvPr>
          <p:cNvGraphicFramePr/>
          <p:nvPr>
            <p:extLst>
              <p:ext uri="{D42A27DB-BD31-4B8C-83A1-F6EECF244321}">
                <p14:modId xmlns:p14="http://schemas.microsoft.com/office/powerpoint/2010/main" val="157659161"/>
              </p:ext>
            </p:extLst>
          </p:nvPr>
        </p:nvGraphicFramePr>
        <p:xfrm>
          <a:off x="4497924" y="1593273"/>
          <a:ext cx="6128327" cy="45450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741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Remaining Issues</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9365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6C45-CCDB-ED30-B324-BA7367F84550}"/>
              </a:ext>
            </a:extLst>
          </p:cNvPr>
          <p:cNvSpPr>
            <a:spLocks noGrp="1"/>
          </p:cNvSpPr>
          <p:nvPr>
            <p:ph type="title"/>
          </p:nvPr>
        </p:nvSpPr>
        <p:spPr>
          <a:xfrm>
            <a:off x="4178808" y="1750383"/>
            <a:ext cx="6766560" cy="768096"/>
          </a:xfrm>
        </p:spPr>
        <p:txBody>
          <a:bodyPr/>
          <a:lstStyle/>
          <a:p>
            <a:r>
              <a:rPr lang="en-US" dirty="0"/>
              <a:t>UI could be improved</a:t>
            </a:r>
          </a:p>
        </p:txBody>
      </p:sp>
      <p:sp>
        <p:nvSpPr>
          <p:cNvPr id="3" name="Content Placeholder 2">
            <a:extLst>
              <a:ext uri="{FF2B5EF4-FFF2-40B4-BE49-F238E27FC236}">
                <a16:creationId xmlns:a16="http://schemas.microsoft.com/office/drawing/2014/main" id="{819FCC93-121E-AA6E-5793-E5D6DC721029}"/>
              </a:ext>
            </a:extLst>
          </p:cNvPr>
          <p:cNvSpPr>
            <a:spLocks noGrp="1"/>
          </p:cNvSpPr>
          <p:nvPr>
            <p:ph idx="1"/>
          </p:nvPr>
        </p:nvSpPr>
        <p:spPr/>
        <p:txBody>
          <a:bodyPr/>
          <a:lstStyle/>
          <a:p>
            <a:r>
              <a:rPr lang="en-US" dirty="0"/>
              <a:t>UI has been improved slightly in the following ways </a:t>
            </a:r>
          </a:p>
          <a:p>
            <a:pPr marL="285750" indent="-285750">
              <a:buFont typeface="Arial" panose="020B0604020202020204" pitchFamily="34" charset="0"/>
              <a:buChar char="•"/>
            </a:pPr>
            <a:r>
              <a:rPr lang="en-US" dirty="0"/>
              <a:t>Navbar has been improved</a:t>
            </a:r>
          </a:p>
          <a:p>
            <a:pPr marL="285750" indent="-285750">
              <a:buFont typeface="Arial" panose="020B0604020202020204" pitchFamily="34" charset="0"/>
              <a:buChar char="•"/>
            </a:pPr>
            <a:r>
              <a:rPr lang="en-US" dirty="0"/>
              <a:t>Everything that should be a button is</a:t>
            </a:r>
          </a:p>
          <a:p>
            <a:pPr marL="285750" indent="-285750">
              <a:buFont typeface="Arial" panose="020B0604020202020204" pitchFamily="34" charset="0"/>
              <a:buChar char="•"/>
            </a:pPr>
            <a:r>
              <a:rPr lang="en-US" dirty="0"/>
              <a:t>Moved some buttons to be more intuitive</a:t>
            </a:r>
          </a:p>
          <a:p>
            <a:r>
              <a:rPr lang="en-US" dirty="0"/>
              <a:t>Why is this issue not resolved?</a:t>
            </a:r>
          </a:p>
          <a:p>
            <a:r>
              <a:rPr lang="en-US" dirty="0"/>
              <a:t>	UI I think is something that can always be improved, so has the UI improved from where it was? Yes, however I do not think that this is something I think we can always be improving. </a:t>
            </a:r>
          </a:p>
        </p:txBody>
      </p:sp>
      <p:sp>
        <p:nvSpPr>
          <p:cNvPr id="5" name="Slide Number Placeholder 4">
            <a:extLst>
              <a:ext uri="{FF2B5EF4-FFF2-40B4-BE49-F238E27FC236}">
                <a16:creationId xmlns:a16="http://schemas.microsoft.com/office/drawing/2014/main" id="{0764FAEB-4544-330A-A385-25C2CD18F968}"/>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04002716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640f736-8065-48c6-ba08-fa6717089a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A331D62303894691F819AFEB24F9D7" ma:contentTypeVersion="11" ma:contentTypeDescription="Create a new document." ma:contentTypeScope="" ma:versionID="2a1882f4855d538abbafa9eaddbefa30">
  <xsd:schema xmlns:xsd="http://www.w3.org/2001/XMLSchema" xmlns:xs="http://www.w3.org/2001/XMLSchema" xmlns:p="http://schemas.microsoft.com/office/2006/metadata/properties" xmlns:ns3="e640f736-8065-48c6-ba08-fa6717089a95" xmlns:ns4="a58872b2-d0ad-41ce-835d-c39e1bad69d0" targetNamespace="http://schemas.microsoft.com/office/2006/metadata/properties" ma:root="true" ma:fieldsID="b82536a80dc1d506b30eb1c36cf71092" ns3:_="" ns4:_="">
    <xsd:import namespace="e640f736-8065-48c6-ba08-fa6717089a95"/>
    <xsd:import namespace="a58872b2-d0ad-41ce-835d-c39e1bad69d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0f736-8065-48c6-ba08-fa6717089a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8872b2-d0ad-41ce-835d-c39e1bad69d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infopath/2007/PartnerControl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e640f736-8065-48c6-ba08-fa6717089a95"/>
    <ds:schemaRef ds:uri="a58872b2-d0ad-41ce-835d-c39e1bad69d0"/>
    <ds:schemaRef ds:uri="http://purl.org/dc/terms/"/>
  </ds:schemaRefs>
</ds:datastoreItem>
</file>

<file path=customXml/itemProps3.xml><?xml version="1.0" encoding="utf-8"?>
<ds:datastoreItem xmlns:ds="http://schemas.openxmlformats.org/officeDocument/2006/customXml" ds:itemID="{2A069E74-E0A2-41AF-B2E0-794D6D8890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40f736-8065-48c6-ba08-fa6717089a95"/>
    <ds:schemaRef ds:uri="a58872b2-d0ad-41ce-835d-c39e1bad69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{5EFDF76D-E089-4709-951E-282BB7BC1358}tf78438558_win32</Template>
  <TotalTime>5738</TotalTime>
  <Words>671</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Black</vt:lpstr>
      <vt:lpstr>Sabon Next LT</vt:lpstr>
      <vt:lpstr>Office Theme</vt:lpstr>
      <vt:lpstr>PixlPix </vt:lpstr>
      <vt:lpstr>AGENDA</vt:lpstr>
      <vt:lpstr>Issue List</vt:lpstr>
      <vt:lpstr>Issues</vt:lpstr>
      <vt:lpstr>PowerPoint Presentation</vt:lpstr>
      <vt:lpstr>PowerPoint Presentation</vt:lpstr>
      <vt:lpstr>Burn Down Graph</vt:lpstr>
      <vt:lpstr>Remaining Issues</vt:lpstr>
      <vt:lpstr>UI could be improved</vt:lpstr>
      <vt:lpstr>App not integrated with react</vt:lpstr>
      <vt:lpstr>NO DM</vt:lpstr>
      <vt:lpstr>No Site Logo</vt:lpstr>
      <vt:lpstr>Production server</vt:lpstr>
      <vt:lpstr>Customer feedback</vt:lpstr>
      <vt:lpstr>Changes to be made after customer feedback</vt:lpstr>
      <vt:lpstr>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PixlPix</dc:title>
  <dc:subject/>
  <dc:creator>Seybert, Max</dc:creator>
  <cp:lastModifiedBy>Seybert, Max</cp:lastModifiedBy>
  <cp:revision>2</cp:revision>
  <dcterms:created xsi:type="dcterms:W3CDTF">2023-11-06T22:44:59Z</dcterms:created>
  <dcterms:modified xsi:type="dcterms:W3CDTF">2023-11-10T22:23:05Z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0x010100FCA331D62303894691F819AFEB24F9D7</vt:lpwstr>
  </property>
  <property fmtid="{D5CDD505-2E9C-101B-9397-08002B2CF9AE}" pid="3" name="MediaServiceImageTags">
    <vt:lpwstr/>
  </property>
</Properties>
</file>