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A63F7-21F3-2C3D-77AF-40B828C1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924DBE-814B-6766-648C-90681338A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B4335-B1C1-C575-9FA1-7A53AC4B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39E9-BB29-4F8A-9840-3E51ECD0E4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3CCA8-CE62-703F-FA51-37BBBAF5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746FC-804C-4C20-EF67-46D52920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2822-C4CA-4509-8CD7-00430ED42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3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E509B-4C79-F83E-9019-BA615512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0D184A-1953-0862-FA23-CACDF4ED4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91413-8904-69A5-134E-D77F09CB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39E9-BB29-4F8A-9840-3E51ECD0E4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54DBC3-8D20-7A79-87E3-865B45C2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C4508-3F99-4682-391C-02754F32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2822-C4CA-4509-8CD7-00430ED42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42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4A8BE9-A01C-4B62-24A3-C457D5A79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DF78CD-3968-D7C4-F5BF-ED68863B9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7D379-F0EB-0D41-AB9B-6FE529ED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39E9-BB29-4F8A-9840-3E51ECD0E4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71E38-E098-9313-C902-F11333A2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14D5E-A61C-06ED-B43A-14D50AA2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2822-C4CA-4509-8CD7-00430ED42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2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4819B-E2C8-A3C3-62B6-BCB24B5C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FD5C7-3870-BE23-3F5B-9AF64B4B7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04487C-1981-9480-BC30-A79E9AFE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39E9-BB29-4F8A-9840-3E51ECD0E4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E8C22-10D1-488D-3399-948ACBDE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BAFB4-5B9C-DA44-D74B-C3B89B8C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2822-C4CA-4509-8CD7-00430ED42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72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0C1AD-51EE-6D06-0F91-1DAC88CC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B70995-699C-F4B8-CA09-6916B411A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83297B-CB5C-BEB5-EEBE-94E1CB52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39E9-BB29-4F8A-9840-3E51ECD0E4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D9BE2-F339-7026-8B49-5F653B2C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0E0FE3-BCD7-657A-F660-A78E753D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2822-C4CA-4509-8CD7-00430ED42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58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46EB2-B0E6-8160-AED4-5BEB8C15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4E89C-4849-0994-ECA9-0FFB71D72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DA594-32A8-0861-E987-070D2D4C8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6648EC-583D-9094-CF37-CDBD67DC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39E9-BB29-4F8A-9840-3E51ECD0E4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800FB9-D31B-56E7-CA1A-AB5CB9AC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F11199-E8DB-A775-A298-C8EF0873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2822-C4CA-4509-8CD7-00430ED42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85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AF9D0-A901-4164-509F-07EB5C84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0BDF2-FA91-8156-BA91-4B9DB99E7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E9554C-F33F-65DA-2A7F-811CE8884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3558B9-402A-5ADB-2C64-0C2EF50F6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80E328-F1A5-EEEC-1438-C3351FF3D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13F0F3-313F-CD40-54FA-2809D364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39E9-BB29-4F8A-9840-3E51ECD0E4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00A8C4-CC75-D505-14A8-8CE27819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EA97FE-DEF6-E62D-A6E2-2F25C248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2822-C4CA-4509-8CD7-00430ED42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9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F3765-9692-E5F7-3B15-F4A69569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82EA90-48CA-9FEF-ECE9-85A47475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39E9-BB29-4F8A-9840-3E51ECD0E4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E2A28B-DEE6-5A26-E738-3363E66A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61633B-4CEE-DBF0-BF6B-983A224C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2822-C4CA-4509-8CD7-00430ED42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9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3CF04B-E4A9-E104-A3BF-C42274D5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39E9-BB29-4F8A-9840-3E51ECD0E4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E5E49F-7CD4-C6FD-D6F5-16D73624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6181C1-EEBA-1070-52D9-82BFB6E6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2822-C4CA-4509-8CD7-00430ED42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9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9123C-4222-CB44-BA99-4548A7B5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F8DCC-4395-B5BE-316E-84C39F24C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BC8DF8-ACD5-B8A6-06A2-A3BF83847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111431-4D09-6A25-9581-67D4B791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39E9-BB29-4F8A-9840-3E51ECD0E4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4B8A9-16EE-0B74-449C-5CCB4570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72B2A6-5079-B2C3-73D9-F11CFE2E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2822-C4CA-4509-8CD7-00430ED42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0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10980-C53C-BE0B-DEDE-A81D9A66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79160E-2A47-BE8B-E7AF-F1A25B868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020BFA-0605-ED94-DD93-143F454A0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5A14DF-9DD0-773A-0EF4-F86F721F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39E9-BB29-4F8A-9840-3E51ECD0E4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98DFD2-ACFA-22E3-BC0A-D3E6B2A4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1D4D53-8991-80B0-6A8F-5B6688E7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2822-C4CA-4509-8CD7-00430ED42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E4D2DC-5B85-E31C-7172-286306C6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613B94-8864-2780-4D39-AC2C1E2F7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F5D7E-4C57-505D-BA0E-3692E2204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F39E9-BB29-4F8A-9840-3E51ECD0E47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D994F-DBA7-1FD1-31EE-F946BD0B9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8EB8C-9681-BABA-5AD8-DD4A60879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82822-C4CA-4509-8CD7-00430ED42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41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DBA55-7BDA-43B6-12BD-E04A1F6E0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编译原理课程展示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2B4F81-1478-3D33-4D49-8365F702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小组</a:t>
            </a:r>
            <a:r>
              <a:rPr lang="zh-CN" altLang="en-US"/>
              <a:t>成员：***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2022.5.30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256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9E893E9A-DB2E-CE03-22ED-FF0FB8AD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18" y="2597041"/>
            <a:ext cx="2331027" cy="98049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常量折叠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29EEFFFD-B010-D490-1AB9-5D86E46E6CB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116526" y="478577"/>
            <a:ext cx="555440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int main()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{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37474F"/>
                </a:solidFill>
                <a:latin typeface="Roboto Mono" pitchFamily="2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int a = (((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3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5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) *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9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-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) /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7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-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) &gt;&gt;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;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37474F"/>
                </a:solidFill>
                <a:latin typeface="Roboto Mono" pitchFamily="2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printf(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2" charset="0"/>
              </a:rPr>
              <a:t>"%d\n"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, a);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37474F"/>
                </a:solidFill>
                <a:latin typeface="Roboto Mono" pitchFamily="2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itchFamily="2" charset="0"/>
              </a:rPr>
              <a:t>return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;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37474F"/>
                </a:solidFill>
                <a:latin typeface="Roboto Mono" pitchFamily="2" charset="0"/>
              </a:rPr>
              <a:t>}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9863A7BB-5A11-CDC5-A029-7E7377820D7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116526" y="3369791"/>
            <a:ext cx="6565900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Roboto Mono" pitchFamily="2" charset="0"/>
              </a:rPr>
              <a:t>define i32 @main() {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BDBDBD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Roboto Mono" pitchFamily="2" charset="0"/>
              </a:rPr>
              <a:t>entry: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BDBDBD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BDBDBD"/>
                </a:solidFill>
                <a:latin typeface="Roboto Mono" pitchFamily="2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Roboto Mono" pitchFamily="2" charset="0"/>
              </a:rPr>
              <a:t>%a = alloca i32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BDBDBD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BDBDBD"/>
                </a:solidFill>
                <a:latin typeface="Roboto Mono" pitchFamily="2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Roboto Mono" pitchFamily="2" charset="0"/>
              </a:rPr>
              <a:t>store i32 4, i32* %a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BDBDBD"/>
                </a:solidFill>
                <a:latin typeface="Roboto Mono" pitchFamily="2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Roboto Mono" pitchFamily="2" charset="0"/>
              </a:rPr>
              <a:t>%0 = load i32,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Roboto Mono" pitchFamily="2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Roboto Mono" pitchFamily="2" charset="0"/>
              </a:rPr>
              <a:t>i32* %a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BDBDBD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BDBDBD"/>
                </a:solidFill>
                <a:latin typeface="Roboto Mono" pitchFamily="2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Roboto Mono" pitchFamily="2" charset="0"/>
              </a:rPr>
              <a:t>%1 = call i32 (i8*, ...) @printf(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BDBDBD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BDBDBD"/>
                </a:solidFill>
                <a:latin typeface="Roboto Mono" pitchFamily="2" charset="0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Roboto Mono" pitchFamily="2" charset="0"/>
              </a:rPr>
              <a:t>i8* getelementptr inbounds (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BDBDBD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BDBDBD"/>
                </a:solidFill>
                <a:latin typeface="Roboto Mono" pitchFamily="2" charset="0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Roboto Mono" pitchFamily="2" charset="0"/>
              </a:rPr>
              <a:t>[4 x i8], [4 x i8]* @“%d\0A”, i32 0, i32 0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BDBDBD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BDBDBD"/>
                </a:solidFill>
                <a:latin typeface="Roboto Mono" pitchFamily="2" charset="0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Roboto Mono" pitchFamily="2" charset="0"/>
              </a:rPr>
              <a:t>),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BDBDBD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BDBDBD"/>
                </a:solidFill>
                <a:latin typeface="Roboto Mono" pitchFamily="2" charset="0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Roboto Mono" pitchFamily="2" charset="0"/>
              </a:rPr>
              <a:t>i32 %0</a:t>
            </a:r>
            <a:r>
              <a:rPr lang="en-US" altLang="zh-CN" sz="1600" dirty="0">
                <a:solidFill>
                  <a:srgbClr val="BDBDBD"/>
                </a:solidFill>
                <a:latin typeface="Roboto Mono" pitchFamily="2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Roboto Mono" pitchFamily="2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Roboto Mono" pitchFamily="2" charset="0"/>
              </a:rPr>
              <a:t>ret i32 0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BDBDBD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Roboto Mono" pitchFamily="2" charset="0"/>
              </a:rPr>
              <a:t>}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E8CF5EFE-7CBE-28AA-F090-EAFB24A1393F}"/>
              </a:ext>
            </a:extLst>
          </p:cNvPr>
          <p:cNvSpPr/>
          <p:nvPr/>
        </p:nvSpPr>
        <p:spPr>
          <a:xfrm>
            <a:off x="6893729" y="2228711"/>
            <a:ext cx="139846" cy="736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83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>
            <a:extLst>
              <a:ext uri="{FF2B5EF4-FFF2-40B4-BE49-F238E27FC236}">
                <a16:creationId xmlns:a16="http://schemas.microsoft.com/office/drawing/2014/main" id="{FA900073-8420-B352-27A5-5E0C43FFC5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15" name="副标题 14">
            <a:extLst>
              <a:ext uri="{FF2B5EF4-FFF2-40B4-BE49-F238E27FC236}">
                <a16:creationId xmlns:a16="http://schemas.microsoft.com/office/drawing/2014/main" id="{7A2EAACB-4F7C-63F4-166C-210E855BA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0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40419-EE57-DDE6-40F4-B857479E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 Compiler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5EF7C-9FFE-5AC1-BBDE-C4854AAED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951"/>
            <a:ext cx="10515600" cy="540235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基于</a:t>
            </a:r>
            <a:r>
              <a:rPr lang="en-US" altLang="zh-CN" sz="2400" dirty="0"/>
              <a:t>Lex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Yacc</a:t>
            </a:r>
            <a:r>
              <a:rPr lang="zh-CN" altLang="en-US" sz="2400" dirty="0"/>
              <a:t>、</a:t>
            </a:r>
            <a:r>
              <a:rPr lang="en-US" altLang="zh-CN" sz="2400" dirty="0"/>
              <a:t>LLVM</a:t>
            </a:r>
          </a:p>
          <a:p>
            <a:r>
              <a:rPr lang="zh-CN" altLang="en-US" sz="2400" dirty="0"/>
              <a:t>实现的</a:t>
            </a:r>
            <a:endParaRPr lang="en-US" altLang="zh-CN" sz="2400" dirty="0"/>
          </a:p>
          <a:p>
            <a:pPr lvl="1"/>
            <a:r>
              <a:rPr lang="en-US" altLang="zh-CN" sz="2000" dirty="0"/>
              <a:t>C</a:t>
            </a:r>
            <a:r>
              <a:rPr lang="zh-CN" altLang="en-US" sz="2000" dirty="0"/>
              <a:t>语言类型系统，包括基本类型、数组和指针、结构和联合、枚举</a:t>
            </a:r>
            <a:endParaRPr lang="en-US" altLang="zh-CN" sz="2000" dirty="0"/>
          </a:p>
          <a:p>
            <a:pPr lvl="1"/>
            <a:r>
              <a:rPr lang="zh-CN" altLang="en-US" sz="2000" dirty="0"/>
              <a:t>大部分常用</a:t>
            </a:r>
            <a:r>
              <a:rPr lang="en-US" altLang="zh-CN" sz="2000" dirty="0"/>
              <a:t>C</a:t>
            </a:r>
            <a:r>
              <a:rPr lang="zh-CN" altLang="en-US" sz="2000" dirty="0"/>
              <a:t>语言关键字</a:t>
            </a:r>
            <a:endParaRPr lang="en-US" altLang="zh-CN" sz="2000" dirty="0"/>
          </a:p>
          <a:p>
            <a:pPr lvl="1"/>
            <a:r>
              <a:rPr lang="en-US" altLang="zh-CN" sz="2000" dirty="0"/>
              <a:t>C</a:t>
            </a:r>
            <a:r>
              <a:rPr lang="zh-CN" altLang="en-US" sz="2000" dirty="0"/>
              <a:t>语言所有运算符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函数声明，包括可变参数函数</a:t>
            </a:r>
            <a:endParaRPr lang="en-US" altLang="zh-CN" sz="2000" dirty="0"/>
          </a:p>
          <a:p>
            <a:pPr lvl="1"/>
            <a:r>
              <a:rPr lang="zh-CN" altLang="en-US" sz="2000" dirty="0"/>
              <a:t>基本的宏语法</a:t>
            </a:r>
            <a:endParaRPr lang="en-US" altLang="zh-CN" sz="2000" dirty="0"/>
          </a:p>
          <a:p>
            <a:pPr lvl="1"/>
            <a:r>
              <a:rPr lang="en-US" altLang="zh-CN" sz="2000" dirty="0"/>
              <a:t>……</a:t>
            </a:r>
          </a:p>
          <a:p>
            <a:r>
              <a:rPr lang="zh-CN" altLang="en-US" sz="2400" dirty="0"/>
              <a:t>未实现的</a:t>
            </a:r>
            <a:endParaRPr lang="en-US" altLang="zh-CN" sz="2400" dirty="0"/>
          </a:p>
          <a:p>
            <a:pPr lvl="1"/>
            <a:r>
              <a:rPr lang="en-US" altLang="zh-CN" sz="2000" dirty="0"/>
              <a:t>u</a:t>
            </a:r>
            <a:r>
              <a:rPr lang="zh-CN" altLang="en-US" sz="2000" dirty="0"/>
              <a:t>、</a:t>
            </a:r>
            <a:r>
              <a:rPr lang="en-US" altLang="zh-CN" sz="2000" dirty="0"/>
              <a:t>L</a:t>
            </a:r>
            <a:r>
              <a:rPr lang="zh-CN" altLang="en-US" sz="2000" dirty="0"/>
              <a:t>、</a:t>
            </a:r>
            <a:r>
              <a:rPr lang="en-US" altLang="zh-CN" sz="2000" dirty="0"/>
              <a:t>e</a:t>
            </a:r>
            <a:r>
              <a:rPr lang="zh-CN" altLang="en-US" sz="2000" dirty="0"/>
              <a:t>、</a:t>
            </a:r>
            <a:r>
              <a:rPr lang="en-US" altLang="zh-CN" sz="2000" dirty="0"/>
              <a:t>f</a:t>
            </a:r>
            <a:r>
              <a:rPr lang="zh-CN" altLang="en-US" sz="2000" dirty="0"/>
              <a:t>等常量修饰符</a:t>
            </a:r>
            <a:endParaRPr lang="en-US" altLang="zh-CN" sz="2000" dirty="0"/>
          </a:p>
          <a:p>
            <a:pPr lvl="1"/>
            <a:r>
              <a:rPr lang="zh-CN" altLang="en-US" sz="2000" dirty="0"/>
              <a:t>指向</a:t>
            </a:r>
            <a:r>
              <a:rPr lang="en-US" altLang="zh-CN" sz="2000" dirty="0"/>
              <a:t>const</a:t>
            </a:r>
            <a:r>
              <a:rPr lang="zh-CN" altLang="en-US" sz="2000" dirty="0"/>
              <a:t>的指针、函数指针、数组指针等复杂指针声明</a:t>
            </a:r>
            <a:endParaRPr lang="en-US" altLang="zh-CN" sz="2000" dirty="0"/>
          </a:p>
          <a:p>
            <a:pPr lvl="1"/>
            <a:r>
              <a:rPr lang="en-US" altLang="zh-CN" sz="2000" dirty="0"/>
              <a:t>volatile</a:t>
            </a:r>
            <a:r>
              <a:rPr lang="zh-CN" altLang="en-US" sz="2000" dirty="0"/>
              <a:t>、</a:t>
            </a:r>
            <a:r>
              <a:rPr lang="en-US" altLang="zh-CN" sz="2000" dirty="0"/>
              <a:t>register</a:t>
            </a:r>
            <a:r>
              <a:rPr lang="zh-CN" altLang="en-US" sz="2000" dirty="0"/>
              <a:t>修饰符</a:t>
            </a:r>
            <a:endParaRPr lang="en-US" altLang="zh-CN" sz="2000" dirty="0"/>
          </a:p>
          <a:p>
            <a:pPr lvl="1"/>
            <a:r>
              <a:rPr lang="en-US" altLang="zh-CN" sz="2000" dirty="0"/>
              <a:t>struct</a:t>
            </a:r>
            <a:r>
              <a:rPr lang="zh-CN" altLang="en-US" sz="2000" dirty="0"/>
              <a:t>的位域语法</a:t>
            </a:r>
            <a:endParaRPr lang="en-US" altLang="zh-CN" sz="2000" dirty="0"/>
          </a:p>
          <a:p>
            <a:pPr lvl="1"/>
            <a:r>
              <a:rPr lang="en-US" altLang="zh-CN" sz="2000" dirty="0"/>
              <a:t>#pragma</a:t>
            </a:r>
            <a:r>
              <a:rPr lang="zh-CN" altLang="en-US" sz="2000" dirty="0"/>
              <a:t>、</a:t>
            </a:r>
            <a:r>
              <a:rPr lang="en-US" altLang="zh-CN" sz="2000" dirty="0"/>
              <a:t>##</a:t>
            </a:r>
            <a:r>
              <a:rPr lang="zh-CN" altLang="en-US" sz="2000" dirty="0"/>
              <a:t>、</a:t>
            </a:r>
            <a:r>
              <a:rPr lang="en-US" altLang="zh-CN" sz="2000" dirty="0"/>
              <a:t>#</a:t>
            </a:r>
            <a:r>
              <a:rPr lang="zh-CN" altLang="en-US" sz="2000" dirty="0"/>
              <a:t>等宏指令</a:t>
            </a:r>
            <a:endParaRPr lang="en-US" altLang="zh-CN" sz="2000" dirty="0"/>
          </a:p>
          <a:p>
            <a:pPr lvl="1"/>
            <a:r>
              <a:rPr lang="zh-CN" altLang="en-US" sz="2000" dirty="0"/>
              <a:t>多维数组、结构和联合的初始化，本地数组的初始化</a:t>
            </a:r>
            <a:endParaRPr lang="en-US" altLang="zh-CN" sz="2000" dirty="0"/>
          </a:p>
          <a:p>
            <a:pPr lvl="1"/>
            <a:r>
              <a:rPr lang="zh-CN" altLang="en-US" sz="2000" dirty="0"/>
              <a:t>对表达式使用</a:t>
            </a:r>
            <a:r>
              <a:rPr lang="en-US" altLang="zh-CN" sz="2000" dirty="0" err="1"/>
              <a:t>sizeof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内联汇编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1797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384C8-1BAD-B725-F0F3-B76EBDE2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工作流程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FA6DF7-C37E-B71C-0E69-D4A979F1D9A9}"/>
              </a:ext>
            </a:extLst>
          </p:cNvPr>
          <p:cNvSpPr txBox="1"/>
          <p:nvPr/>
        </p:nvSpPr>
        <p:spPr>
          <a:xfrm>
            <a:off x="2758200" y="3304857"/>
            <a:ext cx="1459996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主程序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F8C542-1B51-3593-741D-18587BEC7509}"/>
              </a:ext>
            </a:extLst>
          </p:cNvPr>
          <p:cNvSpPr txBox="1"/>
          <p:nvPr/>
        </p:nvSpPr>
        <p:spPr>
          <a:xfrm>
            <a:off x="5174258" y="1112985"/>
            <a:ext cx="1459996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宏展开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98AA45-383B-AFF4-ADE4-7710A3AECCB8}"/>
              </a:ext>
            </a:extLst>
          </p:cNvPr>
          <p:cNvSpPr txBox="1"/>
          <p:nvPr/>
        </p:nvSpPr>
        <p:spPr>
          <a:xfrm>
            <a:off x="5174258" y="2339815"/>
            <a:ext cx="2094183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Lex </a:t>
            </a:r>
            <a:r>
              <a:rPr lang="zh-CN" altLang="en-US" sz="2400" dirty="0"/>
              <a:t>词法分析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A698B4-5456-EF95-A5A0-F5B662B869BF}"/>
              </a:ext>
            </a:extLst>
          </p:cNvPr>
          <p:cNvSpPr txBox="1"/>
          <p:nvPr/>
        </p:nvSpPr>
        <p:spPr>
          <a:xfrm>
            <a:off x="5174258" y="3566645"/>
            <a:ext cx="2255243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Yacc</a:t>
            </a:r>
            <a:r>
              <a:rPr lang="en-US" altLang="zh-CN" sz="2400" dirty="0"/>
              <a:t> </a:t>
            </a:r>
            <a:r>
              <a:rPr lang="zh-CN" altLang="en-US" sz="2400" dirty="0"/>
              <a:t>语法分析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66B549-AD0B-55C8-4129-4619B6C699AD}"/>
              </a:ext>
            </a:extLst>
          </p:cNvPr>
          <p:cNvSpPr txBox="1"/>
          <p:nvPr/>
        </p:nvSpPr>
        <p:spPr>
          <a:xfrm>
            <a:off x="5174259" y="4728156"/>
            <a:ext cx="309863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LLVM </a:t>
            </a:r>
            <a:r>
              <a:rPr lang="zh-CN" altLang="en-US" sz="2400" dirty="0"/>
              <a:t>中间代码生成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721741-ABE5-DA24-857A-6337784B26A8}"/>
              </a:ext>
            </a:extLst>
          </p:cNvPr>
          <p:cNvSpPr txBox="1"/>
          <p:nvPr/>
        </p:nvSpPr>
        <p:spPr>
          <a:xfrm>
            <a:off x="5174258" y="5889667"/>
            <a:ext cx="2891699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Clang</a:t>
            </a:r>
            <a:r>
              <a:rPr lang="zh-CN" altLang="en-US" sz="2400" dirty="0"/>
              <a:t>编译</a:t>
            </a:r>
            <a:r>
              <a:rPr lang="en-US" altLang="zh-CN" sz="2400" dirty="0"/>
              <a:t>LLVM IR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0DEBFAB-3653-8011-F40D-F7D2EB198AEC}"/>
              </a:ext>
            </a:extLst>
          </p:cNvPr>
          <p:cNvCxnSpPr>
            <a:cxnSpLocks/>
          </p:cNvCxnSpPr>
          <p:nvPr/>
        </p:nvCxnSpPr>
        <p:spPr>
          <a:xfrm flipV="1">
            <a:off x="4327130" y="1464043"/>
            <a:ext cx="689019" cy="184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31D6EF6-8A1C-FA7E-D87A-50FB8AE2EBA6}"/>
              </a:ext>
            </a:extLst>
          </p:cNvPr>
          <p:cNvCxnSpPr>
            <a:cxnSpLocks/>
          </p:cNvCxnSpPr>
          <p:nvPr/>
        </p:nvCxnSpPr>
        <p:spPr>
          <a:xfrm>
            <a:off x="4279175" y="3736921"/>
            <a:ext cx="736974" cy="238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762CCB1-8805-09DF-F092-18DD8ABF5CD2}"/>
              </a:ext>
            </a:extLst>
          </p:cNvPr>
          <p:cNvCxnSpPr>
            <a:cxnSpLocks/>
          </p:cNvCxnSpPr>
          <p:nvPr/>
        </p:nvCxnSpPr>
        <p:spPr>
          <a:xfrm flipV="1">
            <a:off x="4376305" y="2549237"/>
            <a:ext cx="689020" cy="903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C1221B8-ACAB-D00B-6584-52F0090206E6}"/>
              </a:ext>
            </a:extLst>
          </p:cNvPr>
          <p:cNvCxnSpPr>
            <a:cxnSpLocks/>
          </p:cNvCxnSpPr>
          <p:nvPr/>
        </p:nvCxnSpPr>
        <p:spPr>
          <a:xfrm>
            <a:off x="4320690" y="3598842"/>
            <a:ext cx="695459" cy="19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852131B-8DAC-B5DB-8738-5CF4827D49CF}"/>
              </a:ext>
            </a:extLst>
          </p:cNvPr>
          <p:cNvCxnSpPr/>
          <p:nvPr/>
        </p:nvCxnSpPr>
        <p:spPr>
          <a:xfrm>
            <a:off x="4320690" y="3698159"/>
            <a:ext cx="695459" cy="123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85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384C8-1BAD-B725-F0F3-B76EBDE2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84478"/>
            <a:ext cx="3932237" cy="67292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词法分析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E84837F-70C3-9EEB-A9B5-F384EC6B5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7033" y="220962"/>
            <a:ext cx="1942804" cy="6345171"/>
          </a:xfr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9B15D5AC-B3F1-5D0F-1423-4A498C6B619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985235" y="2386623"/>
            <a:ext cx="5763296" cy="284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"int" </a:t>
            </a: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	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{ return INT; }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0|([1-9][0-9]*) {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 dirty="0">
                <a:solidFill>
                  <a:srgbClr val="37474F"/>
                </a:solidFill>
                <a:latin typeface="Roboto Mono" pitchFamily="2" charset="0"/>
              </a:rPr>
              <a:t>	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yylval.longValue = atoll(yytext);</a:t>
            </a:r>
            <a:endParaRPr lang="en-US" altLang="zh-CN" sz="1500" dirty="0">
              <a:solidFill>
                <a:srgbClr val="37474F"/>
              </a:solidFill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	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return NUM;</a:t>
            </a:r>
            <a:endParaRPr lang="en-US" altLang="zh-CN" sz="1500" dirty="0">
              <a:solidFill>
                <a:srgbClr val="37474F"/>
              </a:solidFill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}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(\"([^"]|\\\")*\")+ {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 dirty="0">
                <a:solidFill>
                  <a:srgbClr val="37474F"/>
                </a:solidFill>
                <a:latin typeface="Roboto Mono" pitchFamily="2" charset="0"/>
              </a:rPr>
              <a:t>	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yylval.stringValue = new string(yytext);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	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return STRING;</a:t>
            </a:r>
            <a:endParaRPr lang="en-US" altLang="zh-CN" sz="1500" dirty="0">
              <a:solidFill>
                <a:srgbClr val="37474F"/>
              </a:solidFill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..</a:t>
            </a:r>
            <a:r>
              <a:rPr lang="en-US" altLang="zh-CN" sz="1500" dirty="0">
                <a:solidFill>
                  <a:srgbClr val="37474F"/>
                </a:solidFill>
                <a:latin typeface="Roboto Mono" pitchFamily="2" charset="0"/>
              </a:rPr>
              <a:t>.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5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25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87606F-BEAB-0660-0FDC-34217D53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675" y="727294"/>
            <a:ext cx="3932237" cy="675409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语法分析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D1AB44F-1332-263F-91EB-8F33B43FD39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15147" y="1638748"/>
            <a:ext cx="8189912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program : translation-unit { $$ = new Program($1); program = $$; }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 dirty="0">
                <a:solidFill>
                  <a:srgbClr val="37474F"/>
                </a:solidFill>
                <a:latin typeface="Roboto Mono" pitchFamily="2" charset="0"/>
              </a:rPr>
              <a:t>	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;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translation-unit : external-decl { $$ = $1; }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 dirty="0">
                <a:solidFill>
                  <a:srgbClr val="37474F"/>
                </a:solidFill>
                <a:latin typeface="Roboto Mono" pitchFamily="2" charset="0"/>
              </a:rPr>
              <a:t>		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| translation-unit external-decl {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 dirty="0">
                <a:solidFill>
                  <a:srgbClr val="37474F"/>
                </a:solidFill>
                <a:latin typeface="Roboto Mono" pitchFamily="2" charset="0"/>
              </a:rPr>
              <a:t>			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$$ = $1;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 dirty="0">
                <a:solidFill>
                  <a:srgbClr val="37474F"/>
                </a:solidFill>
                <a:latin typeface="Roboto Mono" pitchFamily="2" charset="0"/>
              </a:rPr>
              <a:t>			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$$-&gt;tail-&gt;next = $2;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 dirty="0">
                <a:solidFill>
                  <a:srgbClr val="37474F"/>
                </a:solidFill>
                <a:latin typeface="Roboto Mono" pitchFamily="2" charset="0"/>
              </a:rPr>
              <a:t>		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}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 dirty="0">
                <a:solidFill>
                  <a:srgbClr val="37474F"/>
                </a:solidFill>
                <a:latin typeface="Roboto Mono" pitchFamily="2" charset="0"/>
              </a:rPr>
              <a:t>		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;</a:t>
            </a:r>
            <a:endParaRPr lang="en-US" altLang="zh-CN" sz="1500" dirty="0">
              <a:solidFill>
                <a:srgbClr val="37474F"/>
              </a:solidFill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external-decl : function-definition { $$ = $1; }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 dirty="0">
                <a:solidFill>
                  <a:srgbClr val="37474F"/>
                </a:solidFill>
                <a:latin typeface="Roboto Mono" pitchFamily="2" charset="0"/>
              </a:rPr>
              <a:t>	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| decl { $$ = $1; }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 dirty="0">
                <a:solidFill>
                  <a:srgbClr val="37474F"/>
                </a:solidFill>
                <a:latin typeface="Roboto Mono" pitchFamily="2" charset="0"/>
              </a:rPr>
              <a:t>	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;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500" dirty="0">
              <a:solidFill>
                <a:srgbClr val="37474F"/>
              </a:solidFill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function-definition : decl-specs declarator compound-stat {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 dirty="0">
                <a:solidFill>
                  <a:srgbClr val="37474F"/>
                </a:solidFill>
                <a:latin typeface="Roboto Mono" pitchFamily="2" charset="0"/>
              </a:rPr>
              <a:t>			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$$ = </a:t>
            </a: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new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FunctionDeclaration</a:t>
            </a: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($1,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$2</a:t>
            </a: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, $3)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;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 dirty="0">
                <a:solidFill>
                  <a:srgbClr val="37474F"/>
                </a:solidFill>
                <a:latin typeface="Roboto Mono" pitchFamily="2" charset="0"/>
              </a:rPr>
              <a:t>		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} 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		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| declarator compound-stat {...}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 dirty="0">
                <a:solidFill>
                  <a:srgbClr val="37474F"/>
                </a:solidFill>
                <a:latin typeface="Roboto Mono" pitchFamily="2" charset="0"/>
              </a:rPr>
              <a:t>		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;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 dirty="0">
                <a:solidFill>
                  <a:srgbClr val="37474F"/>
                </a:solidFill>
                <a:latin typeface="Roboto Mono" pitchFamily="2" charset="0"/>
              </a:rPr>
              <a:t>...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593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384C8-1BAD-B725-F0F3-B76EBDE2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7">
            <a:extLst>
              <a:ext uri="{FF2B5EF4-FFF2-40B4-BE49-F238E27FC236}">
                <a16:creationId xmlns:a16="http://schemas.microsoft.com/office/drawing/2014/main" id="{25E01120-03E7-C200-74BA-FF47FF650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322" y="531957"/>
            <a:ext cx="10831397" cy="5333712"/>
          </a:xfrm>
        </p:spPr>
      </p:pic>
    </p:spTree>
    <p:extLst>
      <p:ext uri="{BB962C8B-B14F-4D97-AF65-F5344CB8AC3E}">
        <p14:creationId xmlns:p14="http://schemas.microsoft.com/office/powerpoint/2010/main" val="248201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D19EE7-1568-16CC-8D10-9CD0C03E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674" y="651754"/>
            <a:ext cx="3016827" cy="81785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中间代码生成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599F835-4429-7D9B-910B-4D82A999C7C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644987" y="1200225"/>
            <a:ext cx="4722668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define void @quicksort(i32* %A, i32 %len)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{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entry: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%A1 = alloca i32*</a:t>
            </a:r>
            <a:r>
              <a:rPr lang="en-US" altLang="zh-CN" sz="1200" dirty="0">
                <a:solidFill>
                  <a:srgbClr val="37474F"/>
                </a:solidFill>
                <a:latin typeface="Roboto Mono" pitchFamily="2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store i32* %A, i32** %A1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7474F"/>
                </a:solidFill>
                <a:latin typeface="Roboto Mono" pitchFamily="2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%len2 = alloca i32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7474F"/>
                </a:solidFill>
                <a:latin typeface="Roboto Mono" pitchFamily="2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store i32 %len, i32* %len2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7474F"/>
                </a:solidFill>
                <a:latin typeface="Roboto Mono" pitchFamily="2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%i = alloca i32 %j = alloca i32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7474F"/>
                </a:solidFill>
                <a:latin typeface="Roboto Mono" pitchFamily="2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%pivot = alloca i32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7474F"/>
                </a:solidFill>
                <a:latin typeface="Roboto Mono" pitchFamily="2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%temp = alloca i32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7474F"/>
                </a:solidFill>
                <a:latin typeface="Roboto Mono" pitchFamily="2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br label</a:t>
            </a:r>
            <a:r>
              <a:rPr lang="en-US" altLang="zh-CN" sz="1200" dirty="0">
                <a:solidFill>
                  <a:srgbClr val="37474F"/>
                </a:solidFill>
                <a:latin typeface="Roboto Mono" pitchFamily="2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%if.cond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if.cond:</a:t>
            </a:r>
            <a:r>
              <a:rPr lang="en-US" altLang="zh-CN" sz="1200" dirty="0">
                <a:solidFill>
                  <a:srgbClr val="37474F"/>
                </a:solidFill>
                <a:latin typeface="Roboto Mono" pitchFamily="2" charset="0"/>
              </a:rPr>
              <a:t>	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itchFamily="2" charset="0"/>
              </a:rPr>
              <a:t>; preds = %entry</a:t>
            </a:r>
            <a:endParaRPr lang="en-US" altLang="zh-CN" sz="1200" dirty="0">
              <a:solidFill>
                <a:srgbClr val="37474F"/>
              </a:solidFill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%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= load i32, i32* %len2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7474F"/>
                </a:solidFill>
                <a:latin typeface="Roboto Mono" pitchFamily="2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%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= icmp slt i32 %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2</a:t>
            </a:r>
            <a:endParaRPr lang="en-US" altLang="zh-CN" sz="1200" dirty="0">
              <a:solidFill>
                <a:srgbClr val="37474F"/>
              </a:solidFill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br i1 %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, label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%if.then, label %if.else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...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for.out: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	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itchFamily="2" charset="0"/>
              </a:rPr>
              <a:t>; preds = %if.then7</a:t>
            </a:r>
            <a:endParaRPr lang="en-US" altLang="zh-CN" sz="1200" dirty="0">
              <a:solidFill>
                <a:srgbClr val="37474F"/>
              </a:solidFill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%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13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= load i32*, i32** %A1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7474F"/>
                </a:solidFill>
                <a:latin typeface="Roboto Mono" pitchFamily="2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%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14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= load i32, i32* %i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7474F"/>
                </a:solidFill>
                <a:latin typeface="Roboto Mono" pitchFamily="2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call void @quicksort(i32* %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13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, i32 %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14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7474F"/>
                </a:solidFill>
                <a:latin typeface="Roboto Mono" pitchFamily="2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%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15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= load i32, i32* %i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7474F"/>
                </a:solidFill>
                <a:latin typeface="Roboto Mono" pitchFamily="2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%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16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= load i32*, i32** %A1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%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17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= getelementptr i32, i32* %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16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, i32 %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15</a:t>
            </a:r>
            <a:endParaRPr lang="en-US" altLang="zh-CN" sz="1200" dirty="0">
              <a:solidFill>
                <a:srgbClr val="37474F"/>
              </a:solidFill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%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18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= load i32, i32* %i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7474F"/>
                </a:solidFill>
                <a:latin typeface="Roboto Mono" pitchFamily="2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%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19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= load i32, i32* %len2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7474F"/>
                </a:solidFill>
                <a:latin typeface="Roboto Mono" pitchFamily="2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%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20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= sub i32 %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19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, %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18</a:t>
            </a:r>
            <a:endParaRPr lang="en-US" altLang="zh-CN" sz="1200" dirty="0">
              <a:solidFill>
                <a:srgbClr val="37474F"/>
              </a:solidFill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call void @quicksort(i32* %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17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, i32 %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20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7474F"/>
                </a:solidFill>
                <a:latin typeface="Roboto Mono" pitchFamily="2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ret void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...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}</a:t>
            </a:r>
            <a:r>
              <a:rPr kumimoji="0" lang="zh-CN" altLang="zh-CN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D6EC6BC1-1B99-90B9-F8C8-AE139A2932BB}"/>
              </a:ext>
            </a:extLst>
          </p:cNvPr>
          <p:cNvSpPr txBox="1">
            <a:spLocks/>
          </p:cNvSpPr>
          <p:nvPr/>
        </p:nvSpPr>
        <p:spPr>
          <a:xfrm>
            <a:off x="6558396" y="538383"/>
            <a:ext cx="1747405" cy="661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LLVM IR</a:t>
            </a:r>
            <a:r>
              <a:rPr lang="zh-CN" altLang="en-US" sz="2400" dirty="0"/>
              <a:t>：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9ECC744-90B7-C4FF-8879-6F517C16696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99933" y="1952784"/>
            <a:ext cx="565539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itchFamily="2" charset="0"/>
              </a:rPr>
              <a:t>llvm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::Value *Program::codeGen(CodeGenerator &amp;ctx)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{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itchFamily="2" charset="0"/>
              </a:rPr>
              <a:t>for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(Declaration *p = decl; p; p = p-&gt;next)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 dirty="0">
                <a:solidFill>
                  <a:srgbClr val="37474F"/>
                </a:solidFill>
                <a:latin typeface="Roboto Mono" pitchFamily="2" charset="0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p-&gt;codeGen(ctx);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 dirty="0">
                <a:solidFill>
                  <a:srgbClr val="37474F"/>
                </a:solidFill>
                <a:latin typeface="Roboto Mono" pitchFamily="2" charset="0"/>
              </a:rPr>
              <a:t>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...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}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113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58DD506-472F-BF16-E5C8-2CFBE2A7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13" y="276802"/>
            <a:ext cx="1614055" cy="590839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宏展开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2D15AA1-A5DB-47B4-8E9C-3D5A4CF66EC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909958" y="1853551"/>
            <a:ext cx="499283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int a 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;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int main()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{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printf(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2" charset="0"/>
              </a:rPr>
              <a:t>"variable 'a' defined in header.h = %d\n"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, a);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37474F"/>
                </a:solidFill>
                <a:latin typeface="Roboto Mono" pitchFamily="2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puts(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2" charset="0"/>
              </a:rPr>
              <a:t>"debug macro has been defined"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);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37474F"/>
                </a:solidFill>
                <a:latin typeface="Roboto Mono" pitchFamily="2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puts(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2" charset="0"/>
              </a:rPr>
              <a:t>"debug macro has been undefined"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);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37474F"/>
                </a:solidFill>
                <a:latin typeface="Roboto Mono" pitchFamily="2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printf(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2" charset="0"/>
              </a:rPr>
              <a:t>"macro AAA = %d\n"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10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);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37474F"/>
                </a:solidFill>
                <a:latin typeface="Roboto Mono" pitchFamily="2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printf(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2" charset="0"/>
              </a:rPr>
              <a:t>"macro BBB(2, 3) = %d\n"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2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*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3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+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10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);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37474F"/>
                </a:solidFill>
                <a:latin typeface="Roboto Mono" pitchFamily="2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printf(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2" charset="0"/>
              </a:rPr>
              <a:t>"macro BBB(2 + 3, 3 + 2) = %d\n"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,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37474F"/>
                </a:solidFill>
                <a:latin typeface="Roboto Mono" pitchFamily="2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2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+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3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*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3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+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2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+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10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);</a:t>
            </a:r>
            <a:endParaRPr lang="en-US" altLang="zh-CN" sz="1100" dirty="0">
              <a:solidFill>
                <a:srgbClr val="37474F"/>
              </a:solidFill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printf(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2" charset="0"/>
              </a:rPr>
              <a:t>"macro BBB(BBB(2, 3), 4) = %d\n"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,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37474F"/>
                </a:solidFill>
                <a:latin typeface="Roboto Mono" pitchFamily="2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2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*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3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+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10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*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4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+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10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);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37474F"/>
                </a:solidFill>
                <a:latin typeface="Roboto Mono" pitchFamily="2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itchFamily="2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3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&gt;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5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)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37474F"/>
                </a:solidFill>
                <a:latin typeface="Roboto Mono" pitchFamily="2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printf(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2" charset="0"/>
              </a:rPr>
              <a:t>"%d\n"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3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);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37474F"/>
                </a:solidFill>
                <a:latin typeface="Roboto Mono" pitchFamily="2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itchFamily="2" charset="0"/>
              </a:rPr>
              <a:t>else</a:t>
            </a:r>
            <a:endParaRPr lang="en-US" altLang="zh-CN" sz="1100" dirty="0">
              <a:solidFill>
                <a:srgbClr val="37474F"/>
              </a:solidFill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printf(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2" charset="0"/>
              </a:rPr>
              <a:t>"%d\n"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5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);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itchFamily="2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itchFamily="2" charset="0"/>
              </a:rPr>
              <a:t>return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;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}</a:t>
            </a:r>
            <a:r>
              <a:rPr kumimoji="0" lang="zh-CN" altLang="zh-CN" sz="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7B87C0A-CC9A-6DA3-E9EF-F78295FBCD9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01464" y="976745"/>
            <a:ext cx="5437386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#include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2" charset="0"/>
              </a:rPr>
              <a:t>"header.h“</a:t>
            </a:r>
            <a:endParaRPr lang="en-US" altLang="zh-CN" sz="1100" dirty="0">
              <a:solidFill>
                <a:srgbClr val="37474F"/>
              </a:solidFill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#define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DEBUG</a:t>
            </a:r>
            <a:endParaRPr lang="en-US" altLang="zh-CN" sz="1100" dirty="0">
              <a:solidFill>
                <a:srgbClr val="37474F"/>
              </a:solidFill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#define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BBB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(x, y) x * y +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AAA</a:t>
            </a:r>
            <a:endParaRPr lang="en-US" altLang="zh-CN" sz="1100" dirty="0">
              <a:solidFill>
                <a:srgbClr val="37474F"/>
              </a:solidFill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#define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AAA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CCC</a:t>
            </a:r>
            <a:endParaRPr lang="en-US" altLang="zh-CN" sz="1100" dirty="0">
              <a:solidFill>
                <a:srgbClr val="37474F"/>
              </a:solidFill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#define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CCC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10</a:t>
            </a:r>
            <a:endParaRPr lang="en-US" altLang="zh-CN" sz="1100" dirty="0">
              <a:solidFill>
                <a:srgbClr val="37474F"/>
              </a:solidFill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#define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PRINT_MAX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(x, y)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\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37474F"/>
                </a:solidFill>
                <a:latin typeface="Roboto Mono" pitchFamily="2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itchFamily="2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(x &gt; y)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\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37474F"/>
                </a:solidFill>
                <a:latin typeface="Roboto Mono" pitchFamily="2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printf(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2" charset="0"/>
              </a:rPr>
              <a:t>"%d\n"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, x); \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37474F"/>
                </a:solidFill>
                <a:latin typeface="Roboto Mono" pitchFamily="2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itchFamily="2" charset="0"/>
              </a:rPr>
              <a:t>else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 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\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37474F"/>
                </a:solidFill>
                <a:latin typeface="Roboto Mono" pitchFamily="2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printf(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2" charset="0"/>
              </a:rPr>
              <a:t>"%d\n"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, y);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int main()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{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37474F"/>
                </a:solidFill>
                <a:latin typeface="Roboto Mono" pitchFamily="2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printf(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2" charset="0"/>
              </a:rPr>
              <a:t>"variable 'a' defined in header.h = %d\n"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, a);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#ifdef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DEBUG</a:t>
            </a:r>
            <a:endParaRPr lang="en-US" altLang="zh-CN" sz="1100" dirty="0">
              <a:solidFill>
                <a:srgbClr val="37474F"/>
              </a:solidFill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puts(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2" charset="0"/>
              </a:rPr>
              <a:t>"debug macro has been defined"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);</a:t>
            </a:r>
            <a:endParaRPr lang="en-US" altLang="zh-CN" sz="1100" dirty="0">
              <a:solidFill>
                <a:srgbClr val="37474F"/>
              </a:solidFill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#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itchFamily="2" charset="0"/>
              </a:rPr>
              <a:t>else</a:t>
            </a:r>
            <a:endParaRPr lang="en-US" altLang="zh-CN" sz="1100" dirty="0">
              <a:solidFill>
                <a:srgbClr val="37474F"/>
              </a:solidFill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puts(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2" charset="0"/>
              </a:rPr>
              <a:t>"not defined"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); </a:t>
            </a:r>
            <a:endParaRPr lang="en-US" altLang="zh-CN" sz="1100" dirty="0">
              <a:solidFill>
                <a:srgbClr val="37474F"/>
              </a:solidFill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#endif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100" dirty="0">
              <a:solidFill>
                <a:srgbClr val="37474F"/>
              </a:solidFill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#undef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DEBUG</a:t>
            </a:r>
            <a:endParaRPr lang="en-US" altLang="zh-CN" sz="1100" dirty="0">
              <a:solidFill>
                <a:srgbClr val="37474F"/>
              </a:solidFill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#ifdef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DEBUG</a:t>
            </a:r>
            <a:endParaRPr lang="en-US" altLang="zh-CN" sz="1100" dirty="0">
              <a:solidFill>
                <a:srgbClr val="37474F"/>
              </a:solidFill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puts(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2" charset="0"/>
              </a:rPr>
              <a:t>"debug macro is still defined"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);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#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itchFamily="2" charset="0"/>
              </a:rPr>
              <a:t>else</a:t>
            </a:r>
            <a:endParaRPr lang="en-US" altLang="zh-CN" sz="1100" dirty="0">
              <a:solidFill>
                <a:srgbClr val="37474F"/>
              </a:solidFill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puts(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2" charset="0"/>
              </a:rPr>
              <a:t>"debug macro has been undefined"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);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#endif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37474F"/>
                </a:solidFill>
                <a:latin typeface="Roboto Mono" pitchFamily="2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printf(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2" charset="0"/>
              </a:rPr>
              <a:t>"macro AAA = %d\n"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AAA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);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37474F"/>
                </a:solidFill>
                <a:latin typeface="Roboto Mono" pitchFamily="2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printf(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2" charset="0"/>
              </a:rPr>
              <a:t>"macro BBB(2, 3) = %d\n"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BBB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2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3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));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37474F"/>
                </a:solidFill>
                <a:latin typeface="Roboto Mono" pitchFamily="2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printf(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2" charset="0"/>
              </a:rPr>
              <a:t>"macro BBB(2 + 3, 3 + 2) = %d\n"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BBB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2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+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3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3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+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2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));</a:t>
            </a:r>
            <a:endParaRPr lang="en-US" altLang="zh-CN" sz="1100" dirty="0">
              <a:solidFill>
                <a:srgbClr val="37474F"/>
              </a:solidFill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printf(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2" charset="0"/>
              </a:rPr>
              <a:t>"macro BBB(BBB(2, 3), 4) = %d\n"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BBB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BBB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2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3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),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4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));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37474F"/>
                </a:solidFill>
                <a:latin typeface="Roboto Mono" pitchFamily="2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PRINT_MAX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3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5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)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itchFamily="2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itchFamily="2" charset="0"/>
              </a:rPr>
              <a:t>return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itchFamily="2" charset="0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;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37474F"/>
                </a:solidFill>
                <a:latin typeface="Roboto Mono" pitchFamily="2" charset="0"/>
              </a:rPr>
              <a:t>}</a:t>
            </a:r>
            <a:r>
              <a:rPr kumimoji="0" lang="zh-CN" altLang="zh-CN" sz="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23027B0-F3BC-6027-7E56-D71E2B0C5424}"/>
              </a:ext>
            </a:extLst>
          </p:cNvPr>
          <p:cNvSpPr/>
          <p:nvPr/>
        </p:nvSpPr>
        <p:spPr>
          <a:xfrm>
            <a:off x="5605895" y="3517323"/>
            <a:ext cx="1023505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3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384C8-1BAD-B725-F0F3-B76EBDE2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275"/>
            <a:ext cx="3261014" cy="64279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语义检查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55112-1825-FA68-9DE6-043085231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2107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函数、变量、标签、类型是否重复定义或在使用时还未定义</a:t>
            </a:r>
            <a:endParaRPr lang="en-US" altLang="zh-CN" sz="2400" dirty="0"/>
          </a:p>
          <a:p>
            <a:r>
              <a:rPr lang="en-US" altLang="zh-CN" sz="2400" dirty="0"/>
              <a:t>continue</a:t>
            </a:r>
            <a:r>
              <a:rPr lang="zh-CN" altLang="en-US" sz="2400" dirty="0"/>
              <a:t>关键字是否在迭代语句中使用、</a:t>
            </a:r>
            <a:r>
              <a:rPr lang="en-US" altLang="zh-CN" sz="2400" dirty="0"/>
              <a:t>break</a:t>
            </a:r>
            <a:r>
              <a:rPr lang="zh-CN" altLang="en-US" sz="2400" dirty="0"/>
              <a:t>关键字是否在迭代语句或</a:t>
            </a:r>
            <a:r>
              <a:rPr lang="en-US" altLang="zh-CN" sz="2400" dirty="0"/>
              <a:t>switch</a:t>
            </a:r>
            <a:r>
              <a:rPr lang="zh-CN" altLang="en-US" sz="2400" dirty="0"/>
              <a:t>语句中使用</a:t>
            </a:r>
            <a:endParaRPr lang="en-US" altLang="zh-CN" sz="2400" dirty="0"/>
          </a:p>
          <a:p>
            <a:r>
              <a:rPr lang="zh-CN" altLang="en-US" sz="2400" dirty="0"/>
              <a:t>赋值运算、</a:t>
            </a:r>
            <a:r>
              <a:rPr lang="en-US" altLang="zh-CN" sz="2400" dirty="0"/>
              <a:t>++</a:t>
            </a:r>
            <a:r>
              <a:rPr lang="zh-CN" altLang="en-US" sz="2400" dirty="0"/>
              <a:t>、</a:t>
            </a:r>
            <a:r>
              <a:rPr lang="en-US" altLang="zh-CN" sz="2400" dirty="0"/>
              <a:t>--</a:t>
            </a:r>
            <a:r>
              <a:rPr lang="zh-CN" altLang="en-US" sz="2400" dirty="0"/>
              <a:t>的目标值是否是左值</a:t>
            </a:r>
            <a:endParaRPr lang="en-US" altLang="zh-CN" sz="2400" dirty="0"/>
          </a:p>
          <a:p>
            <a:r>
              <a:rPr lang="zh-CN" altLang="en-US" sz="2400" dirty="0"/>
              <a:t>下标访问和解引用的对象是否是数组或指针</a:t>
            </a:r>
            <a:endParaRPr lang="en-US" altLang="zh-CN" sz="2400" dirty="0"/>
          </a:p>
          <a:p>
            <a:r>
              <a:rPr lang="zh-CN" altLang="en-US" sz="2400" dirty="0"/>
              <a:t>数组定义的大小是否为常量</a:t>
            </a:r>
            <a:endParaRPr lang="en-US" altLang="zh-CN" sz="2400" dirty="0"/>
          </a:p>
          <a:p>
            <a:r>
              <a:rPr lang="zh-CN" altLang="en-US" sz="2400" dirty="0"/>
              <a:t>算术等运算符操作数类型是否不符合要求，如对浮点数执行位运算</a:t>
            </a:r>
            <a:endParaRPr lang="en-US" altLang="zh-CN" sz="2400" dirty="0"/>
          </a:p>
          <a:p>
            <a:r>
              <a:rPr lang="en-US" altLang="zh-CN" sz="2400" dirty="0"/>
              <a:t>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4955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1376</Words>
  <Application>Microsoft Office PowerPoint</Application>
  <PresentationFormat>宽屏</PresentationFormat>
  <Paragraphs>180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Roboto Mono</vt:lpstr>
      <vt:lpstr>等线</vt:lpstr>
      <vt:lpstr>等线 Light</vt:lpstr>
      <vt:lpstr>Office 主题​​</vt:lpstr>
      <vt:lpstr>编译原理课程展示</vt:lpstr>
      <vt:lpstr>C Compiler</vt:lpstr>
      <vt:lpstr>工作流程</vt:lpstr>
      <vt:lpstr>词法分析</vt:lpstr>
      <vt:lpstr>语法分析</vt:lpstr>
      <vt:lpstr>PowerPoint 演示文稿</vt:lpstr>
      <vt:lpstr>中间代码生成</vt:lpstr>
      <vt:lpstr>宏展开</vt:lpstr>
      <vt:lpstr>语义检查</vt:lpstr>
      <vt:lpstr>常量折叠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编译原理课程展示</dc:title>
  <dc:creator>3 Esifiel</dc:creator>
  <cp:lastModifiedBy>3 Esifiel</cp:lastModifiedBy>
  <cp:revision>11</cp:revision>
  <dcterms:created xsi:type="dcterms:W3CDTF">2022-05-29T18:53:18Z</dcterms:created>
  <dcterms:modified xsi:type="dcterms:W3CDTF">2022-05-30T08:08:07Z</dcterms:modified>
</cp:coreProperties>
</file>