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3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70" r:id="rId17"/>
    <p:sldId id="273" r:id="rId18"/>
    <p:sldId id="272" r:id="rId19"/>
    <p:sldId id="274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46" autoAdjust="0"/>
  </p:normalViewPr>
  <p:slideViewPr>
    <p:cSldViewPr snapToGrid="0">
      <p:cViewPr varScale="1">
        <p:scale>
          <a:sx n="85" d="100"/>
          <a:sy n="85" d="100"/>
        </p:scale>
        <p:origin x="52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F6F61-6350-47FD-9193-6EBBCBBCBBA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4543B-982D-4B20-BA8B-316570F0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6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4543B-982D-4B20-BA8B-316570F040C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3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7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8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5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9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5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5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A9FFA-B548-40D6-929B-FC5EFDF55FC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xlrd.readthedocs.io/en/late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xlw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e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andas/pandas_intro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js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xml.etree.elementtre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D4EA-AA73-1F0F-A1F6-CAA7A1E4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740" y="1932893"/>
            <a:ext cx="9144000" cy="2387600"/>
          </a:xfrm>
        </p:spPr>
        <p:txBody>
          <a:bodyPr/>
          <a:lstStyle/>
          <a:p>
            <a:r>
              <a:rPr lang="en-GB" dirty="0"/>
              <a:t>Lecture #1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B36909-61FD-5699-E4C0-A25C8434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740" y="4464783"/>
            <a:ext cx="7902746" cy="1655762"/>
          </a:xfrm>
        </p:spPr>
        <p:txBody>
          <a:bodyPr/>
          <a:lstStyle/>
          <a:p>
            <a:r>
              <a:rPr lang="en-GB" dirty="0"/>
              <a:t>Data collection (1/2): Files processing</a:t>
            </a:r>
          </a:p>
        </p:txBody>
      </p:sp>
    </p:spTree>
    <p:extLst>
      <p:ext uri="{BB962C8B-B14F-4D97-AF65-F5344CB8AC3E}">
        <p14:creationId xmlns:p14="http://schemas.microsoft.com/office/powerpoint/2010/main" val="24492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C07D-E6AB-B2A3-4E6A-00044C0F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readable file :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D165-3EF9-11AD-E587-725A0287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Highly available</a:t>
            </a:r>
          </a:p>
          <a:p>
            <a:r>
              <a:rPr lang="en-GB" dirty="0"/>
              <a:t>Very common for most of companies</a:t>
            </a:r>
          </a:p>
          <a:p>
            <a:r>
              <a:rPr lang="en-GB" dirty="0"/>
              <a:t>Difficult to manage</a:t>
            </a:r>
          </a:p>
          <a:p>
            <a:r>
              <a:rPr lang="en-GB" dirty="0"/>
              <a:t>Solutions: </a:t>
            </a:r>
          </a:p>
          <a:p>
            <a:pPr lvl="1"/>
            <a:r>
              <a:rPr lang="en-GB" dirty="0"/>
              <a:t>Search other form</a:t>
            </a:r>
          </a:p>
          <a:p>
            <a:pPr lvl="1"/>
            <a:r>
              <a:rPr lang="en-GB" dirty="0"/>
              <a:t>export to csv from excel option</a:t>
            </a:r>
          </a:p>
          <a:p>
            <a:pPr lvl="1"/>
            <a:r>
              <a:rPr lang="en-GB" dirty="0"/>
              <a:t>Use python</a:t>
            </a:r>
          </a:p>
          <a:p>
            <a:r>
              <a:rPr lang="en-GB" dirty="0"/>
              <a:t>Can be use to show results</a:t>
            </a:r>
          </a:p>
        </p:txBody>
      </p:sp>
    </p:spTree>
    <p:extLst>
      <p:ext uri="{BB962C8B-B14F-4D97-AF65-F5344CB8AC3E}">
        <p14:creationId xmlns:p14="http://schemas.microsoft.com/office/powerpoint/2010/main" val="42225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D294-EBD5-1DF4-FE0E-7FA68BF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readable file :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BFD-9D43-C925-738E-1624A4D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Package : </a:t>
            </a:r>
            <a:r>
              <a:rPr lang="en-GB" dirty="0" err="1"/>
              <a:t>xlrd</a:t>
            </a:r>
            <a:endParaRPr lang="en-GB" dirty="0"/>
          </a:p>
          <a:p>
            <a:r>
              <a:rPr lang="en-GB" dirty="0"/>
              <a:t>Open Workbook</a:t>
            </a:r>
          </a:p>
          <a:p>
            <a:r>
              <a:rPr lang="en-GB" dirty="0"/>
              <a:t>Open tab</a:t>
            </a:r>
          </a:p>
          <a:p>
            <a:r>
              <a:rPr lang="en-GB" dirty="0"/>
              <a:t>Use the function “</a:t>
            </a:r>
            <a:r>
              <a:rPr lang="en-GB" dirty="0" err="1"/>
              <a:t>cell_value</a:t>
            </a:r>
            <a:r>
              <a:rPr lang="en-GB" dirty="0"/>
              <a:t>(</a:t>
            </a:r>
            <a:r>
              <a:rPr lang="en-GB" dirty="0" err="1"/>
              <a:t>rowx</a:t>
            </a:r>
            <a:r>
              <a:rPr lang="en-GB" dirty="0"/>
              <a:t>, </a:t>
            </a:r>
            <a:r>
              <a:rPr lang="en-GB" dirty="0" err="1"/>
              <a:t>colx</a:t>
            </a:r>
            <a:r>
              <a:rPr lang="en-GB" dirty="0"/>
              <a:t>)” to find the value of the wanted cell</a:t>
            </a:r>
          </a:p>
          <a:p>
            <a:endParaRPr lang="en-GB" dirty="0"/>
          </a:p>
          <a:p>
            <a:r>
              <a:rPr lang="en-GB" dirty="0"/>
              <a:t>More information at “</a:t>
            </a:r>
            <a:r>
              <a:rPr lang="en-GB" dirty="0">
                <a:hlinkClick r:id="rId2"/>
              </a:rPr>
              <a:t>https://xlrd.readthedocs.io/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/latest/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1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D294-EBD5-1DF4-FE0E-7FA68BF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Excel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BFD-9D43-C925-738E-1624A4D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Useful to present result to public</a:t>
            </a:r>
          </a:p>
          <a:p>
            <a:r>
              <a:rPr lang="en-GB" dirty="0"/>
              <a:t>Package : </a:t>
            </a:r>
            <a:r>
              <a:rPr lang="en-GB" dirty="0" err="1"/>
              <a:t>xlwt</a:t>
            </a:r>
            <a:endParaRPr lang="en-GB" dirty="0"/>
          </a:p>
          <a:p>
            <a:r>
              <a:rPr lang="en-GB" dirty="0"/>
              <a:t>Open Workbook</a:t>
            </a:r>
          </a:p>
          <a:p>
            <a:r>
              <a:rPr lang="en-GB" dirty="0"/>
              <a:t>Create tab</a:t>
            </a:r>
          </a:p>
          <a:p>
            <a:r>
              <a:rPr lang="en-GB" dirty="0"/>
              <a:t>Use the function “write(</a:t>
            </a:r>
            <a:r>
              <a:rPr lang="en-GB" dirty="0" err="1"/>
              <a:t>row,col,value</a:t>
            </a:r>
            <a:r>
              <a:rPr lang="en-GB" dirty="0"/>
              <a:t>)” and use “Formula(</a:t>
            </a:r>
            <a:r>
              <a:rPr lang="en-GB" dirty="0" err="1"/>
              <a:t>row,col,formula</a:t>
            </a:r>
            <a:r>
              <a:rPr lang="en-GB" dirty="0"/>
              <a:t>)” as a value</a:t>
            </a:r>
          </a:p>
          <a:p>
            <a:endParaRPr lang="en-GB" dirty="0"/>
          </a:p>
          <a:p>
            <a:r>
              <a:rPr lang="en-GB" dirty="0"/>
              <a:t>More information at “</a:t>
            </a:r>
            <a:r>
              <a:rPr lang="en-GB" dirty="0">
                <a:hlinkClick r:id="rId2"/>
              </a:rPr>
              <a:t>https://pypi.org/project/</a:t>
            </a:r>
            <a:r>
              <a:rPr lang="en-GB" dirty="0" err="1">
                <a:hlinkClick r:id="rId2"/>
              </a:rPr>
              <a:t>xlwt</a:t>
            </a:r>
            <a:r>
              <a:rPr lang="en-GB" dirty="0">
                <a:hlinkClick r:id="rId2"/>
              </a:rPr>
              <a:t>/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51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D294-EBD5-1DF4-FE0E-7FA68BF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readable files :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BFD-9D43-C925-738E-1624A4D4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8957"/>
            <a:ext cx="5450058" cy="4351338"/>
          </a:xfrm>
        </p:spPr>
        <p:txBody>
          <a:bodyPr>
            <a:normAutofit/>
          </a:bodyPr>
          <a:lstStyle/>
          <a:p>
            <a:r>
              <a:rPr lang="en-GB" dirty="0"/>
              <a:t>When nothing else work</a:t>
            </a:r>
          </a:p>
          <a:p>
            <a:r>
              <a:rPr lang="en-GB" dirty="0"/>
              <a:t>Many available packages</a:t>
            </a:r>
          </a:p>
          <a:p>
            <a:r>
              <a:rPr lang="en-GB" dirty="0"/>
              <a:t>Highly depend on PDF type</a:t>
            </a:r>
          </a:p>
          <a:p>
            <a:r>
              <a:rPr lang="en-GB" dirty="0"/>
              <a:t>Download and try is the only way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C9E88E-A199-C9E3-E078-94871073FB49}"/>
              </a:ext>
            </a:extLst>
          </p:cNvPr>
          <p:cNvSpPr txBox="1">
            <a:spLocks/>
          </p:cNvSpPr>
          <p:nvPr/>
        </p:nvSpPr>
        <p:spPr>
          <a:xfrm>
            <a:off x="6530926" y="1825625"/>
            <a:ext cx="5450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Two citations from “Data wrangling with Python”: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400" dirty="0"/>
              <a:t>“</a:t>
            </a:r>
            <a:r>
              <a:rPr lang="en-US" sz="2400" b="0" i="0" u="none" strike="noStrike" baseline="0" dirty="0">
                <a:latin typeface="MinionPro-Regular"/>
              </a:rPr>
              <a:t>Publishing data only in PDFs is criminal</a:t>
            </a:r>
            <a:r>
              <a:rPr lang="en-GB" sz="2400" b="0" i="0" u="none" strike="noStrike" baseline="0" dirty="0">
                <a:latin typeface="MinionPro-Regular"/>
              </a:rPr>
              <a:t>” </a:t>
            </a:r>
            <a:r>
              <a:rPr lang="en-GB" sz="1800" b="0" i="0" u="none" strike="noStrike" baseline="0" dirty="0">
                <a:latin typeface="MinionPro-Regular"/>
              </a:rPr>
              <a:t>page 91</a:t>
            </a:r>
          </a:p>
          <a:p>
            <a:pPr marL="0" indent="0" algn="ctr">
              <a:buNone/>
            </a:pPr>
            <a:endParaRPr lang="en-GB" sz="1800" b="0" i="0" u="none" strike="noStrike" baseline="0" dirty="0">
              <a:latin typeface="MinionPro-Regular"/>
            </a:endParaRPr>
          </a:p>
          <a:p>
            <a:pPr marL="0" indent="0" algn="ctr">
              <a:buNone/>
            </a:pPr>
            <a:r>
              <a:rPr lang="en-GB" sz="2400" dirty="0"/>
              <a:t>“</a:t>
            </a:r>
            <a:r>
              <a:rPr lang="en-US" sz="2400" b="0" i="0" u="none" strike="noStrike" baseline="0" dirty="0">
                <a:latin typeface="MinionPro-Regular"/>
              </a:rPr>
              <a:t>Just because you know a tool like Python doesn’t mean it’s always the best tool for the job.” </a:t>
            </a:r>
            <a:r>
              <a:rPr lang="en-US" sz="1800" b="0" i="0" u="none" strike="noStrike" baseline="0" dirty="0">
                <a:latin typeface="MinionPro-Regular"/>
              </a:rPr>
              <a:t>page 92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98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AA01-53DC-FDEA-E0AF-AC2484D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next step : Make the data usable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92AD-9E13-9BF4-F94F-9D2A461F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Transform your data into usable data for your script :</a:t>
            </a:r>
          </a:p>
          <a:p>
            <a:pPr lvl="1"/>
            <a:r>
              <a:rPr lang="en-GB" sz="2800" dirty="0"/>
              <a:t>Lists</a:t>
            </a:r>
          </a:p>
          <a:p>
            <a:pPr lvl="1"/>
            <a:r>
              <a:rPr lang="en-GB" sz="2800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Use </a:t>
            </a:r>
            <a:r>
              <a:rPr lang="en-GB" sz="3200" dirty="0" err="1"/>
              <a:t>pprint</a:t>
            </a:r>
            <a:r>
              <a:rPr lang="en-GB" sz="3200" dirty="0"/>
              <a:t> to improve the display of data</a:t>
            </a:r>
          </a:p>
        </p:txBody>
      </p:sp>
    </p:spTree>
    <p:extLst>
      <p:ext uri="{BB962C8B-B14F-4D97-AF65-F5344CB8AC3E}">
        <p14:creationId xmlns:p14="http://schemas.microsoft.com/office/powerpoint/2010/main" val="66317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C502-79AA-7B32-9589-FFACCF8A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5686-2D0D-6C01-E0F8-964109FE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Float function to transform string into number</a:t>
            </a:r>
          </a:p>
          <a:p>
            <a:endParaRPr lang="en-GB" sz="2800" dirty="0"/>
          </a:p>
          <a:p>
            <a:r>
              <a:rPr lang="en-GB" sz="2800" dirty="0"/>
              <a:t>Datetime package to transform string to date</a:t>
            </a:r>
          </a:p>
          <a:p>
            <a:r>
              <a:rPr lang="en-GB" sz="2800" dirty="0"/>
              <a:t>Datetime function to create date and time</a:t>
            </a:r>
          </a:p>
          <a:p>
            <a:r>
              <a:rPr lang="en-GB" dirty="0" err="1"/>
              <a:t>Strptime</a:t>
            </a:r>
            <a:r>
              <a:rPr lang="en-GB" dirty="0"/>
              <a:t> to transform string object to </a:t>
            </a:r>
            <a:r>
              <a:rPr lang="en-GB"/>
              <a:t>datetime object</a:t>
            </a:r>
            <a:endParaRPr lang="en-GB" dirty="0"/>
          </a:p>
          <a:p>
            <a:endParaRPr lang="en-GB" dirty="0"/>
          </a:p>
          <a:p>
            <a:r>
              <a:rPr lang="en-GB" sz="2800" dirty="0"/>
              <a:t>More information at “</a:t>
            </a:r>
            <a:r>
              <a:rPr lang="en-GB" sz="2800" dirty="0">
                <a:hlinkClick r:id="rId2"/>
              </a:rPr>
              <a:t>https://docs.python.org/3/library/datetime.html</a:t>
            </a:r>
            <a:r>
              <a:rPr lang="en-GB" sz="2800" dirty="0"/>
              <a:t>”</a:t>
            </a:r>
          </a:p>
          <a:p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12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and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5" y="2022573"/>
            <a:ext cx="4521591" cy="4351338"/>
          </a:xfrm>
        </p:spPr>
        <p:txBody>
          <a:bodyPr/>
          <a:lstStyle/>
          <a:p>
            <a:r>
              <a:rPr lang="en-GB" dirty="0"/>
              <a:t>Raw data is not easily usable</a:t>
            </a:r>
          </a:p>
          <a:p>
            <a:r>
              <a:rPr lang="en-GB" dirty="0"/>
              <a:t>Best library to manage data</a:t>
            </a:r>
          </a:p>
          <a:p>
            <a:r>
              <a:rPr lang="en-GB" dirty="0"/>
              <a:t>Help to visualize data and make calculation on it</a:t>
            </a:r>
          </a:p>
          <a:p>
            <a:r>
              <a:rPr lang="en-GB" dirty="0"/>
              <a:t>One line is always together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3FFE8-EE43-7708-1473-8D5C315E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166" y="2022573"/>
            <a:ext cx="5275184" cy="39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2" y="2036640"/>
            <a:ext cx="5924550" cy="4351338"/>
          </a:xfrm>
        </p:spPr>
        <p:txBody>
          <a:bodyPr/>
          <a:lstStyle/>
          <a:p>
            <a:r>
              <a:rPr lang="en-GB" dirty="0"/>
              <a:t>A column of the Dataframe (1 dimension)</a:t>
            </a:r>
          </a:p>
          <a:p>
            <a:r>
              <a:rPr lang="en-GB" dirty="0"/>
              <a:t>The index can be modified</a:t>
            </a:r>
          </a:p>
          <a:p>
            <a:r>
              <a:rPr lang="en-GB" dirty="0"/>
              <a:t>Automatic if from a dictionary</a:t>
            </a:r>
          </a:p>
          <a:p>
            <a:r>
              <a:rPr lang="en-GB" dirty="0"/>
              <a:t>A Dataframe can be created from Series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B1EFB-F693-FC5E-A3A2-3AD6BCAF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2262641"/>
            <a:ext cx="3971925" cy="23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1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797"/>
            <a:ext cx="10839450" cy="1269566"/>
          </a:xfrm>
        </p:spPr>
        <p:txBody>
          <a:bodyPr>
            <a:normAutofit/>
          </a:bodyPr>
          <a:lstStyle/>
          <a:p>
            <a:r>
              <a:rPr lang="en-GB" dirty="0"/>
              <a:t>Create a Dataframe from a dictionary or Series</a:t>
            </a:r>
          </a:p>
          <a:p>
            <a:r>
              <a:rPr lang="en-GB" dirty="0"/>
              <a:t>Dataframes have indexes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81663-6195-B7C4-4098-91E5B975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2" y="3941671"/>
            <a:ext cx="5223359" cy="1269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EFA5C-A3D8-1A72-3DA5-0B8E6BB4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21" y="3765556"/>
            <a:ext cx="3676064" cy="1621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A5B8924-240D-B5CA-F9DA-05C3E29DE27F}"/>
              </a:ext>
            </a:extLst>
          </p:cNvPr>
          <p:cNvSpPr/>
          <p:nvPr/>
        </p:nvSpPr>
        <p:spPr>
          <a:xfrm rot="16200000">
            <a:off x="5908430" y="4180971"/>
            <a:ext cx="436099" cy="790965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44AC97-94E5-4180-22BE-38D9EC1DCA7E}"/>
              </a:ext>
            </a:extLst>
          </p:cNvPr>
          <p:cNvSpPr/>
          <p:nvPr/>
        </p:nvSpPr>
        <p:spPr>
          <a:xfrm>
            <a:off x="6808321" y="4008140"/>
            <a:ext cx="632461" cy="13381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C5A02-A15D-43C6-D361-CF8AA7AF4F84}"/>
              </a:ext>
            </a:extLst>
          </p:cNvPr>
          <p:cNvSpPr txBox="1"/>
          <p:nvPr/>
        </p:nvSpPr>
        <p:spPr>
          <a:xfrm>
            <a:off x="6703253" y="2819675"/>
            <a:ext cx="1943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Indexes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BCD80-4B98-9949-0783-07401B7AE8C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124552" y="3422440"/>
            <a:ext cx="316230" cy="585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4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.</a:t>
            </a:r>
            <a:r>
              <a:rPr lang="en-GB" dirty="0" err="1"/>
              <a:t>loc</a:t>
            </a:r>
            <a:r>
              <a:rPr lang="en-GB" dirty="0"/>
              <a:t> to locate a row :</a:t>
            </a:r>
          </a:p>
          <a:p>
            <a:pPr lvl="1"/>
            <a:r>
              <a:rPr lang="en-GB" sz="2800" dirty="0"/>
              <a:t>Return a Serie if a int is used</a:t>
            </a:r>
          </a:p>
          <a:p>
            <a:pPr lvl="1"/>
            <a:r>
              <a:rPr lang="en-GB" sz="2800" dirty="0"/>
              <a:t>Return a Dataframe is a list is used</a:t>
            </a:r>
          </a:p>
          <a:p>
            <a:r>
              <a:rPr lang="en-GB" dirty="0"/>
              <a:t>You can rename indexes with the index argument and still get access to it with .</a:t>
            </a:r>
            <a:r>
              <a:rPr lang="en-GB" dirty="0" err="1"/>
              <a:t>loc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07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D3F76-5FDD-0C8A-1AC4-DABE6F0B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stock market example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569C5-A9C4-4013-3CE6-D90D95C2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0369"/>
            <a:ext cx="10515600" cy="1044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Influence by many factors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Data science is used to predict 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63F348-6134-F1DE-9861-749D9C29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6" y="3198978"/>
            <a:ext cx="9714547" cy="3132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2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00662"/>
          </a:xfrm>
        </p:spPr>
        <p:txBody>
          <a:bodyPr>
            <a:normAutofit/>
          </a:bodyPr>
          <a:lstStyle/>
          <a:p>
            <a:r>
              <a:rPr lang="en-GB" dirty="0"/>
              <a:t>Transform directly a csv file to a dataframe (“</a:t>
            </a:r>
            <a:r>
              <a:rPr lang="en-GB" dirty="0" err="1"/>
              <a:t>read_csv</a:t>
            </a:r>
            <a:r>
              <a:rPr lang="en-GB" dirty="0"/>
              <a:t>” method)</a:t>
            </a:r>
          </a:p>
          <a:p>
            <a:r>
              <a:rPr lang="en-GB" dirty="0"/>
              <a:t>Transform directly a </a:t>
            </a:r>
            <a:r>
              <a:rPr lang="en-GB" dirty="0" err="1"/>
              <a:t>json</a:t>
            </a:r>
            <a:r>
              <a:rPr lang="en-GB" dirty="0"/>
              <a:t> file to a dataframe (“</a:t>
            </a:r>
            <a:r>
              <a:rPr lang="fr-FR" dirty="0" err="1"/>
              <a:t>read_json</a:t>
            </a:r>
            <a:r>
              <a:rPr lang="en-GB" dirty="0"/>
              <a:t>” method)</a:t>
            </a:r>
          </a:p>
          <a:p>
            <a:endParaRPr lang="en-GB" dirty="0"/>
          </a:p>
          <a:p>
            <a:r>
              <a:rPr lang="en-GB" dirty="0"/>
              <a:t>Use “.</a:t>
            </a:r>
            <a:r>
              <a:rPr lang="en-GB" dirty="0" err="1"/>
              <a:t>to_string</a:t>
            </a:r>
            <a:r>
              <a:rPr lang="en-GB" dirty="0"/>
              <a:t>()” method to display all the information</a:t>
            </a:r>
          </a:p>
          <a:p>
            <a:r>
              <a:rPr lang="en-GB" dirty="0"/>
              <a:t>You can change the number of displayed rows with “.</a:t>
            </a:r>
            <a:r>
              <a:rPr lang="en-GB" dirty="0" err="1"/>
              <a:t>options.display.max_rows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More information on “</a:t>
            </a:r>
            <a:r>
              <a:rPr lang="en-GB" dirty="0">
                <a:hlinkClick r:id="rId2"/>
              </a:rPr>
              <a:t>https://www.w3schools.com/python/pandas/pandas_intro.asp</a:t>
            </a:r>
            <a:r>
              <a:rPr lang="en-GB" dirty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29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E16D-2448-2E8A-0CD1-C035AE8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401973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FE25E-49E2-8236-0030-85988887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6FCC3-AB35-348D-F7BB-3D30FDED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Collecting data is the first step of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Highly available in many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Computer readable:</a:t>
            </a:r>
          </a:p>
          <a:p>
            <a:pPr lvl="1"/>
            <a:r>
              <a:rPr lang="en-GB" dirty="0"/>
              <a:t>.csv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json</a:t>
            </a:r>
            <a:endParaRPr lang="en-GB" dirty="0"/>
          </a:p>
          <a:p>
            <a:pPr lvl="1"/>
            <a:r>
              <a:rPr lang="en-GB" dirty="0"/>
              <a:t>.xml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Human </a:t>
            </a:r>
            <a:r>
              <a:rPr lang="en-GB"/>
              <a:t>readable:</a:t>
            </a:r>
            <a:endParaRPr lang="en-GB" dirty="0"/>
          </a:p>
          <a:p>
            <a:pPr lvl="1"/>
            <a:r>
              <a:rPr lang="en-GB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49059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72190-7ED4-D8E8-3782-88B9FBFF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CSV file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BFE68-DBF3-0097-9B36-A431BD19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« Comma-</a:t>
            </a:r>
            <a:r>
              <a:rPr lang="fr-FR" dirty="0" err="1"/>
              <a:t>Separated</a:t>
            </a:r>
            <a:r>
              <a:rPr lang="fr-FR" dirty="0"/>
              <a:t> Values »</a:t>
            </a:r>
            <a:endParaRPr lang="en-GB" dirty="0"/>
          </a:p>
          <a:p>
            <a:r>
              <a:rPr lang="en-GB" dirty="0"/>
              <a:t>One of the most common data file</a:t>
            </a:r>
          </a:p>
          <a:p>
            <a:r>
              <a:rPr lang="en-GB" dirty="0"/>
              <a:t>Used in sensors (temperature, pressure, …)</a:t>
            </a:r>
          </a:p>
          <a:p>
            <a:r>
              <a:rPr lang="en-GB" dirty="0"/>
              <a:t>A header</a:t>
            </a:r>
          </a:p>
          <a:p>
            <a:r>
              <a:rPr lang="en-GB" dirty="0"/>
              <a:t>Data separated by character (comma)</a:t>
            </a:r>
          </a:p>
          <a:p>
            <a:r>
              <a:rPr lang="en-GB" dirty="0"/>
              <a:t>Can be opened with:</a:t>
            </a:r>
          </a:p>
          <a:p>
            <a:pPr lvl="1"/>
            <a:r>
              <a:rPr lang="en-GB" dirty="0"/>
              <a:t>Text editor (notepad)</a:t>
            </a:r>
          </a:p>
          <a:p>
            <a:pPr lvl="1"/>
            <a:r>
              <a:rPr lang="en-GB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17780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29C7D-5F88-1CA5-956B-2FC1931D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csv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B9482-7DCA-C8EB-AF0F-4808B689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package csv</a:t>
            </a:r>
          </a:p>
          <a:p>
            <a:r>
              <a:rPr lang="en-GB" dirty="0"/>
              <a:t>Open the csv file with Python</a:t>
            </a:r>
          </a:p>
          <a:p>
            <a:r>
              <a:rPr lang="en-GB" dirty="0"/>
              <a:t>Use the csv reader function or </a:t>
            </a:r>
            <a:r>
              <a:rPr lang="en-GB" dirty="0" err="1"/>
              <a:t>DictReader</a:t>
            </a:r>
            <a:r>
              <a:rPr lang="en-GB" dirty="0"/>
              <a:t> function</a:t>
            </a:r>
          </a:p>
          <a:p>
            <a:r>
              <a:rPr lang="en-GB" dirty="0"/>
              <a:t>All the data are now available in your python program</a:t>
            </a:r>
          </a:p>
          <a:p>
            <a:r>
              <a:rPr lang="en-GB" dirty="0"/>
              <a:t>The writer function create a  csv file</a:t>
            </a:r>
          </a:p>
          <a:p>
            <a:endParaRPr lang="en-GB" dirty="0"/>
          </a:p>
          <a:p>
            <a:r>
              <a:rPr lang="en-GB" dirty="0"/>
              <a:t>More information on “</a:t>
            </a:r>
            <a:r>
              <a:rPr lang="en-GB" dirty="0">
                <a:hlinkClick r:id="rId2"/>
              </a:rPr>
              <a:t>https://docs.python.org/3/library/csv.html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97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6C54-E906-80CB-612F-4D303066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FB03-0748-F817-39A9-B07371B0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“JavaScript Object Notation”</a:t>
            </a:r>
          </a:p>
          <a:p>
            <a:r>
              <a:rPr lang="en-GB" dirty="0"/>
              <a:t>One of the most common data file</a:t>
            </a:r>
          </a:p>
          <a:p>
            <a:r>
              <a:rPr lang="en-GB" dirty="0"/>
              <a:t>Used by websites</a:t>
            </a:r>
          </a:p>
          <a:p>
            <a:r>
              <a:rPr lang="en-GB" dirty="0"/>
              <a:t>Stored under dictionary shape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10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D23C-F71C-EBE7-9846-49AEC04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json</a:t>
            </a:r>
            <a:r>
              <a:rPr lang="en-GB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43E9-CD0D-174C-5F6A-2B99F9CA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package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json</a:t>
            </a:r>
            <a:r>
              <a:rPr lang="en-GB" dirty="0"/>
              <a:t> file with Python</a:t>
            </a:r>
          </a:p>
          <a:p>
            <a:r>
              <a:rPr lang="en-GB" dirty="0"/>
              <a:t>Use the </a:t>
            </a:r>
            <a:r>
              <a:rPr lang="en-GB" dirty="0" err="1"/>
              <a:t>json</a:t>
            </a:r>
            <a:r>
              <a:rPr lang="en-GB" dirty="0"/>
              <a:t> loads function</a:t>
            </a:r>
          </a:p>
          <a:p>
            <a:r>
              <a:rPr lang="en-GB" dirty="0"/>
              <a:t>All the data are now available in your python program as a dictionary</a:t>
            </a:r>
          </a:p>
          <a:p>
            <a:endParaRPr lang="en-GB" dirty="0"/>
          </a:p>
          <a:p>
            <a:r>
              <a:rPr lang="en-GB" dirty="0"/>
              <a:t>More information on “</a:t>
            </a:r>
            <a:r>
              <a:rPr lang="en-GB" dirty="0">
                <a:hlinkClick r:id="rId2"/>
              </a:rPr>
              <a:t>https://docs.python.org/3/library/json.html</a:t>
            </a:r>
            <a:r>
              <a:rPr lang="en-GB" dirty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63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4D1B-3016-E539-62DE-D67AF5B5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AC6E-B2C7-84A6-2B45-631C10DF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eXtensible</a:t>
            </a:r>
            <a:r>
              <a:rPr lang="en-GB" dirty="0"/>
              <a:t> Markup Language”</a:t>
            </a:r>
          </a:p>
          <a:p>
            <a:r>
              <a:rPr lang="en-GB" dirty="0"/>
              <a:t>Use different tags</a:t>
            </a:r>
          </a:p>
          <a:p>
            <a:r>
              <a:rPr lang="en-GB" dirty="0"/>
              <a:t>Can be opened in:</a:t>
            </a:r>
          </a:p>
          <a:p>
            <a:pPr lvl="1"/>
            <a:r>
              <a:rPr lang="en-GB" dirty="0"/>
              <a:t>Text editor</a:t>
            </a:r>
          </a:p>
          <a:p>
            <a:pPr lvl="1"/>
            <a:r>
              <a:rPr lang="en-GB" dirty="0"/>
              <a:t>Web browser (interaction possible)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58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460D-BDED-5A83-67DD-5936EAFD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7870-85BC-826D-96E9-3264B396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More complicated than other files</a:t>
            </a:r>
          </a:p>
          <a:p>
            <a:r>
              <a:rPr lang="en-GB" dirty="0"/>
              <a:t>Import package </a:t>
            </a:r>
            <a:r>
              <a:rPr lang="en-US" dirty="0" err="1"/>
              <a:t>xml.etree.ElementTree</a:t>
            </a:r>
            <a:endParaRPr lang="en-US" dirty="0"/>
          </a:p>
          <a:p>
            <a:r>
              <a:rPr lang="en-US" dirty="0"/>
              <a:t>Get root</a:t>
            </a:r>
          </a:p>
          <a:p>
            <a:r>
              <a:rPr lang="en-US" dirty="0"/>
              <a:t>Browse items and category</a:t>
            </a:r>
          </a:p>
          <a:p>
            <a:r>
              <a:rPr lang="en-US" dirty="0"/>
              <a:t>Modify </a:t>
            </a:r>
            <a:r>
              <a:rPr lang="en-US" dirty="0" err="1"/>
              <a:t>item.text</a:t>
            </a:r>
            <a:r>
              <a:rPr lang="en-US" dirty="0"/>
              <a:t> to change values and save the file</a:t>
            </a:r>
          </a:p>
          <a:p>
            <a:endParaRPr lang="en-GB" dirty="0"/>
          </a:p>
          <a:p>
            <a:r>
              <a:rPr lang="en-GB" dirty="0"/>
              <a:t>More information on “</a:t>
            </a:r>
            <a:r>
              <a:rPr lang="en-GB" dirty="0">
                <a:hlinkClick r:id="rId2"/>
              </a:rPr>
              <a:t>https://docs.python.org/3/library/xml.etree.elementtree.html</a:t>
            </a:r>
            <a:r>
              <a:rPr lang="en-GB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89828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5FA4F3119556F47979739CFDC038D09" ma:contentTypeVersion="4" ma:contentTypeDescription="Создание документа." ma:contentTypeScope="" ma:versionID="1b16479ae8663ee97fdf728d771b4ffd">
  <xsd:schema xmlns:xsd="http://www.w3.org/2001/XMLSchema" xmlns:xs="http://www.w3.org/2001/XMLSchema" xmlns:p="http://schemas.microsoft.com/office/2006/metadata/properties" xmlns:ns2="b5693958-d881-48f8-8dd3-6fb4c4f91a0e" xmlns:ns3="c77d90cc-5905-4784-8c37-17869ceeda80" targetNamespace="http://schemas.microsoft.com/office/2006/metadata/properties" ma:root="true" ma:fieldsID="2c534696ceeb09cebdefd074bd9af0bb" ns2:_="" ns3:_="">
    <xsd:import namespace="b5693958-d881-48f8-8dd3-6fb4c4f91a0e"/>
    <xsd:import namespace="c77d90cc-5905-4784-8c37-17869ceeda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93958-d881-48f8-8dd3-6fb4c4f91a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90cc-5905-4784-8c37-17869ceeda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520C3D-CFA3-4120-BC1B-CB50456AC87F}"/>
</file>

<file path=customXml/itemProps2.xml><?xml version="1.0" encoding="utf-8"?>
<ds:datastoreItem xmlns:ds="http://schemas.openxmlformats.org/officeDocument/2006/customXml" ds:itemID="{B71540BF-74C8-44BA-BE0D-D8C76D9CE690}"/>
</file>

<file path=customXml/itemProps3.xml><?xml version="1.0" encoding="utf-8"?>
<ds:datastoreItem xmlns:ds="http://schemas.openxmlformats.org/officeDocument/2006/customXml" ds:itemID="{93F1B999-46EF-4B3A-8487-8B05813A103A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2366</TotalTime>
  <Words>795</Words>
  <Application>Microsoft Office PowerPoint</Application>
  <PresentationFormat>Widescreen</PresentationFormat>
  <Paragraphs>134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MinionPro-Regular</vt:lpstr>
      <vt:lpstr>Wingdings</vt:lpstr>
      <vt:lpstr>Retrospect</vt:lpstr>
      <vt:lpstr>Lecture #1</vt:lpstr>
      <vt:lpstr>Introduction: The stock market example</vt:lpstr>
      <vt:lpstr>Introduction</vt:lpstr>
      <vt:lpstr>CSV file</vt:lpstr>
      <vt:lpstr>Use csv data</vt:lpstr>
      <vt:lpstr>JSON file</vt:lpstr>
      <vt:lpstr>Use json data</vt:lpstr>
      <vt:lpstr>XML file</vt:lpstr>
      <vt:lpstr>Use XML file</vt:lpstr>
      <vt:lpstr>Human readable file : Excel</vt:lpstr>
      <vt:lpstr>Human readable file : Excel</vt:lpstr>
      <vt:lpstr>Write Excel files</vt:lpstr>
      <vt:lpstr>Human readable files : PDF</vt:lpstr>
      <vt:lpstr>The next step : Make the data usable</vt:lpstr>
      <vt:lpstr>Transform your data</vt:lpstr>
      <vt:lpstr>Pandas and dataframe</vt:lpstr>
      <vt:lpstr>Pandas series</vt:lpstr>
      <vt:lpstr>Pandas</vt:lpstr>
      <vt:lpstr>Pandas Dataframe</vt:lpstr>
      <vt:lpstr>Pandas for data science</vt:lpstr>
      <vt:lpstr>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INFT1101</dc:title>
  <dc:creator>Gaetan Frachardon</dc:creator>
  <cp:lastModifiedBy>Gaetan Chardon</cp:lastModifiedBy>
  <cp:revision>45</cp:revision>
  <dcterms:created xsi:type="dcterms:W3CDTF">2022-08-25T04:48:05Z</dcterms:created>
  <dcterms:modified xsi:type="dcterms:W3CDTF">2022-09-06T10:36:49Z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0x01010065FA4F3119556F47979739CFDC038D09</vt:lpwstr>
  </property>
</Properties>
</file>