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7" r:id="rId3"/>
    <p:sldId id="268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46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AC702-AD4F-4A41-9AEB-EBF8EAB4F82B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24C2-BC67-4BF7-A53E-2F6D37529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8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9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1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9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AA9FFA-B548-40D6-929B-FC5EFDF55FC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2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AA9FFA-B548-40D6-929B-FC5EFDF55FC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D4EA-AA73-1F0F-A1F6-CAA7A1E4B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280" y="1932892"/>
            <a:ext cx="9144000" cy="2387600"/>
          </a:xfrm>
        </p:spPr>
        <p:txBody>
          <a:bodyPr/>
          <a:lstStyle/>
          <a:p>
            <a:r>
              <a:rPr lang="en-GB" dirty="0"/>
              <a:t>Lecture 10: Machine Learning II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B36909-61FD-5699-E4C0-A25C8434B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80" y="4494738"/>
            <a:ext cx="9897062" cy="1655762"/>
          </a:xfrm>
        </p:spPr>
        <p:txBody>
          <a:bodyPr/>
          <a:lstStyle/>
          <a:p>
            <a:r>
              <a:rPr lang="fr-FR" dirty="0"/>
              <a:t>Information and Communication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A334-62DC-7B8F-7235-FCE58E7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FE8D-EE1D-834A-7001-1C5C65BB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cricket chirps method to calculate the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4527E-7338-0929-30B6-4A950B11393C}"/>
                  </a:ext>
                </a:extLst>
              </p:cNvPr>
              <p:cNvSpPr txBox="1"/>
              <p:nvPr/>
            </p:nvSpPr>
            <p:spPr>
              <a:xfrm>
                <a:off x="7684645" y="2895600"/>
                <a:ext cx="23176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4527E-7338-0929-30B6-4A950B113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45" y="2895600"/>
                <a:ext cx="231762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4CCDC-B521-7E84-935A-7D0DD6E33E21}"/>
                  </a:ext>
                </a:extLst>
              </p:cNvPr>
              <p:cNvSpPr txBox="1"/>
              <p:nvPr/>
            </p:nvSpPr>
            <p:spPr>
              <a:xfrm>
                <a:off x="7584649" y="3910318"/>
                <a:ext cx="26741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4CCDC-B521-7E84-935A-7D0DD6E3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649" y="3910318"/>
                <a:ext cx="267419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52166B-4230-5C21-2C49-4493C2D10D7A}"/>
              </a:ext>
            </a:extLst>
          </p:cNvPr>
          <p:cNvSpPr txBox="1"/>
          <p:nvPr/>
        </p:nvSpPr>
        <p:spPr>
          <a:xfrm>
            <a:off x="1532156" y="2926379"/>
            <a:ext cx="515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mathematical writing: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73FEC-3E97-2BC3-D104-6B15B514DD3B}"/>
              </a:ext>
            </a:extLst>
          </p:cNvPr>
          <p:cNvSpPr txBox="1"/>
          <p:nvPr/>
        </p:nvSpPr>
        <p:spPr>
          <a:xfrm>
            <a:off x="1532156" y="3879541"/>
            <a:ext cx="515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machine learning writing: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62E761-DC1D-DD97-6E16-E1D366E23446}"/>
              </a:ext>
            </a:extLst>
          </p:cNvPr>
          <p:cNvSpPr txBox="1">
            <a:spLocks/>
          </p:cNvSpPr>
          <p:nvPr/>
        </p:nvSpPr>
        <p:spPr>
          <a:xfrm>
            <a:off x="1097281" y="5342944"/>
            <a:ext cx="9849016" cy="19121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y’ is the label, x is the feature, w is the weight and b is the bias (also called w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72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0635-84B5-8244-781F-75A746FF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06E6-BA6A-E7D4-5BE5-BF3ED365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train it to get the following equation:</a:t>
            </a:r>
          </a:p>
          <a:p>
            <a:r>
              <a:rPr lang="en-GB" dirty="0"/>
              <a:t> You can now infer the temperature with cricket chirps per minute:</a:t>
            </a:r>
          </a:p>
          <a:p>
            <a:pPr lvl="1"/>
            <a:r>
              <a:rPr lang="en-GB" dirty="0"/>
              <a:t>for 50 cricket chirps per minute:</a:t>
            </a:r>
          </a:p>
          <a:p>
            <a:pPr lvl="1"/>
            <a:r>
              <a:rPr lang="en-GB" dirty="0"/>
              <a:t>For 100 cricket chirps per minute:</a:t>
            </a:r>
          </a:p>
          <a:p>
            <a:pPr lvl="1"/>
            <a:endParaRPr lang="en-GB" dirty="0"/>
          </a:p>
          <a:p>
            <a:r>
              <a:rPr lang="en-GB" dirty="0"/>
              <a:t>If there are several features: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FFBE4C-4668-A0A0-FB62-34C7D8488EF6}"/>
                  </a:ext>
                </a:extLst>
              </p:cNvPr>
              <p:cNvSpPr txBox="1"/>
              <p:nvPr/>
            </p:nvSpPr>
            <p:spPr>
              <a:xfrm>
                <a:off x="3304197" y="5063257"/>
                <a:ext cx="61425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3200" dirty="0"/>
                  <a:t>+ 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FFBE4C-4668-A0A0-FB62-34C7D8488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97" y="5063257"/>
                <a:ext cx="6142515" cy="492443"/>
              </a:xfrm>
              <a:prstGeom prst="rect">
                <a:avLst/>
              </a:prstGeom>
              <a:blipFill>
                <a:blip r:embed="rId2"/>
                <a:stretch>
                  <a:fillRect t="-25000" r="-794" b="-5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15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C063-A9B8-1BD7-873C-417BBD86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data to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B42D-45A4-2D0B-290E-23B24191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be provide in the same logic than a table to scikit-learn.</a:t>
            </a:r>
          </a:p>
          <a:p>
            <a:r>
              <a:rPr lang="en-GB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5410B4E-94CA-F982-A481-52A0E28367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76727"/>
                  </p:ext>
                </p:extLst>
              </p:nvPr>
            </p:nvGraphicFramePr>
            <p:xfrm>
              <a:off x="640524" y="3356285"/>
              <a:ext cx="3851964" cy="23272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3988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5410B4E-94CA-F982-A481-52A0E28367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76727"/>
                  </p:ext>
                </p:extLst>
              </p:nvPr>
            </p:nvGraphicFramePr>
            <p:xfrm>
              <a:off x="640524" y="3356285"/>
              <a:ext cx="3851964" cy="23272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3988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136066" r="-2018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36066" r="-10285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6066" r="-237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236066" r="-2018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236066" r="-10285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36066" r="-237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336066" r="-2018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336066" r="-10285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36066" r="-237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436066" r="-2018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436066" r="-10285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36066" r="-237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536066" r="-2018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536066" r="-10285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36066" r="-237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BAFFB174-EA6E-43B8-3277-02F25FCE7DCF}"/>
              </a:ext>
            </a:extLst>
          </p:cNvPr>
          <p:cNvSpPr/>
          <p:nvPr/>
        </p:nvSpPr>
        <p:spPr>
          <a:xfrm>
            <a:off x="4949244" y="3868164"/>
            <a:ext cx="1577008" cy="1074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12F1C-04FD-1B67-1F82-52BBBCD9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008" y="3127709"/>
            <a:ext cx="2601042" cy="2555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155ECF-CBA2-AABB-0161-77F436149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488" y="3069965"/>
            <a:ext cx="1416948" cy="26712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C5FAC3-6D0F-31EA-C9F4-46CF144E5551}"/>
              </a:ext>
            </a:extLst>
          </p:cNvPr>
          <p:cNvSpPr txBox="1"/>
          <p:nvPr/>
        </p:nvSpPr>
        <p:spPr>
          <a:xfrm>
            <a:off x="7208915" y="2661505"/>
            <a:ext cx="17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1</a:t>
            </a:r>
            <a:r>
              <a:rPr lang="en-GB" sz="2400" b="1" u="sng" baseline="30000" dirty="0"/>
              <a:t>st</a:t>
            </a:r>
            <a:r>
              <a:rPr lang="en-GB" sz="2400" b="1" u="sng" dirty="0"/>
              <a:t>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36C67-1740-11B5-BBFF-6FE67050144A}"/>
              </a:ext>
            </a:extLst>
          </p:cNvPr>
          <p:cNvSpPr txBox="1"/>
          <p:nvPr/>
        </p:nvSpPr>
        <p:spPr>
          <a:xfrm>
            <a:off x="9968113" y="2661505"/>
            <a:ext cx="17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2</a:t>
            </a:r>
            <a:r>
              <a:rPr lang="en-GB" sz="2400" b="1" u="sng" baseline="30000" dirty="0"/>
              <a:t>nd</a:t>
            </a:r>
            <a:r>
              <a:rPr lang="en-GB" sz="2400" b="1" u="sng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73608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02ED-E8E5-E223-CDEB-CBE039E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polynomial regression with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6318-B34E-B201-E55E-1ACF2617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same than a linear regression with several feature where one feature is the square of another 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09065B-5384-3FDE-24D1-CB44EE96A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284552"/>
                  </p:ext>
                </p:extLst>
              </p:nvPr>
            </p:nvGraphicFramePr>
            <p:xfrm>
              <a:off x="1316385" y="3283226"/>
              <a:ext cx="4262781" cy="2384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927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FEATURE1^2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09065B-5384-3FDE-24D1-CB44EE96A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284552"/>
                  </p:ext>
                </p:extLst>
              </p:nvPr>
            </p:nvGraphicFramePr>
            <p:xfrm>
              <a:off x="1316385" y="3283226"/>
              <a:ext cx="4262781" cy="2384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927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FEATURE1^2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131746" r="-201282" b="-4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131746" r="-102146" b="-4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1746" r="-1709" b="-4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235484" r="-201282" b="-3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235484" r="-102146" b="-3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35484" r="-1709" b="-3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330159" r="-201282" b="-2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330159" r="-102146" b="-2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30159" r="-1709" b="-2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430159" r="-201282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430159" r="-102146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30159" r="-1709" b="-1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530159" r="-20128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530159" r="-10214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30159" r="-1709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F830F-CDC8-463E-D49A-F6B155EF110C}"/>
                  </a:ext>
                </a:extLst>
              </p:cNvPr>
              <p:cNvSpPr txBox="1"/>
              <p:nvPr/>
            </p:nvSpPr>
            <p:spPr>
              <a:xfrm>
                <a:off x="5579166" y="333201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F830F-CDC8-463E-D49A-F6B155EF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166" y="3332013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13793-32EE-7C8B-944F-6B95F6570441}"/>
                  </a:ext>
                </a:extLst>
              </p:cNvPr>
              <p:cNvSpPr txBox="1"/>
              <p:nvPr/>
            </p:nvSpPr>
            <p:spPr>
              <a:xfrm>
                <a:off x="5579166" y="4494468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13793-32EE-7C8B-944F-6B95F6570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166" y="4494468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ADB77-D1FE-BD61-7263-CAB852A6C5C6}"/>
                  </a:ext>
                </a:extLst>
              </p:cNvPr>
              <p:cNvSpPr txBox="1"/>
              <p:nvPr/>
            </p:nvSpPr>
            <p:spPr>
              <a:xfrm>
                <a:off x="5798271" y="495613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ADB77-D1FE-BD61-7263-CAB852A6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71" y="4956133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6EB33D45-B7B8-FCC0-D7E7-CB3F95D8D674}"/>
              </a:ext>
            </a:extLst>
          </p:cNvPr>
          <p:cNvSpPr/>
          <p:nvPr/>
        </p:nvSpPr>
        <p:spPr>
          <a:xfrm>
            <a:off x="8382001" y="3939744"/>
            <a:ext cx="490330" cy="46166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468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FA4F3119556F47979739CFDC038D09" ma:contentTypeVersion="6" ma:contentTypeDescription="Create a new document." ma:contentTypeScope="" ma:versionID="be7c0fdc2f2d1e0a9fc3ccc300e2cd86">
  <xsd:schema xmlns:xsd="http://www.w3.org/2001/XMLSchema" xmlns:xs="http://www.w3.org/2001/XMLSchema" xmlns:p="http://schemas.microsoft.com/office/2006/metadata/properties" xmlns:ns2="b5693958-d881-48f8-8dd3-6fb4c4f91a0e" xmlns:ns3="c77d90cc-5905-4784-8c37-17869ceeda80" targetNamespace="http://schemas.microsoft.com/office/2006/metadata/properties" ma:root="true" ma:fieldsID="ff75bdbba55161b4f24122930066f633" ns2:_="" ns3:_="">
    <xsd:import namespace="b5693958-d881-48f8-8dd3-6fb4c4f91a0e"/>
    <xsd:import namespace="c77d90cc-5905-4784-8c37-17869ceeda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93958-d881-48f8-8dd3-6fb4c4f91a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d90cc-5905-4784-8c37-17869ceeda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B08400-3808-4E81-8529-5C4AD0C6BFC8}"/>
</file>

<file path=customXml/itemProps2.xml><?xml version="1.0" encoding="utf-8"?>
<ds:datastoreItem xmlns:ds="http://schemas.openxmlformats.org/officeDocument/2006/customXml" ds:itemID="{9BFC4F8B-9DA5-4FC4-81FF-3541903865B7}"/>
</file>

<file path=customXml/itemProps3.xml><?xml version="1.0" encoding="utf-8"?>
<ds:datastoreItem xmlns:ds="http://schemas.openxmlformats.org/officeDocument/2006/customXml" ds:itemID="{C239100F-A146-44E6-8D7B-285A17495336}"/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1678</TotalTime>
  <Words>232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Cambria</vt:lpstr>
      <vt:lpstr>Cambria Math</vt:lpstr>
      <vt:lpstr>Wingdings</vt:lpstr>
      <vt:lpstr>Retrospect</vt:lpstr>
      <vt:lpstr>Lecture 10: Machine Learning II</vt:lpstr>
      <vt:lpstr>The linear regression</vt:lpstr>
      <vt:lpstr>The model</vt:lpstr>
      <vt:lpstr>Providing data to scikit-learn</vt:lpstr>
      <vt:lpstr>The polynomial regression with scikit-learn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INFT1101</dc:title>
  <dc:creator>Gaetan Frachardon</dc:creator>
  <cp:lastModifiedBy>Gaetan Chardon</cp:lastModifiedBy>
  <cp:revision>29</cp:revision>
  <dcterms:created xsi:type="dcterms:W3CDTF">2022-08-25T04:48:05Z</dcterms:created>
  <dcterms:modified xsi:type="dcterms:W3CDTF">2022-11-15T11:48:39Z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0x01010065FA4F3119556F47979739CFDC038D09</vt:lpwstr>
  </property>
</Properties>
</file>