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9" r:id="rId4"/>
    <p:sldId id="261" r:id="rId5"/>
    <p:sldId id="260" r:id="rId6"/>
    <p:sldId id="262" r:id="rId7"/>
  </p:sldIdLst>
  <p:sldSz cx="9144000" cy="5143500" type="screen16x9"/>
  <p:notesSz cx="6858000" cy="9144000"/>
  <p:embeddedFontLs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67" d="100"/>
          <a:sy n="67" d="100"/>
        </p:scale>
        <p:origin x="9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i Isi" userId="d4b4192d8a3c6263" providerId="LiveId" clId="{961D85C5-CB44-418A-9C2A-20443BEF4A83}"/>
    <pc:docChg chg="delSld">
      <pc:chgData name="Isi Isi" userId="d4b4192d8a3c6263" providerId="LiveId" clId="{961D85C5-CB44-418A-9C2A-20443BEF4A83}" dt="2023-02-09T01:20:47.109" v="0" actId="2696"/>
      <pc:docMkLst>
        <pc:docMk/>
      </pc:docMkLst>
      <pc:sldChg chg="del">
        <pc:chgData name="Isi Isi" userId="d4b4192d8a3c6263" providerId="LiveId" clId="{961D85C5-CB44-418A-9C2A-20443BEF4A83}" dt="2023-02-09T01:20:47.109" v="0" actId="2696"/>
        <pc:sldMkLst>
          <pc:docMk/>
          <pc:sldMk cId="3549377939"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407773" y="827903"/>
            <a:ext cx="8402595" cy="3195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err="1">
                <a:latin typeface="Open Sans"/>
                <a:ea typeface="Open Sans"/>
                <a:cs typeface="Open Sans"/>
                <a:sym typeface="Open Sans"/>
              </a:rPr>
              <a:t>Isioma</a:t>
            </a:r>
            <a:r>
              <a:rPr lang="en-US" sz="3000" b="1">
                <a:latin typeface="Open Sans"/>
                <a:ea typeface="Open Sans"/>
                <a:cs typeface="Open Sans"/>
                <a:sym typeface="Open Sans"/>
              </a:rPr>
              <a:t> Ward</a:t>
            </a:r>
            <a:br>
              <a:rPr lang="en-US" sz="3000" b="1">
                <a:latin typeface="Open Sans"/>
                <a:ea typeface="Open Sans"/>
                <a:cs typeface="Open Sans"/>
                <a:sym typeface="Open Sans"/>
              </a:rPr>
            </a:br>
            <a:r>
              <a:rPr lang="en-US" sz="3000" b="1">
                <a:latin typeface="Open Sans"/>
                <a:ea typeface="Open Sans"/>
                <a:cs typeface="Open Sans"/>
                <a:sym typeface="Open Sans"/>
              </a:rPr>
              <a:t>PROJECT </a:t>
            </a:r>
            <a:r>
              <a:rPr lang="en-US" sz="3000" b="1" dirty="0">
                <a:latin typeface="Open Sans"/>
                <a:ea typeface="Open Sans"/>
                <a:cs typeface="Open Sans"/>
                <a:sym typeface="Open Sans"/>
              </a:rPr>
              <a:t>TWO – ANALYSING NYSE DATA</a:t>
            </a:r>
            <a:endParaRPr sz="3000" b="1" dirty="0">
              <a:latin typeface="Open Sans"/>
              <a:ea typeface="Open Sans"/>
              <a:cs typeface="Open Sans"/>
              <a:sym typeface="Open Sans"/>
            </a:endParaRPr>
          </a:p>
          <a:p>
            <a:pPr marL="0" lvl="0" indent="0" algn="ctr" rtl="0">
              <a:spcBef>
                <a:spcPts val="1600"/>
              </a:spcBef>
              <a:spcAft>
                <a:spcPts val="0"/>
              </a:spcAft>
              <a:buNone/>
            </a:pPr>
            <a:r>
              <a:rPr lang="en" b="1" dirty="0">
                <a:latin typeface="Open Sans"/>
                <a:ea typeface="Open Sans"/>
                <a:cs typeface="Open Sans"/>
                <a:sym typeface="Open Sans"/>
              </a:rPr>
              <a:t>Task 1: CATEGORICAL VARIABLE AND QUANTITATIVE VARIABLE</a:t>
            </a:r>
            <a:endParaRPr b="1" dirty="0">
              <a:latin typeface="Open Sans"/>
              <a:ea typeface="Open Sans"/>
              <a:cs typeface="Open Sans"/>
              <a:sym typeface="Open Sans"/>
            </a:endParaRPr>
          </a:p>
          <a:p>
            <a:pPr marL="0" lvl="0" indent="0" algn="ctr" rtl="0">
              <a:spcBef>
                <a:spcPts val="1600"/>
              </a:spcBef>
              <a:spcAft>
                <a:spcPts val="0"/>
              </a:spcAft>
              <a:buNone/>
            </a:pPr>
            <a:r>
              <a:rPr lang="en" b="1" dirty="0">
                <a:latin typeface="Open Sans"/>
                <a:ea typeface="Open Sans"/>
                <a:cs typeface="Open Sans"/>
                <a:sym typeface="Open Sans"/>
              </a:rPr>
              <a:t>QUESTION</a:t>
            </a:r>
            <a:r>
              <a:rPr lang="en" dirty="0">
                <a:latin typeface="Open Sans"/>
                <a:ea typeface="Open Sans"/>
                <a:cs typeface="Open Sans"/>
                <a:sym typeface="Open Sans"/>
              </a:rPr>
              <a:t>: What </a:t>
            </a:r>
            <a:r>
              <a:rPr lang="en-US" dirty="0">
                <a:latin typeface="Open Sans"/>
                <a:ea typeface="Open Sans"/>
                <a:cs typeface="Open Sans"/>
                <a:sym typeface="Open Sans"/>
              </a:rPr>
              <a:t>is the</a:t>
            </a:r>
            <a:r>
              <a:rPr lang="en" dirty="0">
                <a:latin typeface="Open Sans"/>
                <a:ea typeface="Open Sans"/>
                <a:cs typeface="Open Sans"/>
                <a:sym typeface="Open Sans"/>
              </a:rPr>
              <a:t> impact of SG&amp;A expenses on the return on assets for companies in the Healthcare and Consumer Discretionary subsectors over the past quarter? </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5158200" y="985893"/>
            <a:ext cx="3700050" cy="405473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b="1" dirty="0">
                <a:latin typeface="Open Sans"/>
                <a:ea typeface="Open Sans"/>
                <a:cs typeface="Open Sans"/>
                <a:sym typeface="Open Sans"/>
              </a:rPr>
              <a:t>         Summary of the Statistics </a:t>
            </a:r>
            <a:br>
              <a:rPr lang="en-US" dirty="0">
                <a:latin typeface="Open Sans"/>
                <a:ea typeface="Open Sans"/>
                <a:cs typeface="Open Sans"/>
                <a:sym typeface="Open Sans"/>
              </a:rPr>
            </a:br>
            <a:r>
              <a:rPr lang="en-US" dirty="0">
                <a:latin typeface="Open Sans"/>
                <a:ea typeface="Open Sans"/>
                <a:cs typeface="Open Sans"/>
                <a:sym typeface="Open Sans"/>
              </a:rPr>
              <a:t>The large range for SG&amp;A expenses in the healthcare and Consumer Discretionary industries ($119,825,326,930.29) including mean and Standard deviation, suggests that it is heavily influenced by outlier. The outlier is an extreme outlier considering that the values are spread out over a large range. </a:t>
            </a:r>
            <a:br>
              <a:rPr lang="en-US" dirty="0">
                <a:latin typeface="Open Sans"/>
                <a:ea typeface="Open Sans"/>
                <a:cs typeface="Open Sans"/>
                <a:sym typeface="Open Sans"/>
              </a:rPr>
            </a:br>
            <a:br>
              <a:rPr lang="en-US" dirty="0">
                <a:latin typeface="Open Sans"/>
                <a:ea typeface="Open Sans"/>
                <a:cs typeface="Open Sans"/>
                <a:sym typeface="Open Sans"/>
              </a:rPr>
            </a:br>
            <a:r>
              <a:rPr lang="en-US" dirty="0">
                <a:latin typeface="Open Sans"/>
                <a:ea typeface="Open Sans"/>
                <a:cs typeface="Open Sans"/>
                <a:sym typeface="Open Sans"/>
              </a:rPr>
              <a:t>It is an indication that there is at least one data point that falls significantly outside the typical range, and it is Skewed to the right of values for SGAs expenses in these industries. </a:t>
            </a:r>
          </a:p>
        </p:txBody>
      </p:sp>
      <p:sp>
        <p:nvSpPr>
          <p:cNvPr id="60" name="Google Shape;60;p14"/>
          <p:cNvSpPr/>
          <p:nvPr/>
        </p:nvSpPr>
        <p:spPr>
          <a:xfrm>
            <a:off x="113078" y="1094384"/>
            <a:ext cx="4514850" cy="372073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 dirty="0">
                <a:solidFill>
                  <a:schemeClr val="dk1"/>
                </a:solidFill>
              </a:rPr>
              <a:t>               </a:t>
            </a:r>
            <a:r>
              <a:rPr lang="en" sz="2000" dirty="0">
                <a:solidFill>
                  <a:schemeClr val="bg1"/>
                </a:solidFill>
              </a:rPr>
              <a:t>Visualization or summary statistics used for finding </a:t>
            </a:r>
            <a:endParaRPr sz="2000" dirty="0">
              <a:solidFill>
                <a:srgbClr val="FFFFFF"/>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3361B3A4-BF2A-E8F3-C583-082C1AACE74A}"/>
              </a:ext>
            </a:extLst>
          </p:cNvPr>
          <p:cNvPicPr>
            <a:picLocks noChangeAspect="1"/>
          </p:cNvPicPr>
          <p:nvPr/>
        </p:nvPicPr>
        <p:blipFill>
          <a:blip r:embed="rId3"/>
          <a:stretch>
            <a:fillRect/>
          </a:stretch>
        </p:blipFill>
        <p:spPr>
          <a:xfrm>
            <a:off x="113077" y="985893"/>
            <a:ext cx="4514851" cy="3974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7F89C7-0C7D-082E-D223-680AE621DC20}"/>
              </a:ext>
            </a:extLst>
          </p:cNvPr>
          <p:cNvSpPr>
            <a:spLocks noGrp="1"/>
          </p:cNvSpPr>
          <p:nvPr>
            <p:ph type="body" idx="1"/>
          </p:nvPr>
        </p:nvSpPr>
        <p:spPr>
          <a:xfrm>
            <a:off x="311700" y="102870"/>
            <a:ext cx="3999900" cy="5040630"/>
          </a:xfrm>
        </p:spPr>
        <p:txBody>
          <a:bodyPr/>
          <a:lstStyle/>
          <a:p>
            <a:pPr marL="139700" indent="0">
              <a:buNone/>
            </a:pPr>
            <a:br>
              <a:rPr lang="en-US" dirty="0"/>
            </a:br>
            <a:r>
              <a:rPr lang="en-US" dirty="0"/>
              <a:t>The presence of an extreme outlier in SG&amp;A can have implications:</a:t>
            </a:r>
            <a:br>
              <a:rPr lang="en-US" dirty="0"/>
            </a:br>
            <a:endParaRPr lang="en-US" dirty="0"/>
          </a:p>
          <a:p>
            <a:pPr marL="139700" indent="0">
              <a:buNone/>
            </a:pPr>
            <a:r>
              <a:rPr lang="en-US" dirty="0"/>
              <a:t>1. Unusual or unexpected expenses: The extreme outlier could represent unusual or unexpected expenses, such as one-time legal fees or a large investment in marketing. To fully understand the implications, it has for the company’s financial performance, it is important to investigate the cause of the outlier.</a:t>
            </a:r>
          </a:p>
          <a:p>
            <a:pPr marL="139700" indent="0">
              <a:buNone/>
            </a:pPr>
            <a:r>
              <a:rPr lang="en-US" dirty="0"/>
              <a:t>2. The presence of the extreme outlier could also highlight the differences in the way the companies operate within the healthcare and consumer discretionary industries. An example is while one may have lower overhead costs due to its centralized structure, the other may have more robust sales and marketing. </a:t>
            </a:r>
          </a:p>
        </p:txBody>
      </p:sp>
      <p:sp>
        <p:nvSpPr>
          <p:cNvPr id="4" name="Text Placeholder 3">
            <a:extLst>
              <a:ext uri="{FF2B5EF4-FFF2-40B4-BE49-F238E27FC236}">
                <a16:creationId xmlns:a16="http://schemas.microsoft.com/office/drawing/2014/main" id="{227277CF-E7B7-9C5E-ADDE-707F74E12A2B}"/>
              </a:ext>
            </a:extLst>
          </p:cNvPr>
          <p:cNvSpPr>
            <a:spLocks noGrp="1"/>
          </p:cNvSpPr>
          <p:nvPr>
            <p:ph type="body" idx="2"/>
          </p:nvPr>
        </p:nvSpPr>
        <p:spPr>
          <a:xfrm>
            <a:off x="4832400" y="194310"/>
            <a:ext cx="3999900" cy="4846320"/>
          </a:xfrm>
        </p:spPr>
        <p:txBody>
          <a:bodyPr/>
          <a:lstStyle/>
          <a:p>
            <a:r>
              <a:rPr lang="en-US" dirty="0"/>
              <a:t>THE RETURN ON ASSET</a:t>
            </a:r>
          </a:p>
        </p:txBody>
      </p:sp>
      <p:pic>
        <p:nvPicPr>
          <p:cNvPr id="8" name="Picture 7">
            <a:extLst>
              <a:ext uri="{FF2B5EF4-FFF2-40B4-BE49-F238E27FC236}">
                <a16:creationId xmlns:a16="http://schemas.microsoft.com/office/drawing/2014/main" id="{861D587B-EEEF-DA7B-A39D-23286C407805}"/>
              </a:ext>
            </a:extLst>
          </p:cNvPr>
          <p:cNvPicPr>
            <a:picLocks noChangeAspect="1"/>
          </p:cNvPicPr>
          <p:nvPr/>
        </p:nvPicPr>
        <p:blipFill>
          <a:blip r:embed="rId2"/>
          <a:stretch>
            <a:fillRect/>
          </a:stretch>
        </p:blipFill>
        <p:spPr>
          <a:xfrm>
            <a:off x="4958450" y="720090"/>
            <a:ext cx="3991240" cy="4320540"/>
          </a:xfrm>
          <a:prstGeom prst="rect">
            <a:avLst/>
          </a:prstGeom>
        </p:spPr>
      </p:pic>
    </p:spTree>
    <p:extLst>
      <p:ext uri="{BB962C8B-B14F-4D97-AF65-F5344CB8AC3E}">
        <p14:creationId xmlns:p14="http://schemas.microsoft.com/office/powerpoint/2010/main" val="70290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F5B3-D6CE-0079-27AE-9A1CCD626369}"/>
              </a:ext>
            </a:extLst>
          </p:cNvPr>
          <p:cNvSpPr>
            <a:spLocks noGrp="1"/>
          </p:cNvSpPr>
          <p:nvPr>
            <p:ph type="title"/>
          </p:nvPr>
        </p:nvSpPr>
        <p:spPr/>
        <p:txBody>
          <a:bodyPr/>
          <a:lstStyle/>
          <a:p>
            <a:r>
              <a:rPr lang="en-US" dirty="0"/>
              <a:t>INSIGHTS TO RETURN ON ASSET</a:t>
            </a:r>
          </a:p>
        </p:txBody>
      </p:sp>
      <p:sp>
        <p:nvSpPr>
          <p:cNvPr id="3" name="Text Placeholder 2">
            <a:extLst>
              <a:ext uri="{FF2B5EF4-FFF2-40B4-BE49-F238E27FC236}">
                <a16:creationId xmlns:a16="http://schemas.microsoft.com/office/drawing/2014/main" id="{5D7A586E-9AFD-CF0E-71B0-0A7ED894FCF8}"/>
              </a:ext>
            </a:extLst>
          </p:cNvPr>
          <p:cNvSpPr>
            <a:spLocks noGrp="1"/>
          </p:cNvSpPr>
          <p:nvPr>
            <p:ph type="body" idx="1"/>
          </p:nvPr>
        </p:nvSpPr>
        <p:spPr>
          <a:xfrm>
            <a:off x="311700" y="1152475"/>
            <a:ext cx="6249120" cy="3416400"/>
          </a:xfrm>
        </p:spPr>
        <p:txBody>
          <a:bodyPr/>
          <a:lstStyle/>
          <a:p>
            <a:r>
              <a:rPr lang="en-US" dirty="0"/>
              <a:t>The ROA (0.018396031) which shows that for every $1 of assets, the company is earning $0.018396 in profit. </a:t>
            </a:r>
            <a:br>
              <a:rPr lang="en-US" dirty="0"/>
            </a:br>
            <a:br>
              <a:rPr lang="en-US" dirty="0"/>
            </a:br>
            <a:r>
              <a:rPr lang="en-US" dirty="0"/>
              <a:t>Here, the financial performance is established using the (Sales, General, and Administrative) expenses, cost of goods sold, and other operating expenses to show that high operating expenses relative to the net income could indicate that the company is not operating as efficiently as it could be. </a:t>
            </a:r>
          </a:p>
        </p:txBody>
      </p:sp>
      <p:sp>
        <p:nvSpPr>
          <p:cNvPr id="4" name="Text Placeholder 3">
            <a:extLst>
              <a:ext uri="{FF2B5EF4-FFF2-40B4-BE49-F238E27FC236}">
                <a16:creationId xmlns:a16="http://schemas.microsoft.com/office/drawing/2014/main" id="{BA4D292F-0D7D-BAF5-2E4D-DAD24104E9C1}"/>
              </a:ext>
            </a:extLst>
          </p:cNvPr>
          <p:cNvSpPr>
            <a:spLocks noGrp="1"/>
          </p:cNvSpPr>
          <p:nvPr>
            <p:ph type="body" idx="2"/>
          </p:nvPr>
        </p:nvSpPr>
        <p:spPr>
          <a:xfrm>
            <a:off x="6652260" y="1152475"/>
            <a:ext cx="2180040" cy="1636445"/>
          </a:xfrm>
        </p:spPr>
        <p:txBody>
          <a:bodyPr/>
          <a:lstStyle/>
          <a:p>
            <a:pPr marL="139700" indent="0">
              <a:buNone/>
            </a:pPr>
            <a:endParaRPr lang="en-US" dirty="0"/>
          </a:p>
        </p:txBody>
      </p:sp>
    </p:spTree>
    <p:extLst>
      <p:ext uri="{BB962C8B-B14F-4D97-AF65-F5344CB8AC3E}">
        <p14:creationId xmlns:p14="http://schemas.microsoft.com/office/powerpoint/2010/main" val="117825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CB5B-683F-4B3E-18EF-A715BCB822A1}"/>
              </a:ext>
            </a:extLst>
          </p:cNvPr>
          <p:cNvSpPr>
            <a:spLocks noGrp="1"/>
          </p:cNvSpPr>
          <p:nvPr>
            <p:ph type="title"/>
          </p:nvPr>
        </p:nvSpPr>
        <p:spPr/>
        <p:txBody>
          <a:bodyPr/>
          <a:lstStyle/>
          <a:p>
            <a:r>
              <a:rPr lang="en-US" dirty="0"/>
              <a:t>Task 3 – AAL (Airlines)</a:t>
            </a:r>
          </a:p>
        </p:txBody>
      </p:sp>
      <p:sp>
        <p:nvSpPr>
          <p:cNvPr id="3" name="Text Placeholder 2">
            <a:extLst>
              <a:ext uri="{FF2B5EF4-FFF2-40B4-BE49-F238E27FC236}">
                <a16:creationId xmlns:a16="http://schemas.microsoft.com/office/drawing/2014/main" id="{1EBC03C5-BB53-2C50-FFFD-E45F70BA23B6}"/>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71305775-487F-DF41-22FA-AB53AE821A31}"/>
              </a:ext>
            </a:extLst>
          </p:cNvPr>
          <p:cNvSpPr>
            <a:spLocks noGrp="1"/>
          </p:cNvSpPr>
          <p:nvPr>
            <p:ph type="body" idx="2"/>
          </p:nvPr>
        </p:nvSpPr>
        <p:spPr>
          <a:xfrm>
            <a:off x="4972050" y="1152475"/>
            <a:ext cx="3860250" cy="3416400"/>
          </a:xfrm>
        </p:spPr>
        <p:txBody>
          <a:bodyPr/>
          <a:lstStyle/>
          <a:p>
            <a:pPr marL="139700" indent="0">
              <a:buNone/>
            </a:pPr>
            <a:r>
              <a:rPr lang="en-US" b="1" dirty="0"/>
              <a:t>                  FORECAST </a:t>
            </a:r>
            <a:br>
              <a:rPr lang="en-US" b="1" dirty="0"/>
            </a:br>
            <a:r>
              <a:rPr lang="en-US" b="1" dirty="0"/>
              <a:t>                      </a:t>
            </a:r>
            <a:br>
              <a:rPr lang="en-US" b="1" dirty="0"/>
            </a:br>
            <a:r>
              <a:rPr lang="en-US" b="1" dirty="0"/>
              <a:t>The decrease in operating statistics from 59% in year 3 to -4% in year 4 while revenue remained constant could indicate a decline in the efficiency or performance of the company’s operations. However, the decline could also be a result of external factors such as market conditions, competition, or other macroeconomic influences.</a:t>
            </a:r>
          </a:p>
        </p:txBody>
      </p:sp>
      <p:pic>
        <p:nvPicPr>
          <p:cNvPr id="8" name="Picture 7">
            <a:extLst>
              <a:ext uri="{FF2B5EF4-FFF2-40B4-BE49-F238E27FC236}">
                <a16:creationId xmlns:a16="http://schemas.microsoft.com/office/drawing/2014/main" id="{60374636-5F6D-39FB-6F68-8D7A9024DF68}"/>
              </a:ext>
            </a:extLst>
          </p:cNvPr>
          <p:cNvPicPr>
            <a:picLocks noChangeAspect="1"/>
          </p:cNvPicPr>
          <p:nvPr/>
        </p:nvPicPr>
        <p:blipFill>
          <a:blip r:embed="rId2"/>
          <a:stretch>
            <a:fillRect/>
          </a:stretch>
        </p:blipFill>
        <p:spPr>
          <a:xfrm>
            <a:off x="311700" y="957315"/>
            <a:ext cx="4781871" cy="3228869"/>
          </a:xfrm>
          <a:prstGeom prst="rect">
            <a:avLst/>
          </a:prstGeom>
        </p:spPr>
      </p:pic>
    </p:spTree>
    <p:extLst>
      <p:ext uri="{BB962C8B-B14F-4D97-AF65-F5344CB8AC3E}">
        <p14:creationId xmlns:p14="http://schemas.microsoft.com/office/powerpoint/2010/main" val="250681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1206-B4E0-3886-4ABD-CAC908D561DD}"/>
              </a:ext>
            </a:extLst>
          </p:cNvPr>
          <p:cNvSpPr>
            <a:spLocks noGrp="1"/>
          </p:cNvSpPr>
          <p:nvPr>
            <p:ph type="title"/>
          </p:nvPr>
        </p:nvSpPr>
        <p:spPr/>
        <p:txBody>
          <a:bodyPr/>
          <a:lstStyle/>
          <a:p>
            <a:r>
              <a:rPr lang="en-US" dirty="0"/>
              <a:t>Forecast Continued…</a:t>
            </a:r>
          </a:p>
        </p:txBody>
      </p:sp>
      <p:sp>
        <p:nvSpPr>
          <p:cNvPr id="3" name="Text Placeholder 2">
            <a:extLst>
              <a:ext uri="{FF2B5EF4-FFF2-40B4-BE49-F238E27FC236}">
                <a16:creationId xmlns:a16="http://schemas.microsoft.com/office/drawing/2014/main" id="{4719D27F-EA56-055D-0BEF-D21B42B8DC4F}"/>
              </a:ext>
            </a:extLst>
          </p:cNvPr>
          <p:cNvSpPr>
            <a:spLocks noGrp="1"/>
          </p:cNvSpPr>
          <p:nvPr>
            <p:ph type="body" idx="1"/>
          </p:nvPr>
        </p:nvSpPr>
        <p:spPr>
          <a:xfrm>
            <a:off x="311700" y="1152474"/>
            <a:ext cx="3999900" cy="3853865"/>
          </a:xfrm>
        </p:spPr>
        <p:txBody>
          <a:bodyPr/>
          <a:lstStyle/>
          <a:p>
            <a:r>
              <a:rPr lang="en-US" dirty="0"/>
              <a:t>The subsequent increase in operating statistics to 16% in year 5 and 17% in year 6, according to a strong case scenario, suggests that the company may have made improvements to its operations, possibly through cost savings, increased efficiency, or other management strategies. </a:t>
            </a:r>
            <a:br>
              <a:rPr lang="en-US" dirty="0"/>
            </a:br>
            <a:br>
              <a:rPr lang="en-US" dirty="0"/>
            </a:br>
            <a:r>
              <a:rPr lang="en-US" dirty="0"/>
              <a:t>Generally, the trend of a decline in operating statistics followed by a significant increase could be positive signal for the company’s future financial  performance. </a:t>
            </a:r>
          </a:p>
        </p:txBody>
      </p:sp>
      <p:sp>
        <p:nvSpPr>
          <p:cNvPr id="4" name="Text Placeholder 3">
            <a:extLst>
              <a:ext uri="{FF2B5EF4-FFF2-40B4-BE49-F238E27FC236}">
                <a16:creationId xmlns:a16="http://schemas.microsoft.com/office/drawing/2014/main" id="{37230030-834E-E67C-EECA-FA359878C813}"/>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3078310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516</Words>
  <Application>Microsoft Office PowerPoint</Application>
  <PresentationFormat>On-screen Show (16:9)</PresentationFormat>
  <Paragraphs>15</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Open Sans</vt:lpstr>
      <vt:lpstr>Arial</vt:lpstr>
      <vt:lpstr>Simple Light</vt:lpstr>
      <vt:lpstr>PowerPoint Presentation</vt:lpstr>
      <vt:lpstr>                 Visualization or summary statistics used for finding </vt:lpstr>
      <vt:lpstr>PowerPoint Presentation</vt:lpstr>
      <vt:lpstr>INSIGHTS TO RETURN ON ASSET</vt:lpstr>
      <vt:lpstr>Task 3 – AAL (Airlines)</vt:lpstr>
      <vt:lpstr>Forecast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 Isi</dc:creator>
  <cp:lastModifiedBy>Isi Isi</cp:lastModifiedBy>
  <cp:revision>5</cp:revision>
  <dcterms:modified xsi:type="dcterms:W3CDTF">2023-02-09T01:20:53Z</dcterms:modified>
</cp:coreProperties>
</file>