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 u="sng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250"/>
              </a:lnSpc>
            </a:pPr>
            <a:r>
              <a:rPr dirty="0" spc="5"/>
              <a:t>www.instafxng.com</a:t>
            </a:r>
          </a:p>
          <a:p>
            <a:pPr algn="ctr">
              <a:lnSpc>
                <a:spcPts val="1360"/>
              </a:lnSpc>
            </a:pPr>
            <a:r>
              <a:rPr dirty="0" spc="5" u="none">
                <a:solidFill>
                  <a:srgbClr val="C00000"/>
                </a:solidFill>
              </a:rPr>
              <a:t>This materials </a:t>
            </a:r>
            <a:r>
              <a:rPr dirty="0" u="none">
                <a:solidFill>
                  <a:srgbClr val="C00000"/>
                </a:solidFill>
              </a:rPr>
              <a:t>are </a:t>
            </a:r>
            <a:r>
              <a:rPr dirty="0" spc="10" u="none">
                <a:solidFill>
                  <a:srgbClr val="C00000"/>
                </a:solidFill>
              </a:rPr>
              <a:t>solely </a:t>
            </a:r>
            <a:r>
              <a:rPr dirty="0" spc="5" u="none">
                <a:solidFill>
                  <a:srgbClr val="C00000"/>
                </a:solidFill>
              </a:rPr>
              <a:t>meant for educational </a:t>
            </a:r>
            <a:r>
              <a:rPr dirty="0" spc="-5" u="none">
                <a:solidFill>
                  <a:srgbClr val="C00000"/>
                </a:solidFill>
              </a:rPr>
              <a:t>purposes</a:t>
            </a:r>
            <a:r>
              <a:rPr dirty="0" spc="-25" u="none">
                <a:solidFill>
                  <a:srgbClr val="C00000"/>
                </a:solidFill>
              </a:rPr>
              <a:t> </a:t>
            </a:r>
            <a:r>
              <a:rPr dirty="0" spc="10" u="none">
                <a:solidFill>
                  <a:srgbClr val="C00000"/>
                </a:solidFill>
              </a:rPr>
              <a:t>only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04955" y="6376522"/>
            <a:ext cx="1389766" cy="1389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827294" y="6471010"/>
            <a:ext cx="86867" cy="85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68813" y="2936082"/>
            <a:ext cx="3657295" cy="3504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533784" y="454757"/>
            <a:ext cx="0" cy="890269"/>
          </a:xfrm>
          <a:custGeom>
            <a:avLst/>
            <a:gdLst/>
            <a:ahLst/>
            <a:cxnLst/>
            <a:rect l="l" t="t" r="r" b="b"/>
            <a:pathLst>
              <a:path w="0" h="890269">
                <a:moveTo>
                  <a:pt x="0" y="0"/>
                </a:moveTo>
                <a:lnTo>
                  <a:pt x="0" y="889944"/>
                </a:lnTo>
              </a:path>
            </a:pathLst>
          </a:custGeom>
          <a:ln w="4419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2709" y="454757"/>
            <a:ext cx="7499350" cy="890269"/>
          </a:xfrm>
          <a:custGeom>
            <a:avLst/>
            <a:gdLst/>
            <a:ahLst/>
            <a:cxnLst/>
            <a:rect l="l" t="t" r="r" b="b"/>
            <a:pathLst>
              <a:path w="7499350" h="890269">
                <a:moveTo>
                  <a:pt x="0" y="889944"/>
                </a:moveTo>
                <a:lnTo>
                  <a:pt x="7498978" y="889944"/>
                </a:lnTo>
                <a:lnTo>
                  <a:pt x="7498978" y="0"/>
                </a:lnTo>
                <a:lnTo>
                  <a:pt x="0" y="0"/>
                </a:lnTo>
                <a:lnTo>
                  <a:pt x="0" y="8899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374712" y="454760"/>
            <a:ext cx="3029452" cy="8899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 u="sng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250"/>
              </a:lnSpc>
            </a:pPr>
            <a:r>
              <a:rPr dirty="0" spc="5"/>
              <a:t>www.instafxng.com</a:t>
            </a:r>
          </a:p>
          <a:p>
            <a:pPr algn="ctr">
              <a:lnSpc>
                <a:spcPts val="1360"/>
              </a:lnSpc>
            </a:pPr>
            <a:r>
              <a:rPr dirty="0" spc="5" u="none">
                <a:solidFill>
                  <a:srgbClr val="C00000"/>
                </a:solidFill>
              </a:rPr>
              <a:t>This materials </a:t>
            </a:r>
            <a:r>
              <a:rPr dirty="0" u="none">
                <a:solidFill>
                  <a:srgbClr val="C00000"/>
                </a:solidFill>
              </a:rPr>
              <a:t>are </a:t>
            </a:r>
            <a:r>
              <a:rPr dirty="0" spc="10" u="none">
                <a:solidFill>
                  <a:srgbClr val="C00000"/>
                </a:solidFill>
              </a:rPr>
              <a:t>solely </a:t>
            </a:r>
            <a:r>
              <a:rPr dirty="0" spc="5" u="none">
                <a:solidFill>
                  <a:srgbClr val="C00000"/>
                </a:solidFill>
              </a:rPr>
              <a:t>meant for educational </a:t>
            </a:r>
            <a:r>
              <a:rPr dirty="0" spc="-5" u="none">
                <a:solidFill>
                  <a:srgbClr val="C00000"/>
                </a:solidFill>
              </a:rPr>
              <a:t>purposes</a:t>
            </a:r>
            <a:r>
              <a:rPr dirty="0" spc="-25" u="none">
                <a:solidFill>
                  <a:srgbClr val="C00000"/>
                </a:solidFill>
              </a:rPr>
              <a:t> </a:t>
            </a:r>
            <a:r>
              <a:rPr dirty="0" spc="10" u="none">
                <a:solidFill>
                  <a:srgbClr val="C00000"/>
                </a:solidFill>
              </a:rPr>
              <a:t>only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 u="sng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250"/>
              </a:lnSpc>
            </a:pPr>
            <a:r>
              <a:rPr dirty="0" spc="5"/>
              <a:t>www.instafxng.com</a:t>
            </a:r>
          </a:p>
          <a:p>
            <a:pPr algn="ctr">
              <a:lnSpc>
                <a:spcPts val="1360"/>
              </a:lnSpc>
            </a:pPr>
            <a:r>
              <a:rPr dirty="0" spc="5" u="none">
                <a:solidFill>
                  <a:srgbClr val="C00000"/>
                </a:solidFill>
              </a:rPr>
              <a:t>This materials </a:t>
            </a:r>
            <a:r>
              <a:rPr dirty="0" u="none">
                <a:solidFill>
                  <a:srgbClr val="C00000"/>
                </a:solidFill>
              </a:rPr>
              <a:t>are </a:t>
            </a:r>
            <a:r>
              <a:rPr dirty="0" spc="10" u="none">
                <a:solidFill>
                  <a:srgbClr val="C00000"/>
                </a:solidFill>
              </a:rPr>
              <a:t>solely </a:t>
            </a:r>
            <a:r>
              <a:rPr dirty="0" spc="5" u="none">
                <a:solidFill>
                  <a:srgbClr val="C00000"/>
                </a:solidFill>
              </a:rPr>
              <a:t>meant for educational </a:t>
            </a:r>
            <a:r>
              <a:rPr dirty="0" spc="-5" u="none">
                <a:solidFill>
                  <a:srgbClr val="C00000"/>
                </a:solidFill>
              </a:rPr>
              <a:t>purposes</a:t>
            </a:r>
            <a:r>
              <a:rPr dirty="0" spc="-25" u="none">
                <a:solidFill>
                  <a:srgbClr val="C00000"/>
                </a:solidFill>
              </a:rPr>
              <a:t> </a:t>
            </a:r>
            <a:r>
              <a:rPr dirty="0" spc="10" u="none">
                <a:solidFill>
                  <a:srgbClr val="C00000"/>
                </a:solidFill>
              </a:rPr>
              <a:t>only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 u="sng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250"/>
              </a:lnSpc>
            </a:pPr>
            <a:r>
              <a:rPr dirty="0" spc="5"/>
              <a:t>www.instafxng.com</a:t>
            </a:r>
          </a:p>
          <a:p>
            <a:pPr algn="ctr">
              <a:lnSpc>
                <a:spcPts val="1360"/>
              </a:lnSpc>
            </a:pPr>
            <a:r>
              <a:rPr dirty="0" spc="5" u="none">
                <a:solidFill>
                  <a:srgbClr val="C00000"/>
                </a:solidFill>
              </a:rPr>
              <a:t>This materials </a:t>
            </a:r>
            <a:r>
              <a:rPr dirty="0" u="none">
                <a:solidFill>
                  <a:srgbClr val="C00000"/>
                </a:solidFill>
              </a:rPr>
              <a:t>are </a:t>
            </a:r>
            <a:r>
              <a:rPr dirty="0" spc="10" u="none">
                <a:solidFill>
                  <a:srgbClr val="C00000"/>
                </a:solidFill>
              </a:rPr>
              <a:t>solely </a:t>
            </a:r>
            <a:r>
              <a:rPr dirty="0" spc="5" u="none">
                <a:solidFill>
                  <a:srgbClr val="C00000"/>
                </a:solidFill>
              </a:rPr>
              <a:t>meant for educational </a:t>
            </a:r>
            <a:r>
              <a:rPr dirty="0" spc="-5" u="none">
                <a:solidFill>
                  <a:srgbClr val="C00000"/>
                </a:solidFill>
              </a:rPr>
              <a:t>purposes</a:t>
            </a:r>
            <a:r>
              <a:rPr dirty="0" spc="-25" u="none">
                <a:solidFill>
                  <a:srgbClr val="C00000"/>
                </a:solidFill>
              </a:rPr>
              <a:t> </a:t>
            </a:r>
            <a:r>
              <a:rPr dirty="0" spc="10" u="none">
                <a:solidFill>
                  <a:srgbClr val="C00000"/>
                </a:solidFill>
              </a:rPr>
              <a:t>only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 u="sng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250"/>
              </a:lnSpc>
            </a:pPr>
            <a:r>
              <a:rPr dirty="0" spc="5"/>
              <a:t>www.instafxng.com</a:t>
            </a:r>
          </a:p>
          <a:p>
            <a:pPr algn="ctr">
              <a:lnSpc>
                <a:spcPts val="1360"/>
              </a:lnSpc>
            </a:pPr>
            <a:r>
              <a:rPr dirty="0" spc="5" u="none">
                <a:solidFill>
                  <a:srgbClr val="C00000"/>
                </a:solidFill>
              </a:rPr>
              <a:t>This materials </a:t>
            </a:r>
            <a:r>
              <a:rPr dirty="0" u="none">
                <a:solidFill>
                  <a:srgbClr val="C00000"/>
                </a:solidFill>
              </a:rPr>
              <a:t>are </a:t>
            </a:r>
            <a:r>
              <a:rPr dirty="0" spc="10" u="none">
                <a:solidFill>
                  <a:srgbClr val="C00000"/>
                </a:solidFill>
              </a:rPr>
              <a:t>solely </a:t>
            </a:r>
            <a:r>
              <a:rPr dirty="0" spc="5" u="none">
                <a:solidFill>
                  <a:srgbClr val="C00000"/>
                </a:solidFill>
              </a:rPr>
              <a:t>meant for educational </a:t>
            </a:r>
            <a:r>
              <a:rPr dirty="0" spc="-5" u="none">
                <a:solidFill>
                  <a:srgbClr val="C00000"/>
                </a:solidFill>
              </a:rPr>
              <a:t>purposes</a:t>
            </a:r>
            <a:r>
              <a:rPr dirty="0" spc="-25" u="none">
                <a:solidFill>
                  <a:srgbClr val="C00000"/>
                </a:solidFill>
              </a:rPr>
              <a:t> </a:t>
            </a:r>
            <a:r>
              <a:rPr dirty="0" spc="10" u="none">
                <a:solidFill>
                  <a:srgbClr val="C00000"/>
                </a:solidFill>
              </a:rPr>
              <a:t>only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4487" y="1316218"/>
            <a:ext cx="2393875" cy="541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8607" y="2538909"/>
            <a:ext cx="5385634" cy="6659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47518" y="9461373"/>
            <a:ext cx="3677920" cy="344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 u="sng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250"/>
              </a:lnSpc>
            </a:pPr>
            <a:r>
              <a:rPr dirty="0" spc="5"/>
              <a:t>www.instafxng.com</a:t>
            </a:r>
          </a:p>
          <a:p>
            <a:pPr algn="ctr">
              <a:lnSpc>
                <a:spcPts val="1360"/>
              </a:lnSpc>
            </a:pPr>
            <a:r>
              <a:rPr dirty="0" spc="5" u="none">
                <a:solidFill>
                  <a:srgbClr val="C00000"/>
                </a:solidFill>
              </a:rPr>
              <a:t>This materials </a:t>
            </a:r>
            <a:r>
              <a:rPr dirty="0" u="none">
                <a:solidFill>
                  <a:srgbClr val="C00000"/>
                </a:solidFill>
              </a:rPr>
              <a:t>are </a:t>
            </a:r>
            <a:r>
              <a:rPr dirty="0" spc="10" u="none">
                <a:solidFill>
                  <a:srgbClr val="C00000"/>
                </a:solidFill>
              </a:rPr>
              <a:t>solely </a:t>
            </a:r>
            <a:r>
              <a:rPr dirty="0" spc="5" u="none">
                <a:solidFill>
                  <a:srgbClr val="C00000"/>
                </a:solidFill>
              </a:rPr>
              <a:t>meant for educational </a:t>
            </a:r>
            <a:r>
              <a:rPr dirty="0" spc="-5" u="none">
                <a:solidFill>
                  <a:srgbClr val="C00000"/>
                </a:solidFill>
              </a:rPr>
              <a:t>purposes</a:t>
            </a:r>
            <a:r>
              <a:rPr dirty="0" spc="-25" u="none">
                <a:solidFill>
                  <a:srgbClr val="C00000"/>
                </a:solidFill>
              </a:rPr>
              <a:t> </a:t>
            </a:r>
            <a:r>
              <a:rPr dirty="0" spc="10" u="none">
                <a:solidFill>
                  <a:srgbClr val="C00000"/>
                </a:solidFill>
              </a:rPr>
              <a:t>only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22" Type="http://schemas.openxmlformats.org/officeDocument/2006/relationships/image" Target="../media/image25.png"/><Relationship Id="rId23" Type="http://schemas.openxmlformats.org/officeDocument/2006/relationships/image" Target="../media/image26.png"/><Relationship Id="rId24" Type="http://schemas.openxmlformats.org/officeDocument/2006/relationships/image" Target="../media/image27.png"/><Relationship Id="rId25" Type="http://schemas.openxmlformats.org/officeDocument/2006/relationships/image" Target="../media/image28.png"/><Relationship Id="rId26" Type="http://schemas.openxmlformats.org/officeDocument/2006/relationships/image" Target="../media/image29.png"/><Relationship Id="rId27" Type="http://schemas.openxmlformats.org/officeDocument/2006/relationships/image" Target="../media/image30.png"/><Relationship Id="rId28" Type="http://schemas.openxmlformats.org/officeDocument/2006/relationships/image" Target="../media/image31.png"/><Relationship Id="rId29" Type="http://schemas.openxmlformats.org/officeDocument/2006/relationships/image" Target="../media/image32.png"/><Relationship Id="rId30" Type="http://schemas.openxmlformats.org/officeDocument/2006/relationships/image" Target="../media/image33.png"/><Relationship Id="rId31" Type="http://schemas.openxmlformats.org/officeDocument/2006/relationships/image" Target="../media/image34.png"/><Relationship Id="rId32" Type="http://schemas.openxmlformats.org/officeDocument/2006/relationships/image" Target="../media/image35.png"/><Relationship Id="rId33" Type="http://schemas.openxmlformats.org/officeDocument/2006/relationships/image" Target="../media/image36.png"/><Relationship Id="rId34" Type="http://schemas.openxmlformats.org/officeDocument/2006/relationships/image" Target="../media/image37.png"/><Relationship Id="rId35" Type="http://schemas.openxmlformats.org/officeDocument/2006/relationships/image" Target="../media/image38.png"/><Relationship Id="rId36" Type="http://schemas.openxmlformats.org/officeDocument/2006/relationships/image" Target="../media/image39.png"/><Relationship Id="rId37" Type="http://schemas.openxmlformats.org/officeDocument/2006/relationships/image" Target="../media/image40.png"/><Relationship Id="rId38" Type="http://schemas.openxmlformats.org/officeDocument/2006/relationships/image" Target="../media/image41.png"/><Relationship Id="rId39" Type="http://schemas.openxmlformats.org/officeDocument/2006/relationships/image" Target="../media/image42.png"/><Relationship Id="rId40" Type="http://schemas.openxmlformats.org/officeDocument/2006/relationships/image" Target="../media/image43.png"/><Relationship Id="rId41" Type="http://schemas.openxmlformats.org/officeDocument/2006/relationships/image" Target="../media/image44.png"/><Relationship Id="rId42" Type="http://schemas.openxmlformats.org/officeDocument/2006/relationships/image" Target="../media/image45.png"/><Relationship Id="rId43" Type="http://schemas.openxmlformats.org/officeDocument/2006/relationships/image" Target="../media/image46.png"/><Relationship Id="rId44" Type="http://schemas.openxmlformats.org/officeDocument/2006/relationships/image" Target="../media/image47.png"/><Relationship Id="rId45" Type="http://schemas.openxmlformats.org/officeDocument/2006/relationships/image" Target="../media/image48.png"/><Relationship Id="rId46" Type="http://schemas.openxmlformats.org/officeDocument/2006/relationships/image" Target="../media/image49.png"/><Relationship Id="rId47" Type="http://schemas.openxmlformats.org/officeDocument/2006/relationships/image" Target="../media/image50.png"/><Relationship Id="rId48" Type="http://schemas.openxmlformats.org/officeDocument/2006/relationships/image" Target="../media/image51.png"/><Relationship Id="rId49" Type="http://schemas.openxmlformats.org/officeDocument/2006/relationships/image" Target="../media/image52.png"/><Relationship Id="rId50" Type="http://schemas.openxmlformats.org/officeDocument/2006/relationships/image" Target="../media/image53.png"/><Relationship Id="rId51" Type="http://schemas.openxmlformats.org/officeDocument/2006/relationships/image" Target="../media/image54.png"/><Relationship Id="rId52" Type="http://schemas.openxmlformats.org/officeDocument/2006/relationships/image" Target="../media/image55.png"/><Relationship Id="rId53" Type="http://schemas.openxmlformats.org/officeDocument/2006/relationships/image" Target="../media/image56.png"/><Relationship Id="rId54" Type="http://schemas.openxmlformats.org/officeDocument/2006/relationships/hyperlink" Target="http://www.instafxng.com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jpg"/><Relationship Id="rId6" Type="http://schemas.openxmlformats.org/officeDocument/2006/relationships/hyperlink" Target="http://www.instafxng.com/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jpg"/><Relationship Id="rId6" Type="http://schemas.openxmlformats.org/officeDocument/2006/relationships/hyperlink" Target="http://www.instafxng.com/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jp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hyperlink" Target="http://www.instafxng.com/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jp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hyperlink" Target="http://www.instafxng.com/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jpg"/><Relationship Id="rId6" Type="http://schemas.openxmlformats.org/officeDocument/2006/relationships/hyperlink" Target="http://www.instafxng.com/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jp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hyperlink" Target="http://www.instafxng.com/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jpg"/><Relationship Id="rId6" Type="http://schemas.openxmlformats.org/officeDocument/2006/relationships/hyperlink" Target="http://www.instafxng.com/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jpg"/><Relationship Id="rId6" Type="http://schemas.openxmlformats.org/officeDocument/2006/relationships/hyperlink" Target="http://www.instafxng.com/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jpg"/><Relationship Id="rId6" Type="http://schemas.openxmlformats.org/officeDocument/2006/relationships/hyperlink" Target="http://www.instafxng.com/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jpg"/><Relationship Id="rId6" Type="http://schemas.openxmlformats.org/officeDocument/2006/relationships/hyperlink" Target="http://www.instafxng.com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jpg"/><Relationship Id="rId6" Type="http://schemas.openxmlformats.org/officeDocument/2006/relationships/hyperlink" Target="http://www.instafxng.com/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jpg"/><Relationship Id="rId6" Type="http://schemas.openxmlformats.org/officeDocument/2006/relationships/hyperlink" Target="http://www.instafxng.com/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jpg"/><Relationship Id="rId6" Type="http://schemas.openxmlformats.org/officeDocument/2006/relationships/hyperlink" Target="http://www.instafxng.com/" TargetMode="Externa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jpg"/><Relationship Id="rId6" Type="http://schemas.openxmlformats.org/officeDocument/2006/relationships/hyperlink" Target="http://www.instafxng.com/" TargetMode="Externa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image" Target="../media/image149.jpg"/><Relationship Id="rId6" Type="http://schemas.openxmlformats.org/officeDocument/2006/relationships/hyperlink" Target="http://www.instafxng.com/" TargetMode="Externa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image" Target="../media/image153.jpg"/><Relationship Id="rId6" Type="http://schemas.openxmlformats.org/officeDocument/2006/relationships/hyperlink" Target="http://www.instafxng.com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stafxng.com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jpg"/><Relationship Id="rId6" Type="http://schemas.openxmlformats.org/officeDocument/2006/relationships/hyperlink" Target="http://www.instafxng.com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jpg"/><Relationship Id="rId6" Type="http://schemas.openxmlformats.org/officeDocument/2006/relationships/hyperlink" Target="http://www.forexfactory.com/" TargetMode="External"/><Relationship Id="rId7" Type="http://schemas.openxmlformats.org/officeDocument/2006/relationships/hyperlink" Target="http://www.easy-forex.com/" TargetMode="External"/><Relationship Id="rId8" Type="http://schemas.openxmlformats.org/officeDocument/2006/relationships/hyperlink" Target="http://www.actionforex.com/" TargetMode="External"/><Relationship Id="rId9" Type="http://schemas.openxmlformats.org/officeDocument/2006/relationships/hyperlink" Target="http://www.saxobank.com/" TargetMode="External"/><Relationship Id="rId10" Type="http://schemas.openxmlformats.org/officeDocument/2006/relationships/hyperlink" Target="http://www.bloomberg.com/" TargetMode="External"/><Relationship Id="rId11" Type="http://schemas.openxmlformats.org/officeDocument/2006/relationships/hyperlink" Target="http://www.instafxng.com/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jpg"/><Relationship Id="rId6" Type="http://schemas.openxmlformats.org/officeDocument/2006/relationships/hyperlink" Target="http://www.instafxng.com/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jp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hyperlink" Target="http://www.instafxng.com/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jpg"/><Relationship Id="rId6" Type="http://schemas.openxmlformats.org/officeDocument/2006/relationships/image" Target="../media/image83.png"/><Relationship Id="rId7" Type="http://schemas.openxmlformats.org/officeDocument/2006/relationships/hyperlink" Target="http://www.instafxng.com/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jpg"/><Relationship Id="rId6" Type="http://schemas.openxmlformats.org/officeDocument/2006/relationships/hyperlink" Target="http://www.instafxng.com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955" y="6376522"/>
            <a:ext cx="1389766" cy="1389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27294" y="6471010"/>
            <a:ext cx="86867" cy="85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8813" y="2936082"/>
            <a:ext cx="3657295" cy="3504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33784" y="454757"/>
            <a:ext cx="0" cy="890269"/>
          </a:xfrm>
          <a:custGeom>
            <a:avLst/>
            <a:gdLst/>
            <a:ahLst/>
            <a:cxnLst/>
            <a:rect l="l" t="t" r="r" b="b"/>
            <a:pathLst>
              <a:path w="0" h="890269">
                <a:moveTo>
                  <a:pt x="0" y="0"/>
                </a:moveTo>
                <a:lnTo>
                  <a:pt x="0" y="889944"/>
                </a:lnTo>
              </a:path>
            </a:pathLst>
          </a:custGeom>
          <a:ln w="4419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09" y="454757"/>
            <a:ext cx="7499350" cy="890269"/>
          </a:xfrm>
          <a:custGeom>
            <a:avLst/>
            <a:gdLst/>
            <a:ahLst/>
            <a:cxnLst/>
            <a:rect l="l" t="t" r="r" b="b"/>
            <a:pathLst>
              <a:path w="7499350" h="890269">
                <a:moveTo>
                  <a:pt x="0" y="889944"/>
                </a:moveTo>
                <a:lnTo>
                  <a:pt x="7498978" y="889944"/>
                </a:lnTo>
                <a:lnTo>
                  <a:pt x="7498978" y="0"/>
                </a:lnTo>
                <a:lnTo>
                  <a:pt x="0" y="0"/>
                </a:lnTo>
                <a:lnTo>
                  <a:pt x="0" y="8899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74712" y="454760"/>
            <a:ext cx="3029452" cy="8899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06479" y="1393454"/>
            <a:ext cx="64001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34483" y="1437650"/>
            <a:ext cx="158477" cy="1264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56969" y="1393454"/>
            <a:ext cx="111236" cy="1722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20021" y="1437650"/>
            <a:ext cx="323057" cy="128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02515" y="1393454"/>
            <a:ext cx="164576" cy="1722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40244" y="1440698"/>
            <a:ext cx="156956" cy="1249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64241" y="1437650"/>
            <a:ext cx="172196" cy="1279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92826" y="1393454"/>
            <a:ext cx="111251" cy="17221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57403" y="1393454"/>
            <a:ext cx="57911" cy="1706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64083" y="1437650"/>
            <a:ext cx="170672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01796" y="1437650"/>
            <a:ext cx="156956" cy="1264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38569" y="1393454"/>
            <a:ext cx="111251" cy="17221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94018" y="1437650"/>
            <a:ext cx="172196" cy="12801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39935" y="1437650"/>
            <a:ext cx="172196" cy="12801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77649" y="1437650"/>
            <a:ext cx="158495" cy="12649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710805" y="1393454"/>
            <a:ext cx="57911" cy="1706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826614" y="1393454"/>
            <a:ext cx="56387" cy="1706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39390" y="1437650"/>
            <a:ext cx="158480" cy="12649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63403" y="1437650"/>
            <a:ext cx="172196" cy="12795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501701" y="1391954"/>
            <a:ext cx="307817" cy="17371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876574" y="1437650"/>
            <a:ext cx="324581" cy="12795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40779" y="1440698"/>
            <a:ext cx="188960" cy="12344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487637" y="1516898"/>
            <a:ext cx="60959" cy="4723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46470" y="1728703"/>
            <a:ext cx="64001" cy="16916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74475" y="1771375"/>
            <a:ext cx="158483" cy="12649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495437" y="1771469"/>
            <a:ext cx="158483" cy="12944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707260" y="1728703"/>
            <a:ext cx="112760" cy="17221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864217" y="1771375"/>
            <a:ext cx="172196" cy="12953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086706" y="1725680"/>
            <a:ext cx="323057" cy="17218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467660" y="1771375"/>
            <a:ext cx="156971" cy="12649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690271" y="1771375"/>
            <a:ext cx="165978" cy="17518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26922" y="1774424"/>
            <a:ext cx="272780" cy="12344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353043" y="1774424"/>
            <a:ext cx="272765" cy="12344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680673" y="1774424"/>
            <a:ext cx="271241" cy="12344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994586" y="1850624"/>
            <a:ext cx="60959" cy="4723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111919" y="1728703"/>
            <a:ext cx="56387" cy="169163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24695" y="1771375"/>
            <a:ext cx="158480" cy="12649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445660" y="1771469"/>
            <a:ext cx="158480" cy="12944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57481" y="1728703"/>
            <a:ext cx="112760" cy="17221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812898" y="1771375"/>
            <a:ext cx="172211" cy="12953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036911" y="1725680"/>
            <a:ext cx="323072" cy="17218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416356" y="1771375"/>
            <a:ext cx="158495" cy="126491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640491" y="1771375"/>
            <a:ext cx="164454" cy="175188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878098" y="1850624"/>
            <a:ext cx="60959" cy="4723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986286" y="1771375"/>
            <a:ext cx="173720" cy="12953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216396" y="1771375"/>
            <a:ext cx="172196" cy="12953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455633" y="1771375"/>
            <a:ext cx="252968" cy="12649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282095" y="1356893"/>
            <a:ext cx="64135" cy="169545"/>
          </a:xfrm>
          <a:custGeom>
            <a:avLst/>
            <a:gdLst/>
            <a:ahLst/>
            <a:cxnLst/>
            <a:rect l="l" t="t" r="r" b="b"/>
            <a:pathLst>
              <a:path w="64134" h="169544">
                <a:moveTo>
                  <a:pt x="0" y="0"/>
                </a:moveTo>
                <a:lnTo>
                  <a:pt x="64001" y="0"/>
                </a:lnTo>
                <a:lnTo>
                  <a:pt x="64001" y="169148"/>
                </a:lnTo>
                <a:lnTo>
                  <a:pt x="0" y="169148"/>
                </a:lnTo>
                <a:lnTo>
                  <a:pt x="0" y="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410099" y="1401074"/>
            <a:ext cx="158750" cy="125095"/>
          </a:xfrm>
          <a:custGeom>
            <a:avLst/>
            <a:gdLst/>
            <a:ahLst/>
            <a:cxnLst/>
            <a:rect l="l" t="t" r="r" b="b"/>
            <a:pathLst>
              <a:path w="158750" h="125094">
                <a:moveTo>
                  <a:pt x="53333" y="3047"/>
                </a:moveTo>
                <a:lnTo>
                  <a:pt x="0" y="3047"/>
                </a:lnTo>
                <a:lnTo>
                  <a:pt x="0" y="124967"/>
                </a:lnTo>
                <a:lnTo>
                  <a:pt x="57905" y="124967"/>
                </a:lnTo>
                <a:lnTo>
                  <a:pt x="57905" y="54863"/>
                </a:lnTo>
                <a:lnTo>
                  <a:pt x="59429" y="47243"/>
                </a:lnTo>
                <a:lnTo>
                  <a:pt x="64001" y="42671"/>
                </a:lnTo>
                <a:lnTo>
                  <a:pt x="68573" y="39623"/>
                </a:lnTo>
                <a:lnTo>
                  <a:pt x="74669" y="36575"/>
                </a:lnTo>
                <a:lnTo>
                  <a:pt x="157673" y="36575"/>
                </a:lnTo>
                <a:lnTo>
                  <a:pt x="157358" y="34261"/>
                </a:lnTo>
                <a:lnTo>
                  <a:pt x="155958" y="28689"/>
                </a:lnTo>
                <a:lnTo>
                  <a:pt x="153999" y="23624"/>
                </a:lnTo>
                <a:lnTo>
                  <a:pt x="153583" y="22859"/>
                </a:lnTo>
                <a:lnTo>
                  <a:pt x="53333" y="22859"/>
                </a:lnTo>
                <a:lnTo>
                  <a:pt x="53333" y="3047"/>
                </a:lnTo>
                <a:close/>
              </a:path>
              <a:path w="158750" h="125094">
                <a:moveTo>
                  <a:pt x="157673" y="36575"/>
                </a:moveTo>
                <a:lnTo>
                  <a:pt x="86861" y="36575"/>
                </a:lnTo>
                <a:lnTo>
                  <a:pt x="92957" y="38099"/>
                </a:lnTo>
                <a:lnTo>
                  <a:pt x="99053" y="44195"/>
                </a:lnTo>
                <a:lnTo>
                  <a:pt x="100577" y="50291"/>
                </a:lnTo>
                <a:lnTo>
                  <a:pt x="100577" y="124967"/>
                </a:lnTo>
                <a:lnTo>
                  <a:pt x="158477" y="124967"/>
                </a:lnTo>
                <a:lnTo>
                  <a:pt x="158477" y="47243"/>
                </a:lnTo>
                <a:lnTo>
                  <a:pt x="158197" y="40419"/>
                </a:lnTo>
                <a:lnTo>
                  <a:pt x="157673" y="36575"/>
                </a:lnTo>
                <a:close/>
              </a:path>
              <a:path w="158750" h="125094">
                <a:moveTo>
                  <a:pt x="108197" y="0"/>
                </a:moveTo>
                <a:lnTo>
                  <a:pt x="68037" y="10351"/>
                </a:lnTo>
                <a:lnTo>
                  <a:pt x="53333" y="22859"/>
                </a:lnTo>
                <a:lnTo>
                  <a:pt x="153583" y="22859"/>
                </a:lnTo>
                <a:lnTo>
                  <a:pt x="120506" y="781"/>
                </a:lnTo>
                <a:lnTo>
                  <a:pt x="108197" y="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632585" y="1356893"/>
            <a:ext cx="111760" cy="172720"/>
          </a:xfrm>
          <a:custGeom>
            <a:avLst/>
            <a:gdLst/>
            <a:ahLst/>
            <a:cxnLst/>
            <a:rect l="l" t="t" r="r" b="b"/>
            <a:pathLst>
              <a:path w="111760" h="172719">
                <a:moveTo>
                  <a:pt x="77723" y="80756"/>
                </a:moveTo>
                <a:lnTo>
                  <a:pt x="19811" y="80756"/>
                </a:lnTo>
                <a:lnTo>
                  <a:pt x="19811" y="124952"/>
                </a:lnTo>
                <a:lnTo>
                  <a:pt x="25907" y="153908"/>
                </a:lnTo>
                <a:lnTo>
                  <a:pt x="28955" y="160004"/>
                </a:lnTo>
                <a:lnTo>
                  <a:pt x="71627" y="172196"/>
                </a:lnTo>
                <a:lnTo>
                  <a:pt x="76941" y="172107"/>
                </a:lnTo>
                <a:lnTo>
                  <a:pt x="82415" y="171859"/>
                </a:lnTo>
                <a:lnTo>
                  <a:pt x="88022" y="171476"/>
                </a:lnTo>
                <a:lnTo>
                  <a:pt x="93734" y="170988"/>
                </a:lnTo>
                <a:lnTo>
                  <a:pt x="111236" y="169148"/>
                </a:lnTo>
                <a:lnTo>
                  <a:pt x="110474" y="163701"/>
                </a:lnTo>
                <a:lnTo>
                  <a:pt x="109712" y="158085"/>
                </a:lnTo>
                <a:lnTo>
                  <a:pt x="108188" y="146683"/>
                </a:lnTo>
                <a:lnTo>
                  <a:pt x="107426" y="141067"/>
                </a:lnTo>
                <a:lnTo>
                  <a:pt x="107091" y="138668"/>
                </a:lnTo>
                <a:lnTo>
                  <a:pt x="85343" y="138668"/>
                </a:lnTo>
                <a:lnTo>
                  <a:pt x="80771" y="137144"/>
                </a:lnTo>
                <a:lnTo>
                  <a:pt x="77723" y="134096"/>
                </a:lnTo>
                <a:lnTo>
                  <a:pt x="77723" y="80756"/>
                </a:lnTo>
                <a:close/>
              </a:path>
              <a:path w="111760" h="172719">
                <a:moveTo>
                  <a:pt x="106664" y="135620"/>
                </a:moveTo>
                <a:lnTo>
                  <a:pt x="99059" y="138668"/>
                </a:lnTo>
                <a:lnTo>
                  <a:pt x="107091" y="138668"/>
                </a:lnTo>
                <a:lnTo>
                  <a:pt x="106664" y="135620"/>
                </a:lnTo>
                <a:close/>
              </a:path>
              <a:path w="111760" h="172719">
                <a:moveTo>
                  <a:pt x="109712" y="47228"/>
                </a:moveTo>
                <a:lnTo>
                  <a:pt x="0" y="47228"/>
                </a:lnTo>
                <a:lnTo>
                  <a:pt x="0" y="80756"/>
                </a:lnTo>
                <a:lnTo>
                  <a:pt x="109712" y="80756"/>
                </a:lnTo>
                <a:lnTo>
                  <a:pt x="109712" y="47228"/>
                </a:lnTo>
                <a:close/>
              </a:path>
              <a:path w="111760" h="172719">
                <a:moveTo>
                  <a:pt x="77723" y="0"/>
                </a:moveTo>
                <a:lnTo>
                  <a:pt x="31687" y="19638"/>
                </a:lnTo>
                <a:lnTo>
                  <a:pt x="25754" y="22040"/>
                </a:lnTo>
                <a:lnTo>
                  <a:pt x="19811" y="24368"/>
                </a:lnTo>
                <a:lnTo>
                  <a:pt x="19811" y="47228"/>
                </a:lnTo>
                <a:lnTo>
                  <a:pt x="77723" y="47228"/>
                </a:lnTo>
                <a:lnTo>
                  <a:pt x="77723" y="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795637" y="1401074"/>
            <a:ext cx="117475" cy="125095"/>
          </a:xfrm>
          <a:custGeom>
            <a:avLst/>
            <a:gdLst/>
            <a:ahLst/>
            <a:cxnLst/>
            <a:rect l="l" t="t" r="r" b="b"/>
            <a:pathLst>
              <a:path w="117475" h="125094">
                <a:moveTo>
                  <a:pt x="53339" y="3047"/>
                </a:moveTo>
                <a:lnTo>
                  <a:pt x="0" y="3047"/>
                </a:lnTo>
                <a:lnTo>
                  <a:pt x="0" y="124967"/>
                </a:lnTo>
                <a:lnTo>
                  <a:pt x="57911" y="124967"/>
                </a:lnTo>
                <a:lnTo>
                  <a:pt x="57911" y="83819"/>
                </a:lnTo>
                <a:lnTo>
                  <a:pt x="58094" y="75786"/>
                </a:lnTo>
                <a:lnTo>
                  <a:pt x="70103" y="39623"/>
                </a:lnTo>
                <a:lnTo>
                  <a:pt x="76199" y="36575"/>
                </a:lnTo>
                <a:lnTo>
                  <a:pt x="100784" y="36575"/>
                </a:lnTo>
                <a:lnTo>
                  <a:pt x="102092" y="34282"/>
                </a:lnTo>
                <a:lnTo>
                  <a:pt x="105140" y="28899"/>
                </a:lnTo>
                <a:lnTo>
                  <a:pt x="108188" y="23431"/>
                </a:lnTo>
                <a:lnTo>
                  <a:pt x="108500" y="22859"/>
                </a:lnTo>
                <a:lnTo>
                  <a:pt x="53339" y="22859"/>
                </a:lnTo>
                <a:lnTo>
                  <a:pt x="53339" y="3047"/>
                </a:lnTo>
                <a:close/>
              </a:path>
              <a:path w="117475" h="125094">
                <a:moveTo>
                  <a:pt x="100784" y="36575"/>
                </a:moveTo>
                <a:lnTo>
                  <a:pt x="86852" y="36575"/>
                </a:lnTo>
                <a:lnTo>
                  <a:pt x="99044" y="39623"/>
                </a:lnTo>
                <a:lnTo>
                  <a:pt x="100784" y="36575"/>
                </a:lnTo>
                <a:close/>
              </a:path>
              <a:path w="117475" h="125094">
                <a:moveTo>
                  <a:pt x="89900" y="0"/>
                </a:moveTo>
                <a:lnTo>
                  <a:pt x="82295" y="0"/>
                </a:lnTo>
                <a:lnTo>
                  <a:pt x="74675" y="1523"/>
                </a:lnTo>
                <a:lnTo>
                  <a:pt x="70103" y="4571"/>
                </a:lnTo>
                <a:lnTo>
                  <a:pt x="64007" y="7619"/>
                </a:lnTo>
                <a:lnTo>
                  <a:pt x="57911" y="13715"/>
                </a:lnTo>
                <a:lnTo>
                  <a:pt x="53339" y="22859"/>
                </a:lnTo>
                <a:lnTo>
                  <a:pt x="108500" y="22859"/>
                </a:lnTo>
                <a:lnTo>
                  <a:pt x="111236" y="17836"/>
                </a:lnTo>
                <a:lnTo>
                  <a:pt x="114284" y="12072"/>
                </a:lnTo>
                <a:lnTo>
                  <a:pt x="117332" y="6095"/>
                </a:lnTo>
                <a:lnTo>
                  <a:pt x="111700" y="3706"/>
                </a:lnTo>
                <a:lnTo>
                  <a:pt x="105921" y="1975"/>
                </a:lnTo>
                <a:lnTo>
                  <a:pt x="100215" y="829"/>
                </a:lnTo>
                <a:lnTo>
                  <a:pt x="94801" y="195"/>
                </a:lnTo>
                <a:lnTo>
                  <a:pt x="89900" y="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946498" y="1401074"/>
            <a:ext cx="172720" cy="128270"/>
          </a:xfrm>
          <a:custGeom>
            <a:avLst/>
            <a:gdLst/>
            <a:ahLst/>
            <a:cxnLst/>
            <a:rect l="l" t="t" r="r" b="b"/>
            <a:pathLst>
              <a:path w="172719" h="128269">
                <a:moveTo>
                  <a:pt x="85343" y="0"/>
                </a:moveTo>
                <a:lnTo>
                  <a:pt x="47277" y="5441"/>
                </a:lnTo>
                <a:lnTo>
                  <a:pt x="13828" y="26867"/>
                </a:lnTo>
                <a:lnTo>
                  <a:pt x="0" y="64007"/>
                </a:lnTo>
                <a:lnTo>
                  <a:pt x="274" y="69858"/>
                </a:lnTo>
                <a:lnTo>
                  <a:pt x="17556" y="104924"/>
                </a:lnTo>
                <a:lnTo>
                  <a:pt x="53530" y="124396"/>
                </a:lnTo>
                <a:lnTo>
                  <a:pt x="85343" y="128015"/>
                </a:lnTo>
                <a:lnTo>
                  <a:pt x="92674" y="127864"/>
                </a:lnTo>
                <a:lnTo>
                  <a:pt x="130304" y="120610"/>
                </a:lnTo>
                <a:lnTo>
                  <a:pt x="162036" y="96519"/>
                </a:lnTo>
                <a:lnTo>
                  <a:pt x="162361" y="96011"/>
                </a:lnTo>
                <a:lnTo>
                  <a:pt x="77723" y="96011"/>
                </a:lnTo>
                <a:lnTo>
                  <a:pt x="71627" y="94487"/>
                </a:lnTo>
                <a:lnTo>
                  <a:pt x="57911" y="64007"/>
                </a:lnTo>
                <a:lnTo>
                  <a:pt x="58459" y="56554"/>
                </a:lnTo>
                <a:lnTo>
                  <a:pt x="77723" y="32003"/>
                </a:lnTo>
                <a:lnTo>
                  <a:pt x="162675" y="32003"/>
                </a:lnTo>
                <a:lnTo>
                  <a:pt x="161909" y="30789"/>
                </a:lnTo>
                <a:lnTo>
                  <a:pt x="130902" y="7476"/>
                </a:lnTo>
                <a:lnTo>
                  <a:pt x="92805" y="157"/>
                </a:lnTo>
                <a:lnTo>
                  <a:pt x="85343" y="0"/>
                </a:lnTo>
                <a:close/>
              </a:path>
              <a:path w="172719" h="128269">
                <a:moveTo>
                  <a:pt x="162675" y="32003"/>
                </a:moveTo>
                <a:lnTo>
                  <a:pt x="94487" y="32003"/>
                </a:lnTo>
                <a:lnTo>
                  <a:pt x="100583" y="35051"/>
                </a:lnTo>
                <a:lnTo>
                  <a:pt x="106679" y="39623"/>
                </a:lnTo>
                <a:lnTo>
                  <a:pt x="109799" y="44505"/>
                </a:lnTo>
                <a:lnTo>
                  <a:pt x="112204" y="50101"/>
                </a:lnTo>
                <a:lnTo>
                  <a:pt x="113752" y="56554"/>
                </a:lnTo>
                <a:lnTo>
                  <a:pt x="114299" y="64007"/>
                </a:lnTo>
                <a:lnTo>
                  <a:pt x="113752" y="71675"/>
                </a:lnTo>
                <a:lnTo>
                  <a:pt x="94487" y="96011"/>
                </a:lnTo>
                <a:lnTo>
                  <a:pt x="162361" y="96011"/>
                </a:lnTo>
                <a:lnTo>
                  <a:pt x="172196" y="64007"/>
                </a:lnTo>
                <a:lnTo>
                  <a:pt x="171911" y="57861"/>
                </a:lnTo>
                <a:lnTo>
                  <a:pt x="171053" y="51982"/>
                </a:lnTo>
                <a:lnTo>
                  <a:pt x="169625" y="46354"/>
                </a:lnTo>
                <a:lnTo>
                  <a:pt x="167624" y="40957"/>
                </a:lnTo>
                <a:lnTo>
                  <a:pt x="165053" y="35775"/>
                </a:lnTo>
                <a:lnTo>
                  <a:pt x="162675" y="32003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178131" y="1356893"/>
            <a:ext cx="165100" cy="172720"/>
          </a:xfrm>
          <a:custGeom>
            <a:avLst/>
            <a:gdLst/>
            <a:ahLst/>
            <a:cxnLst/>
            <a:rect l="l" t="t" r="r" b="b"/>
            <a:pathLst>
              <a:path w="165100" h="172719">
                <a:moveTo>
                  <a:pt x="71612" y="44180"/>
                </a:moveTo>
                <a:lnTo>
                  <a:pt x="62468" y="44180"/>
                </a:lnTo>
                <a:lnTo>
                  <a:pt x="55758" y="44401"/>
                </a:lnTo>
                <a:lnTo>
                  <a:pt x="16763" y="60944"/>
                </a:lnTo>
                <a:lnTo>
                  <a:pt x="282" y="99449"/>
                </a:lnTo>
                <a:lnTo>
                  <a:pt x="0" y="106664"/>
                </a:lnTo>
                <a:lnTo>
                  <a:pt x="217" y="113382"/>
                </a:lnTo>
                <a:lnTo>
                  <a:pt x="15239" y="153908"/>
                </a:lnTo>
                <a:lnTo>
                  <a:pt x="55584" y="171970"/>
                </a:lnTo>
                <a:lnTo>
                  <a:pt x="62468" y="172196"/>
                </a:lnTo>
                <a:lnTo>
                  <a:pt x="68101" y="172013"/>
                </a:lnTo>
                <a:lnTo>
                  <a:pt x="104902" y="156909"/>
                </a:lnTo>
                <a:lnTo>
                  <a:pt x="109712" y="150860"/>
                </a:lnTo>
                <a:lnTo>
                  <a:pt x="164576" y="150860"/>
                </a:lnTo>
                <a:lnTo>
                  <a:pt x="164576" y="137144"/>
                </a:lnTo>
                <a:lnTo>
                  <a:pt x="74660" y="137144"/>
                </a:lnTo>
                <a:lnTo>
                  <a:pt x="68564" y="135620"/>
                </a:lnTo>
                <a:lnTo>
                  <a:pt x="59420" y="126476"/>
                </a:lnTo>
                <a:lnTo>
                  <a:pt x="56387" y="118856"/>
                </a:lnTo>
                <a:lnTo>
                  <a:pt x="56387" y="97520"/>
                </a:lnTo>
                <a:lnTo>
                  <a:pt x="59420" y="89900"/>
                </a:lnTo>
                <a:lnTo>
                  <a:pt x="68564" y="80756"/>
                </a:lnTo>
                <a:lnTo>
                  <a:pt x="73136" y="79232"/>
                </a:lnTo>
                <a:lnTo>
                  <a:pt x="164576" y="79232"/>
                </a:lnTo>
                <a:lnTo>
                  <a:pt x="164576" y="59420"/>
                </a:lnTo>
                <a:lnTo>
                  <a:pt x="106664" y="59420"/>
                </a:lnTo>
                <a:lnTo>
                  <a:pt x="100568" y="53324"/>
                </a:lnTo>
                <a:lnTo>
                  <a:pt x="94472" y="50276"/>
                </a:lnTo>
                <a:lnTo>
                  <a:pt x="86852" y="47228"/>
                </a:lnTo>
                <a:lnTo>
                  <a:pt x="71612" y="44180"/>
                </a:lnTo>
                <a:close/>
              </a:path>
              <a:path w="165100" h="172719">
                <a:moveTo>
                  <a:pt x="164576" y="150860"/>
                </a:moveTo>
                <a:lnTo>
                  <a:pt x="109712" y="150860"/>
                </a:lnTo>
                <a:lnTo>
                  <a:pt x="109712" y="169148"/>
                </a:lnTo>
                <a:lnTo>
                  <a:pt x="164576" y="169148"/>
                </a:lnTo>
                <a:lnTo>
                  <a:pt x="164576" y="150860"/>
                </a:lnTo>
                <a:close/>
              </a:path>
              <a:path w="165100" h="172719">
                <a:moveTo>
                  <a:pt x="164576" y="79232"/>
                </a:moveTo>
                <a:lnTo>
                  <a:pt x="88376" y="79232"/>
                </a:lnTo>
                <a:lnTo>
                  <a:pt x="94472" y="80756"/>
                </a:lnTo>
                <a:lnTo>
                  <a:pt x="99044" y="86852"/>
                </a:lnTo>
                <a:lnTo>
                  <a:pt x="103616" y="91424"/>
                </a:lnTo>
                <a:lnTo>
                  <a:pt x="106664" y="97520"/>
                </a:lnTo>
                <a:lnTo>
                  <a:pt x="106664" y="118856"/>
                </a:lnTo>
                <a:lnTo>
                  <a:pt x="103616" y="126476"/>
                </a:lnTo>
                <a:lnTo>
                  <a:pt x="94472" y="135620"/>
                </a:lnTo>
                <a:lnTo>
                  <a:pt x="88376" y="137144"/>
                </a:lnTo>
                <a:lnTo>
                  <a:pt x="164576" y="137144"/>
                </a:lnTo>
                <a:lnTo>
                  <a:pt x="164576" y="79232"/>
                </a:lnTo>
                <a:close/>
              </a:path>
              <a:path w="165100" h="172719">
                <a:moveTo>
                  <a:pt x="164576" y="0"/>
                </a:moveTo>
                <a:lnTo>
                  <a:pt x="106664" y="0"/>
                </a:lnTo>
                <a:lnTo>
                  <a:pt x="106664" y="59420"/>
                </a:lnTo>
                <a:lnTo>
                  <a:pt x="164576" y="59420"/>
                </a:lnTo>
                <a:lnTo>
                  <a:pt x="164576" y="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414335" y="1404122"/>
            <a:ext cx="158750" cy="125095"/>
          </a:xfrm>
          <a:custGeom>
            <a:avLst/>
            <a:gdLst/>
            <a:ahLst/>
            <a:cxnLst/>
            <a:rect l="l" t="t" r="r" b="b"/>
            <a:pathLst>
              <a:path w="158750" h="125094">
                <a:moveTo>
                  <a:pt x="57896" y="0"/>
                </a:moveTo>
                <a:lnTo>
                  <a:pt x="0" y="0"/>
                </a:lnTo>
                <a:lnTo>
                  <a:pt x="0" y="77723"/>
                </a:lnTo>
                <a:lnTo>
                  <a:pt x="17825" y="116330"/>
                </a:lnTo>
                <a:lnTo>
                  <a:pt x="51800" y="124967"/>
                </a:lnTo>
                <a:lnTo>
                  <a:pt x="58177" y="124785"/>
                </a:lnTo>
                <a:lnTo>
                  <a:pt x="95899" y="111178"/>
                </a:lnTo>
                <a:lnTo>
                  <a:pt x="105140" y="102107"/>
                </a:lnTo>
                <a:lnTo>
                  <a:pt x="158480" y="102107"/>
                </a:lnTo>
                <a:lnTo>
                  <a:pt x="158480" y="88391"/>
                </a:lnTo>
                <a:lnTo>
                  <a:pt x="71612" y="88391"/>
                </a:lnTo>
                <a:lnTo>
                  <a:pt x="67040" y="86867"/>
                </a:lnTo>
                <a:lnTo>
                  <a:pt x="63992" y="83819"/>
                </a:lnTo>
                <a:lnTo>
                  <a:pt x="59420" y="80771"/>
                </a:lnTo>
                <a:lnTo>
                  <a:pt x="57896" y="74675"/>
                </a:lnTo>
                <a:lnTo>
                  <a:pt x="57896" y="0"/>
                </a:lnTo>
                <a:close/>
              </a:path>
              <a:path w="158750" h="125094">
                <a:moveTo>
                  <a:pt x="158480" y="102107"/>
                </a:moveTo>
                <a:lnTo>
                  <a:pt x="105140" y="102107"/>
                </a:lnTo>
                <a:lnTo>
                  <a:pt x="105140" y="121919"/>
                </a:lnTo>
                <a:lnTo>
                  <a:pt x="158480" y="121919"/>
                </a:lnTo>
                <a:lnTo>
                  <a:pt x="158480" y="102107"/>
                </a:lnTo>
                <a:close/>
              </a:path>
              <a:path w="158750" h="125094">
                <a:moveTo>
                  <a:pt x="158480" y="0"/>
                </a:moveTo>
                <a:lnTo>
                  <a:pt x="102092" y="0"/>
                </a:lnTo>
                <a:lnTo>
                  <a:pt x="102092" y="57911"/>
                </a:lnTo>
                <a:lnTo>
                  <a:pt x="101545" y="66222"/>
                </a:lnTo>
                <a:lnTo>
                  <a:pt x="85328" y="88391"/>
                </a:lnTo>
                <a:lnTo>
                  <a:pt x="158480" y="88391"/>
                </a:lnTo>
                <a:lnTo>
                  <a:pt x="158480" y="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639872" y="1401074"/>
            <a:ext cx="172720" cy="128270"/>
          </a:xfrm>
          <a:custGeom>
            <a:avLst/>
            <a:gdLst/>
            <a:ahLst/>
            <a:cxnLst/>
            <a:rect l="l" t="t" r="r" b="b"/>
            <a:pathLst>
              <a:path w="172719" h="128269">
                <a:moveTo>
                  <a:pt x="86852" y="0"/>
                </a:moveTo>
                <a:lnTo>
                  <a:pt x="48943" y="4318"/>
                </a:lnTo>
                <a:lnTo>
                  <a:pt x="44180" y="6095"/>
                </a:lnTo>
                <a:lnTo>
                  <a:pt x="36560" y="7619"/>
                </a:lnTo>
                <a:lnTo>
                  <a:pt x="30464" y="12191"/>
                </a:lnTo>
                <a:lnTo>
                  <a:pt x="22859" y="16763"/>
                </a:lnTo>
                <a:lnTo>
                  <a:pt x="16763" y="21335"/>
                </a:lnTo>
                <a:lnTo>
                  <a:pt x="10667" y="27431"/>
                </a:lnTo>
                <a:lnTo>
                  <a:pt x="7619" y="33527"/>
                </a:lnTo>
                <a:lnTo>
                  <a:pt x="5071" y="38453"/>
                </a:lnTo>
                <a:lnTo>
                  <a:pt x="2962" y="44037"/>
                </a:lnTo>
                <a:lnTo>
                  <a:pt x="1365" y="50206"/>
                </a:lnTo>
                <a:lnTo>
                  <a:pt x="353" y="56887"/>
                </a:lnTo>
                <a:lnTo>
                  <a:pt x="0" y="64007"/>
                </a:lnTo>
                <a:lnTo>
                  <a:pt x="195" y="71115"/>
                </a:lnTo>
                <a:lnTo>
                  <a:pt x="18948" y="108180"/>
                </a:lnTo>
                <a:lnTo>
                  <a:pt x="56474" y="125616"/>
                </a:lnTo>
                <a:lnTo>
                  <a:pt x="91424" y="128015"/>
                </a:lnTo>
                <a:lnTo>
                  <a:pt x="97858" y="127918"/>
                </a:lnTo>
                <a:lnTo>
                  <a:pt x="131048" y="121919"/>
                </a:lnTo>
                <a:lnTo>
                  <a:pt x="137254" y="119749"/>
                </a:lnTo>
                <a:lnTo>
                  <a:pt x="165611" y="96011"/>
                </a:lnTo>
                <a:lnTo>
                  <a:pt x="79232" y="96011"/>
                </a:lnTo>
                <a:lnTo>
                  <a:pt x="71612" y="94487"/>
                </a:lnTo>
                <a:lnTo>
                  <a:pt x="65516" y="88391"/>
                </a:lnTo>
                <a:lnTo>
                  <a:pt x="59420" y="83819"/>
                </a:lnTo>
                <a:lnTo>
                  <a:pt x="56372" y="76199"/>
                </a:lnTo>
                <a:lnTo>
                  <a:pt x="56372" y="65531"/>
                </a:lnTo>
                <a:lnTo>
                  <a:pt x="56738" y="59338"/>
                </a:lnTo>
                <a:lnTo>
                  <a:pt x="79232" y="32003"/>
                </a:lnTo>
                <a:lnTo>
                  <a:pt x="164318" y="32003"/>
                </a:lnTo>
                <a:lnTo>
                  <a:pt x="164140" y="31661"/>
                </a:lnTo>
                <a:lnTo>
                  <a:pt x="134450" y="6632"/>
                </a:lnTo>
                <a:lnTo>
                  <a:pt x="93986" y="92"/>
                </a:lnTo>
                <a:lnTo>
                  <a:pt x="86852" y="0"/>
                </a:lnTo>
                <a:close/>
              </a:path>
              <a:path w="172719" h="128269">
                <a:moveTo>
                  <a:pt x="117332" y="77723"/>
                </a:moveTo>
                <a:lnTo>
                  <a:pt x="115808" y="83819"/>
                </a:lnTo>
                <a:lnTo>
                  <a:pt x="111236" y="88391"/>
                </a:lnTo>
                <a:lnTo>
                  <a:pt x="102092" y="94487"/>
                </a:lnTo>
                <a:lnTo>
                  <a:pt x="94472" y="96011"/>
                </a:lnTo>
                <a:lnTo>
                  <a:pt x="165611" y="96011"/>
                </a:lnTo>
                <a:lnTo>
                  <a:pt x="167700" y="92634"/>
                </a:lnTo>
                <a:lnTo>
                  <a:pt x="170159" y="87611"/>
                </a:lnTo>
                <a:lnTo>
                  <a:pt x="172181" y="82295"/>
                </a:lnTo>
                <a:lnTo>
                  <a:pt x="117332" y="77723"/>
                </a:lnTo>
                <a:close/>
              </a:path>
              <a:path w="172719" h="128269">
                <a:moveTo>
                  <a:pt x="164318" y="32003"/>
                </a:moveTo>
                <a:lnTo>
                  <a:pt x="95996" y="32003"/>
                </a:lnTo>
                <a:lnTo>
                  <a:pt x="102092" y="33527"/>
                </a:lnTo>
                <a:lnTo>
                  <a:pt x="106664" y="36575"/>
                </a:lnTo>
                <a:lnTo>
                  <a:pt x="111236" y="38099"/>
                </a:lnTo>
                <a:lnTo>
                  <a:pt x="114284" y="42671"/>
                </a:lnTo>
                <a:lnTo>
                  <a:pt x="115808" y="47243"/>
                </a:lnTo>
                <a:lnTo>
                  <a:pt x="169133" y="42671"/>
                </a:lnTo>
                <a:lnTo>
                  <a:pt x="166904" y="36980"/>
                </a:lnTo>
                <a:lnTo>
                  <a:pt x="164318" y="32003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866918" y="1356893"/>
            <a:ext cx="113030" cy="172720"/>
          </a:xfrm>
          <a:custGeom>
            <a:avLst/>
            <a:gdLst/>
            <a:ahLst/>
            <a:cxnLst/>
            <a:rect l="l" t="t" r="r" b="b"/>
            <a:pathLst>
              <a:path w="113030" h="172719">
                <a:moveTo>
                  <a:pt x="79247" y="80756"/>
                </a:moveTo>
                <a:lnTo>
                  <a:pt x="21335" y="80756"/>
                </a:lnTo>
                <a:lnTo>
                  <a:pt x="21335" y="124952"/>
                </a:lnTo>
                <a:lnTo>
                  <a:pt x="35051" y="164576"/>
                </a:lnTo>
                <a:lnTo>
                  <a:pt x="73151" y="172196"/>
                </a:lnTo>
                <a:lnTo>
                  <a:pt x="78466" y="172107"/>
                </a:lnTo>
                <a:lnTo>
                  <a:pt x="83939" y="171859"/>
                </a:lnTo>
                <a:lnTo>
                  <a:pt x="89547" y="171476"/>
                </a:lnTo>
                <a:lnTo>
                  <a:pt x="95261" y="170988"/>
                </a:lnTo>
                <a:lnTo>
                  <a:pt x="112775" y="169148"/>
                </a:lnTo>
                <a:lnTo>
                  <a:pt x="112013" y="163701"/>
                </a:lnTo>
                <a:lnTo>
                  <a:pt x="111251" y="158085"/>
                </a:lnTo>
                <a:lnTo>
                  <a:pt x="109727" y="146683"/>
                </a:lnTo>
                <a:lnTo>
                  <a:pt x="108965" y="141067"/>
                </a:lnTo>
                <a:lnTo>
                  <a:pt x="108630" y="138668"/>
                </a:lnTo>
                <a:lnTo>
                  <a:pt x="86867" y="138668"/>
                </a:lnTo>
                <a:lnTo>
                  <a:pt x="82295" y="137144"/>
                </a:lnTo>
                <a:lnTo>
                  <a:pt x="79247" y="134096"/>
                </a:lnTo>
                <a:lnTo>
                  <a:pt x="79247" y="80756"/>
                </a:lnTo>
                <a:close/>
              </a:path>
              <a:path w="113030" h="172719">
                <a:moveTo>
                  <a:pt x="108203" y="135620"/>
                </a:moveTo>
                <a:lnTo>
                  <a:pt x="100583" y="138668"/>
                </a:lnTo>
                <a:lnTo>
                  <a:pt x="108630" y="138668"/>
                </a:lnTo>
                <a:lnTo>
                  <a:pt x="108203" y="135620"/>
                </a:lnTo>
                <a:close/>
              </a:path>
              <a:path w="113030" h="172719">
                <a:moveTo>
                  <a:pt x="111251" y="47228"/>
                </a:moveTo>
                <a:lnTo>
                  <a:pt x="0" y="47228"/>
                </a:lnTo>
                <a:lnTo>
                  <a:pt x="0" y="80756"/>
                </a:lnTo>
                <a:lnTo>
                  <a:pt x="111251" y="80756"/>
                </a:lnTo>
                <a:lnTo>
                  <a:pt x="111251" y="47228"/>
                </a:lnTo>
                <a:close/>
              </a:path>
              <a:path w="113030" h="172719">
                <a:moveTo>
                  <a:pt x="79247" y="0"/>
                </a:moveTo>
                <a:lnTo>
                  <a:pt x="33211" y="19638"/>
                </a:lnTo>
                <a:lnTo>
                  <a:pt x="27278" y="22040"/>
                </a:lnTo>
                <a:lnTo>
                  <a:pt x="21335" y="24368"/>
                </a:lnTo>
                <a:lnTo>
                  <a:pt x="21335" y="47228"/>
                </a:lnTo>
                <a:lnTo>
                  <a:pt x="79247" y="47228"/>
                </a:lnTo>
                <a:lnTo>
                  <a:pt x="79247" y="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033018" y="1372888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 h="0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31988">
            <a:solidFill>
              <a:srgbClr val="FF6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061212" y="1404122"/>
            <a:ext cx="0" cy="121920"/>
          </a:xfrm>
          <a:custGeom>
            <a:avLst/>
            <a:gdLst/>
            <a:ahLst/>
            <a:cxnLst/>
            <a:rect l="l" t="t" r="r" b="b"/>
            <a:pathLst>
              <a:path w="0" h="121919">
                <a:moveTo>
                  <a:pt x="0" y="0"/>
                </a:moveTo>
                <a:lnTo>
                  <a:pt x="0" y="121919"/>
                </a:lnTo>
              </a:path>
            </a:pathLst>
          </a:custGeom>
          <a:ln w="56387">
            <a:solidFill>
              <a:srgbClr val="FF6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138174" y="1401074"/>
            <a:ext cx="172720" cy="128270"/>
          </a:xfrm>
          <a:custGeom>
            <a:avLst/>
            <a:gdLst/>
            <a:ahLst/>
            <a:cxnLst/>
            <a:rect l="l" t="t" r="r" b="b"/>
            <a:pathLst>
              <a:path w="172720" h="128269">
                <a:moveTo>
                  <a:pt x="86852" y="0"/>
                </a:moveTo>
                <a:lnTo>
                  <a:pt x="48273" y="5441"/>
                </a:lnTo>
                <a:lnTo>
                  <a:pt x="15160" y="26867"/>
                </a:lnTo>
                <a:lnTo>
                  <a:pt x="0" y="64007"/>
                </a:lnTo>
                <a:lnTo>
                  <a:pt x="315" y="69858"/>
                </a:lnTo>
                <a:lnTo>
                  <a:pt x="18133" y="104924"/>
                </a:lnTo>
                <a:lnTo>
                  <a:pt x="53705" y="124396"/>
                </a:lnTo>
                <a:lnTo>
                  <a:pt x="86852" y="128015"/>
                </a:lnTo>
                <a:lnTo>
                  <a:pt x="93804" y="127864"/>
                </a:lnTo>
                <a:lnTo>
                  <a:pt x="135538" y="118343"/>
                </a:lnTo>
                <a:lnTo>
                  <a:pt x="162361" y="96011"/>
                </a:lnTo>
                <a:lnTo>
                  <a:pt x="77708" y="96011"/>
                </a:lnTo>
                <a:lnTo>
                  <a:pt x="71612" y="94487"/>
                </a:lnTo>
                <a:lnTo>
                  <a:pt x="57896" y="64007"/>
                </a:lnTo>
                <a:lnTo>
                  <a:pt x="58444" y="56554"/>
                </a:lnTo>
                <a:lnTo>
                  <a:pt x="79232" y="32003"/>
                </a:lnTo>
                <a:lnTo>
                  <a:pt x="162675" y="32003"/>
                </a:lnTo>
                <a:lnTo>
                  <a:pt x="161909" y="30789"/>
                </a:lnTo>
                <a:lnTo>
                  <a:pt x="131000" y="7476"/>
                </a:lnTo>
                <a:lnTo>
                  <a:pt x="93963" y="157"/>
                </a:lnTo>
                <a:lnTo>
                  <a:pt x="86852" y="0"/>
                </a:lnTo>
                <a:close/>
              </a:path>
              <a:path w="172720" h="128269">
                <a:moveTo>
                  <a:pt x="162675" y="32003"/>
                </a:moveTo>
                <a:lnTo>
                  <a:pt x="94472" y="32003"/>
                </a:lnTo>
                <a:lnTo>
                  <a:pt x="102092" y="35051"/>
                </a:lnTo>
                <a:lnTo>
                  <a:pt x="106664" y="39623"/>
                </a:lnTo>
                <a:lnTo>
                  <a:pt x="110427" y="44505"/>
                </a:lnTo>
                <a:lnTo>
                  <a:pt x="112760" y="50101"/>
                </a:lnTo>
                <a:lnTo>
                  <a:pt x="113951" y="56554"/>
                </a:lnTo>
                <a:lnTo>
                  <a:pt x="114284" y="64007"/>
                </a:lnTo>
                <a:lnTo>
                  <a:pt x="114077" y="70201"/>
                </a:lnTo>
                <a:lnTo>
                  <a:pt x="113358" y="75883"/>
                </a:lnTo>
                <a:lnTo>
                  <a:pt x="111980" y="80906"/>
                </a:lnTo>
                <a:lnTo>
                  <a:pt x="109798" y="85124"/>
                </a:lnTo>
                <a:lnTo>
                  <a:pt x="106664" y="88391"/>
                </a:lnTo>
                <a:lnTo>
                  <a:pt x="102092" y="94487"/>
                </a:lnTo>
                <a:lnTo>
                  <a:pt x="94472" y="96011"/>
                </a:lnTo>
                <a:lnTo>
                  <a:pt x="162361" y="96011"/>
                </a:lnTo>
                <a:lnTo>
                  <a:pt x="172196" y="64007"/>
                </a:lnTo>
                <a:lnTo>
                  <a:pt x="171911" y="57861"/>
                </a:lnTo>
                <a:lnTo>
                  <a:pt x="171053" y="51982"/>
                </a:lnTo>
                <a:lnTo>
                  <a:pt x="169625" y="46354"/>
                </a:lnTo>
                <a:lnTo>
                  <a:pt x="167624" y="40957"/>
                </a:lnTo>
                <a:lnTo>
                  <a:pt x="165053" y="35775"/>
                </a:lnTo>
                <a:lnTo>
                  <a:pt x="162675" y="32003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375903" y="1401074"/>
            <a:ext cx="158750" cy="125095"/>
          </a:xfrm>
          <a:custGeom>
            <a:avLst/>
            <a:gdLst/>
            <a:ahLst/>
            <a:cxnLst/>
            <a:rect l="l" t="t" r="r" b="b"/>
            <a:pathLst>
              <a:path w="158750" h="125094">
                <a:moveTo>
                  <a:pt x="54848" y="3047"/>
                </a:moveTo>
                <a:lnTo>
                  <a:pt x="0" y="3047"/>
                </a:lnTo>
                <a:lnTo>
                  <a:pt x="0" y="124967"/>
                </a:lnTo>
                <a:lnTo>
                  <a:pt x="57896" y="124967"/>
                </a:lnTo>
                <a:lnTo>
                  <a:pt x="57896" y="54863"/>
                </a:lnTo>
                <a:lnTo>
                  <a:pt x="60944" y="47243"/>
                </a:lnTo>
                <a:lnTo>
                  <a:pt x="63992" y="42671"/>
                </a:lnTo>
                <a:lnTo>
                  <a:pt x="68564" y="39623"/>
                </a:lnTo>
                <a:lnTo>
                  <a:pt x="74660" y="36575"/>
                </a:lnTo>
                <a:lnTo>
                  <a:pt x="157685" y="36575"/>
                </a:lnTo>
                <a:lnTo>
                  <a:pt x="157381" y="34261"/>
                </a:lnTo>
                <a:lnTo>
                  <a:pt x="156066" y="28689"/>
                </a:lnTo>
                <a:lnTo>
                  <a:pt x="154271" y="23624"/>
                </a:lnTo>
                <a:lnTo>
                  <a:pt x="153900" y="22859"/>
                </a:lnTo>
                <a:lnTo>
                  <a:pt x="54848" y="22859"/>
                </a:lnTo>
                <a:lnTo>
                  <a:pt x="54848" y="3047"/>
                </a:lnTo>
                <a:close/>
              </a:path>
              <a:path w="158750" h="125094">
                <a:moveTo>
                  <a:pt x="157685" y="36575"/>
                </a:moveTo>
                <a:lnTo>
                  <a:pt x="88376" y="36575"/>
                </a:lnTo>
                <a:lnTo>
                  <a:pt x="92948" y="38099"/>
                </a:lnTo>
                <a:lnTo>
                  <a:pt x="99044" y="44195"/>
                </a:lnTo>
                <a:lnTo>
                  <a:pt x="100568" y="50291"/>
                </a:lnTo>
                <a:lnTo>
                  <a:pt x="100568" y="124967"/>
                </a:lnTo>
                <a:lnTo>
                  <a:pt x="158465" y="124967"/>
                </a:lnTo>
                <a:lnTo>
                  <a:pt x="158465" y="47243"/>
                </a:lnTo>
                <a:lnTo>
                  <a:pt x="158190" y="40419"/>
                </a:lnTo>
                <a:lnTo>
                  <a:pt x="157685" y="36575"/>
                </a:lnTo>
                <a:close/>
              </a:path>
              <a:path w="158750" h="125094">
                <a:moveTo>
                  <a:pt x="108188" y="0"/>
                </a:moveTo>
                <a:lnTo>
                  <a:pt x="68564" y="10351"/>
                </a:lnTo>
                <a:lnTo>
                  <a:pt x="54848" y="22859"/>
                </a:lnTo>
                <a:lnTo>
                  <a:pt x="153900" y="22859"/>
                </a:lnTo>
                <a:lnTo>
                  <a:pt x="120806" y="781"/>
                </a:lnTo>
                <a:lnTo>
                  <a:pt x="108188" y="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714201" y="1356893"/>
            <a:ext cx="111760" cy="172720"/>
          </a:xfrm>
          <a:custGeom>
            <a:avLst/>
            <a:gdLst/>
            <a:ahLst/>
            <a:cxnLst/>
            <a:rect l="l" t="t" r="r" b="b"/>
            <a:pathLst>
              <a:path w="111760" h="172719">
                <a:moveTo>
                  <a:pt x="77708" y="80756"/>
                </a:moveTo>
                <a:lnTo>
                  <a:pt x="19811" y="80756"/>
                </a:lnTo>
                <a:lnTo>
                  <a:pt x="19811" y="124952"/>
                </a:lnTo>
                <a:lnTo>
                  <a:pt x="25892" y="153908"/>
                </a:lnTo>
                <a:lnTo>
                  <a:pt x="28940" y="160004"/>
                </a:lnTo>
                <a:lnTo>
                  <a:pt x="71612" y="172196"/>
                </a:lnTo>
                <a:lnTo>
                  <a:pt x="76926" y="172107"/>
                </a:lnTo>
                <a:lnTo>
                  <a:pt x="82400" y="171859"/>
                </a:lnTo>
                <a:lnTo>
                  <a:pt x="88007" y="171476"/>
                </a:lnTo>
                <a:lnTo>
                  <a:pt x="93721" y="170988"/>
                </a:lnTo>
                <a:lnTo>
                  <a:pt x="111236" y="169148"/>
                </a:lnTo>
                <a:lnTo>
                  <a:pt x="110474" y="163701"/>
                </a:lnTo>
                <a:lnTo>
                  <a:pt x="109712" y="158085"/>
                </a:lnTo>
                <a:lnTo>
                  <a:pt x="108188" y="146683"/>
                </a:lnTo>
                <a:lnTo>
                  <a:pt x="107426" y="141067"/>
                </a:lnTo>
                <a:lnTo>
                  <a:pt x="107091" y="138668"/>
                </a:lnTo>
                <a:lnTo>
                  <a:pt x="85328" y="138668"/>
                </a:lnTo>
                <a:lnTo>
                  <a:pt x="80756" y="137144"/>
                </a:lnTo>
                <a:lnTo>
                  <a:pt x="77708" y="134096"/>
                </a:lnTo>
                <a:lnTo>
                  <a:pt x="77708" y="80756"/>
                </a:lnTo>
                <a:close/>
              </a:path>
              <a:path w="111760" h="172719">
                <a:moveTo>
                  <a:pt x="106664" y="135620"/>
                </a:moveTo>
                <a:lnTo>
                  <a:pt x="99044" y="138668"/>
                </a:lnTo>
                <a:lnTo>
                  <a:pt x="107091" y="138668"/>
                </a:lnTo>
                <a:lnTo>
                  <a:pt x="106664" y="135620"/>
                </a:lnTo>
                <a:close/>
              </a:path>
              <a:path w="111760" h="172719">
                <a:moveTo>
                  <a:pt x="109712" y="47228"/>
                </a:moveTo>
                <a:lnTo>
                  <a:pt x="0" y="47228"/>
                </a:lnTo>
                <a:lnTo>
                  <a:pt x="0" y="80756"/>
                </a:lnTo>
                <a:lnTo>
                  <a:pt x="109712" y="80756"/>
                </a:lnTo>
                <a:lnTo>
                  <a:pt x="109712" y="47228"/>
                </a:lnTo>
                <a:close/>
              </a:path>
              <a:path w="111760" h="172719">
                <a:moveTo>
                  <a:pt x="77708" y="0"/>
                </a:moveTo>
                <a:lnTo>
                  <a:pt x="31679" y="19638"/>
                </a:lnTo>
                <a:lnTo>
                  <a:pt x="25749" y="22040"/>
                </a:lnTo>
                <a:lnTo>
                  <a:pt x="19811" y="24368"/>
                </a:lnTo>
                <a:lnTo>
                  <a:pt x="19811" y="47228"/>
                </a:lnTo>
                <a:lnTo>
                  <a:pt x="77708" y="47228"/>
                </a:lnTo>
                <a:lnTo>
                  <a:pt x="77708" y="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869633" y="1401074"/>
            <a:ext cx="172720" cy="128270"/>
          </a:xfrm>
          <a:custGeom>
            <a:avLst/>
            <a:gdLst/>
            <a:ahLst/>
            <a:cxnLst/>
            <a:rect l="l" t="t" r="r" b="b"/>
            <a:pathLst>
              <a:path w="172720" h="128269">
                <a:moveTo>
                  <a:pt x="85328" y="0"/>
                </a:moveTo>
                <a:lnTo>
                  <a:pt x="47275" y="5441"/>
                </a:lnTo>
                <a:lnTo>
                  <a:pt x="13828" y="26867"/>
                </a:lnTo>
                <a:lnTo>
                  <a:pt x="0" y="64007"/>
                </a:lnTo>
                <a:lnTo>
                  <a:pt x="274" y="69858"/>
                </a:lnTo>
                <a:lnTo>
                  <a:pt x="17556" y="104924"/>
                </a:lnTo>
                <a:lnTo>
                  <a:pt x="52385" y="124396"/>
                </a:lnTo>
                <a:lnTo>
                  <a:pt x="85328" y="128015"/>
                </a:lnTo>
                <a:lnTo>
                  <a:pt x="92659" y="127864"/>
                </a:lnTo>
                <a:lnTo>
                  <a:pt x="130293" y="120610"/>
                </a:lnTo>
                <a:lnTo>
                  <a:pt x="161359" y="96519"/>
                </a:lnTo>
                <a:lnTo>
                  <a:pt x="161689" y="96011"/>
                </a:lnTo>
                <a:lnTo>
                  <a:pt x="77723" y="96011"/>
                </a:lnTo>
                <a:lnTo>
                  <a:pt x="70103" y="94487"/>
                </a:lnTo>
                <a:lnTo>
                  <a:pt x="65531" y="88391"/>
                </a:lnTo>
                <a:lnTo>
                  <a:pt x="62398" y="85124"/>
                </a:lnTo>
                <a:lnTo>
                  <a:pt x="60216" y="80906"/>
                </a:lnTo>
                <a:lnTo>
                  <a:pt x="58838" y="75883"/>
                </a:lnTo>
                <a:lnTo>
                  <a:pt x="58119" y="70201"/>
                </a:lnTo>
                <a:lnTo>
                  <a:pt x="57911" y="64007"/>
                </a:lnTo>
                <a:lnTo>
                  <a:pt x="58245" y="56554"/>
                </a:lnTo>
                <a:lnTo>
                  <a:pt x="77723" y="32003"/>
                </a:lnTo>
                <a:lnTo>
                  <a:pt x="161448" y="32003"/>
                </a:lnTo>
                <a:lnTo>
                  <a:pt x="160623" y="30789"/>
                </a:lnTo>
                <a:lnTo>
                  <a:pt x="129939" y="7476"/>
                </a:lnTo>
                <a:lnTo>
                  <a:pt x="92760" y="157"/>
                </a:lnTo>
                <a:lnTo>
                  <a:pt x="85328" y="0"/>
                </a:lnTo>
                <a:close/>
              </a:path>
              <a:path w="172720" h="128269">
                <a:moveTo>
                  <a:pt x="161448" y="32003"/>
                </a:moveTo>
                <a:lnTo>
                  <a:pt x="94472" y="32003"/>
                </a:lnTo>
                <a:lnTo>
                  <a:pt x="100568" y="35051"/>
                </a:lnTo>
                <a:lnTo>
                  <a:pt x="105140" y="39623"/>
                </a:lnTo>
                <a:lnTo>
                  <a:pt x="114284" y="64007"/>
                </a:lnTo>
                <a:lnTo>
                  <a:pt x="113737" y="71675"/>
                </a:lnTo>
                <a:lnTo>
                  <a:pt x="94472" y="96011"/>
                </a:lnTo>
                <a:lnTo>
                  <a:pt x="161689" y="96011"/>
                </a:lnTo>
                <a:lnTo>
                  <a:pt x="172196" y="64007"/>
                </a:lnTo>
                <a:lnTo>
                  <a:pt x="171845" y="57861"/>
                </a:lnTo>
                <a:lnTo>
                  <a:pt x="170815" y="51982"/>
                </a:lnTo>
                <a:lnTo>
                  <a:pt x="169142" y="46354"/>
                </a:lnTo>
                <a:lnTo>
                  <a:pt x="166862" y="40957"/>
                </a:lnTo>
                <a:lnTo>
                  <a:pt x="164011" y="35775"/>
                </a:lnTo>
                <a:lnTo>
                  <a:pt x="161448" y="32003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215551" y="1401074"/>
            <a:ext cx="172720" cy="128270"/>
          </a:xfrm>
          <a:custGeom>
            <a:avLst/>
            <a:gdLst/>
            <a:ahLst/>
            <a:cxnLst/>
            <a:rect l="l" t="t" r="r" b="b"/>
            <a:pathLst>
              <a:path w="172720" h="128269">
                <a:moveTo>
                  <a:pt x="85343" y="0"/>
                </a:moveTo>
                <a:lnTo>
                  <a:pt x="47277" y="5441"/>
                </a:lnTo>
                <a:lnTo>
                  <a:pt x="13828" y="26867"/>
                </a:lnTo>
                <a:lnTo>
                  <a:pt x="0" y="64007"/>
                </a:lnTo>
                <a:lnTo>
                  <a:pt x="274" y="69858"/>
                </a:lnTo>
                <a:lnTo>
                  <a:pt x="17556" y="104924"/>
                </a:lnTo>
                <a:lnTo>
                  <a:pt x="52958" y="124396"/>
                </a:lnTo>
                <a:lnTo>
                  <a:pt x="85343" y="128015"/>
                </a:lnTo>
                <a:lnTo>
                  <a:pt x="92670" y="127864"/>
                </a:lnTo>
                <a:lnTo>
                  <a:pt x="130293" y="120610"/>
                </a:lnTo>
                <a:lnTo>
                  <a:pt x="162036" y="96519"/>
                </a:lnTo>
                <a:lnTo>
                  <a:pt x="162361" y="96011"/>
                </a:lnTo>
                <a:lnTo>
                  <a:pt x="77723" y="96011"/>
                </a:lnTo>
                <a:lnTo>
                  <a:pt x="71627" y="94487"/>
                </a:lnTo>
                <a:lnTo>
                  <a:pt x="57911" y="64007"/>
                </a:lnTo>
                <a:lnTo>
                  <a:pt x="58459" y="56554"/>
                </a:lnTo>
                <a:lnTo>
                  <a:pt x="77723" y="32003"/>
                </a:lnTo>
                <a:lnTo>
                  <a:pt x="162675" y="32003"/>
                </a:lnTo>
                <a:lnTo>
                  <a:pt x="161909" y="30789"/>
                </a:lnTo>
                <a:lnTo>
                  <a:pt x="130891" y="7476"/>
                </a:lnTo>
                <a:lnTo>
                  <a:pt x="92801" y="157"/>
                </a:lnTo>
                <a:lnTo>
                  <a:pt x="85343" y="0"/>
                </a:lnTo>
                <a:close/>
              </a:path>
              <a:path w="172720" h="128269">
                <a:moveTo>
                  <a:pt x="162675" y="32003"/>
                </a:moveTo>
                <a:lnTo>
                  <a:pt x="94472" y="32003"/>
                </a:lnTo>
                <a:lnTo>
                  <a:pt x="100568" y="35051"/>
                </a:lnTo>
                <a:lnTo>
                  <a:pt x="106664" y="39623"/>
                </a:lnTo>
                <a:lnTo>
                  <a:pt x="109784" y="44505"/>
                </a:lnTo>
                <a:lnTo>
                  <a:pt x="112189" y="50101"/>
                </a:lnTo>
                <a:lnTo>
                  <a:pt x="113737" y="56554"/>
                </a:lnTo>
                <a:lnTo>
                  <a:pt x="114284" y="64007"/>
                </a:lnTo>
                <a:lnTo>
                  <a:pt x="113737" y="71675"/>
                </a:lnTo>
                <a:lnTo>
                  <a:pt x="94472" y="96011"/>
                </a:lnTo>
                <a:lnTo>
                  <a:pt x="162361" y="96011"/>
                </a:lnTo>
                <a:lnTo>
                  <a:pt x="172196" y="64007"/>
                </a:lnTo>
                <a:lnTo>
                  <a:pt x="171911" y="57861"/>
                </a:lnTo>
                <a:lnTo>
                  <a:pt x="171053" y="51982"/>
                </a:lnTo>
                <a:lnTo>
                  <a:pt x="169625" y="46354"/>
                </a:lnTo>
                <a:lnTo>
                  <a:pt x="167624" y="40957"/>
                </a:lnTo>
                <a:lnTo>
                  <a:pt x="165053" y="35775"/>
                </a:lnTo>
                <a:lnTo>
                  <a:pt x="162675" y="32003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453264" y="1401074"/>
            <a:ext cx="158750" cy="125095"/>
          </a:xfrm>
          <a:custGeom>
            <a:avLst/>
            <a:gdLst/>
            <a:ahLst/>
            <a:cxnLst/>
            <a:rect l="l" t="t" r="r" b="b"/>
            <a:pathLst>
              <a:path w="158750" h="125094">
                <a:moveTo>
                  <a:pt x="53339" y="3047"/>
                </a:moveTo>
                <a:lnTo>
                  <a:pt x="0" y="3047"/>
                </a:lnTo>
                <a:lnTo>
                  <a:pt x="0" y="124967"/>
                </a:lnTo>
                <a:lnTo>
                  <a:pt x="57911" y="124967"/>
                </a:lnTo>
                <a:lnTo>
                  <a:pt x="57911" y="54863"/>
                </a:lnTo>
                <a:lnTo>
                  <a:pt x="59435" y="47243"/>
                </a:lnTo>
                <a:lnTo>
                  <a:pt x="64007" y="42671"/>
                </a:lnTo>
                <a:lnTo>
                  <a:pt x="73151" y="36575"/>
                </a:lnTo>
                <a:lnTo>
                  <a:pt x="157691" y="36575"/>
                </a:lnTo>
                <a:lnTo>
                  <a:pt x="157376" y="34261"/>
                </a:lnTo>
                <a:lnTo>
                  <a:pt x="155976" y="28689"/>
                </a:lnTo>
                <a:lnTo>
                  <a:pt x="154017" y="23624"/>
                </a:lnTo>
                <a:lnTo>
                  <a:pt x="153602" y="22859"/>
                </a:lnTo>
                <a:lnTo>
                  <a:pt x="53339" y="22859"/>
                </a:lnTo>
                <a:lnTo>
                  <a:pt x="53339" y="3047"/>
                </a:lnTo>
                <a:close/>
              </a:path>
              <a:path w="158750" h="125094">
                <a:moveTo>
                  <a:pt x="157691" y="36575"/>
                </a:moveTo>
                <a:lnTo>
                  <a:pt x="86867" y="36575"/>
                </a:lnTo>
                <a:lnTo>
                  <a:pt x="91439" y="38099"/>
                </a:lnTo>
                <a:lnTo>
                  <a:pt x="96011" y="41147"/>
                </a:lnTo>
                <a:lnTo>
                  <a:pt x="99059" y="44195"/>
                </a:lnTo>
                <a:lnTo>
                  <a:pt x="100583" y="50291"/>
                </a:lnTo>
                <a:lnTo>
                  <a:pt x="100583" y="124967"/>
                </a:lnTo>
                <a:lnTo>
                  <a:pt x="158495" y="124967"/>
                </a:lnTo>
                <a:lnTo>
                  <a:pt x="158495" y="47243"/>
                </a:lnTo>
                <a:lnTo>
                  <a:pt x="158216" y="40419"/>
                </a:lnTo>
                <a:lnTo>
                  <a:pt x="157691" y="36575"/>
                </a:lnTo>
                <a:close/>
              </a:path>
              <a:path w="158750" h="125094">
                <a:moveTo>
                  <a:pt x="108203" y="0"/>
                </a:moveTo>
                <a:lnTo>
                  <a:pt x="68043" y="10351"/>
                </a:lnTo>
                <a:lnTo>
                  <a:pt x="53339" y="22859"/>
                </a:lnTo>
                <a:lnTo>
                  <a:pt x="153602" y="22859"/>
                </a:lnTo>
                <a:lnTo>
                  <a:pt x="120520" y="781"/>
                </a:lnTo>
                <a:lnTo>
                  <a:pt x="108203" y="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715377" y="1356893"/>
            <a:ext cx="0" cy="169545"/>
          </a:xfrm>
          <a:custGeom>
            <a:avLst/>
            <a:gdLst/>
            <a:ahLst/>
            <a:cxnLst/>
            <a:rect l="l" t="t" r="r" b="b"/>
            <a:pathLst>
              <a:path w="0" h="169544">
                <a:moveTo>
                  <a:pt x="0" y="0"/>
                </a:moveTo>
                <a:lnTo>
                  <a:pt x="0" y="169148"/>
                </a:lnTo>
              </a:path>
            </a:pathLst>
          </a:custGeom>
          <a:ln w="57911">
            <a:solidFill>
              <a:srgbClr val="FF6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800721" y="1372888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 h="0">
                <a:moveTo>
                  <a:pt x="0" y="0"/>
                </a:moveTo>
                <a:lnTo>
                  <a:pt x="57896" y="0"/>
                </a:lnTo>
              </a:path>
            </a:pathLst>
          </a:custGeom>
          <a:ln w="31988">
            <a:solidFill>
              <a:srgbClr val="FF6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829670" y="1404122"/>
            <a:ext cx="0" cy="121920"/>
          </a:xfrm>
          <a:custGeom>
            <a:avLst/>
            <a:gdLst/>
            <a:ahLst/>
            <a:cxnLst/>
            <a:rect l="l" t="t" r="r" b="b"/>
            <a:pathLst>
              <a:path w="0" h="121919">
                <a:moveTo>
                  <a:pt x="0" y="0"/>
                </a:moveTo>
                <a:lnTo>
                  <a:pt x="0" y="121919"/>
                </a:lnTo>
              </a:path>
            </a:pathLst>
          </a:custGeom>
          <a:ln w="57896">
            <a:solidFill>
              <a:srgbClr val="FF6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915006" y="1401074"/>
            <a:ext cx="158750" cy="125095"/>
          </a:xfrm>
          <a:custGeom>
            <a:avLst/>
            <a:gdLst/>
            <a:ahLst/>
            <a:cxnLst/>
            <a:rect l="l" t="t" r="r" b="b"/>
            <a:pathLst>
              <a:path w="158750" h="125094">
                <a:moveTo>
                  <a:pt x="53339" y="3047"/>
                </a:moveTo>
                <a:lnTo>
                  <a:pt x="0" y="3047"/>
                </a:lnTo>
                <a:lnTo>
                  <a:pt x="0" y="124967"/>
                </a:lnTo>
                <a:lnTo>
                  <a:pt x="56387" y="124967"/>
                </a:lnTo>
                <a:lnTo>
                  <a:pt x="56387" y="67055"/>
                </a:lnTo>
                <a:lnTo>
                  <a:pt x="56935" y="58745"/>
                </a:lnTo>
                <a:lnTo>
                  <a:pt x="73151" y="36575"/>
                </a:lnTo>
                <a:lnTo>
                  <a:pt x="157480" y="36575"/>
                </a:lnTo>
                <a:lnTo>
                  <a:pt x="157094" y="34261"/>
                </a:lnTo>
                <a:lnTo>
                  <a:pt x="155481" y="28689"/>
                </a:lnTo>
                <a:lnTo>
                  <a:pt x="153362" y="23624"/>
                </a:lnTo>
                <a:lnTo>
                  <a:pt x="152942" y="22859"/>
                </a:lnTo>
                <a:lnTo>
                  <a:pt x="53339" y="22859"/>
                </a:lnTo>
                <a:lnTo>
                  <a:pt x="53339" y="3047"/>
                </a:lnTo>
                <a:close/>
              </a:path>
              <a:path w="158750" h="125094">
                <a:moveTo>
                  <a:pt x="157480" y="36575"/>
                </a:moveTo>
                <a:lnTo>
                  <a:pt x="86867" y="36575"/>
                </a:lnTo>
                <a:lnTo>
                  <a:pt x="91439" y="38099"/>
                </a:lnTo>
                <a:lnTo>
                  <a:pt x="94487" y="41147"/>
                </a:lnTo>
                <a:lnTo>
                  <a:pt x="99059" y="44195"/>
                </a:lnTo>
                <a:lnTo>
                  <a:pt x="100583" y="50291"/>
                </a:lnTo>
                <a:lnTo>
                  <a:pt x="100583" y="124967"/>
                </a:lnTo>
                <a:lnTo>
                  <a:pt x="158480" y="124967"/>
                </a:lnTo>
                <a:lnTo>
                  <a:pt x="158480" y="47243"/>
                </a:lnTo>
                <a:lnTo>
                  <a:pt x="158120" y="40419"/>
                </a:lnTo>
                <a:lnTo>
                  <a:pt x="157480" y="36575"/>
                </a:lnTo>
                <a:close/>
              </a:path>
              <a:path w="158750" h="125094">
                <a:moveTo>
                  <a:pt x="106664" y="0"/>
                </a:moveTo>
                <a:lnTo>
                  <a:pt x="67385" y="10351"/>
                </a:lnTo>
                <a:lnTo>
                  <a:pt x="53339" y="22859"/>
                </a:lnTo>
                <a:lnTo>
                  <a:pt x="152942" y="22859"/>
                </a:lnTo>
                <a:lnTo>
                  <a:pt x="119949" y="781"/>
                </a:lnTo>
                <a:lnTo>
                  <a:pt x="106664" y="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137495" y="1401074"/>
            <a:ext cx="173990" cy="128270"/>
          </a:xfrm>
          <a:custGeom>
            <a:avLst/>
            <a:gdLst/>
            <a:ahLst/>
            <a:cxnLst/>
            <a:rect l="l" t="t" r="r" b="b"/>
            <a:pathLst>
              <a:path w="173989" h="128269">
                <a:moveTo>
                  <a:pt x="85328" y="0"/>
                </a:moveTo>
                <a:lnTo>
                  <a:pt x="47264" y="5441"/>
                </a:lnTo>
                <a:lnTo>
                  <a:pt x="13828" y="26252"/>
                </a:lnTo>
                <a:lnTo>
                  <a:pt x="0" y="64007"/>
                </a:lnTo>
                <a:lnTo>
                  <a:pt x="373" y="70731"/>
                </a:lnTo>
                <a:lnTo>
                  <a:pt x="20316" y="108711"/>
                </a:lnTo>
                <a:lnTo>
                  <a:pt x="54691" y="125857"/>
                </a:lnTo>
                <a:lnTo>
                  <a:pt x="86852" y="128015"/>
                </a:lnTo>
                <a:lnTo>
                  <a:pt x="94249" y="127905"/>
                </a:lnTo>
                <a:lnTo>
                  <a:pt x="134433" y="121861"/>
                </a:lnTo>
                <a:lnTo>
                  <a:pt x="164841" y="100583"/>
                </a:lnTo>
                <a:lnTo>
                  <a:pt x="79232" y="100583"/>
                </a:lnTo>
                <a:lnTo>
                  <a:pt x="71612" y="97535"/>
                </a:lnTo>
                <a:lnTo>
                  <a:pt x="62468" y="88391"/>
                </a:lnTo>
                <a:lnTo>
                  <a:pt x="59420" y="83819"/>
                </a:lnTo>
                <a:lnTo>
                  <a:pt x="59420" y="76199"/>
                </a:lnTo>
                <a:lnTo>
                  <a:pt x="173720" y="76199"/>
                </a:lnTo>
                <a:lnTo>
                  <a:pt x="173720" y="70103"/>
                </a:lnTo>
                <a:lnTo>
                  <a:pt x="173534" y="63670"/>
                </a:lnTo>
                <a:lnTo>
                  <a:pt x="172974" y="57449"/>
                </a:lnTo>
                <a:lnTo>
                  <a:pt x="172333" y="53339"/>
                </a:lnTo>
                <a:lnTo>
                  <a:pt x="59420" y="53339"/>
                </a:lnTo>
                <a:lnTo>
                  <a:pt x="59420" y="45719"/>
                </a:lnTo>
                <a:lnTo>
                  <a:pt x="62468" y="39623"/>
                </a:lnTo>
                <a:lnTo>
                  <a:pt x="71612" y="30479"/>
                </a:lnTo>
                <a:lnTo>
                  <a:pt x="77708" y="27431"/>
                </a:lnTo>
                <a:lnTo>
                  <a:pt x="162235" y="27431"/>
                </a:lnTo>
                <a:lnTo>
                  <a:pt x="161161" y="26034"/>
                </a:lnTo>
                <a:lnTo>
                  <a:pt x="125619" y="4500"/>
                </a:lnTo>
                <a:lnTo>
                  <a:pt x="93115" y="139"/>
                </a:lnTo>
                <a:lnTo>
                  <a:pt x="85328" y="0"/>
                </a:lnTo>
                <a:close/>
              </a:path>
              <a:path w="173989" h="128269">
                <a:moveTo>
                  <a:pt x="114284" y="89915"/>
                </a:moveTo>
                <a:lnTo>
                  <a:pt x="111236" y="92963"/>
                </a:lnTo>
                <a:lnTo>
                  <a:pt x="106664" y="96011"/>
                </a:lnTo>
                <a:lnTo>
                  <a:pt x="103616" y="97535"/>
                </a:lnTo>
                <a:lnTo>
                  <a:pt x="94472" y="100583"/>
                </a:lnTo>
                <a:lnTo>
                  <a:pt x="164841" y="100583"/>
                </a:lnTo>
                <a:lnTo>
                  <a:pt x="166660" y="98482"/>
                </a:lnTo>
                <a:lnTo>
                  <a:pt x="170672" y="92963"/>
                </a:lnTo>
                <a:lnTo>
                  <a:pt x="164524" y="92508"/>
                </a:lnTo>
                <a:lnTo>
                  <a:pt x="158288" y="92140"/>
                </a:lnTo>
                <a:lnTo>
                  <a:pt x="126669" y="90739"/>
                </a:lnTo>
                <a:lnTo>
                  <a:pt x="120433" y="90371"/>
                </a:lnTo>
                <a:lnTo>
                  <a:pt x="114284" y="89915"/>
                </a:lnTo>
                <a:close/>
              </a:path>
              <a:path w="173989" h="128269">
                <a:moveTo>
                  <a:pt x="162235" y="27431"/>
                </a:moveTo>
                <a:lnTo>
                  <a:pt x="95996" y="27431"/>
                </a:lnTo>
                <a:lnTo>
                  <a:pt x="102092" y="28955"/>
                </a:lnTo>
                <a:lnTo>
                  <a:pt x="111236" y="38099"/>
                </a:lnTo>
                <a:lnTo>
                  <a:pt x="114284" y="44195"/>
                </a:lnTo>
                <a:lnTo>
                  <a:pt x="115808" y="53339"/>
                </a:lnTo>
                <a:lnTo>
                  <a:pt x="172333" y="53339"/>
                </a:lnTo>
                <a:lnTo>
                  <a:pt x="164576" y="30479"/>
                </a:lnTo>
                <a:lnTo>
                  <a:pt x="162235" y="27431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475792" y="1353845"/>
            <a:ext cx="119380" cy="172720"/>
          </a:xfrm>
          <a:custGeom>
            <a:avLst/>
            <a:gdLst/>
            <a:ahLst/>
            <a:cxnLst/>
            <a:rect l="l" t="t" r="r" b="b"/>
            <a:pathLst>
              <a:path w="119379" h="172719">
                <a:moveTo>
                  <a:pt x="79247" y="83804"/>
                </a:moveTo>
                <a:lnTo>
                  <a:pt x="21335" y="83804"/>
                </a:lnTo>
                <a:lnTo>
                  <a:pt x="21335" y="172196"/>
                </a:lnTo>
                <a:lnTo>
                  <a:pt x="79247" y="172196"/>
                </a:lnTo>
                <a:lnTo>
                  <a:pt x="79247" y="83804"/>
                </a:lnTo>
                <a:close/>
              </a:path>
              <a:path w="119379" h="172719">
                <a:moveTo>
                  <a:pt x="106679" y="50276"/>
                </a:moveTo>
                <a:lnTo>
                  <a:pt x="0" y="50276"/>
                </a:lnTo>
                <a:lnTo>
                  <a:pt x="0" y="83804"/>
                </a:lnTo>
                <a:lnTo>
                  <a:pt x="106679" y="83804"/>
                </a:lnTo>
                <a:lnTo>
                  <a:pt x="106679" y="50276"/>
                </a:lnTo>
                <a:close/>
              </a:path>
              <a:path w="119379" h="172719">
                <a:moveTo>
                  <a:pt x="74675" y="0"/>
                </a:moveTo>
                <a:lnTo>
                  <a:pt x="35051" y="9128"/>
                </a:lnTo>
                <a:lnTo>
                  <a:pt x="32003" y="13700"/>
                </a:lnTo>
                <a:lnTo>
                  <a:pt x="27431" y="16748"/>
                </a:lnTo>
                <a:lnTo>
                  <a:pt x="25907" y="21320"/>
                </a:lnTo>
                <a:lnTo>
                  <a:pt x="21335" y="39608"/>
                </a:lnTo>
                <a:lnTo>
                  <a:pt x="21335" y="50276"/>
                </a:lnTo>
                <a:lnTo>
                  <a:pt x="79247" y="50276"/>
                </a:lnTo>
                <a:lnTo>
                  <a:pt x="79247" y="41132"/>
                </a:lnTo>
                <a:lnTo>
                  <a:pt x="80771" y="39608"/>
                </a:lnTo>
                <a:lnTo>
                  <a:pt x="80771" y="36560"/>
                </a:lnTo>
                <a:lnTo>
                  <a:pt x="82295" y="33512"/>
                </a:lnTo>
                <a:lnTo>
                  <a:pt x="85343" y="31988"/>
                </a:lnTo>
                <a:lnTo>
                  <a:pt x="86867" y="30464"/>
                </a:lnTo>
                <a:lnTo>
                  <a:pt x="113065" y="30464"/>
                </a:lnTo>
                <a:lnTo>
                  <a:pt x="113847" y="26343"/>
                </a:lnTo>
                <a:lnTo>
                  <a:pt x="115135" y="20480"/>
                </a:lnTo>
                <a:lnTo>
                  <a:pt x="116496" y="14545"/>
                </a:lnTo>
                <a:lnTo>
                  <a:pt x="117785" y="8685"/>
                </a:lnTo>
                <a:lnTo>
                  <a:pt x="118856" y="3047"/>
                </a:lnTo>
                <a:lnTo>
                  <a:pt x="90790" y="719"/>
                </a:lnTo>
                <a:lnTo>
                  <a:pt x="84903" y="337"/>
                </a:lnTo>
                <a:lnTo>
                  <a:pt x="79523" y="88"/>
                </a:lnTo>
                <a:lnTo>
                  <a:pt x="74675" y="0"/>
                </a:lnTo>
                <a:close/>
              </a:path>
              <a:path w="119379" h="172719">
                <a:moveTo>
                  <a:pt x="113065" y="30464"/>
                </a:moveTo>
                <a:lnTo>
                  <a:pt x="105155" y="30464"/>
                </a:lnTo>
                <a:lnTo>
                  <a:pt x="112775" y="31988"/>
                </a:lnTo>
                <a:lnTo>
                  <a:pt x="113065" y="30464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612937" y="1401074"/>
            <a:ext cx="172720" cy="128270"/>
          </a:xfrm>
          <a:custGeom>
            <a:avLst/>
            <a:gdLst/>
            <a:ahLst/>
            <a:cxnLst/>
            <a:rect l="l" t="t" r="r" b="b"/>
            <a:pathLst>
              <a:path w="172720" h="128269">
                <a:moveTo>
                  <a:pt x="85343" y="0"/>
                </a:moveTo>
                <a:lnTo>
                  <a:pt x="47277" y="5441"/>
                </a:lnTo>
                <a:lnTo>
                  <a:pt x="13828" y="26867"/>
                </a:lnTo>
                <a:lnTo>
                  <a:pt x="0" y="64007"/>
                </a:lnTo>
                <a:lnTo>
                  <a:pt x="274" y="69858"/>
                </a:lnTo>
                <a:lnTo>
                  <a:pt x="17556" y="104924"/>
                </a:lnTo>
                <a:lnTo>
                  <a:pt x="53530" y="124396"/>
                </a:lnTo>
                <a:lnTo>
                  <a:pt x="85343" y="128015"/>
                </a:lnTo>
                <a:lnTo>
                  <a:pt x="92673" y="127864"/>
                </a:lnTo>
                <a:lnTo>
                  <a:pt x="130297" y="120610"/>
                </a:lnTo>
                <a:lnTo>
                  <a:pt x="162036" y="96519"/>
                </a:lnTo>
                <a:lnTo>
                  <a:pt x="162361" y="96011"/>
                </a:lnTo>
                <a:lnTo>
                  <a:pt x="77723" y="96011"/>
                </a:lnTo>
                <a:lnTo>
                  <a:pt x="71627" y="94487"/>
                </a:lnTo>
                <a:lnTo>
                  <a:pt x="57911" y="64007"/>
                </a:lnTo>
                <a:lnTo>
                  <a:pt x="58459" y="56554"/>
                </a:lnTo>
                <a:lnTo>
                  <a:pt x="77723" y="32003"/>
                </a:lnTo>
                <a:lnTo>
                  <a:pt x="162675" y="32003"/>
                </a:lnTo>
                <a:lnTo>
                  <a:pt x="161909" y="30789"/>
                </a:lnTo>
                <a:lnTo>
                  <a:pt x="130895" y="7476"/>
                </a:lnTo>
                <a:lnTo>
                  <a:pt x="92804" y="157"/>
                </a:lnTo>
                <a:lnTo>
                  <a:pt x="85343" y="0"/>
                </a:lnTo>
                <a:close/>
              </a:path>
              <a:path w="172720" h="128269">
                <a:moveTo>
                  <a:pt x="162675" y="32003"/>
                </a:moveTo>
                <a:lnTo>
                  <a:pt x="94487" y="32003"/>
                </a:lnTo>
                <a:lnTo>
                  <a:pt x="100583" y="35051"/>
                </a:lnTo>
                <a:lnTo>
                  <a:pt x="106679" y="39623"/>
                </a:lnTo>
                <a:lnTo>
                  <a:pt x="109799" y="44505"/>
                </a:lnTo>
                <a:lnTo>
                  <a:pt x="112204" y="50101"/>
                </a:lnTo>
                <a:lnTo>
                  <a:pt x="113752" y="56554"/>
                </a:lnTo>
                <a:lnTo>
                  <a:pt x="114299" y="64007"/>
                </a:lnTo>
                <a:lnTo>
                  <a:pt x="113752" y="71675"/>
                </a:lnTo>
                <a:lnTo>
                  <a:pt x="94487" y="96011"/>
                </a:lnTo>
                <a:lnTo>
                  <a:pt x="162361" y="96011"/>
                </a:lnTo>
                <a:lnTo>
                  <a:pt x="172196" y="64007"/>
                </a:lnTo>
                <a:lnTo>
                  <a:pt x="171911" y="57861"/>
                </a:lnTo>
                <a:lnTo>
                  <a:pt x="171053" y="51982"/>
                </a:lnTo>
                <a:lnTo>
                  <a:pt x="169625" y="46354"/>
                </a:lnTo>
                <a:lnTo>
                  <a:pt x="167624" y="40957"/>
                </a:lnTo>
                <a:lnTo>
                  <a:pt x="165053" y="35775"/>
                </a:lnTo>
                <a:lnTo>
                  <a:pt x="162675" y="32003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852190" y="1401074"/>
            <a:ext cx="117475" cy="125095"/>
          </a:xfrm>
          <a:custGeom>
            <a:avLst/>
            <a:gdLst/>
            <a:ahLst/>
            <a:cxnLst/>
            <a:rect l="l" t="t" r="r" b="b"/>
            <a:pathLst>
              <a:path w="117475" h="125094">
                <a:moveTo>
                  <a:pt x="53339" y="3047"/>
                </a:moveTo>
                <a:lnTo>
                  <a:pt x="0" y="3047"/>
                </a:lnTo>
                <a:lnTo>
                  <a:pt x="0" y="124967"/>
                </a:lnTo>
                <a:lnTo>
                  <a:pt x="56387" y="124967"/>
                </a:lnTo>
                <a:lnTo>
                  <a:pt x="56387" y="83819"/>
                </a:lnTo>
                <a:lnTo>
                  <a:pt x="56574" y="75786"/>
                </a:lnTo>
                <a:lnTo>
                  <a:pt x="70103" y="39623"/>
                </a:lnTo>
                <a:lnTo>
                  <a:pt x="76199" y="36575"/>
                </a:lnTo>
                <a:lnTo>
                  <a:pt x="100784" y="36575"/>
                </a:lnTo>
                <a:lnTo>
                  <a:pt x="102092" y="34282"/>
                </a:lnTo>
                <a:lnTo>
                  <a:pt x="105140" y="28899"/>
                </a:lnTo>
                <a:lnTo>
                  <a:pt x="108188" y="23431"/>
                </a:lnTo>
                <a:lnTo>
                  <a:pt x="108500" y="22859"/>
                </a:lnTo>
                <a:lnTo>
                  <a:pt x="53339" y="22859"/>
                </a:lnTo>
                <a:lnTo>
                  <a:pt x="53339" y="3047"/>
                </a:lnTo>
                <a:close/>
              </a:path>
              <a:path w="117475" h="125094">
                <a:moveTo>
                  <a:pt x="100784" y="36575"/>
                </a:moveTo>
                <a:lnTo>
                  <a:pt x="86867" y="36575"/>
                </a:lnTo>
                <a:lnTo>
                  <a:pt x="99044" y="39623"/>
                </a:lnTo>
                <a:lnTo>
                  <a:pt x="100784" y="36575"/>
                </a:lnTo>
                <a:close/>
              </a:path>
              <a:path w="117475" h="125094">
                <a:moveTo>
                  <a:pt x="89915" y="0"/>
                </a:moveTo>
                <a:lnTo>
                  <a:pt x="80771" y="0"/>
                </a:lnTo>
                <a:lnTo>
                  <a:pt x="74675" y="1523"/>
                </a:lnTo>
                <a:lnTo>
                  <a:pt x="68579" y="4571"/>
                </a:lnTo>
                <a:lnTo>
                  <a:pt x="64007" y="7619"/>
                </a:lnTo>
                <a:lnTo>
                  <a:pt x="57911" y="13715"/>
                </a:lnTo>
                <a:lnTo>
                  <a:pt x="53339" y="22859"/>
                </a:lnTo>
                <a:lnTo>
                  <a:pt x="108500" y="22859"/>
                </a:lnTo>
                <a:lnTo>
                  <a:pt x="111236" y="17836"/>
                </a:lnTo>
                <a:lnTo>
                  <a:pt x="114284" y="12072"/>
                </a:lnTo>
                <a:lnTo>
                  <a:pt x="117332" y="6095"/>
                </a:lnTo>
                <a:lnTo>
                  <a:pt x="111114" y="3706"/>
                </a:lnTo>
                <a:lnTo>
                  <a:pt x="105263" y="1975"/>
                </a:lnTo>
                <a:lnTo>
                  <a:pt x="99779" y="829"/>
                </a:lnTo>
                <a:lnTo>
                  <a:pt x="94663" y="195"/>
                </a:lnTo>
                <a:lnTo>
                  <a:pt x="89915" y="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03051" y="1401074"/>
            <a:ext cx="173990" cy="128270"/>
          </a:xfrm>
          <a:custGeom>
            <a:avLst/>
            <a:gdLst/>
            <a:ahLst/>
            <a:cxnLst/>
            <a:rect l="l" t="t" r="r" b="b"/>
            <a:pathLst>
              <a:path w="173989" h="128269">
                <a:moveTo>
                  <a:pt x="83819" y="0"/>
                </a:moveTo>
                <a:lnTo>
                  <a:pt x="41372" y="7405"/>
                </a:lnTo>
                <a:lnTo>
                  <a:pt x="10159" y="30818"/>
                </a:lnTo>
                <a:lnTo>
                  <a:pt x="0" y="64007"/>
                </a:lnTo>
                <a:lnTo>
                  <a:pt x="366" y="70731"/>
                </a:lnTo>
                <a:lnTo>
                  <a:pt x="18852" y="108711"/>
                </a:lnTo>
                <a:lnTo>
                  <a:pt x="54036" y="125857"/>
                </a:lnTo>
                <a:lnTo>
                  <a:pt x="86867" y="128015"/>
                </a:lnTo>
                <a:lnTo>
                  <a:pt x="94259" y="127905"/>
                </a:lnTo>
                <a:lnTo>
                  <a:pt x="134433" y="121861"/>
                </a:lnTo>
                <a:lnTo>
                  <a:pt x="164841" y="100583"/>
                </a:lnTo>
                <a:lnTo>
                  <a:pt x="79247" y="100583"/>
                </a:lnTo>
                <a:lnTo>
                  <a:pt x="71627" y="97535"/>
                </a:lnTo>
                <a:lnTo>
                  <a:pt x="65531" y="92963"/>
                </a:lnTo>
                <a:lnTo>
                  <a:pt x="59435" y="83819"/>
                </a:lnTo>
                <a:lnTo>
                  <a:pt x="57911" y="76199"/>
                </a:lnTo>
                <a:lnTo>
                  <a:pt x="173720" y="76199"/>
                </a:lnTo>
                <a:lnTo>
                  <a:pt x="173720" y="70103"/>
                </a:lnTo>
                <a:lnTo>
                  <a:pt x="173449" y="63670"/>
                </a:lnTo>
                <a:lnTo>
                  <a:pt x="172672" y="57449"/>
                </a:lnTo>
                <a:lnTo>
                  <a:pt x="171826" y="53339"/>
                </a:lnTo>
                <a:lnTo>
                  <a:pt x="57911" y="53339"/>
                </a:lnTo>
                <a:lnTo>
                  <a:pt x="59435" y="45719"/>
                </a:lnTo>
                <a:lnTo>
                  <a:pt x="60959" y="39623"/>
                </a:lnTo>
                <a:lnTo>
                  <a:pt x="65531" y="36575"/>
                </a:lnTo>
                <a:lnTo>
                  <a:pt x="70103" y="30479"/>
                </a:lnTo>
                <a:lnTo>
                  <a:pt x="77723" y="27431"/>
                </a:lnTo>
                <a:lnTo>
                  <a:pt x="160788" y="27431"/>
                </a:lnTo>
                <a:lnTo>
                  <a:pt x="159750" y="26034"/>
                </a:lnTo>
                <a:lnTo>
                  <a:pt x="126623" y="4814"/>
                </a:lnTo>
                <a:lnTo>
                  <a:pt x="90810" y="110"/>
                </a:lnTo>
                <a:lnTo>
                  <a:pt x="83819" y="0"/>
                </a:lnTo>
                <a:close/>
              </a:path>
              <a:path w="173989" h="128269">
                <a:moveTo>
                  <a:pt x="112760" y="89915"/>
                </a:moveTo>
                <a:lnTo>
                  <a:pt x="106664" y="96011"/>
                </a:lnTo>
                <a:lnTo>
                  <a:pt x="103616" y="97535"/>
                </a:lnTo>
                <a:lnTo>
                  <a:pt x="99044" y="99059"/>
                </a:lnTo>
                <a:lnTo>
                  <a:pt x="92948" y="100583"/>
                </a:lnTo>
                <a:lnTo>
                  <a:pt x="164841" y="100583"/>
                </a:lnTo>
                <a:lnTo>
                  <a:pt x="166660" y="98482"/>
                </a:lnTo>
                <a:lnTo>
                  <a:pt x="170672" y="92963"/>
                </a:lnTo>
                <a:lnTo>
                  <a:pt x="164771" y="92549"/>
                </a:lnTo>
                <a:lnTo>
                  <a:pt x="153171" y="91921"/>
                </a:lnTo>
                <a:lnTo>
                  <a:pt x="124489" y="90671"/>
                </a:lnTo>
                <a:lnTo>
                  <a:pt x="118661" y="90330"/>
                </a:lnTo>
                <a:lnTo>
                  <a:pt x="112760" y="89915"/>
                </a:lnTo>
                <a:close/>
              </a:path>
              <a:path w="173989" h="128269">
                <a:moveTo>
                  <a:pt x="160788" y="27431"/>
                </a:moveTo>
                <a:lnTo>
                  <a:pt x="94472" y="27431"/>
                </a:lnTo>
                <a:lnTo>
                  <a:pt x="100568" y="28955"/>
                </a:lnTo>
                <a:lnTo>
                  <a:pt x="106664" y="33527"/>
                </a:lnTo>
                <a:lnTo>
                  <a:pt x="111236" y="38099"/>
                </a:lnTo>
                <a:lnTo>
                  <a:pt x="114284" y="44195"/>
                </a:lnTo>
                <a:lnTo>
                  <a:pt x="114284" y="53339"/>
                </a:lnTo>
                <a:lnTo>
                  <a:pt x="171826" y="53339"/>
                </a:lnTo>
                <a:lnTo>
                  <a:pt x="163052" y="30479"/>
                </a:lnTo>
                <a:lnTo>
                  <a:pt x="160788" y="27431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216395" y="1404122"/>
            <a:ext cx="189230" cy="121920"/>
          </a:xfrm>
          <a:custGeom>
            <a:avLst/>
            <a:gdLst/>
            <a:ahLst/>
            <a:cxnLst/>
            <a:rect l="l" t="t" r="r" b="b"/>
            <a:pathLst>
              <a:path w="189229" h="121919">
                <a:moveTo>
                  <a:pt x="70103" y="0"/>
                </a:moveTo>
                <a:lnTo>
                  <a:pt x="3047" y="0"/>
                </a:lnTo>
                <a:lnTo>
                  <a:pt x="6917" y="4546"/>
                </a:lnTo>
                <a:lnTo>
                  <a:pt x="38371" y="39968"/>
                </a:lnTo>
                <a:lnTo>
                  <a:pt x="54863" y="57911"/>
                </a:lnTo>
                <a:lnTo>
                  <a:pt x="0" y="121919"/>
                </a:lnTo>
                <a:lnTo>
                  <a:pt x="62483" y="121919"/>
                </a:lnTo>
                <a:lnTo>
                  <a:pt x="66484" y="117279"/>
                </a:lnTo>
                <a:lnTo>
                  <a:pt x="94472" y="82295"/>
                </a:lnTo>
                <a:lnTo>
                  <a:pt x="154997" y="82295"/>
                </a:lnTo>
                <a:lnTo>
                  <a:pt x="134096" y="57911"/>
                </a:lnTo>
                <a:lnTo>
                  <a:pt x="137991" y="53365"/>
                </a:lnTo>
                <a:lnTo>
                  <a:pt x="141931" y="48865"/>
                </a:lnTo>
                <a:lnTo>
                  <a:pt x="145908" y="44402"/>
                </a:lnTo>
                <a:lnTo>
                  <a:pt x="149915" y="39968"/>
                </a:lnTo>
                <a:lnTo>
                  <a:pt x="155803" y="33527"/>
                </a:lnTo>
                <a:lnTo>
                  <a:pt x="94472" y="33527"/>
                </a:lnTo>
                <a:lnTo>
                  <a:pt x="91208" y="28871"/>
                </a:lnTo>
                <a:lnTo>
                  <a:pt x="84568" y="19212"/>
                </a:lnTo>
                <a:lnTo>
                  <a:pt x="81139" y="14315"/>
                </a:lnTo>
                <a:lnTo>
                  <a:pt x="77603" y="9446"/>
                </a:lnTo>
                <a:lnTo>
                  <a:pt x="73933" y="4656"/>
                </a:lnTo>
                <a:lnTo>
                  <a:pt x="70103" y="0"/>
                </a:lnTo>
                <a:close/>
              </a:path>
              <a:path w="189229" h="121919">
                <a:moveTo>
                  <a:pt x="154997" y="82295"/>
                </a:moveTo>
                <a:lnTo>
                  <a:pt x="94472" y="82295"/>
                </a:lnTo>
                <a:lnTo>
                  <a:pt x="101330" y="92559"/>
                </a:lnTo>
                <a:lnTo>
                  <a:pt x="121904" y="121919"/>
                </a:lnTo>
                <a:lnTo>
                  <a:pt x="188960" y="121919"/>
                </a:lnTo>
                <a:lnTo>
                  <a:pt x="154997" y="82295"/>
                </a:lnTo>
                <a:close/>
              </a:path>
              <a:path w="189229" h="121919">
                <a:moveTo>
                  <a:pt x="185912" y="0"/>
                </a:moveTo>
                <a:lnTo>
                  <a:pt x="121904" y="0"/>
                </a:lnTo>
                <a:lnTo>
                  <a:pt x="117985" y="4656"/>
                </a:lnTo>
                <a:lnTo>
                  <a:pt x="114067" y="9446"/>
                </a:lnTo>
                <a:lnTo>
                  <a:pt x="102310" y="24081"/>
                </a:lnTo>
                <a:lnTo>
                  <a:pt x="98391" y="28871"/>
                </a:lnTo>
                <a:lnTo>
                  <a:pt x="94472" y="33527"/>
                </a:lnTo>
                <a:lnTo>
                  <a:pt x="155803" y="33527"/>
                </a:lnTo>
                <a:lnTo>
                  <a:pt x="170094" y="17943"/>
                </a:lnTo>
                <a:lnTo>
                  <a:pt x="174100" y="13509"/>
                </a:lnTo>
                <a:lnTo>
                  <a:pt x="178078" y="9046"/>
                </a:lnTo>
                <a:lnTo>
                  <a:pt x="182018" y="4546"/>
                </a:lnTo>
                <a:lnTo>
                  <a:pt x="185912" y="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463253" y="1502420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0" y="0"/>
                </a:moveTo>
                <a:lnTo>
                  <a:pt x="60959" y="0"/>
                </a:lnTo>
              </a:path>
            </a:pathLst>
          </a:custGeom>
          <a:ln w="47243">
            <a:solidFill>
              <a:srgbClr val="FF6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122086" y="1690619"/>
            <a:ext cx="64135" cy="169545"/>
          </a:xfrm>
          <a:custGeom>
            <a:avLst/>
            <a:gdLst/>
            <a:ahLst/>
            <a:cxnLst/>
            <a:rect l="l" t="t" r="r" b="b"/>
            <a:pathLst>
              <a:path w="64134" h="169544">
                <a:moveTo>
                  <a:pt x="0" y="0"/>
                </a:moveTo>
                <a:lnTo>
                  <a:pt x="64001" y="0"/>
                </a:lnTo>
                <a:lnTo>
                  <a:pt x="64001" y="169148"/>
                </a:lnTo>
                <a:lnTo>
                  <a:pt x="0" y="169148"/>
                </a:lnTo>
                <a:lnTo>
                  <a:pt x="0" y="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250091" y="1734800"/>
            <a:ext cx="158750" cy="125095"/>
          </a:xfrm>
          <a:custGeom>
            <a:avLst/>
            <a:gdLst/>
            <a:ahLst/>
            <a:cxnLst/>
            <a:rect l="l" t="t" r="r" b="b"/>
            <a:pathLst>
              <a:path w="158750" h="125094">
                <a:moveTo>
                  <a:pt x="53339" y="3047"/>
                </a:moveTo>
                <a:lnTo>
                  <a:pt x="0" y="3047"/>
                </a:lnTo>
                <a:lnTo>
                  <a:pt x="0" y="124967"/>
                </a:lnTo>
                <a:lnTo>
                  <a:pt x="57911" y="124967"/>
                </a:lnTo>
                <a:lnTo>
                  <a:pt x="57911" y="54863"/>
                </a:lnTo>
                <a:lnTo>
                  <a:pt x="59429" y="47243"/>
                </a:lnTo>
                <a:lnTo>
                  <a:pt x="64001" y="42671"/>
                </a:lnTo>
                <a:lnTo>
                  <a:pt x="68573" y="39623"/>
                </a:lnTo>
                <a:lnTo>
                  <a:pt x="74669" y="36575"/>
                </a:lnTo>
                <a:lnTo>
                  <a:pt x="157592" y="36575"/>
                </a:lnTo>
                <a:lnTo>
                  <a:pt x="157364" y="34963"/>
                </a:lnTo>
                <a:lnTo>
                  <a:pt x="155964" y="29449"/>
                </a:lnTo>
                <a:lnTo>
                  <a:pt x="154005" y="24388"/>
                </a:lnTo>
                <a:lnTo>
                  <a:pt x="153164" y="22859"/>
                </a:lnTo>
                <a:lnTo>
                  <a:pt x="53339" y="22859"/>
                </a:lnTo>
                <a:lnTo>
                  <a:pt x="53339" y="3047"/>
                </a:lnTo>
                <a:close/>
              </a:path>
              <a:path w="158750" h="125094">
                <a:moveTo>
                  <a:pt x="157592" y="36575"/>
                </a:moveTo>
                <a:lnTo>
                  <a:pt x="86861" y="36575"/>
                </a:lnTo>
                <a:lnTo>
                  <a:pt x="91433" y="38099"/>
                </a:lnTo>
                <a:lnTo>
                  <a:pt x="96005" y="41147"/>
                </a:lnTo>
                <a:lnTo>
                  <a:pt x="99053" y="44195"/>
                </a:lnTo>
                <a:lnTo>
                  <a:pt x="100577" y="50291"/>
                </a:lnTo>
                <a:lnTo>
                  <a:pt x="100577" y="124967"/>
                </a:lnTo>
                <a:lnTo>
                  <a:pt x="158483" y="124967"/>
                </a:lnTo>
                <a:lnTo>
                  <a:pt x="158483" y="47243"/>
                </a:lnTo>
                <a:lnTo>
                  <a:pt x="158203" y="40903"/>
                </a:lnTo>
                <a:lnTo>
                  <a:pt x="157592" y="36575"/>
                </a:lnTo>
                <a:close/>
              </a:path>
              <a:path w="158750" h="125094">
                <a:moveTo>
                  <a:pt x="108197" y="0"/>
                </a:moveTo>
                <a:lnTo>
                  <a:pt x="68037" y="10789"/>
                </a:lnTo>
                <a:lnTo>
                  <a:pt x="53339" y="22859"/>
                </a:lnTo>
                <a:lnTo>
                  <a:pt x="153164" y="22859"/>
                </a:lnTo>
                <a:lnTo>
                  <a:pt x="120513" y="817"/>
                </a:lnTo>
                <a:lnTo>
                  <a:pt x="108197" y="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471053" y="1734800"/>
            <a:ext cx="158750" cy="128270"/>
          </a:xfrm>
          <a:custGeom>
            <a:avLst/>
            <a:gdLst/>
            <a:ahLst/>
            <a:cxnLst/>
            <a:rect l="l" t="t" r="r" b="b"/>
            <a:pathLst>
              <a:path w="158750" h="128269">
                <a:moveTo>
                  <a:pt x="56375" y="86867"/>
                </a:moveTo>
                <a:lnTo>
                  <a:pt x="37701" y="88391"/>
                </a:lnTo>
                <a:lnTo>
                  <a:pt x="0" y="91439"/>
                </a:lnTo>
                <a:lnTo>
                  <a:pt x="1904" y="97281"/>
                </a:lnTo>
                <a:lnTo>
                  <a:pt x="34886" y="123535"/>
                </a:lnTo>
                <a:lnTo>
                  <a:pt x="72760" y="127924"/>
                </a:lnTo>
                <a:lnTo>
                  <a:pt x="80759" y="128015"/>
                </a:lnTo>
                <a:lnTo>
                  <a:pt x="87974" y="127941"/>
                </a:lnTo>
                <a:lnTo>
                  <a:pt x="126479" y="121919"/>
                </a:lnTo>
                <a:lnTo>
                  <a:pt x="132673" y="119749"/>
                </a:lnTo>
                <a:lnTo>
                  <a:pt x="154521" y="102107"/>
                </a:lnTo>
                <a:lnTo>
                  <a:pt x="71615" y="102107"/>
                </a:lnTo>
                <a:lnTo>
                  <a:pt x="62471" y="96011"/>
                </a:lnTo>
                <a:lnTo>
                  <a:pt x="59423" y="92963"/>
                </a:lnTo>
                <a:lnTo>
                  <a:pt x="56375" y="86867"/>
                </a:lnTo>
                <a:close/>
              </a:path>
              <a:path w="158750" h="128269">
                <a:moveTo>
                  <a:pt x="79235" y="0"/>
                </a:moveTo>
                <a:lnTo>
                  <a:pt x="38099" y="4571"/>
                </a:lnTo>
                <a:lnTo>
                  <a:pt x="6095" y="30479"/>
                </a:lnTo>
                <a:lnTo>
                  <a:pt x="6095" y="45719"/>
                </a:lnTo>
                <a:lnTo>
                  <a:pt x="33527" y="70103"/>
                </a:lnTo>
                <a:lnTo>
                  <a:pt x="37166" y="71405"/>
                </a:lnTo>
                <a:lnTo>
                  <a:pt x="74663" y="77723"/>
                </a:lnTo>
                <a:lnTo>
                  <a:pt x="91618" y="81343"/>
                </a:lnTo>
                <a:lnTo>
                  <a:pt x="97166" y="82653"/>
                </a:lnTo>
                <a:lnTo>
                  <a:pt x="100571" y="83819"/>
                </a:lnTo>
                <a:lnTo>
                  <a:pt x="103619" y="85343"/>
                </a:lnTo>
                <a:lnTo>
                  <a:pt x="106667" y="88391"/>
                </a:lnTo>
                <a:lnTo>
                  <a:pt x="106667" y="94487"/>
                </a:lnTo>
                <a:lnTo>
                  <a:pt x="102095" y="99059"/>
                </a:lnTo>
                <a:lnTo>
                  <a:pt x="97523" y="100583"/>
                </a:lnTo>
                <a:lnTo>
                  <a:pt x="91427" y="102107"/>
                </a:lnTo>
                <a:lnTo>
                  <a:pt x="154521" y="102107"/>
                </a:lnTo>
                <a:lnTo>
                  <a:pt x="156959" y="99059"/>
                </a:lnTo>
                <a:lnTo>
                  <a:pt x="158483" y="92963"/>
                </a:lnTo>
                <a:lnTo>
                  <a:pt x="158483" y="79247"/>
                </a:lnTo>
                <a:lnTo>
                  <a:pt x="156959" y="73151"/>
                </a:lnTo>
                <a:lnTo>
                  <a:pt x="150863" y="67055"/>
                </a:lnTo>
                <a:lnTo>
                  <a:pt x="146291" y="60959"/>
                </a:lnTo>
                <a:lnTo>
                  <a:pt x="109373" y="48399"/>
                </a:lnTo>
                <a:lnTo>
                  <a:pt x="88379" y="45719"/>
                </a:lnTo>
                <a:lnTo>
                  <a:pt x="79188" y="44576"/>
                </a:lnTo>
                <a:lnTo>
                  <a:pt x="57899" y="38099"/>
                </a:lnTo>
                <a:lnTo>
                  <a:pt x="57899" y="32003"/>
                </a:lnTo>
                <a:lnTo>
                  <a:pt x="59423" y="28955"/>
                </a:lnTo>
                <a:lnTo>
                  <a:pt x="65519" y="25907"/>
                </a:lnTo>
                <a:lnTo>
                  <a:pt x="70091" y="24383"/>
                </a:lnTo>
                <a:lnTo>
                  <a:pt x="149339" y="24383"/>
                </a:lnTo>
                <a:lnTo>
                  <a:pt x="144767" y="18287"/>
                </a:lnTo>
                <a:lnTo>
                  <a:pt x="110204" y="1777"/>
                </a:lnTo>
                <a:lnTo>
                  <a:pt x="86709" y="88"/>
                </a:lnTo>
                <a:lnTo>
                  <a:pt x="79235" y="0"/>
                </a:lnTo>
                <a:close/>
              </a:path>
              <a:path w="158750" h="128269">
                <a:moveTo>
                  <a:pt x="149339" y="24383"/>
                </a:moveTo>
                <a:lnTo>
                  <a:pt x="82283" y="24383"/>
                </a:lnTo>
                <a:lnTo>
                  <a:pt x="88379" y="25907"/>
                </a:lnTo>
                <a:lnTo>
                  <a:pt x="92951" y="28955"/>
                </a:lnTo>
                <a:lnTo>
                  <a:pt x="95999" y="30479"/>
                </a:lnTo>
                <a:lnTo>
                  <a:pt x="99047" y="36575"/>
                </a:lnTo>
                <a:lnTo>
                  <a:pt x="105143" y="36120"/>
                </a:lnTo>
                <a:lnTo>
                  <a:pt x="111239" y="35752"/>
                </a:lnTo>
                <a:lnTo>
                  <a:pt x="141719" y="34351"/>
                </a:lnTo>
                <a:lnTo>
                  <a:pt x="147815" y="33983"/>
                </a:lnTo>
                <a:lnTo>
                  <a:pt x="153911" y="33527"/>
                </a:lnTo>
                <a:lnTo>
                  <a:pt x="149339" y="24383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682876" y="1690619"/>
            <a:ext cx="113030" cy="172720"/>
          </a:xfrm>
          <a:custGeom>
            <a:avLst/>
            <a:gdLst/>
            <a:ahLst/>
            <a:cxnLst/>
            <a:rect l="l" t="t" r="r" b="b"/>
            <a:pathLst>
              <a:path w="113030" h="172719">
                <a:moveTo>
                  <a:pt x="79232" y="80756"/>
                </a:moveTo>
                <a:lnTo>
                  <a:pt x="21335" y="80756"/>
                </a:lnTo>
                <a:lnTo>
                  <a:pt x="21335" y="124952"/>
                </a:lnTo>
                <a:lnTo>
                  <a:pt x="35051" y="164576"/>
                </a:lnTo>
                <a:lnTo>
                  <a:pt x="73136" y="172196"/>
                </a:lnTo>
                <a:lnTo>
                  <a:pt x="78370" y="172107"/>
                </a:lnTo>
                <a:lnTo>
                  <a:pt x="83658" y="171859"/>
                </a:lnTo>
                <a:lnTo>
                  <a:pt x="89052" y="171476"/>
                </a:lnTo>
                <a:lnTo>
                  <a:pt x="94606" y="170988"/>
                </a:lnTo>
                <a:lnTo>
                  <a:pt x="112760" y="169148"/>
                </a:lnTo>
                <a:lnTo>
                  <a:pt x="111998" y="163807"/>
                </a:lnTo>
                <a:lnTo>
                  <a:pt x="111236" y="158424"/>
                </a:lnTo>
                <a:lnTo>
                  <a:pt x="110474" y="152956"/>
                </a:lnTo>
                <a:lnTo>
                  <a:pt x="109712" y="147361"/>
                </a:lnTo>
                <a:lnTo>
                  <a:pt x="108950" y="141596"/>
                </a:lnTo>
                <a:lnTo>
                  <a:pt x="108577" y="138668"/>
                </a:lnTo>
                <a:lnTo>
                  <a:pt x="82280" y="138668"/>
                </a:lnTo>
                <a:lnTo>
                  <a:pt x="80756" y="135620"/>
                </a:lnTo>
                <a:lnTo>
                  <a:pt x="79232" y="134096"/>
                </a:lnTo>
                <a:lnTo>
                  <a:pt x="79232" y="80756"/>
                </a:lnTo>
                <a:close/>
              </a:path>
              <a:path w="113030" h="172719">
                <a:moveTo>
                  <a:pt x="108188" y="135620"/>
                </a:moveTo>
                <a:lnTo>
                  <a:pt x="100568" y="138668"/>
                </a:lnTo>
                <a:lnTo>
                  <a:pt x="108577" y="138668"/>
                </a:lnTo>
                <a:lnTo>
                  <a:pt x="108188" y="135620"/>
                </a:lnTo>
                <a:close/>
              </a:path>
              <a:path w="113030" h="172719">
                <a:moveTo>
                  <a:pt x="109712" y="47228"/>
                </a:moveTo>
                <a:lnTo>
                  <a:pt x="0" y="47228"/>
                </a:lnTo>
                <a:lnTo>
                  <a:pt x="0" y="80756"/>
                </a:lnTo>
                <a:lnTo>
                  <a:pt x="109712" y="80756"/>
                </a:lnTo>
                <a:lnTo>
                  <a:pt x="109712" y="47228"/>
                </a:lnTo>
                <a:close/>
              </a:path>
              <a:path w="113030" h="172719">
                <a:moveTo>
                  <a:pt x="79232" y="0"/>
                </a:moveTo>
                <a:lnTo>
                  <a:pt x="33063" y="19792"/>
                </a:lnTo>
                <a:lnTo>
                  <a:pt x="21335" y="24368"/>
                </a:lnTo>
                <a:lnTo>
                  <a:pt x="21335" y="47228"/>
                </a:lnTo>
                <a:lnTo>
                  <a:pt x="79232" y="47228"/>
                </a:lnTo>
                <a:lnTo>
                  <a:pt x="79232" y="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838309" y="1734809"/>
            <a:ext cx="172720" cy="128270"/>
          </a:xfrm>
          <a:custGeom>
            <a:avLst/>
            <a:gdLst/>
            <a:ahLst/>
            <a:cxnLst/>
            <a:rect l="l" t="t" r="r" b="b"/>
            <a:pathLst>
              <a:path w="172719" h="128269">
                <a:moveTo>
                  <a:pt x="161528" y="27423"/>
                </a:moveTo>
                <a:lnTo>
                  <a:pt x="97520" y="27423"/>
                </a:lnTo>
                <a:lnTo>
                  <a:pt x="102092" y="28947"/>
                </a:lnTo>
                <a:lnTo>
                  <a:pt x="105140" y="31995"/>
                </a:lnTo>
                <a:lnTo>
                  <a:pt x="108188" y="33519"/>
                </a:lnTo>
                <a:lnTo>
                  <a:pt x="109712" y="38091"/>
                </a:lnTo>
                <a:lnTo>
                  <a:pt x="109712" y="44187"/>
                </a:lnTo>
                <a:lnTo>
                  <a:pt x="102092" y="45711"/>
                </a:lnTo>
                <a:lnTo>
                  <a:pt x="89900" y="48759"/>
                </a:lnTo>
                <a:lnTo>
                  <a:pt x="47228" y="56379"/>
                </a:lnTo>
                <a:lnTo>
                  <a:pt x="40249" y="57778"/>
                </a:lnTo>
                <a:lnTo>
                  <a:pt x="4571" y="76191"/>
                </a:lnTo>
                <a:lnTo>
                  <a:pt x="0" y="83811"/>
                </a:lnTo>
                <a:lnTo>
                  <a:pt x="0" y="92955"/>
                </a:lnTo>
                <a:lnTo>
                  <a:pt x="23894" y="123341"/>
                </a:lnTo>
                <a:lnTo>
                  <a:pt x="54848" y="128007"/>
                </a:lnTo>
                <a:lnTo>
                  <a:pt x="61572" y="127880"/>
                </a:lnTo>
                <a:lnTo>
                  <a:pt x="101330" y="117910"/>
                </a:lnTo>
                <a:lnTo>
                  <a:pt x="112760" y="111243"/>
                </a:lnTo>
                <a:lnTo>
                  <a:pt x="166862" y="111243"/>
                </a:lnTo>
                <a:lnTo>
                  <a:pt x="166100" y="109719"/>
                </a:lnTo>
                <a:lnTo>
                  <a:pt x="166100" y="102099"/>
                </a:lnTo>
                <a:lnTo>
                  <a:pt x="70088" y="102099"/>
                </a:lnTo>
                <a:lnTo>
                  <a:pt x="65516" y="100575"/>
                </a:lnTo>
                <a:lnTo>
                  <a:pt x="62468" y="99051"/>
                </a:lnTo>
                <a:lnTo>
                  <a:pt x="59420" y="96003"/>
                </a:lnTo>
                <a:lnTo>
                  <a:pt x="57896" y="92955"/>
                </a:lnTo>
                <a:lnTo>
                  <a:pt x="57896" y="86859"/>
                </a:lnTo>
                <a:lnTo>
                  <a:pt x="92948" y="71619"/>
                </a:lnTo>
                <a:lnTo>
                  <a:pt x="102092" y="70095"/>
                </a:lnTo>
                <a:lnTo>
                  <a:pt x="109712" y="67047"/>
                </a:lnTo>
                <a:lnTo>
                  <a:pt x="166100" y="67047"/>
                </a:lnTo>
                <a:lnTo>
                  <a:pt x="166100" y="39615"/>
                </a:lnTo>
                <a:lnTo>
                  <a:pt x="164576" y="33519"/>
                </a:lnTo>
                <a:lnTo>
                  <a:pt x="161528" y="27423"/>
                </a:lnTo>
                <a:close/>
              </a:path>
              <a:path w="172719" h="128269">
                <a:moveTo>
                  <a:pt x="166862" y="111243"/>
                </a:moveTo>
                <a:lnTo>
                  <a:pt x="112760" y="111243"/>
                </a:lnTo>
                <a:lnTo>
                  <a:pt x="114272" y="114266"/>
                </a:lnTo>
                <a:lnTo>
                  <a:pt x="114284" y="118863"/>
                </a:lnTo>
                <a:lnTo>
                  <a:pt x="117332" y="121911"/>
                </a:lnTo>
                <a:lnTo>
                  <a:pt x="118856" y="124959"/>
                </a:lnTo>
                <a:lnTo>
                  <a:pt x="172196" y="124959"/>
                </a:lnTo>
                <a:lnTo>
                  <a:pt x="170672" y="120387"/>
                </a:lnTo>
                <a:lnTo>
                  <a:pt x="167624" y="115815"/>
                </a:lnTo>
                <a:lnTo>
                  <a:pt x="167624" y="112767"/>
                </a:lnTo>
                <a:lnTo>
                  <a:pt x="166862" y="111243"/>
                </a:lnTo>
                <a:close/>
              </a:path>
              <a:path w="172719" h="128269">
                <a:moveTo>
                  <a:pt x="166100" y="67047"/>
                </a:moveTo>
                <a:lnTo>
                  <a:pt x="109712" y="67047"/>
                </a:lnTo>
                <a:lnTo>
                  <a:pt x="109712" y="80763"/>
                </a:lnTo>
                <a:lnTo>
                  <a:pt x="108188" y="85335"/>
                </a:lnTo>
                <a:lnTo>
                  <a:pt x="83804" y="102099"/>
                </a:lnTo>
                <a:lnTo>
                  <a:pt x="166100" y="102099"/>
                </a:lnTo>
                <a:lnTo>
                  <a:pt x="166100" y="67047"/>
                </a:lnTo>
                <a:close/>
              </a:path>
              <a:path w="172719" h="128269">
                <a:moveTo>
                  <a:pt x="89278" y="0"/>
                </a:moveTo>
                <a:lnTo>
                  <a:pt x="44180" y="3039"/>
                </a:lnTo>
                <a:lnTo>
                  <a:pt x="10667" y="24375"/>
                </a:lnTo>
                <a:lnTo>
                  <a:pt x="4571" y="38091"/>
                </a:lnTo>
                <a:lnTo>
                  <a:pt x="59420" y="42663"/>
                </a:lnTo>
                <a:lnTo>
                  <a:pt x="62468" y="36567"/>
                </a:lnTo>
                <a:lnTo>
                  <a:pt x="65516" y="33519"/>
                </a:lnTo>
                <a:lnTo>
                  <a:pt x="68564" y="31995"/>
                </a:lnTo>
                <a:lnTo>
                  <a:pt x="73136" y="28947"/>
                </a:lnTo>
                <a:lnTo>
                  <a:pt x="80756" y="27423"/>
                </a:lnTo>
                <a:lnTo>
                  <a:pt x="161528" y="27423"/>
                </a:lnTo>
                <a:lnTo>
                  <a:pt x="158480" y="19803"/>
                </a:lnTo>
                <a:lnTo>
                  <a:pt x="155432" y="15231"/>
                </a:lnTo>
                <a:lnTo>
                  <a:pt x="149336" y="12183"/>
                </a:lnTo>
                <a:lnTo>
                  <a:pt x="145325" y="9622"/>
                </a:lnTo>
                <a:lnTo>
                  <a:pt x="140656" y="7428"/>
                </a:lnTo>
                <a:lnTo>
                  <a:pt x="135401" y="5599"/>
                </a:lnTo>
                <a:lnTo>
                  <a:pt x="129634" y="4136"/>
                </a:lnTo>
                <a:lnTo>
                  <a:pt x="123428" y="3039"/>
                </a:lnTo>
                <a:lnTo>
                  <a:pt x="118670" y="1910"/>
                </a:lnTo>
                <a:lnTo>
                  <a:pt x="113538" y="1101"/>
                </a:lnTo>
                <a:lnTo>
                  <a:pt x="108033" y="559"/>
                </a:lnTo>
                <a:lnTo>
                  <a:pt x="102154" y="231"/>
                </a:lnTo>
                <a:lnTo>
                  <a:pt x="95903" y="62"/>
                </a:lnTo>
                <a:lnTo>
                  <a:pt x="89278" y="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062322" y="1687571"/>
            <a:ext cx="117475" cy="172720"/>
          </a:xfrm>
          <a:custGeom>
            <a:avLst/>
            <a:gdLst/>
            <a:ahLst/>
            <a:cxnLst/>
            <a:rect l="l" t="t" r="r" b="b"/>
            <a:pathLst>
              <a:path w="117475" h="172719">
                <a:moveTo>
                  <a:pt x="77708" y="83804"/>
                </a:moveTo>
                <a:lnTo>
                  <a:pt x="21335" y="83804"/>
                </a:lnTo>
                <a:lnTo>
                  <a:pt x="21335" y="172196"/>
                </a:lnTo>
                <a:lnTo>
                  <a:pt x="77708" y="172196"/>
                </a:lnTo>
                <a:lnTo>
                  <a:pt x="77708" y="83804"/>
                </a:lnTo>
                <a:close/>
              </a:path>
              <a:path w="117475" h="172719">
                <a:moveTo>
                  <a:pt x="105140" y="50276"/>
                </a:moveTo>
                <a:lnTo>
                  <a:pt x="0" y="50276"/>
                </a:lnTo>
                <a:lnTo>
                  <a:pt x="0" y="83804"/>
                </a:lnTo>
                <a:lnTo>
                  <a:pt x="105140" y="83804"/>
                </a:lnTo>
                <a:lnTo>
                  <a:pt x="105140" y="50276"/>
                </a:lnTo>
                <a:close/>
              </a:path>
              <a:path w="117475" h="172719">
                <a:moveTo>
                  <a:pt x="74660" y="0"/>
                </a:moveTo>
                <a:lnTo>
                  <a:pt x="45704" y="4571"/>
                </a:lnTo>
                <a:lnTo>
                  <a:pt x="39608" y="6095"/>
                </a:lnTo>
                <a:lnTo>
                  <a:pt x="33512" y="9143"/>
                </a:lnTo>
                <a:lnTo>
                  <a:pt x="30479" y="13715"/>
                </a:lnTo>
                <a:lnTo>
                  <a:pt x="27431" y="16763"/>
                </a:lnTo>
                <a:lnTo>
                  <a:pt x="24383" y="21335"/>
                </a:lnTo>
                <a:lnTo>
                  <a:pt x="22859" y="27416"/>
                </a:lnTo>
                <a:lnTo>
                  <a:pt x="21335" y="33512"/>
                </a:lnTo>
                <a:lnTo>
                  <a:pt x="21335" y="50276"/>
                </a:lnTo>
                <a:lnTo>
                  <a:pt x="77708" y="50276"/>
                </a:lnTo>
                <a:lnTo>
                  <a:pt x="77708" y="44180"/>
                </a:lnTo>
                <a:lnTo>
                  <a:pt x="79232" y="41132"/>
                </a:lnTo>
                <a:lnTo>
                  <a:pt x="79232" y="36560"/>
                </a:lnTo>
                <a:lnTo>
                  <a:pt x="80756" y="33512"/>
                </a:lnTo>
                <a:lnTo>
                  <a:pt x="83804" y="31988"/>
                </a:lnTo>
                <a:lnTo>
                  <a:pt x="85328" y="30464"/>
                </a:lnTo>
                <a:lnTo>
                  <a:pt x="111685" y="30464"/>
                </a:lnTo>
                <a:lnTo>
                  <a:pt x="112894" y="26351"/>
                </a:lnTo>
                <a:lnTo>
                  <a:pt x="114260" y="20491"/>
                </a:lnTo>
                <a:lnTo>
                  <a:pt x="115406" y="14556"/>
                </a:lnTo>
                <a:lnTo>
                  <a:pt x="116406" y="8692"/>
                </a:lnTo>
                <a:lnTo>
                  <a:pt x="117332" y="3047"/>
                </a:lnTo>
                <a:lnTo>
                  <a:pt x="89536" y="719"/>
                </a:lnTo>
                <a:lnTo>
                  <a:pt x="83920" y="337"/>
                </a:lnTo>
                <a:lnTo>
                  <a:pt x="78943" y="88"/>
                </a:lnTo>
                <a:lnTo>
                  <a:pt x="74660" y="0"/>
                </a:lnTo>
                <a:close/>
              </a:path>
              <a:path w="117475" h="172719">
                <a:moveTo>
                  <a:pt x="111685" y="30464"/>
                </a:moveTo>
                <a:lnTo>
                  <a:pt x="105140" y="30464"/>
                </a:lnTo>
                <a:lnTo>
                  <a:pt x="111236" y="31988"/>
                </a:lnTo>
                <a:lnTo>
                  <a:pt x="111685" y="30464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196419" y="1737847"/>
            <a:ext cx="189230" cy="121920"/>
          </a:xfrm>
          <a:custGeom>
            <a:avLst/>
            <a:gdLst/>
            <a:ahLst/>
            <a:cxnLst/>
            <a:rect l="l" t="t" r="r" b="b"/>
            <a:pathLst>
              <a:path w="189230" h="121919">
                <a:moveTo>
                  <a:pt x="70088" y="0"/>
                </a:moveTo>
                <a:lnTo>
                  <a:pt x="1523" y="0"/>
                </a:lnTo>
                <a:lnTo>
                  <a:pt x="18016" y="17943"/>
                </a:lnTo>
                <a:lnTo>
                  <a:pt x="29976" y="31154"/>
                </a:lnTo>
                <a:lnTo>
                  <a:pt x="53324" y="57911"/>
                </a:lnTo>
                <a:lnTo>
                  <a:pt x="33811" y="80771"/>
                </a:lnTo>
                <a:lnTo>
                  <a:pt x="22272" y="94487"/>
                </a:lnTo>
                <a:lnTo>
                  <a:pt x="0" y="121919"/>
                </a:lnTo>
                <a:lnTo>
                  <a:pt x="60944" y="121919"/>
                </a:lnTo>
                <a:lnTo>
                  <a:pt x="87168" y="91423"/>
                </a:lnTo>
                <a:lnTo>
                  <a:pt x="94472" y="82295"/>
                </a:lnTo>
                <a:lnTo>
                  <a:pt x="154997" y="82295"/>
                </a:lnTo>
                <a:lnTo>
                  <a:pt x="134096" y="57911"/>
                </a:lnTo>
                <a:lnTo>
                  <a:pt x="137965" y="53365"/>
                </a:lnTo>
                <a:lnTo>
                  <a:pt x="145702" y="44402"/>
                </a:lnTo>
                <a:lnTo>
                  <a:pt x="155222" y="33527"/>
                </a:lnTo>
                <a:lnTo>
                  <a:pt x="94472" y="33527"/>
                </a:lnTo>
                <a:lnTo>
                  <a:pt x="73358" y="4656"/>
                </a:lnTo>
                <a:lnTo>
                  <a:pt x="70088" y="0"/>
                </a:lnTo>
                <a:close/>
              </a:path>
              <a:path w="189230" h="121919">
                <a:moveTo>
                  <a:pt x="154997" y="82295"/>
                </a:moveTo>
                <a:lnTo>
                  <a:pt x="94472" y="82295"/>
                </a:lnTo>
                <a:lnTo>
                  <a:pt x="101330" y="92559"/>
                </a:lnTo>
                <a:lnTo>
                  <a:pt x="121904" y="121919"/>
                </a:lnTo>
                <a:lnTo>
                  <a:pt x="188960" y="121919"/>
                </a:lnTo>
                <a:lnTo>
                  <a:pt x="154997" y="82295"/>
                </a:lnTo>
                <a:close/>
              </a:path>
              <a:path w="189230" h="121919">
                <a:moveTo>
                  <a:pt x="184388" y="0"/>
                </a:moveTo>
                <a:lnTo>
                  <a:pt x="121904" y="0"/>
                </a:lnTo>
                <a:lnTo>
                  <a:pt x="117985" y="4656"/>
                </a:lnTo>
                <a:lnTo>
                  <a:pt x="114067" y="9446"/>
                </a:lnTo>
                <a:lnTo>
                  <a:pt x="102310" y="24081"/>
                </a:lnTo>
                <a:lnTo>
                  <a:pt x="98391" y="28871"/>
                </a:lnTo>
                <a:lnTo>
                  <a:pt x="94472" y="33527"/>
                </a:lnTo>
                <a:lnTo>
                  <a:pt x="155222" y="33527"/>
                </a:lnTo>
                <a:lnTo>
                  <a:pt x="172782" y="13509"/>
                </a:lnTo>
                <a:lnTo>
                  <a:pt x="180520" y="4546"/>
                </a:lnTo>
                <a:lnTo>
                  <a:pt x="184388" y="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441768" y="1734800"/>
            <a:ext cx="158750" cy="125095"/>
          </a:xfrm>
          <a:custGeom>
            <a:avLst/>
            <a:gdLst/>
            <a:ahLst/>
            <a:cxnLst/>
            <a:rect l="l" t="t" r="r" b="b"/>
            <a:pathLst>
              <a:path w="158750" h="125094">
                <a:moveTo>
                  <a:pt x="53324" y="3047"/>
                </a:moveTo>
                <a:lnTo>
                  <a:pt x="0" y="3047"/>
                </a:lnTo>
                <a:lnTo>
                  <a:pt x="0" y="124967"/>
                </a:lnTo>
                <a:lnTo>
                  <a:pt x="57896" y="124967"/>
                </a:lnTo>
                <a:lnTo>
                  <a:pt x="57896" y="54863"/>
                </a:lnTo>
                <a:lnTo>
                  <a:pt x="59420" y="47243"/>
                </a:lnTo>
                <a:lnTo>
                  <a:pt x="63992" y="42671"/>
                </a:lnTo>
                <a:lnTo>
                  <a:pt x="68564" y="39623"/>
                </a:lnTo>
                <a:lnTo>
                  <a:pt x="74660" y="36575"/>
                </a:lnTo>
                <a:lnTo>
                  <a:pt x="157589" y="36575"/>
                </a:lnTo>
                <a:lnTo>
                  <a:pt x="157361" y="34963"/>
                </a:lnTo>
                <a:lnTo>
                  <a:pt x="155961" y="29449"/>
                </a:lnTo>
                <a:lnTo>
                  <a:pt x="154002" y="24388"/>
                </a:lnTo>
                <a:lnTo>
                  <a:pt x="153161" y="22859"/>
                </a:lnTo>
                <a:lnTo>
                  <a:pt x="53324" y="22859"/>
                </a:lnTo>
                <a:lnTo>
                  <a:pt x="53324" y="3047"/>
                </a:lnTo>
                <a:close/>
              </a:path>
              <a:path w="158750" h="125094">
                <a:moveTo>
                  <a:pt x="157589" y="36575"/>
                </a:moveTo>
                <a:lnTo>
                  <a:pt x="86852" y="36575"/>
                </a:lnTo>
                <a:lnTo>
                  <a:pt x="92948" y="38099"/>
                </a:lnTo>
                <a:lnTo>
                  <a:pt x="99044" y="44195"/>
                </a:lnTo>
                <a:lnTo>
                  <a:pt x="100568" y="50291"/>
                </a:lnTo>
                <a:lnTo>
                  <a:pt x="100568" y="124967"/>
                </a:lnTo>
                <a:lnTo>
                  <a:pt x="158480" y="124967"/>
                </a:lnTo>
                <a:lnTo>
                  <a:pt x="158480" y="47243"/>
                </a:lnTo>
                <a:lnTo>
                  <a:pt x="158200" y="40903"/>
                </a:lnTo>
                <a:lnTo>
                  <a:pt x="157589" y="36575"/>
                </a:lnTo>
                <a:close/>
              </a:path>
              <a:path w="158750" h="125094">
                <a:moveTo>
                  <a:pt x="108188" y="0"/>
                </a:moveTo>
                <a:lnTo>
                  <a:pt x="68467" y="10789"/>
                </a:lnTo>
                <a:lnTo>
                  <a:pt x="53324" y="22859"/>
                </a:lnTo>
                <a:lnTo>
                  <a:pt x="153161" y="22859"/>
                </a:lnTo>
                <a:lnTo>
                  <a:pt x="120505" y="817"/>
                </a:lnTo>
                <a:lnTo>
                  <a:pt x="108188" y="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665765" y="1734800"/>
            <a:ext cx="165100" cy="175260"/>
          </a:xfrm>
          <a:custGeom>
            <a:avLst/>
            <a:gdLst/>
            <a:ahLst/>
            <a:cxnLst/>
            <a:rect l="l" t="t" r="r" b="b"/>
            <a:pathLst>
              <a:path w="165100" h="175260">
                <a:moveTo>
                  <a:pt x="4571" y="128015"/>
                </a:moveTo>
                <a:lnTo>
                  <a:pt x="4571" y="134111"/>
                </a:lnTo>
                <a:lnTo>
                  <a:pt x="5072" y="140073"/>
                </a:lnTo>
                <a:lnTo>
                  <a:pt x="33735" y="170256"/>
                </a:lnTo>
                <a:lnTo>
                  <a:pt x="73840" y="175167"/>
                </a:lnTo>
                <a:lnTo>
                  <a:pt x="82295" y="175259"/>
                </a:lnTo>
                <a:lnTo>
                  <a:pt x="89026" y="175245"/>
                </a:lnTo>
                <a:lnTo>
                  <a:pt x="118871" y="172211"/>
                </a:lnTo>
                <a:lnTo>
                  <a:pt x="125682" y="170783"/>
                </a:lnTo>
                <a:lnTo>
                  <a:pt x="158480" y="146303"/>
                </a:lnTo>
                <a:lnTo>
                  <a:pt x="76199" y="146303"/>
                </a:lnTo>
                <a:lnTo>
                  <a:pt x="71627" y="144779"/>
                </a:lnTo>
                <a:lnTo>
                  <a:pt x="67055" y="141731"/>
                </a:lnTo>
                <a:lnTo>
                  <a:pt x="64007" y="140207"/>
                </a:lnTo>
                <a:lnTo>
                  <a:pt x="60959" y="137159"/>
                </a:lnTo>
                <a:lnTo>
                  <a:pt x="60959" y="134111"/>
                </a:lnTo>
                <a:lnTo>
                  <a:pt x="54410" y="133150"/>
                </a:lnTo>
                <a:lnTo>
                  <a:pt x="47961" y="132289"/>
                </a:lnTo>
                <a:lnTo>
                  <a:pt x="41599" y="131515"/>
                </a:lnTo>
                <a:lnTo>
                  <a:pt x="29089" y="130181"/>
                </a:lnTo>
                <a:lnTo>
                  <a:pt x="4571" y="128015"/>
                </a:lnTo>
                <a:close/>
              </a:path>
              <a:path w="165100" h="175260">
                <a:moveTo>
                  <a:pt x="164576" y="103631"/>
                </a:moveTo>
                <a:lnTo>
                  <a:pt x="106679" y="103631"/>
                </a:lnTo>
                <a:lnTo>
                  <a:pt x="106679" y="131063"/>
                </a:lnTo>
                <a:lnTo>
                  <a:pt x="105155" y="137159"/>
                </a:lnTo>
                <a:lnTo>
                  <a:pt x="100583" y="140207"/>
                </a:lnTo>
                <a:lnTo>
                  <a:pt x="97535" y="144779"/>
                </a:lnTo>
                <a:lnTo>
                  <a:pt x="91439" y="146303"/>
                </a:lnTo>
                <a:lnTo>
                  <a:pt x="158480" y="146303"/>
                </a:lnTo>
                <a:lnTo>
                  <a:pt x="163052" y="138683"/>
                </a:lnTo>
                <a:lnTo>
                  <a:pt x="164576" y="132587"/>
                </a:lnTo>
                <a:lnTo>
                  <a:pt x="164576" y="103631"/>
                </a:lnTo>
                <a:close/>
              </a:path>
              <a:path w="165100" h="175260">
                <a:moveTo>
                  <a:pt x="60959" y="0"/>
                </a:moveTo>
                <a:lnTo>
                  <a:pt x="21413" y="11522"/>
                </a:lnTo>
                <a:lnTo>
                  <a:pt x="1119" y="45672"/>
                </a:lnTo>
                <a:lnTo>
                  <a:pt x="0" y="59435"/>
                </a:lnTo>
                <a:lnTo>
                  <a:pt x="279" y="66349"/>
                </a:lnTo>
                <a:lnTo>
                  <a:pt x="17897" y="103805"/>
                </a:lnTo>
                <a:lnTo>
                  <a:pt x="55593" y="120166"/>
                </a:lnTo>
                <a:lnTo>
                  <a:pt x="62483" y="120395"/>
                </a:lnTo>
                <a:lnTo>
                  <a:pt x="67970" y="120200"/>
                </a:lnTo>
                <a:lnTo>
                  <a:pt x="73456" y="119566"/>
                </a:lnTo>
                <a:lnTo>
                  <a:pt x="78943" y="118420"/>
                </a:lnTo>
                <a:lnTo>
                  <a:pt x="84429" y="116689"/>
                </a:lnTo>
                <a:lnTo>
                  <a:pt x="89915" y="114299"/>
                </a:lnTo>
                <a:lnTo>
                  <a:pt x="96011" y="112775"/>
                </a:lnTo>
                <a:lnTo>
                  <a:pt x="102107" y="108203"/>
                </a:lnTo>
                <a:lnTo>
                  <a:pt x="106679" y="103631"/>
                </a:lnTo>
                <a:lnTo>
                  <a:pt x="164576" y="103631"/>
                </a:lnTo>
                <a:lnTo>
                  <a:pt x="164576" y="88391"/>
                </a:lnTo>
                <a:lnTo>
                  <a:pt x="74675" y="88391"/>
                </a:lnTo>
                <a:lnTo>
                  <a:pt x="68579" y="86867"/>
                </a:lnTo>
                <a:lnTo>
                  <a:pt x="59435" y="77723"/>
                </a:lnTo>
                <a:lnTo>
                  <a:pt x="57911" y="71627"/>
                </a:lnTo>
                <a:lnTo>
                  <a:pt x="57911" y="51815"/>
                </a:lnTo>
                <a:lnTo>
                  <a:pt x="59435" y="45719"/>
                </a:lnTo>
                <a:lnTo>
                  <a:pt x="68579" y="36575"/>
                </a:lnTo>
                <a:lnTo>
                  <a:pt x="74675" y="33527"/>
                </a:lnTo>
                <a:lnTo>
                  <a:pt x="164576" y="33527"/>
                </a:lnTo>
                <a:lnTo>
                  <a:pt x="164576" y="21335"/>
                </a:lnTo>
                <a:lnTo>
                  <a:pt x="111251" y="21335"/>
                </a:lnTo>
                <a:lnTo>
                  <a:pt x="107423" y="16959"/>
                </a:lnTo>
                <a:lnTo>
                  <a:pt x="103302" y="13021"/>
                </a:lnTo>
                <a:lnTo>
                  <a:pt x="67921" y="182"/>
                </a:lnTo>
                <a:lnTo>
                  <a:pt x="60959" y="0"/>
                </a:lnTo>
                <a:close/>
              </a:path>
              <a:path w="165100" h="175260">
                <a:moveTo>
                  <a:pt x="164576" y="33527"/>
                </a:moveTo>
                <a:lnTo>
                  <a:pt x="88391" y="33527"/>
                </a:lnTo>
                <a:lnTo>
                  <a:pt x="94487" y="36575"/>
                </a:lnTo>
                <a:lnTo>
                  <a:pt x="100583" y="41147"/>
                </a:lnTo>
                <a:lnTo>
                  <a:pt x="105155" y="45719"/>
                </a:lnTo>
                <a:lnTo>
                  <a:pt x="108203" y="53339"/>
                </a:lnTo>
                <a:lnTo>
                  <a:pt x="108203" y="70103"/>
                </a:lnTo>
                <a:lnTo>
                  <a:pt x="105155" y="77723"/>
                </a:lnTo>
                <a:lnTo>
                  <a:pt x="96011" y="86867"/>
                </a:lnTo>
                <a:lnTo>
                  <a:pt x="89915" y="88391"/>
                </a:lnTo>
                <a:lnTo>
                  <a:pt x="164576" y="88391"/>
                </a:lnTo>
                <a:lnTo>
                  <a:pt x="164576" y="33527"/>
                </a:lnTo>
                <a:close/>
              </a:path>
              <a:path w="165100" h="175260">
                <a:moveTo>
                  <a:pt x="164576" y="3047"/>
                </a:moveTo>
                <a:lnTo>
                  <a:pt x="111251" y="3047"/>
                </a:lnTo>
                <a:lnTo>
                  <a:pt x="111251" y="21335"/>
                </a:lnTo>
                <a:lnTo>
                  <a:pt x="164576" y="21335"/>
                </a:lnTo>
                <a:lnTo>
                  <a:pt x="164576" y="3047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002554" y="1737847"/>
            <a:ext cx="924991" cy="121919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970202" y="1836146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0" y="0"/>
                </a:moveTo>
                <a:lnTo>
                  <a:pt x="60959" y="0"/>
                </a:lnTo>
              </a:path>
            </a:pathLst>
          </a:custGeom>
          <a:ln w="47243">
            <a:solidFill>
              <a:srgbClr val="FF6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087550" y="1706613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 h="0">
                <a:moveTo>
                  <a:pt x="0" y="0"/>
                </a:moveTo>
                <a:lnTo>
                  <a:pt x="56372" y="0"/>
                </a:lnTo>
              </a:path>
            </a:pathLst>
          </a:custGeom>
          <a:ln w="31988">
            <a:solidFill>
              <a:srgbClr val="FF6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115737" y="1737847"/>
            <a:ext cx="0" cy="121920"/>
          </a:xfrm>
          <a:custGeom>
            <a:avLst/>
            <a:gdLst/>
            <a:ahLst/>
            <a:cxnLst/>
            <a:rect l="l" t="t" r="r" b="b"/>
            <a:pathLst>
              <a:path w="0" h="121919">
                <a:moveTo>
                  <a:pt x="0" y="0"/>
                </a:moveTo>
                <a:lnTo>
                  <a:pt x="0" y="121919"/>
                </a:lnTo>
              </a:path>
            </a:pathLst>
          </a:custGeom>
          <a:ln w="56372">
            <a:solidFill>
              <a:srgbClr val="FF6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200311" y="1734800"/>
            <a:ext cx="158750" cy="125095"/>
          </a:xfrm>
          <a:custGeom>
            <a:avLst/>
            <a:gdLst/>
            <a:ahLst/>
            <a:cxnLst/>
            <a:rect l="l" t="t" r="r" b="b"/>
            <a:pathLst>
              <a:path w="158750" h="125094">
                <a:moveTo>
                  <a:pt x="53339" y="3047"/>
                </a:moveTo>
                <a:lnTo>
                  <a:pt x="0" y="3047"/>
                </a:lnTo>
                <a:lnTo>
                  <a:pt x="0" y="124967"/>
                </a:lnTo>
                <a:lnTo>
                  <a:pt x="56387" y="124967"/>
                </a:lnTo>
                <a:lnTo>
                  <a:pt x="56387" y="67055"/>
                </a:lnTo>
                <a:lnTo>
                  <a:pt x="56935" y="58745"/>
                </a:lnTo>
                <a:lnTo>
                  <a:pt x="73151" y="36575"/>
                </a:lnTo>
                <a:lnTo>
                  <a:pt x="157589" y="36575"/>
                </a:lnTo>
                <a:lnTo>
                  <a:pt x="157361" y="34963"/>
                </a:lnTo>
                <a:lnTo>
                  <a:pt x="155961" y="29449"/>
                </a:lnTo>
                <a:lnTo>
                  <a:pt x="154002" y="24388"/>
                </a:lnTo>
                <a:lnTo>
                  <a:pt x="153161" y="22859"/>
                </a:lnTo>
                <a:lnTo>
                  <a:pt x="53339" y="22859"/>
                </a:lnTo>
                <a:lnTo>
                  <a:pt x="53339" y="3047"/>
                </a:lnTo>
                <a:close/>
              </a:path>
              <a:path w="158750" h="125094">
                <a:moveTo>
                  <a:pt x="157589" y="36575"/>
                </a:moveTo>
                <a:lnTo>
                  <a:pt x="86867" y="36575"/>
                </a:lnTo>
                <a:lnTo>
                  <a:pt x="91439" y="38099"/>
                </a:lnTo>
                <a:lnTo>
                  <a:pt x="94487" y="41147"/>
                </a:lnTo>
                <a:lnTo>
                  <a:pt x="99059" y="44195"/>
                </a:lnTo>
                <a:lnTo>
                  <a:pt x="100583" y="50291"/>
                </a:lnTo>
                <a:lnTo>
                  <a:pt x="100583" y="124967"/>
                </a:lnTo>
                <a:lnTo>
                  <a:pt x="158480" y="124967"/>
                </a:lnTo>
                <a:lnTo>
                  <a:pt x="158480" y="47243"/>
                </a:lnTo>
                <a:lnTo>
                  <a:pt x="158200" y="40903"/>
                </a:lnTo>
                <a:lnTo>
                  <a:pt x="157589" y="36575"/>
                </a:lnTo>
                <a:close/>
              </a:path>
              <a:path w="158750" h="125094">
                <a:moveTo>
                  <a:pt x="106679" y="0"/>
                </a:moveTo>
                <a:lnTo>
                  <a:pt x="67385" y="10789"/>
                </a:lnTo>
                <a:lnTo>
                  <a:pt x="53339" y="22859"/>
                </a:lnTo>
                <a:lnTo>
                  <a:pt x="153161" y="22859"/>
                </a:lnTo>
                <a:lnTo>
                  <a:pt x="119955" y="817"/>
                </a:lnTo>
                <a:lnTo>
                  <a:pt x="106679" y="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421276" y="1734800"/>
            <a:ext cx="158750" cy="128270"/>
          </a:xfrm>
          <a:custGeom>
            <a:avLst/>
            <a:gdLst/>
            <a:ahLst/>
            <a:cxnLst/>
            <a:rect l="l" t="t" r="r" b="b"/>
            <a:pathLst>
              <a:path w="158750" h="128269">
                <a:moveTo>
                  <a:pt x="56372" y="86867"/>
                </a:moveTo>
                <a:lnTo>
                  <a:pt x="37016" y="88391"/>
                </a:lnTo>
                <a:lnTo>
                  <a:pt x="0" y="91439"/>
                </a:lnTo>
                <a:lnTo>
                  <a:pt x="1897" y="97281"/>
                </a:lnTo>
                <a:lnTo>
                  <a:pt x="34315" y="123535"/>
                </a:lnTo>
                <a:lnTo>
                  <a:pt x="79232" y="128015"/>
                </a:lnTo>
                <a:lnTo>
                  <a:pt x="86450" y="127941"/>
                </a:lnTo>
                <a:lnTo>
                  <a:pt x="126476" y="121919"/>
                </a:lnTo>
                <a:lnTo>
                  <a:pt x="153603" y="102107"/>
                </a:lnTo>
                <a:lnTo>
                  <a:pt x="70088" y="102107"/>
                </a:lnTo>
                <a:lnTo>
                  <a:pt x="65516" y="99059"/>
                </a:lnTo>
                <a:lnTo>
                  <a:pt x="62468" y="96011"/>
                </a:lnTo>
                <a:lnTo>
                  <a:pt x="57896" y="92963"/>
                </a:lnTo>
                <a:lnTo>
                  <a:pt x="56372" y="86867"/>
                </a:lnTo>
                <a:close/>
              </a:path>
              <a:path w="158750" h="128269">
                <a:moveTo>
                  <a:pt x="77708" y="0"/>
                </a:moveTo>
                <a:lnTo>
                  <a:pt x="38084" y="4571"/>
                </a:lnTo>
                <a:lnTo>
                  <a:pt x="6095" y="30479"/>
                </a:lnTo>
                <a:lnTo>
                  <a:pt x="6095" y="45719"/>
                </a:lnTo>
                <a:lnTo>
                  <a:pt x="9143" y="51815"/>
                </a:lnTo>
                <a:lnTo>
                  <a:pt x="18287" y="64007"/>
                </a:lnTo>
                <a:lnTo>
                  <a:pt x="25907" y="68579"/>
                </a:lnTo>
                <a:lnTo>
                  <a:pt x="33512" y="70103"/>
                </a:lnTo>
                <a:lnTo>
                  <a:pt x="37151" y="71405"/>
                </a:lnTo>
                <a:lnTo>
                  <a:pt x="74660" y="77723"/>
                </a:lnTo>
                <a:lnTo>
                  <a:pt x="88376" y="80771"/>
                </a:lnTo>
                <a:lnTo>
                  <a:pt x="95996" y="82295"/>
                </a:lnTo>
                <a:lnTo>
                  <a:pt x="99044" y="83819"/>
                </a:lnTo>
                <a:lnTo>
                  <a:pt x="103616" y="85343"/>
                </a:lnTo>
                <a:lnTo>
                  <a:pt x="105140" y="88391"/>
                </a:lnTo>
                <a:lnTo>
                  <a:pt x="105140" y="94487"/>
                </a:lnTo>
                <a:lnTo>
                  <a:pt x="100568" y="99059"/>
                </a:lnTo>
                <a:lnTo>
                  <a:pt x="91424" y="102107"/>
                </a:lnTo>
                <a:lnTo>
                  <a:pt x="153603" y="102107"/>
                </a:lnTo>
                <a:lnTo>
                  <a:pt x="155432" y="99059"/>
                </a:lnTo>
                <a:lnTo>
                  <a:pt x="158480" y="92963"/>
                </a:lnTo>
                <a:lnTo>
                  <a:pt x="158480" y="79247"/>
                </a:lnTo>
                <a:lnTo>
                  <a:pt x="129524" y="53339"/>
                </a:lnTo>
                <a:lnTo>
                  <a:pt x="86852" y="45719"/>
                </a:lnTo>
                <a:lnTo>
                  <a:pt x="74660" y="44195"/>
                </a:lnTo>
                <a:lnTo>
                  <a:pt x="67040" y="42671"/>
                </a:lnTo>
                <a:lnTo>
                  <a:pt x="62468" y="41147"/>
                </a:lnTo>
                <a:lnTo>
                  <a:pt x="56372" y="38099"/>
                </a:lnTo>
                <a:lnTo>
                  <a:pt x="56372" y="32003"/>
                </a:lnTo>
                <a:lnTo>
                  <a:pt x="57896" y="28955"/>
                </a:lnTo>
                <a:lnTo>
                  <a:pt x="63992" y="25907"/>
                </a:lnTo>
                <a:lnTo>
                  <a:pt x="68564" y="24383"/>
                </a:lnTo>
                <a:lnTo>
                  <a:pt x="149336" y="24383"/>
                </a:lnTo>
                <a:lnTo>
                  <a:pt x="144764" y="18287"/>
                </a:lnTo>
                <a:lnTo>
                  <a:pt x="138668" y="13715"/>
                </a:lnTo>
                <a:lnTo>
                  <a:pt x="134096" y="9143"/>
                </a:lnTo>
                <a:lnTo>
                  <a:pt x="126476" y="6095"/>
                </a:lnTo>
                <a:lnTo>
                  <a:pt x="85262" y="88"/>
                </a:lnTo>
                <a:lnTo>
                  <a:pt x="77708" y="0"/>
                </a:lnTo>
                <a:close/>
              </a:path>
              <a:path w="158750" h="128269">
                <a:moveTo>
                  <a:pt x="149336" y="24383"/>
                </a:moveTo>
                <a:lnTo>
                  <a:pt x="82280" y="24383"/>
                </a:lnTo>
                <a:lnTo>
                  <a:pt x="86852" y="25907"/>
                </a:lnTo>
                <a:lnTo>
                  <a:pt x="91424" y="28955"/>
                </a:lnTo>
                <a:lnTo>
                  <a:pt x="94472" y="30479"/>
                </a:lnTo>
                <a:lnTo>
                  <a:pt x="97520" y="33527"/>
                </a:lnTo>
                <a:lnTo>
                  <a:pt x="99044" y="36575"/>
                </a:lnTo>
                <a:lnTo>
                  <a:pt x="105140" y="36120"/>
                </a:lnTo>
                <a:lnTo>
                  <a:pt x="111236" y="35752"/>
                </a:lnTo>
                <a:lnTo>
                  <a:pt x="141716" y="34351"/>
                </a:lnTo>
                <a:lnTo>
                  <a:pt x="147812" y="33983"/>
                </a:lnTo>
                <a:lnTo>
                  <a:pt x="153908" y="33527"/>
                </a:lnTo>
                <a:lnTo>
                  <a:pt x="149336" y="24383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633097" y="1690619"/>
            <a:ext cx="111760" cy="172720"/>
          </a:xfrm>
          <a:custGeom>
            <a:avLst/>
            <a:gdLst/>
            <a:ahLst/>
            <a:cxnLst/>
            <a:rect l="l" t="t" r="r" b="b"/>
            <a:pathLst>
              <a:path w="111760" h="172719">
                <a:moveTo>
                  <a:pt x="77708" y="80756"/>
                </a:moveTo>
                <a:lnTo>
                  <a:pt x="21335" y="80756"/>
                </a:lnTo>
                <a:lnTo>
                  <a:pt x="21335" y="124952"/>
                </a:lnTo>
                <a:lnTo>
                  <a:pt x="33512" y="164576"/>
                </a:lnTo>
                <a:lnTo>
                  <a:pt x="71612" y="172196"/>
                </a:lnTo>
                <a:lnTo>
                  <a:pt x="76926" y="172107"/>
                </a:lnTo>
                <a:lnTo>
                  <a:pt x="82400" y="171859"/>
                </a:lnTo>
                <a:lnTo>
                  <a:pt x="88007" y="171476"/>
                </a:lnTo>
                <a:lnTo>
                  <a:pt x="93721" y="170988"/>
                </a:lnTo>
                <a:lnTo>
                  <a:pt x="111236" y="169148"/>
                </a:lnTo>
                <a:lnTo>
                  <a:pt x="110587" y="163807"/>
                </a:lnTo>
                <a:lnTo>
                  <a:pt x="110107" y="158424"/>
                </a:lnTo>
                <a:lnTo>
                  <a:pt x="109712" y="152956"/>
                </a:lnTo>
                <a:lnTo>
                  <a:pt x="109317" y="147361"/>
                </a:lnTo>
                <a:lnTo>
                  <a:pt x="108837" y="141596"/>
                </a:lnTo>
                <a:lnTo>
                  <a:pt x="108519" y="138668"/>
                </a:lnTo>
                <a:lnTo>
                  <a:pt x="82280" y="138668"/>
                </a:lnTo>
                <a:lnTo>
                  <a:pt x="80756" y="135620"/>
                </a:lnTo>
                <a:lnTo>
                  <a:pt x="79232" y="134096"/>
                </a:lnTo>
                <a:lnTo>
                  <a:pt x="77708" y="129524"/>
                </a:lnTo>
                <a:lnTo>
                  <a:pt x="77708" y="80756"/>
                </a:lnTo>
                <a:close/>
              </a:path>
              <a:path w="111760" h="172719">
                <a:moveTo>
                  <a:pt x="108188" y="135620"/>
                </a:moveTo>
                <a:lnTo>
                  <a:pt x="100568" y="138668"/>
                </a:lnTo>
                <a:lnTo>
                  <a:pt x="108519" y="138668"/>
                </a:lnTo>
                <a:lnTo>
                  <a:pt x="108188" y="135620"/>
                </a:lnTo>
                <a:close/>
              </a:path>
              <a:path w="111760" h="172719">
                <a:moveTo>
                  <a:pt x="109712" y="47228"/>
                </a:moveTo>
                <a:lnTo>
                  <a:pt x="0" y="47228"/>
                </a:lnTo>
                <a:lnTo>
                  <a:pt x="0" y="80756"/>
                </a:lnTo>
                <a:lnTo>
                  <a:pt x="109712" y="80756"/>
                </a:lnTo>
                <a:lnTo>
                  <a:pt x="109712" y="47228"/>
                </a:lnTo>
                <a:close/>
              </a:path>
              <a:path w="111760" h="172719">
                <a:moveTo>
                  <a:pt x="77708" y="0"/>
                </a:moveTo>
                <a:lnTo>
                  <a:pt x="21335" y="24368"/>
                </a:lnTo>
                <a:lnTo>
                  <a:pt x="21335" y="47228"/>
                </a:lnTo>
                <a:lnTo>
                  <a:pt x="77708" y="47228"/>
                </a:lnTo>
                <a:lnTo>
                  <a:pt x="77708" y="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788529" y="1734809"/>
            <a:ext cx="172720" cy="128270"/>
          </a:xfrm>
          <a:custGeom>
            <a:avLst/>
            <a:gdLst/>
            <a:ahLst/>
            <a:cxnLst/>
            <a:rect l="l" t="t" r="r" b="b"/>
            <a:pathLst>
              <a:path w="172720" h="128269">
                <a:moveTo>
                  <a:pt x="161528" y="27423"/>
                </a:moveTo>
                <a:lnTo>
                  <a:pt x="95996" y="27423"/>
                </a:lnTo>
                <a:lnTo>
                  <a:pt x="102092" y="28947"/>
                </a:lnTo>
                <a:lnTo>
                  <a:pt x="105140" y="31995"/>
                </a:lnTo>
                <a:lnTo>
                  <a:pt x="108188" y="33519"/>
                </a:lnTo>
                <a:lnTo>
                  <a:pt x="109712" y="38091"/>
                </a:lnTo>
                <a:lnTo>
                  <a:pt x="109712" y="44187"/>
                </a:lnTo>
                <a:lnTo>
                  <a:pt x="94472" y="47235"/>
                </a:lnTo>
                <a:lnTo>
                  <a:pt x="85297" y="49501"/>
                </a:lnTo>
                <a:lnTo>
                  <a:pt x="47228" y="56379"/>
                </a:lnTo>
                <a:lnTo>
                  <a:pt x="39765" y="57778"/>
                </a:lnTo>
                <a:lnTo>
                  <a:pt x="10667" y="70095"/>
                </a:lnTo>
                <a:lnTo>
                  <a:pt x="3047" y="76191"/>
                </a:lnTo>
                <a:lnTo>
                  <a:pt x="0" y="83811"/>
                </a:lnTo>
                <a:lnTo>
                  <a:pt x="0" y="92955"/>
                </a:lnTo>
                <a:lnTo>
                  <a:pt x="27979" y="125021"/>
                </a:lnTo>
                <a:lnTo>
                  <a:pt x="54848" y="128007"/>
                </a:lnTo>
                <a:lnTo>
                  <a:pt x="61466" y="127880"/>
                </a:lnTo>
                <a:lnTo>
                  <a:pt x="101330" y="117910"/>
                </a:lnTo>
                <a:lnTo>
                  <a:pt x="112760" y="111243"/>
                </a:lnTo>
                <a:lnTo>
                  <a:pt x="166100" y="111243"/>
                </a:lnTo>
                <a:lnTo>
                  <a:pt x="166100" y="109719"/>
                </a:lnTo>
                <a:lnTo>
                  <a:pt x="164576" y="105147"/>
                </a:lnTo>
                <a:lnTo>
                  <a:pt x="164576" y="102099"/>
                </a:lnTo>
                <a:lnTo>
                  <a:pt x="70088" y="102099"/>
                </a:lnTo>
                <a:lnTo>
                  <a:pt x="65516" y="100575"/>
                </a:lnTo>
                <a:lnTo>
                  <a:pt x="62468" y="99051"/>
                </a:lnTo>
                <a:lnTo>
                  <a:pt x="59420" y="96003"/>
                </a:lnTo>
                <a:lnTo>
                  <a:pt x="57896" y="92955"/>
                </a:lnTo>
                <a:lnTo>
                  <a:pt x="57896" y="86859"/>
                </a:lnTo>
                <a:lnTo>
                  <a:pt x="90424" y="71976"/>
                </a:lnTo>
                <a:lnTo>
                  <a:pt x="96758" y="70666"/>
                </a:lnTo>
                <a:lnTo>
                  <a:pt x="103092" y="69071"/>
                </a:lnTo>
                <a:lnTo>
                  <a:pt x="109712" y="67047"/>
                </a:lnTo>
                <a:lnTo>
                  <a:pt x="164576" y="67047"/>
                </a:lnTo>
                <a:lnTo>
                  <a:pt x="164576" y="39615"/>
                </a:lnTo>
                <a:lnTo>
                  <a:pt x="161528" y="27423"/>
                </a:lnTo>
                <a:close/>
              </a:path>
              <a:path w="172720" h="128269">
                <a:moveTo>
                  <a:pt x="166100" y="111243"/>
                </a:moveTo>
                <a:lnTo>
                  <a:pt x="112760" y="111243"/>
                </a:lnTo>
                <a:lnTo>
                  <a:pt x="112760" y="114291"/>
                </a:lnTo>
                <a:lnTo>
                  <a:pt x="114284" y="117339"/>
                </a:lnTo>
                <a:lnTo>
                  <a:pt x="114284" y="120387"/>
                </a:lnTo>
                <a:lnTo>
                  <a:pt x="118856" y="124959"/>
                </a:lnTo>
                <a:lnTo>
                  <a:pt x="172196" y="124959"/>
                </a:lnTo>
                <a:lnTo>
                  <a:pt x="169148" y="120387"/>
                </a:lnTo>
                <a:lnTo>
                  <a:pt x="167624" y="115815"/>
                </a:lnTo>
                <a:lnTo>
                  <a:pt x="166100" y="112767"/>
                </a:lnTo>
                <a:lnTo>
                  <a:pt x="166100" y="111243"/>
                </a:lnTo>
                <a:close/>
              </a:path>
              <a:path w="172720" h="128269">
                <a:moveTo>
                  <a:pt x="164576" y="67047"/>
                </a:moveTo>
                <a:lnTo>
                  <a:pt x="109712" y="67047"/>
                </a:lnTo>
                <a:lnTo>
                  <a:pt x="109712" y="80763"/>
                </a:lnTo>
                <a:lnTo>
                  <a:pt x="108188" y="85335"/>
                </a:lnTo>
                <a:lnTo>
                  <a:pt x="105140" y="88383"/>
                </a:lnTo>
                <a:lnTo>
                  <a:pt x="103616" y="92955"/>
                </a:lnTo>
                <a:lnTo>
                  <a:pt x="94472" y="99051"/>
                </a:lnTo>
                <a:lnTo>
                  <a:pt x="82280" y="102099"/>
                </a:lnTo>
                <a:lnTo>
                  <a:pt x="164576" y="102099"/>
                </a:lnTo>
                <a:lnTo>
                  <a:pt x="164576" y="67047"/>
                </a:lnTo>
                <a:close/>
              </a:path>
              <a:path w="172720" h="128269">
                <a:moveTo>
                  <a:pt x="89278" y="0"/>
                </a:moveTo>
                <a:lnTo>
                  <a:pt x="42656" y="3039"/>
                </a:lnTo>
                <a:lnTo>
                  <a:pt x="30464" y="7611"/>
                </a:lnTo>
                <a:lnTo>
                  <a:pt x="22844" y="10659"/>
                </a:lnTo>
                <a:lnTo>
                  <a:pt x="16763" y="15231"/>
                </a:lnTo>
                <a:lnTo>
                  <a:pt x="13715" y="19803"/>
                </a:lnTo>
                <a:lnTo>
                  <a:pt x="9143" y="24375"/>
                </a:lnTo>
                <a:lnTo>
                  <a:pt x="6095" y="30471"/>
                </a:lnTo>
                <a:lnTo>
                  <a:pt x="4571" y="38091"/>
                </a:lnTo>
                <a:lnTo>
                  <a:pt x="59420" y="42663"/>
                </a:lnTo>
                <a:lnTo>
                  <a:pt x="60944" y="36567"/>
                </a:lnTo>
                <a:lnTo>
                  <a:pt x="63992" y="33519"/>
                </a:lnTo>
                <a:lnTo>
                  <a:pt x="68564" y="31995"/>
                </a:lnTo>
                <a:lnTo>
                  <a:pt x="73136" y="28947"/>
                </a:lnTo>
                <a:lnTo>
                  <a:pt x="79232" y="27423"/>
                </a:lnTo>
                <a:lnTo>
                  <a:pt x="161528" y="27423"/>
                </a:lnTo>
                <a:lnTo>
                  <a:pt x="158480" y="19803"/>
                </a:lnTo>
                <a:lnTo>
                  <a:pt x="123428" y="3039"/>
                </a:lnTo>
                <a:lnTo>
                  <a:pt x="118670" y="1910"/>
                </a:lnTo>
                <a:lnTo>
                  <a:pt x="113538" y="1101"/>
                </a:lnTo>
                <a:lnTo>
                  <a:pt x="108033" y="559"/>
                </a:lnTo>
                <a:lnTo>
                  <a:pt x="102154" y="231"/>
                </a:lnTo>
                <a:lnTo>
                  <a:pt x="95903" y="62"/>
                </a:lnTo>
                <a:lnTo>
                  <a:pt x="89278" y="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011018" y="1687571"/>
            <a:ext cx="119380" cy="172720"/>
          </a:xfrm>
          <a:custGeom>
            <a:avLst/>
            <a:gdLst/>
            <a:ahLst/>
            <a:cxnLst/>
            <a:rect l="l" t="t" r="r" b="b"/>
            <a:pathLst>
              <a:path w="119379" h="172719">
                <a:moveTo>
                  <a:pt x="79232" y="83804"/>
                </a:moveTo>
                <a:lnTo>
                  <a:pt x="21320" y="83804"/>
                </a:lnTo>
                <a:lnTo>
                  <a:pt x="21320" y="172196"/>
                </a:lnTo>
                <a:lnTo>
                  <a:pt x="79232" y="172196"/>
                </a:lnTo>
                <a:lnTo>
                  <a:pt x="79232" y="83804"/>
                </a:lnTo>
                <a:close/>
              </a:path>
              <a:path w="119379" h="172719">
                <a:moveTo>
                  <a:pt x="106664" y="50276"/>
                </a:moveTo>
                <a:lnTo>
                  <a:pt x="0" y="50276"/>
                </a:lnTo>
                <a:lnTo>
                  <a:pt x="0" y="83804"/>
                </a:lnTo>
                <a:lnTo>
                  <a:pt x="106664" y="83804"/>
                </a:lnTo>
                <a:lnTo>
                  <a:pt x="106664" y="50276"/>
                </a:lnTo>
                <a:close/>
              </a:path>
              <a:path w="119379" h="172719">
                <a:moveTo>
                  <a:pt x="74660" y="0"/>
                </a:moveTo>
                <a:lnTo>
                  <a:pt x="45704" y="4571"/>
                </a:lnTo>
                <a:lnTo>
                  <a:pt x="39608" y="6095"/>
                </a:lnTo>
                <a:lnTo>
                  <a:pt x="35036" y="9143"/>
                </a:lnTo>
                <a:lnTo>
                  <a:pt x="31988" y="13715"/>
                </a:lnTo>
                <a:lnTo>
                  <a:pt x="27416" y="16763"/>
                </a:lnTo>
                <a:lnTo>
                  <a:pt x="24368" y="21335"/>
                </a:lnTo>
                <a:lnTo>
                  <a:pt x="24368" y="27416"/>
                </a:lnTo>
                <a:lnTo>
                  <a:pt x="21320" y="39608"/>
                </a:lnTo>
                <a:lnTo>
                  <a:pt x="21320" y="50276"/>
                </a:lnTo>
                <a:lnTo>
                  <a:pt x="79232" y="50276"/>
                </a:lnTo>
                <a:lnTo>
                  <a:pt x="79232" y="39608"/>
                </a:lnTo>
                <a:lnTo>
                  <a:pt x="82280" y="33512"/>
                </a:lnTo>
                <a:lnTo>
                  <a:pt x="85328" y="31988"/>
                </a:lnTo>
                <a:lnTo>
                  <a:pt x="86852" y="30464"/>
                </a:lnTo>
                <a:lnTo>
                  <a:pt x="113050" y="30464"/>
                </a:lnTo>
                <a:lnTo>
                  <a:pt x="113833" y="26351"/>
                </a:lnTo>
                <a:lnTo>
                  <a:pt x="115126" y="20491"/>
                </a:lnTo>
                <a:lnTo>
                  <a:pt x="116491" y="14556"/>
                </a:lnTo>
                <a:lnTo>
                  <a:pt x="117783" y="8692"/>
                </a:lnTo>
                <a:lnTo>
                  <a:pt x="118856" y="3047"/>
                </a:lnTo>
                <a:lnTo>
                  <a:pt x="90296" y="719"/>
                </a:lnTo>
                <a:lnTo>
                  <a:pt x="84622" y="337"/>
                </a:lnTo>
                <a:lnTo>
                  <a:pt x="79428" y="88"/>
                </a:lnTo>
                <a:lnTo>
                  <a:pt x="74660" y="0"/>
                </a:lnTo>
                <a:close/>
              </a:path>
              <a:path w="119379" h="172719">
                <a:moveTo>
                  <a:pt x="113050" y="30464"/>
                </a:moveTo>
                <a:lnTo>
                  <a:pt x="105140" y="30464"/>
                </a:lnTo>
                <a:lnTo>
                  <a:pt x="112760" y="31988"/>
                </a:lnTo>
                <a:lnTo>
                  <a:pt x="113050" y="30464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145115" y="1737847"/>
            <a:ext cx="189230" cy="121920"/>
          </a:xfrm>
          <a:custGeom>
            <a:avLst/>
            <a:gdLst/>
            <a:ahLst/>
            <a:cxnLst/>
            <a:rect l="l" t="t" r="r" b="b"/>
            <a:pathLst>
              <a:path w="189229" h="121919">
                <a:moveTo>
                  <a:pt x="71612" y="0"/>
                </a:moveTo>
                <a:lnTo>
                  <a:pt x="3047" y="0"/>
                </a:lnTo>
                <a:lnTo>
                  <a:pt x="6939" y="4546"/>
                </a:lnTo>
                <a:lnTo>
                  <a:pt x="10876" y="9046"/>
                </a:lnTo>
                <a:lnTo>
                  <a:pt x="14851" y="13509"/>
                </a:lnTo>
                <a:lnTo>
                  <a:pt x="18856" y="17943"/>
                </a:lnTo>
                <a:lnTo>
                  <a:pt x="39030" y="39968"/>
                </a:lnTo>
                <a:lnTo>
                  <a:pt x="43037" y="44402"/>
                </a:lnTo>
                <a:lnTo>
                  <a:pt x="47014" y="48865"/>
                </a:lnTo>
                <a:lnTo>
                  <a:pt x="50954" y="53365"/>
                </a:lnTo>
                <a:lnTo>
                  <a:pt x="54848" y="57911"/>
                </a:lnTo>
                <a:lnTo>
                  <a:pt x="0" y="121919"/>
                </a:lnTo>
                <a:lnTo>
                  <a:pt x="62468" y="121919"/>
                </a:lnTo>
                <a:lnTo>
                  <a:pt x="94472" y="82295"/>
                </a:lnTo>
                <a:lnTo>
                  <a:pt x="154997" y="82295"/>
                </a:lnTo>
                <a:lnTo>
                  <a:pt x="134096" y="57911"/>
                </a:lnTo>
                <a:lnTo>
                  <a:pt x="137991" y="53365"/>
                </a:lnTo>
                <a:lnTo>
                  <a:pt x="141931" y="48865"/>
                </a:lnTo>
                <a:lnTo>
                  <a:pt x="145908" y="44402"/>
                </a:lnTo>
                <a:lnTo>
                  <a:pt x="149915" y="39968"/>
                </a:lnTo>
                <a:lnTo>
                  <a:pt x="155803" y="33527"/>
                </a:lnTo>
                <a:lnTo>
                  <a:pt x="94472" y="33527"/>
                </a:lnTo>
                <a:lnTo>
                  <a:pt x="91207" y="28871"/>
                </a:lnTo>
                <a:lnTo>
                  <a:pt x="87941" y="24081"/>
                </a:lnTo>
                <a:lnTo>
                  <a:pt x="78144" y="9446"/>
                </a:lnTo>
                <a:lnTo>
                  <a:pt x="74878" y="4656"/>
                </a:lnTo>
                <a:lnTo>
                  <a:pt x="71612" y="0"/>
                </a:lnTo>
                <a:close/>
              </a:path>
              <a:path w="189229" h="121919">
                <a:moveTo>
                  <a:pt x="154997" y="82295"/>
                </a:moveTo>
                <a:lnTo>
                  <a:pt x="94472" y="82295"/>
                </a:lnTo>
                <a:lnTo>
                  <a:pt x="101330" y="92559"/>
                </a:lnTo>
                <a:lnTo>
                  <a:pt x="121904" y="121919"/>
                </a:lnTo>
                <a:lnTo>
                  <a:pt x="188960" y="121919"/>
                </a:lnTo>
                <a:lnTo>
                  <a:pt x="154997" y="82295"/>
                </a:lnTo>
                <a:close/>
              </a:path>
              <a:path w="189229" h="121919">
                <a:moveTo>
                  <a:pt x="185912" y="0"/>
                </a:moveTo>
                <a:lnTo>
                  <a:pt x="121904" y="0"/>
                </a:lnTo>
                <a:lnTo>
                  <a:pt x="117985" y="4656"/>
                </a:lnTo>
                <a:lnTo>
                  <a:pt x="114067" y="9446"/>
                </a:lnTo>
                <a:lnTo>
                  <a:pt x="102310" y="24081"/>
                </a:lnTo>
                <a:lnTo>
                  <a:pt x="98391" y="28871"/>
                </a:lnTo>
                <a:lnTo>
                  <a:pt x="94472" y="33527"/>
                </a:lnTo>
                <a:lnTo>
                  <a:pt x="155803" y="33527"/>
                </a:lnTo>
                <a:lnTo>
                  <a:pt x="170094" y="17943"/>
                </a:lnTo>
                <a:lnTo>
                  <a:pt x="174100" y="13509"/>
                </a:lnTo>
                <a:lnTo>
                  <a:pt x="178078" y="9046"/>
                </a:lnTo>
                <a:lnTo>
                  <a:pt x="182018" y="4546"/>
                </a:lnTo>
                <a:lnTo>
                  <a:pt x="185912" y="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391972" y="1734800"/>
            <a:ext cx="158750" cy="125095"/>
          </a:xfrm>
          <a:custGeom>
            <a:avLst/>
            <a:gdLst/>
            <a:ahLst/>
            <a:cxnLst/>
            <a:rect l="l" t="t" r="r" b="b"/>
            <a:pathLst>
              <a:path w="158750" h="125094">
                <a:moveTo>
                  <a:pt x="53339" y="3047"/>
                </a:moveTo>
                <a:lnTo>
                  <a:pt x="0" y="3047"/>
                </a:lnTo>
                <a:lnTo>
                  <a:pt x="0" y="124967"/>
                </a:lnTo>
                <a:lnTo>
                  <a:pt x="57911" y="124967"/>
                </a:lnTo>
                <a:lnTo>
                  <a:pt x="57911" y="54863"/>
                </a:lnTo>
                <a:lnTo>
                  <a:pt x="59435" y="47243"/>
                </a:lnTo>
                <a:lnTo>
                  <a:pt x="64007" y="42671"/>
                </a:lnTo>
                <a:lnTo>
                  <a:pt x="73151" y="36575"/>
                </a:lnTo>
                <a:lnTo>
                  <a:pt x="157604" y="36575"/>
                </a:lnTo>
                <a:lnTo>
                  <a:pt x="157376" y="34963"/>
                </a:lnTo>
                <a:lnTo>
                  <a:pt x="155976" y="29449"/>
                </a:lnTo>
                <a:lnTo>
                  <a:pt x="154017" y="24388"/>
                </a:lnTo>
                <a:lnTo>
                  <a:pt x="153176" y="22859"/>
                </a:lnTo>
                <a:lnTo>
                  <a:pt x="53339" y="22859"/>
                </a:lnTo>
                <a:lnTo>
                  <a:pt x="53339" y="3047"/>
                </a:lnTo>
                <a:close/>
              </a:path>
              <a:path w="158750" h="125094">
                <a:moveTo>
                  <a:pt x="157604" y="36575"/>
                </a:moveTo>
                <a:lnTo>
                  <a:pt x="86867" y="36575"/>
                </a:lnTo>
                <a:lnTo>
                  <a:pt x="91439" y="38099"/>
                </a:lnTo>
                <a:lnTo>
                  <a:pt x="94487" y="41147"/>
                </a:lnTo>
                <a:lnTo>
                  <a:pt x="99059" y="44195"/>
                </a:lnTo>
                <a:lnTo>
                  <a:pt x="100583" y="50291"/>
                </a:lnTo>
                <a:lnTo>
                  <a:pt x="100583" y="124967"/>
                </a:lnTo>
                <a:lnTo>
                  <a:pt x="158495" y="124967"/>
                </a:lnTo>
                <a:lnTo>
                  <a:pt x="158495" y="47243"/>
                </a:lnTo>
                <a:lnTo>
                  <a:pt x="158216" y="40903"/>
                </a:lnTo>
                <a:lnTo>
                  <a:pt x="157604" y="36575"/>
                </a:lnTo>
                <a:close/>
              </a:path>
              <a:path w="158750" h="125094">
                <a:moveTo>
                  <a:pt x="106679" y="0"/>
                </a:moveTo>
                <a:lnTo>
                  <a:pt x="67385" y="10789"/>
                </a:lnTo>
                <a:lnTo>
                  <a:pt x="53339" y="22859"/>
                </a:lnTo>
                <a:lnTo>
                  <a:pt x="153176" y="22859"/>
                </a:lnTo>
                <a:lnTo>
                  <a:pt x="119965" y="817"/>
                </a:lnTo>
                <a:lnTo>
                  <a:pt x="106679" y="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615985" y="1734800"/>
            <a:ext cx="165100" cy="175260"/>
          </a:xfrm>
          <a:custGeom>
            <a:avLst/>
            <a:gdLst/>
            <a:ahLst/>
            <a:cxnLst/>
            <a:rect l="l" t="t" r="r" b="b"/>
            <a:pathLst>
              <a:path w="165100" h="175260">
                <a:moveTo>
                  <a:pt x="4571" y="128015"/>
                </a:moveTo>
                <a:lnTo>
                  <a:pt x="4571" y="131063"/>
                </a:lnTo>
                <a:lnTo>
                  <a:pt x="3047" y="132587"/>
                </a:lnTo>
                <a:lnTo>
                  <a:pt x="3047" y="134111"/>
                </a:lnTo>
                <a:lnTo>
                  <a:pt x="24812" y="166742"/>
                </a:lnTo>
                <a:lnTo>
                  <a:pt x="65275" y="174882"/>
                </a:lnTo>
                <a:lnTo>
                  <a:pt x="82295" y="175259"/>
                </a:lnTo>
                <a:lnTo>
                  <a:pt x="88914" y="175245"/>
                </a:lnTo>
                <a:lnTo>
                  <a:pt x="117347" y="172211"/>
                </a:lnTo>
                <a:lnTo>
                  <a:pt x="123399" y="171114"/>
                </a:lnTo>
                <a:lnTo>
                  <a:pt x="158480" y="146303"/>
                </a:lnTo>
                <a:lnTo>
                  <a:pt x="76199" y="146303"/>
                </a:lnTo>
                <a:lnTo>
                  <a:pt x="70103" y="144779"/>
                </a:lnTo>
                <a:lnTo>
                  <a:pt x="65531" y="141731"/>
                </a:lnTo>
                <a:lnTo>
                  <a:pt x="62483" y="140207"/>
                </a:lnTo>
                <a:lnTo>
                  <a:pt x="59435" y="134111"/>
                </a:lnTo>
                <a:lnTo>
                  <a:pt x="22859" y="129596"/>
                </a:lnTo>
                <a:lnTo>
                  <a:pt x="4571" y="128015"/>
                </a:lnTo>
                <a:close/>
              </a:path>
              <a:path w="165100" h="175260">
                <a:moveTo>
                  <a:pt x="164576" y="103631"/>
                </a:moveTo>
                <a:lnTo>
                  <a:pt x="106679" y="103631"/>
                </a:lnTo>
                <a:lnTo>
                  <a:pt x="106679" y="131063"/>
                </a:lnTo>
                <a:lnTo>
                  <a:pt x="105155" y="137159"/>
                </a:lnTo>
                <a:lnTo>
                  <a:pt x="100583" y="140207"/>
                </a:lnTo>
                <a:lnTo>
                  <a:pt x="96011" y="144779"/>
                </a:lnTo>
                <a:lnTo>
                  <a:pt x="89915" y="146303"/>
                </a:lnTo>
                <a:lnTo>
                  <a:pt x="158480" y="146303"/>
                </a:lnTo>
                <a:lnTo>
                  <a:pt x="163052" y="138683"/>
                </a:lnTo>
                <a:lnTo>
                  <a:pt x="164576" y="132587"/>
                </a:lnTo>
                <a:lnTo>
                  <a:pt x="164576" y="103631"/>
                </a:lnTo>
                <a:close/>
              </a:path>
              <a:path w="165100" h="175260">
                <a:moveTo>
                  <a:pt x="60959" y="0"/>
                </a:moveTo>
                <a:lnTo>
                  <a:pt x="20975" y="11522"/>
                </a:lnTo>
                <a:lnTo>
                  <a:pt x="1119" y="45672"/>
                </a:lnTo>
                <a:lnTo>
                  <a:pt x="0" y="59435"/>
                </a:lnTo>
                <a:lnTo>
                  <a:pt x="275" y="66349"/>
                </a:lnTo>
                <a:lnTo>
                  <a:pt x="16423" y="103805"/>
                </a:lnTo>
                <a:lnTo>
                  <a:pt x="54470" y="120166"/>
                </a:lnTo>
                <a:lnTo>
                  <a:pt x="60959" y="120395"/>
                </a:lnTo>
                <a:lnTo>
                  <a:pt x="67190" y="120200"/>
                </a:lnTo>
                <a:lnTo>
                  <a:pt x="73127" y="119566"/>
                </a:lnTo>
                <a:lnTo>
                  <a:pt x="78845" y="118420"/>
                </a:lnTo>
                <a:lnTo>
                  <a:pt x="84417" y="116689"/>
                </a:lnTo>
                <a:lnTo>
                  <a:pt x="89915" y="114299"/>
                </a:lnTo>
                <a:lnTo>
                  <a:pt x="96011" y="112775"/>
                </a:lnTo>
                <a:lnTo>
                  <a:pt x="100583" y="108203"/>
                </a:lnTo>
                <a:lnTo>
                  <a:pt x="106679" y="103631"/>
                </a:lnTo>
                <a:lnTo>
                  <a:pt x="164576" y="103631"/>
                </a:lnTo>
                <a:lnTo>
                  <a:pt x="164576" y="88391"/>
                </a:lnTo>
                <a:lnTo>
                  <a:pt x="74675" y="88391"/>
                </a:lnTo>
                <a:lnTo>
                  <a:pt x="68579" y="86867"/>
                </a:lnTo>
                <a:lnTo>
                  <a:pt x="59435" y="77723"/>
                </a:lnTo>
                <a:lnTo>
                  <a:pt x="56387" y="71627"/>
                </a:lnTo>
                <a:lnTo>
                  <a:pt x="56387" y="51815"/>
                </a:lnTo>
                <a:lnTo>
                  <a:pt x="59435" y="45719"/>
                </a:lnTo>
                <a:lnTo>
                  <a:pt x="64007" y="41147"/>
                </a:lnTo>
                <a:lnTo>
                  <a:pt x="67055" y="36575"/>
                </a:lnTo>
                <a:lnTo>
                  <a:pt x="73151" y="33527"/>
                </a:lnTo>
                <a:lnTo>
                  <a:pt x="164576" y="33527"/>
                </a:lnTo>
                <a:lnTo>
                  <a:pt x="164576" y="21335"/>
                </a:lnTo>
                <a:lnTo>
                  <a:pt x="111251" y="21335"/>
                </a:lnTo>
                <a:lnTo>
                  <a:pt x="106838" y="16959"/>
                </a:lnTo>
                <a:lnTo>
                  <a:pt x="102644" y="13021"/>
                </a:lnTo>
                <a:lnTo>
                  <a:pt x="67921" y="182"/>
                </a:lnTo>
                <a:lnTo>
                  <a:pt x="60959" y="0"/>
                </a:lnTo>
                <a:close/>
              </a:path>
              <a:path w="165100" h="175260">
                <a:moveTo>
                  <a:pt x="164576" y="33527"/>
                </a:moveTo>
                <a:lnTo>
                  <a:pt x="88391" y="33527"/>
                </a:lnTo>
                <a:lnTo>
                  <a:pt x="94487" y="36575"/>
                </a:lnTo>
                <a:lnTo>
                  <a:pt x="99059" y="41147"/>
                </a:lnTo>
                <a:lnTo>
                  <a:pt x="105155" y="45719"/>
                </a:lnTo>
                <a:lnTo>
                  <a:pt x="106679" y="53339"/>
                </a:lnTo>
                <a:lnTo>
                  <a:pt x="106679" y="70103"/>
                </a:lnTo>
                <a:lnTo>
                  <a:pt x="105155" y="77723"/>
                </a:lnTo>
                <a:lnTo>
                  <a:pt x="100583" y="82295"/>
                </a:lnTo>
                <a:lnTo>
                  <a:pt x="94487" y="86867"/>
                </a:lnTo>
                <a:lnTo>
                  <a:pt x="88391" y="88391"/>
                </a:lnTo>
                <a:lnTo>
                  <a:pt x="164576" y="88391"/>
                </a:lnTo>
                <a:lnTo>
                  <a:pt x="164576" y="33527"/>
                </a:lnTo>
                <a:close/>
              </a:path>
              <a:path w="165100" h="175260">
                <a:moveTo>
                  <a:pt x="164576" y="3047"/>
                </a:moveTo>
                <a:lnTo>
                  <a:pt x="111251" y="3047"/>
                </a:lnTo>
                <a:lnTo>
                  <a:pt x="111251" y="21335"/>
                </a:lnTo>
                <a:lnTo>
                  <a:pt x="164576" y="21335"/>
                </a:lnTo>
                <a:lnTo>
                  <a:pt x="164576" y="3047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853714" y="1836146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0" y="0"/>
                </a:moveTo>
                <a:lnTo>
                  <a:pt x="60959" y="0"/>
                </a:lnTo>
              </a:path>
            </a:pathLst>
          </a:custGeom>
          <a:ln w="47243">
            <a:solidFill>
              <a:srgbClr val="FF6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961903" y="1734800"/>
            <a:ext cx="172720" cy="128270"/>
          </a:xfrm>
          <a:custGeom>
            <a:avLst/>
            <a:gdLst/>
            <a:ahLst/>
            <a:cxnLst/>
            <a:rect l="l" t="t" r="r" b="b"/>
            <a:pathLst>
              <a:path w="172720" h="128269">
                <a:moveTo>
                  <a:pt x="86867" y="0"/>
                </a:moveTo>
                <a:lnTo>
                  <a:pt x="44195" y="6095"/>
                </a:lnTo>
                <a:lnTo>
                  <a:pt x="36575" y="7619"/>
                </a:lnTo>
                <a:lnTo>
                  <a:pt x="30479" y="12191"/>
                </a:lnTo>
                <a:lnTo>
                  <a:pt x="22859" y="16763"/>
                </a:lnTo>
                <a:lnTo>
                  <a:pt x="16763" y="21335"/>
                </a:lnTo>
                <a:lnTo>
                  <a:pt x="353" y="56887"/>
                </a:lnTo>
                <a:lnTo>
                  <a:pt x="0" y="64007"/>
                </a:lnTo>
                <a:lnTo>
                  <a:pt x="195" y="71128"/>
                </a:lnTo>
                <a:lnTo>
                  <a:pt x="18954" y="108846"/>
                </a:lnTo>
                <a:lnTo>
                  <a:pt x="56490" y="125616"/>
                </a:lnTo>
                <a:lnTo>
                  <a:pt x="91439" y="128015"/>
                </a:lnTo>
                <a:lnTo>
                  <a:pt x="98353" y="127922"/>
                </a:lnTo>
                <a:lnTo>
                  <a:pt x="137266" y="120676"/>
                </a:lnTo>
                <a:lnTo>
                  <a:pt x="165879" y="96011"/>
                </a:lnTo>
                <a:lnTo>
                  <a:pt x="79247" y="96011"/>
                </a:lnTo>
                <a:lnTo>
                  <a:pt x="71627" y="94487"/>
                </a:lnTo>
                <a:lnTo>
                  <a:pt x="65531" y="88391"/>
                </a:lnTo>
                <a:lnTo>
                  <a:pt x="59435" y="83819"/>
                </a:lnTo>
                <a:lnTo>
                  <a:pt x="56387" y="76199"/>
                </a:lnTo>
                <a:lnTo>
                  <a:pt x="56387" y="65531"/>
                </a:lnTo>
                <a:lnTo>
                  <a:pt x="56753" y="59338"/>
                </a:lnTo>
                <a:lnTo>
                  <a:pt x="79247" y="32003"/>
                </a:lnTo>
                <a:lnTo>
                  <a:pt x="164323" y="32003"/>
                </a:lnTo>
                <a:lnTo>
                  <a:pt x="164145" y="31661"/>
                </a:lnTo>
                <a:lnTo>
                  <a:pt x="134457" y="6632"/>
                </a:lnTo>
                <a:lnTo>
                  <a:pt x="94001" y="92"/>
                </a:lnTo>
                <a:lnTo>
                  <a:pt x="86867" y="0"/>
                </a:lnTo>
                <a:close/>
              </a:path>
              <a:path w="172720" h="128269">
                <a:moveTo>
                  <a:pt x="118871" y="77723"/>
                </a:moveTo>
                <a:lnTo>
                  <a:pt x="115823" y="83819"/>
                </a:lnTo>
                <a:lnTo>
                  <a:pt x="111251" y="88391"/>
                </a:lnTo>
                <a:lnTo>
                  <a:pt x="102107" y="94487"/>
                </a:lnTo>
                <a:lnTo>
                  <a:pt x="96011" y="96011"/>
                </a:lnTo>
                <a:lnTo>
                  <a:pt x="165879" y="96011"/>
                </a:lnTo>
                <a:lnTo>
                  <a:pt x="167807" y="92634"/>
                </a:lnTo>
                <a:lnTo>
                  <a:pt x="170185" y="87611"/>
                </a:lnTo>
                <a:lnTo>
                  <a:pt x="172196" y="82295"/>
                </a:lnTo>
                <a:lnTo>
                  <a:pt x="118871" y="77723"/>
                </a:lnTo>
                <a:close/>
              </a:path>
              <a:path w="172720" h="128269">
                <a:moveTo>
                  <a:pt x="164323" y="32003"/>
                </a:moveTo>
                <a:lnTo>
                  <a:pt x="96011" y="32003"/>
                </a:lnTo>
                <a:lnTo>
                  <a:pt x="102107" y="33527"/>
                </a:lnTo>
                <a:lnTo>
                  <a:pt x="111251" y="39623"/>
                </a:lnTo>
                <a:lnTo>
                  <a:pt x="114299" y="42671"/>
                </a:lnTo>
                <a:lnTo>
                  <a:pt x="115823" y="48767"/>
                </a:lnTo>
                <a:lnTo>
                  <a:pt x="121913" y="47806"/>
                </a:lnTo>
                <a:lnTo>
                  <a:pt x="127991" y="46945"/>
                </a:lnTo>
                <a:lnTo>
                  <a:pt x="134044" y="46171"/>
                </a:lnTo>
                <a:lnTo>
                  <a:pt x="146028" y="44837"/>
                </a:lnTo>
                <a:lnTo>
                  <a:pt x="169148" y="42671"/>
                </a:lnTo>
                <a:lnTo>
                  <a:pt x="166913" y="36980"/>
                </a:lnTo>
                <a:lnTo>
                  <a:pt x="164323" y="32003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192011" y="1734800"/>
            <a:ext cx="172720" cy="128270"/>
          </a:xfrm>
          <a:custGeom>
            <a:avLst/>
            <a:gdLst/>
            <a:ahLst/>
            <a:cxnLst/>
            <a:rect l="l" t="t" r="r" b="b"/>
            <a:pathLst>
              <a:path w="172720" h="128269">
                <a:moveTo>
                  <a:pt x="85343" y="0"/>
                </a:moveTo>
                <a:lnTo>
                  <a:pt x="47277" y="5441"/>
                </a:lnTo>
                <a:lnTo>
                  <a:pt x="13828" y="26867"/>
                </a:lnTo>
                <a:lnTo>
                  <a:pt x="0" y="64007"/>
                </a:lnTo>
                <a:lnTo>
                  <a:pt x="274" y="70228"/>
                </a:lnTo>
                <a:lnTo>
                  <a:pt x="17556" y="105070"/>
                </a:lnTo>
                <a:lnTo>
                  <a:pt x="53530" y="124396"/>
                </a:lnTo>
                <a:lnTo>
                  <a:pt x="85343" y="128015"/>
                </a:lnTo>
                <a:lnTo>
                  <a:pt x="92673" y="127864"/>
                </a:lnTo>
                <a:lnTo>
                  <a:pt x="130297" y="120610"/>
                </a:lnTo>
                <a:lnTo>
                  <a:pt x="162036" y="96519"/>
                </a:lnTo>
                <a:lnTo>
                  <a:pt x="162361" y="96011"/>
                </a:lnTo>
                <a:lnTo>
                  <a:pt x="77723" y="96011"/>
                </a:lnTo>
                <a:lnTo>
                  <a:pt x="71627" y="94487"/>
                </a:lnTo>
                <a:lnTo>
                  <a:pt x="57911" y="64007"/>
                </a:lnTo>
                <a:lnTo>
                  <a:pt x="58459" y="56554"/>
                </a:lnTo>
                <a:lnTo>
                  <a:pt x="77723" y="32003"/>
                </a:lnTo>
                <a:lnTo>
                  <a:pt x="162675" y="32003"/>
                </a:lnTo>
                <a:lnTo>
                  <a:pt x="161909" y="30789"/>
                </a:lnTo>
                <a:lnTo>
                  <a:pt x="130895" y="7476"/>
                </a:lnTo>
                <a:lnTo>
                  <a:pt x="92804" y="157"/>
                </a:lnTo>
                <a:lnTo>
                  <a:pt x="85343" y="0"/>
                </a:lnTo>
                <a:close/>
              </a:path>
              <a:path w="172720" h="128269">
                <a:moveTo>
                  <a:pt x="162675" y="32003"/>
                </a:moveTo>
                <a:lnTo>
                  <a:pt x="94487" y="32003"/>
                </a:lnTo>
                <a:lnTo>
                  <a:pt x="100583" y="35051"/>
                </a:lnTo>
                <a:lnTo>
                  <a:pt x="106679" y="39623"/>
                </a:lnTo>
                <a:lnTo>
                  <a:pt x="109799" y="44505"/>
                </a:lnTo>
                <a:lnTo>
                  <a:pt x="112204" y="50101"/>
                </a:lnTo>
                <a:lnTo>
                  <a:pt x="113752" y="56554"/>
                </a:lnTo>
                <a:lnTo>
                  <a:pt x="114299" y="64007"/>
                </a:lnTo>
                <a:lnTo>
                  <a:pt x="113752" y="71675"/>
                </a:lnTo>
                <a:lnTo>
                  <a:pt x="94487" y="96011"/>
                </a:lnTo>
                <a:lnTo>
                  <a:pt x="162361" y="96011"/>
                </a:lnTo>
                <a:lnTo>
                  <a:pt x="172196" y="64007"/>
                </a:lnTo>
                <a:lnTo>
                  <a:pt x="171911" y="57861"/>
                </a:lnTo>
                <a:lnTo>
                  <a:pt x="171053" y="51982"/>
                </a:lnTo>
                <a:lnTo>
                  <a:pt x="169625" y="46354"/>
                </a:lnTo>
                <a:lnTo>
                  <a:pt x="167624" y="40957"/>
                </a:lnTo>
                <a:lnTo>
                  <a:pt x="165053" y="35775"/>
                </a:lnTo>
                <a:lnTo>
                  <a:pt x="162675" y="32003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431264" y="1734800"/>
            <a:ext cx="253365" cy="125095"/>
          </a:xfrm>
          <a:custGeom>
            <a:avLst/>
            <a:gdLst/>
            <a:ahLst/>
            <a:cxnLst/>
            <a:rect l="l" t="t" r="r" b="b"/>
            <a:pathLst>
              <a:path w="253365" h="125094">
                <a:moveTo>
                  <a:pt x="53324" y="3047"/>
                </a:moveTo>
                <a:lnTo>
                  <a:pt x="0" y="3047"/>
                </a:lnTo>
                <a:lnTo>
                  <a:pt x="0" y="124967"/>
                </a:lnTo>
                <a:lnTo>
                  <a:pt x="56372" y="124967"/>
                </a:lnTo>
                <a:lnTo>
                  <a:pt x="56372" y="53339"/>
                </a:lnTo>
                <a:lnTo>
                  <a:pt x="59420" y="47243"/>
                </a:lnTo>
                <a:lnTo>
                  <a:pt x="62468" y="42671"/>
                </a:lnTo>
                <a:lnTo>
                  <a:pt x="67040" y="38099"/>
                </a:lnTo>
                <a:lnTo>
                  <a:pt x="73136" y="36575"/>
                </a:lnTo>
                <a:lnTo>
                  <a:pt x="251973" y="36575"/>
                </a:lnTo>
                <a:lnTo>
                  <a:pt x="251833" y="35518"/>
                </a:lnTo>
                <a:lnTo>
                  <a:pt x="250434" y="29733"/>
                </a:lnTo>
                <a:lnTo>
                  <a:pt x="248474" y="24508"/>
                </a:lnTo>
                <a:lnTo>
                  <a:pt x="246761" y="21335"/>
                </a:lnTo>
                <a:lnTo>
                  <a:pt x="53324" y="21335"/>
                </a:lnTo>
                <a:lnTo>
                  <a:pt x="53324" y="3047"/>
                </a:lnTo>
                <a:close/>
              </a:path>
              <a:path w="253365" h="125094">
                <a:moveTo>
                  <a:pt x="170672" y="36575"/>
                </a:moveTo>
                <a:lnTo>
                  <a:pt x="83804" y="36575"/>
                </a:lnTo>
                <a:lnTo>
                  <a:pt x="92948" y="41147"/>
                </a:lnTo>
                <a:lnTo>
                  <a:pt x="95996" y="47243"/>
                </a:lnTo>
                <a:lnTo>
                  <a:pt x="97520" y="48767"/>
                </a:lnTo>
                <a:lnTo>
                  <a:pt x="97520" y="124967"/>
                </a:lnTo>
                <a:lnTo>
                  <a:pt x="155432" y="124967"/>
                </a:lnTo>
                <a:lnTo>
                  <a:pt x="155432" y="53339"/>
                </a:lnTo>
                <a:lnTo>
                  <a:pt x="156956" y="47243"/>
                </a:lnTo>
                <a:lnTo>
                  <a:pt x="161528" y="42671"/>
                </a:lnTo>
                <a:lnTo>
                  <a:pt x="164576" y="38099"/>
                </a:lnTo>
                <a:lnTo>
                  <a:pt x="170672" y="36575"/>
                </a:lnTo>
                <a:close/>
              </a:path>
              <a:path w="253365" h="125094">
                <a:moveTo>
                  <a:pt x="251973" y="36575"/>
                </a:moveTo>
                <a:lnTo>
                  <a:pt x="182864" y="36575"/>
                </a:lnTo>
                <a:lnTo>
                  <a:pt x="192008" y="42671"/>
                </a:lnTo>
                <a:lnTo>
                  <a:pt x="195056" y="45719"/>
                </a:lnTo>
                <a:lnTo>
                  <a:pt x="195056" y="124967"/>
                </a:lnTo>
                <a:lnTo>
                  <a:pt x="252953" y="124967"/>
                </a:lnTo>
                <a:lnTo>
                  <a:pt x="252953" y="48767"/>
                </a:lnTo>
                <a:lnTo>
                  <a:pt x="252673" y="41863"/>
                </a:lnTo>
                <a:lnTo>
                  <a:pt x="251973" y="36575"/>
                </a:lnTo>
                <a:close/>
              </a:path>
              <a:path w="253365" h="125094">
                <a:moveTo>
                  <a:pt x="105140" y="0"/>
                </a:moveTo>
                <a:lnTo>
                  <a:pt x="67040" y="9595"/>
                </a:lnTo>
                <a:lnTo>
                  <a:pt x="53324" y="21335"/>
                </a:lnTo>
                <a:lnTo>
                  <a:pt x="149336" y="21335"/>
                </a:lnTo>
                <a:lnTo>
                  <a:pt x="111504" y="182"/>
                </a:lnTo>
                <a:lnTo>
                  <a:pt x="105140" y="0"/>
                </a:lnTo>
                <a:close/>
              </a:path>
              <a:path w="253365" h="125094">
                <a:moveTo>
                  <a:pt x="202676" y="0"/>
                </a:moveTo>
                <a:lnTo>
                  <a:pt x="165466" y="9156"/>
                </a:lnTo>
                <a:lnTo>
                  <a:pt x="149336" y="21335"/>
                </a:lnTo>
                <a:lnTo>
                  <a:pt x="246761" y="21335"/>
                </a:lnTo>
                <a:lnTo>
                  <a:pt x="209021" y="275"/>
                </a:lnTo>
                <a:lnTo>
                  <a:pt x="202676" y="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1100236" y="2136588"/>
            <a:ext cx="5376545" cy="7009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600">
                <a:solidFill>
                  <a:srgbClr val="FF0000"/>
                </a:solidFill>
                <a:latin typeface="Tahoma"/>
                <a:cs typeface="Tahoma"/>
              </a:rPr>
              <a:t>About</a:t>
            </a:r>
            <a:r>
              <a:rPr dirty="0" sz="1600" spc="-7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0000"/>
                </a:solidFill>
                <a:latin typeface="Tahoma"/>
                <a:cs typeface="Tahoma"/>
              </a:rPr>
              <a:t>Instaforex</a:t>
            </a:r>
            <a:endParaRPr sz="1600">
              <a:latin typeface="Tahoma"/>
              <a:cs typeface="Tahoma"/>
            </a:endParaRPr>
          </a:p>
          <a:p>
            <a:pPr algn="just" marL="12700" marR="5080">
              <a:lnSpc>
                <a:spcPct val="102099"/>
              </a:lnSpc>
              <a:spcBef>
                <a:spcPts val="300"/>
              </a:spcBef>
            </a:pPr>
            <a:r>
              <a:rPr dirty="0" sz="1150" spc="5" b="1">
                <a:latin typeface="Tahoma"/>
                <a:cs typeface="Tahoma"/>
              </a:rPr>
              <a:t>InstaForex </a:t>
            </a:r>
            <a:r>
              <a:rPr dirty="0" sz="1150" spc="5">
                <a:latin typeface="Tahoma"/>
                <a:cs typeface="Tahoma"/>
              </a:rPr>
              <a:t>broker with its website </a:t>
            </a:r>
            <a:r>
              <a:rPr dirty="0" sz="1150" spc="10" b="1">
                <a:latin typeface="Tahoma"/>
                <a:cs typeface="Tahoma"/>
              </a:rPr>
              <a:t>instaforex.com </a:t>
            </a:r>
            <a:r>
              <a:rPr dirty="0" sz="1150" spc="10">
                <a:latin typeface="Tahoma"/>
                <a:cs typeface="Tahoma"/>
              </a:rPr>
              <a:t>is </a:t>
            </a:r>
            <a:r>
              <a:rPr dirty="0" sz="1150" spc="5">
                <a:latin typeface="Tahoma"/>
                <a:cs typeface="Tahoma"/>
              </a:rPr>
              <a:t>a part of </a:t>
            </a:r>
            <a:r>
              <a:rPr dirty="0" sz="1150" spc="5" b="1">
                <a:latin typeface="Tahoma"/>
                <a:cs typeface="Tahoma"/>
              </a:rPr>
              <a:t>InstaForex  </a:t>
            </a:r>
            <a:r>
              <a:rPr dirty="0" sz="1150" spc="10" b="1">
                <a:latin typeface="Tahoma"/>
                <a:cs typeface="Tahoma"/>
              </a:rPr>
              <a:t>Companies </a:t>
            </a:r>
            <a:r>
              <a:rPr dirty="0" sz="1150" b="1">
                <a:latin typeface="Tahoma"/>
                <a:cs typeface="Tahoma"/>
              </a:rPr>
              <a:t>Group</a:t>
            </a:r>
            <a:r>
              <a:rPr dirty="0" sz="1150">
                <a:latin typeface="Tahoma"/>
                <a:cs typeface="Tahoma"/>
              </a:rPr>
              <a:t>. </a:t>
            </a:r>
            <a:r>
              <a:rPr dirty="0" sz="1150" spc="10">
                <a:latin typeface="Tahoma"/>
                <a:cs typeface="Tahoma"/>
              </a:rPr>
              <a:t>This </a:t>
            </a:r>
            <a:r>
              <a:rPr dirty="0" sz="1150">
                <a:latin typeface="Tahoma"/>
                <a:cs typeface="Tahoma"/>
              </a:rPr>
              <a:t>is </a:t>
            </a:r>
            <a:r>
              <a:rPr dirty="0" sz="1150" spc="5">
                <a:latin typeface="Tahoma"/>
                <a:cs typeface="Tahoma"/>
              </a:rPr>
              <a:t>a group of financial and investment </a:t>
            </a:r>
            <a:r>
              <a:rPr dirty="0" sz="1150" spc="-5">
                <a:latin typeface="Tahoma"/>
                <a:cs typeface="Tahoma"/>
              </a:rPr>
              <a:t>companies  </a:t>
            </a:r>
            <a:r>
              <a:rPr dirty="0" sz="1150" spc="5">
                <a:latin typeface="Tahoma"/>
                <a:cs typeface="Tahoma"/>
              </a:rPr>
              <a:t>which</a:t>
            </a:r>
            <a:r>
              <a:rPr dirty="0" sz="1150" spc="365">
                <a:latin typeface="Tahoma"/>
                <a:cs typeface="Tahoma"/>
              </a:rPr>
              <a:t> </a:t>
            </a:r>
            <a:r>
              <a:rPr dirty="0" sz="1150" spc="5">
                <a:latin typeface="Tahoma"/>
                <a:cs typeface="Tahoma"/>
              </a:rPr>
              <a:t>render</a:t>
            </a:r>
            <a:r>
              <a:rPr dirty="0" sz="1150" spc="365">
                <a:latin typeface="Tahoma"/>
                <a:cs typeface="Tahoma"/>
              </a:rPr>
              <a:t> </a:t>
            </a:r>
            <a:r>
              <a:rPr dirty="0" sz="1150" spc="5">
                <a:latin typeface="Tahoma"/>
                <a:cs typeface="Tahoma"/>
              </a:rPr>
              <a:t>online</a:t>
            </a:r>
            <a:r>
              <a:rPr dirty="0" sz="1150" spc="365">
                <a:latin typeface="Tahoma"/>
                <a:cs typeface="Tahoma"/>
              </a:rPr>
              <a:t> </a:t>
            </a:r>
            <a:r>
              <a:rPr dirty="0" sz="1150" spc="5">
                <a:latin typeface="Tahoma"/>
                <a:cs typeface="Tahoma"/>
              </a:rPr>
              <a:t>trading</a:t>
            </a:r>
            <a:r>
              <a:rPr dirty="0" sz="1150" spc="365">
                <a:latin typeface="Tahoma"/>
                <a:cs typeface="Tahoma"/>
              </a:rPr>
              <a:t> </a:t>
            </a:r>
            <a:r>
              <a:rPr dirty="0" sz="1150" spc="5">
                <a:latin typeface="Tahoma"/>
                <a:cs typeface="Tahoma"/>
              </a:rPr>
              <a:t>services. </a:t>
            </a:r>
            <a:r>
              <a:rPr dirty="0" sz="1150" spc="5" b="1">
                <a:latin typeface="Tahoma"/>
                <a:cs typeface="Tahoma"/>
              </a:rPr>
              <a:t>InstaForex</a:t>
            </a:r>
            <a:r>
              <a:rPr dirty="0" sz="1150" spc="345" b="1">
                <a:latin typeface="Tahoma"/>
                <a:cs typeface="Tahoma"/>
              </a:rPr>
              <a:t> </a:t>
            </a:r>
            <a:r>
              <a:rPr dirty="0" sz="1150" spc="10" b="1">
                <a:latin typeface="Tahoma"/>
                <a:cs typeface="Tahoma"/>
              </a:rPr>
              <a:t>Company </a:t>
            </a:r>
            <a:r>
              <a:rPr dirty="0" sz="1150">
                <a:latin typeface="Tahoma"/>
                <a:cs typeface="Tahoma"/>
              </a:rPr>
              <a:t>is </a:t>
            </a:r>
            <a:r>
              <a:rPr dirty="0" sz="1150" spc="5" u="sng">
                <a:latin typeface="Tahoma"/>
                <a:cs typeface="Tahoma"/>
              </a:rPr>
              <a:t>ECN </a:t>
            </a:r>
            <a:r>
              <a:rPr dirty="0" sz="1150" spc="10">
                <a:latin typeface="Tahoma"/>
                <a:cs typeface="Tahoma"/>
              </a:rPr>
              <a:t>Forex  </a:t>
            </a:r>
            <a:r>
              <a:rPr dirty="0" sz="1150" spc="5">
                <a:latin typeface="Tahoma"/>
                <a:cs typeface="Tahoma"/>
              </a:rPr>
              <a:t>broker. Currently, </a:t>
            </a:r>
            <a:r>
              <a:rPr dirty="0" sz="1150" spc="15">
                <a:latin typeface="Tahoma"/>
                <a:cs typeface="Tahoma"/>
              </a:rPr>
              <a:t>we </a:t>
            </a:r>
            <a:r>
              <a:rPr dirty="0" sz="1150" spc="5">
                <a:latin typeface="Tahoma"/>
                <a:cs typeface="Tahoma"/>
              </a:rPr>
              <a:t>have more than 500 000 </a:t>
            </a:r>
            <a:r>
              <a:rPr dirty="0" sz="1150" spc="-5">
                <a:latin typeface="Tahoma"/>
                <a:cs typeface="Tahoma"/>
              </a:rPr>
              <a:t>individual </a:t>
            </a:r>
            <a:r>
              <a:rPr dirty="0" sz="1150" spc="5">
                <a:latin typeface="Tahoma"/>
                <a:cs typeface="Tahoma"/>
              </a:rPr>
              <a:t>and corporate clients.  Every </a:t>
            </a:r>
            <a:r>
              <a:rPr dirty="0" sz="1150" spc="10">
                <a:latin typeface="Tahoma"/>
                <a:cs typeface="Tahoma"/>
              </a:rPr>
              <a:t>day </a:t>
            </a:r>
            <a:r>
              <a:rPr dirty="0" sz="1150" spc="5">
                <a:latin typeface="Tahoma"/>
                <a:cs typeface="Tahoma"/>
              </a:rPr>
              <a:t>more than 400 new traders open accounts </a:t>
            </a:r>
            <a:r>
              <a:rPr dirty="0" sz="1150" spc="-20">
                <a:latin typeface="Tahoma"/>
                <a:cs typeface="Tahoma"/>
              </a:rPr>
              <a:t>with </a:t>
            </a:r>
            <a:r>
              <a:rPr dirty="0" sz="1150" spc="10" b="1">
                <a:latin typeface="Tahoma"/>
                <a:cs typeface="Tahoma"/>
              </a:rPr>
              <a:t>InstaForex </a:t>
            </a:r>
            <a:r>
              <a:rPr dirty="0" sz="1150" spc="10">
                <a:latin typeface="Tahoma"/>
                <a:cs typeface="Tahoma"/>
              </a:rPr>
              <a:t>to </a:t>
            </a:r>
            <a:r>
              <a:rPr dirty="0" sz="1150" spc="5">
                <a:latin typeface="Tahoma"/>
                <a:cs typeface="Tahoma"/>
              </a:rPr>
              <a:t>invest  </a:t>
            </a:r>
            <a:r>
              <a:rPr dirty="0" sz="1150" spc="10">
                <a:latin typeface="Tahoma"/>
                <a:cs typeface="Tahoma"/>
              </a:rPr>
              <a:t>in </a:t>
            </a:r>
            <a:r>
              <a:rPr dirty="0" sz="1150" spc="5">
                <a:latin typeface="Tahoma"/>
                <a:cs typeface="Tahoma"/>
              </a:rPr>
              <a:t>financial markets. </a:t>
            </a:r>
            <a:r>
              <a:rPr dirty="0" sz="1150" spc="10">
                <a:latin typeface="Tahoma"/>
                <a:cs typeface="Tahoma"/>
              </a:rPr>
              <a:t>A </a:t>
            </a:r>
            <a:r>
              <a:rPr dirty="0" sz="1150" spc="5">
                <a:latin typeface="Tahoma"/>
                <a:cs typeface="Tahoma"/>
              </a:rPr>
              <a:t>comprehensive </a:t>
            </a:r>
            <a:r>
              <a:rPr dirty="0" sz="1150" spc="10">
                <a:latin typeface="Tahoma"/>
                <a:cs typeface="Tahoma"/>
              </a:rPr>
              <a:t>range </a:t>
            </a:r>
            <a:r>
              <a:rPr dirty="0" sz="1150" spc="5">
                <a:latin typeface="Tahoma"/>
                <a:cs typeface="Tahoma"/>
              </a:rPr>
              <a:t>of </a:t>
            </a:r>
            <a:r>
              <a:rPr dirty="0" sz="1150" spc="-10">
                <a:latin typeface="Tahoma"/>
                <a:cs typeface="Tahoma"/>
              </a:rPr>
              <a:t>trading </a:t>
            </a:r>
            <a:r>
              <a:rPr dirty="0" sz="1150" spc="5">
                <a:latin typeface="Tahoma"/>
                <a:cs typeface="Tahoma"/>
              </a:rPr>
              <a:t>options, instant technical  support and </a:t>
            </a:r>
            <a:r>
              <a:rPr dirty="0" sz="1150" spc="5" u="sng">
                <a:latin typeface="Tahoma"/>
                <a:cs typeface="Tahoma"/>
              </a:rPr>
              <a:t>consulting service </a:t>
            </a:r>
            <a:r>
              <a:rPr dirty="0" sz="1150" spc="5">
                <a:latin typeface="Tahoma"/>
                <a:cs typeface="Tahoma"/>
              </a:rPr>
              <a:t>are available </a:t>
            </a:r>
            <a:r>
              <a:rPr dirty="0" sz="1150">
                <a:latin typeface="Tahoma"/>
                <a:cs typeface="Tahoma"/>
              </a:rPr>
              <a:t>to all </a:t>
            </a:r>
            <a:r>
              <a:rPr dirty="0" sz="1150" spc="10">
                <a:latin typeface="Tahoma"/>
                <a:cs typeface="Tahoma"/>
              </a:rPr>
              <a:t>our </a:t>
            </a:r>
            <a:r>
              <a:rPr dirty="0" sz="1150" spc="5">
                <a:latin typeface="Tahoma"/>
                <a:cs typeface="Tahoma"/>
              </a:rPr>
              <a:t>customers, regardless a </a:t>
            </a:r>
            <a:r>
              <a:rPr dirty="0" sz="1150" spc="365">
                <a:latin typeface="Tahoma"/>
                <a:cs typeface="Tahoma"/>
              </a:rPr>
              <a:t> </a:t>
            </a:r>
            <a:r>
              <a:rPr dirty="0" sz="1150" spc="5">
                <a:latin typeface="Tahoma"/>
                <a:cs typeface="Tahoma"/>
              </a:rPr>
              <a:t>volume of their deposits. </a:t>
            </a:r>
            <a:r>
              <a:rPr dirty="0" sz="1150" spc="10">
                <a:latin typeface="Tahoma"/>
                <a:cs typeface="Tahoma"/>
              </a:rPr>
              <a:t>Our </a:t>
            </a:r>
            <a:r>
              <a:rPr dirty="0" sz="1150" spc="5">
                <a:latin typeface="Tahoma"/>
                <a:cs typeface="Tahoma"/>
              </a:rPr>
              <a:t>strategic priority </a:t>
            </a:r>
            <a:r>
              <a:rPr dirty="0" sz="1150">
                <a:latin typeface="Tahoma"/>
                <a:cs typeface="Tahoma"/>
              </a:rPr>
              <a:t>is to </a:t>
            </a:r>
            <a:r>
              <a:rPr dirty="0" sz="1150" spc="10">
                <a:latin typeface="Tahoma"/>
                <a:cs typeface="Tahoma"/>
              </a:rPr>
              <a:t>render </a:t>
            </a:r>
            <a:r>
              <a:rPr dirty="0" sz="1150" spc="5">
                <a:latin typeface="Tahoma"/>
                <a:cs typeface="Tahoma"/>
              </a:rPr>
              <a:t>a </a:t>
            </a:r>
            <a:r>
              <a:rPr dirty="0" sz="1150">
                <a:latin typeface="Tahoma"/>
                <a:cs typeface="Tahoma"/>
              </a:rPr>
              <a:t>full </a:t>
            </a:r>
            <a:r>
              <a:rPr dirty="0" sz="1150" spc="10">
                <a:latin typeface="Tahoma"/>
                <a:cs typeface="Tahoma"/>
              </a:rPr>
              <a:t>range </a:t>
            </a:r>
            <a:r>
              <a:rPr dirty="0" sz="1150">
                <a:latin typeface="Tahoma"/>
                <a:cs typeface="Tahoma"/>
              </a:rPr>
              <a:t>of  </a:t>
            </a:r>
            <a:r>
              <a:rPr dirty="0" sz="1150" spc="5">
                <a:latin typeface="Tahoma"/>
                <a:cs typeface="Tahoma"/>
              </a:rPr>
              <a:t>services </a:t>
            </a:r>
            <a:r>
              <a:rPr dirty="0" sz="1150" spc="10">
                <a:latin typeface="Tahoma"/>
                <a:cs typeface="Tahoma"/>
              </a:rPr>
              <a:t>and </a:t>
            </a:r>
            <a:r>
              <a:rPr dirty="0" sz="1150" spc="5">
                <a:latin typeface="Tahoma"/>
                <a:cs typeface="Tahoma"/>
              </a:rPr>
              <a:t>provide customer stewardship </a:t>
            </a:r>
            <a:r>
              <a:rPr dirty="0" sz="1150">
                <a:latin typeface="Tahoma"/>
                <a:cs typeface="Tahoma"/>
              </a:rPr>
              <a:t>at </a:t>
            </a:r>
            <a:r>
              <a:rPr dirty="0" sz="1150" spc="5">
                <a:latin typeface="Tahoma"/>
                <a:cs typeface="Tahoma"/>
              </a:rPr>
              <a:t>every </a:t>
            </a:r>
            <a:r>
              <a:rPr dirty="0" sz="1150" spc="-20">
                <a:latin typeface="Tahoma"/>
                <a:cs typeface="Tahoma"/>
              </a:rPr>
              <a:t>step, </a:t>
            </a:r>
            <a:r>
              <a:rPr dirty="0" sz="1150" spc="5">
                <a:latin typeface="Tahoma"/>
                <a:cs typeface="Tahoma"/>
              </a:rPr>
              <a:t>from new account </a:t>
            </a:r>
            <a:r>
              <a:rPr dirty="0" sz="1150" spc="365">
                <a:latin typeface="Tahoma"/>
                <a:cs typeface="Tahoma"/>
              </a:rPr>
              <a:t> </a:t>
            </a:r>
            <a:r>
              <a:rPr dirty="0" sz="1150" spc="5">
                <a:latin typeface="Tahoma"/>
                <a:cs typeface="Tahoma"/>
              </a:rPr>
              <a:t>registration </a:t>
            </a:r>
            <a:r>
              <a:rPr dirty="0" sz="1150" spc="10">
                <a:latin typeface="Tahoma"/>
                <a:cs typeface="Tahoma"/>
              </a:rPr>
              <a:t>to </a:t>
            </a:r>
            <a:r>
              <a:rPr dirty="0" sz="1150" spc="5">
                <a:latin typeface="Tahoma"/>
                <a:cs typeface="Tahoma"/>
              </a:rPr>
              <a:t>money</a:t>
            </a:r>
            <a:r>
              <a:rPr dirty="0" sz="1150" spc="-35">
                <a:latin typeface="Tahoma"/>
                <a:cs typeface="Tahoma"/>
              </a:rPr>
              <a:t> </a:t>
            </a:r>
            <a:r>
              <a:rPr dirty="0" sz="1150" spc="5">
                <a:latin typeface="Tahoma"/>
                <a:cs typeface="Tahoma"/>
              </a:rPr>
              <a:t>withdrawal.</a:t>
            </a:r>
            <a:endParaRPr sz="1150">
              <a:latin typeface="Tahoma"/>
              <a:cs typeface="Tahoma"/>
            </a:endParaRPr>
          </a:p>
          <a:p>
            <a:pPr algn="just" marL="12700" marR="6350">
              <a:lnSpc>
                <a:spcPct val="102099"/>
              </a:lnSpc>
              <a:spcBef>
                <a:spcPts val="5"/>
              </a:spcBef>
            </a:pPr>
            <a:r>
              <a:rPr dirty="0" sz="1150" spc="5" b="1">
                <a:latin typeface="Tahoma"/>
                <a:cs typeface="Tahoma"/>
              </a:rPr>
              <a:t>InstaForex </a:t>
            </a:r>
            <a:r>
              <a:rPr dirty="0" sz="1150" spc="5">
                <a:latin typeface="Tahoma"/>
                <a:cs typeface="Tahoma"/>
              </a:rPr>
              <a:t>trading conditions </a:t>
            </a:r>
            <a:r>
              <a:rPr dirty="0" sz="1150" spc="10">
                <a:latin typeface="Tahoma"/>
                <a:cs typeface="Tahoma"/>
              </a:rPr>
              <a:t>are </a:t>
            </a:r>
            <a:r>
              <a:rPr dirty="0" sz="1150" spc="5">
                <a:latin typeface="Tahoma"/>
                <a:cs typeface="Tahoma"/>
              </a:rPr>
              <a:t>rightfully considered </a:t>
            </a:r>
            <a:r>
              <a:rPr dirty="0" sz="1150" spc="10">
                <a:latin typeface="Tahoma"/>
                <a:cs typeface="Tahoma"/>
              </a:rPr>
              <a:t>as </a:t>
            </a:r>
            <a:r>
              <a:rPr dirty="0" sz="1150" spc="-25">
                <a:latin typeface="Tahoma"/>
                <a:cs typeface="Tahoma"/>
              </a:rPr>
              <a:t>one </a:t>
            </a:r>
            <a:r>
              <a:rPr dirty="0" sz="1150">
                <a:latin typeface="Tahoma"/>
                <a:cs typeface="Tahoma"/>
              </a:rPr>
              <a:t>of </a:t>
            </a:r>
            <a:r>
              <a:rPr dirty="0" sz="1150" spc="5">
                <a:latin typeface="Tahoma"/>
                <a:cs typeface="Tahoma"/>
              </a:rPr>
              <a:t>the best  across the globe. </a:t>
            </a:r>
            <a:r>
              <a:rPr dirty="0" sz="1150" spc="10">
                <a:latin typeface="Tahoma"/>
                <a:cs typeface="Tahoma"/>
              </a:rPr>
              <a:t>Our </a:t>
            </a:r>
            <a:r>
              <a:rPr dirty="0" sz="1150" spc="5">
                <a:latin typeface="Tahoma"/>
                <a:cs typeface="Tahoma"/>
              </a:rPr>
              <a:t>customers have </a:t>
            </a:r>
            <a:r>
              <a:rPr dirty="0" sz="1150" spc="10">
                <a:latin typeface="Tahoma"/>
                <a:cs typeface="Tahoma"/>
              </a:rPr>
              <a:t>free </a:t>
            </a:r>
            <a:r>
              <a:rPr dirty="0" sz="1150" spc="5">
                <a:latin typeface="Tahoma"/>
                <a:cs typeface="Tahoma"/>
              </a:rPr>
              <a:t>access </a:t>
            </a:r>
            <a:r>
              <a:rPr dirty="0" sz="1150" spc="10">
                <a:latin typeface="Tahoma"/>
                <a:cs typeface="Tahoma"/>
              </a:rPr>
              <a:t>to </a:t>
            </a:r>
            <a:r>
              <a:rPr dirty="0" sz="1150" spc="5">
                <a:latin typeface="Tahoma"/>
                <a:cs typeface="Tahoma"/>
              </a:rPr>
              <a:t>a great variety of trading  instruments </a:t>
            </a:r>
            <a:r>
              <a:rPr dirty="0" sz="1150" spc="10">
                <a:latin typeface="Tahoma"/>
                <a:cs typeface="Tahoma"/>
              </a:rPr>
              <a:t>as </a:t>
            </a:r>
            <a:r>
              <a:rPr dirty="0" sz="1150" spc="5">
                <a:latin typeface="Tahoma"/>
                <a:cs typeface="Tahoma"/>
              </a:rPr>
              <a:t>well as </a:t>
            </a:r>
            <a:r>
              <a:rPr dirty="0" sz="1150">
                <a:latin typeface="Tahoma"/>
                <a:cs typeface="Tahoma"/>
              </a:rPr>
              <a:t>to </a:t>
            </a:r>
            <a:r>
              <a:rPr dirty="0" sz="1150" spc="5">
                <a:latin typeface="Tahoma"/>
                <a:cs typeface="Tahoma"/>
              </a:rPr>
              <a:t>state-of-the art </a:t>
            </a:r>
            <a:r>
              <a:rPr dirty="0" sz="1150">
                <a:latin typeface="Tahoma"/>
                <a:cs typeface="Tahoma"/>
              </a:rPr>
              <a:t>information </a:t>
            </a:r>
            <a:r>
              <a:rPr dirty="0" sz="1150" spc="5">
                <a:latin typeface="Tahoma"/>
                <a:cs typeface="Tahoma"/>
              </a:rPr>
              <a:t>technologies </a:t>
            </a:r>
            <a:r>
              <a:rPr dirty="0" sz="1150">
                <a:latin typeface="Tahoma"/>
                <a:cs typeface="Tahoma"/>
              </a:rPr>
              <a:t>and </a:t>
            </a:r>
            <a:r>
              <a:rPr dirty="0" sz="1150" spc="5">
                <a:latin typeface="Tahoma"/>
                <a:cs typeface="Tahoma"/>
              </a:rPr>
              <a:t>software </a:t>
            </a:r>
            <a:r>
              <a:rPr dirty="0" sz="1150" spc="365">
                <a:latin typeface="Tahoma"/>
                <a:cs typeface="Tahoma"/>
              </a:rPr>
              <a:t> </a:t>
            </a:r>
            <a:r>
              <a:rPr dirty="0" sz="1150" spc="5">
                <a:latin typeface="Tahoma"/>
                <a:cs typeface="Tahoma"/>
              </a:rPr>
              <a:t>products from leading companies such </a:t>
            </a:r>
            <a:r>
              <a:rPr dirty="0" sz="1150">
                <a:latin typeface="Tahoma"/>
                <a:cs typeface="Tahoma"/>
              </a:rPr>
              <a:t>as </a:t>
            </a:r>
            <a:r>
              <a:rPr dirty="0" sz="1150" spc="10" b="1">
                <a:latin typeface="Tahoma"/>
                <a:cs typeface="Tahoma"/>
              </a:rPr>
              <a:t>MetaQuotes </a:t>
            </a:r>
            <a:r>
              <a:rPr dirty="0" sz="1150" spc="5" b="1">
                <a:latin typeface="Tahoma"/>
                <a:cs typeface="Tahoma"/>
              </a:rPr>
              <a:t>Software </a:t>
            </a:r>
            <a:r>
              <a:rPr dirty="0" sz="1150" spc="5" u="sng">
                <a:latin typeface="Tahoma"/>
                <a:cs typeface="Tahoma"/>
              </a:rPr>
              <a:t>MetaTrader  </a:t>
            </a:r>
            <a:r>
              <a:rPr dirty="0" sz="1150" spc="5" u="sng">
                <a:latin typeface="Tahoma"/>
                <a:cs typeface="Tahoma"/>
              </a:rPr>
              <a:t>4 </a:t>
            </a:r>
            <a:r>
              <a:rPr dirty="0" sz="1150" spc="5">
                <a:latin typeface="Tahoma"/>
                <a:cs typeface="Tahoma"/>
              </a:rPr>
              <a:t>developer), </a:t>
            </a:r>
            <a:r>
              <a:rPr dirty="0" sz="1150" spc="5" b="1">
                <a:latin typeface="Tahoma"/>
                <a:cs typeface="Tahoma"/>
              </a:rPr>
              <a:t>Reuters</a:t>
            </a:r>
            <a:r>
              <a:rPr dirty="0" sz="1150" spc="5">
                <a:latin typeface="Tahoma"/>
                <a:cs typeface="Tahoma"/>
              </a:rPr>
              <a:t>, </a:t>
            </a:r>
            <a:r>
              <a:rPr dirty="0" sz="1150" spc="5" b="1">
                <a:latin typeface="Tahoma"/>
                <a:cs typeface="Tahoma"/>
              </a:rPr>
              <a:t>e-Signal </a:t>
            </a:r>
            <a:r>
              <a:rPr dirty="0" sz="1150" spc="5">
                <a:latin typeface="Tahoma"/>
                <a:cs typeface="Tahoma"/>
              </a:rPr>
              <a:t>and others. </a:t>
            </a:r>
            <a:r>
              <a:rPr dirty="0" sz="1150" spc="10">
                <a:latin typeface="Tahoma"/>
                <a:cs typeface="Tahoma"/>
              </a:rPr>
              <a:t>To </a:t>
            </a:r>
            <a:r>
              <a:rPr dirty="0" sz="1150" spc="5">
                <a:latin typeface="Tahoma"/>
                <a:cs typeface="Tahoma"/>
              </a:rPr>
              <a:t>get access </a:t>
            </a:r>
            <a:r>
              <a:rPr dirty="0" sz="1150">
                <a:latin typeface="Tahoma"/>
                <a:cs typeface="Tahoma"/>
              </a:rPr>
              <a:t>to </a:t>
            </a:r>
            <a:r>
              <a:rPr dirty="0" sz="1150" spc="5">
                <a:latin typeface="Tahoma"/>
                <a:cs typeface="Tahoma"/>
              </a:rPr>
              <a:t>trading options,  open </a:t>
            </a:r>
            <a:r>
              <a:rPr dirty="0" sz="1150" spc="10" b="1">
                <a:latin typeface="Tahoma"/>
                <a:cs typeface="Tahoma"/>
              </a:rPr>
              <a:t>InstaForex </a:t>
            </a:r>
            <a:r>
              <a:rPr dirty="0" sz="1150" spc="5">
                <a:latin typeface="Tahoma"/>
                <a:cs typeface="Tahoma"/>
              </a:rPr>
              <a:t>trading account</a:t>
            </a:r>
            <a:r>
              <a:rPr dirty="0" sz="1150" spc="-35">
                <a:latin typeface="Tahoma"/>
                <a:cs typeface="Tahoma"/>
              </a:rPr>
              <a:t> </a:t>
            </a:r>
            <a:r>
              <a:rPr dirty="0" sz="1150" spc="5">
                <a:latin typeface="Tahoma"/>
                <a:cs typeface="Tahoma"/>
              </a:rPr>
              <a:t>online.</a:t>
            </a:r>
            <a:endParaRPr sz="1150">
              <a:latin typeface="Tahoma"/>
              <a:cs typeface="Tahoma"/>
            </a:endParaRPr>
          </a:p>
          <a:p>
            <a:pPr algn="just" marL="12700" marR="5715">
              <a:lnSpc>
                <a:spcPct val="102000"/>
              </a:lnSpc>
              <a:spcBef>
                <a:spcPts val="5"/>
              </a:spcBef>
            </a:pPr>
            <a:r>
              <a:rPr dirty="0" sz="1150" spc="5">
                <a:latin typeface="Tahoma"/>
                <a:cs typeface="Tahoma"/>
              </a:rPr>
              <a:t>Partnership with major market makers and </a:t>
            </a:r>
            <a:r>
              <a:rPr dirty="0" sz="1150">
                <a:latin typeface="Tahoma"/>
                <a:cs typeface="Tahoma"/>
              </a:rPr>
              <a:t>brokers-contractors </a:t>
            </a:r>
            <a:r>
              <a:rPr dirty="0" sz="1150" spc="5">
                <a:latin typeface="Tahoma"/>
                <a:cs typeface="Tahoma"/>
              </a:rPr>
              <a:t>as well as a  strong clientele hold great strategic potential of </a:t>
            </a:r>
            <a:r>
              <a:rPr dirty="0" sz="1150" spc="5" b="1">
                <a:latin typeface="Tahoma"/>
                <a:cs typeface="Tahoma"/>
              </a:rPr>
              <a:t>InstaForex </a:t>
            </a:r>
            <a:r>
              <a:rPr dirty="0" sz="1150" spc="5">
                <a:latin typeface="Tahoma"/>
                <a:cs typeface="Tahoma"/>
              </a:rPr>
              <a:t>and enable </a:t>
            </a:r>
            <a:r>
              <a:rPr dirty="0" sz="1150">
                <a:latin typeface="Tahoma"/>
                <a:cs typeface="Tahoma"/>
              </a:rPr>
              <a:t>it to  </a:t>
            </a:r>
            <a:r>
              <a:rPr dirty="0" sz="1150" spc="5">
                <a:latin typeface="Tahoma"/>
                <a:cs typeface="Tahoma"/>
              </a:rPr>
              <a:t>keep </a:t>
            </a:r>
            <a:r>
              <a:rPr dirty="0" sz="1150" spc="10">
                <a:latin typeface="Tahoma"/>
                <a:cs typeface="Tahoma"/>
              </a:rPr>
              <a:t>the </a:t>
            </a:r>
            <a:r>
              <a:rPr dirty="0" sz="1150" spc="5">
                <a:latin typeface="Tahoma"/>
                <a:cs typeface="Tahoma"/>
              </a:rPr>
              <a:t>top position </a:t>
            </a:r>
            <a:r>
              <a:rPr dirty="0" sz="1150" spc="10">
                <a:latin typeface="Tahoma"/>
                <a:cs typeface="Tahoma"/>
              </a:rPr>
              <a:t>in </a:t>
            </a:r>
            <a:r>
              <a:rPr dirty="0" sz="1150" spc="10" b="1">
                <a:latin typeface="Tahoma"/>
                <a:cs typeface="Tahoma"/>
              </a:rPr>
              <a:t>Forex </a:t>
            </a:r>
            <a:r>
              <a:rPr dirty="0" sz="1150">
                <a:latin typeface="Tahoma"/>
                <a:cs typeface="Tahoma"/>
              </a:rPr>
              <a:t>and </a:t>
            </a:r>
            <a:r>
              <a:rPr dirty="0" sz="1150" spc="5">
                <a:latin typeface="Tahoma"/>
                <a:cs typeface="Tahoma"/>
              </a:rPr>
              <a:t>efficiently meet sensitive </a:t>
            </a:r>
            <a:r>
              <a:rPr dirty="0" sz="1150" spc="10">
                <a:latin typeface="Tahoma"/>
                <a:cs typeface="Tahoma"/>
              </a:rPr>
              <a:t>requirements </a:t>
            </a:r>
            <a:r>
              <a:rPr dirty="0" sz="1150">
                <a:latin typeface="Tahoma"/>
                <a:cs typeface="Tahoma"/>
              </a:rPr>
              <a:t>of  </a:t>
            </a:r>
            <a:r>
              <a:rPr dirty="0" sz="1150" spc="5">
                <a:latin typeface="Tahoma"/>
                <a:cs typeface="Tahoma"/>
              </a:rPr>
              <a:t>traders.</a:t>
            </a:r>
            <a:endParaRPr sz="1150">
              <a:latin typeface="Tahoma"/>
              <a:cs typeface="Tahoma"/>
            </a:endParaRPr>
          </a:p>
          <a:p>
            <a:pPr marL="12700" marR="27305">
              <a:lnSpc>
                <a:spcPct val="101699"/>
              </a:lnSpc>
              <a:spcBef>
                <a:spcPts val="10"/>
              </a:spcBef>
            </a:pPr>
            <a:r>
              <a:rPr dirty="0" sz="1150" spc="5" u="sng">
                <a:latin typeface="Tahoma"/>
                <a:cs typeface="Tahoma"/>
              </a:rPr>
              <a:t>InstaTrade Investment Company </a:t>
            </a:r>
            <a:r>
              <a:rPr dirty="0" sz="1150" spc="10">
                <a:latin typeface="Tahoma"/>
                <a:cs typeface="Tahoma"/>
              </a:rPr>
              <a:t>is </a:t>
            </a:r>
            <a:r>
              <a:rPr dirty="0" sz="1150" spc="5">
                <a:latin typeface="Tahoma"/>
                <a:cs typeface="Tahoma"/>
              </a:rPr>
              <a:t>a Russian stock broker </a:t>
            </a:r>
            <a:r>
              <a:rPr dirty="0" sz="1150" spc="10">
                <a:latin typeface="Tahoma"/>
                <a:cs typeface="Tahoma"/>
              </a:rPr>
              <a:t>which provides </a:t>
            </a:r>
            <a:r>
              <a:rPr dirty="0" sz="1150" spc="5">
                <a:latin typeface="Tahoma"/>
                <a:cs typeface="Tahoma"/>
              </a:rPr>
              <a:t>access  </a:t>
            </a:r>
            <a:r>
              <a:rPr dirty="0" sz="1150">
                <a:latin typeface="Tahoma"/>
                <a:cs typeface="Tahoma"/>
              </a:rPr>
              <a:t>to </a:t>
            </a:r>
            <a:r>
              <a:rPr dirty="0" sz="1150" spc="10">
                <a:latin typeface="Tahoma"/>
                <a:cs typeface="Tahoma"/>
              </a:rPr>
              <a:t>MYCEX </a:t>
            </a:r>
            <a:r>
              <a:rPr dirty="0" sz="1150" spc="5">
                <a:latin typeface="Tahoma"/>
                <a:cs typeface="Tahoma"/>
              </a:rPr>
              <a:t>and </a:t>
            </a:r>
            <a:r>
              <a:rPr dirty="0" sz="1150" spc="10">
                <a:latin typeface="Tahoma"/>
                <a:cs typeface="Tahoma"/>
              </a:rPr>
              <a:t>RTS </a:t>
            </a:r>
            <a:r>
              <a:rPr dirty="0" sz="1150" spc="5">
                <a:latin typeface="Tahoma"/>
                <a:cs typeface="Tahoma"/>
              </a:rPr>
              <a:t>stock exchanges, and </a:t>
            </a:r>
            <a:r>
              <a:rPr dirty="0" sz="1150" spc="10">
                <a:latin typeface="Tahoma"/>
                <a:cs typeface="Tahoma"/>
              </a:rPr>
              <a:t>is </a:t>
            </a:r>
            <a:r>
              <a:rPr dirty="0" sz="1150" spc="5">
                <a:latin typeface="Tahoma"/>
                <a:cs typeface="Tahoma"/>
              </a:rPr>
              <a:t>a part </a:t>
            </a:r>
            <a:r>
              <a:rPr dirty="0" sz="1150">
                <a:latin typeface="Tahoma"/>
                <a:cs typeface="Tahoma"/>
              </a:rPr>
              <a:t>of </a:t>
            </a:r>
            <a:r>
              <a:rPr dirty="0" sz="1150" spc="5" b="1">
                <a:latin typeface="Tahoma"/>
                <a:cs typeface="Tahoma"/>
              </a:rPr>
              <a:t>InstaForex </a:t>
            </a:r>
            <a:r>
              <a:rPr dirty="0" sz="1150" spc="10" b="1">
                <a:latin typeface="Tahoma"/>
                <a:cs typeface="Tahoma"/>
              </a:rPr>
              <a:t>Companies  </a:t>
            </a:r>
            <a:r>
              <a:rPr dirty="0" sz="1150" spc="5" b="1">
                <a:latin typeface="Tahoma"/>
                <a:cs typeface="Tahoma"/>
              </a:rPr>
              <a:t>Group</a:t>
            </a:r>
            <a:r>
              <a:rPr dirty="0" sz="1150" spc="5">
                <a:latin typeface="Tahoma"/>
                <a:cs typeface="Tahoma"/>
              </a:rPr>
              <a:t>.</a:t>
            </a:r>
            <a:endParaRPr sz="1150">
              <a:latin typeface="Tahoma"/>
              <a:cs typeface="Tahoma"/>
            </a:endParaRPr>
          </a:p>
          <a:p>
            <a:pPr marL="12700" marR="89535">
              <a:lnSpc>
                <a:spcPct val="102200"/>
              </a:lnSpc>
              <a:spcBef>
                <a:spcPts val="5"/>
              </a:spcBef>
            </a:pPr>
            <a:r>
              <a:rPr dirty="0" sz="1150" spc="5" b="1">
                <a:latin typeface="Tahoma"/>
                <a:cs typeface="Tahoma"/>
              </a:rPr>
              <a:t>InstaForex </a:t>
            </a:r>
            <a:r>
              <a:rPr dirty="0" sz="1150" spc="10" b="1">
                <a:latin typeface="Tahoma"/>
                <a:cs typeface="Tahoma"/>
              </a:rPr>
              <a:t>Companies Group </a:t>
            </a:r>
            <a:r>
              <a:rPr dirty="0" sz="1150" spc="5">
                <a:latin typeface="Tahoma"/>
                <a:cs typeface="Tahoma"/>
              </a:rPr>
              <a:t>has a </a:t>
            </a:r>
            <a:r>
              <a:rPr dirty="0" sz="1150" spc="10">
                <a:latin typeface="Tahoma"/>
                <a:cs typeface="Tahoma"/>
              </a:rPr>
              <a:t>comprehensive </a:t>
            </a:r>
            <a:r>
              <a:rPr dirty="0" sz="1150" spc="5">
                <a:latin typeface="Tahoma"/>
                <a:cs typeface="Tahoma"/>
              </a:rPr>
              <a:t>range of financial  instruments enabling individuals and institutions </a:t>
            </a:r>
            <a:r>
              <a:rPr dirty="0" sz="1150" spc="-40">
                <a:latin typeface="Tahoma"/>
                <a:cs typeface="Tahoma"/>
              </a:rPr>
              <a:t>to </a:t>
            </a:r>
            <a:r>
              <a:rPr dirty="0" sz="1150" spc="5">
                <a:latin typeface="Tahoma"/>
                <a:cs typeface="Tahoma"/>
              </a:rPr>
              <a:t>invest </a:t>
            </a:r>
            <a:r>
              <a:rPr dirty="0" sz="1150" spc="10">
                <a:latin typeface="Tahoma"/>
                <a:cs typeface="Tahoma"/>
              </a:rPr>
              <a:t>in </a:t>
            </a:r>
            <a:r>
              <a:rPr dirty="0" sz="1150" spc="5">
                <a:latin typeface="Tahoma"/>
                <a:cs typeface="Tahoma"/>
              </a:rPr>
              <a:t>exchange and stock  markets. For more information </a:t>
            </a:r>
            <a:r>
              <a:rPr dirty="0" sz="1150" spc="10">
                <a:latin typeface="Tahoma"/>
                <a:cs typeface="Tahoma"/>
              </a:rPr>
              <a:t>please </a:t>
            </a:r>
            <a:r>
              <a:rPr dirty="0" sz="1150" spc="5">
                <a:latin typeface="Tahoma"/>
                <a:cs typeface="Tahoma"/>
              </a:rPr>
              <a:t>visit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5" u="sng">
                <a:solidFill>
                  <a:srgbClr val="0000FF"/>
                </a:solidFill>
                <a:latin typeface="Tahoma"/>
                <a:cs typeface="Tahoma"/>
                <a:hlinkClick r:id="rId54"/>
              </a:rPr>
              <a:t>www.instafxng.com</a:t>
            </a:r>
            <a:endParaRPr sz="11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150" spc="5" b="1">
                <a:solidFill>
                  <a:srgbClr val="C00000"/>
                </a:solidFill>
                <a:latin typeface="Tahoma"/>
                <a:cs typeface="Tahoma"/>
              </a:rPr>
              <a:t>Introduction to </a:t>
            </a:r>
            <a:r>
              <a:rPr dirty="0" sz="1150" spc="10" b="1">
                <a:solidFill>
                  <a:srgbClr val="C00000"/>
                </a:solidFill>
                <a:latin typeface="Tahoma"/>
                <a:cs typeface="Tahoma"/>
              </a:rPr>
              <a:t>Forex</a:t>
            </a:r>
            <a:r>
              <a:rPr dirty="0" sz="1150" spc="15" b="1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1150" spc="-5" b="1">
                <a:solidFill>
                  <a:srgbClr val="C00000"/>
                </a:solidFill>
                <a:latin typeface="Tahoma"/>
                <a:cs typeface="Tahoma"/>
              </a:rPr>
              <a:t>trading</a:t>
            </a:r>
            <a:r>
              <a:rPr dirty="0" sz="1150" spc="-5">
                <a:latin typeface="Tahoma"/>
                <a:cs typeface="Tahoma"/>
              </a:rPr>
              <a:t>.</a:t>
            </a:r>
            <a:endParaRPr sz="11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150" spc="5" b="1" u="heavy">
                <a:latin typeface="Arial"/>
                <a:cs typeface="Arial"/>
              </a:rPr>
              <a:t>What </a:t>
            </a:r>
            <a:r>
              <a:rPr dirty="0" sz="1150" spc="10" b="1" u="heavy">
                <a:latin typeface="Arial"/>
                <a:cs typeface="Arial"/>
              </a:rPr>
              <a:t>Is</a:t>
            </a:r>
            <a:r>
              <a:rPr dirty="0" sz="1150" spc="-55" b="1" u="heavy">
                <a:latin typeface="Arial"/>
                <a:cs typeface="Arial"/>
              </a:rPr>
              <a:t> </a:t>
            </a:r>
            <a:r>
              <a:rPr dirty="0" sz="1150" spc="5" b="1" u="heavy">
                <a:latin typeface="Arial"/>
                <a:cs typeface="Arial"/>
              </a:rPr>
              <a:t>Forex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"Forex" is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short </a:t>
            </a:r>
            <a:r>
              <a:rPr dirty="0" sz="1150" spc="10">
                <a:latin typeface="Arial"/>
                <a:cs typeface="Arial"/>
              </a:rPr>
              <a:t>term </a:t>
            </a:r>
            <a:r>
              <a:rPr dirty="0" sz="1150" spc="5">
                <a:latin typeface="Arial"/>
                <a:cs typeface="Arial"/>
              </a:rPr>
              <a:t>to Foreign </a:t>
            </a:r>
            <a:r>
              <a:rPr dirty="0" sz="1150" spc="10">
                <a:latin typeface="Arial"/>
                <a:cs typeface="Arial"/>
              </a:rPr>
              <a:t>Exchange </a:t>
            </a:r>
            <a:r>
              <a:rPr dirty="0" sz="1150" spc="-10">
                <a:latin typeface="Arial"/>
                <a:cs typeface="Arial"/>
              </a:rPr>
              <a:t>market, </a:t>
            </a:r>
            <a:r>
              <a:rPr dirty="0" sz="1150" spc="10">
                <a:latin typeface="Arial"/>
                <a:cs typeface="Arial"/>
              </a:rPr>
              <a:t>also </a:t>
            </a:r>
            <a:r>
              <a:rPr dirty="0" sz="1150" spc="5">
                <a:latin typeface="Arial"/>
                <a:cs typeface="Arial"/>
              </a:rPr>
              <a:t>referred to </a:t>
            </a:r>
            <a:r>
              <a:rPr dirty="0" sz="1150">
                <a:latin typeface="Arial"/>
                <a:cs typeface="Arial"/>
              </a:rPr>
              <a:t>as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or  </a:t>
            </a:r>
            <a:r>
              <a:rPr dirty="0" sz="1150" spc="5">
                <a:latin typeface="Arial"/>
                <a:cs typeface="Arial"/>
              </a:rPr>
              <a:t>"FX" market, it is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largest financial </a:t>
            </a:r>
            <a:r>
              <a:rPr dirty="0" sz="1150" spc="10">
                <a:latin typeface="Arial"/>
                <a:cs typeface="Arial"/>
              </a:rPr>
              <a:t>market </a:t>
            </a:r>
            <a:r>
              <a:rPr dirty="0" sz="1150" spc="5">
                <a:latin typeface="Arial"/>
                <a:cs typeface="Arial"/>
              </a:rPr>
              <a:t>in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world, with </a:t>
            </a:r>
            <a:r>
              <a:rPr dirty="0" sz="1150" spc="10">
                <a:latin typeface="Arial"/>
                <a:cs typeface="Arial"/>
              </a:rPr>
              <a:t>a daily </a:t>
            </a:r>
            <a:r>
              <a:rPr dirty="0" sz="1150" spc="5">
                <a:latin typeface="Arial"/>
                <a:cs typeface="Arial"/>
              </a:rPr>
              <a:t>average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turnover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well over US$2.8 trillion </a:t>
            </a:r>
            <a:r>
              <a:rPr dirty="0" sz="1150">
                <a:latin typeface="Arial"/>
                <a:cs typeface="Arial"/>
              </a:rPr>
              <a:t>-- </a:t>
            </a:r>
            <a:r>
              <a:rPr dirty="0" sz="1150" spc="10">
                <a:latin typeface="Arial"/>
                <a:cs typeface="Arial"/>
              </a:rPr>
              <a:t>30 </a:t>
            </a:r>
            <a:r>
              <a:rPr dirty="0" sz="1150" spc="5">
                <a:latin typeface="Arial"/>
                <a:cs typeface="Arial"/>
              </a:rPr>
              <a:t>times </a:t>
            </a:r>
            <a:r>
              <a:rPr dirty="0" sz="1150" spc="-10">
                <a:latin typeface="Arial"/>
                <a:cs typeface="Arial"/>
              </a:rPr>
              <a:t>larger </a:t>
            </a:r>
            <a:r>
              <a:rPr dirty="0" sz="1150" spc="10">
                <a:latin typeface="Arial"/>
                <a:cs typeface="Arial"/>
              </a:rPr>
              <a:t>than the combined volume  </a:t>
            </a:r>
            <a:r>
              <a:rPr dirty="0" sz="1150" spc="5">
                <a:latin typeface="Arial"/>
                <a:cs typeface="Arial"/>
              </a:rPr>
              <a:t>of </a:t>
            </a:r>
            <a:r>
              <a:rPr dirty="0" sz="1150">
                <a:latin typeface="Arial"/>
                <a:cs typeface="Arial"/>
              </a:rPr>
              <a:t>all </a:t>
            </a:r>
            <a:r>
              <a:rPr dirty="0" sz="1150" spc="5">
                <a:latin typeface="Arial"/>
                <a:cs typeface="Arial"/>
              </a:rPr>
              <a:t>U.S. equity markets. </a:t>
            </a:r>
            <a:r>
              <a:rPr dirty="0" sz="1150" spc="10">
                <a:latin typeface="Arial"/>
                <a:cs typeface="Arial"/>
              </a:rPr>
              <a:t>Unlike </a:t>
            </a:r>
            <a:r>
              <a:rPr dirty="0" sz="1150" spc="5">
                <a:latin typeface="Arial"/>
                <a:cs typeface="Arial"/>
              </a:rPr>
              <a:t>other financial markets, the forex market has </a:t>
            </a:r>
            <a:r>
              <a:rPr dirty="0" sz="1150" spc="15">
                <a:latin typeface="Arial"/>
                <a:cs typeface="Arial"/>
              </a:rPr>
              <a:t>no  </a:t>
            </a:r>
            <a:r>
              <a:rPr dirty="0" sz="1150" spc="5">
                <a:latin typeface="Arial"/>
                <a:cs typeface="Arial"/>
              </a:rPr>
              <a:t>physical location or central exchange. It </a:t>
            </a:r>
            <a:r>
              <a:rPr dirty="0" sz="1150" spc="10">
                <a:latin typeface="Arial"/>
                <a:cs typeface="Arial"/>
              </a:rPr>
              <a:t>is </a:t>
            </a:r>
            <a:r>
              <a:rPr dirty="0" sz="1150" spc="15">
                <a:latin typeface="Arial"/>
                <a:cs typeface="Arial"/>
              </a:rPr>
              <a:t>an </a:t>
            </a:r>
            <a:r>
              <a:rPr dirty="0" sz="1150">
                <a:latin typeface="Arial"/>
                <a:cs typeface="Arial"/>
              </a:rPr>
              <a:t>over-the-counter </a:t>
            </a:r>
            <a:r>
              <a:rPr dirty="0" sz="1150" spc="5">
                <a:latin typeface="Arial"/>
                <a:cs typeface="Arial"/>
              </a:rPr>
              <a:t>market where  buyers </a:t>
            </a:r>
            <a:r>
              <a:rPr dirty="0" sz="1150" spc="10">
                <a:latin typeface="Arial"/>
                <a:cs typeface="Arial"/>
              </a:rPr>
              <a:t>and </a:t>
            </a:r>
            <a:r>
              <a:rPr dirty="0" sz="1150" spc="5">
                <a:latin typeface="Arial"/>
                <a:cs typeface="Arial"/>
              </a:rPr>
              <a:t>sellers including banks, corporations, </a:t>
            </a:r>
            <a:r>
              <a:rPr dirty="0" sz="1150" spc="-20">
                <a:latin typeface="Arial"/>
                <a:cs typeface="Arial"/>
              </a:rPr>
              <a:t>and </a:t>
            </a:r>
            <a:r>
              <a:rPr dirty="0" sz="1150" spc="5">
                <a:latin typeface="Arial"/>
                <a:cs typeface="Arial"/>
              </a:rPr>
              <a:t>private investors conduct  business.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9" name="object 10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50"/>
              </a:lnSpc>
            </a:pPr>
            <a:r>
              <a:rPr dirty="0" spc="5">
                <a:hlinkClick r:id="rId54"/>
              </a:rPr>
              <a:t>www.instafxng.com</a:t>
            </a:r>
          </a:p>
          <a:p>
            <a:pPr algn="ctr">
              <a:lnSpc>
                <a:spcPts val="1360"/>
              </a:lnSpc>
            </a:pPr>
            <a:r>
              <a:rPr dirty="0" spc="5" u="none">
                <a:solidFill>
                  <a:srgbClr val="C00000"/>
                </a:solidFill>
              </a:rPr>
              <a:t>This materials </a:t>
            </a:r>
            <a:r>
              <a:rPr dirty="0" u="none">
                <a:solidFill>
                  <a:srgbClr val="C00000"/>
                </a:solidFill>
              </a:rPr>
              <a:t>are </a:t>
            </a:r>
            <a:r>
              <a:rPr dirty="0" spc="10" u="none">
                <a:solidFill>
                  <a:srgbClr val="C00000"/>
                </a:solidFill>
              </a:rPr>
              <a:t>solely </a:t>
            </a:r>
            <a:r>
              <a:rPr dirty="0" spc="5" u="none">
                <a:solidFill>
                  <a:srgbClr val="C00000"/>
                </a:solidFill>
              </a:rPr>
              <a:t>meant for educational </a:t>
            </a:r>
            <a:r>
              <a:rPr dirty="0" spc="-5" u="none">
                <a:solidFill>
                  <a:srgbClr val="C00000"/>
                </a:solidFill>
              </a:rPr>
              <a:t>purposes</a:t>
            </a:r>
            <a:r>
              <a:rPr dirty="0" spc="-25" u="none">
                <a:solidFill>
                  <a:srgbClr val="C00000"/>
                </a:solidFill>
              </a:rPr>
              <a:t> </a:t>
            </a:r>
            <a:r>
              <a:rPr dirty="0" spc="10" u="none">
                <a:solidFill>
                  <a:srgbClr val="C00000"/>
                </a:solidFill>
              </a:rPr>
              <a:t>only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955" y="6376522"/>
            <a:ext cx="1389766" cy="1389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27294" y="6471010"/>
            <a:ext cx="86867" cy="85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8813" y="2936082"/>
            <a:ext cx="3657295" cy="3504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33784" y="454757"/>
            <a:ext cx="0" cy="890269"/>
          </a:xfrm>
          <a:custGeom>
            <a:avLst/>
            <a:gdLst/>
            <a:ahLst/>
            <a:cxnLst/>
            <a:rect l="l" t="t" r="r" b="b"/>
            <a:pathLst>
              <a:path w="0" h="890269">
                <a:moveTo>
                  <a:pt x="0" y="0"/>
                </a:moveTo>
                <a:lnTo>
                  <a:pt x="0" y="889944"/>
                </a:lnTo>
              </a:path>
            </a:pathLst>
          </a:custGeom>
          <a:ln w="4419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09" y="454757"/>
            <a:ext cx="7499350" cy="890269"/>
          </a:xfrm>
          <a:custGeom>
            <a:avLst/>
            <a:gdLst/>
            <a:ahLst/>
            <a:cxnLst/>
            <a:rect l="l" t="t" r="r" b="b"/>
            <a:pathLst>
              <a:path w="7499350" h="890269">
                <a:moveTo>
                  <a:pt x="0" y="889944"/>
                </a:moveTo>
                <a:lnTo>
                  <a:pt x="7498978" y="889944"/>
                </a:lnTo>
                <a:lnTo>
                  <a:pt x="7498978" y="0"/>
                </a:lnTo>
                <a:lnTo>
                  <a:pt x="0" y="0"/>
                </a:lnTo>
                <a:lnTo>
                  <a:pt x="0" y="8899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74712" y="454760"/>
            <a:ext cx="3029452" cy="8899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00166" y="4063477"/>
            <a:ext cx="5371465" cy="5162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</a:pPr>
            <a:r>
              <a:rPr dirty="0" sz="1150" spc="5" b="1" u="heavy">
                <a:latin typeface="Arial"/>
                <a:cs typeface="Arial"/>
              </a:rPr>
              <a:t>Three Important</a:t>
            </a:r>
            <a:r>
              <a:rPr dirty="0" sz="1150" spc="-15" b="1" u="heavy">
                <a:latin typeface="Arial"/>
                <a:cs typeface="Arial"/>
              </a:rPr>
              <a:t> </a:t>
            </a:r>
            <a:r>
              <a:rPr dirty="0" sz="1150" spc="5" b="1" u="heavy">
                <a:latin typeface="Arial"/>
                <a:cs typeface="Arial"/>
              </a:rPr>
              <a:t>Indicators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 indent="-635">
              <a:lnSpc>
                <a:spcPct val="96900"/>
              </a:lnSpc>
            </a:pPr>
            <a:r>
              <a:rPr dirty="0" sz="1150" spc="10">
                <a:latin typeface="Arial"/>
                <a:cs typeface="Arial"/>
              </a:rPr>
              <a:t>As </a:t>
            </a:r>
            <a:r>
              <a:rPr dirty="0" sz="1150" spc="5">
                <a:latin typeface="Arial"/>
                <a:cs typeface="Arial"/>
              </a:rPr>
              <a:t>mention earlier in this </a:t>
            </a:r>
            <a:r>
              <a:rPr dirty="0" sz="1150">
                <a:latin typeface="Arial"/>
                <a:cs typeface="Arial"/>
              </a:rPr>
              <a:t>book </a:t>
            </a:r>
            <a:r>
              <a:rPr dirty="0" sz="1150" spc="10">
                <a:latin typeface="Arial"/>
                <a:cs typeface="Arial"/>
              </a:rPr>
              <a:t>there </a:t>
            </a:r>
            <a:r>
              <a:rPr dirty="0" sz="1150" spc="5">
                <a:latin typeface="Arial"/>
                <a:cs typeface="Arial"/>
              </a:rPr>
              <a:t>are </a:t>
            </a:r>
            <a:r>
              <a:rPr dirty="0" sz="1150" spc="10">
                <a:latin typeface="Arial"/>
                <a:cs typeface="Arial"/>
              </a:rPr>
              <a:t>more </a:t>
            </a:r>
            <a:r>
              <a:rPr dirty="0" sz="1150" spc="5">
                <a:latin typeface="Arial"/>
                <a:cs typeface="Arial"/>
              </a:rPr>
              <a:t>than </a:t>
            </a:r>
            <a:r>
              <a:rPr dirty="0" sz="1150" spc="10">
                <a:latin typeface="Arial"/>
                <a:cs typeface="Arial"/>
              </a:rPr>
              <a:t>60 </a:t>
            </a:r>
            <a:r>
              <a:rPr dirty="0" sz="1150" spc="5">
                <a:latin typeface="Arial"/>
                <a:cs typeface="Arial"/>
              </a:rPr>
              <a:t>types forex trading  indicators </a:t>
            </a:r>
            <a:r>
              <a:rPr dirty="0" sz="1150" spc="10">
                <a:latin typeface="Arial"/>
                <a:cs typeface="Arial"/>
              </a:rPr>
              <a:t>but </a:t>
            </a:r>
            <a:r>
              <a:rPr dirty="0" sz="1150" spc="5">
                <a:latin typeface="Arial"/>
                <a:cs typeface="Arial"/>
              </a:rPr>
              <a:t>let’s give </a:t>
            </a:r>
            <a:r>
              <a:rPr dirty="0" sz="1150" spc="10">
                <a:latin typeface="Arial"/>
                <a:cs typeface="Arial"/>
              </a:rPr>
              <a:t>more </a:t>
            </a:r>
            <a:r>
              <a:rPr dirty="0" sz="1150" spc="5">
                <a:latin typeface="Arial"/>
                <a:cs typeface="Arial"/>
              </a:rPr>
              <a:t>detail </a:t>
            </a:r>
            <a:r>
              <a:rPr dirty="0" sz="1150" spc="10">
                <a:latin typeface="Arial"/>
                <a:cs typeface="Arial"/>
              </a:rPr>
              <a:t>on </a:t>
            </a:r>
            <a:r>
              <a:rPr dirty="0" sz="1150" spc="5">
                <a:latin typeface="Arial"/>
                <a:cs typeface="Arial"/>
              </a:rPr>
              <a:t>three most important indicators </a:t>
            </a:r>
            <a:r>
              <a:rPr dirty="0" sz="1150" spc="10">
                <a:latin typeface="Arial"/>
                <a:cs typeface="Arial"/>
              </a:rPr>
              <a:t>which  many </a:t>
            </a:r>
            <a:r>
              <a:rPr dirty="0" sz="1150" spc="5">
                <a:latin typeface="Arial"/>
                <a:cs typeface="Arial"/>
              </a:rPr>
              <a:t>successful traders </a:t>
            </a:r>
            <a:r>
              <a:rPr dirty="0" sz="1150">
                <a:latin typeface="Arial"/>
                <a:cs typeface="Arial"/>
              </a:rPr>
              <a:t>has </a:t>
            </a:r>
            <a:r>
              <a:rPr dirty="0" sz="1150" spc="5">
                <a:latin typeface="Arial"/>
                <a:cs typeface="Arial"/>
              </a:rPr>
              <a:t>been using </a:t>
            </a:r>
            <a:r>
              <a:rPr dirty="0" sz="1150" spc="10">
                <a:latin typeface="Arial"/>
                <a:cs typeface="Arial"/>
              </a:rPr>
              <a:t>to </a:t>
            </a:r>
            <a:r>
              <a:rPr dirty="0" sz="1150" spc="5">
                <a:latin typeface="Arial"/>
                <a:cs typeface="Arial"/>
              </a:rPr>
              <a:t>trade</a:t>
            </a:r>
            <a:r>
              <a:rPr dirty="0" sz="1150" spc="8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profitably..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150" spc="5">
                <a:latin typeface="Arial"/>
                <a:cs typeface="Arial"/>
              </a:rPr>
              <a:t>These </a:t>
            </a:r>
            <a:r>
              <a:rPr dirty="0" sz="1150" spc="10">
                <a:latin typeface="Arial"/>
                <a:cs typeface="Arial"/>
              </a:rPr>
              <a:t>can </a:t>
            </a:r>
            <a:r>
              <a:rPr dirty="0" sz="1150" spc="15">
                <a:latin typeface="Arial"/>
                <a:cs typeface="Arial"/>
              </a:rPr>
              <a:t>be</a:t>
            </a:r>
            <a:r>
              <a:rPr dirty="0" sz="1150" spc="-85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used:</a:t>
            </a:r>
            <a:endParaRPr sz="1150">
              <a:latin typeface="Arial"/>
              <a:cs typeface="Arial"/>
            </a:endParaRPr>
          </a:p>
          <a:p>
            <a:pPr marL="457200" indent="-22225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57200" algn="l"/>
                <a:tab pos="457834" algn="l"/>
              </a:tabLst>
            </a:pPr>
            <a:r>
              <a:rPr dirty="0" sz="1150" spc="10" b="1" i="1">
                <a:latin typeface="Arial"/>
                <a:cs typeface="Arial"/>
              </a:rPr>
              <a:t>Moving Average</a:t>
            </a:r>
            <a:r>
              <a:rPr dirty="0" sz="1150" spc="-90" b="1" i="1">
                <a:latin typeface="Arial"/>
                <a:cs typeface="Arial"/>
              </a:rPr>
              <a:t> </a:t>
            </a:r>
            <a:r>
              <a:rPr dirty="0" sz="1150" spc="5" b="1" i="1">
                <a:latin typeface="Arial"/>
                <a:cs typeface="Arial"/>
              </a:rPr>
              <a:t>(MA)</a:t>
            </a:r>
            <a:endParaRPr sz="1150">
              <a:latin typeface="Arial"/>
              <a:cs typeface="Arial"/>
            </a:endParaRPr>
          </a:p>
          <a:p>
            <a:pPr marL="457200" indent="-222250">
              <a:lnSpc>
                <a:spcPct val="100000"/>
              </a:lnSpc>
              <a:spcBef>
                <a:spcPts val="45"/>
              </a:spcBef>
              <a:buFont typeface="Symbol"/>
              <a:buChar char=""/>
              <a:tabLst>
                <a:tab pos="457200" algn="l"/>
                <a:tab pos="457834" algn="l"/>
              </a:tabLst>
            </a:pPr>
            <a:r>
              <a:rPr dirty="0" sz="1150" spc="5" b="1" i="1">
                <a:latin typeface="Arial"/>
                <a:cs typeface="Arial"/>
              </a:rPr>
              <a:t>Relative Strength Index</a:t>
            </a:r>
            <a:r>
              <a:rPr dirty="0" sz="1150" spc="-20" b="1" i="1">
                <a:latin typeface="Arial"/>
                <a:cs typeface="Arial"/>
              </a:rPr>
              <a:t> </a:t>
            </a:r>
            <a:r>
              <a:rPr dirty="0" sz="1150" spc="10" b="1" i="1">
                <a:latin typeface="Arial"/>
                <a:cs typeface="Arial"/>
              </a:rPr>
              <a:t>(RSI)</a:t>
            </a:r>
            <a:endParaRPr sz="1150">
              <a:latin typeface="Arial"/>
              <a:cs typeface="Arial"/>
            </a:endParaRPr>
          </a:p>
          <a:p>
            <a:pPr marL="457200" indent="-22225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57200" algn="l"/>
                <a:tab pos="457834" algn="l"/>
              </a:tabLst>
            </a:pPr>
            <a:r>
              <a:rPr dirty="0" sz="1150" spc="5" b="1" i="1">
                <a:latin typeface="Arial"/>
                <a:cs typeface="Arial"/>
              </a:rPr>
              <a:t>Parabolic</a:t>
            </a:r>
            <a:r>
              <a:rPr dirty="0" sz="1150" spc="-75" b="1" i="1">
                <a:latin typeface="Arial"/>
                <a:cs typeface="Arial"/>
              </a:rPr>
              <a:t> </a:t>
            </a:r>
            <a:r>
              <a:rPr dirty="0" sz="1150" spc="10" b="1" i="1">
                <a:latin typeface="Arial"/>
                <a:cs typeface="Arial"/>
              </a:rPr>
              <a:t>SAR.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150" spc="5" b="1" u="heavy">
                <a:latin typeface="Arial"/>
                <a:cs typeface="Arial"/>
              </a:rPr>
              <a:t>Moving</a:t>
            </a:r>
            <a:r>
              <a:rPr dirty="0" sz="1150" spc="-40" b="1" u="heavy">
                <a:latin typeface="Arial"/>
                <a:cs typeface="Arial"/>
              </a:rPr>
              <a:t> </a:t>
            </a:r>
            <a:r>
              <a:rPr dirty="0" sz="1150" spc="5" b="1" u="heavy">
                <a:latin typeface="Arial"/>
                <a:cs typeface="Arial"/>
              </a:rPr>
              <a:t>Average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 indent="-635">
              <a:lnSpc>
                <a:spcPts val="1340"/>
              </a:lnSpc>
            </a:pP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Moving </a:t>
            </a:r>
            <a:r>
              <a:rPr dirty="0" sz="1150" spc="10">
                <a:latin typeface="Arial"/>
                <a:cs typeface="Arial"/>
              </a:rPr>
              <a:t>Average </a:t>
            </a:r>
            <a:r>
              <a:rPr dirty="0" sz="1150" spc="5">
                <a:latin typeface="Arial"/>
                <a:cs typeface="Arial"/>
              </a:rPr>
              <a:t>is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moving </a:t>
            </a:r>
            <a:r>
              <a:rPr dirty="0" sz="1150" spc="10">
                <a:latin typeface="Arial"/>
                <a:cs typeface="Arial"/>
              </a:rPr>
              <a:t>mean </a:t>
            </a:r>
            <a:r>
              <a:rPr dirty="0" sz="1150" spc="5">
                <a:latin typeface="Arial"/>
                <a:cs typeface="Arial"/>
              </a:rPr>
              <a:t>of data. In other words, </a:t>
            </a:r>
            <a:r>
              <a:rPr dirty="0" sz="1150" spc="10">
                <a:latin typeface="Arial"/>
                <a:cs typeface="Arial"/>
              </a:rPr>
              <a:t>Moving Averages  </a:t>
            </a:r>
            <a:r>
              <a:rPr dirty="0" sz="1150" spc="5">
                <a:latin typeface="Arial"/>
                <a:cs typeface="Arial"/>
              </a:rPr>
              <a:t>perform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mathematical function where data within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selected period is averaged  </a:t>
            </a:r>
            <a:r>
              <a:rPr dirty="0" sz="1150" spc="10">
                <a:latin typeface="Arial"/>
                <a:cs typeface="Arial"/>
              </a:rPr>
              <a:t>and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average ‘moves’ </a:t>
            </a:r>
            <a:r>
              <a:rPr dirty="0" sz="1150" spc="5">
                <a:latin typeface="Arial"/>
                <a:cs typeface="Arial"/>
              </a:rPr>
              <a:t>as </a:t>
            </a:r>
            <a:r>
              <a:rPr dirty="0" sz="1150" spc="10">
                <a:latin typeface="Arial"/>
                <a:cs typeface="Arial"/>
              </a:rPr>
              <a:t>new </a:t>
            </a:r>
            <a:r>
              <a:rPr dirty="0" sz="1150" spc="5">
                <a:latin typeface="Arial"/>
                <a:cs typeface="Arial"/>
              </a:rPr>
              <a:t>data is included in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calculation </a:t>
            </a:r>
            <a:r>
              <a:rPr dirty="0" sz="1150" spc="10">
                <a:latin typeface="Arial"/>
                <a:cs typeface="Arial"/>
              </a:rPr>
              <a:t>while </a:t>
            </a:r>
            <a:r>
              <a:rPr dirty="0" sz="1150" spc="5">
                <a:latin typeface="Arial"/>
                <a:cs typeface="Arial"/>
              </a:rPr>
              <a:t>older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data is </a:t>
            </a:r>
            <a:r>
              <a:rPr dirty="0" sz="1150" spc="5">
                <a:latin typeface="Arial"/>
                <a:cs typeface="Arial"/>
              </a:rPr>
              <a:t>removed or lessened. </a:t>
            </a:r>
            <a:r>
              <a:rPr dirty="0" sz="1150" spc="10">
                <a:latin typeface="Arial"/>
                <a:cs typeface="Arial"/>
              </a:rPr>
              <a:t>Moving </a:t>
            </a:r>
            <a:r>
              <a:rPr dirty="0" sz="1150" spc="5">
                <a:latin typeface="Arial"/>
                <a:cs typeface="Arial"/>
              </a:rPr>
              <a:t>Averages </a:t>
            </a:r>
            <a:r>
              <a:rPr dirty="0" sz="1150">
                <a:latin typeface="Arial"/>
                <a:cs typeface="Arial"/>
              </a:rPr>
              <a:t>essentially </a:t>
            </a:r>
            <a:r>
              <a:rPr dirty="0" sz="1150" spc="5">
                <a:latin typeface="Arial"/>
                <a:cs typeface="Arial"/>
              </a:rPr>
              <a:t>smooth data </a:t>
            </a:r>
            <a:r>
              <a:rPr dirty="0" sz="1150" spc="10">
                <a:latin typeface="Arial"/>
                <a:cs typeface="Arial"/>
              </a:rPr>
              <a:t>by  </a:t>
            </a:r>
            <a:r>
              <a:rPr dirty="0" sz="1150" spc="5">
                <a:latin typeface="Arial"/>
                <a:cs typeface="Arial"/>
              </a:rPr>
              <a:t>removing ‘noise’. This smoothing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data </a:t>
            </a:r>
            <a:r>
              <a:rPr dirty="0" sz="1150" spc="10">
                <a:latin typeface="Arial"/>
                <a:cs typeface="Arial"/>
              </a:rPr>
              <a:t>makes </a:t>
            </a:r>
            <a:r>
              <a:rPr dirty="0" sz="1150" spc="-5">
                <a:latin typeface="Arial"/>
                <a:cs typeface="Arial"/>
              </a:rPr>
              <a:t>Moving </a:t>
            </a:r>
            <a:r>
              <a:rPr dirty="0" sz="1150" spc="10">
                <a:latin typeface="Arial"/>
                <a:cs typeface="Arial"/>
              </a:rPr>
              <a:t>Averages </a:t>
            </a:r>
            <a:r>
              <a:rPr dirty="0" sz="1150" spc="5">
                <a:latin typeface="Arial"/>
                <a:cs typeface="Arial"/>
              </a:rPr>
              <a:t>popular tools  </a:t>
            </a:r>
            <a:r>
              <a:rPr dirty="0" sz="1150" spc="10">
                <a:latin typeface="Arial"/>
                <a:cs typeface="Arial"/>
              </a:rPr>
              <a:t>in </a:t>
            </a:r>
            <a:r>
              <a:rPr dirty="0" sz="1150" spc="5">
                <a:latin typeface="Arial"/>
                <a:cs typeface="Arial"/>
              </a:rPr>
              <a:t>identifying price trends and trend</a:t>
            </a:r>
            <a:r>
              <a:rPr dirty="0" sz="115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reversals.</a:t>
            </a:r>
            <a:endParaRPr sz="1150">
              <a:latin typeface="Arial"/>
              <a:cs typeface="Arial"/>
            </a:endParaRPr>
          </a:p>
          <a:p>
            <a:pPr algn="just" marL="12700" marR="5080">
              <a:lnSpc>
                <a:spcPts val="1340"/>
              </a:lnSpc>
            </a:pPr>
            <a:r>
              <a:rPr dirty="0" sz="1150" spc="10">
                <a:latin typeface="Arial"/>
                <a:cs typeface="Arial"/>
              </a:rPr>
              <a:t>Using </a:t>
            </a:r>
            <a:r>
              <a:rPr dirty="0" sz="1150" spc="5">
                <a:latin typeface="Arial"/>
                <a:cs typeface="Arial"/>
              </a:rPr>
              <a:t>MA has proved </a:t>
            </a:r>
            <a:r>
              <a:rPr dirty="0" sz="1150" spc="10">
                <a:latin typeface="Arial"/>
                <a:cs typeface="Arial"/>
              </a:rPr>
              <a:t>to be more </a:t>
            </a:r>
            <a:r>
              <a:rPr dirty="0" sz="1150" spc="5">
                <a:latin typeface="Arial"/>
                <a:cs typeface="Arial"/>
              </a:rPr>
              <a:t>reliable </a:t>
            </a:r>
            <a:r>
              <a:rPr dirty="0" sz="1150" spc="10">
                <a:latin typeface="Arial"/>
                <a:cs typeface="Arial"/>
              </a:rPr>
              <a:t>and </a:t>
            </a:r>
            <a:r>
              <a:rPr dirty="0" sz="1150" spc="-5">
                <a:latin typeface="Arial"/>
                <a:cs typeface="Arial"/>
              </a:rPr>
              <a:t>profitable </a:t>
            </a:r>
            <a:r>
              <a:rPr dirty="0" sz="1150" spc="5">
                <a:latin typeface="Arial"/>
                <a:cs typeface="Arial"/>
              </a:rPr>
              <a:t>in trade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forex market.  </a:t>
            </a:r>
            <a:r>
              <a:rPr dirty="0" sz="1150" spc="10">
                <a:latin typeface="Arial"/>
                <a:cs typeface="Arial"/>
              </a:rPr>
              <a:t>With MA </a:t>
            </a:r>
            <a:r>
              <a:rPr dirty="0" sz="1150" spc="5">
                <a:latin typeface="Arial"/>
                <a:cs typeface="Arial"/>
              </a:rPr>
              <a:t>you </a:t>
            </a:r>
            <a:r>
              <a:rPr dirty="0" sz="1150" spc="10">
                <a:latin typeface="Arial"/>
                <a:cs typeface="Arial"/>
              </a:rPr>
              <a:t>can make </a:t>
            </a:r>
            <a:r>
              <a:rPr dirty="0" sz="1150">
                <a:latin typeface="Arial"/>
                <a:cs typeface="Arial"/>
              </a:rPr>
              <a:t>at </a:t>
            </a:r>
            <a:r>
              <a:rPr dirty="0" sz="1150" spc="5">
                <a:latin typeface="Arial"/>
                <a:cs typeface="Arial"/>
              </a:rPr>
              <a:t>least uninterruptible </a:t>
            </a:r>
            <a:r>
              <a:rPr dirty="0" sz="1150" spc="10">
                <a:latin typeface="Arial"/>
                <a:cs typeface="Arial"/>
              </a:rPr>
              <a:t>10% </a:t>
            </a:r>
            <a:r>
              <a:rPr dirty="0" sz="1150" spc="-45">
                <a:latin typeface="Arial"/>
                <a:cs typeface="Arial"/>
              </a:rPr>
              <a:t>of </a:t>
            </a:r>
            <a:r>
              <a:rPr dirty="0" sz="1150">
                <a:latin typeface="Arial"/>
                <a:cs typeface="Arial"/>
              </a:rPr>
              <a:t>your total </a:t>
            </a:r>
            <a:r>
              <a:rPr dirty="0" sz="1150" spc="5">
                <a:latin typeface="Arial"/>
                <a:cs typeface="Arial"/>
              </a:rPr>
              <a:t>forex investment  daily.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7200"/>
              </a:lnSpc>
            </a:pPr>
            <a:r>
              <a:rPr dirty="0" sz="1150" spc="5">
                <a:latin typeface="Arial"/>
                <a:cs typeface="Arial"/>
              </a:rPr>
              <a:t>There </a:t>
            </a:r>
            <a:r>
              <a:rPr dirty="0" sz="1150" spc="10">
                <a:latin typeface="Arial"/>
                <a:cs typeface="Arial"/>
              </a:rPr>
              <a:t>are </a:t>
            </a:r>
            <a:r>
              <a:rPr dirty="0" sz="1150" spc="5">
                <a:latin typeface="Arial"/>
                <a:cs typeface="Arial"/>
              </a:rPr>
              <a:t>types Moving </a:t>
            </a:r>
            <a:r>
              <a:rPr dirty="0" sz="1150" spc="10">
                <a:latin typeface="Arial"/>
                <a:cs typeface="Arial"/>
              </a:rPr>
              <a:t>Average </a:t>
            </a:r>
            <a:r>
              <a:rPr dirty="0" sz="1150" spc="15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differences </a:t>
            </a:r>
            <a:r>
              <a:rPr dirty="0" sz="1150" spc="-10">
                <a:latin typeface="Arial"/>
                <a:cs typeface="Arial"/>
              </a:rPr>
              <a:t>between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three types of  moving averages </a:t>
            </a:r>
            <a:r>
              <a:rPr dirty="0" sz="1150" spc="10">
                <a:latin typeface="Arial"/>
                <a:cs typeface="Arial"/>
              </a:rPr>
              <a:t>lie in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way that </a:t>
            </a:r>
            <a:r>
              <a:rPr dirty="0" sz="1150" spc="5">
                <a:latin typeface="Arial"/>
                <a:cs typeface="Arial"/>
              </a:rPr>
              <a:t>they </a:t>
            </a:r>
            <a:r>
              <a:rPr dirty="0" sz="1150" spc="10">
                <a:latin typeface="Arial"/>
                <a:cs typeface="Arial"/>
              </a:rPr>
              <a:t>are </a:t>
            </a:r>
            <a:r>
              <a:rPr dirty="0" sz="1150" spc="-5">
                <a:latin typeface="Arial"/>
                <a:cs typeface="Arial"/>
              </a:rPr>
              <a:t>calculated </a:t>
            </a:r>
            <a:r>
              <a:rPr dirty="0" sz="1150" spc="5">
                <a:latin typeface="Arial"/>
                <a:cs typeface="Arial"/>
              </a:rPr>
              <a:t>and whether they look at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all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data available or only </a:t>
            </a:r>
            <a:r>
              <a:rPr dirty="0" sz="1150" spc="10">
                <a:latin typeface="Arial"/>
                <a:cs typeface="Arial"/>
              </a:rPr>
              <a:t>the data </a:t>
            </a:r>
            <a:r>
              <a:rPr dirty="0" sz="1150" spc="5">
                <a:latin typeface="Arial"/>
                <a:cs typeface="Arial"/>
              </a:rPr>
              <a:t>within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-5">
                <a:latin typeface="Arial"/>
                <a:cs typeface="Arial"/>
              </a:rPr>
              <a:t>selected </a:t>
            </a:r>
            <a:r>
              <a:rPr dirty="0" sz="1150" spc="5">
                <a:latin typeface="Arial"/>
                <a:cs typeface="Arial"/>
              </a:rPr>
              <a:t>period. This means </a:t>
            </a:r>
            <a:r>
              <a:rPr dirty="0" sz="1150" spc="10">
                <a:latin typeface="Arial"/>
                <a:cs typeface="Arial"/>
              </a:rPr>
              <a:t>that  </a:t>
            </a:r>
            <a:r>
              <a:rPr dirty="0" sz="1150" spc="5">
                <a:latin typeface="Arial"/>
                <a:cs typeface="Arial"/>
              </a:rPr>
              <a:t>each type of moving average has </a:t>
            </a:r>
            <a:r>
              <a:rPr dirty="0" sz="1150" spc="10">
                <a:latin typeface="Arial"/>
                <a:cs typeface="Arial"/>
              </a:rPr>
              <a:t>its </a:t>
            </a:r>
            <a:r>
              <a:rPr dirty="0" sz="1150" spc="5">
                <a:latin typeface="Arial"/>
                <a:cs typeface="Arial"/>
              </a:rPr>
              <a:t>own </a:t>
            </a:r>
            <a:r>
              <a:rPr dirty="0" sz="1150">
                <a:latin typeface="Arial"/>
                <a:cs typeface="Arial"/>
              </a:rPr>
              <a:t>characteristics, </a:t>
            </a:r>
            <a:r>
              <a:rPr dirty="0" sz="1150" spc="5">
                <a:latin typeface="Arial"/>
                <a:cs typeface="Arial"/>
              </a:rPr>
              <a:t>for example </a:t>
            </a:r>
            <a:r>
              <a:rPr dirty="0" sz="1150" spc="10">
                <a:latin typeface="Arial"/>
                <a:cs typeface="Arial"/>
              </a:rPr>
              <a:t>how  </a:t>
            </a:r>
            <a:r>
              <a:rPr dirty="0" sz="1150" spc="5">
                <a:latin typeface="Arial"/>
                <a:cs typeface="Arial"/>
              </a:rPr>
              <a:t>quickly each will respond to changes </a:t>
            </a:r>
            <a:r>
              <a:rPr dirty="0" sz="1150" spc="10">
                <a:latin typeface="Arial"/>
                <a:cs typeface="Arial"/>
              </a:rPr>
              <a:t>in the </a:t>
            </a:r>
            <a:r>
              <a:rPr dirty="0" sz="1150">
                <a:latin typeface="Arial"/>
                <a:cs typeface="Arial"/>
              </a:rPr>
              <a:t>underlying</a:t>
            </a:r>
            <a:r>
              <a:rPr dirty="0" sz="1150" spc="1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price.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150" spc="5" b="1">
                <a:latin typeface="Arial"/>
                <a:cs typeface="Arial"/>
              </a:rPr>
              <a:t>Simple Moving</a:t>
            </a:r>
            <a:r>
              <a:rPr dirty="0" sz="1150" spc="-5" b="1">
                <a:latin typeface="Arial"/>
                <a:cs typeface="Arial"/>
              </a:rPr>
              <a:t> </a:t>
            </a:r>
            <a:r>
              <a:rPr dirty="0" sz="1150" spc="5" b="1">
                <a:latin typeface="Arial"/>
                <a:cs typeface="Arial"/>
              </a:rPr>
              <a:t>Average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1177" y="3231190"/>
            <a:ext cx="5238115" cy="67691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45085" rIns="0" bIns="0" rtlCol="0" vert="horz">
            <a:spAutoFit/>
          </a:bodyPr>
          <a:lstStyle/>
          <a:p>
            <a:pPr marL="99060" marR="218440">
              <a:lnSpc>
                <a:spcPct val="98800"/>
              </a:lnSpc>
              <a:spcBef>
                <a:spcPts val="355"/>
              </a:spcBef>
            </a:pPr>
            <a:r>
              <a:rPr dirty="0" sz="1150" spc="10" b="1">
                <a:solidFill>
                  <a:srgbClr val="FFFFFF"/>
                </a:solidFill>
                <a:latin typeface="Arial"/>
                <a:cs typeface="Arial"/>
              </a:rPr>
              <a:t>When the candle is </a:t>
            </a:r>
            <a:r>
              <a:rPr dirty="0" sz="1150" spc="5" b="1">
                <a:solidFill>
                  <a:srgbClr val="FFFFFF"/>
                </a:solidFill>
                <a:latin typeface="Arial"/>
                <a:cs typeface="Arial"/>
              </a:rPr>
              <a:t>moving </a:t>
            </a:r>
            <a:r>
              <a:rPr dirty="0" sz="1150" spc="10" b="1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1150" spc="5" b="1">
                <a:solidFill>
                  <a:srgbClr val="FFFFFF"/>
                </a:solidFill>
                <a:latin typeface="Arial"/>
                <a:cs typeface="Arial"/>
              </a:rPr>
              <a:t>down-trend, the trader </a:t>
            </a:r>
            <a:r>
              <a:rPr dirty="0" sz="1150" spc="20" b="1">
                <a:solidFill>
                  <a:srgbClr val="FFFFFF"/>
                </a:solidFill>
                <a:latin typeface="Arial"/>
                <a:cs typeface="Arial"/>
              </a:rPr>
              <a:t>who </a:t>
            </a:r>
            <a:r>
              <a:rPr dirty="0" sz="1150" spc="5" b="1">
                <a:solidFill>
                  <a:srgbClr val="FFFFFF"/>
                </a:solidFill>
                <a:latin typeface="Arial"/>
                <a:cs typeface="Arial"/>
              </a:rPr>
              <a:t>sold </a:t>
            </a: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(go  </a:t>
            </a:r>
            <a:r>
              <a:rPr dirty="0" sz="1150" spc="5" b="1">
                <a:solidFill>
                  <a:srgbClr val="FFFFFF"/>
                </a:solidFill>
                <a:latin typeface="Arial"/>
                <a:cs typeface="Arial"/>
              </a:rPr>
              <a:t>short) position </a:t>
            </a:r>
            <a:r>
              <a:rPr dirty="0" sz="1150" spc="10" b="1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dirty="0" sz="1150" spc="5" b="1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150" spc="10" b="1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dirty="0" sz="1150" spc="20" b="1">
                <a:solidFill>
                  <a:srgbClr val="FFFFFF"/>
                </a:solidFill>
                <a:latin typeface="Arial"/>
                <a:cs typeface="Arial"/>
              </a:rPr>
              <a:t>who </a:t>
            </a:r>
            <a:r>
              <a:rPr dirty="0" sz="1150" spc="10" b="1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dirty="0" sz="1150" spc="5" b="1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dirty="0" sz="1150" spc="-10" b="1">
                <a:solidFill>
                  <a:srgbClr val="FFFFFF"/>
                </a:solidFill>
                <a:latin typeface="Arial"/>
                <a:cs typeface="Arial"/>
              </a:rPr>
              <a:t>profit </a:t>
            </a:r>
            <a:r>
              <a:rPr dirty="0" sz="1150" spc="10" b="1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dirty="0" sz="1150" spc="5" b="1">
                <a:solidFill>
                  <a:srgbClr val="FFFFFF"/>
                </a:solidFill>
                <a:latin typeface="Arial"/>
                <a:cs typeface="Arial"/>
              </a:rPr>
              <a:t>the market.  Note: </a:t>
            </a:r>
            <a:r>
              <a:rPr dirty="0" sz="1350" spc="5" b="1">
                <a:solidFill>
                  <a:srgbClr val="FFFFFF"/>
                </a:solidFill>
                <a:latin typeface="Arial"/>
                <a:cs typeface="Arial"/>
              </a:rPr>
              <a:t>enter selling position when the trend is moving </a:t>
            </a:r>
            <a:r>
              <a:rPr dirty="0" sz="1350" spc="-15" b="1">
                <a:solidFill>
                  <a:srgbClr val="FFFFFF"/>
                </a:solidFill>
                <a:latin typeface="Arial"/>
                <a:cs typeface="Arial"/>
              </a:rPr>
              <a:t>down!!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16491" y="2108154"/>
            <a:ext cx="242570" cy="437515"/>
          </a:xfrm>
          <a:custGeom>
            <a:avLst/>
            <a:gdLst/>
            <a:ahLst/>
            <a:cxnLst/>
            <a:rect l="l" t="t" r="r" b="b"/>
            <a:pathLst>
              <a:path w="242570" h="437514">
                <a:moveTo>
                  <a:pt x="0" y="437352"/>
                </a:moveTo>
                <a:lnTo>
                  <a:pt x="242297" y="437352"/>
                </a:lnTo>
                <a:lnTo>
                  <a:pt x="242297" y="0"/>
                </a:lnTo>
                <a:lnTo>
                  <a:pt x="0" y="0"/>
                </a:lnTo>
                <a:lnTo>
                  <a:pt x="0" y="4373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16491" y="2108154"/>
            <a:ext cx="241300" cy="437515"/>
          </a:xfrm>
          <a:custGeom>
            <a:avLst/>
            <a:gdLst/>
            <a:ahLst/>
            <a:cxnLst/>
            <a:rect l="l" t="t" r="r" b="b"/>
            <a:pathLst>
              <a:path w="241300" h="437514">
                <a:moveTo>
                  <a:pt x="0" y="437352"/>
                </a:moveTo>
                <a:lnTo>
                  <a:pt x="240773" y="437352"/>
                </a:lnTo>
                <a:lnTo>
                  <a:pt x="240773" y="0"/>
                </a:lnTo>
                <a:lnTo>
                  <a:pt x="0" y="0"/>
                </a:lnTo>
                <a:lnTo>
                  <a:pt x="0" y="437352"/>
                </a:lnTo>
                <a:close/>
              </a:path>
            </a:pathLst>
          </a:custGeom>
          <a:ln w="27812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36887" y="2545507"/>
            <a:ext cx="0" cy="334010"/>
          </a:xfrm>
          <a:custGeom>
            <a:avLst/>
            <a:gdLst/>
            <a:ahLst/>
            <a:cxnLst/>
            <a:rect l="l" t="t" r="r" b="b"/>
            <a:pathLst>
              <a:path w="0" h="334010">
                <a:moveTo>
                  <a:pt x="0" y="333725"/>
                </a:moveTo>
                <a:lnTo>
                  <a:pt x="0" y="0"/>
                </a:lnTo>
              </a:path>
            </a:pathLst>
          </a:custGeom>
          <a:ln w="24721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73993" y="2508931"/>
            <a:ext cx="449580" cy="74930"/>
          </a:xfrm>
          <a:custGeom>
            <a:avLst/>
            <a:gdLst/>
            <a:ahLst/>
            <a:cxnLst/>
            <a:rect l="l" t="t" r="r" b="b"/>
            <a:pathLst>
              <a:path w="449579" h="74930">
                <a:moveTo>
                  <a:pt x="376397" y="0"/>
                </a:moveTo>
                <a:lnTo>
                  <a:pt x="376397" y="74675"/>
                </a:lnTo>
                <a:lnTo>
                  <a:pt x="437845" y="42671"/>
                </a:lnTo>
                <a:lnTo>
                  <a:pt x="388589" y="42671"/>
                </a:lnTo>
                <a:lnTo>
                  <a:pt x="391637" y="41147"/>
                </a:lnTo>
                <a:lnTo>
                  <a:pt x="393161" y="36575"/>
                </a:lnTo>
                <a:lnTo>
                  <a:pt x="391637" y="33527"/>
                </a:lnTo>
                <a:lnTo>
                  <a:pt x="388589" y="32003"/>
                </a:lnTo>
                <a:lnTo>
                  <a:pt x="440405" y="32003"/>
                </a:lnTo>
                <a:lnTo>
                  <a:pt x="376397" y="0"/>
                </a:lnTo>
                <a:close/>
              </a:path>
              <a:path w="449579" h="74930">
                <a:moveTo>
                  <a:pt x="376397" y="32003"/>
                </a:moveTo>
                <a:lnTo>
                  <a:pt x="4571" y="32003"/>
                </a:lnTo>
                <a:lnTo>
                  <a:pt x="1523" y="33527"/>
                </a:lnTo>
                <a:lnTo>
                  <a:pt x="0" y="36575"/>
                </a:lnTo>
                <a:lnTo>
                  <a:pt x="1523" y="41147"/>
                </a:lnTo>
                <a:lnTo>
                  <a:pt x="4571" y="42671"/>
                </a:lnTo>
                <a:lnTo>
                  <a:pt x="376397" y="42671"/>
                </a:lnTo>
                <a:lnTo>
                  <a:pt x="376397" y="32003"/>
                </a:lnTo>
                <a:close/>
              </a:path>
              <a:path w="449579" h="74930">
                <a:moveTo>
                  <a:pt x="440405" y="32003"/>
                </a:moveTo>
                <a:lnTo>
                  <a:pt x="388589" y="32003"/>
                </a:lnTo>
                <a:lnTo>
                  <a:pt x="391637" y="33527"/>
                </a:lnTo>
                <a:lnTo>
                  <a:pt x="393161" y="36575"/>
                </a:lnTo>
                <a:lnTo>
                  <a:pt x="391637" y="41147"/>
                </a:lnTo>
                <a:lnTo>
                  <a:pt x="388589" y="42671"/>
                </a:lnTo>
                <a:lnTo>
                  <a:pt x="437845" y="42671"/>
                </a:lnTo>
                <a:lnTo>
                  <a:pt x="449549" y="36575"/>
                </a:lnTo>
                <a:lnTo>
                  <a:pt x="440405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57268" y="1841480"/>
            <a:ext cx="338455" cy="74930"/>
          </a:xfrm>
          <a:custGeom>
            <a:avLst/>
            <a:gdLst/>
            <a:ahLst/>
            <a:cxnLst/>
            <a:rect l="l" t="t" r="r" b="b"/>
            <a:pathLst>
              <a:path w="338454" h="74930">
                <a:moveTo>
                  <a:pt x="74675" y="0"/>
                </a:moveTo>
                <a:lnTo>
                  <a:pt x="0" y="36575"/>
                </a:lnTo>
                <a:lnTo>
                  <a:pt x="74675" y="74675"/>
                </a:lnTo>
                <a:lnTo>
                  <a:pt x="74675" y="42671"/>
                </a:lnTo>
                <a:lnTo>
                  <a:pt x="62483" y="42671"/>
                </a:lnTo>
                <a:lnTo>
                  <a:pt x="59435" y="41147"/>
                </a:lnTo>
                <a:lnTo>
                  <a:pt x="57911" y="36575"/>
                </a:lnTo>
                <a:lnTo>
                  <a:pt x="59435" y="33527"/>
                </a:lnTo>
                <a:lnTo>
                  <a:pt x="62483" y="32003"/>
                </a:lnTo>
                <a:lnTo>
                  <a:pt x="74675" y="32003"/>
                </a:lnTo>
                <a:lnTo>
                  <a:pt x="74675" y="0"/>
                </a:lnTo>
                <a:close/>
              </a:path>
              <a:path w="338454" h="74930">
                <a:moveTo>
                  <a:pt x="74675" y="32003"/>
                </a:moveTo>
                <a:lnTo>
                  <a:pt x="62483" y="32003"/>
                </a:lnTo>
                <a:lnTo>
                  <a:pt x="59435" y="33527"/>
                </a:lnTo>
                <a:lnTo>
                  <a:pt x="57911" y="36575"/>
                </a:lnTo>
                <a:lnTo>
                  <a:pt x="59435" y="41147"/>
                </a:lnTo>
                <a:lnTo>
                  <a:pt x="62483" y="42671"/>
                </a:lnTo>
                <a:lnTo>
                  <a:pt x="74675" y="42671"/>
                </a:lnTo>
                <a:lnTo>
                  <a:pt x="74675" y="32003"/>
                </a:lnTo>
                <a:close/>
              </a:path>
              <a:path w="338454" h="74930">
                <a:moveTo>
                  <a:pt x="333725" y="32003"/>
                </a:moveTo>
                <a:lnTo>
                  <a:pt x="74675" y="32003"/>
                </a:lnTo>
                <a:lnTo>
                  <a:pt x="74675" y="42671"/>
                </a:lnTo>
                <a:lnTo>
                  <a:pt x="333725" y="42671"/>
                </a:lnTo>
                <a:lnTo>
                  <a:pt x="338297" y="41147"/>
                </a:lnTo>
                <a:lnTo>
                  <a:pt x="338297" y="33527"/>
                </a:lnTo>
                <a:lnTo>
                  <a:pt x="333725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41618" y="2833527"/>
            <a:ext cx="449580" cy="74930"/>
          </a:xfrm>
          <a:custGeom>
            <a:avLst/>
            <a:gdLst/>
            <a:ahLst/>
            <a:cxnLst/>
            <a:rect l="l" t="t" r="r" b="b"/>
            <a:pathLst>
              <a:path w="449579" h="74930">
                <a:moveTo>
                  <a:pt x="374873" y="0"/>
                </a:moveTo>
                <a:lnTo>
                  <a:pt x="374873" y="74660"/>
                </a:lnTo>
                <a:lnTo>
                  <a:pt x="440588" y="41132"/>
                </a:lnTo>
                <a:lnTo>
                  <a:pt x="390113" y="41132"/>
                </a:lnTo>
                <a:lnTo>
                  <a:pt x="391637" y="36560"/>
                </a:lnTo>
                <a:lnTo>
                  <a:pt x="390113" y="33512"/>
                </a:lnTo>
                <a:lnTo>
                  <a:pt x="387065" y="31988"/>
                </a:lnTo>
                <a:lnTo>
                  <a:pt x="440211" y="31988"/>
                </a:lnTo>
                <a:lnTo>
                  <a:pt x="374873" y="0"/>
                </a:lnTo>
                <a:close/>
              </a:path>
              <a:path w="449579" h="74930">
                <a:moveTo>
                  <a:pt x="374873" y="31988"/>
                </a:moveTo>
                <a:lnTo>
                  <a:pt x="4571" y="31988"/>
                </a:lnTo>
                <a:lnTo>
                  <a:pt x="1523" y="33512"/>
                </a:lnTo>
                <a:lnTo>
                  <a:pt x="0" y="36560"/>
                </a:lnTo>
                <a:lnTo>
                  <a:pt x="1523" y="41132"/>
                </a:lnTo>
                <a:lnTo>
                  <a:pt x="374873" y="41132"/>
                </a:lnTo>
                <a:lnTo>
                  <a:pt x="374873" y="31988"/>
                </a:lnTo>
                <a:close/>
              </a:path>
              <a:path w="449579" h="74930">
                <a:moveTo>
                  <a:pt x="440211" y="31988"/>
                </a:moveTo>
                <a:lnTo>
                  <a:pt x="387065" y="31988"/>
                </a:lnTo>
                <a:lnTo>
                  <a:pt x="390113" y="33512"/>
                </a:lnTo>
                <a:lnTo>
                  <a:pt x="391637" y="36560"/>
                </a:lnTo>
                <a:lnTo>
                  <a:pt x="390113" y="41132"/>
                </a:lnTo>
                <a:lnTo>
                  <a:pt x="440588" y="41132"/>
                </a:lnTo>
                <a:lnTo>
                  <a:pt x="449549" y="36560"/>
                </a:lnTo>
                <a:lnTo>
                  <a:pt x="440211" y="31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690993" y="1763760"/>
            <a:ext cx="1577340" cy="421005"/>
          </a:xfrm>
          <a:prstGeom prst="rect">
            <a:avLst/>
          </a:prstGeom>
          <a:ln w="9270">
            <a:solidFill>
              <a:srgbClr val="0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89535" marR="269240">
              <a:lnSpc>
                <a:spcPct val="101000"/>
              </a:lnSpc>
              <a:spcBef>
                <a:spcPts val="250"/>
              </a:spcBef>
            </a:pPr>
            <a:r>
              <a:rPr dirty="0" sz="950" spc="10">
                <a:latin typeface="Times New Roman"/>
                <a:cs typeface="Times New Roman"/>
              </a:rPr>
              <a:t>Down-Trend </a:t>
            </a:r>
            <a:r>
              <a:rPr dirty="0" sz="950" spc="5">
                <a:latin typeface="Times New Roman"/>
                <a:cs typeface="Times New Roman"/>
              </a:rPr>
              <a:t>Real </a:t>
            </a:r>
            <a:r>
              <a:rPr dirty="0" sz="950" spc="10">
                <a:latin typeface="Times New Roman"/>
                <a:cs typeface="Times New Roman"/>
              </a:rPr>
              <a:t>Body  </a:t>
            </a:r>
            <a:r>
              <a:rPr dirty="0" sz="950" spc="5">
                <a:latin typeface="Times New Roman"/>
                <a:cs typeface="Times New Roman"/>
              </a:rPr>
              <a:t>(Bearish</a:t>
            </a:r>
            <a:r>
              <a:rPr dirty="0" sz="950" spc="-55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Body)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05736" y="2434258"/>
            <a:ext cx="1911350" cy="222885"/>
          </a:xfrm>
          <a:custGeom>
            <a:avLst/>
            <a:gdLst/>
            <a:ahLst/>
            <a:cxnLst/>
            <a:rect l="l" t="t" r="r" b="b"/>
            <a:pathLst>
              <a:path w="1911350" h="222885">
                <a:moveTo>
                  <a:pt x="0" y="222485"/>
                </a:moveTo>
                <a:lnTo>
                  <a:pt x="1910928" y="222485"/>
                </a:lnTo>
                <a:lnTo>
                  <a:pt x="1910928" y="0"/>
                </a:lnTo>
                <a:lnTo>
                  <a:pt x="0" y="0"/>
                </a:lnTo>
                <a:lnTo>
                  <a:pt x="0" y="2224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05736" y="2434258"/>
            <a:ext cx="1911350" cy="222885"/>
          </a:xfrm>
          <a:prstGeom prst="rect">
            <a:avLst/>
          </a:prstGeom>
          <a:ln w="9270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270"/>
              </a:spcBef>
            </a:pPr>
            <a:r>
              <a:rPr dirty="0" sz="1050" spc="10">
                <a:latin typeface="Times New Roman"/>
                <a:cs typeface="Times New Roman"/>
              </a:rPr>
              <a:t>The Price </a:t>
            </a:r>
            <a:r>
              <a:rPr dirty="0" sz="1050" spc="5">
                <a:latin typeface="Times New Roman"/>
                <a:cs typeface="Times New Roman"/>
              </a:rPr>
              <a:t>Closed</a:t>
            </a:r>
            <a:r>
              <a:rPr dirty="0" sz="1050" spc="-12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Here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05736" y="2745138"/>
            <a:ext cx="1929764" cy="222885"/>
          </a:xfrm>
          <a:prstGeom prst="rect">
            <a:avLst/>
          </a:prstGeom>
          <a:ln w="9270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254"/>
              </a:spcBef>
            </a:pPr>
            <a:r>
              <a:rPr dirty="0" sz="1050" spc="10">
                <a:latin typeface="Times New Roman"/>
                <a:cs typeface="Times New Roman"/>
              </a:rPr>
              <a:t>The </a:t>
            </a:r>
            <a:r>
              <a:rPr dirty="0" sz="1050" spc="5">
                <a:latin typeface="Times New Roman"/>
                <a:cs typeface="Times New Roman"/>
              </a:rPr>
              <a:t>Lowest </a:t>
            </a:r>
            <a:r>
              <a:rPr dirty="0" sz="1050" spc="10">
                <a:latin typeface="Times New Roman"/>
                <a:cs typeface="Times New Roman"/>
              </a:rPr>
              <a:t>Move of </a:t>
            </a:r>
            <a:r>
              <a:rPr dirty="0" sz="1050" spc="5">
                <a:latin typeface="Times New Roman"/>
                <a:cs typeface="Times New Roman"/>
              </a:rPr>
              <a:t>the</a:t>
            </a:r>
            <a:r>
              <a:rPr dirty="0" sz="1050" spc="-80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Price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98044" y="2522650"/>
            <a:ext cx="1670685" cy="222885"/>
          </a:xfrm>
          <a:prstGeom prst="rect">
            <a:avLst/>
          </a:prstGeom>
          <a:ln w="9270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254"/>
              </a:spcBef>
            </a:pPr>
            <a:r>
              <a:rPr dirty="0" sz="1050" spc="10">
                <a:latin typeface="Times New Roman"/>
                <a:cs typeface="Times New Roman"/>
              </a:rPr>
              <a:t>Down Trend</a:t>
            </a:r>
            <a:r>
              <a:rPr dirty="0" sz="1050" spc="-5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Shadow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46031" y="1763756"/>
            <a:ext cx="0" cy="334010"/>
          </a:xfrm>
          <a:custGeom>
            <a:avLst/>
            <a:gdLst/>
            <a:ahLst/>
            <a:cxnLst/>
            <a:rect l="l" t="t" r="r" b="b"/>
            <a:pathLst>
              <a:path w="0" h="334010">
                <a:moveTo>
                  <a:pt x="0" y="333725"/>
                </a:moveTo>
                <a:lnTo>
                  <a:pt x="0" y="0"/>
                </a:lnTo>
              </a:path>
            </a:pathLst>
          </a:custGeom>
          <a:ln w="24721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64319" y="2620183"/>
            <a:ext cx="340360" cy="74930"/>
          </a:xfrm>
          <a:custGeom>
            <a:avLst/>
            <a:gdLst/>
            <a:ahLst/>
            <a:cxnLst/>
            <a:rect l="l" t="t" r="r" b="b"/>
            <a:pathLst>
              <a:path w="340360" h="74930">
                <a:moveTo>
                  <a:pt x="74660" y="0"/>
                </a:moveTo>
                <a:lnTo>
                  <a:pt x="0" y="36560"/>
                </a:lnTo>
                <a:lnTo>
                  <a:pt x="74660" y="74660"/>
                </a:lnTo>
                <a:lnTo>
                  <a:pt x="74660" y="42656"/>
                </a:lnTo>
                <a:lnTo>
                  <a:pt x="62468" y="42656"/>
                </a:lnTo>
                <a:lnTo>
                  <a:pt x="59420" y="41132"/>
                </a:lnTo>
                <a:lnTo>
                  <a:pt x="57896" y="36560"/>
                </a:lnTo>
                <a:lnTo>
                  <a:pt x="59420" y="33512"/>
                </a:lnTo>
                <a:lnTo>
                  <a:pt x="62468" y="31988"/>
                </a:lnTo>
                <a:lnTo>
                  <a:pt x="74660" y="31988"/>
                </a:lnTo>
                <a:lnTo>
                  <a:pt x="74660" y="0"/>
                </a:lnTo>
                <a:close/>
              </a:path>
              <a:path w="340360" h="74930">
                <a:moveTo>
                  <a:pt x="74660" y="31988"/>
                </a:moveTo>
                <a:lnTo>
                  <a:pt x="62468" y="31988"/>
                </a:lnTo>
                <a:lnTo>
                  <a:pt x="59420" y="33512"/>
                </a:lnTo>
                <a:lnTo>
                  <a:pt x="57896" y="36560"/>
                </a:lnTo>
                <a:lnTo>
                  <a:pt x="59420" y="41132"/>
                </a:lnTo>
                <a:lnTo>
                  <a:pt x="62468" y="42656"/>
                </a:lnTo>
                <a:lnTo>
                  <a:pt x="74660" y="42656"/>
                </a:lnTo>
                <a:lnTo>
                  <a:pt x="74660" y="31988"/>
                </a:lnTo>
                <a:close/>
              </a:path>
              <a:path w="340360" h="74930">
                <a:moveTo>
                  <a:pt x="335249" y="31988"/>
                </a:moveTo>
                <a:lnTo>
                  <a:pt x="74660" y="31988"/>
                </a:lnTo>
                <a:lnTo>
                  <a:pt x="74660" y="42656"/>
                </a:lnTo>
                <a:lnTo>
                  <a:pt x="335249" y="42656"/>
                </a:lnTo>
                <a:lnTo>
                  <a:pt x="338297" y="41132"/>
                </a:lnTo>
                <a:lnTo>
                  <a:pt x="339821" y="36560"/>
                </a:lnTo>
                <a:lnTo>
                  <a:pt x="338297" y="33512"/>
                </a:lnTo>
                <a:lnTo>
                  <a:pt x="335249" y="31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50"/>
              </a:lnSpc>
            </a:pPr>
            <a:r>
              <a:rPr dirty="0" spc="5">
                <a:hlinkClick r:id="rId6"/>
              </a:rPr>
              <a:t>www.instafxng.com</a:t>
            </a:r>
          </a:p>
          <a:p>
            <a:pPr algn="ctr">
              <a:lnSpc>
                <a:spcPts val="1360"/>
              </a:lnSpc>
            </a:pPr>
            <a:r>
              <a:rPr dirty="0" spc="5" u="none">
                <a:solidFill>
                  <a:srgbClr val="C00000"/>
                </a:solidFill>
              </a:rPr>
              <a:t>This materials </a:t>
            </a:r>
            <a:r>
              <a:rPr dirty="0" u="none">
                <a:solidFill>
                  <a:srgbClr val="C00000"/>
                </a:solidFill>
              </a:rPr>
              <a:t>are </a:t>
            </a:r>
            <a:r>
              <a:rPr dirty="0" spc="10" u="none">
                <a:solidFill>
                  <a:srgbClr val="C00000"/>
                </a:solidFill>
              </a:rPr>
              <a:t>solely </a:t>
            </a:r>
            <a:r>
              <a:rPr dirty="0" spc="5" u="none">
                <a:solidFill>
                  <a:srgbClr val="C00000"/>
                </a:solidFill>
              </a:rPr>
              <a:t>meant for educational </a:t>
            </a:r>
            <a:r>
              <a:rPr dirty="0" spc="-5" u="none">
                <a:solidFill>
                  <a:srgbClr val="C00000"/>
                </a:solidFill>
              </a:rPr>
              <a:t>purposes</a:t>
            </a:r>
            <a:r>
              <a:rPr dirty="0" spc="-25" u="none">
                <a:solidFill>
                  <a:srgbClr val="C00000"/>
                </a:solidFill>
              </a:rPr>
              <a:t> </a:t>
            </a:r>
            <a:r>
              <a:rPr dirty="0" spc="10" u="none">
                <a:solidFill>
                  <a:srgbClr val="C00000"/>
                </a:solidFill>
              </a:rPr>
              <a:t>only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955" y="6376522"/>
            <a:ext cx="1389766" cy="1389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27294" y="6471010"/>
            <a:ext cx="86867" cy="85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8813" y="2936082"/>
            <a:ext cx="3657295" cy="3504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33784" y="454757"/>
            <a:ext cx="0" cy="890269"/>
          </a:xfrm>
          <a:custGeom>
            <a:avLst/>
            <a:gdLst/>
            <a:ahLst/>
            <a:cxnLst/>
            <a:rect l="l" t="t" r="r" b="b"/>
            <a:pathLst>
              <a:path w="0" h="890269">
                <a:moveTo>
                  <a:pt x="0" y="0"/>
                </a:moveTo>
                <a:lnTo>
                  <a:pt x="0" y="889944"/>
                </a:lnTo>
              </a:path>
            </a:pathLst>
          </a:custGeom>
          <a:ln w="4419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09" y="454757"/>
            <a:ext cx="7499350" cy="890269"/>
          </a:xfrm>
          <a:custGeom>
            <a:avLst/>
            <a:gdLst/>
            <a:ahLst/>
            <a:cxnLst/>
            <a:rect l="l" t="t" r="r" b="b"/>
            <a:pathLst>
              <a:path w="7499350" h="890269">
                <a:moveTo>
                  <a:pt x="0" y="889944"/>
                </a:moveTo>
                <a:lnTo>
                  <a:pt x="7498978" y="889944"/>
                </a:lnTo>
                <a:lnTo>
                  <a:pt x="7498978" y="0"/>
                </a:lnTo>
                <a:lnTo>
                  <a:pt x="0" y="0"/>
                </a:lnTo>
                <a:lnTo>
                  <a:pt x="0" y="8899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74712" y="454760"/>
            <a:ext cx="3029452" cy="8899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00178" y="1681874"/>
            <a:ext cx="5374005" cy="6322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6350">
              <a:lnSpc>
                <a:spcPct val="97300"/>
              </a:lnSpc>
            </a:pPr>
            <a:r>
              <a:rPr dirty="0" sz="1150" spc="10">
                <a:latin typeface="Arial"/>
                <a:cs typeface="Arial"/>
              </a:rPr>
              <a:t>Simple </a:t>
            </a:r>
            <a:r>
              <a:rPr dirty="0" sz="1150" spc="5">
                <a:latin typeface="Arial"/>
                <a:cs typeface="Arial"/>
              </a:rPr>
              <a:t>Moving Averages </a:t>
            </a:r>
            <a:r>
              <a:rPr dirty="0" sz="1150" spc="10">
                <a:latin typeface="Arial"/>
                <a:cs typeface="Arial"/>
              </a:rPr>
              <a:t>are the </a:t>
            </a:r>
            <a:r>
              <a:rPr dirty="0" sz="1150" spc="5">
                <a:latin typeface="Arial"/>
                <a:cs typeface="Arial"/>
              </a:rPr>
              <a:t>most </a:t>
            </a:r>
            <a:r>
              <a:rPr dirty="0" sz="1150" spc="10">
                <a:latin typeface="Arial"/>
                <a:cs typeface="Arial"/>
              </a:rPr>
              <a:t>common and </a:t>
            </a:r>
            <a:r>
              <a:rPr dirty="0" sz="1150" spc="-10">
                <a:latin typeface="Arial"/>
                <a:cs typeface="Arial"/>
              </a:rPr>
              <a:t>popular </a:t>
            </a:r>
            <a:r>
              <a:rPr dirty="0" sz="1150" spc="10">
                <a:latin typeface="Arial"/>
                <a:cs typeface="Arial"/>
              </a:rPr>
              <a:t>form </a:t>
            </a:r>
            <a:r>
              <a:rPr dirty="0" sz="1150" spc="5">
                <a:latin typeface="Arial"/>
                <a:cs typeface="Arial"/>
              </a:rPr>
              <a:t>of </a:t>
            </a:r>
            <a:r>
              <a:rPr dirty="0" sz="1150" spc="10">
                <a:latin typeface="Arial"/>
                <a:cs typeface="Arial"/>
              </a:rPr>
              <a:t>moving  </a:t>
            </a:r>
            <a:r>
              <a:rPr dirty="0" sz="1150" spc="5">
                <a:latin typeface="Arial"/>
                <a:cs typeface="Arial"/>
              </a:rPr>
              <a:t>average. </a:t>
            </a:r>
            <a:r>
              <a:rPr dirty="0" sz="1150" spc="1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primary </a:t>
            </a:r>
            <a:r>
              <a:rPr dirty="0" sz="1150" spc="5">
                <a:latin typeface="Arial"/>
                <a:cs typeface="Arial"/>
              </a:rPr>
              <a:t>reason for this </a:t>
            </a:r>
            <a:r>
              <a:rPr dirty="0" sz="1150" spc="10">
                <a:latin typeface="Arial"/>
                <a:cs typeface="Arial"/>
              </a:rPr>
              <a:t>is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-5">
                <a:latin typeface="Arial"/>
                <a:cs typeface="Arial"/>
              </a:rPr>
              <a:t>relative </a:t>
            </a:r>
            <a:r>
              <a:rPr dirty="0" sz="1150" spc="5">
                <a:latin typeface="Arial"/>
                <a:cs typeface="Arial"/>
              </a:rPr>
              <a:t>ease with which </a:t>
            </a:r>
            <a:r>
              <a:rPr dirty="0" sz="1150" spc="10">
                <a:latin typeface="Arial"/>
                <a:cs typeface="Arial"/>
              </a:rPr>
              <a:t>Simple  </a:t>
            </a:r>
            <a:r>
              <a:rPr dirty="0" sz="1150" spc="5">
                <a:latin typeface="Arial"/>
                <a:cs typeface="Arial"/>
              </a:rPr>
              <a:t>Moving </a:t>
            </a:r>
            <a:r>
              <a:rPr dirty="0" sz="1150" spc="10">
                <a:latin typeface="Arial"/>
                <a:cs typeface="Arial"/>
              </a:rPr>
              <a:t>Averages are </a:t>
            </a:r>
            <a:r>
              <a:rPr dirty="0" sz="1150" spc="5">
                <a:latin typeface="Arial"/>
                <a:cs typeface="Arial"/>
              </a:rPr>
              <a:t>calculated. </a:t>
            </a:r>
            <a:r>
              <a:rPr dirty="0" sz="1150" spc="10">
                <a:latin typeface="Arial"/>
                <a:cs typeface="Arial"/>
              </a:rPr>
              <a:t>A Simple </a:t>
            </a:r>
            <a:r>
              <a:rPr dirty="0" sz="1150" spc="5">
                <a:latin typeface="Arial"/>
                <a:cs typeface="Arial"/>
              </a:rPr>
              <a:t>Moving </a:t>
            </a:r>
            <a:r>
              <a:rPr dirty="0" sz="1150" spc="-5">
                <a:latin typeface="Arial"/>
                <a:cs typeface="Arial"/>
              </a:rPr>
              <a:t>Average </a:t>
            </a:r>
            <a:r>
              <a:rPr dirty="0" sz="1150" spc="5">
                <a:latin typeface="Arial"/>
                <a:cs typeface="Arial"/>
              </a:rPr>
              <a:t>is calculated </a:t>
            </a:r>
            <a:r>
              <a:rPr dirty="0" sz="1150" spc="10">
                <a:latin typeface="Arial"/>
                <a:cs typeface="Arial"/>
              </a:rPr>
              <a:t>by  </a:t>
            </a:r>
            <a:r>
              <a:rPr dirty="0" sz="1150" spc="5">
                <a:latin typeface="Arial"/>
                <a:cs typeface="Arial"/>
              </a:rPr>
              <a:t>adding </a:t>
            </a:r>
            <a:r>
              <a:rPr dirty="0" sz="1150" spc="10">
                <a:latin typeface="Arial"/>
                <a:cs typeface="Arial"/>
              </a:rPr>
              <a:t>values over a </a:t>
            </a:r>
            <a:r>
              <a:rPr dirty="0" sz="1150">
                <a:latin typeface="Arial"/>
                <a:cs typeface="Arial"/>
              </a:rPr>
              <a:t>set </a:t>
            </a:r>
            <a:r>
              <a:rPr dirty="0" sz="1150" spc="10">
                <a:latin typeface="Arial"/>
                <a:cs typeface="Arial"/>
              </a:rPr>
              <a:t>number </a:t>
            </a:r>
            <a:r>
              <a:rPr dirty="0" sz="1150" spc="5">
                <a:latin typeface="Arial"/>
                <a:cs typeface="Arial"/>
              </a:rPr>
              <a:t>of periods </a:t>
            </a:r>
            <a:r>
              <a:rPr dirty="0" sz="1150" spc="10">
                <a:latin typeface="Arial"/>
                <a:cs typeface="Arial"/>
              </a:rPr>
              <a:t>and then dividing the </a:t>
            </a:r>
            <a:r>
              <a:rPr dirty="0" sz="1150" spc="5">
                <a:latin typeface="Arial"/>
                <a:cs typeface="Arial"/>
              </a:rPr>
              <a:t>sum by </a:t>
            </a:r>
            <a:r>
              <a:rPr dirty="0" sz="1150" spc="10">
                <a:latin typeface="Arial"/>
                <a:cs typeface="Arial"/>
              </a:rPr>
              <a:t>the  </a:t>
            </a:r>
            <a:r>
              <a:rPr dirty="0" sz="1150" spc="5">
                <a:latin typeface="Arial"/>
                <a:cs typeface="Arial"/>
              </a:rPr>
              <a:t>total </a:t>
            </a:r>
            <a:r>
              <a:rPr dirty="0" sz="1150" spc="10">
                <a:latin typeface="Arial"/>
                <a:cs typeface="Arial"/>
              </a:rPr>
              <a:t>number </a:t>
            </a:r>
            <a:r>
              <a:rPr dirty="0" sz="1150" spc="5">
                <a:latin typeface="Arial"/>
                <a:cs typeface="Arial"/>
              </a:rPr>
              <a:t>of values. </a:t>
            </a:r>
            <a:r>
              <a:rPr dirty="0" sz="1150" spc="10">
                <a:latin typeface="Arial"/>
                <a:cs typeface="Arial"/>
              </a:rPr>
              <a:t>As </a:t>
            </a:r>
            <a:r>
              <a:rPr dirty="0" sz="1150" spc="5">
                <a:latin typeface="Arial"/>
                <a:cs typeface="Arial"/>
              </a:rPr>
              <a:t>with other types of </a:t>
            </a:r>
            <a:r>
              <a:rPr dirty="0" sz="1150" spc="-5">
                <a:latin typeface="Arial"/>
                <a:cs typeface="Arial"/>
              </a:rPr>
              <a:t>moving </a:t>
            </a:r>
            <a:r>
              <a:rPr dirty="0" sz="1150" spc="5">
                <a:latin typeface="Arial"/>
                <a:cs typeface="Arial"/>
              </a:rPr>
              <a:t>averages, </a:t>
            </a:r>
            <a:r>
              <a:rPr dirty="0" sz="1150" spc="10">
                <a:latin typeface="Arial"/>
                <a:cs typeface="Arial"/>
              </a:rPr>
              <a:t>Simple Moving  </a:t>
            </a:r>
            <a:r>
              <a:rPr dirty="0" sz="1150" spc="5">
                <a:latin typeface="Arial"/>
                <a:cs typeface="Arial"/>
              </a:rPr>
              <a:t>Averages smooth the data </a:t>
            </a:r>
            <a:r>
              <a:rPr dirty="0" sz="1150" spc="10">
                <a:latin typeface="Arial"/>
                <a:cs typeface="Arial"/>
              </a:rPr>
              <a:t>by removing </a:t>
            </a:r>
            <a:r>
              <a:rPr dirty="0" sz="1150" spc="5">
                <a:latin typeface="Arial"/>
                <a:cs typeface="Arial"/>
              </a:rPr>
              <a:t>‘noise’ over </a:t>
            </a:r>
            <a:r>
              <a:rPr dirty="0" sz="1150" spc="-25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selected period. </a:t>
            </a:r>
            <a:r>
              <a:rPr dirty="0" sz="1150" spc="10">
                <a:latin typeface="Arial"/>
                <a:cs typeface="Arial"/>
              </a:rPr>
              <a:t>The  </a:t>
            </a:r>
            <a:r>
              <a:rPr dirty="0" sz="1150" spc="5">
                <a:latin typeface="Arial"/>
                <a:cs typeface="Arial"/>
              </a:rPr>
              <a:t>ability </a:t>
            </a:r>
            <a:r>
              <a:rPr dirty="0" sz="1150" spc="10">
                <a:latin typeface="Arial"/>
                <a:cs typeface="Arial"/>
              </a:rPr>
              <a:t>to smooth </a:t>
            </a:r>
            <a:r>
              <a:rPr dirty="0" sz="1150" spc="5">
                <a:latin typeface="Arial"/>
                <a:cs typeface="Arial"/>
              </a:rPr>
              <a:t>data makes them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useful </a:t>
            </a:r>
            <a:r>
              <a:rPr dirty="0" sz="1150">
                <a:latin typeface="Arial"/>
                <a:cs typeface="Arial"/>
              </a:rPr>
              <a:t>tool </a:t>
            </a:r>
            <a:r>
              <a:rPr dirty="0" sz="1150" spc="10">
                <a:latin typeface="Arial"/>
                <a:cs typeface="Arial"/>
              </a:rPr>
              <a:t>in </a:t>
            </a:r>
            <a:r>
              <a:rPr dirty="0" sz="1150" spc="5">
                <a:latin typeface="Arial"/>
                <a:cs typeface="Arial"/>
              </a:rPr>
              <a:t>identifying price trends and  trend</a:t>
            </a:r>
            <a:r>
              <a:rPr dirty="0" sz="1150" spc="-5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reversals.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ts val="1370"/>
              </a:lnSpc>
            </a:pPr>
            <a:r>
              <a:rPr dirty="0" sz="1150" spc="5" b="1">
                <a:latin typeface="Arial"/>
                <a:cs typeface="Arial"/>
              </a:rPr>
              <a:t>Moving </a:t>
            </a:r>
            <a:r>
              <a:rPr dirty="0" sz="1150" spc="10" b="1">
                <a:latin typeface="Arial"/>
                <a:cs typeface="Arial"/>
              </a:rPr>
              <a:t>average </a:t>
            </a:r>
            <a:r>
              <a:rPr dirty="0" sz="1150" spc="5" b="1">
                <a:latin typeface="Arial"/>
                <a:cs typeface="Arial"/>
              </a:rPr>
              <a:t>-</a:t>
            </a:r>
            <a:r>
              <a:rPr dirty="0" sz="1150" spc="-50" b="1">
                <a:latin typeface="Arial"/>
                <a:cs typeface="Arial"/>
              </a:rPr>
              <a:t> </a:t>
            </a:r>
            <a:r>
              <a:rPr dirty="0" sz="1150" spc="5" b="1">
                <a:latin typeface="Arial"/>
                <a:cs typeface="Arial"/>
              </a:rPr>
              <a:t>weighted</a:t>
            </a:r>
            <a:endParaRPr sz="1150">
              <a:latin typeface="Arial"/>
              <a:cs typeface="Arial"/>
            </a:endParaRPr>
          </a:p>
          <a:p>
            <a:pPr algn="just" marL="12700" marR="6985">
              <a:lnSpc>
                <a:spcPts val="1340"/>
              </a:lnSpc>
              <a:spcBef>
                <a:spcPts val="65"/>
              </a:spcBef>
            </a:pPr>
            <a:r>
              <a:rPr dirty="0" sz="1150" spc="10">
                <a:latin typeface="Arial"/>
                <a:cs typeface="Arial"/>
              </a:rPr>
              <a:t>As </a:t>
            </a:r>
            <a:r>
              <a:rPr dirty="0" sz="1150" spc="5">
                <a:latin typeface="Arial"/>
                <a:cs typeface="Arial"/>
              </a:rPr>
              <a:t>with </a:t>
            </a:r>
            <a:r>
              <a:rPr dirty="0" sz="1150" spc="10">
                <a:latin typeface="Arial"/>
                <a:cs typeface="Arial"/>
              </a:rPr>
              <a:t>Simple Moving </a:t>
            </a:r>
            <a:r>
              <a:rPr dirty="0" sz="1150" spc="5">
                <a:latin typeface="Arial"/>
                <a:cs typeface="Arial"/>
              </a:rPr>
              <a:t>Averages, </a:t>
            </a:r>
            <a:r>
              <a:rPr dirty="0" sz="1150" spc="10">
                <a:latin typeface="Arial"/>
                <a:cs typeface="Arial"/>
              </a:rPr>
              <a:t>Weighted </a:t>
            </a:r>
            <a:r>
              <a:rPr dirty="0" sz="1150" spc="5">
                <a:latin typeface="Arial"/>
                <a:cs typeface="Arial"/>
              </a:rPr>
              <a:t>Moving </a:t>
            </a:r>
            <a:r>
              <a:rPr dirty="0" sz="1150" spc="-5">
                <a:latin typeface="Arial"/>
                <a:cs typeface="Arial"/>
              </a:rPr>
              <a:t>Averages </a:t>
            </a:r>
            <a:r>
              <a:rPr dirty="0" sz="1150" spc="10">
                <a:latin typeface="Arial"/>
                <a:cs typeface="Arial"/>
              </a:rPr>
              <a:t>smooth the data  by </a:t>
            </a:r>
            <a:r>
              <a:rPr dirty="0" sz="1150" spc="5">
                <a:latin typeface="Arial"/>
                <a:cs typeface="Arial"/>
              </a:rPr>
              <a:t>removing ‘noise’ over </a:t>
            </a:r>
            <a:r>
              <a:rPr dirty="0" sz="1150" spc="10">
                <a:latin typeface="Arial"/>
                <a:cs typeface="Arial"/>
              </a:rPr>
              <a:t>the selected </a:t>
            </a:r>
            <a:r>
              <a:rPr dirty="0" sz="1150" spc="5">
                <a:latin typeface="Arial"/>
                <a:cs typeface="Arial"/>
              </a:rPr>
              <a:t>period. </a:t>
            </a:r>
            <a:r>
              <a:rPr dirty="0" sz="1150" spc="-5">
                <a:latin typeface="Arial"/>
                <a:cs typeface="Arial"/>
              </a:rPr>
              <a:t>However </a:t>
            </a:r>
            <a:r>
              <a:rPr dirty="0" sz="1150" spc="10">
                <a:latin typeface="Arial"/>
                <a:cs typeface="Arial"/>
              </a:rPr>
              <a:t>a Weighted Moving  </a:t>
            </a:r>
            <a:r>
              <a:rPr dirty="0" sz="1150" spc="5">
                <a:latin typeface="Arial"/>
                <a:cs typeface="Arial"/>
              </a:rPr>
              <a:t>Average will </a:t>
            </a:r>
            <a:r>
              <a:rPr dirty="0" sz="1150" spc="10">
                <a:latin typeface="Arial"/>
                <a:cs typeface="Arial"/>
              </a:rPr>
              <a:t>be more sensitive to </a:t>
            </a:r>
            <a:r>
              <a:rPr dirty="0" sz="1150" spc="5">
                <a:latin typeface="Arial"/>
                <a:cs typeface="Arial"/>
              </a:rPr>
              <a:t>recent </a:t>
            </a:r>
            <a:r>
              <a:rPr dirty="0" sz="1150" spc="10">
                <a:latin typeface="Arial"/>
                <a:cs typeface="Arial"/>
              </a:rPr>
              <a:t>changes </a:t>
            </a:r>
            <a:r>
              <a:rPr dirty="0" sz="1150" spc="5">
                <a:latin typeface="Arial"/>
                <a:cs typeface="Arial"/>
              </a:rPr>
              <a:t>in</a:t>
            </a:r>
            <a:r>
              <a:rPr dirty="0" sz="1150" spc="-14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data.</a:t>
            </a:r>
            <a:endParaRPr sz="1150">
              <a:latin typeface="Arial"/>
              <a:cs typeface="Arial"/>
            </a:endParaRPr>
          </a:p>
          <a:p>
            <a:pPr algn="just" marL="12700" marR="5715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This </a:t>
            </a:r>
            <a:r>
              <a:rPr dirty="0" sz="1150" spc="10">
                <a:latin typeface="Arial"/>
                <a:cs typeface="Arial"/>
              </a:rPr>
              <a:t>is </a:t>
            </a:r>
            <a:r>
              <a:rPr dirty="0" sz="1150" spc="5">
                <a:latin typeface="Arial"/>
                <a:cs typeface="Arial"/>
              </a:rPr>
              <a:t>because </a:t>
            </a:r>
            <a:r>
              <a:rPr dirty="0" sz="1150" spc="10">
                <a:latin typeface="Arial"/>
                <a:cs typeface="Arial"/>
              </a:rPr>
              <a:t>a Simple </a:t>
            </a:r>
            <a:r>
              <a:rPr dirty="0" sz="1150" spc="5">
                <a:latin typeface="Arial"/>
                <a:cs typeface="Arial"/>
              </a:rPr>
              <a:t>Moving </a:t>
            </a:r>
            <a:r>
              <a:rPr dirty="0" sz="1150" spc="10">
                <a:latin typeface="Arial"/>
                <a:cs typeface="Arial"/>
              </a:rPr>
              <a:t>Average </a:t>
            </a:r>
            <a:r>
              <a:rPr dirty="0" sz="1150" spc="5">
                <a:latin typeface="Arial"/>
                <a:cs typeface="Arial"/>
              </a:rPr>
              <a:t>gives all </a:t>
            </a:r>
            <a:r>
              <a:rPr dirty="0" sz="1150" spc="-5">
                <a:latin typeface="Arial"/>
                <a:cs typeface="Arial"/>
              </a:rPr>
              <a:t>observations </a:t>
            </a:r>
            <a:r>
              <a:rPr dirty="0" sz="1150" spc="5">
                <a:latin typeface="Arial"/>
                <a:cs typeface="Arial"/>
              </a:rPr>
              <a:t>equal emphasis  </a:t>
            </a:r>
            <a:r>
              <a:rPr dirty="0" sz="1150" spc="10">
                <a:latin typeface="Arial"/>
                <a:cs typeface="Arial"/>
              </a:rPr>
              <a:t>in its </a:t>
            </a:r>
            <a:r>
              <a:rPr dirty="0" sz="1150" spc="5">
                <a:latin typeface="Arial"/>
                <a:cs typeface="Arial"/>
              </a:rPr>
              <a:t>calculation, </a:t>
            </a:r>
            <a:r>
              <a:rPr dirty="0" sz="1150">
                <a:latin typeface="Arial"/>
                <a:cs typeface="Arial"/>
              </a:rPr>
              <a:t>but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Weighted </a:t>
            </a:r>
            <a:r>
              <a:rPr dirty="0" sz="1150" spc="10">
                <a:latin typeface="Arial"/>
                <a:cs typeface="Arial"/>
              </a:rPr>
              <a:t>Moving </a:t>
            </a:r>
            <a:r>
              <a:rPr dirty="0" sz="1150" spc="5">
                <a:latin typeface="Arial"/>
                <a:cs typeface="Arial"/>
              </a:rPr>
              <a:t>Average </a:t>
            </a:r>
            <a:r>
              <a:rPr dirty="0" sz="1150" spc="-5">
                <a:latin typeface="Arial"/>
                <a:cs typeface="Arial"/>
              </a:rPr>
              <a:t>assigns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greater weight to </a:t>
            </a:r>
            <a:r>
              <a:rPr dirty="0" sz="1150" spc="10">
                <a:latin typeface="Arial"/>
                <a:cs typeface="Arial"/>
              </a:rPr>
              <a:t>the  </a:t>
            </a:r>
            <a:r>
              <a:rPr dirty="0" sz="1150" spc="5">
                <a:latin typeface="Arial"/>
                <a:cs typeface="Arial"/>
              </a:rPr>
              <a:t>most recent</a:t>
            </a:r>
            <a:r>
              <a:rPr dirty="0" sz="1150" spc="-3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observations.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>
              <a:lnSpc>
                <a:spcPts val="1360"/>
              </a:lnSpc>
            </a:pPr>
            <a:r>
              <a:rPr dirty="0" sz="1150" spc="5" b="1">
                <a:latin typeface="Arial"/>
                <a:cs typeface="Arial"/>
              </a:rPr>
              <a:t>Moving </a:t>
            </a:r>
            <a:r>
              <a:rPr dirty="0" sz="1150" spc="10" b="1">
                <a:latin typeface="Arial"/>
                <a:cs typeface="Arial"/>
              </a:rPr>
              <a:t>average </a:t>
            </a:r>
            <a:r>
              <a:rPr dirty="0" sz="1150" spc="5" b="1">
                <a:latin typeface="Arial"/>
                <a:cs typeface="Arial"/>
              </a:rPr>
              <a:t>-</a:t>
            </a:r>
            <a:r>
              <a:rPr dirty="0" sz="1150" spc="-40" b="1">
                <a:latin typeface="Arial"/>
                <a:cs typeface="Arial"/>
              </a:rPr>
              <a:t> </a:t>
            </a:r>
            <a:r>
              <a:rPr dirty="0" sz="1150" spc="5" b="1">
                <a:latin typeface="Arial"/>
                <a:cs typeface="Arial"/>
              </a:rPr>
              <a:t>exponential</a:t>
            </a:r>
            <a:endParaRPr sz="1150">
              <a:latin typeface="Arial"/>
              <a:cs typeface="Arial"/>
            </a:endParaRPr>
          </a:p>
          <a:p>
            <a:pPr marL="12700" marR="5080">
              <a:lnSpc>
                <a:spcPts val="1340"/>
              </a:lnSpc>
              <a:spcBef>
                <a:spcPts val="60"/>
              </a:spcBef>
            </a:pPr>
            <a:r>
              <a:rPr dirty="0" sz="1150" spc="5">
                <a:latin typeface="Arial"/>
                <a:cs typeface="Arial"/>
              </a:rPr>
              <a:t>The Exponential Moving </a:t>
            </a:r>
            <a:r>
              <a:rPr dirty="0" sz="1150" spc="10">
                <a:latin typeface="Arial"/>
                <a:cs typeface="Arial"/>
              </a:rPr>
              <a:t>Average </a:t>
            </a:r>
            <a:r>
              <a:rPr dirty="0" sz="1150" spc="5">
                <a:latin typeface="Arial"/>
                <a:cs typeface="Arial"/>
              </a:rPr>
              <a:t>is similar </a:t>
            </a:r>
            <a:r>
              <a:rPr dirty="0" sz="1150" spc="10">
                <a:latin typeface="Arial"/>
                <a:cs typeface="Arial"/>
              </a:rPr>
              <a:t>to the </a:t>
            </a:r>
            <a:r>
              <a:rPr dirty="0" sz="1150">
                <a:latin typeface="Arial"/>
                <a:cs typeface="Arial"/>
              </a:rPr>
              <a:t>Weighted </a:t>
            </a:r>
            <a:r>
              <a:rPr dirty="0" sz="1150" spc="10">
                <a:latin typeface="Arial"/>
                <a:cs typeface="Arial"/>
              </a:rPr>
              <a:t>Moving Average in  </a:t>
            </a:r>
            <a:r>
              <a:rPr dirty="0" sz="1150" spc="5">
                <a:latin typeface="Arial"/>
                <a:cs typeface="Arial"/>
              </a:rPr>
              <a:t>that </a:t>
            </a:r>
            <a:r>
              <a:rPr dirty="0" sz="1150" spc="10">
                <a:latin typeface="Arial"/>
                <a:cs typeface="Arial"/>
              </a:rPr>
              <a:t>they </a:t>
            </a:r>
            <a:r>
              <a:rPr dirty="0" sz="1150" spc="5">
                <a:latin typeface="Arial"/>
                <a:cs typeface="Arial"/>
              </a:rPr>
              <a:t>both assign greater weight to the most </a:t>
            </a:r>
            <a:r>
              <a:rPr dirty="0" sz="1150" spc="-10">
                <a:latin typeface="Arial"/>
                <a:cs typeface="Arial"/>
              </a:rPr>
              <a:t>recent </a:t>
            </a:r>
            <a:r>
              <a:rPr dirty="0" sz="1150" spc="5">
                <a:latin typeface="Arial"/>
                <a:cs typeface="Arial"/>
              </a:rPr>
              <a:t>data. </a:t>
            </a:r>
            <a:r>
              <a:rPr dirty="0" sz="1150" spc="15">
                <a:latin typeface="Arial"/>
                <a:cs typeface="Arial"/>
              </a:rPr>
              <a:t>Where </a:t>
            </a:r>
            <a:r>
              <a:rPr dirty="0" sz="1150" spc="5">
                <a:latin typeface="Arial"/>
                <a:cs typeface="Arial"/>
              </a:rPr>
              <a:t>they differ </a:t>
            </a:r>
            <a:r>
              <a:rPr dirty="0" sz="1150" spc="10">
                <a:latin typeface="Arial"/>
                <a:cs typeface="Arial"/>
              </a:rPr>
              <a:t>is  </a:t>
            </a:r>
            <a:r>
              <a:rPr dirty="0" sz="1150" spc="5">
                <a:latin typeface="Arial"/>
                <a:cs typeface="Arial"/>
              </a:rPr>
              <a:t>that instead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10">
                <a:latin typeface="Arial"/>
                <a:cs typeface="Arial"/>
              </a:rPr>
              <a:t>dropping </a:t>
            </a:r>
            <a:r>
              <a:rPr dirty="0" sz="1150" spc="5">
                <a:latin typeface="Arial"/>
                <a:cs typeface="Arial"/>
              </a:rPr>
              <a:t>off </a:t>
            </a:r>
            <a:r>
              <a:rPr dirty="0" sz="1150">
                <a:latin typeface="Arial"/>
                <a:cs typeface="Arial"/>
              </a:rPr>
              <a:t>the oldest </a:t>
            </a:r>
            <a:r>
              <a:rPr dirty="0" sz="1150" spc="5">
                <a:latin typeface="Arial"/>
                <a:cs typeface="Arial"/>
              </a:rPr>
              <a:t>data point </a:t>
            </a:r>
            <a:r>
              <a:rPr dirty="0" sz="1150" spc="10">
                <a:latin typeface="Arial"/>
                <a:cs typeface="Arial"/>
              </a:rPr>
              <a:t>in the </a:t>
            </a:r>
            <a:r>
              <a:rPr dirty="0" sz="1150" spc="5">
                <a:latin typeface="Arial"/>
                <a:cs typeface="Arial"/>
              </a:rPr>
              <a:t>selected period of the  moving average, the </a:t>
            </a:r>
            <a:r>
              <a:rPr dirty="0" sz="1150" spc="10">
                <a:latin typeface="Arial"/>
                <a:cs typeface="Arial"/>
              </a:rPr>
              <a:t>Exponential </a:t>
            </a:r>
            <a:r>
              <a:rPr dirty="0" sz="1150" spc="5">
                <a:latin typeface="Arial"/>
                <a:cs typeface="Arial"/>
              </a:rPr>
              <a:t>Moving </a:t>
            </a:r>
            <a:r>
              <a:rPr dirty="0" sz="1150" spc="10">
                <a:latin typeface="Arial"/>
                <a:cs typeface="Arial"/>
              </a:rPr>
              <a:t>Average </a:t>
            </a:r>
            <a:r>
              <a:rPr dirty="0" sz="1150" spc="-5">
                <a:latin typeface="Arial"/>
                <a:cs typeface="Arial"/>
              </a:rPr>
              <a:t>continues </a:t>
            </a:r>
            <a:r>
              <a:rPr dirty="0" sz="1150" spc="5">
                <a:latin typeface="Arial"/>
                <a:cs typeface="Arial"/>
              </a:rPr>
              <a:t>to </a:t>
            </a:r>
            <a:r>
              <a:rPr dirty="0" sz="1150" spc="10">
                <a:latin typeface="Arial"/>
                <a:cs typeface="Arial"/>
              </a:rPr>
              <a:t>maintain </a:t>
            </a:r>
            <a:r>
              <a:rPr dirty="0" sz="1150" spc="5">
                <a:latin typeface="Arial"/>
                <a:cs typeface="Arial"/>
              </a:rPr>
              <a:t>all the  data. </a:t>
            </a:r>
            <a:r>
              <a:rPr dirty="0" sz="1150" spc="10">
                <a:latin typeface="Arial"/>
                <a:cs typeface="Arial"/>
              </a:rPr>
              <a:t>In </a:t>
            </a:r>
            <a:r>
              <a:rPr dirty="0" sz="1150" spc="5">
                <a:latin typeface="Arial"/>
                <a:cs typeface="Arial"/>
              </a:rPr>
              <a:t>other </a:t>
            </a:r>
            <a:r>
              <a:rPr dirty="0" sz="1150">
                <a:latin typeface="Arial"/>
                <a:cs typeface="Arial"/>
              </a:rPr>
              <a:t>words, </a:t>
            </a:r>
            <a:r>
              <a:rPr dirty="0" sz="1150" spc="10">
                <a:latin typeface="Arial"/>
                <a:cs typeface="Arial"/>
              </a:rPr>
              <a:t>a 5 </a:t>
            </a:r>
            <a:r>
              <a:rPr dirty="0" sz="1150" spc="5">
                <a:latin typeface="Arial"/>
                <a:cs typeface="Arial"/>
              </a:rPr>
              <a:t>day Exponential Moving </a:t>
            </a:r>
            <a:r>
              <a:rPr dirty="0" sz="1150" spc="-5">
                <a:latin typeface="Arial"/>
                <a:cs typeface="Arial"/>
              </a:rPr>
              <a:t>Average </a:t>
            </a:r>
            <a:r>
              <a:rPr dirty="0" sz="1150" spc="5">
                <a:latin typeface="Arial"/>
                <a:cs typeface="Arial"/>
              </a:rPr>
              <a:t>will contain </a:t>
            </a:r>
            <a:r>
              <a:rPr dirty="0" sz="1150" spc="10">
                <a:latin typeface="Arial"/>
                <a:cs typeface="Arial"/>
              </a:rPr>
              <a:t>more </a:t>
            </a:r>
            <a:r>
              <a:rPr dirty="0" sz="1150" spc="210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than</a:t>
            </a:r>
            <a:endParaRPr sz="1150">
              <a:latin typeface="Arial"/>
              <a:cs typeface="Arial"/>
            </a:endParaRPr>
          </a:p>
          <a:p>
            <a:pPr algn="just" marL="12700" marR="5080">
              <a:lnSpc>
                <a:spcPts val="1340"/>
              </a:lnSpc>
            </a:pPr>
            <a:r>
              <a:rPr dirty="0" sz="1150" spc="10">
                <a:latin typeface="Arial"/>
                <a:cs typeface="Arial"/>
              </a:rPr>
              <a:t>5 </a:t>
            </a:r>
            <a:r>
              <a:rPr dirty="0" sz="1150" spc="5">
                <a:latin typeface="Arial"/>
                <a:cs typeface="Arial"/>
              </a:rPr>
              <a:t>pieces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data information. Each observation </a:t>
            </a:r>
            <a:r>
              <a:rPr dirty="0" sz="1150" spc="-10">
                <a:latin typeface="Arial"/>
                <a:cs typeface="Arial"/>
              </a:rPr>
              <a:t>becomes </a:t>
            </a:r>
            <a:r>
              <a:rPr dirty="0" sz="1150" spc="5">
                <a:latin typeface="Arial"/>
                <a:cs typeface="Arial"/>
              </a:rPr>
              <a:t>progressively </a:t>
            </a:r>
            <a:r>
              <a:rPr dirty="0" sz="1150" spc="10">
                <a:latin typeface="Arial"/>
                <a:cs typeface="Arial"/>
              </a:rPr>
              <a:t>less  </a:t>
            </a:r>
            <a:r>
              <a:rPr dirty="0" sz="1150" spc="5">
                <a:latin typeface="Arial"/>
                <a:cs typeface="Arial"/>
              </a:rPr>
              <a:t>significant </a:t>
            </a:r>
            <a:r>
              <a:rPr dirty="0" sz="1150">
                <a:latin typeface="Arial"/>
                <a:cs typeface="Arial"/>
              </a:rPr>
              <a:t>but </a:t>
            </a:r>
            <a:r>
              <a:rPr dirty="0" sz="1150" spc="5">
                <a:latin typeface="Arial"/>
                <a:cs typeface="Arial"/>
              </a:rPr>
              <a:t>still includes in </a:t>
            </a:r>
            <a:r>
              <a:rPr dirty="0" sz="1150" spc="10">
                <a:latin typeface="Arial"/>
                <a:cs typeface="Arial"/>
              </a:rPr>
              <a:t>its </a:t>
            </a:r>
            <a:r>
              <a:rPr dirty="0" sz="1150" spc="5">
                <a:latin typeface="Arial"/>
                <a:cs typeface="Arial"/>
              </a:rPr>
              <a:t>calculation </a:t>
            </a:r>
            <a:r>
              <a:rPr dirty="0" sz="1150" spc="-20">
                <a:latin typeface="Arial"/>
                <a:cs typeface="Arial"/>
              </a:rPr>
              <a:t>all </a:t>
            </a:r>
            <a:r>
              <a:rPr dirty="0" sz="1150" spc="5">
                <a:latin typeface="Arial"/>
                <a:cs typeface="Arial"/>
              </a:rPr>
              <a:t>the price </a:t>
            </a:r>
            <a:r>
              <a:rPr dirty="0" sz="1150" spc="10">
                <a:latin typeface="Arial"/>
                <a:cs typeface="Arial"/>
              </a:rPr>
              <a:t>data </a:t>
            </a:r>
            <a:r>
              <a:rPr dirty="0" sz="1150" spc="5">
                <a:latin typeface="Arial"/>
                <a:cs typeface="Arial"/>
              </a:rPr>
              <a:t>in the </a:t>
            </a:r>
            <a:r>
              <a:rPr dirty="0" sz="1150" spc="10">
                <a:latin typeface="Arial"/>
                <a:cs typeface="Arial"/>
              </a:rPr>
              <a:t>life </a:t>
            </a:r>
            <a:r>
              <a:rPr dirty="0" sz="1150" spc="5">
                <a:latin typeface="Arial"/>
                <a:cs typeface="Arial"/>
              </a:rPr>
              <a:t>of the  instrument.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Exponential Moving </a:t>
            </a:r>
            <a:r>
              <a:rPr dirty="0" sz="1150" spc="10">
                <a:latin typeface="Arial"/>
                <a:cs typeface="Arial"/>
              </a:rPr>
              <a:t>Average is </a:t>
            </a:r>
            <a:r>
              <a:rPr dirty="0" sz="1150" spc="-10">
                <a:latin typeface="Arial"/>
                <a:cs typeface="Arial"/>
              </a:rPr>
              <a:t>another </a:t>
            </a:r>
            <a:r>
              <a:rPr dirty="0" sz="1150" spc="10">
                <a:latin typeface="Arial"/>
                <a:cs typeface="Arial"/>
              </a:rPr>
              <a:t>method</a:t>
            </a:r>
            <a:r>
              <a:rPr dirty="0" sz="1150" spc="5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of</a:t>
            </a:r>
            <a:endParaRPr sz="1150">
              <a:latin typeface="Arial"/>
              <a:cs typeface="Arial"/>
            </a:endParaRPr>
          </a:p>
          <a:p>
            <a:pPr algn="just" marL="12700">
              <a:lnSpc>
                <a:spcPts val="1305"/>
              </a:lnSpc>
            </a:pPr>
            <a:r>
              <a:rPr dirty="0" sz="1150" spc="5">
                <a:latin typeface="Arial"/>
                <a:cs typeface="Arial"/>
              </a:rPr>
              <a:t>weighting </a:t>
            </a:r>
            <a:r>
              <a:rPr dirty="0" sz="1150" spc="10">
                <a:latin typeface="Arial"/>
                <a:cs typeface="Arial"/>
              </a:rPr>
              <a:t>a moving</a:t>
            </a:r>
            <a:r>
              <a:rPr dirty="0" sz="1150" spc="-4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average.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150" spc="10" b="1">
                <a:latin typeface="Arial"/>
                <a:cs typeface="Arial"/>
              </a:rPr>
              <a:t>The </a:t>
            </a:r>
            <a:r>
              <a:rPr dirty="0" sz="1150" spc="5" b="1">
                <a:latin typeface="Arial"/>
                <a:cs typeface="Arial"/>
              </a:rPr>
              <a:t>most </a:t>
            </a:r>
            <a:r>
              <a:rPr dirty="0" sz="1150" spc="10" b="1">
                <a:latin typeface="Arial"/>
                <a:cs typeface="Arial"/>
              </a:rPr>
              <a:t>common uses </a:t>
            </a:r>
            <a:r>
              <a:rPr dirty="0" sz="1150" spc="5" b="1">
                <a:latin typeface="Arial"/>
                <a:cs typeface="Arial"/>
              </a:rPr>
              <a:t>of Moving Averages </a:t>
            </a:r>
            <a:r>
              <a:rPr dirty="0" sz="1150" b="1">
                <a:latin typeface="Arial"/>
                <a:cs typeface="Arial"/>
              </a:rPr>
              <a:t>are</a:t>
            </a:r>
            <a:r>
              <a:rPr dirty="0" sz="1150" spc="30" b="1">
                <a:latin typeface="Arial"/>
                <a:cs typeface="Arial"/>
              </a:rPr>
              <a:t> </a:t>
            </a:r>
            <a:r>
              <a:rPr dirty="0" sz="1150" spc="10" b="1">
                <a:latin typeface="Arial"/>
                <a:cs typeface="Arial"/>
              </a:rPr>
              <a:t>to: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ts val="1370"/>
              </a:lnSpc>
            </a:pPr>
            <a:r>
              <a:rPr dirty="0" sz="1150" spc="5" b="1" i="1">
                <a:latin typeface="Arial"/>
                <a:cs typeface="Arial"/>
              </a:rPr>
              <a:t>- Identify the trend ,buying and selling</a:t>
            </a:r>
            <a:r>
              <a:rPr dirty="0" sz="1150" spc="35" b="1" i="1">
                <a:latin typeface="Arial"/>
                <a:cs typeface="Arial"/>
              </a:rPr>
              <a:t> </a:t>
            </a:r>
            <a:r>
              <a:rPr dirty="0" sz="1150" spc="5" b="1" i="1">
                <a:latin typeface="Arial"/>
                <a:cs typeface="Arial"/>
              </a:rPr>
              <a:t>signal</a:t>
            </a:r>
            <a:endParaRPr sz="1150">
              <a:latin typeface="Arial"/>
              <a:cs typeface="Arial"/>
            </a:endParaRPr>
          </a:p>
          <a:p>
            <a:pPr algn="just" marL="12700" marR="8255">
              <a:lnSpc>
                <a:spcPts val="1330"/>
              </a:lnSpc>
              <a:spcBef>
                <a:spcPts val="70"/>
              </a:spcBef>
            </a:pPr>
            <a:r>
              <a:rPr dirty="0" sz="1150" spc="5">
                <a:latin typeface="Arial"/>
                <a:cs typeface="Arial"/>
              </a:rPr>
              <a:t>The moving </a:t>
            </a:r>
            <a:r>
              <a:rPr dirty="0" sz="1150" spc="10">
                <a:latin typeface="Arial"/>
                <a:cs typeface="Arial"/>
              </a:rPr>
              <a:t>average can </a:t>
            </a:r>
            <a:r>
              <a:rPr dirty="0" sz="1150" spc="5">
                <a:latin typeface="Arial"/>
                <a:cs typeface="Arial"/>
              </a:rPr>
              <a:t>help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trader </a:t>
            </a:r>
            <a:r>
              <a:rPr dirty="0" sz="1150" spc="10">
                <a:latin typeface="Arial"/>
                <a:cs typeface="Arial"/>
              </a:rPr>
              <a:t>to </a:t>
            </a:r>
            <a:r>
              <a:rPr dirty="0" sz="1150" spc="5">
                <a:latin typeface="Arial"/>
                <a:cs typeface="Arial"/>
              </a:rPr>
              <a:t>dictate the </a:t>
            </a:r>
            <a:r>
              <a:rPr dirty="0" sz="1150" spc="10">
                <a:latin typeface="Arial"/>
                <a:cs typeface="Arial"/>
              </a:rPr>
              <a:t>movement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trend  </a:t>
            </a:r>
            <a:r>
              <a:rPr dirty="0" sz="1150" spc="5">
                <a:latin typeface="Arial"/>
                <a:cs typeface="Arial"/>
              </a:rPr>
              <a:t>earlier before </a:t>
            </a:r>
            <a:r>
              <a:rPr dirty="0" sz="1150" spc="10">
                <a:latin typeface="Arial"/>
                <a:cs typeface="Arial"/>
              </a:rPr>
              <a:t>the trend </a:t>
            </a:r>
            <a:r>
              <a:rPr dirty="0" sz="1150" spc="5">
                <a:latin typeface="Arial"/>
                <a:cs typeface="Arial"/>
              </a:rPr>
              <a:t>move </a:t>
            </a:r>
            <a:r>
              <a:rPr dirty="0" sz="1150" spc="10">
                <a:latin typeface="Arial"/>
                <a:cs typeface="Arial"/>
              </a:rPr>
              <a:t>far</a:t>
            </a:r>
            <a:r>
              <a:rPr dirty="0" sz="1150" spc="-6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  <a:p>
            <a:pPr algn="just" marL="12700" marR="5715">
              <a:lnSpc>
                <a:spcPts val="1340"/>
              </a:lnSpc>
              <a:spcBef>
                <a:spcPts val="5"/>
              </a:spcBef>
            </a:pPr>
            <a:r>
              <a:rPr dirty="0" sz="1150" spc="15">
                <a:latin typeface="Arial"/>
                <a:cs typeface="Arial"/>
              </a:rPr>
              <a:t>When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Moving Average line </a:t>
            </a:r>
            <a:r>
              <a:rPr dirty="0" sz="1150" spc="5">
                <a:latin typeface="Arial"/>
                <a:cs typeface="Arial"/>
              </a:rPr>
              <a:t>start </a:t>
            </a:r>
            <a:r>
              <a:rPr dirty="0" sz="1150" spc="10">
                <a:latin typeface="Arial"/>
                <a:cs typeface="Arial"/>
              </a:rPr>
              <a:t>moving above the </a:t>
            </a:r>
            <a:r>
              <a:rPr dirty="0" sz="1150" spc="5">
                <a:latin typeface="Arial"/>
                <a:cs typeface="Arial"/>
              </a:rPr>
              <a:t>chart (candlestick) that’s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an indication </a:t>
            </a:r>
            <a:r>
              <a:rPr dirty="0" sz="1150" spc="5">
                <a:latin typeface="Arial"/>
                <a:cs typeface="Arial"/>
              </a:rPr>
              <a:t>of possible up-trend </a:t>
            </a:r>
            <a:r>
              <a:rPr dirty="0" sz="1150" spc="10">
                <a:latin typeface="Arial"/>
                <a:cs typeface="Arial"/>
              </a:rPr>
              <a:t>and </a:t>
            </a:r>
            <a:r>
              <a:rPr dirty="0" sz="1150" spc="5">
                <a:latin typeface="Arial"/>
                <a:cs typeface="Arial"/>
              </a:rPr>
              <a:t>selling </a:t>
            </a:r>
            <a:r>
              <a:rPr dirty="0" sz="1150" spc="-10">
                <a:latin typeface="Arial"/>
                <a:cs typeface="Arial"/>
              </a:rPr>
              <a:t>signal </a:t>
            </a:r>
            <a:r>
              <a:rPr dirty="0" sz="1150" spc="5">
                <a:latin typeface="Arial"/>
                <a:cs typeface="Arial"/>
              </a:rPr>
              <a:t>. </a:t>
            </a:r>
            <a:r>
              <a:rPr dirty="0" sz="1150">
                <a:latin typeface="Arial"/>
                <a:cs typeface="Arial"/>
              </a:rPr>
              <a:t>But </a:t>
            </a:r>
            <a:r>
              <a:rPr dirty="0" sz="1150" spc="5">
                <a:latin typeface="Arial"/>
                <a:cs typeface="Arial"/>
              </a:rPr>
              <a:t>if the </a:t>
            </a:r>
            <a:r>
              <a:rPr dirty="0" sz="1150" spc="10">
                <a:latin typeface="Arial"/>
                <a:cs typeface="Arial"/>
              </a:rPr>
              <a:t>Moving Average  </a:t>
            </a:r>
            <a:r>
              <a:rPr dirty="0" sz="1150" spc="5">
                <a:latin typeface="Arial"/>
                <a:cs typeface="Arial"/>
              </a:rPr>
              <a:t>starts </a:t>
            </a:r>
            <a:r>
              <a:rPr dirty="0" sz="1150" spc="10">
                <a:latin typeface="Arial"/>
                <a:cs typeface="Arial"/>
              </a:rPr>
              <a:t>moving </a:t>
            </a:r>
            <a:r>
              <a:rPr dirty="0" sz="1150" spc="5">
                <a:latin typeface="Arial"/>
                <a:cs typeface="Arial"/>
              </a:rPr>
              <a:t>below the chart (candlestick) that’s </a:t>
            </a:r>
            <a:r>
              <a:rPr dirty="0" sz="1150" spc="10">
                <a:latin typeface="Arial"/>
                <a:cs typeface="Arial"/>
              </a:rPr>
              <a:t>an indication </a:t>
            </a:r>
            <a:r>
              <a:rPr dirty="0" sz="1150" spc="5">
                <a:latin typeface="Arial"/>
                <a:cs typeface="Arial"/>
              </a:rPr>
              <a:t>of </a:t>
            </a:r>
            <a:r>
              <a:rPr dirty="0" sz="1150" spc="10">
                <a:latin typeface="Arial"/>
                <a:cs typeface="Arial"/>
              </a:rPr>
              <a:t>possible </a:t>
            </a:r>
            <a:r>
              <a:rPr dirty="0" sz="1150">
                <a:latin typeface="Arial"/>
                <a:cs typeface="Arial"/>
              </a:rPr>
              <a:t>down-  </a:t>
            </a:r>
            <a:r>
              <a:rPr dirty="0" sz="1150" spc="5">
                <a:latin typeface="Arial"/>
                <a:cs typeface="Arial"/>
              </a:rPr>
              <a:t>trend </a:t>
            </a:r>
            <a:r>
              <a:rPr dirty="0" sz="1150" spc="10">
                <a:latin typeface="Arial"/>
                <a:cs typeface="Arial"/>
              </a:rPr>
              <a:t>and </a:t>
            </a:r>
            <a:r>
              <a:rPr dirty="0" sz="1150" spc="5">
                <a:latin typeface="Arial"/>
                <a:cs typeface="Arial"/>
              </a:rPr>
              <a:t>buying</a:t>
            </a:r>
            <a:r>
              <a:rPr dirty="0" sz="1150" spc="28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signal.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50"/>
              </a:lnSpc>
            </a:pPr>
            <a:r>
              <a:rPr dirty="0" spc="5">
                <a:hlinkClick r:id="rId6"/>
              </a:rPr>
              <a:t>www.instafxng.com</a:t>
            </a:r>
          </a:p>
          <a:p>
            <a:pPr algn="ctr">
              <a:lnSpc>
                <a:spcPts val="1360"/>
              </a:lnSpc>
            </a:pPr>
            <a:r>
              <a:rPr dirty="0" spc="5" u="none">
                <a:solidFill>
                  <a:srgbClr val="C00000"/>
                </a:solidFill>
              </a:rPr>
              <a:t>This materials </a:t>
            </a:r>
            <a:r>
              <a:rPr dirty="0" u="none">
                <a:solidFill>
                  <a:srgbClr val="C00000"/>
                </a:solidFill>
              </a:rPr>
              <a:t>are </a:t>
            </a:r>
            <a:r>
              <a:rPr dirty="0" spc="10" u="none">
                <a:solidFill>
                  <a:srgbClr val="C00000"/>
                </a:solidFill>
              </a:rPr>
              <a:t>solely </a:t>
            </a:r>
            <a:r>
              <a:rPr dirty="0" spc="5" u="none">
                <a:solidFill>
                  <a:srgbClr val="C00000"/>
                </a:solidFill>
              </a:rPr>
              <a:t>meant for educational </a:t>
            </a:r>
            <a:r>
              <a:rPr dirty="0" spc="-5" u="none">
                <a:solidFill>
                  <a:srgbClr val="C00000"/>
                </a:solidFill>
              </a:rPr>
              <a:t>purposes</a:t>
            </a:r>
            <a:r>
              <a:rPr dirty="0" spc="-25" u="none">
                <a:solidFill>
                  <a:srgbClr val="C00000"/>
                </a:solidFill>
              </a:rPr>
              <a:t> </a:t>
            </a:r>
            <a:r>
              <a:rPr dirty="0" spc="10" u="none">
                <a:solidFill>
                  <a:srgbClr val="C00000"/>
                </a:solidFill>
              </a:rPr>
              <a:t>only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955" y="6376522"/>
            <a:ext cx="1389766" cy="1389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27294" y="6471010"/>
            <a:ext cx="86867" cy="85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8813" y="2936336"/>
            <a:ext cx="3658819" cy="35041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233" y="465425"/>
            <a:ext cx="7342505" cy="881380"/>
          </a:xfrm>
          <a:custGeom>
            <a:avLst/>
            <a:gdLst/>
            <a:ahLst/>
            <a:cxnLst/>
            <a:rect l="l" t="t" r="r" b="b"/>
            <a:pathLst>
              <a:path w="7342505" h="881380">
                <a:moveTo>
                  <a:pt x="0" y="880800"/>
                </a:moveTo>
                <a:lnTo>
                  <a:pt x="7342022" y="880800"/>
                </a:lnTo>
                <a:lnTo>
                  <a:pt x="7342022" y="0"/>
                </a:lnTo>
                <a:lnTo>
                  <a:pt x="0" y="0"/>
                </a:lnTo>
                <a:lnTo>
                  <a:pt x="0" y="88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74712" y="465414"/>
            <a:ext cx="3030976" cy="8808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01690" y="7146323"/>
            <a:ext cx="5373370" cy="1552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</a:pPr>
            <a:r>
              <a:rPr dirty="0" sz="1150" spc="5" b="1" i="1">
                <a:latin typeface="Arial"/>
                <a:cs typeface="Arial"/>
              </a:rPr>
              <a:t>Another method of Moving </a:t>
            </a:r>
            <a:r>
              <a:rPr dirty="0" sz="1150" spc="10" b="1" i="1">
                <a:latin typeface="Arial"/>
                <a:cs typeface="Arial"/>
              </a:rPr>
              <a:t>Average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7200"/>
              </a:lnSpc>
            </a:pP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second </a:t>
            </a:r>
            <a:r>
              <a:rPr dirty="0" sz="1150" spc="5">
                <a:latin typeface="Arial"/>
                <a:cs typeface="Arial"/>
              </a:rPr>
              <a:t>way which you </a:t>
            </a:r>
            <a:r>
              <a:rPr dirty="0" sz="1150" spc="10">
                <a:latin typeface="Arial"/>
                <a:cs typeface="Arial"/>
              </a:rPr>
              <a:t>can apply MA to identify </a:t>
            </a:r>
            <a:r>
              <a:rPr dirty="0" sz="1150" spc="-10">
                <a:latin typeface="Arial"/>
                <a:cs typeface="Arial"/>
              </a:rPr>
              <a:t>trend, </a:t>
            </a:r>
            <a:r>
              <a:rPr dirty="0" sz="1150" spc="5">
                <a:latin typeface="Arial"/>
                <a:cs typeface="Arial"/>
              </a:rPr>
              <a:t>buying and selling  signal </a:t>
            </a:r>
            <a:r>
              <a:rPr dirty="0" sz="1150" spc="10">
                <a:latin typeface="Arial"/>
                <a:cs typeface="Arial"/>
              </a:rPr>
              <a:t>is </a:t>
            </a:r>
            <a:r>
              <a:rPr dirty="0" sz="1150" spc="5">
                <a:latin typeface="Arial"/>
                <a:cs typeface="Arial"/>
              </a:rPr>
              <a:t>to use </a:t>
            </a:r>
            <a:r>
              <a:rPr dirty="0" sz="1150" spc="10">
                <a:latin typeface="Arial"/>
                <a:cs typeface="Arial"/>
              </a:rPr>
              <a:t>two </a:t>
            </a:r>
            <a:r>
              <a:rPr dirty="0" sz="1150" spc="5">
                <a:latin typeface="Arial"/>
                <a:cs typeface="Arial"/>
              </a:rPr>
              <a:t>Moving Averages, </a:t>
            </a:r>
            <a:r>
              <a:rPr dirty="0" sz="1150" spc="10">
                <a:latin typeface="Arial"/>
                <a:cs typeface="Arial"/>
              </a:rPr>
              <a:t>one with a </a:t>
            </a:r>
            <a:r>
              <a:rPr dirty="0" sz="1150" spc="-5">
                <a:latin typeface="Arial"/>
                <a:cs typeface="Arial"/>
              </a:rPr>
              <a:t>shorter </a:t>
            </a:r>
            <a:r>
              <a:rPr dirty="0" sz="1150" spc="5">
                <a:latin typeface="Arial"/>
                <a:cs typeface="Arial"/>
              </a:rPr>
              <a:t>observation period </a:t>
            </a:r>
            <a:r>
              <a:rPr dirty="0" sz="1150" spc="10">
                <a:latin typeface="Arial"/>
                <a:cs typeface="Arial"/>
              </a:rPr>
              <a:t>than  </a:t>
            </a:r>
            <a:r>
              <a:rPr dirty="0" sz="1150" spc="5">
                <a:latin typeface="Arial"/>
                <a:cs typeface="Arial"/>
              </a:rPr>
              <a:t>the other. </a:t>
            </a:r>
            <a:r>
              <a:rPr dirty="0" sz="1150" spc="15">
                <a:latin typeface="Arial"/>
                <a:cs typeface="Arial"/>
              </a:rPr>
              <a:t>Buy </a:t>
            </a:r>
            <a:r>
              <a:rPr dirty="0" sz="1150" spc="10">
                <a:latin typeface="Arial"/>
                <a:cs typeface="Arial"/>
              </a:rPr>
              <a:t>and sell </a:t>
            </a:r>
            <a:r>
              <a:rPr dirty="0" sz="1150" spc="5">
                <a:latin typeface="Arial"/>
                <a:cs typeface="Arial"/>
              </a:rPr>
              <a:t>signals </a:t>
            </a:r>
            <a:r>
              <a:rPr dirty="0" sz="1150" spc="10">
                <a:latin typeface="Arial"/>
                <a:cs typeface="Arial"/>
              </a:rPr>
              <a:t>are generated </a:t>
            </a:r>
            <a:r>
              <a:rPr dirty="0" sz="1150" spc="5">
                <a:latin typeface="Arial"/>
                <a:cs typeface="Arial"/>
              </a:rPr>
              <a:t>when the short moving average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crosses </a:t>
            </a:r>
            <a:r>
              <a:rPr dirty="0" sz="1150" spc="10">
                <a:latin typeface="Arial"/>
                <a:cs typeface="Arial"/>
              </a:rPr>
              <a:t>over </a:t>
            </a:r>
            <a:r>
              <a:rPr dirty="0" sz="1150" spc="1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long </a:t>
            </a:r>
            <a:r>
              <a:rPr dirty="0" sz="1150" spc="5">
                <a:latin typeface="Arial"/>
                <a:cs typeface="Arial"/>
              </a:rPr>
              <a:t>moving average. </a:t>
            </a:r>
            <a:r>
              <a:rPr dirty="0" sz="1150" spc="10">
                <a:latin typeface="Arial"/>
                <a:cs typeface="Arial"/>
              </a:rPr>
              <a:t>For example </a:t>
            </a:r>
            <a:r>
              <a:rPr dirty="0" sz="1150" spc="-40">
                <a:latin typeface="Arial"/>
                <a:cs typeface="Arial"/>
              </a:rPr>
              <a:t>if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short moving average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crosses above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long </a:t>
            </a:r>
            <a:r>
              <a:rPr dirty="0" sz="1150" spc="10">
                <a:latin typeface="Arial"/>
                <a:cs typeface="Arial"/>
              </a:rPr>
              <a:t>moving </a:t>
            </a:r>
            <a:r>
              <a:rPr dirty="0" sz="1150" spc="5">
                <a:latin typeface="Arial"/>
                <a:cs typeface="Arial"/>
              </a:rPr>
              <a:t>average </a:t>
            </a:r>
            <a:r>
              <a:rPr dirty="0" sz="1150" spc="10">
                <a:latin typeface="Arial"/>
                <a:cs typeface="Arial"/>
              </a:rPr>
              <a:t>a buy </a:t>
            </a:r>
            <a:r>
              <a:rPr dirty="0" sz="1150" spc="5">
                <a:latin typeface="Arial"/>
                <a:cs typeface="Arial"/>
              </a:rPr>
              <a:t>signal is generated;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sell signal is  generated when the short </a:t>
            </a:r>
            <a:r>
              <a:rPr dirty="0" sz="1150" spc="10">
                <a:latin typeface="Arial"/>
                <a:cs typeface="Arial"/>
              </a:rPr>
              <a:t>Moving </a:t>
            </a:r>
            <a:r>
              <a:rPr dirty="0" sz="1150" spc="5">
                <a:latin typeface="Arial"/>
                <a:cs typeface="Arial"/>
              </a:rPr>
              <a:t>Average crosses </a:t>
            </a:r>
            <a:r>
              <a:rPr dirty="0" sz="1150" spc="-10">
                <a:latin typeface="Arial"/>
                <a:cs typeface="Arial"/>
              </a:rPr>
              <a:t>below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long </a:t>
            </a:r>
            <a:r>
              <a:rPr dirty="0" sz="1150" spc="10">
                <a:latin typeface="Arial"/>
                <a:cs typeface="Arial"/>
              </a:rPr>
              <a:t>Moving  </a:t>
            </a:r>
            <a:r>
              <a:rPr dirty="0" sz="1150" spc="5">
                <a:latin typeface="Arial"/>
                <a:cs typeface="Arial"/>
              </a:rPr>
              <a:t>Average.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2754" y="1516898"/>
            <a:ext cx="3337285" cy="23178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32754" y="4005392"/>
            <a:ext cx="3337285" cy="22979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04236" y="2086813"/>
            <a:ext cx="111760" cy="556260"/>
          </a:xfrm>
          <a:custGeom>
            <a:avLst/>
            <a:gdLst/>
            <a:ahLst/>
            <a:cxnLst/>
            <a:rect l="l" t="t" r="r" b="b"/>
            <a:pathLst>
              <a:path w="111760" h="556260">
                <a:moveTo>
                  <a:pt x="36575" y="444977"/>
                </a:moveTo>
                <a:lnTo>
                  <a:pt x="0" y="444977"/>
                </a:lnTo>
                <a:lnTo>
                  <a:pt x="54863" y="556214"/>
                </a:lnTo>
                <a:lnTo>
                  <a:pt x="101981" y="463265"/>
                </a:lnTo>
                <a:lnTo>
                  <a:pt x="36575" y="463265"/>
                </a:lnTo>
                <a:lnTo>
                  <a:pt x="36575" y="444977"/>
                </a:lnTo>
                <a:close/>
              </a:path>
              <a:path w="111760" h="556260">
                <a:moveTo>
                  <a:pt x="73151" y="0"/>
                </a:moveTo>
                <a:lnTo>
                  <a:pt x="36575" y="0"/>
                </a:lnTo>
                <a:lnTo>
                  <a:pt x="36575" y="463265"/>
                </a:lnTo>
                <a:lnTo>
                  <a:pt x="73151" y="463265"/>
                </a:lnTo>
                <a:lnTo>
                  <a:pt x="73151" y="0"/>
                </a:lnTo>
                <a:close/>
              </a:path>
              <a:path w="111760" h="556260">
                <a:moveTo>
                  <a:pt x="111251" y="444977"/>
                </a:moveTo>
                <a:lnTo>
                  <a:pt x="73151" y="444977"/>
                </a:lnTo>
                <a:lnTo>
                  <a:pt x="73151" y="463265"/>
                </a:lnTo>
                <a:lnTo>
                  <a:pt x="101981" y="463265"/>
                </a:lnTo>
                <a:lnTo>
                  <a:pt x="111251" y="4449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06446" y="1753088"/>
            <a:ext cx="2113915" cy="2002789"/>
          </a:xfrm>
          <a:custGeom>
            <a:avLst/>
            <a:gdLst/>
            <a:ahLst/>
            <a:cxnLst/>
            <a:rect l="l" t="t" r="r" b="b"/>
            <a:pathLst>
              <a:path w="2113915" h="2002789">
                <a:moveTo>
                  <a:pt x="0" y="2002368"/>
                </a:moveTo>
                <a:lnTo>
                  <a:pt x="2113605" y="2002368"/>
                </a:lnTo>
                <a:lnTo>
                  <a:pt x="2113605" y="0"/>
                </a:lnTo>
                <a:lnTo>
                  <a:pt x="0" y="0"/>
                </a:lnTo>
                <a:lnTo>
                  <a:pt x="0" y="2002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88158" y="3768598"/>
            <a:ext cx="2152015" cy="0"/>
          </a:xfrm>
          <a:custGeom>
            <a:avLst/>
            <a:gdLst/>
            <a:ahLst/>
            <a:cxnLst/>
            <a:rect l="l" t="t" r="r" b="b"/>
            <a:pathLst>
              <a:path w="2152015" h="0">
                <a:moveTo>
                  <a:pt x="0" y="0"/>
                </a:moveTo>
                <a:lnTo>
                  <a:pt x="2151705" y="0"/>
                </a:lnTo>
              </a:path>
            </a:pathLst>
          </a:custGeom>
          <a:ln w="13970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94254" y="1747393"/>
            <a:ext cx="0" cy="2014220"/>
          </a:xfrm>
          <a:custGeom>
            <a:avLst/>
            <a:gdLst/>
            <a:ahLst/>
            <a:cxnLst/>
            <a:rect l="l" t="t" r="r" b="b"/>
            <a:pathLst>
              <a:path w="0" h="2014220">
                <a:moveTo>
                  <a:pt x="0" y="0"/>
                </a:moveTo>
                <a:lnTo>
                  <a:pt x="0" y="2014220"/>
                </a:lnTo>
              </a:path>
            </a:pathLst>
          </a:custGeom>
          <a:ln w="12191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88158" y="1741043"/>
            <a:ext cx="2152015" cy="0"/>
          </a:xfrm>
          <a:custGeom>
            <a:avLst/>
            <a:gdLst/>
            <a:ahLst/>
            <a:cxnLst/>
            <a:rect l="l" t="t" r="r" b="b"/>
            <a:pathLst>
              <a:path w="2152015" h="0">
                <a:moveTo>
                  <a:pt x="0" y="0"/>
                </a:moveTo>
                <a:lnTo>
                  <a:pt x="2151705" y="0"/>
                </a:lnTo>
              </a:path>
            </a:pathLst>
          </a:custGeom>
          <a:ln w="12700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33767" y="1746992"/>
            <a:ext cx="0" cy="2014855"/>
          </a:xfrm>
          <a:custGeom>
            <a:avLst/>
            <a:gdLst/>
            <a:ahLst/>
            <a:cxnLst/>
            <a:rect l="l" t="t" r="r" b="b"/>
            <a:pathLst>
              <a:path w="0" h="2014854">
                <a:moveTo>
                  <a:pt x="0" y="0"/>
                </a:moveTo>
                <a:lnTo>
                  <a:pt x="0" y="2014560"/>
                </a:lnTo>
              </a:path>
            </a:pathLst>
          </a:custGeom>
          <a:ln w="12191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12542" y="3737483"/>
            <a:ext cx="2101850" cy="11430"/>
          </a:xfrm>
          <a:custGeom>
            <a:avLst/>
            <a:gdLst/>
            <a:ahLst/>
            <a:cxnLst/>
            <a:rect l="l" t="t" r="r" b="b"/>
            <a:pathLst>
              <a:path w="2101850" h="11429">
                <a:moveTo>
                  <a:pt x="0" y="11430"/>
                </a:moveTo>
                <a:lnTo>
                  <a:pt x="2101413" y="11430"/>
                </a:lnTo>
                <a:lnTo>
                  <a:pt x="2101413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19392" y="1771523"/>
            <a:ext cx="0" cy="1965960"/>
          </a:xfrm>
          <a:custGeom>
            <a:avLst/>
            <a:gdLst/>
            <a:ahLst/>
            <a:cxnLst/>
            <a:rect l="l" t="t" r="r" b="b"/>
            <a:pathLst>
              <a:path w="0" h="1965960">
                <a:moveTo>
                  <a:pt x="0" y="0"/>
                </a:moveTo>
                <a:lnTo>
                  <a:pt x="0" y="1965960"/>
                </a:lnTo>
              </a:path>
            </a:pathLst>
          </a:custGeom>
          <a:ln w="13700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12542" y="1758823"/>
            <a:ext cx="2101850" cy="12700"/>
          </a:xfrm>
          <a:custGeom>
            <a:avLst/>
            <a:gdLst/>
            <a:ahLst/>
            <a:cxnLst/>
            <a:rect l="l" t="t" r="r" b="b"/>
            <a:pathLst>
              <a:path w="2101850" h="12700">
                <a:moveTo>
                  <a:pt x="0" y="12700"/>
                </a:moveTo>
                <a:lnTo>
                  <a:pt x="2101413" y="12700"/>
                </a:lnTo>
                <a:lnTo>
                  <a:pt x="210141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107859" y="1771375"/>
            <a:ext cx="0" cy="1965960"/>
          </a:xfrm>
          <a:custGeom>
            <a:avLst/>
            <a:gdLst/>
            <a:ahLst/>
            <a:cxnLst/>
            <a:rect l="l" t="t" r="r" b="b"/>
            <a:pathLst>
              <a:path w="0" h="1965960">
                <a:moveTo>
                  <a:pt x="0" y="0"/>
                </a:moveTo>
                <a:lnTo>
                  <a:pt x="0" y="1965792"/>
                </a:lnTo>
              </a:path>
            </a:pathLst>
          </a:custGeom>
          <a:ln w="12191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007200" y="1815062"/>
            <a:ext cx="2113915" cy="1941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7314" marR="162560">
              <a:lnSpc>
                <a:spcPts val="1340"/>
              </a:lnSpc>
            </a:pPr>
            <a:r>
              <a:rPr dirty="0" sz="1150" spc="5">
                <a:latin typeface="Times New Roman"/>
                <a:cs typeface="Times New Roman"/>
              </a:rPr>
              <a:t>As </a:t>
            </a:r>
            <a:r>
              <a:rPr dirty="0" sz="1150" spc="-5">
                <a:latin typeface="Times New Roman"/>
                <a:cs typeface="Times New Roman"/>
              </a:rPr>
              <a:t>you </a:t>
            </a:r>
            <a:r>
              <a:rPr dirty="0" sz="1150" spc="5">
                <a:latin typeface="Times New Roman"/>
                <a:cs typeface="Times New Roman"/>
              </a:rPr>
              <a:t>can see from the </a:t>
            </a:r>
            <a:r>
              <a:rPr dirty="0" sz="1150">
                <a:latin typeface="Times New Roman"/>
                <a:cs typeface="Times New Roman"/>
              </a:rPr>
              <a:t>chart  </a:t>
            </a:r>
            <a:r>
              <a:rPr dirty="0" sz="1150" spc="5">
                <a:latin typeface="Times New Roman"/>
                <a:cs typeface="Times New Roman"/>
              </a:rPr>
              <a:t>the </a:t>
            </a:r>
            <a:r>
              <a:rPr dirty="0" sz="1150" spc="10">
                <a:latin typeface="Times New Roman"/>
                <a:cs typeface="Times New Roman"/>
              </a:rPr>
              <a:t>MA is </a:t>
            </a:r>
            <a:r>
              <a:rPr dirty="0" sz="1150" spc="5">
                <a:latin typeface="Times New Roman"/>
                <a:cs typeface="Times New Roman"/>
              </a:rPr>
              <a:t>above the </a:t>
            </a:r>
            <a:r>
              <a:rPr dirty="0" sz="1150" spc="10">
                <a:latin typeface="Times New Roman"/>
                <a:cs typeface="Times New Roman"/>
              </a:rPr>
              <a:t>candle  </a:t>
            </a:r>
            <a:r>
              <a:rPr dirty="0" sz="1150" spc="5">
                <a:latin typeface="Times New Roman"/>
                <a:cs typeface="Times New Roman"/>
              </a:rPr>
              <a:t>chart which is indicating </a:t>
            </a:r>
            <a:r>
              <a:rPr dirty="0" sz="1150" spc="10">
                <a:latin typeface="Times New Roman"/>
                <a:cs typeface="Times New Roman"/>
              </a:rPr>
              <a:t>down  </a:t>
            </a:r>
            <a:r>
              <a:rPr dirty="0" sz="1150" spc="5">
                <a:latin typeface="Times New Roman"/>
                <a:cs typeface="Times New Roman"/>
              </a:rPr>
              <a:t>trend.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07314" marR="116839">
              <a:lnSpc>
                <a:spcPts val="1340"/>
              </a:lnSpc>
            </a:pPr>
            <a:r>
              <a:rPr dirty="0" sz="1150" spc="5">
                <a:latin typeface="Times New Roman"/>
                <a:cs typeface="Times New Roman"/>
              </a:rPr>
              <a:t>When the </a:t>
            </a:r>
            <a:r>
              <a:rPr dirty="0" sz="1150" spc="10">
                <a:latin typeface="Times New Roman"/>
                <a:cs typeface="Times New Roman"/>
              </a:rPr>
              <a:t>MA is </a:t>
            </a:r>
            <a:r>
              <a:rPr dirty="0" sz="1150" spc="5">
                <a:latin typeface="Times New Roman"/>
                <a:cs typeface="Times New Roman"/>
              </a:rPr>
              <a:t>above the  chart it’s a strong indication for  a trader to </a:t>
            </a:r>
            <a:r>
              <a:rPr dirty="0" sz="1150">
                <a:latin typeface="Times New Roman"/>
                <a:cs typeface="Times New Roman"/>
              </a:rPr>
              <a:t>enter </a:t>
            </a:r>
            <a:r>
              <a:rPr dirty="0" sz="1150" spc="5">
                <a:latin typeface="Times New Roman"/>
                <a:cs typeface="Times New Roman"/>
              </a:rPr>
              <a:t>a </a:t>
            </a:r>
            <a:r>
              <a:rPr dirty="0" sz="1150" spc="5" b="1" u="heavy">
                <a:latin typeface="Times New Roman"/>
                <a:cs typeface="Times New Roman"/>
              </a:rPr>
              <a:t>selling  </a:t>
            </a:r>
            <a:r>
              <a:rPr dirty="0" sz="1150" spc="5">
                <a:latin typeface="Times New Roman"/>
                <a:cs typeface="Times New Roman"/>
              </a:rPr>
              <a:t>(short)</a:t>
            </a:r>
            <a:r>
              <a:rPr dirty="0" sz="1150" spc="-70">
                <a:latin typeface="Times New Roman"/>
                <a:cs typeface="Times New Roman"/>
              </a:rPr>
              <a:t> </a:t>
            </a:r>
            <a:r>
              <a:rPr dirty="0" sz="1150" spc="5">
                <a:latin typeface="Times New Roman"/>
                <a:cs typeface="Times New Roman"/>
              </a:rPr>
              <a:t>position.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07314">
              <a:lnSpc>
                <a:spcPct val="100000"/>
              </a:lnSpc>
            </a:pPr>
            <a:r>
              <a:rPr dirty="0" sz="1150" spc="5" b="1">
                <a:solidFill>
                  <a:srgbClr val="00007F"/>
                </a:solidFill>
                <a:latin typeface="Times New Roman"/>
                <a:cs typeface="Times New Roman"/>
              </a:rPr>
              <a:t>Action= </a:t>
            </a:r>
            <a:r>
              <a:rPr dirty="0" sz="1150" b="1" u="heavy">
                <a:solidFill>
                  <a:srgbClr val="00007F"/>
                </a:solidFill>
                <a:latin typeface="Times New Roman"/>
                <a:cs typeface="Times New Roman"/>
              </a:rPr>
              <a:t>Sell </a:t>
            </a:r>
            <a:r>
              <a:rPr dirty="0" sz="1150" b="1">
                <a:solidFill>
                  <a:srgbClr val="00007F"/>
                </a:solidFill>
                <a:latin typeface="Times New Roman"/>
                <a:cs typeface="Times New Roman"/>
              </a:rPr>
              <a:t>or go</a:t>
            </a:r>
            <a:r>
              <a:rPr dirty="0" sz="1150" spc="-20" b="1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dirty="0" sz="1150" spc="5" b="1" u="heavy">
                <a:solidFill>
                  <a:srgbClr val="00007F"/>
                </a:solidFill>
                <a:latin typeface="Times New Roman"/>
                <a:cs typeface="Times New Roman"/>
              </a:rPr>
              <a:t>short.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62109" y="2272741"/>
            <a:ext cx="3226435" cy="74930"/>
          </a:xfrm>
          <a:custGeom>
            <a:avLst/>
            <a:gdLst/>
            <a:ahLst/>
            <a:cxnLst/>
            <a:rect l="l" t="t" r="r" b="b"/>
            <a:pathLst>
              <a:path w="3226435" h="74930">
                <a:moveTo>
                  <a:pt x="74675" y="0"/>
                </a:moveTo>
                <a:lnTo>
                  <a:pt x="0" y="36560"/>
                </a:lnTo>
                <a:lnTo>
                  <a:pt x="74675" y="74660"/>
                </a:lnTo>
                <a:lnTo>
                  <a:pt x="74675" y="45704"/>
                </a:lnTo>
                <a:lnTo>
                  <a:pt x="62483" y="45704"/>
                </a:lnTo>
                <a:lnTo>
                  <a:pt x="62483" y="27416"/>
                </a:lnTo>
                <a:lnTo>
                  <a:pt x="74675" y="27416"/>
                </a:lnTo>
                <a:lnTo>
                  <a:pt x="74675" y="0"/>
                </a:lnTo>
                <a:close/>
              </a:path>
              <a:path w="3226435" h="74930">
                <a:moveTo>
                  <a:pt x="74675" y="27416"/>
                </a:moveTo>
                <a:lnTo>
                  <a:pt x="62483" y="27416"/>
                </a:lnTo>
                <a:lnTo>
                  <a:pt x="62483" y="45704"/>
                </a:lnTo>
                <a:lnTo>
                  <a:pt x="74675" y="45704"/>
                </a:lnTo>
                <a:lnTo>
                  <a:pt x="74675" y="27416"/>
                </a:lnTo>
                <a:close/>
              </a:path>
              <a:path w="3226435" h="74930">
                <a:moveTo>
                  <a:pt x="3226048" y="27416"/>
                </a:moveTo>
                <a:lnTo>
                  <a:pt x="74675" y="27416"/>
                </a:lnTo>
                <a:lnTo>
                  <a:pt x="74675" y="45704"/>
                </a:lnTo>
                <a:lnTo>
                  <a:pt x="3226048" y="45704"/>
                </a:lnTo>
                <a:lnTo>
                  <a:pt x="3226048" y="27416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062819" y="4096816"/>
            <a:ext cx="2113915" cy="2002789"/>
          </a:xfrm>
          <a:custGeom>
            <a:avLst/>
            <a:gdLst/>
            <a:ahLst/>
            <a:cxnLst/>
            <a:rect l="l" t="t" r="r" b="b"/>
            <a:pathLst>
              <a:path w="2113915" h="2002789">
                <a:moveTo>
                  <a:pt x="0" y="2002368"/>
                </a:moveTo>
                <a:lnTo>
                  <a:pt x="2113605" y="2002368"/>
                </a:lnTo>
                <a:lnTo>
                  <a:pt x="2113605" y="0"/>
                </a:lnTo>
                <a:lnTo>
                  <a:pt x="0" y="0"/>
                </a:lnTo>
                <a:lnTo>
                  <a:pt x="0" y="2002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062819" y="4096893"/>
            <a:ext cx="2113915" cy="2002155"/>
          </a:xfrm>
          <a:prstGeom prst="rect">
            <a:avLst/>
          </a:prstGeom>
          <a:ln w="36575">
            <a:solidFill>
              <a:srgbClr val="007F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89535" marR="204470">
              <a:lnSpc>
                <a:spcPts val="1340"/>
              </a:lnSpc>
              <a:spcBef>
                <a:spcPts val="330"/>
              </a:spcBef>
            </a:pPr>
            <a:r>
              <a:rPr dirty="0" sz="1150" spc="5">
                <a:latin typeface="Times New Roman"/>
                <a:cs typeface="Times New Roman"/>
              </a:rPr>
              <a:t>As </a:t>
            </a:r>
            <a:r>
              <a:rPr dirty="0" sz="1150" spc="-5">
                <a:latin typeface="Times New Roman"/>
                <a:cs typeface="Times New Roman"/>
              </a:rPr>
              <a:t>you </a:t>
            </a:r>
            <a:r>
              <a:rPr dirty="0" sz="1150" spc="5">
                <a:latin typeface="Times New Roman"/>
                <a:cs typeface="Times New Roman"/>
              </a:rPr>
              <a:t>can see from the </a:t>
            </a:r>
            <a:r>
              <a:rPr dirty="0" sz="1150">
                <a:latin typeface="Times New Roman"/>
                <a:cs typeface="Times New Roman"/>
              </a:rPr>
              <a:t>chart  </a:t>
            </a:r>
            <a:r>
              <a:rPr dirty="0" sz="1150" spc="5">
                <a:latin typeface="Times New Roman"/>
                <a:cs typeface="Times New Roman"/>
              </a:rPr>
              <a:t>the </a:t>
            </a:r>
            <a:r>
              <a:rPr dirty="0" sz="1150" spc="10">
                <a:latin typeface="Times New Roman"/>
                <a:cs typeface="Times New Roman"/>
              </a:rPr>
              <a:t>MA is blow </a:t>
            </a:r>
            <a:r>
              <a:rPr dirty="0" sz="1150" spc="5">
                <a:latin typeface="Times New Roman"/>
                <a:cs typeface="Times New Roman"/>
              </a:rPr>
              <a:t>the candle  chart which is indicating </a:t>
            </a:r>
            <a:r>
              <a:rPr dirty="0" sz="1150" spc="10">
                <a:latin typeface="Times New Roman"/>
                <a:cs typeface="Times New Roman"/>
              </a:rPr>
              <a:t>up  </a:t>
            </a:r>
            <a:r>
              <a:rPr dirty="0" sz="1150" spc="5">
                <a:latin typeface="Times New Roman"/>
                <a:cs typeface="Times New Roman"/>
              </a:rPr>
              <a:t>trend.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89535" marR="99695">
              <a:lnSpc>
                <a:spcPct val="97100"/>
              </a:lnSpc>
            </a:pPr>
            <a:r>
              <a:rPr dirty="0" sz="1150" spc="5">
                <a:latin typeface="Times New Roman"/>
                <a:cs typeface="Times New Roman"/>
              </a:rPr>
              <a:t>When the </a:t>
            </a:r>
            <a:r>
              <a:rPr dirty="0" sz="1150" spc="10">
                <a:latin typeface="Times New Roman"/>
                <a:cs typeface="Times New Roman"/>
              </a:rPr>
              <a:t>MA is </a:t>
            </a:r>
            <a:r>
              <a:rPr dirty="0" sz="1150" spc="5">
                <a:latin typeface="Times New Roman"/>
                <a:cs typeface="Times New Roman"/>
              </a:rPr>
              <a:t>down </a:t>
            </a:r>
            <a:r>
              <a:rPr dirty="0" sz="1150" spc="10">
                <a:latin typeface="Times New Roman"/>
                <a:cs typeface="Times New Roman"/>
              </a:rPr>
              <a:t>the </a:t>
            </a:r>
            <a:r>
              <a:rPr dirty="0" sz="1150" spc="5">
                <a:latin typeface="Times New Roman"/>
                <a:cs typeface="Times New Roman"/>
              </a:rPr>
              <a:t>chart  it’s a strong indication </a:t>
            </a:r>
            <a:r>
              <a:rPr dirty="0" sz="1150">
                <a:latin typeface="Times New Roman"/>
                <a:cs typeface="Times New Roman"/>
              </a:rPr>
              <a:t>for </a:t>
            </a:r>
            <a:r>
              <a:rPr dirty="0" sz="1150" spc="5">
                <a:latin typeface="Times New Roman"/>
                <a:cs typeface="Times New Roman"/>
              </a:rPr>
              <a:t>a  trader to </a:t>
            </a:r>
            <a:r>
              <a:rPr dirty="0" sz="1150">
                <a:latin typeface="Times New Roman"/>
                <a:cs typeface="Times New Roman"/>
              </a:rPr>
              <a:t>enter </a:t>
            </a:r>
            <a:r>
              <a:rPr dirty="0" sz="1150" spc="5">
                <a:latin typeface="Times New Roman"/>
                <a:cs typeface="Times New Roman"/>
              </a:rPr>
              <a:t>a </a:t>
            </a:r>
            <a:r>
              <a:rPr dirty="0" sz="1150" spc="5" u="sng">
                <a:latin typeface="Times New Roman"/>
                <a:cs typeface="Times New Roman"/>
              </a:rPr>
              <a:t>Buying </a:t>
            </a:r>
            <a:r>
              <a:rPr dirty="0" sz="1150" spc="5">
                <a:latin typeface="Times New Roman"/>
                <a:cs typeface="Times New Roman"/>
              </a:rPr>
              <a:t>(Long)  position.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  <a:spcBef>
                <a:spcPts val="5"/>
              </a:spcBef>
            </a:pPr>
            <a:r>
              <a:rPr dirty="0" sz="1150" spc="5" b="1">
                <a:solidFill>
                  <a:srgbClr val="00007F"/>
                </a:solidFill>
                <a:latin typeface="Times New Roman"/>
                <a:cs typeface="Times New Roman"/>
              </a:rPr>
              <a:t>Action= </a:t>
            </a:r>
            <a:r>
              <a:rPr dirty="0" sz="1150" spc="10" b="1" u="heavy">
                <a:solidFill>
                  <a:srgbClr val="00007F"/>
                </a:solidFill>
                <a:latin typeface="Times New Roman"/>
                <a:cs typeface="Times New Roman"/>
              </a:rPr>
              <a:t>Buy </a:t>
            </a:r>
            <a:r>
              <a:rPr dirty="0" sz="1150" spc="10" b="1">
                <a:solidFill>
                  <a:srgbClr val="00007F"/>
                </a:solidFill>
                <a:latin typeface="Times New Roman"/>
                <a:cs typeface="Times New Roman"/>
              </a:rPr>
              <a:t>or go</a:t>
            </a:r>
            <a:r>
              <a:rPr dirty="0" sz="1150" spc="-105" b="1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dirty="0" sz="1150" spc="10" b="1" u="heavy">
                <a:solidFill>
                  <a:srgbClr val="00007F"/>
                </a:solidFill>
                <a:latin typeface="Times New Roman"/>
                <a:cs typeface="Times New Roman"/>
              </a:rPr>
              <a:t>Long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18497" y="5638967"/>
            <a:ext cx="3226435" cy="73660"/>
          </a:xfrm>
          <a:custGeom>
            <a:avLst/>
            <a:gdLst/>
            <a:ahLst/>
            <a:cxnLst/>
            <a:rect l="l" t="t" r="r" b="b"/>
            <a:pathLst>
              <a:path w="3226435" h="73660">
                <a:moveTo>
                  <a:pt x="73136" y="0"/>
                </a:moveTo>
                <a:lnTo>
                  <a:pt x="0" y="36575"/>
                </a:lnTo>
                <a:lnTo>
                  <a:pt x="73136" y="73151"/>
                </a:lnTo>
                <a:lnTo>
                  <a:pt x="73136" y="45719"/>
                </a:lnTo>
                <a:lnTo>
                  <a:pt x="60944" y="45719"/>
                </a:lnTo>
                <a:lnTo>
                  <a:pt x="60944" y="27431"/>
                </a:lnTo>
                <a:lnTo>
                  <a:pt x="73136" y="27431"/>
                </a:lnTo>
                <a:lnTo>
                  <a:pt x="73136" y="0"/>
                </a:lnTo>
                <a:close/>
              </a:path>
              <a:path w="3226435" h="73660">
                <a:moveTo>
                  <a:pt x="73136" y="27431"/>
                </a:moveTo>
                <a:lnTo>
                  <a:pt x="60944" y="27431"/>
                </a:lnTo>
                <a:lnTo>
                  <a:pt x="60944" y="45719"/>
                </a:lnTo>
                <a:lnTo>
                  <a:pt x="73136" y="45719"/>
                </a:lnTo>
                <a:lnTo>
                  <a:pt x="73136" y="27431"/>
                </a:lnTo>
                <a:close/>
              </a:path>
              <a:path w="3226435" h="73660">
                <a:moveTo>
                  <a:pt x="3226033" y="27431"/>
                </a:moveTo>
                <a:lnTo>
                  <a:pt x="73136" y="27431"/>
                </a:lnTo>
                <a:lnTo>
                  <a:pt x="73136" y="45719"/>
                </a:lnTo>
                <a:lnTo>
                  <a:pt x="3226033" y="45719"/>
                </a:lnTo>
                <a:lnTo>
                  <a:pt x="3226033" y="2743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65022" y="4893792"/>
            <a:ext cx="102235" cy="668020"/>
          </a:xfrm>
          <a:custGeom>
            <a:avLst/>
            <a:gdLst/>
            <a:ahLst/>
            <a:cxnLst/>
            <a:rect l="l" t="t" r="r" b="b"/>
            <a:pathLst>
              <a:path w="102235" h="668020">
                <a:moveTo>
                  <a:pt x="67055" y="85343"/>
                </a:moveTo>
                <a:lnTo>
                  <a:pt x="33527" y="85343"/>
                </a:lnTo>
                <a:lnTo>
                  <a:pt x="33527" y="667466"/>
                </a:lnTo>
                <a:lnTo>
                  <a:pt x="67055" y="667466"/>
                </a:lnTo>
                <a:lnTo>
                  <a:pt x="67055" y="85343"/>
                </a:lnTo>
                <a:close/>
              </a:path>
              <a:path w="102235" h="668020">
                <a:moveTo>
                  <a:pt x="50291" y="0"/>
                </a:moveTo>
                <a:lnTo>
                  <a:pt x="0" y="102107"/>
                </a:lnTo>
                <a:lnTo>
                  <a:pt x="33527" y="102107"/>
                </a:lnTo>
                <a:lnTo>
                  <a:pt x="33527" y="85343"/>
                </a:lnTo>
                <a:lnTo>
                  <a:pt x="93588" y="85343"/>
                </a:lnTo>
                <a:lnTo>
                  <a:pt x="50291" y="0"/>
                </a:lnTo>
                <a:close/>
              </a:path>
              <a:path w="102235" h="668020">
                <a:moveTo>
                  <a:pt x="93588" y="85343"/>
                </a:moveTo>
                <a:lnTo>
                  <a:pt x="67055" y="85343"/>
                </a:lnTo>
                <a:lnTo>
                  <a:pt x="67055" y="102107"/>
                </a:lnTo>
                <a:lnTo>
                  <a:pt x="102092" y="102107"/>
                </a:lnTo>
                <a:lnTo>
                  <a:pt x="93588" y="85343"/>
                </a:lnTo>
                <a:close/>
              </a:path>
            </a:pathLst>
          </a:custGeom>
          <a:solidFill>
            <a:srgbClr val="00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50"/>
              </a:lnSpc>
            </a:pPr>
            <a:r>
              <a:rPr dirty="0" spc="5">
                <a:hlinkClick r:id="rId8"/>
              </a:rPr>
              <a:t>www.instafxng.com</a:t>
            </a:r>
          </a:p>
          <a:p>
            <a:pPr algn="ctr">
              <a:lnSpc>
                <a:spcPts val="1360"/>
              </a:lnSpc>
            </a:pPr>
            <a:r>
              <a:rPr dirty="0" spc="5" u="none">
                <a:solidFill>
                  <a:srgbClr val="C00000"/>
                </a:solidFill>
              </a:rPr>
              <a:t>This materials </a:t>
            </a:r>
            <a:r>
              <a:rPr dirty="0" u="none">
                <a:solidFill>
                  <a:srgbClr val="C00000"/>
                </a:solidFill>
              </a:rPr>
              <a:t>are </a:t>
            </a:r>
            <a:r>
              <a:rPr dirty="0" spc="10" u="none">
                <a:solidFill>
                  <a:srgbClr val="C00000"/>
                </a:solidFill>
              </a:rPr>
              <a:t>solely </a:t>
            </a:r>
            <a:r>
              <a:rPr dirty="0" spc="5" u="none">
                <a:solidFill>
                  <a:srgbClr val="C00000"/>
                </a:solidFill>
              </a:rPr>
              <a:t>meant for educational </a:t>
            </a:r>
            <a:r>
              <a:rPr dirty="0" spc="-5" u="none">
                <a:solidFill>
                  <a:srgbClr val="C00000"/>
                </a:solidFill>
              </a:rPr>
              <a:t>purposes</a:t>
            </a:r>
            <a:r>
              <a:rPr dirty="0" spc="-25" u="none">
                <a:solidFill>
                  <a:srgbClr val="C00000"/>
                </a:solidFill>
              </a:rPr>
              <a:t> </a:t>
            </a:r>
            <a:r>
              <a:rPr dirty="0" spc="10" u="none">
                <a:solidFill>
                  <a:srgbClr val="C00000"/>
                </a:solidFill>
              </a:rPr>
              <a:t>only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955" y="6376522"/>
            <a:ext cx="1389766" cy="1389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27294" y="6471010"/>
            <a:ext cx="86867" cy="85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8813" y="2936336"/>
            <a:ext cx="3658819" cy="35041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233" y="465425"/>
            <a:ext cx="7342505" cy="881380"/>
          </a:xfrm>
          <a:custGeom>
            <a:avLst/>
            <a:gdLst/>
            <a:ahLst/>
            <a:cxnLst/>
            <a:rect l="l" t="t" r="r" b="b"/>
            <a:pathLst>
              <a:path w="7342505" h="881380">
                <a:moveTo>
                  <a:pt x="0" y="880800"/>
                </a:moveTo>
                <a:lnTo>
                  <a:pt x="7342022" y="880800"/>
                </a:lnTo>
                <a:lnTo>
                  <a:pt x="7342022" y="0"/>
                </a:lnTo>
                <a:lnTo>
                  <a:pt x="0" y="0"/>
                </a:lnTo>
                <a:lnTo>
                  <a:pt x="0" y="88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74712" y="465414"/>
            <a:ext cx="3030976" cy="8808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01679" y="6749574"/>
            <a:ext cx="5372735" cy="2571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ts val="1335"/>
              </a:lnSpc>
            </a:pPr>
            <a:r>
              <a:rPr dirty="0" sz="1150" b="1">
                <a:latin typeface="Arial"/>
                <a:cs typeface="Arial"/>
              </a:rPr>
              <a:t>Note</a:t>
            </a:r>
            <a:r>
              <a:rPr dirty="0" sz="1150">
                <a:latin typeface="Arial"/>
                <a:cs typeface="Arial"/>
              </a:rPr>
              <a:t>: </a:t>
            </a:r>
            <a:r>
              <a:rPr dirty="0" sz="1150" spc="5">
                <a:latin typeface="Arial"/>
                <a:cs typeface="Arial"/>
              </a:rPr>
              <a:t>Both of these </a:t>
            </a:r>
            <a:r>
              <a:rPr dirty="0" sz="1150" spc="10">
                <a:latin typeface="Arial"/>
                <a:cs typeface="Arial"/>
              </a:rPr>
              <a:t>buy and </a:t>
            </a:r>
            <a:r>
              <a:rPr dirty="0" sz="1150" spc="5">
                <a:latin typeface="Arial"/>
                <a:cs typeface="Arial"/>
              </a:rPr>
              <a:t>sell techniques are </a:t>
            </a:r>
            <a:r>
              <a:rPr dirty="0" sz="1150" spc="10">
                <a:latin typeface="Arial"/>
                <a:cs typeface="Arial"/>
              </a:rPr>
              <a:t>most </a:t>
            </a:r>
            <a:r>
              <a:rPr dirty="0" sz="1150">
                <a:latin typeface="Arial"/>
                <a:cs typeface="Arial"/>
              </a:rPr>
              <a:t>effective </a:t>
            </a:r>
            <a:r>
              <a:rPr dirty="0" sz="1150" spc="5">
                <a:latin typeface="Arial"/>
                <a:cs typeface="Arial"/>
              </a:rPr>
              <a:t>when </a:t>
            </a:r>
            <a:r>
              <a:rPr dirty="0" sz="1150" spc="10">
                <a:latin typeface="Arial"/>
                <a:cs typeface="Arial"/>
              </a:rPr>
              <a:t>the  </a:t>
            </a:r>
            <a:r>
              <a:rPr dirty="0" sz="1150" spc="28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market</a:t>
            </a:r>
            <a:endParaRPr sz="1150">
              <a:latin typeface="Arial"/>
              <a:cs typeface="Arial"/>
            </a:endParaRPr>
          </a:p>
          <a:p>
            <a:pPr algn="just" marL="12700" marR="5715">
              <a:lnSpc>
                <a:spcPts val="1340"/>
              </a:lnSpc>
              <a:spcBef>
                <a:spcPts val="65"/>
              </a:spcBef>
            </a:pPr>
            <a:r>
              <a:rPr dirty="0" sz="1150" spc="10">
                <a:latin typeface="Arial"/>
                <a:cs typeface="Arial"/>
              </a:rPr>
              <a:t>is </a:t>
            </a:r>
            <a:r>
              <a:rPr dirty="0" sz="1150" spc="5">
                <a:latin typeface="Arial"/>
                <a:cs typeface="Arial"/>
              </a:rPr>
              <a:t>trending. If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market </a:t>
            </a:r>
            <a:r>
              <a:rPr dirty="0" sz="1150" spc="5">
                <a:latin typeface="Arial"/>
                <a:cs typeface="Arial"/>
              </a:rPr>
              <a:t>is non-trending </a:t>
            </a:r>
            <a:r>
              <a:rPr dirty="0" sz="1150" spc="10">
                <a:latin typeface="Arial"/>
                <a:cs typeface="Arial"/>
              </a:rPr>
              <a:t>then </a:t>
            </a:r>
            <a:r>
              <a:rPr dirty="0" sz="1150" spc="-10">
                <a:latin typeface="Arial"/>
                <a:cs typeface="Arial"/>
              </a:rPr>
              <a:t>these </a:t>
            </a:r>
            <a:r>
              <a:rPr dirty="0" sz="1150" spc="5">
                <a:latin typeface="Arial"/>
                <a:cs typeface="Arial"/>
              </a:rPr>
              <a:t>techniques </a:t>
            </a:r>
            <a:r>
              <a:rPr dirty="0" sz="1150" spc="10">
                <a:latin typeface="Arial"/>
                <a:cs typeface="Arial"/>
              </a:rPr>
              <a:t>are </a:t>
            </a:r>
            <a:r>
              <a:rPr dirty="0" sz="1150" spc="5">
                <a:latin typeface="Arial"/>
                <a:cs typeface="Arial"/>
              </a:rPr>
              <a:t>likely </a:t>
            </a:r>
            <a:r>
              <a:rPr dirty="0" sz="1150" spc="10">
                <a:latin typeface="Arial"/>
                <a:cs typeface="Arial"/>
              </a:rPr>
              <a:t>to give  false </a:t>
            </a:r>
            <a:r>
              <a:rPr dirty="0" sz="1150" spc="5">
                <a:latin typeface="Arial"/>
                <a:cs typeface="Arial"/>
              </a:rPr>
              <a:t>signals. This is </a:t>
            </a:r>
            <a:r>
              <a:rPr dirty="0" sz="1150" spc="10">
                <a:latin typeface="Arial"/>
                <a:cs typeface="Arial"/>
              </a:rPr>
              <a:t>simply </a:t>
            </a:r>
            <a:r>
              <a:rPr dirty="0" sz="1150" spc="5">
                <a:latin typeface="Arial"/>
                <a:cs typeface="Arial"/>
              </a:rPr>
              <a:t>because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market </a:t>
            </a:r>
            <a:r>
              <a:rPr dirty="0" sz="1150" spc="-15">
                <a:latin typeface="Arial"/>
                <a:cs typeface="Arial"/>
              </a:rPr>
              <a:t>needs </a:t>
            </a:r>
            <a:r>
              <a:rPr dirty="0" sz="1150" spc="5">
                <a:latin typeface="Arial"/>
                <a:cs typeface="Arial"/>
              </a:rPr>
              <a:t>to continue in </a:t>
            </a:r>
            <a:r>
              <a:rPr dirty="0" sz="1150" spc="15">
                <a:latin typeface="Arial"/>
                <a:cs typeface="Arial"/>
              </a:rPr>
              <a:t>the  </a:t>
            </a:r>
            <a:r>
              <a:rPr dirty="0" sz="1150" spc="5">
                <a:latin typeface="Arial"/>
                <a:cs typeface="Arial"/>
              </a:rPr>
              <a:t>direction of the </a:t>
            </a:r>
            <a:r>
              <a:rPr dirty="0" sz="1150" spc="10">
                <a:latin typeface="Arial"/>
                <a:cs typeface="Arial"/>
              </a:rPr>
              <a:t>buy </a:t>
            </a:r>
            <a:r>
              <a:rPr dirty="0" sz="1150" spc="5">
                <a:latin typeface="Arial"/>
                <a:cs typeface="Arial"/>
              </a:rPr>
              <a:t>or sell </a:t>
            </a:r>
            <a:r>
              <a:rPr dirty="0" sz="1150">
                <a:latin typeface="Arial"/>
                <a:cs typeface="Arial"/>
              </a:rPr>
              <a:t>signal </a:t>
            </a:r>
            <a:r>
              <a:rPr dirty="0" sz="1150" spc="10">
                <a:latin typeface="Arial"/>
                <a:cs typeface="Arial"/>
              </a:rPr>
              <a:t>in </a:t>
            </a:r>
            <a:r>
              <a:rPr dirty="0" sz="1150">
                <a:latin typeface="Arial"/>
                <a:cs typeface="Arial"/>
              </a:rPr>
              <a:t>order </a:t>
            </a:r>
            <a:r>
              <a:rPr dirty="0" sz="1150" spc="5">
                <a:latin typeface="Arial"/>
                <a:cs typeface="Arial"/>
              </a:rPr>
              <a:t>for </a:t>
            </a:r>
            <a:r>
              <a:rPr dirty="0" sz="1150" spc="-20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trade to be</a:t>
            </a:r>
            <a:r>
              <a:rPr dirty="0" sz="1150" spc="7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profitable.</a:t>
            </a:r>
            <a:endParaRPr sz="1150">
              <a:latin typeface="Arial"/>
              <a:cs typeface="Arial"/>
            </a:endParaRPr>
          </a:p>
          <a:p>
            <a:pPr algn="just" marL="12700" marR="6985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Exponential Moving Averages </a:t>
            </a:r>
            <a:r>
              <a:rPr dirty="0" sz="1150" spc="10">
                <a:latin typeface="Arial"/>
                <a:cs typeface="Arial"/>
              </a:rPr>
              <a:t>are used </a:t>
            </a:r>
            <a:r>
              <a:rPr dirty="0" sz="1150" spc="5">
                <a:latin typeface="Arial"/>
                <a:cs typeface="Arial"/>
              </a:rPr>
              <a:t>in </a:t>
            </a:r>
            <a:r>
              <a:rPr dirty="0" sz="1150" spc="10">
                <a:latin typeface="Arial"/>
                <a:cs typeface="Arial"/>
              </a:rPr>
              <a:t>the same </a:t>
            </a:r>
            <a:r>
              <a:rPr dirty="0" sz="1150" spc="-10">
                <a:latin typeface="Arial"/>
                <a:cs typeface="Arial"/>
              </a:rPr>
              <a:t>manner </a:t>
            </a:r>
            <a:r>
              <a:rPr dirty="0" sz="1150" spc="5">
                <a:latin typeface="Arial"/>
                <a:cs typeface="Arial"/>
              </a:rPr>
              <a:t>as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other types of  moving average, usually to </a:t>
            </a:r>
            <a:r>
              <a:rPr dirty="0" sz="1150" spc="10">
                <a:latin typeface="Arial"/>
                <a:cs typeface="Arial"/>
              </a:rPr>
              <a:t>identify </a:t>
            </a:r>
            <a:r>
              <a:rPr dirty="0" sz="1150" spc="5">
                <a:latin typeface="Arial"/>
                <a:cs typeface="Arial"/>
              </a:rPr>
              <a:t>price trends </a:t>
            </a:r>
            <a:r>
              <a:rPr dirty="0" sz="1150" spc="-20">
                <a:latin typeface="Arial"/>
                <a:cs typeface="Arial"/>
              </a:rPr>
              <a:t>and </a:t>
            </a:r>
            <a:r>
              <a:rPr dirty="0" sz="1150" spc="5">
                <a:latin typeface="Arial"/>
                <a:cs typeface="Arial"/>
              </a:rPr>
              <a:t>trend</a:t>
            </a:r>
            <a:r>
              <a:rPr dirty="0" sz="1150" spc="7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reversals.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>
              <a:lnSpc>
                <a:spcPts val="1370"/>
              </a:lnSpc>
            </a:pPr>
            <a:r>
              <a:rPr dirty="0" sz="1150" spc="5" b="1">
                <a:latin typeface="Arial"/>
                <a:cs typeface="Arial"/>
              </a:rPr>
              <a:t>Parameters</a:t>
            </a:r>
            <a:endParaRPr sz="1150">
              <a:latin typeface="Arial"/>
              <a:cs typeface="Arial"/>
            </a:endParaRPr>
          </a:p>
          <a:p>
            <a:pPr algn="just" marL="12700">
              <a:lnSpc>
                <a:spcPts val="1345"/>
              </a:lnSpc>
            </a:pPr>
            <a:r>
              <a:rPr dirty="0" sz="1150" spc="5">
                <a:latin typeface="Arial"/>
                <a:cs typeface="Arial"/>
              </a:rPr>
              <a:t>Averaging period: (default</a:t>
            </a:r>
            <a:r>
              <a:rPr dirty="0" sz="1150" spc="-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14)</a:t>
            </a:r>
            <a:endParaRPr sz="1150">
              <a:latin typeface="Arial"/>
              <a:cs typeface="Arial"/>
            </a:endParaRPr>
          </a:p>
          <a:p>
            <a:pPr algn="just" marL="12700" marR="5715">
              <a:lnSpc>
                <a:spcPts val="1340"/>
              </a:lnSpc>
              <a:spcBef>
                <a:spcPts val="50"/>
              </a:spcBef>
            </a:pP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exact </a:t>
            </a:r>
            <a:r>
              <a:rPr dirty="0" sz="1150" spc="5">
                <a:latin typeface="Arial"/>
                <a:cs typeface="Arial"/>
              </a:rPr>
              <a:t>averaging period </a:t>
            </a:r>
            <a:r>
              <a:rPr dirty="0" sz="1150" spc="10">
                <a:latin typeface="Arial"/>
                <a:cs typeface="Arial"/>
              </a:rPr>
              <a:t>to be used </a:t>
            </a:r>
            <a:r>
              <a:rPr dirty="0" sz="1150" spc="5">
                <a:latin typeface="Arial"/>
                <a:cs typeface="Arial"/>
              </a:rPr>
              <a:t>will depend </a:t>
            </a:r>
            <a:r>
              <a:rPr dirty="0" sz="1150" spc="-15">
                <a:latin typeface="Arial"/>
                <a:cs typeface="Arial"/>
              </a:rPr>
              <a:t>upon </a:t>
            </a:r>
            <a:r>
              <a:rPr dirty="0" sz="1150" spc="10">
                <a:latin typeface="Arial"/>
                <a:cs typeface="Arial"/>
              </a:rPr>
              <a:t>the purpose </a:t>
            </a:r>
            <a:r>
              <a:rPr dirty="0" sz="1150" spc="5">
                <a:latin typeface="Arial"/>
                <a:cs typeface="Arial"/>
              </a:rPr>
              <a:t>of the  moving</a:t>
            </a:r>
            <a:r>
              <a:rPr dirty="0" sz="1150" spc="-5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average.</a:t>
            </a:r>
            <a:endParaRPr sz="1150">
              <a:latin typeface="Arial"/>
              <a:cs typeface="Arial"/>
            </a:endParaRPr>
          </a:p>
          <a:p>
            <a:pPr algn="just" marL="12700" marR="5080">
              <a:lnSpc>
                <a:spcPts val="1330"/>
              </a:lnSpc>
              <a:spcBef>
                <a:spcPts val="10"/>
              </a:spcBef>
            </a:pPr>
            <a:r>
              <a:rPr dirty="0" sz="1150" spc="5">
                <a:latin typeface="Arial"/>
                <a:cs typeface="Arial"/>
              </a:rPr>
              <a:t>If you </a:t>
            </a:r>
            <a:r>
              <a:rPr dirty="0" sz="1150" spc="10">
                <a:latin typeface="Arial"/>
                <a:cs typeface="Arial"/>
              </a:rPr>
              <a:t>are </a:t>
            </a:r>
            <a:r>
              <a:rPr dirty="0" sz="1150" spc="5">
                <a:latin typeface="Arial"/>
                <a:cs typeface="Arial"/>
              </a:rPr>
              <a:t>using moving </a:t>
            </a:r>
            <a:r>
              <a:rPr dirty="0" sz="1150" spc="10">
                <a:latin typeface="Arial"/>
                <a:cs typeface="Arial"/>
              </a:rPr>
              <a:t>averages to </a:t>
            </a:r>
            <a:r>
              <a:rPr dirty="0" sz="1150" spc="5">
                <a:latin typeface="Arial"/>
                <a:cs typeface="Arial"/>
              </a:rPr>
              <a:t>identify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-10">
                <a:latin typeface="Arial"/>
                <a:cs typeface="Arial"/>
              </a:rPr>
              <a:t>trend, </a:t>
            </a:r>
            <a:r>
              <a:rPr dirty="0" sz="1150" spc="5">
                <a:latin typeface="Arial"/>
                <a:cs typeface="Arial"/>
              </a:rPr>
              <a:t>then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length of the  averaging</a:t>
            </a:r>
            <a:r>
              <a:rPr dirty="0" sz="1150" spc="110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period</a:t>
            </a:r>
            <a:r>
              <a:rPr dirty="0" sz="1150" spc="100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should</a:t>
            </a:r>
            <a:r>
              <a:rPr dirty="0" sz="1150" spc="10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reflect</a:t>
            </a:r>
            <a:r>
              <a:rPr dirty="0" sz="1150" spc="11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the</a:t>
            </a:r>
            <a:r>
              <a:rPr dirty="0" sz="1150" spc="10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length</a:t>
            </a:r>
            <a:r>
              <a:rPr dirty="0" sz="1150" spc="11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of</a:t>
            </a:r>
            <a:r>
              <a:rPr dirty="0" sz="1150" spc="11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the</a:t>
            </a:r>
            <a:r>
              <a:rPr dirty="0" sz="1150" spc="100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trend</a:t>
            </a:r>
            <a:r>
              <a:rPr dirty="0" sz="1150" spc="11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you</a:t>
            </a:r>
            <a:r>
              <a:rPr dirty="0" sz="1150" spc="110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are</a:t>
            </a:r>
            <a:r>
              <a:rPr dirty="0" sz="1150" spc="10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trying</a:t>
            </a:r>
            <a:r>
              <a:rPr dirty="0" sz="1150" spc="11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to</a:t>
            </a:r>
            <a:r>
              <a:rPr dirty="0" sz="1150" spc="10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identify.</a:t>
            </a:r>
            <a:endParaRPr sz="1150">
              <a:latin typeface="Arial"/>
              <a:cs typeface="Arial"/>
            </a:endParaRPr>
          </a:p>
          <a:p>
            <a:pPr algn="just" marL="12700" marR="6350">
              <a:lnSpc>
                <a:spcPts val="1340"/>
              </a:lnSpc>
              <a:spcBef>
                <a:spcPts val="5"/>
              </a:spcBef>
            </a:pPr>
            <a:r>
              <a:rPr dirty="0" sz="1150" spc="5">
                <a:latin typeface="Arial"/>
                <a:cs typeface="Arial"/>
              </a:rPr>
              <a:t>The longer </a:t>
            </a:r>
            <a:r>
              <a:rPr dirty="0" sz="1150" spc="10">
                <a:latin typeface="Arial"/>
                <a:cs typeface="Arial"/>
              </a:rPr>
              <a:t>the trend </a:t>
            </a:r>
            <a:r>
              <a:rPr dirty="0" sz="1150" spc="5">
                <a:latin typeface="Arial"/>
                <a:cs typeface="Arial"/>
              </a:rPr>
              <a:t>- the longer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averaging </a:t>
            </a:r>
            <a:r>
              <a:rPr dirty="0" sz="1150" spc="-5">
                <a:latin typeface="Arial"/>
                <a:cs typeface="Arial"/>
              </a:rPr>
              <a:t>period. </a:t>
            </a:r>
            <a:r>
              <a:rPr dirty="0" sz="1150" spc="5">
                <a:latin typeface="Arial"/>
                <a:cs typeface="Arial"/>
              </a:rPr>
              <a:t>For example, </a:t>
            </a:r>
            <a:r>
              <a:rPr dirty="0" sz="1150" spc="-5">
                <a:latin typeface="Arial"/>
                <a:cs typeface="Arial"/>
              </a:rPr>
              <a:t>if </a:t>
            </a:r>
            <a:r>
              <a:rPr dirty="0" sz="1150" spc="5">
                <a:latin typeface="Arial"/>
                <a:cs typeface="Arial"/>
              </a:rPr>
              <a:t>you </a:t>
            </a:r>
            <a:r>
              <a:rPr dirty="0" sz="1150" spc="10">
                <a:latin typeface="Arial"/>
                <a:cs typeface="Arial"/>
              </a:rPr>
              <a:t>are  </a:t>
            </a:r>
            <a:r>
              <a:rPr dirty="0" sz="1150" spc="5">
                <a:latin typeface="Arial"/>
                <a:cs typeface="Arial"/>
              </a:rPr>
              <a:t>looking at </a:t>
            </a:r>
            <a:r>
              <a:rPr dirty="0" sz="1150" spc="10">
                <a:latin typeface="Arial"/>
                <a:cs typeface="Arial"/>
              </a:rPr>
              <a:t>a daily </a:t>
            </a:r>
            <a:r>
              <a:rPr dirty="0" sz="1150">
                <a:latin typeface="Arial"/>
                <a:cs typeface="Arial"/>
              </a:rPr>
              <a:t>chart </a:t>
            </a:r>
            <a:r>
              <a:rPr dirty="0" sz="1150" spc="5">
                <a:latin typeface="Arial"/>
                <a:cs typeface="Arial"/>
              </a:rPr>
              <a:t>to identify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long-term </a:t>
            </a:r>
            <a:r>
              <a:rPr dirty="0" sz="1150">
                <a:latin typeface="Arial"/>
                <a:cs typeface="Arial"/>
              </a:rPr>
              <a:t>trend, </a:t>
            </a:r>
            <a:r>
              <a:rPr dirty="0" sz="1150" spc="5">
                <a:latin typeface="Arial"/>
                <a:cs typeface="Arial"/>
              </a:rPr>
              <a:t>you </a:t>
            </a:r>
            <a:r>
              <a:rPr dirty="0" sz="1150" spc="10">
                <a:latin typeface="Arial"/>
                <a:cs typeface="Arial"/>
              </a:rPr>
              <a:t>may decide to use</a:t>
            </a:r>
            <a:r>
              <a:rPr dirty="0" sz="1150" spc="-35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an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2754" y="1346225"/>
            <a:ext cx="3559774" cy="21410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32754" y="3999281"/>
            <a:ext cx="3448522" cy="25860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783957" y="1820144"/>
            <a:ext cx="1112520" cy="334010"/>
          </a:xfrm>
          <a:prstGeom prst="rect">
            <a:avLst/>
          </a:prstGeom>
          <a:ln w="9270">
            <a:solidFill>
              <a:srgbClr val="FF98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dirty="0" sz="1150" spc="5">
                <a:latin typeface="Times New Roman"/>
                <a:cs typeface="Times New Roman"/>
              </a:rPr>
              <a:t>5 Periods</a:t>
            </a:r>
            <a:r>
              <a:rPr dirty="0" sz="1150" spc="-75">
                <a:latin typeface="Times New Roman"/>
                <a:cs typeface="Times New Roman"/>
              </a:rPr>
              <a:t> </a:t>
            </a:r>
            <a:r>
              <a:rPr dirty="0" sz="1150" spc="10">
                <a:latin typeface="Times New Roman"/>
                <a:cs typeface="Times New Roman"/>
              </a:rPr>
              <a:t>MA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91634" y="2446462"/>
            <a:ext cx="3003550" cy="82550"/>
          </a:xfrm>
          <a:custGeom>
            <a:avLst/>
            <a:gdLst/>
            <a:ahLst/>
            <a:cxnLst/>
            <a:rect l="l" t="t" r="r" b="b"/>
            <a:pathLst>
              <a:path w="3003550" h="82550">
                <a:moveTo>
                  <a:pt x="83819" y="0"/>
                </a:moveTo>
                <a:lnTo>
                  <a:pt x="0" y="41147"/>
                </a:lnTo>
                <a:lnTo>
                  <a:pt x="83819" y="82280"/>
                </a:lnTo>
                <a:lnTo>
                  <a:pt x="83819" y="54848"/>
                </a:lnTo>
                <a:lnTo>
                  <a:pt x="70103" y="54848"/>
                </a:lnTo>
                <a:lnTo>
                  <a:pt x="70103" y="27431"/>
                </a:lnTo>
                <a:lnTo>
                  <a:pt x="83819" y="27431"/>
                </a:lnTo>
                <a:lnTo>
                  <a:pt x="83819" y="0"/>
                </a:lnTo>
                <a:close/>
              </a:path>
              <a:path w="3003550" h="82550">
                <a:moveTo>
                  <a:pt x="83819" y="27431"/>
                </a:moveTo>
                <a:lnTo>
                  <a:pt x="70103" y="27431"/>
                </a:lnTo>
                <a:lnTo>
                  <a:pt x="70103" y="54848"/>
                </a:lnTo>
                <a:lnTo>
                  <a:pt x="83819" y="54848"/>
                </a:lnTo>
                <a:lnTo>
                  <a:pt x="83819" y="27431"/>
                </a:lnTo>
                <a:close/>
              </a:path>
              <a:path w="3003550" h="82550">
                <a:moveTo>
                  <a:pt x="3003560" y="27431"/>
                </a:moveTo>
                <a:lnTo>
                  <a:pt x="83819" y="27431"/>
                </a:lnTo>
                <a:lnTo>
                  <a:pt x="83819" y="54848"/>
                </a:lnTo>
                <a:lnTo>
                  <a:pt x="3003560" y="54848"/>
                </a:lnTo>
                <a:lnTo>
                  <a:pt x="3003560" y="27431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02886" y="2001484"/>
            <a:ext cx="2781300" cy="82550"/>
          </a:xfrm>
          <a:custGeom>
            <a:avLst/>
            <a:gdLst/>
            <a:ahLst/>
            <a:cxnLst/>
            <a:rect l="l" t="t" r="r" b="b"/>
            <a:pathLst>
              <a:path w="2781300" h="82550">
                <a:moveTo>
                  <a:pt x="83819" y="0"/>
                </a:moveTo>
                <a:lnTo>
                  <a:pt x="0" y="41147"/>
                </a:lnTo>
                <a:lnTo>
                  <a:pt x="83819" y="82280"/>
                </a:lnTo>
                <a:lnTo>
                  <a:pt x="83819" y="54863"/>
                </a:lnTo>
                <a:lnTo>
                  <a:pt x="70103" y="54863"/>
                </a:lnTo>
                <a:lnTo>
                  <a:pt x="70103" y="27431"/>
                </a:lnTo>
                <a:lnTo>
                  <a:pt x="83819" y="27431"/>
                </a:lnTo>
                <a:lnTo>
                  <a:pt x="83819" y="0"/>
                </a:lnTo>
                <a:close/>
              </a:path>
              <a:path w="2781300" h="82550">
                <a:moveTo>
                  <a:pt x="83819" y="27431"/>
                </a:moveTo>
                <a:lnTo>
                  <a:pt x="70103" y="27431"/>
                </a:lnTo>
                <a:lnTo>
                  <a:pt x="70103" y="54863"/>
                </a:lnTo>
                <a:lnTo>
                  <a:pt x="83819" y="54863"/>
                </a:lnTo>
                <a:lnTo>
                  <a:pt x="83819" y="27431"/>
                </a:lnTo>
                <a:close/>
              </a:path>
              <a:path w="2781300" h="82550">
                <a:moveTo>
                  <a:pt x="2781071" y="27431"/>
                </a:moveTo>
                <a:lnTo>
                  <a:pt x="83819" y="27431"/>
                </a:lnTo>
                <a:lnTo>
                  <a:pt x="83819" y="54863"/>
                </a:lnTo>
                <a:lnTo>
                  <a:pt x="2781071" y="54863"/>
                </a:lnTo>
                <a:lnTo>
                  <a:pt x="2781071" y="27431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895194" y="2265121"/>
            <a:ext cx="1112520" cy="334010"/>
          </a:xfrm>
          <a:prstGeom prst="rect">
            <a:avLst/>
          </a:prstGeom>
          <a:ln w="9270">
            <a:solidFill>
              <a:srgbClr val="FF98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dirty="0" sz="1150">
                <a:latin typeface="Times New Roman"/>
                <a:cs typeface="Times New Roman"/>
              </a:rPr>
              <a:t>10 </a:t>
            </a:r>
            <a:r>
              <a:rPr dirty="0" sz="1150" spc="5">
                <a:latin typeface="Times New Roman"/>
                <a:cs typeface="Times New Roman"/>
              </a:rPr>
              <a:t>Periods</a:t>
            </a:r>
            <a:r>
              <a:rPr dirty="0" sz="1150" spc="-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MA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83957" y="2710091"/>
            <a:ext cx="2225040" cy="1001394"/>
          </a:xfrm>
          <a:custGeom>
            <a:avLst/>
            <a:gdLst/>
            <a:ahLst/>
            <a:cxnLst/>
            <a:rect l="l" t="t" r="r" b="b"/>
            <a:pathLst>
              <a:path w="2225040" h="1001395">
                <a:moveTo>
                  <a:pt x="0" y="1001184"/>
                </a:moveTo>
                <a:lnTo>
                  <a:pt x="2224857" y="1001184"/>
                </a:lnTo>
                <a:lnTo>
                  <a:pt x="2224857" y="0"/>
                </a:lnTo>
                <a:lnTo>
                  <a:pt x="0" y="0"/>
                </a:lnTo>
                <a:lnTo>
                  <a:pt x="0" y="10011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783957" y="2710091"/>
            <a:ext cx="2225040" cy="1001394"/>
          </a:xfrm>
          <a:prstGeom prst="rect">
            <a:avLst/>
          </a:prstGeom>
          <a:ln w="9270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0805" marR="180340">
              <a:lnSpc>
                <a:spcPts val="1340"/>
              </a:lnSpc>
              <a:spcBef>
                <a:spcPts val="340"/>
              </a:spcBef>
            </a:pPr>
            <a:r>
              <a:rPr dirty="0" sz="1150" spc="5">
                <a:latin typeface="Times New Roman"/>
                <a:cs typeface="Times New Roman"/>
              </a:rPr>
              <a:t>The </a:t>
            </a:r>
            <a:r>
              <a:rPr dirty="0" sz="1150" spc="10">
                <a:latin typeface="Times New Roman"/>
                <a:cs typeface="Times New Roman"/>
              </a:rPr>
              <a:t>MA </a:t>
            </a:r>
            <a:r>
              <a:rPr dirty="0" sz="1150" spc="5">
                <a:latin typeface="Times New Roman"/>
                <a:cs typeface="Times New Roman"/>
              </a:rPr>
              <a:t>in the shows </a:t>
            </a:r>
            <a:r>
              <a:rPr dirty="0" sz="1150" spc="10">
                <a:latin typeface="Times New Roman"/>
                <a:cs typeface="Times New Roman"/>
              </a:rPr>
              <a:t>that MA </a:t>
            </a:r>
            <a:r>
              <a:rPr dirty="0" sz="1150" spc="5">
                <a:latin typeface="Times New Roman"/>
                <a:cs typeface="Times New Roman"/>
              </a:rPr>
              <a:t>5  is above </a:t>
            </a:r>
            <a:r>
              <a:rPr dirty="0" sz="1150" spc="15">
                <a:latin typeface="Times New Roman"/>
                <a:cs typeface="Times New Roman"/>
              </a:rPr>
              <a:t>MA </a:t>
            </a:r>
            <a:r>
              <a:rPr dirty="0" sz="1150" spc="5">
                <a:latin typeface="Times New Roman"/>
                <a:cs typeface="Times New Roman"/>
              </a:rPr>
              <a:t>10. That indicates  </a:t>
            </a:r>
            <a:r>
              <a:rPr dirty="0" sz="1150">
                <a:latin typeface="Times New Roman"/>
                <a:cs typeface="Times New Roman"/>
              </a:rPr>
              <a:t>up </a:t>
            </a:r>
            <a:r>
              <a:rPr dirty="0" sz="1150" spc="5">
                <a:latin typeface="Times New Roman"/>
                <a:cs typeface="Times New Roman"/>
              </a:rPr>
              <a:t>trend, and </a:t>
            </a:r>
            <a:r>
              <a:rPr dirty="0" sz="1150" spc="10">
                <a:latin typeface="Times New Roman"/>
                <a:cs typeface="Times New Roman"/>
              </a:rPr>
              <a:t>buying</a:t>
            </a:r>
            <a:r>
              <a:rPr dirty="0" sz="1150" spc="-75">
                <a:latin typeface="Times New Roman"/>
                <a:cs typeface="Times New Roman"/>
              </a:rPr>
              <a:t> </a:t>
            </a:r>
            <a:r>
              <a:rPr dirty="0" sz="1150" spc="5">
                <a:latin typeface="Times New Roman"/>
                <a:cs typeface="Times New Roman"/>
              </a:rPr>
              <a:t>signal.</a:t>
            </a:r>
            <a:endParaRPr sz="1150">
              <a:latin typeface="Times New Roman"/>
              <a:cs typeface="Times New Roman"/>
            </a:endParaRPr>
          </a:p>
          <a:p>
            <a:pPr marL="90805">
              <a:lnSpc>
                <a:spcPts val="1330"/>
              </a:lnSpc>
            </a:pPr>
            <a:r>
              <a:rPr dirty="0" sz="1150" spc="5" b="1" u="sng">
                <a:solidFill>
                  <a:srgbClr val="00007F"/>
                </a:solidFill>
                <a:latin typeface="Times New Roman"/>
                <a:cs typeface="Times New Roman"/>
              </a:rPr>
              <a:t>Action= enter </a:t>
            </a:r>
            <a:r>
              <a:rPr dirty="0" sz="1150" spc="10" b="1" u="sng">
                <a:solidFill>
                  <a:srgbClr val="00007F"/>
                </a:solidFill>
                <a:latin typeface="Times New Roman"/>
                <a:cs typeface="Times New Roman"/>
              </a:rPr>
              <a:t>Buying</a:t>
            </a:r>
            <a:r>
              <a:rPr dirty="0" sz="1150" spc="-65" b="1" u="sng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dirty="0" sz="1150" spc="5" b="1" u="sng">
                <a:solidFill>
                  <a:srgbClr val="00007F"/>
                </a:solidFill>
                <a:latin typeface="Times New Roman"/>
                <a:cs typeface="Times New Roman"/>
              </a:rPr>
              <a:t>(long)</a:t>
            </a:r>
            <a:endParaRPr sz="11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dirty="0" sz="1150" spc="5" b="1" u="heavy">
                <a:solidFill>
                  <a:srgbClr val="00007F"/>
                </a:solidFill>
                <a:latin typeface="Times New Roman"/>
                <a:cs typeface="Times New Roman"/>
              </a:rPr>
              <a:t>Position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83957" y="4555495"/>
            <a:ext cx="1112520" cy="334010"/>
          </a:xfrm>
          <a:custGeom>
            <a:avLst/>
            <a:gdLst/>
            <a:ahLst/>
            <a:cxnLst/>
            <a:rect l="l" t="t" r="r" b="b"/>
            <a:pathLst>
              <a:path w="1112520" h="334010">
                <a:moveTo>
                  <a:pt x="0" y="333725"/>
                </a:moveTo>
                <a:lnTo>
                  <a:pt x="1112425" y="333725"/>
                </a:lnTo>
                <a:lnTo>
                  <a:pt x="1112425" y="0"/>
                </a:lnTo>
                <a:lnTo>
                  <a:pt x="0" y="0"/>
                </a:lnTo>
                <a:lnTo>
                  <a:pt x="0" y="333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783957" y="4553971"/>
            <a:ext cx="1112520" cy="334010"/>
          </a:xfrm>
          <a:prstGeom prst="rect">
            <a:avLst/>
          </a:prstGeom>
          <a:ln w="9270">
            <a:solidFill>
              <a:srgbClr val="FF98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dirty="0" sz="1150">
                <a:latin typeface="Times New Roman"/>
                <a:cs typeface="Times New Roman"/>
              </a:rPr>
              <a:t>10 </a:t>
            </a:r>
            <a:r>
              <a:rPr dirty="0" sz="1150" spc="5">
                <a:latin typeface="Times New Roman"/>
                <a:cs typeface="Times New Roman"/>
              </a:rPr>
              <a:t>Periods</a:t>
            </a:r>
            <a:r>
              <a:rPr dirty="0" sz="1150" spc="-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MA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59100" y="5207721"/>
            <a:ext cx="2449195" cy="163195"/>
          </a:xfrm>
          <a:custGeom>
            <a:avLst/>
            <a:gdLst/>
            <a:ahLst/>
            <a:cxnLst/>
            <a:rect l="l" t="t" r="r" b="b"/>
            <a:pathLst>
              <a:path w="2449195" h="163195">
                <a:moveTo>
                  <a:pt x="82295" y="80756"/>
                </a:moveTo>
                <a:lnTo>
                  <a:pt x="0" y="124952"/>
                </a:lnTo>
                <a:lnTo>
                  <a:pt x="85343" y="163037"/>
                </a:lnTo>
                <a:lnTo>
                  <a:pt x="84328" y="135620"/>
                </a:lnTo>
                <a:lnTo>
                  <a:pt x="70103" y="135620"/>
                </a:lnTo>
                <a:lnTo>
                  <a:pt x="68579" y="108188"/>
                </a:lnTo>
                <a:lnTo>
                  <a:pt x="83287" y="107519"/>
                </a:lnTo>
                <a:lnTo>
                  <a:pt x="82295" y="80756"/>
                </a:lnTo>
                <a:close/>
              </a:path>
              <a:path w="2449195" h="163195">
                <a:moveTo>
                  <a:pt x="83287" y="107519"/>
                </a:moveTo>
                <a:lnTo>
                  <a:pt x="68579" y="108188"/>
                </a:lnTo>
                <a:lnTo>
                  <a:pt x="70103" y="135620"/>
                </a:lnTo>
                <a:lnTo>
                  <a:pt x="84304" y="134983"/>
                </a:lnTo>
                <a:lnTo>
                  <a:pt x="83287" y="107519"/>
                </a:lnTo>
                <a:close/>
              </a:path>
              <a:path w="2449195" h="163195">
                <a:moveTo>
                  <a:pt x="84304" y="134983"/>
                </a:moveTo>
                <a:lnTo>
                  <a:pt x="70103" y="135620"/>
                </a:lnTo>
                <a:lnTo>
                  <a:pt x="84328" y="135620"/>
                </a:lnTo>
                <a:lnTo>
                  <a:pt x="84304" y="134983"/>
                </a:lnTo>
                <a:close/>
              </a:path>
              <a:path w="2449195" h="163195">
                <a:moveTo>
                  <a:pt x="2447345" y="0"/>
                </a:moveTo>
                <a:lnTo>
                  <a:pt x="83287" y="107519"/>
                </a:lnTo>
                <a:lnTo>
                  <a:pt x="84304" y="134983"/>
                </a:lnTo>
                <a:lnTo>
                  <a:pt x="2448869" y="28940"/>
                </a:lnTo>
                <a:lnTo>
                  <a:pt x="2447345" y="0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36612" y="4735312"/>
            <a:ext cx="2447925" cy="83820"/>
          </a:xfrm>
          <a:custGeom>
            <a:avLst/>
            <a:gdLst/>
            <a:ahLst/>
            <a:cxnLst/>
            <a:rect l="l" t="t" r="r" b="b"/>
            <a:pathLst>
              <a:path w="2447925" h="83820">
                <a:moveTo>
                  <a:pt x="83819" y="0"/>
                </a:moveTo>
                <a:lnTo>
                  <a:pt x="0" y="41147"/>
                </a:lnTo>
                <a:lnTo>
                  <a:pt x="83819" y="83819"/>
                </a:lnTo>
                <a:lnTo>
                  <a:pt x="83819" y="56387"/>
                </a:lnTo>
                <a:lnTo>
                  <a:pt x="70103" y="56387"/>
                </a:lnTo>
                <a:lnTo>
                  <a:pt x="70103" y="27431"/>
                </a:lnTo>
                <a:lnTo>
                  <a:pt x="83819" y="27431"/>
                </a:lnTo>
                <a:lnTo>
                  <a:pt x="83819" y="0"/>
                </a:lnTo>
                <a:close/>
              </a:path>
              <a:path w="2447925" h="83820">
                <a:moveTo>
                  <a:pt x="83819" y="27431"/>
                </a:moveTo>
                <a:lnTo>
                  <a:pt x="70103" y="27431"/>
                </a:lnTo>
                <a:lnTo>
                  <a:pt x="70103" y="56387"/>
                </a:lnTo>
                <a:lnTo>
                  <a:pt x="83819" y="56387"/>
                </a:lnTo>
                <a:lnTo>
                  <a:pt x="83819" y="27431"/>
                </a:lnTo>
                <a:close/>
              </a:path>
              <a:path w="2447925" h="83820">
                <a:moveTo>
                  <a:pt x="2447345" y="27431"/>
                </a:moveTo>
                <a:lnTo>
                  <a:pt x="83819" y="27431"/>
                </a:lnTo>
                <a:lnTo>
                  <a:pt x="83819" y="56387"/>
                </a:lnTo>
                <a:lnTo>
                  <a:pt x="2447345" y="56387"/>
                </a:lnTo>
                <a:lnTo>
                  <a:pt x="2447345" y="27431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95194" y="5000466"/>
            <a:ext cx="1112520" cy="334010"/>
          </a:xfrm>
          <a:custGeom>
            <a:avLst/>
            <a:gdLst/>
            <a:ahLst/>
            <a:cxnLst/>
            <a:rect l="l" t="t" r="r" b="b"/>
            <a:pathLst>
              <a:path w="1112520" h="334010">
                <a:moveTo>
                  <a:pt x="0" y="333731"/>
                </a:moveTo>
                <a:lnTo>
                  <a:pt x="1112430" y="333731"/>
                </a:lnTo>
                <a:lnTo>
                  <a:pt x="1112430" y="0"/>
                </a:lnTo>
                <a:lnTo>
                  <a:pt x="0" y="0"/>
                </a:lnTo>
                <a:lnTo>
                  <a:pt x="0" y="333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895194" y="4998942"/>
            <a:ext cx="1112520" cy="334010"/>
          </a:xfrm>
          <a:prstGeom prst="rect">
            <a:avLst/>
          </a:prstGeom>
          <a:ln w="9270">
            <a:solidFill>
              <a:srgbClr val="FF98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dirty="0" sz="1150" spc="5">
                <a:latin typeface="Times New Roman"/>
                <a:cs typeface="Times New Roman"/>
              </a:rPr>
              <a:t>5 Periods</a:t>
            </a:r>
            <a:r>
              <a:rPr dirty="0" sz="1150" spc="-75">
                <a:latin typeface="Times New Roman"/>
                <a:cs typeface="Times New Roman"/>
              </a:rPr>
              <a:t> </a:t>
            </a:r>
            <a:r>
              <a:rPr dirty="0" sz="1150" spc="10">
                <a:latin typeface="Times New Roman"/>
                <a:cs typeface="Times New Roman"/>
              </a:rPr>
              <a:t>MA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50"/>
              </a:lnSpc>
            </a:pPr>
            <a:r>
              <a:rPr dirty="0" spc="5">
                <a:hlinkClick r:id="rId8"/>
              </a:rPr>
              <a:t>www.instafxng.com</a:t>
            </a:r>
          </a:p>
          <a:p>
            <a:pPr algn="ctr">
              <a:lnSpc>
                <a:spcPts val="1360"/>
              </a:lnSpc>
            </a:pPr>
            <a:r>
              <a:rPr dirty="0" spc="5" u="none">
                <a:solidFill>
                  <a:srgbClr val="C00000"/>
                </a:solidFill>
              </a:rPr>
              <a:t>This materials </a:t>
            </a:r>
            <a:r>
              <a:rPr dirty="0" u="none">
                <a:solidFill>
                  <a:srgbClr val="C00000"/>
                </a:solidFill>
              </a:rPr>
              <a:t>are </a:t>
            </a:r>
            <a:r>
              <a:rPr dirty="0" spc="10" u="none">
                <a:solidFill>
                  <a:srgbClr val="C00000"/>
                </a:solidFill>
              </a:rPr>
              <a:t>solely </a:t>
            </a:r>
            <a:r>
              <a:rPr dirty="0" spc="5" u="none">
                <a:solidFill>
                  <a:srgbClr val="C00000"/>
                </a:solidFill>
              </a:rPr>
              <a:t>meant for educational </a:t>
            </a:r>
            <a:r>
              <a:rPr dirty="0" spc="-5" u="none">
                <a:solidFill>
                  <a:srgbClr val="C00000"/>
                </a:solidFill>
              </a:rPr>
              <a:t>purposes</a:t>
            </a:r>
            <a:r>
              <a:rPr dirty="0" spc="-25" u="none">
                <a:solidFill>
                  <a:srgbClr val="C00000"/>
                </a:solidFill>
              </a:rPr>
              <a:t> </a:t>
            </a:r>
            <a:r>
              <a:rPr dirty="0" spc="10" u="none">
                <a:solidFill>
                  <a:srgbClr val="C00000"/>
                </a:solidFill>
              </a:rPr>
              <a:t>only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783957" y="5443918"/>
            <a:ext cx="2225040" cy="1001394"/>
          </a:xfrm>
          <a:prstGeom prst="rect">
            <a:avLst/>
          </a:prstGeom>
          <a:ln w="9270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0805" marR="105410">
              <a:lnSpc>
                <a:spcPts val="1340"/>
              </a:lnSpc>
              <a:spcBef>
                <a:spcPts val="340"/>
              </a:spcBef>
            </a:pPr>
            <a:r>
              <a:rPr dirty="0" sz="1150" spc="5">
                <a:latin typeface="Times New Roman"/>
                <a:cs typeface="Times New Roman"/>
              </a:rPr>
              <a:t>The </a:t>
            </a:r>
            <a:r>
              <a:rPr dirty="0" sz="1150" spc="10">
                <a:latin typeface="Times New Roman"/>
                <a:cs typeface="Times New Roman"/>
              </a:rPr>
              <a:t>MA </a:t>
            </a:r>
            <a:r>
              <a:rPr dirty="0" sz="1150" spc="5">
                <a:latin typeface="Times New Roman"/>
                <a:cs typeface="Times New Roman"/>
              </a:rPr>
              <a:t>in the shows that </a:t>
            </a:r>
            <a:r>
              <a:rPr dirty="0" sz="1150" spc="10">
                <a:latin typeface="Times New Roman"/>
                <a:cs typeface="Times New Roman"/>
              </a:rPr>
              <a:t>MA 10  </a:t>
            </a:r>
            <a:r>
              <a:rPr dirty="0" sz="1150" spc="5">
                <a:latin typeface="Times New Roman"/>
                <a:cs typeface="Times New Roman"/>
              </a:rPr>
              <a:t>is above </a:t>
            </a:r>
            <a:r>
              <a:rPr dirty="0" sz="1150" spc="15">
                <a:latin typeface="Times New Roman"/>
                <a:cs typeface="Times New Roman"/>
              </a:rPr>
              <a:t>MA </a:t>
            </a:r>
            <a:r>
              <a:rPr dirty="0" sz="1150" spc="5">
                <a:latin typeface="Times New Roman"/>
                <a:cs typeface="Times New Roman"/>
              </a:rPr>
              <a:t>5. That indicates  down </a:t>
            </a:r>
            <a:r>
              <a:rPr dirty="0" sz="1150">
                <a:latin typeface="Times New Roman"/>
                <a:cs typeface="Times New Roman"/>
              </a:rPr>
              <a:t>trend, </a:t>
            </a:r>
            <a:r>
              <a:rPr dirty="0" sz="1150" spc="5">
                <a:latin typeface="Times New Roman"/>
                <a:cs typeface="Times New Roman"/>
              </a:rPr>
              <a:t>and selling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 spc="5">
                <a:latin typeface="Times New Roman"/>
                <a:cs typeface="Times New Roman"/>
              </a:rPr>
              <a:t>signal.</a:t>
            </a:r>
            <a:endParaRPr sz="1150">
              <a:latin typeface="Times New Roman"/>
              <a:cs typeface="Times New Roman"/>
            </a:endParaRPr>
          </a:p>
          <a:p>
            <a:pPr marL="90805">
              <a:lnSpc>
                <a:spcPts val="1330"/>
              </a:lnSpc>
            </a:pPr>
            <a:r>
              <a:rPr dirty="0" sz="1150" spc="5" b="1" u="heavy">
                <a:solidFill>
                  <a:srgbClr val="00007F"/>
                </a:solidFill>
                <a:latin typeface="Times New Roman"/>
                <a:cs typeface="Times New Roman"/>
              </a:rPr>
              <a:t>Action= enter </a:t>
            </a:r>
            <a:r>
              <a:rPr dirty="0" sz="1150" spc="10" b="1" u="heavy">
                <a:solidFill>
                  <a:srgbClr val="00007F"/>
                </a:solidFill>
                <a:latin typeface="Times New Roman"/>
                <a:cs typeface="Times New Roman"/>
              </a:rPr>
              <a:t>Buying</a:t>
            </a:r>
            <a:r>
              <a:rPr dirty="0" sz="1150" spc="-65" b="1" u="heavy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dirty="0" sz="1150" spc="5" b="1" u="heavy">
                <a:solidFill>
                  <a:srgbClr val="00007F"/>
                </a:solidFill>
                <a:latin typeface="Times New Roman"/>
                <a:cs typeface="Times New Roman"/>
              </a:rPr>
              <a:t>(long)</a:t>
            </a:r>
            <a:endParaRPr sz="11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dirty="0" sz="1150" spc="5" b="1" u="heavy">
                <a:solidFill>
                  <a:srgbClr val="00007F"/>
                </a:solidFill>
                <a:latin typeface="Times New Roman"/>
                <a:cs typeface="Times New Roman"/>
              </a:rPr>
              <a:t>Position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955" y="6376522"/>
            <a:ext cx="1389766" cy="1389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27294" y="6471010"/>
            <a:ext cx="86867" cy="85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8813" y="2936082"/>
            <a:ext cx="3657295" cy="3504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33784" y="454757"/>
            <a:ext cx="0" cy="890269"/>
          </a:xfrm>
          <a:custGeom>
            <a:avLst/>
            <a:gdLst/>
            <a:ahLst/>
            <a:cxnLst/>
            <a:rect l="l" t="t" r="r" b="b"/>
            <a:pathLst>
              <a:path w="0" h="890269">
                <a:moveTo>
                  <a:pt x="0" y="0"/>
                </a:moveTo>
                <a:lnTo>
                  <a:pt x="0" y="889944"/>
                </a:lnTo>
              </a:path>
            </a:pathLst>
          </a:custGeom>
          <a:ln w="4419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09" y="454757"/>
            <a:ext cx="7499350" cy="890269"/>
          </a:xfrm>
          <a:custGeom>
            <a:avLst/>
            <a:gdLst/>
            <a:ahLst/>
            <a:cxnLst/>
            <a:rect l="l" t="t" r="r" b="b"/>
            <a:pathLst>
              <a:path w="7499350" h="890269">
                <a:moveTo>
                  <a:pt x="0" y="889944"/>
                </a:moveTo>
                <a:lnTo>
                  <a:pt x="7498978" y="889944"/>
                </a:lnTo>
                <a:lnTo>
                  <a:pt x="7498978" y="0"/>
                </a:lnTo>
                <a:lnTo>
                  <a:pt x="0" y="0"/>
                </a:lnTo>
                <a:lnTo>
                  <a:pt x="0" y="8899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74712" y="454760"/>
            <a:ext cx="3029452" cy="8899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00242" y="1516378"/>
            <a:ext cx="5372735" cy="5805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6985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averaging period of 200. For short and </a:t>
            </a:r>
            <a:r>
              <a:rPr dirty="0" sz="1150" spc="10">
                <a:latin typeface="Arial"/>
                <a:cs typeface="Arial"/>
              </a:rPr>
              <a:t>medium </a:t>
            </a:r>
            <a:r>
              <a:rPr dirty="0" sz="1150" spc="5">
                <a:latin typeface="Arial"/>
                <a:cs typeface="Arial"/>
              </a:rPr>
              <a:t>term trends periods of </a:t>
            </a:r>
            <a:r>
              <a:rPr dirty="0" sz="1150" spc="10">
                <a:latin typeface="Arial"/>
                <a:cs typeface="Arial"/>
              </a:rPr>
              <a:t>20 </a:t>
            </a:r>
            <a:r>
              <a:rPr dirty="0" sz="1150" spc="5">
                <a:latin typeface="Arial"/>
                <a:cs typeface="Arial"/>
              </a:rPr>
              <a:t>and </a:t>
            </a:r>
            <a:r>
              <a:rPr dirty="0" sz="1150" spc="10">
                <a:latin typeface="Arial"/>
                <a:cs typeface="Arial"/>
              </a:rPr>
              <a:t>50  </a:t>
            </a:r>
            <a:r>
              <a:rPr dirty="0" sz="1150" spc="5">
                <a:latin typeface="Arial"/>
                <a:cs typeface="Arial"/>
              </a:rPr>
              <a:t>could </a:t>
            </a:r>
            <a:r>
              <a:rPr dirty="0" sz="1150" spc="15">
                <a:latin typeface="Arial"/>
                <a:cs typeface="Arial"/>
              </a:rPr>
              <a:t>be </a:t>
            </a:r>
            <a:r>
              <a:rPr dirty="0" sz="1150" spc="10">
                <a:latin typeface="Arial"/>
                <a:cs typeface="Arial"/>
              </a:rPr>
              <a:t>used</a:t>
            </a:r>
            <a:r>
              <a:rPr dirty="0" sz="1150" spc="-5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respectively.</a:t>
            </a:r>
            <a:endParaRPr sz="1150">
              <a:latin typeface="Arial"/>
              <a:cs typeface="Arial"/>
            </a:endParaRPr>
          </a:p>
          <a:p>
            <a:pPr algn="just" marL="12700" marR="6350">
              <a:lnSpc>
                <a:spcPts val="1330"/>
              </a:lnSpc>
              <a:spcBef>
                <a:spcPts val="10"/>
              </a:spcBef>
            </a:pPr>
            <a:r>
              <a:rPr dirty="0" sz="1150" spc="5">
                <a:latin typeface="Arial"/>
                <a:cs typeface="Arial"/>
              </a:rPr>
              <a:t>If you are using moving averages to generate </a:t>
            </a:r>
            <a:r>
              <a:rPr dirty="0" sz="1150" spc="10">
                <a:latin typeface="Arial"/>
                <a:cs typeface="Arial"/>
              </a:rPr>
              <a:t>buy </a:t>
            </a:r>
            <a:r>
              <a:rPr dirty="0" sz="1150" spc="-20">
                <a:latin typeface="Arial"/>
                <a:cs typeface="Arial"/>
              </a:rPr>
              <a:t>and </a:t>
            </a:r>
            <a:r>
              <a:rPr dirty="0" sz="1150" spc="5">
                <a:latin typeface="Arial"/>
                <a:cs typeface="Arial"/>
              </a:rPr>
              <a:t>sell signals then shorter,  </a:t>
            </a:r>
            <a:r>
              <a:rPr dirty="0" sz="1150" spc="10">
                <a:latin typeface="Arial"/>
                <a:cs typeface="Arial"/>
              </a:rPr>
              <a:t>more  </a:t>
            </a:r>
            <a:r>
              <a:rPr dirty="0" sz="1150" spc="5">
                <a:latin typeface="Arial"/>
                <a:cs typeface="Arial"/>
              </a:rPr>
              <a:t>responsive  </a:t>
            </a:r>
            <a:r>
              <a:rPr dirty="0" sz="1150" spc="10">
                <a:latin typeface="Arial"/>
                <a:cs typeface="Arial"/>
              </a:rPr>
              <a:t>averaging  </a:t>
            </a:r>
            <a:r>
              <a:rPr dirty="0" sz="1150" spc="5">
                <a:latin typeface="Arial"/>
                <a:cs typeface="Arial"/>
              </a:rPr>
              <a:t>periods  </a:t>
            </a:r>
            <a:r>
              <a:rPr dirty="0" sz="1150" spc="10">
                <a:latin typeface="Arial"/>
                <a:cs typeface="Arial"/>
              </a:rPr>
              <a:t>are  </a:t>
            </a:r>
            <a:r>
              <a:rPr dirty="0" sz="1150" spc="5">
                <a:latin typeface="Arial"/>
                <a:cs typeface="Arial"/>
              </a:rPr>
              <a:t>normally  </a:t>
            </a:r>
            <a:r>
              <a:rPr dirty="0" sz="1150" spc="-10">
                <a:latin typeface="Arial"/>
                <a:cs typeface="Arial"/>
              </a:rPr>
              <a:t>used.  </a:t>
            </a:r>
            <a:r>
              <a:rPr dirty="0" sz="1150" spc="5">
                <a:latin typeface="Arial"/>
                <a:cs typeface="Arial"/>
              </a:rPr>
              <a:t>For  </a:t>
            </a:r>
            <a:r>
              <a:rPr dirty="0" sz="1150" spc="10">
                <a:latin typeface="Arial"/>
                <a:cs typeface="Arial"/>
              </a:rPr>
              <a:t>example  a   </a:t>
            </a:r>
            <a:r>
              <a:rPr dirty="0" sz="1150" spc="40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two</a:t>
            </a:r>
            <a:endParaRPr sz="1150">
              <a:latin typeface="Arial"/>
              <a:cs typeface="Arial"/>
            </a:endParaRPr>
          </a:p>
          <a:p>
            <a:pPr algn="just" marL="12700">
              <a:lnSpc>
                <a:spcPts val="1310"/>
              </a:lnSpc>
            </a:pPr>
            <a:r>
              <a:rPr dirty="0" sz="1150" spc="5">
                <a:latin typeface="Arial"/>
                <a:cs typeface="Arial"/>
              </a:rPr>
              <a:t>moving </a:t>
            </a:r>
            <a:r>
              <a:rPr dirty="0" sz="1150" spc="10">
                <a:latin typeface="Arial"/>
                <a:cs typeface="Arial"/>
              </a:rPr>
              <a:t>average </a:t>
            </a:r>
            <a:r>
              <a:rPr dirty="0" sz="1150" spc="5">
                <a:latin typeface="Arial"/>
                <a:cs typeface="Arial"/>
              </a:rPr>
              <a:t>system </a:t>
            </a:r>
            <a:r>
              <a:rPr dirty="0" sz="1150" spc="15">
                <a:latin typeface="Arial"/>
                <a:cs typeface="Arial"/>
              </a:rPr>
              <a:t>may </a:t>
            </a:r>
            <a:r>
              <a:rPr dirty="0" sz="1150" spc="5">
                <a:latin typeface="Arial"/>
                <a:cs typeface="Arial"/>
              </a:rPr>
              <a:t>use averaging periods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10">
                <a:latin typeface="Arial"/>
                <a:cs typeface="Arial"/>
              </a:rPr>
              <a:t>5 </a:t>
            </a:r>
            <a:r>
              <a:rPr dirty="0" sz="1150" spc="5">
                <a:latin typeface="Arial"/>
                <a:cs typeface="Arial"/>
              </a:rPr>
              <a:t>and</a:t>
            </a:r>
            <a:r>
              <a:rPr dirty="0" sz="1150" spc="-5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10.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40"/>
              </a:lnSpc>
            </a:pPr>
            <a:r>
              <a:rPr dirty="0" sz="1150" spc="5" b="1">
                <a:latin typeface="Arial"/>
                <a:cs typeface="Arial"/>
              </a:rPr>
              <a:t>I </a:t>
            </a:r>
            <a:r>
              <a:rPr dirty="0" sz="1150" b="1">
                <a:latin typeface="Arial"/>
                <a:cs typeface="Arial"/>
              </a:rPr>
              <a:t>use </a:t>
            </a:r>
            <a:r>
              <a:rPr dirty="0" sz="1150" spc="10" b="1">
                <a:latin typeface="Arial"/>
                <a:cs typeface="Arial"/>
              </a:rPr>
              <a:t>5 </a:t>
            </a:r>
            <a:r>
              <a:rPr dirty="0" sz="1150" spc="5" b="1">
                <a:latin typeface="Arial"/>
                <a:cs typeface="Arial"/>
              </a:rPr>
              <a:t>and </a:t>
            </a:r>
            <a:r>
              <a:rPr dirty="0" sz="1150" spc="15" b="1">
                <a:latin typeface="Arial"/>
                <a:cs typeface="Arial"/>
              </a:rPr>
              <a:t>10 </a:t>
            </a:r>
            <a:r>
              <a:rPr dirty="0" sz="1150" spc="5" b="1">
                <a:latin typeface="Arial"/>
                <a:cs typeface="Arial"/>
              </a:rPr>
              <a:t>periods setting </a:t>
            </a:r>
            <a:r>
              <a:rPr dirty="0" sz="1150" b="1">
                <a:latin typeface="Arial"/>
                <a:cs typeface="Arial"/>
              </a:rPr>
              <a:t>for </a:t>
            </a:r>
            <a:r>
              <a:rPr dirty="0" sz="1150" spc="15" b="1">
                <a:latin typeface="Arial"/>
                <a:cs typeface="Arial"/>
              </a:rPr>
              <a:t>my </a:t>
            </a:r>
            <a:r>
              <a:rPr dirty="0" sz="1150" spc="5" b="1">
                <a:latin typeface="Arial"/>
                <a:cs typeface="Arial"/>
              </a:rPr>
              <a:t>trading and </a:t>
            </a:r>
            <a:r>
              <a:rPr dirty="0" sz="1150" spc="-45" b="1">
                <a:latin typeface="Arial"/>
                <a:cs typeface="Arial"/>
              </a:rPr>
              <a:t>it </a:t>
            </a:r>
            <a:r>
              <a:rPr dirty="0" sz="1150" spc="10" b="1">
                <a:latin typeface="Arial"/>
                <a:cs typeface="Arial"/>
              </a:rPr>
              <a:t>works </a:t>
            </a:r>
            <a:r>
              <a:rPr dirty="0" sz="1150" spc="5" b="1">
                <a:latin typeface="Arial"/>
                <a:cs typeface="Arial"/>
              </a:rPr>
              <a:t>very </a:t>
            </a:r>
            <a:r>
              <a:rPr dirty="0" sz="1150" spc="10" b="1">
                <a:latin typeface="Arial"/>
                <a:cs typeface="Arial"/>
              </a:rPr>
              <a:t>well when </a:t>
            </a:r>
            <a:r>
              <a:rPr dirty="0" sz="1150" spc="5" b="1">
                <a:latin typeface="Arial"/>
                <a:cs typeface="Arial"/>
              </a:rPr>
              <a:t>I  trade </a:t>
            </a:r>
            <a:r>
              <a:rPr dirty="0" sz="1150" b="1">
                <a:latin typeface="Arial"/>
                <a:cs typeface="Arial"/>
              </a:rPr>
              <a:t>at </a:t>
            </a:r>
            <a:r>
              <a:rPr dirty="0" sz="1150" spc="5" b="1">
                <a:latin typeface="Arial"/>
                <a:cs typeface="Arial"/>
              </a:rPr>
              <a:t>the right</a:t>
            </a:r>
            <a:r>
              <a:rPr dirty="0" sz="1150" spc="-25" b="1">
                <a:latin typeface="Arial"/>
                <a:cs typeface="Arial"/>
              </a:rPr>
              <a:t> </a:t>
            </a:r>
            <a:r>
              <a:rPr dirty="0" sz="1150" spc="5" b="1">
                <a:latin typeface="Arial"/>
                <a:cs typeface="Arial"/>
              </a:rPr>
              <a:t>time.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7500"/>
              </a:lnSpc>
              <a:spcBef>
                <a:spcPts val="5"/>
              </a:spcBef>
            </a:pPr>
            <a:r>
              <a:rPr dirty="0" sz="1150" b="1">
                <a:latin typeface="Arial"/>
                <a:cs typeface="Arial"/>
              </a:rPr>
              <a:t>Note</a:t>
            </a:r>
            <a:r>
              <a:rPr dirty="0" sz="1150">
                <a:latin typeface="Arial"/>
                <a:cs typeface="Arial"/>
              </a:rPr>
              <a:t>: </a:t>
            </a:r>
            <a:r>
              <a:rPr dirty="0" sz="1150" spc="25">
                <a:latin typeface="Arial"/>
                <a:cs typeface="Arial"/>
              </a:rPr>
              <a:t>When </a:t>
            </a:r>
            <a:r>
              <a:rPr dirty="0" sz="1150" spc="5">
                <a:latin typeface="Arial"/>
                <a:cs typeface="Arial"/>
              </a:rPr>
              <a:t>selecting </a:t>
            </a:r>
            <a:r>
              <a:rPr dirty="0" sz="1150" spc="10">
                <a:latin typeface="Arial"/>
                <a:cs typeface="Arial"/>
              </a:rPr>
              <a:t>an </a:t>
            </a:r>
            <a:r>
              <a:rPr dirty="0" sz="1150" spc="5">
                <a:latin typeface="Arial"/>
                <a:cs typeface="Arial"/>
              </a:rPr>
              <a:t>averaging period there is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-10">
                <a:latin typeface="Arial"/>
                <a:cs typeface="Arial"/>
              </a:rPr>
              <a:t>trade </a:t>
            </a:r>
            <a:r>
              <a:rPr dirty="0" sz="1150" spc="5">
                <a:latin typeface="Arial"/>
                <a:cs typeface="Arial"/>
              </a:rPr>
              <a:t>off between </a:t>
            </a:r>
            <a:r>
              <a:rPr dirty="0" sz="1150" spc="10">
                <a:latin typeface="Arial"/>
                <a:cs typeface="Arial"/>
              </a:rPr>
              <a:t>the  </a:t>
            </a:r>
            <a:r>
              <a:rPr dirty="0" sz="1150" spc="5">
                <a:latin typeface="Arial"/>
                <a:cs typeface="Arial"/>
              </a:rPr>
              <a:t>averaging periods,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number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signals </a:t>
            </a:r>
            <a:r>
              <a:rPr dirty="0" sz="1150" spc="10">
                <a:latin typeface="Arial"/>
                <a:cs typeface="Arial"/>
              </a:rPr>
              <a:t>generated and the </a:t>
            </a:r>
            <a:r>
              <a:rPr dirty="0" sz="1150" spc="5">
                <a:latin typeface="Arial"/>
                <a:cs typeface="Arial"/>
              </a:rPr>
              <a:t>risk associated with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the signal.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longer averaging period will generate </a:t>
            </a:r>
            <a:r>
              <a:rPr dirty="0" sz="1150" spc="10">
                <a:latin typeface="Arial"/>
                <a:cs typeface="Arial"/>
              </a:rPr>
              <a:t>less signals </a:t>
            </a:r>
            <a:r>
              <a:rPr dirty="0" sz="1150">
                <a:latin typeface="Arial"/>
                <a:cs typeface="Arial"/>
              </a:rPr>
              <a:t>but </a:t>
            </a:r>
            <a:r>
              <a:rPr dirty="0" sz="1150" spc="5">
                <a:latin typeface="Arial"/>
                <a:cs typeface="Arial"/>
              </a:rPr>
              <a:t>will require </a:t>
            </a:r>
            <a:r>
              <a:rPr dirty="0" sz="1150" spc="10">
                <a:latin typeface="Arial"/>
                <a:cs typeface="Arial"/>
              </a:rPr>
              <a:t>a  </a:t>
            </a:r>
            <a:r>
              <a:rPr dirty="0" sz="1150" spc="5">
                <a:latin typeface="Arial"/>
                <a:cs typeface="Arial"/>
              </a:rPr>
              <a:t>larger price move before responding, sacrificing </a:t>
            </a:r>
            <a:r>
              <a:rPr dirty="0" sz="1150" spc="-5">
                <a:latin typeface="Arial"/>
                <a:cs typeface="Arial"/>
              </a:rPr>
              <a:t>potential </a:t>
            </a:r>
            <a:r>
              <a:rPr dirty="0" sz="1150" spc="5">
                <a:latin typeface="Arial"/>
                <a:cs typeface="Arial"/>
              </a:rPr>
              <a:t>profits in order </a:t>
            </a:r>
            <a:r>
              <a:rPr dirty="0" sz="1150" spc="10">
                <a:latin typeface="Arial"/>
                <a:cs typeface="Arial"/>
              </a:rPr>
              <a:t>to  </a:t>
            </a:r>
            <a:r>
              <a:rPr dirty="0" sz="1150" spc="5">
                <a:latin typeface="Arial"/>
                <a:cs typeface="Arial"/>
              </a:rPr>
              <a:t>confirm the signal.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shorter averaging period </a:t>
            </a:r>
            <a:r>
              <a:rPr dirty="0" sz="1150">
                <a:latin typeface="Arial"/>
                <a:cs typeface="Arial"/>
              </a:rPr>
              <a:t>will </a:t>
            </a:r>
            <a:r>
              <a:rPr dirty="0" sz="1150" spc="5">
                <a:latin typeface="Arial"/>
                <a:cs typeface="Arial"/>
              </a:rPr>
              <a:t>generate </a:t>
            </a:r>
            <a:r>
              <a:rPr dirty="0" sz="1150" spc="10">
                <a:latin typeface="Arial"/>
                <a:cs typeface="Arial"/>
              </a:rPr>
              <a:t>more </a:t>
            </a:r>
            <a:r>
              <a:rPr dirty="0" sz="1150" spc="5">
                <a:latin typeface="Arial"/>
                <a:cs typeface="Arial"/>
              </a:rPr>
              <a:t>signals and  require less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price </a:t>
            </a:r>
            <a:r>
              <a:rPr dirty="0" sz="1150" spc="10">
                <a:latin typeface="Arial"/>
                <a:cs typeface="Arial"/>
              </a:rPr>
              <a:t>move </a:t>
            </a:r>
            <a:r>
              <a:rPr dirty="0" sz="1150" spc="5">
                <a:latin typeface="Arial"/>
                <a:cs typeface="Arial"/>
              </a:rPr>
              <a:t>before responding, </a:t>
            </a:r>
            <a:r>
              <a:rPr dirty="0" sz="1150" spc="-5">
                <a:latin typeface="Arial"/>
                <a:cs typeface="Arial"/>
              </a:rPr>
              <a:t>however </a:t>
            </a:r>
            <a:r>
              <a:rPr dirty="0" sz="1150" spc="10">
                <a:latin typeface="Arial"/>
                <a:cs typeface="Arial"/>
              </a:rPr>
              <a:t>the risk </a:t>
            </a:r>
            <a:r>
              <a:rPr dirty="0" sz="1150" spc="5">
                <a:latin typeface="Arial"/>
                <a:cs typeface="Arial"/>
              </a:rPr>
              <a:t>that the signal </a:t>
            </a:r>
            <a:r>
              <a:rPr dirty="0" sz="1150" spc="10">
                <a:latin typeface="Arial"/>
                <a:cs typeface="Arial"/>
              </a:rPr>
              <a:t>is  false</a:t>
            </a:r>
            <a:r>
              <a:rPr dirty="0" sz="1150" spc="-9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increases.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150" spc="5" b="1" u="heavy">
                <a:latin typeface="Arial"/>
                <a:cs typeface="Arial"/>
              </a:rPr>
              <a:t>Parabolic</a:t>
            </a:r>
            <a:r>
              <a:rPr dirty="0" sz="1150" spc="-80" b="1" u="heavy">
                <a:latin typeface="Arial"/>
                <a:cs typeface="Arial"/>
              </a:rPr>
              <a:t> </a:t>
            </a:r>
            <a:r>
              <a:rPr dirty="0" sz="1150" spc="15" b="1" u="heavy">
                <a:latin typeface="Arial"/>
                <a:cs typeface="Arial"/>
              </a:rPr>
              <a:t>SAR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ct val="97100"/>
              </a:lnSpc>
            </a:pPr>
            <a:r>
              <a:rPr dirty="0" sz="1150" spc="5">
                <a:latin typeface="Arial"/>
                <a:cs typeface="Arial"/>
              </a:rPr>
              <a:t>Parabolic </a:t>
            </a:r>
            <a:r>
              <a:rPr dirty="0" sz="1150" spc="15">
                <a:latin typeface="Arial"/>
                <a:cs typeface="Arial"/>
              </a:rPr>
              <a:t>Time </a:t>
            </a:r>
            <a:r>
              <a:rPr dirty="0" sz="1150" spc="10">
                <a:latin typeface="Arial"/>
                <a:cs typeface="Arial"/>
              </a:rPr>
              <a:t>Price </a:t>
            </a:r>
            <a:r>
              <a:rPr dirty="0" sz="1150" spc="5">
                <a:latin typeface="Arial"/>
                <a:cs typeface="Arial"/>
              </a:rPr>
              <a:t>is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system that always has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position </a:t>
            </a:r>
            <a:r>
              <a:rPr dirty="0" sz="1150" spc="10">
                <a:latin typeface="Arial"/>
                <a:cs typeface="Arial"/>
              </a:rPr>
              <a:t>in the </a:t>
            </a:r>
            <a:r>
              <a:rPr dirty="0" sz="1150" spc="5">
                <a:latin typeface="Arial"/>
                <a:cs typeface="Arial"/>
              </a:rPr>
              <a:t>market, either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long </a:t>
            </a:r>
            <a:r>
              <a:rPr dirty="0" sz="1150">
                <a:latin typeface="Arial"/>
                <a:cs typeface="Arial"/>
              </a:rPr>
              <a:t>or </a:t>
            </a:r>
            <a:r>
              <a:rPr dirty="0" sz="1150" spc="5">
                <a:latin typeface="Arial"/>
                <a:cs typeface="Arial"/>
              </a:rPr>
              <a:t>short. </a:t>
            </a:r>
            <a:r>
              <a:rPr dirty="0" sz="1150" spc="10">
                <a:latin typeface="Arial"/>
                <a:cs typeface="Arial"/>
              </a:rPr>
              <a:t>You </a:t>
            </a:r>
            <a:r>
              <a:rPr dirty="0" sz="1150" spc="5">
                <a:latin typeface="Arial"/>
                <a:cs typeface="Arial"/>
              </a:rPr>
              <a:t>would </a:t>
            </a:r>
            <a:r>
              <a:rPr dirty="0" sz="1150" spc="10">
                <a:latin typeface="Arial"/>
                <a:cs typeface="Arial"/>
              </a:rPr>
              <a:t>close </a:t>
            </a:r>
            <a:r>
              <a:rPr dirty="0" sz="1150" spc="5">
                <a:latin typeface="Arial"/>
                <a:cs typeface="Arial"/>
              </a:rPr>
              <a:t>out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current </a:t>
            </a:r>
            <a:r>
              <a:rPr dirty="0" sz="1150" spc="-5">
                <a:latin typeface="Arial"/>
                <a:cs typeface="Arial"/>
              </a:rPr>
              <a:t>position </a:t>
            </a:r>
            <a:r>
              <a:rPr dirty="0" sz="1150" spc="10">
                <a:latin typeface="Arial"/>
                <a:cs typeface="Arial"/>
              </a:rPr>
              <a:t>and </a:t>
            </a:r>
            <a:r>
              <a:rPr dirty="0" sz="1150" spc="5">
                <a:latin typeface="Arial"/>
                <a:cs typeface="Arial"/>
              </a:rPr>
              <a:t>enter </a:t>
            </a:r>
            <a:r>
              <a:rPr dirty="0" sz="1150" spc="10">
                <a:latin typeface="Arial"/>
                <a:cs typeface="Arial"/>
              </a:rPr>
              <a:t>a reverse  </a:t>
            </a:r>
            <a:r>
              <a:rPr dirty="0" sz="1150" spc="5">
                <a:latin typeface="Arial"/>
                <a:cs typeface="Arial"/>
              </a:rPr>
              <a:t>position when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price crosses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current Stop </a:t>
            </a:r>
            <a:r>
              <a:rPr dirty="0" sz="1150" spc="-20">
                <a:latin typeface="Arial"/>
                <a:cs typeface="Arial"/>
              </a:rPr>
              <a:t>And </a:t>
            </a:r>
            <a:r>
              <a:rPr dirty="0" sz="1150" spc="5">
                <a:latin typeface="Arial"/>
                <a:cs typeface="Arial"/>
              </a:rPr>
              <a:t>Reverse (SAR) </a:t>
            </a:r>
            <a:r>
              <a:rPr dirty="0" sz="1150" spc="-5">
                <a:latin typeface="Arial"/>
                <a:cs typeface="Arial"/>
              </a:rPr>
              <a:t>point</a:t>
            </a:r>
            <a:r>
              <a:rPr dirty="0" sz="1150" spc="-5" b="1">
                <a:latin typeface="Arial"/>
                <a:cs typeface="Arial"/>
              </a:rPr>
              <a:t>.  </a:t>
            </a:r>
            <a:r>
              <a:rPr dirty="0" sz="1150" spc="10" b="1">
                <a:latin typeface="Arial"/>
                <a:cs typeface="Arial"/>
              </a:rPr>
              <a:t>SAR= Stop </a:t>
            </a:r>
            <a:r>
              <a:rPr dirty="0" sz="1150" b="1">
                <a:latin typeface="Arial"/>
                <a:cs typeface="Arial"/>
              </a:rPr>
              <a:t>And</a:t>
            </a:r>
            <a:r>
              <a:rPr dirty="0" sz="1150" spc="-60" b="1">
                <a:latin typeface="Arial"/>
                <a:cs typeface="Arial"/>
              </a:rPr>
              <a:t> </a:t>
            </a:r>
            <a:r>
              <a:rPr dirty="0" sz="1150" spc="10" b="1">
                <a:latin typeface="Arial"/>
                <a:cs typeface="Arial"/>
              </a:rPr>
              <a:t>Reverse</a:t>
            </a:r>
            <a:endParaRPr sz="1150">
              <a:latin typeface="Arial"/>
              <a:cs typeface="Arial"/>
            </a:endParaRPr>
          </a:p>
          <a:p>
            <a:pPr algn="just" marL="12700" marR="5080">
              <a:lnSpc>
                <a:spcPts val="1340"/>
              </a:lnSpc>
              <a:spcBef>
                <a:spcPts val="50"/>
              </a:spcBef>
            </a:pP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SAR </a:t>
            </a:r>
            <a:r>
              <a:rPr dirty="0" sz="1150" spc="5">
                <a:latin typeface="Arial"/>
                <a:cs typeface="Arial"/>
              </a:rPr>
              <a:t>points resemble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parabolic curve </a:t>
            </a:r>
            <a:r>
              <a:rPr dirty="0" sz="1150" spc="10">
                <a:latin typeface="Arial"/>
                <a:cs typeface="Arial"/>
              </a:rPr>
              <a:t>as </a:t>
            </a:r>
            <a:r>
              <a:rPr dirty="0" sz="1150" spc="5">
                <a:latin typeface="Arial"/>
                <a:cs typeface="Arial"/>
              </a:rPr>
              <a:t>they </a:t>
            </a:r>
            <a:r>
              <a:rPr dirty="0" sz="1150" spc="-10">
                <a:latin typeface="Arial"/>
                <a:cs typeface="Arial"/>
              </a:rPr>
              <a:t>begin </a:t>
            </a:r>
            <a:r>
              <a:rPr dirty="0" sz="1150" spc="10">
                <a:latin typeface="Arial"/>
                <a:cs typeface="Arial"/>
              </a:rPr>
              <a:t>to </a:t>
            </a:r>
            <a:r>
              <a:rPr dirty="0" sz="1150" spc="5">
                <a:latin typeface="Arial"/>
                <a:cs typeface="Arial"/>
              </a:rPr>
              <a:t>tighten and </a:t>
            </a:r>
            <a:r>
              <a:rPr dirty="0" sz="1150" spc="10">
                <a:latin typeface="Arial"/>
                <a:cs typeface="Arial"/>
              </a:rPr>
              <a:t>close in  on </a:t>
            </a:r>
            <a:r>
              <a:rPr dirty="0" sz="1150" spc="5">
                <a:latin typeface="Arial"/>
                <a:cs typeface="Arial"/>
              </a:rPr>
              <a:t>prices </a:t>
            </a:r>
            <a:r>
              <a:rPr dirty="0" sz="1150" spc="10">
                <a:latin typeface="Arial"/>
                <a:cs typeface="Arial"/>
              </a:rPr>
              <a:t>once </a:t>
            </a:r>
            <a:r>
              <a:rPr dirty="0" sz="1150" spc="5">
                <a:latin typeface="Arial"/>
                <a:cs typeface="Arial"/>
              </a:rPr>
              <a:t>prices begin </a:t>
            </a:r>
            <a:r>
              <a:rPr dirty="0" sz="1150" spc="15">
                <a:latin typeface="Arial"/>
                <a:cs typeface="Arial"/>
              </a:rPr>
              <a:t>to </a:t>
            </a:r>
            <a:r>
              <a:rPr dirty="0" sz="1150" spc="5">
                <a:latin typeface="Arial"/>
                <a:cs typeface="Arial"/>
              </a:rPr>
              <a:t>trend. </a:t>
            </a:r>
            <a:r>
              <a:rPr dirty="0" sz="1150" spc="10">
                <a:latin typeface="Arial"/>
                <a:cs typeface="Arial"/>
              </a:rPr>
              <a:t>This </a:t>
            </a:r>
            <a:r>
              <a:rPr dirty="0" sz="1150" spc="5">
                <a:latin typeface="Arial"/>
                <a:cs typeface="Arial"/>
              </a:rPr>
              <a:t>explains </a:t>
            </a:r>
            <a:r>
              <a:rPr dirty="0" sz="1150" spc="10">
                <a:latin typeface="Arial"/>
                <a:cs typeface="Arial"/>
              </a:rPr>
              <a:t>the name </a:t>
            </a:r>
            <a:r>
              <a:rPr dirty="0" sz="1150" spc="5">
                <a:latin typeface="Arial"/>
                <a:cs typeface="Arial"/>
              </a:rPr>
              <a:t>- </a:t>
            </a:r>
            <a:r>
              <a:rPr dirty="0" sz="1150" spc="10">
                <a:latin typeface="Arial"/>
                <a:cs typeface="Arial"/>
              </a:rPr>
              <a:t>Parabolic Time  </a:t>
            </a:r>
            <a:r>
              <a:rPr dirty="0" sz="1150" spc="5">
                <a:latin typeface="Arial"/>
                <a:cs typeface="Arial"/>
              </a:rPr>
              <a:t>Price.</a:t>
            </a:r>
            <a:endParaRPr sz="1150">
              <a:latin typeface="Arial"/>
              <a:cs typeface="Arial"/>
            </a:endParaRPr>
          </a:p>
          <a:p>
            <a:pPr algn="just" marL="12700" marR="5080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Parabolic </a:t>
            </a:r>
            <a:r>
              <a:rPr dirty="0" sz="1150" spc="10">
                <a:latin typeface="Arial"/>
                <a:cs typeface="Arial"/>
              </a:rPr>
              <a:t>Time </a:t>
            </a:r>
            <a:r>
              <a:rPr dirty="0" sz="1150" spc="5">
                <a:latin typeface="Arial"/>
                <a:cs typeface="Arial"/>
              </a:rPr>
              <a:t>Price </a:t>
            </a:r>
            <a:r>
              <a:rPr dirty="0" sz="1150">
                <a:latin typeface="Arial"/>
                <a:cs typeface="Arial"/>
              </a:rPr>
              <a:t>is </a:t>
            </a:r>
            <a:r>
              <a:rPr dirty="0" sz="1150" spc="5">
                <a:latin typeface="Arial"/>
                <a:cs typeface="Arial"/>
              </a:rPr>
              <a:t>usually </a:t>
            </a:r>
            <a:r>
              <a:rPr dirty="0" sz="1150" spc="10">
                <a:latin typeface="Arial"/>
                <a:cs typeface="Arial"/>
              </a:rPr>
              <a:t>charted </a:t>
            </a:r>
            <a:r>
              <a:rPr dirty="0" sz="1150" spc="5">
                <a:latin typeface="Arial"/>
                <a:cs typeface="Arial"/>
              </a:rPr>
              <a:t>with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-5">
                <a:latin typeface="Arial"/>
                <a:cs typeface="Arial"/>
              </a:rPr>
              <a:t>candlestick </a:t>
            </a:r>
            <a:r>
              <a:rPr dirty="0" sz="1150" spc="5">
                <a:latin typeface="Arial"/>
                <a:cs typeface="Arial"/>
              </a:rPr>
              <a:t>analysis </a:t>
            </a:r>
            <a:r>
              <a:rPr dirty="0" sz="1150">
                <a:latin typeface="Arial"/>
                <a:cs typeface="Arial"/>
              </a:rPr>
              <a:t>so </a:t>
            </a:r>
            <a:r>
              <a:rPr dirty="0" sz="1150" spc="5">
                <a:latin typeface="Arial"/>
                <a:cs typeface="Arial"/>
              </a:rPr>
              <a:t>that the  stop and </a:t>
            </a:r>
            <a:r>
              <a:rPr dirty="0" sz="1150" spc="10">
                <a:latin typeface="Arial"/>
                <a:cs typeface="Arial"/>
              </a:rPr>
              <a:t>reverse points </a:t>
            </a:r>
            <a:r>
              <a:rPr dirty="0" sz="1150" spc="5">
                <a:latin typeface="Arial"/>
                <a:cs typeface="Arial"/>
              </a:rPr>
              <a:t>are </a:t>
            </a:r>
            <a:r>
              <a:rPr dirty="0" sz="1150" spc="10">
                <a:latin typeface="Arial"/>
                <a:cs typeface="Arial"/>
              </a:rPr>
              <a:t>easily </a:t>
            </a:r>
            <a:r>
              <a:rPr dirty="0" sz="1150" spc="5">
                <a:latin typeface="Arial"/>
                <a:cs typeface="Arial"/>
              </a:rPr>
              <a:t>identified. </a:t>
            </a:r>
            <a:r>
              <a:rPr dirty="0" sz="1150" spc="10">
                <a:latin typeface="Arial"/>
                <a:cs typeface="Arial"/>
              </a:rPr>
              <a:t>If </a:t>
            </a:r>
            <a:r>
              <a:rPr dirty="0" sz="1150" spc="-25">
                <a:latin typeface="Arial"/>
                <a:cs typeface="Arial"/>
              </a:rPr>
              <a:t>you </a:t>
            </a:r>
            <a:r>
              <a:rPr dirty="0" sz="1150" spc="5">
                <a:latin typeface="Arial"/>
                <a:cs typeface="Arial"/>
              </a:rPr>
              <a:t>are </a:t>
            </a:r>
            <a:r>
              <a:rPr dirty="0" sz="1150" spc="10">
                <a:latin typeface="Arial"/>
                <a:cs typeface="Arial"/>
              </a:rPr>
              <a:t>long </a:t>
            </a:r>
            <a:r>
              <a:rPr dirty="0" sz="1150" spc="5">
                <a:latin typeface="Arial"/>
                <a:cs typeface="Arial"/>
              </a:rPr>
              <a:t>(buy), </a:t>
            </a:r>
            <a:r>
              <a:rPr dirty="0" sz="1150" spc="1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SAR </a:t>
            </a:r>
            <a:r>
              <a:rPr dirty="0" sz="1150" spc="5">
                <a:latin typeface="Arial"/>
                <a:cs typeface="Arial"/>
              </a:rPr>
              <a:t>points  will </a:t>
            </a:r>
            <a:r>
              <a:rPr dirty="0" sz="1150" spc="10">
                <a:latin typeface="Arial"/>
                <a:cs typeface="Arial"/>
              </a:rPr>
              <a:t>be </a:t>
            </a:r>
            <a:r>
              <a:rPr dirty="0" sz="1150" spc="5">
                <a:latin typeface="Arial"/>
                <a:cs typeface="Arial"/>
              </a:rPr>
              <a:t>below </a:t>
            </a:r>
            <a:r>
              <a:rPr dirty="0" sz="1150" spc="10">
                <a:latin typeface="Arial"/>
                <a:cs typeface="Arial"/>
              </a:rPr>
              <a:t>the prices </a:t>
            </a:r>
            <a:r>
              <a:rPr dirty="0" sz="1150" spc="5">
                <a:latin typeface="Arial"/>
                <a:cs typeface="Arial"/>
              </a:rPr>
              <a:t>or </a:t>
            </a:r>
            <a:r>
              <a:rPr dirty="0" sz="1150" spc="10">
                <a:latin typeface="Arial"/>
                <a:cs typeface="Arial"/>
              </a:rPr>
              <a:t>candlestick </a:t>
            </a:r>
            <a:r>
              <a:rPr dirty="0" sz="1150" spc="5">
                <a:latin typeface="Arial"/>
                <a:cs typeface="Arial"/>
              </a:rPr>
              <a:t>and the </a:t>
            </a:r>
            <a:r>
              <a:rPr dirty="0" sz="1150" spc="-5">
                <a:latin typeface="Arial"/>
                <a:cs typeface="Arial"/>
              </a:rPr>
              <a:t>signal </a:t>
            </a:r>
            <a:r>
              <a:rPr dirty="0" sz="1150" spc="5">
                <a:latin typeface="Arial"/>
                <a:cs typeface="Arial"/>
              </a:rPr>
              <a:t>to </a:t>
            </a:r>
            <a:r>
              <a:rPr dirty="0" sz="1150">
                <a:latin typeface="Arial"/>
                <a:cs typeface="Arial"/>
              </a:rPr>
              <a:t>go </a:t>
            </a:r>
            <a:r>
              <a:rPr dirty="0" sz="1150" spc="5">
                <a:latin typeface="Arial"/>
                <a:cs typeface="Arial"/>
              </a:rPr>
              <a:t>short will </a:t>
            </a:r>
            <a:r>
              <a:rPr dirty="0" sz="1150">
                <a:latin typeface="Arial"/>
                <a:cs typeface="Arial"/>
              </a:rPr>
              <a:t>be </a:t>
            </a:r>
            <a:r>
              <a:rPr dirty="0" sz="1150" spc="5">
                <a:latin typeface="Arial"/>
                <a:cs typeface="Arial"/>
              </a:rPr>
              <a:t>when  prices cross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current </a:t>
            </a:r>
            <a:r>
              <a:rPr dirty="0" sz="1150" spc="10">
                <a:latin typeface="Arial"/>
                <a:cs typeface="Arial"/>
              </a:rPr>
              <a:t>SAR </a:t>
            </a:r>
            <a:r>
              <a:rPr dirty="0" sz="1150" spc="5">
                <a:latin typeface="Arial"/>
                <a:cs typeface="Arial"/>
              </a:rPr>
              <a:t>point </a:t>
            </a:r>
            <a:r>
              <a:rPr dirty="0" sz="1150" spc="10">
                <a:latin typeface="Arial"/>
                <a:cs typeface="Arial"/>
              </a:rPr>
              <a:t>from </a:t>
            </a:r>
            <a:r>
              <a:rPr dirty="0" sz="1150" spc="5">
                <a:latin typeface="Arial"/>
                <a:cs typeface="Arial"/>
              </a:rPr>
              <a:t>above. If </a:t>
            </a:r>
            <a:r>
              <a:rPr dirty="0" sz="1150" spc="-30">
                <a:latin typeface="Arial"/>
                <a:cs typeface="Arial"/>
              </a:rPr>
              <a:t>you </a:t>
            </a:r>
            <a:r>
              <a:rPr dirty="0" sz="1150" spc="5">
                <a:latin typeface="Arial"/>
                <a:cs typeface="Arial"/>
              </a:rPr>
              <a:t>are short, the </a:t>
            </a:r>
            <a:r>
              <a:rPr dirty="0" sz="1150" spc="10">
                <a:latin typeface="Arial"/>
                <a:cs typeface="Arial"/>
              </a:rPr>
              <a:t>SAR </a:t>
            </a:r>
            <a:r>
              <a:rPr dirty="0" sz="1150" spc="5">
                <a:latin typeface="Arial"/>
                <a:cs typeface="Arial"/>
              </a:rPr>
              <a:t>points  will </a:t>
            </a:r>
            <a:r>
              <a:rPr dirty="0" sz="1150" spc="10">
                <a:latin typeface="Arial"/>
                <a:cs typeface="Arial"/>
              </a:rPr>
              <a:t>be </a:t>
            </a:r>
            <a:r>
              <a:rPr dirty="0" sz="1150" spc="5">
                <a:latin typeface="Arial"/>
                <a:cs typeface="Arial"/>
              </a:rPr>
              <a:t>above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prices or candlestick and the </a:t>
            </a:r>
            <a:r>
              <a:rPr dirty="0" sz="1150" spc="-5">
                <a:latin typeface="Arial"/>
                <a:cs typeface="Arial"/>
              </a:rPr>
              <a:t>signal </a:t>
            </a:r>
            <a:r>
              <a:rPr dirty="0" sz="1150" spc="10">
                <a:latin typeface="Arial"/>
                <a:cs typeface="Arial"/>
              </a:rPr>
              <a:t>to go </a:t>
            </a:r>
            <a:r>
              <a:rPr dirty="0" sz="1150" spc="5">
                <a:latin typeface="Arial"/>
                <a:cs typeface="Arial"/>
              </a:rPr>
              <a:t>long will </a:t>
            </a:r>
            <a:r>
              <a:rPr dirty="0" sz="1150">
                <a:latin typeface="Arial"/>
                <a:cs typeface="Arial"/>
              </a:rPr>
              <a:t>be </a:t>
            </a:r>
            <a:r>
              <a:rPr dirty="0" sz="1150" spc="5">
                <a:latin typeface="Arial"/>
                <a:cs typeface="Arial"/>
              </a:rPr>
              <a:t>when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prices cross </a:t>
            </a:r>
            <a:r>
              <a:rPr dirty="0" sz="1150" spc="10">
                <a:latin typeface="Arial"/>
                <a:cs typeface="Arial"/>
              </a:rPr>
              <a:t>the</a:t>
            </a:r>
            <a:r>
              <a:rPr dirty="0" sz="1150" spc="-70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current</a:t>
            </a:r>
            <a:endParaRPr sz="1150">
              <a:latin typeface="Arial"/>
              <a:cs typeface="Arial"/>
            </a:endParaRPr>
          </a:p>
          <a:p>
            <a:pPr algn="just" marL="12700">
              <a:lnSpc>
                <a:spcPts val="1295"/>
              </a:lnSpc>
            </a:pPr>
            <a:r>
              <a:rPr dirty="0" sz="1150" spc="15">
                <a:latin typeface="Arial"/>
                <a:cs typeface="Arial"/>
              </a:rPr>
              <a:t>SAR </a:t>
            </a:r>
            <a:r>
              <a:rPr dirty="0" sz="1150" spc="5">
                <a:latin typeface="Arial"/>
                <a:cs typeface="Arial"/>
              </a:rPr>
              <a:t>point from</a:t>
            </a:r>
            <a:r>
              <a:rPr dirty="0" sz="1150" spc="-5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below.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50"/>
              </a:lnSpc>
            </a:pPr>
            <a:r>
              <a:rPr dirty="0" spc="5">
                <a:hlinkClick r:id="rId6"/>
              </a:rPr>
              <a:t>www.instafxng.com</a:t>
            </a:r>
          </a:p>
          <a:p>
            <a:pPr algn="ctr">
              <a:lnSpc>
                <a:spcPts val="1360"/>
              </a:lnSpc>
            </a:pPr>
            <a:r>
              <a:rPr dirty="0" spc="5" u="none">
                <a:solidFill>
                  <a:srgbClr val="C00000"/>
                </a:solidFill>
              </a:rPr>
              <a:t>This materials </a:t>
            </a:r>
            <a:r>
              <a:rPr dirty="0" u="none">
                <a:solidFill>
                  <a:srgbClr val="C00000"/>
                </a:solidFill>
              </a:rPr>
              <a:t>are </a:t>
            </a:r>
            <a:r>
              <a:rPr dirty="0" spc="10" u="none">
                <a:solidFill>
                  <a:srgbClr val="C00000"/>
                </a:solidFill>
              </a:rPr>
              <a:t>solely </a:t>
            </a:r>
            <a:r>
              <a:rPr dirty="0" spc="5" u="none">
                <a:solidFill>
                  <a:srgbClr val="C00000"/>
                </a:solidFill>
              </a:rPr>
              <a:t>meant for educational </a:t>
            </a:r>
            <a:r>
              <a:rPr dirty="0" spc="-5" u="none">
                <a:solidFill>
                  <a:srgbClr val="C00000"/>
                </a:solidFill>
              </a:rPr>
              <a:t>purposes</a:t>
            </a:r>
            <a:r>
              <a:rPr dirty="0" spc="-25" u="none">
                <a:solidFill>
                  <a:srgbClr val="C00000"/>
                </a:solidFill>
              </a:rPr>
              <a:t> </a:t>
            </a:r>
            <a:r>
              <a:rPr dirty="0" spc="10" u="none">
                <a:solidFill>
                  <a:srgbClr val="C00000"/>
                </a:solidFill>
              </a:rPr>
              <a:t>only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955" y="6376522"/>
            <a:ext cx="1389766" cy="1389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27294" y="6471010"/>
            <a:ext cx="86867" cy="85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8813" y="2936336"/>
            <a:ext cx="3658819" cy="35041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233" y="465425"/>
            <a:ext cx="7342505" cy="881380"/>
          </a:xfrm>
          <a:custGeom>
            <a:avLst/>
            <a:gdLst/>
            <a:ahLst/>
            <a:cxnLst/>
            <a:rect l="l" t="t" r="r" b="b"/>
            <a:pathLst>
              <a:path w="7342505" h="881380">
                <a:moveTo>
                  <a:pt x="0" y="880800"/>
                </a:moveTo>
                <a:lnTo>
                  <a:pt x="7342022" y="880800"/>
                </a:lnTo>
                <a:lnTo>
                  <a:pt x="7342022" y="0"/>
                </a:lnTo>
                <a:lnTo>
                  <a:pt x="0" y="0"/>
                </a:lnTo>
                <a:lnTo>
                  <a:pt x="0" y="88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74712" y="465414"/>
            <a:ext cx="3030976" cy="8808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01762" y="7448810"/>
            <a:ext cx="5372100" cy="1710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ts val="1340"/>
              </a:lnSpc>
            </a:pPr>
            <a:r>
              <a:rPr dirty="0" sz="1150" spc="15">
                <a:latin typeface="Arial"/>
                <a:cs typeface="Arial"/>
              </a:rPr>
              <a:t>When </a:t>
            </a:r>
            <a:r>
              <a:rPr dirty="0" sz="1150" spc="10">
                <a:latin typeface="Arial"/>
                <a:cs typeface="Arial"/>
              </a:rPr>
              <a:t>a new </a:t>
            </a:r>
            <a:r>
              <a:rPr dirty="0" sz="1150" spc="5">
                <a:latin typeface="Arial"/>
                <a:cs typeface="Arial"/>
              </a:rPr>
              <a:t>position is entered the </a:t>
            </a:r>
            <a:r>
              <a:rPr dirty="0" sz="1150" spc="10">
                <a:latin typeface="Arial"/>
                <a:cs typeface="Arial"/>
              </a:rPr>
              <a:t>SAR </a:t>
            </a:r>
            <a:r>
              <a:rPr dirty="0" sz="1150" spc="5">
                <a:latin typeface="Arial"/>
                <a:cs typeface="Arial"/>
              </a:rPr>
              <a:t>points will </a:t>
            </a:r>
            <a:r>
              <a:rPr dirty="0" sz="1150">
                <a:latin typeface="Arial"/>
                <a:cs typeface="Arial"/>
              </a:rPr>
              <a:t>be </a:t>
            </a:r>
            <a:r>
              <a:rPr dirty="0" sz="1150" spc="5">
                <a:latin typeface="Arial"/>
                <a:cs typeface="Arial"/>
              </a:rPr>
              <a:t>positioned far </a:t>
            </a:r>
            <a:r>
              <a:rPr dirty="0" sz="1150" spc="10">
                <a:latin typeface="Arial"/>
                <a:cs typeface="Arial"/>
              </a:rPr>
              <a:t>enough  </a:t>
            </a:r>
            <a:r>
              <a:rPr dirty="0" sz="1150" spc="5">
                <a:latin typeface="Arial"/>
                <a:cs typeface="Arial"/>
              </a:rPr>
              <a:t>away from the prices to permit </a:t>
            </a:r>
            <a:r>
              <a:rPr dirty="0" sz="1150" spc="10">
                <a:latin typeface="Arial"/>
                <a:cs typeface="Arial"/>
              </a:rPr>
              <a:t>some </a:t>
            </a:r>
            <a:r>
              <a:rPr dirty="0" sz="1150" spc="5">
                <a:latin typeface="Arial"/>
                <a:cs typeface="Arial"/>
              </a:rPr>
              <a:t>contra-trend </a:t>
            </a:r>
            <a:r>
              <a:rPr dirty="0" sz="1150" spc="-10">
                <a:latin typeface="Arial"/>
                <a:cs typeface="Arial"/>
              </a:rPr>
              <a:t>price </a:t>
            </a:r>
            <a:r>
              <a:rPr dirty="0" sz="1150" spc="5">
                <a:latin typeface="Arial"/>
                <a:cs typeface="Arial"/>
              </a:rPr>
              <a:t>movement. </a:t>
            </a:r>
            <a:r>
              <a:rPr dirty="0" sz="1150" spc="10">
                <a:latin typeface="Arial"/>
                <a:cs typeface="Arial"/>
              </a:rPr>
              <a:t>As </a:t>
            </a:r>
            <a:r>
              <a:rPr dirty="0" sz="1150" spc="5">
                <a:latin typeface="Arial"/>
                <a:cs typeface="Arial"/>
              </a:rPr>
              <a:t>the market  begins to trend the </a:t>
            </a:r>
            <a:r>
              <a:rPr dirty="0" sz="1150" spc="15">
                <a:latin typeface="Arial"/>
                <a:cs typeface="Arial"/>
              </a:rPr>
              <a:t>SAR </a:t>
            </a:r>
            <a:r>
              <a:rPr dirty="0" sz="1150" spc="5">
                <a:latin typeface="Arial"/>
                <a:cs typeface="Arial"/>
              </a:rPr>
              <a:t>points will </a:t>
            </a:r>
            <a:r>
              <a:rPr dirty="0" sz="1150" spc="10">
                <a:latin typeface="Arial"/>
                <a:cs typeface="Arial"/>
              </a:rPr>
              <a:t>move </a:t>
            </a:r>
            <a:r>
              <a:rPr dirty="0" sz="1150" spc="5">
                <a:latin typeface="Arial"/>
                <a:cs typeface="Arial"/>
              </a:rPr>
              <a:t>with </a:t>
            </a:r>
            <a:r>
              <a:rPr dirty="0" sz="1150" spc="-10">
                <a:latin typeface="Arial"/>
                <a:cs typeface="Arial"/>
              </a:rPr>
              <a:t>prices </a:t>
            </a:r>
            <a:r>
              <a:rPr dirty="0" sz="1150" spc="5">
                <a:latin typeface="Arial"/>
                <a:cs typeface="Arial"/>
              </a:rPr>
              <a:t>and </a:t>
            </a:r>
            <a:r>
              <a:rPr dirty="0" sz="1150" spc="10">
                <a:latin typeface="Arial"/>
                <a:cs typeface="Arial"/>
              </a:rPr>
              <a:t>progressively </a:t>
            </a:r>
            <a:r>
              <a:rPr dirty="0" sz="1150" spc="5">
                <a:latin typeface="Arial"/>
                <a:cs typeface="Arial"/>
              </a:rPr>
              <a:t>tighten as  the trend continues. </a:t>
            </a:r>
            <a:r>
              <a:rPr dirty="0" sz="1150" spc="10">
                <a:latin typeface="Arial"/>
                <a:cs typeface="Arial"/>
              </a:rPr>
              <a:t>This is </a:t>
            </a:r>
            <a:r>
              <a:rPr dirty="0" sz="1150" spc="5">
                <a:latin typeface="Arial"/>
                <a:cs typeface="Arial"/>
              </a:rPr>
              <a:t>accomplished by the </a:t>
            </a:r>
            <a:r>
              <a:rPr dirty="0" sz="1150" spc="-25">
                <a:latin typeface="Arial"/>
                <a:cs typeface="Arial"/>
              </a:rPr>
              <a:t>use </a:t>
            </a:r>
            <a:r>
              <a:rPr dirty="0" sz="1150">
                <a:latin typeface="Arial"/>
                <a:cs typeface="Arial"/>
              </a:rPr>
              <a:t>of an</a:t>
            </a:r>
            <a:r>
              <a:rPr dirty="0" sz="1150" spc="14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acceleration</a:t>
            </a:r>
            <a:endParaRPr sz="1150">
              <a:latin typeface="Arial"/>
              <a:cs typeface="Arial"/>
            </a:endParaRPr>
          </a:p>
          <a:p>
            <a:pPr algn="just" marL="12700" marR="5080">
              <a:lnSpc>
                <a:spcPts val="1330"/>
              </a:lnSpc>
              <a:spcBef>
                <a:spcPts val="10"/>
              </a:spcBef>
            </a:pPr>
            <a:r>
              <a:rPr dirty="0" sz="1150" spc="5">
                <a:latin typeface="Arial"/>
                <a:cs typeface="Arial"/>
              </a:rPr>
              <a:t>factor that increases </a:t>
            </a:r>
            <a:r>
              <a:rPr dirty="0" sz="1150" spc="15">
                <a:latin typeface="Arial"/>
                <a:cs typeface="Arial"/>
              </a:rPr>
              <a:t>up </a:t>
            </a:r>
            <a:r>
              <a:rPr dirty="0" sz="1150" spc="10">
                <a:latin typeface="Arial"/>
                <a:cs typeface="Arial"/>
              </a:rPr>
              <a:t>to a </a:t>
            </a:r>
            <a:r>
              <a:rPr dirty="0" sz="1150" spc="5">
                <a:latin typeface="Arial"/>
                <a:cs typeface="Arial"/>
              </a:rPr>
              <a:t>given limit each </a:t>
            </a:r>
            <a:r>
              <a:rPr dirty="0" sz="1150" spc="10">
                <a:latin typeface="Arial"/>
                <a:cs typeface="Arial"/>
              </a:rPr>
              <a:t>time a new extreme </a:t>
            </a:r>
            <a:r>
              <a:rPr dirty="0" sz="1150" spc="5">
                <a:latin typeface="Arial"/>
                <a:cs typeface="Arial"/>
              </a:rPr>
              <a:t>in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direction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of the trend is</a:t>
            </a:r>
            <a:r>
              <a:rPr dirty="0" sz="1150" spc="-3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reached.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150" spc="10" b="1">
                <a:latin typeface="Arial"/>
                <a:cs typeface="Arial"/>
              </a:rPr>
              <a:t>The </a:t>
            </a:r>
            <a:r>
              <a:rPr dirty="0" sz="1150" spc="5" b="1">
                <a:latin typeface="Arial"/>
                <a:cs typeface="Arial"/>
              </a:rPr>
              <a:t>most common </a:t>
            </a:r>
            <a:r>
              <a:rPr dirty="0" sz="1150" spc="10" b="1">
                <a:latin typeface="Arial"/>
                <a:cs typeface="Arial"/>
              </a:rPr>
              <a:t>uses </a:t>
            </a:r>
            <a:r>
              <a:rPr dirty="0" sz="1150" spc="5" b="1">
                <a:latin typeface="Arial"/>
                <a:cs typeface="Arial"/>
              </a:rPr>
              <a:t>of Parabolic </a:t>
            </a:r>
            <a:r>
              <a:rPr dirty="0" sz="1150" spc="10" b="1">
                <a:latin typeface="Arial"/>
                <a:cs typeface="Arial"/>
              </a:rPr>
              <a:t>Time </a:t>
            </a:r>
            <a:r>
              <a:rPr dirty="0" sz="1150" spc="5" b="1">
                <a:latin typeface="Arial"/>
                <a:cs typeface="Arial"/>
              </a:rPr>
              <a:t>Price</a:t>
            </a:r>
            <a:r>
              <a:rPr dirty="0" sz="1150" spc="35" b="1">
                <a:latin typeface="Arial"/>
                <a:cs typeface="Arial"/>
              </a:rPr>
              <a:t> </a:t>
            </a:r>
            <a:r>
              <a:rPr dirty="0" sz="1150" spc="5" b="1">
                <a:latin typeface="Arial"/>
                <a:cs typeface="Arial"/>
              </a:rPr>
              <a:t>are: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150" spc="5" b="1">
                <a:latin typeface="Arial"/>
                <a:cs typeface="Arial"/>
              </a:rPr>
              <a:t>- </a:t>
            </a:r>
            <a:r>
              <a:rPr dirty="0" sz="1150" b="1">
                <a:latin typeface="Arial"/>
                <a:cs typeface="Arial"/>
              </a:rPr>
              <a:t>As </a:t>
            </a:r>
            <a:r>
              <a:rPr dirty="0" sz="1150" spc="10" b="1">
                <a:latin typeface="Arial"/>
                <a:cs typeface="Arial"/>
              </a:rPr>
              <a:t>a Stop </a:t>
            </a:r>
            <a:r>
              <a:rPr dirty="0" sz="1150" b="1">
                <a:latin typeface="Arial"/>
                <a:cs typeface="Arial"/>
              </a:rPr>
              <a:t>And </a:t>
            </a:r>
            <a:r>
              <a:rPr dirty="0" sz="1150" spc="10" b="1">
                <a:latin typeface="Arial"/>
                <a:cs typeface="Arial"/>
              </a:rPr>
              <a:t>Reverse</a:t>
            </a:r>
            <a:r>
              <a:rPr dirty="0" sz="1150" spc="-30" b="1">
                <a:latin typeface="Arial"/>
                <a:cs typeface="Arial"/>
              </a:rPr>
              <a:t> </a:t>
            </a:r>
            <a:r>
              <a:rPr dirty="0" sz="1150" spc="10" b="1">
                <a:latin typeface="Arial"/>
                <a:cs typeface="Arial"/>
              </a:rPr>
              <a:t>system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2754" y="1346225"/>
            <a:ext cx="3114796" cy="27521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32754" y="4270537"/>
            <a:ext cx="3337285" cy="28359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01661" y="3249543"/>
            <a:ext cx="1335405" cy="297180"/>
          </a:xfrm>
          <a:custGeom>
            <a:avLst/>
            <a:gdLst/>
            <a:ahLst/>
            <a:cxnLst/>
            <a:rect l="l" t="t" r="r" b="b"/>
            <a:pathLst>
              <a:path w="1335404" h="297179">
                <a:moveTo>
                  <a:pt x="0" y="297155"/>
                </a:moveTo>
                <a:lnTo>
                  <a:pt x="1334911" y="297155"/>
                </a:lnTo>
                <a:lnTo>
                  <a:pt x="1334911" y="0"/>
                </a:lnTo>
                <a:lnTo>
                  <a:pt x="0" y="0"/>
                </a:lnTo>
                <a:lnTo>
                  <a:pt x="0" y="2971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701661" y="3249543"/>
            <a:ext cx="1335405" cy="295910"/>
          </a:xfrm>
          <a:prstGeom prst="rect">
            <a:avLst/>
          </a:prstGeom>
          <a:ln w="9270">
            <a:solidFill>
              <a:srgbClr val="FF98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290"/>
              </a:spcBef>
            </a:pPr>
            <a:r>
              <a:rPr dirty="0" sz="1150" spc="5">
                <a:latin typeface="Times New Roman"/>
                <a:cs typeface="Times New Roman"/>
              </a:rPr>
              <a:t>Parabolic </a:t>
            </a:r>
            <a:r>
              <a:rPr dirty="0" sz="1150" spc="10">
                <a:latin typeface="Times New Roman"/>
                <a:cs typeface="Times New Roman"/>
              </a:rPr>
              <a:t>SAR</a:t>
            </a:r>
            <a:r>
              <a:rPr dirty="0" sz="1150" spc="-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31842" y="3333354"/>
            <a:ext cx="2670175" cy="82550"/>
          </a:xfrm>
          <a:custGeom>
            <a:avLst/>
            <a:gdLst/>
            <a:ahLst/>
            <a:cxnLst/>
            <a:rect l="l" t="t" r="r" b="b"/>
            <a:pathLst>
              <a:path w="2670175" h="82550">
                <a:moveTo>
                  <a:pt x="74097" y="27600"/>
                </a:moveTo>
                <a:lnTo>
                  <a:pt x="73693" y="47399"/>
                </a:lnTo>
                <a:lnTo>
                  <a:pt x="2669819" y="82280"/>
                </a:lnTo>
                <a:lnTo>
                  <a:pt x="2669819" y="63992"/>
                </a:lnTo>
                <a:lnTo>
                  <a:pt x="74097" y="27600"/>
                </a:lnTo>
                <a:close/>
              </a:path>
              <a:path w="2670175" h="82550">
                <a:moveTo>
                  <a:pt x="74660" y="0"/>
                </a:moveTo>
                <a:lnTo>
                  <a:pt x="0" y="36560"/>
                </a:lnTo>
                <a:lnTo>
                  <a:pt x="73136" y="74660"/>
                </a:lnTo>
                <a:lnTo>
                  <a:pt x="73693" y="47399"/>
                </a:lnTo>
                <a:lnTo>
                  <a:pt x="60959" y="47228"/>
                </a:lnTo>
                <a:lnTo>
                  <a:pt x="60959" y="27416"/>
                </a:lnTo>
                <a:lnTo>
                  <a:pt x="74101" y="27416"/>
                </a:lnTo>
                <a:lnTo>
                  <a:pt x="74660" y="0"/>
                </a:lnTo>
                <a:close/>
              </a:path>
              <a:path w="2670175" h="82550">
                <a:moveTo>
                  <a:pt x="60959" y="27416"/>
                </a:moveTo>
                <a:lnTo>
                  <a:pt x="60959" y="47228"/>
                </a:lnTo>
                <a:lnTo>
                  <a:pt x="73693" y="47399"/>
                </a:lnTo>
                <a:lnTo>
                  <a:pt x="74097" y="27600"/>
                </a:lnTo>
                <a:lnTo>
                  <a:pt x="60959" y="27416"/>
                </a:lnTo>
                <a:close/>
              </a:path>
              <a:path w="2670175" h="82550">
                <a:moveTo>
                  <a:pt x="74101" y="27416"/>
                </a:moveTo>
                <a:lnTo>
                  <a:pt x="60959" y="27416"/>
                </a:lnTo>
                <a:lnTo>
                  <a:pt x="74097" y="27600"/>
                </a:lnTo>
                <a:lnTo>
                  <a:pt x="74101" y="27416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21141" y="3322685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111236" y="56372"/>
                </a:moveTo>
                <a:lnTo>
                  <a:pt x="0" y="56372"/>
                </a:lnTo>
                <a:lnTo>
                  <a:pt x="281" y="62011"/>
                </a:lnTo>
                <a:lnTo>
                  <a:pt x="19881" y="98766"/>
                </a:lnTo>
                <a:lnTo>
                  <a:pt x="54848" y="111236"/>
                </a:lnTo>
                <a:lnTo>
                  <a:pt x="60504" y="110955"/>
                </a:lnTo>
                <a:lnTo>
                  <a:pt x="98146" y="91345"/>
                </a:lnTo>
                <a:lnTo>
                  <a:pt x="111236" y="56372"/>
                </a:lnTo>
                <a:close/>
              </a:path>
              <a:path w="111760" h="111760">
                <a:moveTo>
                  <a:pt x="54848" y="0"/>
                </a:moveTo>
                <a:lnTo>
                  <a:pt x="19881" y="13088"/>
                </a:lnTo>
                <a:lnTo>
                  <a:pt x="90441" y="13088"/>
                </a:lnTo>
                <a:lnTo>
                  <a:pt x="54848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21141" y="3322685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54848" y="0"/>
                </a:moveTo>
                <a:lnTo>
                  <a:pt x="15994" y="16762"/>
                </a:lnTo>
                <a:lnTo>
                  <a:pt x="0" y="56372"/>
                </a:lnTo>
                <a:lnTo>
                  <a:pt x="281" y="62011"/>
                </a:lnTo>
                <a:lnTo>
                  <a:pt x="19881" y="98766"/>
                </a:lnTo>
                <a:lnTo>
                  <a:pt x="54848" y="111236"/>
                </a:lnTo>
                <a:lnTo>
                  <a:pt x="60504" y="110955"/>
                </a:lnTo>
                <a:lnTo>
                  <a:pt x="98146" y="91345"/>
                </a:lnTo>
                <a:lnTo>
                  <a:pt x="111236" y="56372"/>
                </a:lnTo>
                <a:lnTo>
                  <a:pt x="110938" y="50719"/>
                </a:lnTo>
                <a:lnTo>
                  <a:pt x="90441" y="13088"/>
                </a:lnTo>
                <a:lnTo>
                  <a:pt x="54848" y="0"/>
                </a:lnTo>
                <a:close/>
              </a:path>
            </a:pathLst>
          </a:custGeom>
          <a:ln w="9270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561469" y="1451363"/>
            <a:ext cx="2002789" cy="1446530"/>
          </a:xfrm>
          <a:prstGeom prst="rect">
            <a:avLst/>
          </a:prstGeom>
          <a:ln w="9270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0805" marR="143510">
              <a:lnSpc>
                <a:spcPts val="1340"/>
              </a:lnSpc>
              <a:spcBef>
                <a:spcPts val="340"/>
              </a:spcBef>
            </a:pPr>
            <a:r>
              <a:rPr dirty="0" sz="1150" spc="5">
                <a:latin typeface="Times New Roman"/>
                <a:cs typeface="Times New Roman"/>
              </a:rPr>
              <a:t>Looking </a:t>
            </a:r>
            <a:r>
              <a:rPr dirty="0" sz="1150">
                <a:latin typeface="Times New Roman"/>
                <a:cs typeface="Times New Roman"/>
              </a:rPr>
              <a:t>at </a:t>
            </a:r>
            <a:r>
              <a:rPr dirty="0" sz="1150" spc="5">
                <a:latin typeface="Times New Roman"/>
                <a:cs typeface="Times New Roman"/>
              </a:rPr>
              <a:t>the chart </a:t>
            </a:r>
            <a:r>
              <a:rPr dirty="0" sz="1150">
                <a:latin typeface="Times New Roman"/>
                <a:cs typeface="Times New Roman"/>
              </a:rPr>
              <a:t>you </a:t>
            </a:r>
            <a:r>
              <a:rPr dirty="0" sz="1150" spc="5">
                <a:latin typeface="Times New Roman"/>
                <a:cs typeface="Times New Roman"/>
              </a:rPr>
              <a:t>will  notice that parabolic </a:t>
            </a:r>
            <a:r>
              <a:rPr dirty="0" sz="1150" spc="10">
                <a:latin typeface="Times New Roman"/>
                <a:cs typeface="Times New Roman"/>
              </a:rPr>
              <a:t>SAR is  </a:t>
            </a:r>
            <a:r>
              <a:rPr dirty="0" sz="1150" spc="5">
                <a:latin typeface="Times New Roman"/>
                <a:cs typeface="Times New Roman"/>
              </a:rPr>
              <a:t>below the candlesticks, that’s  </a:t>
            </a:r>
            <a:r>
              <a:rPr dirty="0" sz="1150">
                <a:latin typeface="Times New Roman"/>
                <a:cs typeface="Times New Roman"/>
              </a:rPr>
              <a:t>an </a:t>
            </a:r>
            <a:r>
              <a:rPr dirty="0" sz="1150" spc="5">
                <a:latin typeface="Times New Roman"/>
                <a:cs typeface="Times New Roman"/>
              </a:rPr>
              <a:t>indication </a:t>
            </a:r>
            <a:r>
              <a:rPr dirty="0" sz="1150" spc="10">
                <a:latin typeface="Times New Roman"/>
                <a:cs typeface="Times New Roman"/>
              </a:rPr>
              <a:t>of </a:t>
            </a:r>
            <a:r>
              <a:rPr dirty="0" sz="1150" spc="5">
                <a:latin typeface="Times New Roman"/>
                <a:cs typeface="Times New Roman"/>
              </a:rPr>
              <a:t>up-trend and  buying</a:t>
            </a:r>
            <a:r>
              <a:rPr dirty="0" sz="1150" spc="-85">
                <a:latin typeface="Times New Roman"/>
                <a:cs typeface="Times New Roman"/>
              </a:rPr>
              <a:t> </a:t>
            </a:r>
            <a:r>
              <a:rPr dirty="0" sz="1150" spc="5">
                <a:latin typeface="Times New Roman"/>
                <a:cs typeface="Times New Roman"/>
              </a:rPr>
              <a:t>signal.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90805" marR="136525">
              <a:lnSpc>
                <a:spcPts val="1340"/>
              </a:lnSpc>
            </a:pPr>
            <a:r>
              <a:rPr dirty="0" sz="1150" spc="5" b="1" u="heavy">
                <a:solidFill>
                  <a:srgbClr val="00007F"/>
                </a:solidFill>
                <a:latin typeface="Times New Roman"/>
                <a:cs typeface="Times New Roman"/>
              </a:rPr>
              <a:t>Action= enter buying (long)  </a:t>
            </a:r>
            <a:r>
              <a:rPr dirty="0" sz="1150" spc="5" b="1">
                <a:solidFill>
                  <a:srgbClr val="00007F"/>
                </a:solidFill>
                <a:latin typeface="Times New Roman"/>
                <a:cs typeface="Times New Roman"/>
              </a:rPr>
              <a:t>position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72705" y="5492682"/>
            <a:ext cx="2002789" cy="1446530"/>
          </a:xfrm>
          <a:prstGeom prst="rect">
            <a:avLst/>
          </a:prstGeom>
          <a:ln w="9270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0805" marR="151130">
              <a:lnSpc>
                <a:spcPts val="1340"/>
              </a:lnSpc>
              <a:spcBef>
                <a:spcPts val="340"/>
              </a:spcBef>
            </a:pPr>
            <a:r>
              <a:rPr dirty="0" sz="1150" spc="5">
                <a:latin typeface="Times New Roman"/>
                <a:cs typeface="Times New Roman"/>
              </a:rPr>
              <a:t>Looking </a:t>
            </a:r>
            <a:r>
              <a:rPr dirty="0" sz="1150">
                <a:latin typeface="Times New Roman"/>
                <a:cs typeface="Times New Roman"/>
              </a:rPr>
              <a:t>at </a:t>
            </a:r>
            <a:r>
              <a:rPr dirty="0" sz="1150" spc="5">
                <a:latin typeface="Times New Roman"/>
                <a:cs typeface="Times New Roman"/>
              </a:rPr>
              <a:t>the chart </a:t>
            </a:r>
            <a:r>
              <a:rPr dirty="0" sz="1150">
                <a:latin typeface="Times New Roman"/>
                <a:cs typeface="Times New Roman"/>
              </a:rPr>
              <a:t>you </a:t>
            </a:r>
            <a:r>
              <a:rPr dirty="0" sz="1150" spc="5">
                <a:latin typeface="Times New Roman"/>
                <a:cs typeface="Times New Roman"/>
              </a:rPr>
              <a:t>will  notice that parabolic </a:t>
            </a:r>
            <a:r>
              <a:rPr dirty="0" sz="1150" spc="10">
                <a:latin typeface="Times New Roman"/>
                <a:cs typeface="Times New Roman"/>
              </a:rPr>
              <a:t>SAR is  </a:t>
            </a:r>
            <a:r>
              <a:rPr dirty="0" sz="1150" spc="5">
                <a:latin typeface="Times New Roman"/>
                <a:cs typeface="Times New Roman"/>
              </a:rPr>
              <a:t>above </a:t>
            </a:r>
            <a:r>
              <a:rPr dirty="0" sz="1150">
                <a:latin typeface="Times New Roman"/>
                <a:cs typeface="Times New Roman"/>
              </a:rPr>
              <a:t>the </a:t>
            </a:r>
            <a:r>
              <a:rPr dirty="0" sz="1150" spc="5">
                <a:latin typeface="Times New Roman"/>
                <a:cs typeface="Times New Roman"/>
              </a:rPr>
              <a:t>candlesticks, that’s  </a:t>
            </a:r>
            <a:r>
              <a:rPr dirty="0" sz="1150">
                <a:latin typeface="Times New Roman"/>
                <a:cs typeface="Times New Roman"/>
              </a:rPr>
              <a:t>an </a:t>
            </a:r>
            <a:r>
              <a:rPr dirty="0" sz="1150" spc="5">
                <a:latin typeface="Times New Roman"/>
                <a:cs typeface="Times New Roman"/>
              </a:rPr>
              <a:t>indication </a:t>
            </a:r>
            <a:r>
              <a:rPr dirty="0" sz="1150" spc="10">
                <a:latin typeface="Times New Roman"/>
                <a:cs typeface="Times New Roman"/>
              </a:rPr>
              <a:t>of </a:t>
            </a:r>
            <a:r>
              <a:rPr dirty="0" sz="1150" spc="5">
                <a:latin typeface="Times New Roman"/>
                <a:cs typeface="Times New Roman"/>
              </a:rPr>
              <a:t>down-trend  and selling</a:t>
            </a:r>
            <a:r>
              <a:rPr dirty="0" sz="1150" spc="-85">
                <a:latin typeface="Times New Roman"/>
                <a:cs typeface="Times New Roman"/>
              </a:rPr>
              <a:t> </a:t>
            </a:r>
            <a:r>
              <a:rPr dirty="0" sz="1150" spc="5">
                <a:latin typeface="Times New Roman"/>
                <a:cs typeface="Times New Roman"/>
              </a:rPr>
              <a:t>signal.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90805" marR="112395">
              <a:lnSpc>
                <a:spcPts val="1340"/>
              </a:lnSpc>
              <a:spcBef>
                <a:spcPts val="5"/>
              </a:spcBef>
            </a:pPr>
            <a:r>
              <a:rPr dirty="0" sz="1150" spc="5" b="1" u="heavy">
                <a:solidFill>
                  <a:srgbClr val="00007F"/>
                </a:solidFill>
                <a:latin typeface="Times New Roman"/>
                <a:cs typeface="Times New Roman"/>
              </a:rPr>
              <a:t>Action= enter selling (short)  </a:t>
            </a:r>
            <a:r>
              <a:rPr dirty="0" sz="1150" spc="5" b="1">
                <a:solidFill>
                  <a:srgbClr val="00007F"/>
                </a:solidFill>
                <a:latin typeface="Times New Roman"/>
                <a:cs typeface="Times New Roman"/>
              </a:rPr>
              <a:t>position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4912" y="4936468"/>
            <a:ext cx="1335405" cy="222885"/>
          </a:xfrm>
          <a:prstGeom prst="rect">
            <a:avLst/>
          </a:prstGeom>
          <a:ln w="9270">
            <a:solidFill>
              <a:srgbClr val="FF98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dirty="0" sz="1150" spc="5">
                <a:latin typeface="Times New Roman"/>
                <a:cs typeface="Times New Roman"/>
              </a:rPr>
              <a:t>Parabolic </a:t>
            </a:r>
            <a:r>
              <a:rPr dirty="0" sz="1150" spc="10">
                <a:latin typeface="Times New Roman"/>
                <a:cs typeface="Times New Roman"/>
              </a:rPr>
              <a:t>SAR</a:t>
            </a:r>
            <a:r>
              <a:rPr dirty="0" sz="1150" spc="-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04236" y="5001981"/>
            <a:ext cx="2670175" cy="82550"/>
          </a:xfrm>
          <a:custGeom>
            <a:avLst/>
            <a:gdLst/>
            <a:ahLst/>
            <a:cxnLst/>
            <a:rect l="l" t="t" r="r" b="b"/>
            <a:pathLst>
              <a:path w="2670175" h="82550">
                <a:moveTo>
                  <a:pt x="74112" y="27616"/>
                </a:moveTo>
                <a:lnTo>
                  <a:pt x="73708" y="47415"/>
                </a:lnTo>
                <a:lnTo>
                  <a:pt x="2669819" y="82295"/>
                </a:lnTo>
                <a:lnTo>
                  <a:pt x="2669819" y="64007"/>
                </a:lnTo>
                <a:lnTo>
                  <a:pt x="74112" y="27616"/>
                </a:lnTo>
                <a:close/>
              </a:path>
              <a:path w="2670175" h="82550">
                <a:moveTo>
                  <a:pt x="74675" y="0"/>
                </a:moveTo>
                <a:lnTo>
                  <a:pt x="0" y="36575"/>
                </a:lnTo>
                <a:lnTo>
                  <a:pt x="73151" y="74675"/>
                </a:lnTo>
                <a:lnTo>
                  <a:pt x="73708" y="47415"/>
                </a:lnTo>
                <a:lnTo>
                  <a:pt x="60959" y="47243"/>
                </a:lnTo>
                <a:lnTo>
                  <a:pt x="60959" y="27431"/>
                </a:lnTo>
                <a:lnTo>
                  <a:pt x="74116" y="27431"/>
                </a:lnTo>
                <a:lnTo>
                  <a:pt x="74675" y="0"/>
                </a:lnTo>
                <a:close/>
              </a:path>
              <a:path w="2670175" h="82550">
                <a:moveTo>
                  <a:pt x="60959" y="27431"/>
                </a:moveTo>
                <a:lnTo>
                  <a:pt x="60959" y="47243"/>
                </a:lnTo>
                <a:lnTo>
                  <a:pt x="73708" y="47415"/>
                </a:lnTo>
                <a:lnTo>
                  <a:pt x="74112" y="27616"/>
                </a:lnTo>
                <a:lnTo>
                  <a:pt x="60959" y="27431"/>
                </a:lnTo>
                <a:close/>
              </a:path>
              <a:path w="2670175" h="82550">
                <a:moveTo>
                  <a:pt x="74116" y="27431"/>
                </a:moveTo>
                <a:lnTo>
                  <a:pt x="60959" y="27431"/>
                </a:lnTo>
                <a:lnTo>
                  <a:pt x="74112" y="27616"/>
                </a:lnTo>
                <a:lnTo>
                  <a:pt x="74116" y="27431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11823" y="5001981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56387" y="0"/>
                </a:moveTo>
                <a:lnTo>
                  <a:pt x="16763" y="16001"/>
                </a:lnTo>
                <a:lnTo>
                  <a:pt x="0" y="54863"/>
                </a:lnTo>
                <a:lnTo>
                  <a:pt x="298" y="60520"/>
                </a:lnTo>
                <a:lnTo>
                  <a:pt x="20795" y="98161"/>
                </a:lnTo>
                <a:lnTo>
                  <a:pt x="56387" y="111251"/>
                </a:lnTo>
                <a:lnTo>
                  <a:pt x="62026" y="110953"/>
                </a:lnTo>
                <a:lnTo>
                  <a:pt x="98772" y="90456"/>
                </a:lnTo>
                <a:lnTo>
                  <a:pt x="111236" y="54863"/>
                </a:lnTo>
                <a:lnTo>
                  <a:pt x="110955" y="49224"/>
                </a:lnTo>
                <a:lnTo>
                  <a:pt x="91354" y="12470"/>
                </a:lnTo>
                <a:lnTo>
                  <a:pt x="56387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11823" y="5001981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56387" y="0"/>
                </a:moveTo>
                <a:lnTo>
                  <a:pt x="16763" y="16001"/>
                </a:lnTo>
                <a:lnTo>
                  <a:pt x="0" y="54863"/>
                </a:lnTo>
                <a:lnTo>
                  <a:pt x="298" y="60520"/>
                </a:lnTo>
                <a:lnTo>
                  <a:pt x="20795" y="98161"/>
                </a:lnTo>
                <a:lnTo>
                  <a:pt x="56387" y="111251"/>
                </a:lnTo>
                <a:lnTo>
                  <a:pt x="62026" y="110953"/>
                </a:lnTo>
                <a:lnTo>
                  <a:pt x="98772" y="90456"/>
                </a:lnTo>
                <a:lnTo>
                  <a:pt x="111236" y="54863"/>
                </a:lnTo>
                <a:lnTo>
                  <a:pt x="110955" y="49224"/>
                </a:lnTo>
                <a:lnTo>
                  <a:pt x="91354" y="12470"/>
                </a:lnTo>
                <a:lnTo>
                  <a:pt x="56387" y="0"/>
                </a:lnTo>
                <a:close/>
              </a:path>
            </a:pathLst>
          </a:custGeom>
          <a:ln w="9270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50"/>
              </a:lnSpc>
            </a:pPr>
            <a:r>
              <a:rPr dirty="0" spc="5">
                <a:hlinkClick r:id="rId8"/>
              </a:rPr>
              <a:t>www.instafxng.com</a:t>
            </a:r>
          </a:p>
          <a:p>
            <a:pPr algn="ctr">
              <a:lnSpc>
                <a:spcPts val="1360"/>
              </a:lnSpc>
            </a:pPr>
            <a:r>
              <a:rPr dirty="0" spc="5" u="none">
                <a:solidFill>
                  <a:srgbClr val="C00000"/>
                </a:solidFill>
              </a:rPr>
              <a:t>This materials </a:t>
            </a:r>
            <a:r>
              <a:rPr dirty="0" u="none">
                <a:solidFill>
                  <a:srgbClr val="C00000"/>
                </a:solidFill>
              </a:rPr>
              <a:t>are </a:t>
            </a:r>
            <a:r>
              <a:rPr dirty="0" spc="10" u="none">
                <a:solidFill>
                  <a:srgbClr val="C00000"/>
                </a:solidFill>
              </a:rPr>
              <a:t>solely </a:t>
            </a:r>
            <a:r>
              <a:rPr dirty="0" spc="5" u="none">
                <a:solidFill>
                  <a:srgbClr val="C00000"/>
                </a:solidFill>
              </a:rPr>
              <a:t>meant for educational </a:t>
            </a:r>
            <a:r>
              <a:rPr dirty="0" spc="-5" u="none">
                <a:solidFill>
                  <a:srgbClr val="C00000"/>
                </a:solidFill>
              </a:rPr>
              <a:t>purposes</a:t>
            </a:r>
            <a:r>
              <a:rPr dirty="0" spc="-25" u="none">
                <a:solidFill>
                  <a:srgbClr val="C00000"/>
                </a:solidFill>
              </a:rPr>
              <a:t> </a:t>
            </a:r>
            <a:r>
              <a:rPr dirty="0" spc="10" u="none">
                <a:solidFill>
                  <a:srgbClr val="C00000"/>
                </a:solidFill>
              </a:rPr>
              <a:t>only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955" y="6376522"/>
            <a:ext cx="1389766" cy="1389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27294" y="6471010"/>
            <a:ext cx="86867" cy="85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8813" y="2936082"/>
            <a:ext cx="3657295" cy="3504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33784" y="454757"/>
            <a:ext cx="0" cy="890269"/>
          </a:xfrm>
          <a:custGeom>
            <a:avLst/>
            <a:gdLst/>
            <a:ahLst/>
            <a:cxnLst/>
            <a:rect l="l" t="t" r="r" b="b"/>
            <a:pathLst>
              <a:path w="0" h="890269">
                <a:moveTo>
                  <a:pt x="0" y="0"/>
                </a:moveTo>
                <a:lnTo>
                  <a:pt x="0" y="889944"/>
                </a:lnTo>
              </a:path>
            </a:pathLst>
          </a:custGeom>
          <a:ln w="4419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09" y="454757"/>
            <a:ext cx="7499350" cy="890269"/>
          </a:xfrm>
          <a:custGeom>
            <a:avLst/>
            <a:gdLst/>
            <a:ahLst/>
            <a:cxnLst/>
            <a:rect l="l" t="t" r="r" b="b"/>
            <a:pathLst>
              <a:path w="7499350" h="890269">
                <a:moveTo>
                  <a:pt x="0" y="889944"/>
                </a:moveTo>
                <a:lnTo>
                  <a:pt x="7498978" y="889944"/>
                </a:lnTo>
                <a:lnTo>
                  <a:pt x="7498978" y="0"/>
                </a:lnTo>
                <a:lnTo>
                  <a:pt x="0" y="0"/>
                </a:lnTo>
                <a:lnTo>
                  <a:pt x="0" y="8899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74712" y="454760"/>
            <a:ext cx="3029452" cy="8899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00170" y="1516378"/>
            <a:ext cx="5374005" cy="6828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6350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Signals to stop </a:t>
            </a:r>
            <a:r>
              <a:rPr dirty="0" sz="1150">
                <a:latin typeface="Arial"/>
                <a:cs typeface="Arial"/>
              </a:rPr>
              <a:t>out of </a:t>
            </a:r>
            <a:r>
              <a:rPr dirty="0" sz="1150" spc="5">
                <a:latin typeface="Arial"/>
                <a:cs typeface="Arial"/>
              </a:rPr>
              <a:t>the current position and </a:t>
            </a:r>
            <a:r>
              <a:rPr dirty="0" sz="1150" spc="-15">
                <a:latin typeface="Arial"/>
                <a:cs typeface="Arial"/>
              </a:rPr>
              <a:t>enter </a:t>
            </a:r>
            <a:r>
              <a:rPr dirty="0" sz="1150" spc="10">
                <a:latin typeface="Arial"/>
                <a:cs typeface="Arial"/>
              </a:rPr>
              <a:t>a reverse </a:t>
            </a:r>
            <a:r>
              <a:rPr dirty="0" sz="1150" spc="5">
                <a:latin typeface="Arial"/>
                <a:cs typeface="Arial"/>
              </a:rPr>
              <a:t>position </a:t>
            </a:r>
            <a:r>
              <a:rPr dirty="0" sz="1150" spc="10">
                <a:latin typeface="Arial"/>
                <a:cs typeface="Arial"/>
              </a:rPr>
              <a:t>are </a:t>
            </a:r>
            <a:r>
              <a:rPr dirty="0" sz="1150" spc="5">
                <a:latin typeface="Arial"/>
                <a:cs typeface="Arial"/>
              </a:rPr>
              <a:t>when  prices cross </a:t>
            </a:r>
            <a:r>
              <a:rPr dirty="0" sz="1150" spc="10">
                <a:latin typeface="Arial"/>
                <a:cs typeface="Arial"/>
              </a:rPr>
              <a:t>the current SAR </a:t>
            </a:r>
            <a:r>
              <a:rPr dirty="0" sz="1150">
                <a:latin typeface="Arial"/>
                <a:cs typeface="Arial"/>
              </a:rPr>
              <a:t>point. </a:t>
            </a:r>
            <a:r>
              <a:rPr dirty="0" sz="1150" spc="10">
                <a:latin typeface="Arial"/>
                <a:cs typeface="Arial"/>
              </a:rPr>
              <a:t>For example </a:t>
            </a:r>
            <a:r>
              <a:rPr dirty="0" sz="1150" spc="-5">
                <a:latin typeface="Arial"/>
                <a:cs typeface="Arial"/>
              </a:rPr>
              <a:t>if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15">
                <a:latin typeface="Arial"/>
                <a:cs typeface="Arial"/>
              </a:rPr>
              <a:t>SAR </a:t>
            </a:r>
            <a:r>
              <a:rPr dirty="0" sz="1150" spc="5">
                <a:latin typeface="Arial"/>
                <a:cs typeface="Arial"/>
              </a:rPr>
              <a:t>points </a:t>
            </a:r>
            <a:r>
              <a:rPr dirty="0" sz="1150" spc="10">
                <a:latin typeface="Arial"/>
                <a:cs typeface="Arial"/>
              </a:rPr>
              <a:t>are </a:t>
            </a:r>
            <a:r>
              <a:rPr dirty="0" sz="1150" spc="5">
                <a:latin typeface="Arial"/>
                <a:cs typeface="Arial"/>
              </a:rPr>
              <a:t>below  prices you would </a:t>
            </a:r>
            <a:r>
              <a:rPr dirty="0" sz="1150" spc="10">
                <a:latin typeface="Arial"/>
                <a:cs typeface="Arial"/>
              </a:rPr>
              <a:t>be </a:t>
            </a:r>
            <a:r>
              <a:rPr dirty="0" sz="1150" spc="5">
                <a:latin typeface="Arial"/>
                <a:cs typeface="Arial"/>
              </a:rPr>
              <a:t>long with </a:t>
            </a:r>
            <a:r>
              <a:rPr dirty="0" sz="1150" spc="10">
                <a:latin typeface="Arial"/>
                <a:cs typeface="Arial"/>
              </a:rPr>
              <a:t>an </a:t>
            </a:r>
            <a:r>
              <a:rPr dirty="0" sz="1150" spc="5">
                <a:latin typeface="Arial"/>
                <a:cs typeface="Arial"/>
              </a:rPr>
              <a:t>order to </a:t>
            </a:r>
            <a:r>
              <a:rPr dirty="0" sz="1150" spc="10">
                <a:latin typeface="Arial"/>
                <a:cs typeface="Arial"/>
              </a:rPr>
              <a:t>close </a:t>
            </a:r>
            <a:r>
              <a:rPr dirty="0" sz="1150" spc="5">
                <a:latin typeface="Arial"/>
                <a:cs typeface="Arial"/>
              </a:rPr>
              <a:t>out</a:t>
            </a:r>
            <a:endParaRPr sz="1150">
              <a:latin typeface="Arial"/>
              <a:cs typeface="Arial"/>
            </a:endParaRPr>
          </a:p>
          <a:p>
            <a:pPr algn="just" marL="12700">
              <a:lnSpc>
                <a:spcPts val="1275"/>
              </a:lnSpc>
            </a:pPr>
            <a:r>
              <a:rPr dirty="0" sz="1150" spc="5">
                <a:latin typeface="Arial"/>
                <a:cs typeface="Arial"/>
              </a:rPr>
              <a:t>the</a:t>
            </a:r>
            <a:r>
              <a:rPr dirty="0" sz="1150" spc="160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current</a:t>
            </a:r>
            <a:r>
              <a:rPr dirty="0" sz="1150" spc="17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long</a:t>
            </a:r>
            <a:r>
              <a:rPr dirty="0" sz="1150" spc="17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position</a:t>
            </a:r>
            <a:r>
              <a:rPr dirty="0" sz="1150" spc="175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and</a:t>
            </a:r>
            <a:r>
              <a:rPr dirty="0" sz="1150" spc="17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enter</a:t>
            </a:r>
            <a:r>
              <a:rPr dirty="0" sz="1150" spc="180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a</a:t>
            </a:r>
            <a:r>
              <a:rPr dirty="0" sz="1150" spc="160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short</a:t>
            </a:r>
            <a:r>
              <a:rPr dirty="0" sz="1150" spc="18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position</a:t>
            </a:r>
            <a:r>
              <a:rPr dirty="0" sz="1150" spc="17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at</a:t>
            </a:r>
            <a:r>
              <a:rPr dirty="0" sz="1150" spc="17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that</a:t>
            </a:r>
            <a:r>
              <a:rPr dirty="0" sz="1150" spc="18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period’s</a:t>
            </a:r>
            <a:r>
              <a:rPr dirty="0" sz="1150" spc="165">
                <a:latin typeface="Arial"/>
                <a:cs typeface="Arial"/>
              </a:rPr>
              <a:t> </a:t>
            </a:r>
            <a:r>
              <a:rPr dirty="0" sz="1150" spc="15">
                <a:latin typeface="Arial"/>
                <a:cs typeface="Arial"/>
              </a:rPr>
              <a:t>SAR</a:t>
            </a:r>
            <a:r>
              <a:rPr dirty="0" sz="1150" spc="17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point.</a:t>
            </a:r>
            <a:endParaRPr sz="1150">
              <a:latin typeface="Arial"/>
              <a:cs typeface="Arial"/>
            </a:endParaRPr>
          </a:p>
          <a:p>
            <a:pPr algn="just" marL="12700" marR="5715">
              <a:lnSpc>
                <a:spcPts val="1340"/>
              </a:lnSpc>
              <a:spcBef>
                <a:spcPts val="60"/>
              </a:spcBef>
            </a:pPr>
            <a:r>
              <a:rPr dirty="0" sz="1150" spc="5">
                <a:latin typeface="Arial"/>
                <a:cs typeface="Arial"/>
              </a:rPr>
              <a:t>Once you are stopped into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short position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SAR </a:t>
            </a:r>
            <a:r>
              <a:rPr dirty="0" sz="1150" spc="5">
                <a:latin typeface="Arial"/>
                <a:cs typeface="Arial"/>
              </a:rPr>
              <a:t>points will </a:t>
            </a:r>
            <a:r>
              <a:rPr dirty="0" sz="1150">
                <a:latin typeface="Arial"/>
                <a:cs typeface="Arial"/>
              </a:rPr>
              <a:t>be </a:t>
            </a:r>
            <a:r>
              <a:rPr dirty="0" sz="1150" spc="5">
                <a:latin typeface="Arial"/>
                <a:cs typeface="Arial"/>
              </a:rPr>
              <a:t>above prices  </a:t>
            </a:r>
            <a:r>
              <a:rPr dirty="0" sz="1150" spc="10">
                <a:latin typeface="Arial"/>
                <a:cs typeface="Arial"/>
              </a:rPr>
              <a:t>and the </a:t>
            </a:r>
            <a:r>
              <a:rPr dirty="0" sz="1150" spc="5">
                <a:latin typeface="Arial"/>
                <a:cs typeface="Arial"/>
              </a:rPr>
              <a:t>current period’s </a:t>
            </a:r>
            <a:r>
              <a:rPr dirty="0" sz="1150" spc="10">
                <a:latin typeface="Arial"/>
                <a:cs typeface="Arial"/>
              </a:rPr>
              <a:t>SAR </a:t>
            </a:r>
            <a:r>
              <a:rPr dirty="0" sz="1150">
                <a:latin typeface="Arial"/>
                <a:cs typeface="Arial"/>
              </a:rPr>
              <a:t>point </a:t>
            </a:r>
            <a:r>
              <a:rPr dirty="0" sz="1150" spc="5">
                <a:latin typeface="Arial"/>
                <a:cs typeface="Arial"/>
              </a:rPr>
              <a:t>will </a:t>
            </a:r>
            <a:r>
              <a:rPr dirty="0" sz="1150" spc="10">
                <a:latin typeface="Arial"/>
                <a:cs typeface="Arial"/>
              </a:rPr>
              <a:t>be the </a:t>
            </a:r>
            <a:r>
              <a:rPr dirty="0" sz="1150" spc="-15">
                <a:latin typeface="Arial"/>
                <a:cs typeface="Arial"/>
              </a:rPr>
              <a:t>level </a:t>
            </a:r>
            <a:r>
              <a:rPr dirty="0" sz="1150" spc="5">
                <a:latin typeface="Arial"/>
                <a:cs typeface="Arial"/>
              </a:rPr>
              <a:t>at which you </a:t>
            </a:r>
            <a:r>
              <a:rPr dirty="0" sz="1150" spc="10">
                <a:latin typeface="Arial"/>
                <a:cs typeface="Arial"/>
              </a:rPr>
              <a:t>will </a:t>
            </a:r>
            <a:r>
              <a:rPr dirty="0" sz="1150">
                <a:latin typeface="Arial"/>
                <a:cs typeface="Arial"/>
              </a:rPr>
              <a:t>be </a:t>
            </a:r>
            <a:r>
              <a:rPr dirty="0" sz="1150" spc="5">
                <a:latin typeface="Arial"/>
                <a:cs typeface="Arial"/>
              </a:rPr>
              <a:t>stopped  </a:t>
            </a:r>
            <a:r>
              <a:rPr dirty="0" sz="1150">
                <a:latin typeface="Arial"/>
                <a:cs typeface="Arial"/>
              </a:rPr>
              <a:t>out of </a:t>
            </a:r>
            <a:r>
              <a:rPr dirty="0" sz="1150" spc="5">
                <a:latin typeface="Arial"/>
                <a:cs typeface="Arial"/>
              </a:rPr>
              <a:t>your short position </a:t>
            </a:r>
            <a:r>
              <a:rPr dirty="0" sz="1150" spc="10">
                <a:latin typeface="Arial"/>
                <a:cs typeface="Arial"/>
              </a:rPr>
              <a:t>and </a:t>
            </a:r>
            <a:r>
              <a:rPr dirty="0" sz="1150" spc="5">
                <a:latin typeface="Arial"/>
                <a:cs typeface="Arial"/>
              </a:rPr>
              <a:t>enter </a:t>
            </a:r>
            <a:r>
              <a:rPr dirty="0" sz="1150" spc="10">
                <a:latin typeface="Arial"/>
                <a:cs typeface="Arial"/>
              </a:rPr>
              <a:t>a long</a:t>
            </a:r>
            <a:r>
              <a:rPr dirty="0" sz="1150" spc="4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position.</a:t>
            </a:r>
            <a:endParaRPr sz="1150">
              <a:latin typeface="Arial"/>
              <a:cs typeface="Arial"/>
            </a:endParaRPr>
          </a:p>
          <a:p>
            <a:pPr algn="just" marL="12700" marR="6985">
              <a:lnSpc>
                <a:spcPts val="1340"/>
              </a:lnSpc>
            </a:pPr>
            <a:r>
              <a:rPr dirty="0" sz="1150" spc="15">
                <a:latin typeface="Arial"/>
                <a:cs typeface="Arial"/>
              </a:rPr>
              <a:t>When </a:t>
            </a:r>
            <a:r>
              <a:rPr dirty="0" sz="1150" spc="5">
                <a:latin typeface="Arial"/>
                <a:cs typeface="Arial"/>
              </a:rPr>
              <a:t>applied in </a:t>
            </a:r>
            <a:r>
              <a:rPr dirty="0" sz="1150" spc="10">
                <a:latin typeface="Arial"/>
                <a:cs typeface="Arial"/>
              </a:rPr>
              <a:t>its </a:t>
            </a:r>
            <a:r>
              <a:rPr dirty="0" sz="1150">
                <a:latin typeface="Arial"/>
                <a:cs typeface="Arial"/>
              </a:rPr>
              <a:t>original </a:t>
            </a:r>
            <a:r>
              <a:rPr dirty="0" sz="1150" spc="10">
                <a:latin typeface="Arial"/>
                <a:cs typeface="Arial"/>
              </a:rPr>
              <a:t>form </a:t>
            </a:r>
            <a:r>
              <a:rPr dirty="0" sz="1150" spc="5">
                <a:latin typeface="Arial"/>
                <a:cs typeface="Arial"/>
              </a:rPr>
              <a:t>Parabolic </a:t>
            </a:r>
            <a:r>
              <a:rPr dirty="0" sz="1150" spc="10">
                <a:latin typeface="Arial"/>
                <a:cs typeface="Arial"/>
              </a:rPr>
              <a:t>Time </a:t>
            </a:r>
            <a:r>
              <a:rPr dirty="0" sz="1150" spc="-10">
                <a:latin typeface="Arial"/>
                <a:cs typeface="Arial"/>
              </a:rPr>
              <a:t>Price </a:t>
            </a:r>
            <a:r>
              <a:rPr dirty="0" sz="1150" spc="5">
                <a:latin typeface="Arial"/>
                <a:cs typeface="Arial"/>
              </a:rPr>
              <a:t>is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system </a:t>
            </a:r>
            <a:r>
              <a:rPr dirty="0" sz="1150">
                <a:latin typeface="Arial"/>
                <a:cs typeface="Arial"/>
              </a:rPr>
              <a:t>that </a:t>
            </a:r>
            <a:r>
              <a:rPr dirty="0" sz="1150" spc="10">
                <a:latin typeface="Arial"/>
                <a:cs typeface="Arial"/>
              </a:rPr>
              <a:t>is </a:t>
            </a:r>
            <a:r>
              <a:rPr dirty="0" sz="1150" spc="5">
                <a:latin typeface="Arial"/>
                <a:cs typeface="Arial"/>
              </a:rPr>
              <a:t>always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in </a:t>
            </a:r>
            <a:r>
              <a:rPr dirty="0" sz="1150" spc="5">
                <a:latin typeface="Arial"/>
                <a:cs typeface="Arial"/>
              </a:rPr>
              <a:t>the market. </a:t>
            </a:r>
            <a:r>
              <a:rPr dirty="0" sz="1150" spc="10">
                <a:latin typeface="Arial"/>
                <a:cs typeface="Arial"/>
              </a:rPr>
              <a:t>In </a:t>
            </a:r>
            <a:r>
              <a:rPr dirty="0" sz="1150" spc="5">
                <a:latin typeface="Arial"/>
                <a:cs typeface="Arial"/>
              </a:rPr>
              <a:t>order for this technique </a:t>
            </a:r>
            <a:r>
              <a:rPr dirty="0" sz="1150" spc="10">
                <a:latin typeface="Arial"/>
                <a:cs typeface="Arial"/>
              </a:rPr>
              <a:t>to be </a:t>
            </a:r>
            <a:r>
              <a:rPr dirty="0" sz="1150">
                <a:latin typeface="Arial"/>
                <a:cs typeface="Arial"/>
              </a:rPr>
              <a:t>successful </a:t>
            </a:r>
            <a:r>
              <a:rPr dirty="0" sz="1150" spc="5">
                <a:latin typeface="Arial"/>
                <a:cs typeface="Arial"/>
              </a:rPr>
              <a:t>the underlying </a:t>
            </a:r>
            <a:r>
              <a:rPr dirty="0" sz="1150" spc="10">
                <a:latin typeface="Arial"/>
                <a:cs typeface="Arial"/>
              </a:rPr>
              <a:t>market  </a:t>
            </a:r>
            <a:r>
              <a:rPr dirty="0" sz="1150" spc="5">
                <a:latin typeface="Arial"/>
                <a:cs typeface="Arial"/>
              </a:rPr>
              <a:t>needs </a:t>
            </a:r>
            <a:r>
              <a:rPr dirty="0" sz="1150" spc="10">
                <a:latin typeface="Arial"/>
                <a:cs typeface="Arial"/>
              </a:rPr>
              <a:t>to </a:t>
            </a:r>
            <a:r>
              <a:rPr dirty="0" sz="1150" spc="15">
                <a:latin typeface="Arial"/>
                <a:cs typeface="Arial"/>
              </a:rPr>
              <a:t>be </a:t>
            </a:r>
            <a:r>
              <a:rPr dirty="0" sz="1150" spc="5">
                <a:latin typeface="Arial"/>
                <a:cs typeface="Arial"/>
              </a:rPr>
              <a:t>trending</a:t>
            </a:r>
            <a:r>
              <a:rPr dirty="0" sz="1150" spc="-6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strongly.</a:t>
            </a:r>
            <a:endParaRPr sz="1150">
              <a:latin typeface="Arial"/>
              <a:cs typeface="Arial"/>
            </a:endParaRPr>
          </a:p>
          <a:p>
            <a:pPr algn="just" marL="12700" marR="5715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If Parabolic </a:t>
            </a:r>
            <a:r>
              <a:rPr dirty="0" sz="1150" spc="10">
                <a:latin typeface="Arial"/>
                <a:cs typeface="Arial"/>
              </a:rPr>
              <a:t>Time </a:t>
            </a:r>
            <a:r>
              <a:rPr dirty="0" sz="1150" spc="5">
                <a:latin typeface="Arial"/>
                <a:cs typeface="Arial"/>
              </a:rPr>
              <a:t>Price </a:t>
            </a:r>
            <a:r>
              <a:rPr dirty="0" sz="1150" spc="10">
                <a:latin typeface="Arial"/>
                <a:cs typeface="Arial"/>
              </a:rPr>
              <a:t>is </a:t>
            </a:r>
            <a:r>
              <a:rPr dirty="0" sz="1150" spc="5">
                <a:latin typeface="Arial"/>
                <a:cs typeface="Arial"/>
              </a:rPr>
              <a:t>applied in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>
                <a:latin typeface="Arial"/>
                <a:cs typeface="Arial"/>
              </a:rPr>
              <a:t>non-trending </a:t>
            </a:r>
            <a:r>
              <a:rPr dirty="0" sz="1150" spc="5">
                <a:latin typeface="Arial"/>
                <a:cs typeface="Arial"/>
              </a:rPr>
              <a:t>market </a:t>
            </a:r>
            <a:r>
              <a:rPr dirty="0" sz="1150" spc="10">
                <a:latin typeface="Arial"/>
                <a:cs typeface="Arial"/>
              </a:rPr>
              <a:t>then it </a:t>
            </a:r>
            <a:r>
              <a:rPr dirty="0" sz="1150" spc="5">
                <a:latin typeface="Arial"/>
                <a:cs typeface="Arial"/>
              </a:rPr>
              <a:t>is likely that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losses will result </a:t>
            </a:r>
            <a:r>
              <a:rPr dirty="0" sz="1150" spc="10">
                <a:latin typeface="Arial"/>
                <a:cs typeface="Arial"/>
              </a:rPr>
              <a:t>because the </a:t>
            </a:r>
            <a:r>
              <a:rPr dirty="0" sz="1150" spc="5">
                <a:latin typeface="Arial"/>
                <a:cs typeface="Arial"/>
              </a:rPr>
              <a:t>buy </a:t>
            </a:r>
            <a:r>
              <a:rPr dirty="0" sz="1150" spc="10">
                <a:latin typeface="Arial"/>
                <a:cs typeface="Arial"/>
              </a:rPr>
              <a:t>signals </a:t>
            </a:r>
            <a:r>
              <a:rPr dirty="0" sz="1150">
                <a:latin typeface="Arial"/>
                <a:cs typeface="Arial"/>
              </a:rPr>
              <a:t>will </a:t>
            </a:r>
            <a:r>
              <a:rPr dirty="0" sz="1150" spc="-10">
                <a:latin typeface="Arial"/>
                <a:cs typeface="Arial"/>
              </a:rPr>
              <a:t>occur </a:t>
            </a:r>
            <a:r>
              <a:rPr dirty="0" sz="1150" spc="5">
                <a:latin typeface="Arial"/>
                <a:cs typeface="Arial"/>
              </a:rPr>
              <a:t>at </a:t>
            </a:r>
            <a:r>
              <a:rPr dirty="0" sz="1150" spc="10">
                <a:latin typeface="Arial"/>
                <a:cs typeface="Arial"/>
              </a:rPr>
              <a:t>the top </a:t>
            </a:r>
            <a:r>
              <a:rPr dirty="0" sz="1150" spc="5">
                <a:latin typeface="Arial"/>
                <a:cs typeface="Arial"/>
              </a:rPr>
              <a:t>of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range and  </a:t>
            </a:r>
            <a:r>
              <a:rPr dirty="0" sz="1150" spc="5">
                <a:latin typeface="Arial"/>
                <a:cs typeface="Arial"/>
              </a:rPr>
              <a:t>the sell signals at the bottom </a:t>
            </a:r>
            <a:r>
              <a:rPr dirty="0" sz="1150">
                <a:latin typeface="Arial"/>
                <a:cs typeface="Arial"/>
              </a:rPr>
              <a:t>of the</a:t>
            </a:r>
            <a:r>
              <a:rPr dirty="0" sz="1150" spc="6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range.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150" b="1">
                <a:latin typeface="Arial"/>
                <a:cs typeface="Arial"/>
              </a:rPr>
              <a:t>As </a:t>
            </a:r>
            <a:r>
              <a:rPr dirty="0" sz="1150" spc="10" b="1">
                <a:latin typeface="Arial"/>
                <a:cs typeface="Arial"/>
              </a:rPr>
              <a:t>an entry </a:t>
            </a:r>
            <a:r>
              <a:rPr dirty="0" sz="1150" spc="5" b="1">
                <a:latin typeface="Arial"/>
                <a:cs typeface="Arial"/>
              </a:rPr>
              <a:t>and exit technique in </a:t>
            </a:r>
            <a:r>
              <a:rPr dirty="0" sz="1150" spc="10" b="1">
                <a:latin typeface="Arial"/>
                <a:cs typeface="Arial"/>
              </a:rPr>
              <a:t>a </a:t>
            </a:r>
            <a:r>
              <a:rPr dirty="0" sz="1150" spc="5" b="1">
                <a:latin typeface="Arial"/>
                <a:cs typeface="Arial"/>
              </a:rPr>
              <a:t>trending</a:t>
            </a:r>
            <a:r>
              <a:rPr dirty="0" sz="1150" spc="15" b="1">
                <a:latin typeface="Arial"/>
                <a:cs typeface="Arial"/>
              </a:rPr>
              <a:t> </a:t>
            </a:r>
            <a:r>
              <a:rPr dirty="0" sz="1150" spc="5" b="1">
                <a:latin typeface="Arial"/>
                <a:cs typeface="Arial"/>
              </a:rPr>
              <a:t>market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40"/>
              </a:lnSpc>
            </a:pPr>
            <a:r>
              <a:rPr dirty="0" sz="1150" spc="15">
                <a:latin typeface="Arial"/>
                <a:cs typeface="Arial"/>
              </a:rPr>
              <a:t>By </a:t>
            </a:r>
            <a:r>
              <a:rPr dirty="0" sz="1150" spc="5">
                <a:latin typeface="Arial"/>
                <a:cs typeface="Arial"/>
              </a:rPr>
              <a:t>using Parabolic </a:t>
            </a:r>
            <a:r>
              <a:rPr dirty="0" sz="1150" spc="10">
                <a:latin typeface="Arial"/>
                <a:cs typeface="Arial"/>
              </a:rPr>
              <a:t>Time </a:t>
            </a:r>
            <a:r>
              <a:rPr dirty="0" sz="1150" spc="5">
                <a:latin typeface="Arial"/>
                <a:cs typeface="Arial"/>
              </a:rPr>
              <a:t>Price in conjunction with </a:t>
            </a:r>
            <a:r>
              <a:rPr dirty="0" sz="1150" spc="-30">
                <a:latin typeface="Arial"/>
                <a:cs typeface="Arial"/>
              </a:rPr>
              <a:t>an </a:t>
            </a:r>
            <a:r>
              <a:rPr dirty="0" sz="1150" spc="5">
                <a:latin typeface="Arial"/>
                <a:cs typeface="Arial"/>
              </a:rPr>
              <a:t>analysis </a:t>
            </a:r>
            <a:r>
              <a:rPr dirty="0" sz="1150">
                <a:latin typeface="Arial"/>
                <a:cs typeface="Arial"/>
              </a:rPr>
              <a:t>that </a:t>
            </a:r>
            <a:r>
              <a:rPr dirty="0" sz="1150" spc="5">
                <a:latin typeface="Arial"/>
                <a:cs typeface="Arial"/>
              </a:rPr>
              <a:t>indicates  market trend such as</a:t>
            </a:r>
            <a:r>
              <a:rPr dirty="0" sz="1150" spc="1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MACD,</a:t>
            </a:r>
            <a:endParaRPr sz="1150">
              <a:latin typeface="Arial"/>
              <a:cs typeface="Arial"/>
            </a:endParaRPr>
          </a:p>
          <a:p>
            <a:pPr algn="just" marL="12700">
              <a:lnSpc>
                <a:spcPts val="1275"/>
              </a:lnSpc>
            </a:pPr>
            <a:r>
              <a:rPr dirty="0" sz="1150" spc="5">
                <a:latin typeface="Arial"/>
                <a:cs typeface="Arial"/>
              </a:rPr>
              <a:t>you  would  take  </a:t>
            </a:r>
            <a:r>
              <a:rPr dirty="0" sz="1150" spc="10">
                <a:latin typeface="Arial"/>
                <a:cs typeface="Arial"/>
              </a:rPr>
              <a:t>only long </a:t>
            </a:r>
            <a:r>
              <a:rPr dirty="0" sz="1150" spc="5">
                <a:latin typeface="Arial"/>
                <a:cs typeface="Arial"/>
              </a:rPr>
              <a:t>trades  </a:t>
            </a:r>
            <a:r>
              <a:rPr dirty="0" sz="1150" spc="10">
                <a:latin typeface="Arial"/>
                <a:cs typeface="Arial"/>
              </a:rPr>
              <a:t>when the trend  </a:t>
            </a:r>
            <a:r>
              <a:rPr dirty="0" sz="1150" spc="5">
                <a:latin typeface="Arial"/>
                <a:cs typeface="Arial"/>
              </a:rPr>
              <a:t>was </a:t>
            </a:r>
            <a:r>
              <a:rPr dirty="0" sz="1150" spc="15">
                <a:latin typeface="Arial"/>
                <a:cs typeface="Arial"/>
              </a:rPr>
              <a:t>up </a:t>
            </a:r>
            <a:r>
              <a:rPr dirty="0" sz="1150" spc="10">
                <a:latin typeface="Arial"/>
                <a:cs typeface="Arial"/>
              </a:rPr>
              <a:t>and  only </a:t>
            </a:r>
            <a:r>
              <a:rPr dirty="0" sz="1150">
                <a:latin typeface="Arial"/>
                <a:cs typeface="Arial"/>
              </a:rPr>
              <a:t>short  </a:t>
            </a:r>
            <a:r>
              <a:rPr dirty="0" sz="1150" spc="5">
                <a:latin typeface="Arial"/>
                <a:cs typeface="Arial"/>
              </a:rPr>
              <a:t>trades</a:t>
            </a:r>
            <a:endParaRPr sz="1150">
              <a:latin typeface="Arial"/>
              <a:cs typeface="Arial"/>
            </a:endParaRPr>
          </a:p>
          <a:p>
            <a:pPr algn="just" marL="12700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when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trend </a:t>
            </a:r>
            <a:r>
              <a:rPr dirty="0" sz="1150">
                <a:latin typeface="Arial"/>
                <a:cs typeface="Arial"/>
              </a:rPr>
              <a:t>was</a:t>
            </a:r>
            <a:r>
              <a:rPr dirty="0" sz="1150" spc="-1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down.</a:t>
            </a:r>
            <a:endParaRPr sz="1150">
              <a:latin typeface="Arial"/>
              <a:cs typeface="Arial"/>
            </a:endParaRPr>
          </a:p>
          <a:p>
            <a:pPr algn="just" marL="12700">
              <a:lnSpc>
                <a:spcPts val="1345"/>
              </a:lnSpc>
            </a:pPr>
            <a:r>
              <a:rPr dirty="0" sz="1150" spc="5" i="1">
                <a:latin typeface="Arial"/>
                <a:cs typeface="Arial"/>
              </a:rPr>
              <a:t>- To select </a:t>
            </a:r>
            <a:r>
              <a:rPr dirty="0" sz="1150" spc="10" i="1">
                <a:latin typeface="Arial"/>
                <a:cs typeface="Arial"/>
              </a:rPr>
              <a:t>a </a:t>
            </a:r>
            <a:r>
              <a:rPr dirty="0" sz="1150" spc="5" i="1">
                <a:latin typeface="Arial"/>
                <a:cs typeface="Arial"/>
              </a:rPr>
              <a:t>level </a:t>
            </a:r>
            <a:r>
              <a:rPr dirty="0" sz="1150" i="1">
                <a:latin typeface="Arial"/>
                <a:cs typeface="Arial"/>
              </a:rPr>
              <a:t>at </a:t>
            </a:r>
            <a:r>
              <a:rPr dirty="0" sz="1150" spc="5" i="1">
                <a:latin typeface="Arial"/>
                <a:cs typeface="Arial"/>
              </a:rPr>
              <a:t>which to </a:t>
            </a:r>
            <a:r>
              <a:rPr dirty="0" sz="1150" spc="10" i="1">
                <a:latin typeface="Arial"/>
                <a:cs typeface="Arial"/>
              </a:rPr>
              <a:t>place a </a:t>
            </a:r>
            <a:r>
              <a:rPr dirty="0" sz="1150" spc="5" i="1">
                <a:latin typeface="Arial"/>
                <a:cs typeface="Arial"/>
              </a:rPr>
              <a:t>stop</a:t>
            </a:r>
            <a:r>
              <a:rPr dirty="0" sz="1150" spc="-10" i="1">
                <a:latin typeface="Arial"/>
                <a:cs typeface="Arial"/>
              </a:rPr>
              <a:t> </a:t>
            </a:r>
            <a:r>
              <a:rPr dirty="0" sz="1150" spc="10" i="1">
                <a:latin typeface="Arial"/>
                <a:cs typeface="Arial"/>
              </a:rPr>
              <a:t>loss</a:t>
            </a:r>
            <a:endParaRPr sz="1150">
              <a:latin typeface="Arial"/>
              <a:cs typeface="Arial"/>
            </a:endParaRPr>
          </a:p>
          <a:p>
            <a:pPr algn="just" marL="12700" marR="8255" indent="-635">
              <a:lnSpc>
                <a:spcPts val="1340"/>
              </a:lnSpc>
              <a:spcBef>
                <a:spcPts val="65"/>
              </a:spcBef>
            </a:pPr>
            <a:r>
              <a:rPr dirty="0" sz="1150" spc="5">
                <a:latin typeface="Arial"/>
                <a:cs typeface="Arial"/>
              </a:rPr>
              <a:t>After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trade has been </a:t>
            </a:r>
            <a:r>
              <a:rPr dirty="0" sz="1150" spc="10">
                <a:latin typeface="Arial"/>
                <a:cs typeface="Arial"/>
              </a:rPr>
              <a:t>entered </a:t>
            </a:r>
            <a:r>
              <a:rPr dirty="0" sz="1150" spc="5">
                <a:latin typeface="Arial"/>
                <a:cs typeface="Arial"/>
              </a:rPr>
              <a:t>using </a:t>
            </a:r>
            <a:r>
              <a:rPr dirty="0" sz="1150" spc="10">
                <a:latin typeface="Arial"/>
                <a:cs typeface="Arial"/>
              </a:rPr>
              <a:t>another method </a:t>
            </a:r>
            <a:r>
              <a:rPr dirty="0" sz="1150">
                <a:latin typeface="Arial"/>
                <a:cs typeface="Arial"/>
              </a:rPr>
              <a:t>or </a:t>
            </a:r>
            <a:r>
              <a:rPr dirty="0" sz="1150" spc="5">
                <a:latin typeface="Arial"/>
                <a:cs typeface="Arial"/>
              </a:rPr>
              <a:t>technique, the </a:t>
            </a:r>
            <a:r>
              <a:rPr dirty="0" sz="1150" spc="10">
                <a:latin typeface="Arial"/>
                <a:cs typeface="Arial"/>
              </a:rPr>
              <a:t>SAR  </a:t>
            </a:r>
            <a:r>
              <a:rPr dirty="0" sz="1150" spc="5">
                <a:latin typeface="Arial"/>
                <a:cs typeface="Arial"/>
              </a:rPr>
              <a:t>points of Parabolic Time</a:t>
            </a:r>
            <a:r>
              <a:rPr dirty="0" sz="1150" spc="-1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Price</a:t>
            </a:r>
            <a:endParaRPr sz="1150">
              <a:latin typeface="Arial"/>
              <a:cs typeface="Arial"/>
            </a:endParaRPr>
          </a:p>
          <a:p>
            <a:pPr algn="just" marL="12700">
              <a:lnSpc>
                <a:spcPts val="1305"/>
              </a:lnSpc>
            </a:pPr>
            <a:r>
              <a:rPr dirty="0" sz="1150" spc="10">
                <a:latin typeface="Arial"/>
                <a:cs typeface="Arial"/>
              </a:rPr>
              <a:t>are </a:t>
            </a:r>
            <a:r>
              <a:rPr dirty="0" sz="1150" spc="5">
                <a:latin typeface="Arial"/>
                <a:cs typeface="Arial"/>
              </a:rPr>
              <a:t>used to trail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stop </a:t>
            </a:r>
            <a:r>
              <a:rPr dirty="0" sz="1150" spc="10">
                <a:latin typeface="Arial"/>
                <a:cs typeface="Arial"/>
              </a:rPr>
              <a:t>on the</a:t>
            </a:r>
            <a:r>
              <a:rPr dirty="0" sz="1150" spc="-5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position.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150" spc="5" b="1">
                <a:latin typeface="Arial"/>
                <a:cs typeface="Arial"/>
              </a:rPr>
              <a:t>Parameters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ts val="1360"/>
              </a:lnSpc>
              <a:spcBef>
                <a:spcPts val="5"/>
              </a:spcBef>
            </a:pPr>
            <a:r>
              <a:rPr dirty="0" sz="1150" spc="5">
                <a:latin typeface="Arial"/>
                <a:cs typeface="Arial"/>
              </a:rPr>
              <a:t>Acceleration factor: (default</a:t>
            </a:r>
            <a:r>
              <a:rPr dirty="0" sz="1150" spc="-2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0.02)</a:t>
            </a:r>
            <a:endParaRPr sz="1150">
              <a:latin typeface="Arial"/>
              <a:cs typeface="Arial"/>
            </a:endParaRPr>
          </a:p>
          <a:p>
            <a:pPr algn="just" marL="12700" marR="5080">
              <a:lnSpc>
                <a:spcPts val="1340"/>
              </a:lnSpc>
              <a:spcBef>
                <a:spcPts val="60"/>
              </a:spcBef>
            </a:pPr>
            <a:r>
              <a:rPr dirty="0" sz="1150" spc="5">
                <a:latin typeface="Arial"/>
                <a:cs typeface="Arial"/>
              </a:rPr>
              <a:t>The Acceleration increment is the rate at </a:t>
            </a:r>
            <a:r>
              <a:rPr dirty="0" sz="1150" spc="10">
                <a:latin typeface="Arial"/>
                <a:cs typeface="Arial"/>
              </a:rPr>
              <a:t>which the SAR </a:t>
            </a:r>
            <a:r>
              <a:rPr dirty="0" sz="1150" spc="5">
                <a:latin typeface="Arial"/>
                <a:cs typeface="Arial"/>
              </a:rPr>
              <a:t>points </a:t>
            </a:r>
            <a:r>
              <a:rPr dirty="0" sz="1150">
                <a:latin typeface="Arial"/>
                <a:cs typeface="Arial"/>
              </a:rPr>
              <a:t>will </a:t>
            </a:r>
            <a:r>
              <a:rPr dirty="0" sz="1150" spc="5">
                <a:latin typeface="Arial"/>
                <a:cs typeface="Arial"/>
              </a:rPr>
              <a:t>progressively  tighten </a:t>
            </a:r>
            <a:r>
              <a:rPr dirty="0" sz="1150" spc="10">
                <a:latin typeface="Arial"/>
                <a:cs typeface="Arial"/>
              </a:rPr>
              <a:t>upon </a:t>
            </a:r>
            <a:r>
              <a:rPr dirty="0" sz="1150" spc="5">
                <a:latin typeface="Arial"/>
                <a:cs typeface="Arial"/>
              </a:rPr>
              <a:t>prices </a:t>
            </a:r>
            <a:r>
              <a:rPr dirty="0" sz="1150" spc="10">
                <a:latin typeface="Arial"/>
                <a:cs typeface="Arial"/>
              </a:rPr>
              <a:t>each </a:t>
            </a:r>
            <a:r>
              <a:rPr dirty="0" sz="1150" spc="5">
                <a:latin typeface="Arial"/>
                <a:cs typeface="Arial"/>
              </a:rPr>
              <a:t>t  </a:t>
            </a:r>
            <a:r>
              <a:rPr dirty="0" sz="1150" spc="10">
                <a:latin typeface="Arial"/>
                <a:cs typeface="Arial"/>
              </a:rPr>
              <a:t>new </a:t>
            </a:r>
            <a:r>
              <a:rPr dirty="0" sz="1150" spc="5">
                <a:latin typeface="Arial"/>
                <a:cs typeface="Arial"/>
              </a:rPr>
              <a:t>extreme </a:t>
            </a:r>
            <a:r>
              <a:rPr dirty="0" sz="1150" spc="10">
                <a:latin typeface="Arial"/>
                <a:cs typeface="Arial"/>
              </a:rPr>
              <a:t>in the </a:t>
            </a:r>
            <a:r>
              <a:rPr dirty="0" sz="1150" spc="-5">
                <a:latin typeface="Arial"/>
                <a:cs typeface="Arial"/>
              </a:rPr>
              <a:t>direction </a:t>
            </a:r>
            <a:r>
              <a:rPr dirty="0" sz="1150" spc="5">
                <a:latin typeface="Arial"/>
                <a:cs typeface="Arial"/>
              </a:rPr>
              <a:t>of the trend is</a:t>
            </a:r>
            <a:r>
              <a:rPr dirty="0" sz="1150" spc="4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reached.</a:t>
            </a:r>
            <a:endParaRPr sz="1150">
              <a:latin typeface="Arial"/>
              <a:cs typeface="Arial"/>
            </a:endParaRPr>
          </a:p>
          <a:p>
            <a:pPr algn="just" marL="12700" marR="8255" indent="-635">
              <a:lnSpc>
                <a:spcPts val="1340"/>
              </a:lnSpc>
            </a:pP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value greater (less) than 0.02 </a:t>
            </a:r>
            <a:r>
              <a:rPr dirty="0" sz="1150" spc="10">
                <a:latin typeface="Arial"/>
                <a:cs typeface="Arial"/>
              </a:rPr>
              <a:t>means that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SAR </a:t>
            </a:r>
            <a:r>
              <a:rPr dirty="0" sz="1150" spc="5">
                <a:latin typeface="Arial"/>
                <a:cs typeface="Arial"/>
              </a:rPr>
              <a:t>points </a:t>
            </a:r>
            <a:r>
              <a:rPr dirty="0" sz="1150">
                <a:latin typeface="Arial"/>
                <a:cs typeface="Arial"/>
              </a:rPr>
              <a:t>will </a:t>
            </a:r>
            <a:r>
              <a:rPr dirty="0" sz="1150" spc="5">
                <a:latin typeface="Arial"/>
                <a:cs typeface="Arial"/>
              </a:rPr>
              <a:t>tighten </a:t>
            </a:r>
            <a:r>
              <a:rPr dirty="0" sz="1150" spc="10">
                <a:latin typeface="Arial"/>
                <a:cs typeface="Arial"/>
              </a:rPr>
              <a:t>more  </a:t>
            </a:r>
            <a:r>
              <a:rPr dirty="0" sz="1150" spc="5">
                <a:latin typeface="Arial"/>
                <a:cs typeface="Arial"/>
              </a:rPr>
              <a:t>quickly (slowly) </a:t>
            </a:r>
            <a:r>
              <a:rPr dirty="0" sz="1150" spc="10">
                <a:latin typeface="Arial"/>
                <a:cs typeface="Arial"/>
              </a:rPr>
              <a:t>upon </a:t>
            </a:r>
            <a:r>
              <a:rPr dirty="0" sz="1150" spc="5">
                <a:latin typeface="Arial"/>
                <a:cs typeface="Arial"/>
              </a:rPr>
              <a:t>prices, earn less (more) </a:t>
            </a:r>
            <a:r>
              <a:rPr dirty="0" sz="1150" spc="10">
                <a:latin typeface="Arial"/>
                <a:cs typeface="Arial"/>
              </a:rPr>
              <a:t>room for counter </a:t>
            </a:r>
            <a:r>
              <a:rPr dirty="0" sz="1150" spc="5">
                <a:latin typeface="Arial"/>
                <a:cs typeface="Arial"/>
              </a:rPr>
              <a:t>trend price  movements. </a:t>
            </a:r>
            <a:r>
              <a:rPr dirty="0" sz="1150" spc="10">
                <a:latin typeface="Arial"/>
                <a:cs typeface="Arial"/>
              </a:rPr>
              <a:t>Maximum </a:t>
            </a:r>
            <a:r>
              <a:rPr dirty="0" sz="1150" spc="5">
                <a:latin typeface="Arial"/>
                <a:cs typeface="Arial"/>
              </a:rPr>
              <a:t>constant: (default</a:t>
            </a:r>
            <a:r>
              <a:rPr dirty="0" sz="1150" spc="2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0.2)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algn="just" marL="12700">
              <a:lnSpc>
                <a:spcPts val="1370"/>
              </a:lnSpc>
            </a:pPr>
            <a:r>
              <a:rPr dirty="0" sz="1150" spc="5" b="1" u="heavy">
                <a:latin typeface="Arial"/>
                <a:cs typeface="Arial"/>
              </a:rPr>
              <a:t>Relative Strength Index</a:t>
            </a:r>
            <a:r>
              <a:rPr dirty="0" sz="1150" spc="315" b="1" u="heavy">
                <a:latin typeface="Arial"/>
                <a:cs typeface="Arial"/>
              </a:rPr>
              <a:t> </a:t>
            </a:r>
            <a:r>
              <a:rPr dirty="0" sz="1150" spc="5" b="1" u="heavy">
                <a:latin typeface="Arial"/>
                <a:cs typeface="Arial"/>
              </a:rPr>
              <a:t>(RSI)</a:t>
            </a:r>
            <a:endParaRPr sz="1150">
              <a:latin typeface="Arial"/>
              <a:cs typeface="Arial"/>
            </a:endParaRPr>
          </a:p>
          <a:p>
            <a:pPr algn="just" marL="12700" marR="5080">
              <a:lnSpc>
                <a:spcPts val="1340"/>
              </a:lnSpc>
              <a:spcBef>
                <a:spcPts val="65"/>
              </a:spcBef>
            </a:pPr>
            <a:r>
              <a:rPr dirty="0" sz="1150" spc="5">
                <a:latin typeface="Arial"/>
                <a:cs typeface="Arial"/>
              </a:rPr>
              <a:t>Relative Strength </a:t>
            </a:r>
            <a:r>
              <a:rPr dirty="0" sz="1150" spc="10">
                <a:latin typeface="Arial"/>
                <a:cs typeface="Arial"/>
              </a:rPr>
              <a:t>Index, </a:t>
            </a:r>
            <a:r>
              <a:rPr dirty="0" sz="1150">
                <a:latin typeface="Arial"/>
                <a:cs typeface="Arial"/>
              </a:rPr>
              <a:t>or </a:t>
            </a:r>
            <a:r>
              <a:rPr dirty="0" sz="1150" spc="5">
                <a:latin typeface="Arial"/>
                <a:cs typeface="Arial"/>
              </a:rPr>
              <a:t>RSI, </a:t>
            </a:r>
            <a:r>
              <a:rPr dirty="0" sz="1150" spc="10">
                <a:latin typeface="Arial"/>
                <a:cs typeface="Arial"/>
              </a:rPr>
              <a:t>is </a:t>
            </a:r>
            <a:r>
              <a:rPr dirty="0" sz="1150" spc="5">
                <a:latin typeface="Arial"/>
                <a:cs typeface="Arial"/>
              </a:rPr>
              <a:t>one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-5">
                <a:latin typeface="Arial"/>
                <a:cs typeface="Arial"/>
              </a:rPr>
              <a:t>simplest </a:t>
            </a:r>
            <a:r>
              <a:rPr dirty="0" sz="1150">
                <a:latin typeface="Arial"/>
                <a:cs typeface="Arial"/>
              </a:rPr>
              <a:t>charts </a:t>
            </a:r>
            <a:r>
              <a:rPr dirty="0" sz="1150" spc="10">
                <a:latin typeface="Arial"/>
                <a:cs typeface="Arial"/>
              </a:rPr>
              <a:t>which any </a:t>
            </a:r>
            <a:r>
              <a:rPr dirty="0" sz="1150" spc="5">
                <a:latin typeface="Arial"/>
                <a:cs typeface="Arial"/>
              </a:rPr>
              <a:t>Forex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trader </a:t>
            </a:r>
            <a:r>
              <a:rPr dirty="0" sz="1150" spc="10">
                <a:latin typeface="Arial"/>
                <a:cs typeface="Arial"/>
              </a:rPr>
              <a:t>can use </a:t>
            </a:r>
            <a:r>
              <a:rPr dirty="0" sz="1150" spc="5">
                <a:latin typeface="Arial"/>
                <a:cs typeface="Arial"/>
              </a:rPr>
              <a:t>to </a:t>
            </a:r>
            <a:r>
              <a:rPr dirty="0" sz="1150" spc="10">
                <a:latin typeface="Arial"/>
                <a:cs typeface="Arial"/>
              </a:rPr>
              <a:t>identify </a:t>
            </a:r>
            <a:r>
              <a:rPr dirty="0" sz="1150" spc="5">
                <a:latin typeface="Arial"/>
                <a:cs typeface="Arial"/>
              </a:rPr>
              <a:t>overbought and </a:t>
            </a:r>
            <a:r>
              <a:rPr dirty="0" sz="1150" spc="10">
                <a:latin typeface="Arial"/>
                <a:cs typeface="Arial"/>
              </a:rPr>
              <a:t>oversold </a:t>
            </a:r>
            <a:r>
              <a:rPr dirty="0" sz="1150" spc="5">
                <a:latin typeface="Arial"/>
                <a:cs typeface="Arial"/>
              </a:rPr>
              <a:t>conditions </a:t>
            </a:r>
            <a:r>
              <a:rPr dirty="0" sz="1150" spc="10">
                <a:latin typeface="Arial"/>
                <a:cs typeface="Arial"/>
              </a:rPr>
              <a:t>in the </a:t>
            </a:r>
            <a:r>
              <a:rPr dirty="0" sz="1150" spc="5">
                <a:latin typeface="Arial"/>
                <a:cs typeface="Arial"/>
              </a:rPr>
              <a:t>market. </a:t>
            </a:r>
            <a:r>
              <a:rPr dirty="0" sz="1150" spc="10">
                <a:latin typeface="Arial"/>
                <a:cs typeface="Arial"/>
              </a:rPr>
              <a:t>It </a:t>
            </a:r>
            <a:r>
              <a:rPr dirty="0" sz="1150" spc="5">
                <a:latin typeface="Arial"/>
                <a:cs typeface="Arial"/>
              </a:rPr>
              <a:t>is  </a:t>
            </a:r>
            <a:r>
              <a:rPr dirty="0" sz="1150" spc="10">
                <a:latin typeface="Arial"/>
                <a:cs typeface="Arial"/>
              </a:rPr>
              <a:t>also scaled from 0 to </a:t>
            </a:r>
            <a:r>
              <a:rPr dirty="0" sz="1150" spc="5">
                <a:latin typeface="Arial"/>
                <a:cs typeface="Arial"/>
              </a:rPr>
              <a:t>100. Typically, readings </a:t>
            </a:r>
            <a:r>
              <a:rPr dirty="0" sz="1150" spc="-5">
                <a:latin typeface="Arial"/>
                <a:cs typeface="Arial"/>
              </a:rPr>
              <a:t>below </a:t>
            </a:r>
            <a:r>
              <a:rPr dirty="0" sz="1150" spc="5">
                <a:latin typeface="Arial"/>
                <a:cs typeface="Arial"/>
              </a:rPr>
              <a:t>25/20 indicate oversold,  </a:t>
            </a:r>
            <a:r>
              <a:rPr dirty="0" sz="1150" spc="10">
                <a:latin typeface="Arial"/>
                <a:cs typeface="Arial"/>
              </a:rPr>
              <a:t>while </a:t>
            </a:r>
            <a:r>
              <a:rPr dirty="0" sz="1150" spc="5">
                <a:latin typeface="Arial"/>
                <a:cs typeface="Arial"/>
              </a:rPr>
              <a:t>readings </a:t>
            </a:r>
            <a:r>
              <a:rPr dirty="0" sz="1150" spc="10">
                <a:latin typeface="Arial"/>
                <a:cs typeface="Arial"/>
              </a:rPr>
              <a:t>over </a:t>
            </a:r>
            <a:r>
              <a:rPr dirty="0" sz="1150" spc="5">
                <a:latin typeface="Arial"/>
                <a:cs typeface="Arial"/>
              </a:rPr>
              <a:t>75/80 indicate</a:t>
            </a:r>
            <a:r>
              <a:rPr dirty="0" sz="1150" spc="-40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overbought.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50"/>
              </a:lnSpc>
            </a:pPr>
            <a:r>
              <a:rPr dirty="0" spc="5">
                <a:hlinkClick r:id="rId6"/>
              </a:rPr>
              <a:t>www.instafxng.com</a:t>
            </a:r>
          </a:p>
          <a:p>
            <a:pPr algn="ctr">
              <a:lnSpc>
                <a:spcPts val="1360"/>
              </a:lnSpc>
            </a:pPr>
            <a:r>
              <a:rPr dirty="0" spc="5" u="none">
                <a:solidFill>
                  <a:srgbClr val="C00000"/>
                </a:solidFill>
              </a:rPr>
              <a:t>This materials </a:t>
            </a:r>
            <a:r>
              <a:rPr dirty="0" u="none">
                <a:solidFill>
                  <a:srgbClr val="C00000"/>
                </a:solidFill>
              </a:rPr>
              <a:t>are </a:t>
            </a:r>
            <a:r>
              <a:rPr dirty="0" spc="10" u="none">
                <a:solidFill>
                  <a:srgbClr val="C00000"/>
                </a:solidFill>
              </a:rPr>
              <a:t>solely </a:t>
            </a:r>
            <a:r>
              <a:rPr dirty="0" spc="5" u="none">
                <a:solidFill>
                  <a:srgbClr val="C00000"/>
                </a:solidFill>
              </a:rPr>
              <a:t>meant for educational </a:t>
            </a:r>
            <a:r>
              <a:rPr dirty="0" spc="-5" u="none">
                <a:solidFill>
                  <a:srgbClr val="C00000"/>
                </a:solidFill>
              </a:rPr>
              <a:t>purposes</a:t>
            </a:r>
            <a:r>
              <a:rPr dirty="0" spc="-25" u="none">
                <a:solidFill>
                  <a:srgbClr val="C00000"/>
                </a:solidFill>
              </a:rPr>
              <a:t> </a:t>
            </a:r>
            <a:r>
              <a:rPr dirty="0" spc="10" u="none">
                <a:solidFill>
                  <a:srgbClr val="C00000"/>
                </a:solidFill>
              </a:rPr>
              <a:t>only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955" y="6376522"/>
            <a:ext cx="1389766" cy="1389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27294" y="6471010"/>
            <a:ext cx="86867" cy="85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8813" y="2936082"/>
            <a:ext cx="3657295" cy="3504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33784" y="454757"/>
            <a:ext cx="0" cy="890269"/>
          </a:xfrm>
          <a:custGeom>
            <a:avLst/>
            <a:gdLst/>
            <a:ahLst/>
            <a:cxnLst/>
            <a:rect l="l" t="t" r="r" b="b"/>
            <a:pathLst>
              <a:path w="0" h="890269">
                <a:moveTo>
                  <a:pt x="0" y="0"/>
                </a:moveTo>
                <a:lnTo>
                  <a:pt x="0" y="889944"/>
                </a:lnTo>
              </a:path>
            </a:pathLst>
          </a:custGeom>
          <a:ln w="4419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09" y="454757"/>
            <a:ext cx="7499350" cy="890269"/>
          </a:xfrm>
          <a:custGeom>
            <a:avLst/>
            <a:gdLst/>
            <a:ahLst/>
            <a:cxnLst/>
            <a:rect l="l" t="t" r="r" b="b"/>
            <a:pathLst>
              <a:path w="7499350" h="890269">
                <a:moveTo>
                  <a:pt x="0" y="889944"/>
                </a:moveTo>
                <a:lnTo>
                  <a:pt x="7498978" y="889944"/>
                </a:lnTo>
                <a:lnTo>
                  <a:pt x="7498978" y="0"/>
                </a:lnTo>
                <a:lnTo>
                  <a:pt x="0" y="0"/>
                </a:lnTo>
                <a:lnTo>
                  <a:pt x="0" y="8899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74712" y="454760"/>
            <a:ext cx="3029452" cy="8899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00242" y="8551341"/>
            <a:ext cx="5371465" cy="699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ts val="1360"/>
              </a:lnSpc>
            </a:pPr>
            <a:r>
              <a:rPr dirty="0" sz="1150" spc="5">
                <a:latin typeface="Arial"/>
                <a:cs typeface="Arial"/>
              </a:rPr>
              <a:t>The above chart </a:t>
            </a:r>
            <a:r>
              <a:rPr dirty="0" sz="1150" spc="10">
                <a:latin typeface="Arial"/>
                <a:cs typeface="Arial"/>
              </a:rPr>
              <a:t>showed </a:t>
            </a:r>
            <a:r>
              <a:rPr dirty="0" sz="1150" spc="5">
                <a:latin typeface="Arial"/>
                <a:cs typeface="Arial"/>
              </a:rPr>
              <a:t>comprehensive detail with   </a:t>
            </a:r>
            <a:r>
              <a:rPr dirty="0" sz="1150" spc="60">
                <a:latin typeface="Arial"/>
                <a:cs typeface="Arial"/>
              </a:rPr>
              <a:t> </a:t>
            </a:r>
            <a:r>
              <a:rPr dirty="0" sz="1150" spc="-15">
                <a:latin typeface="Arial"/>
                <a:cs typeface="Arial"/>
              </a:rPr>
              <a:t>which</a:t>
            </a:r>
            <a:endParaRPr sz="1150">
              <a:latin typeface="Arial"/>
              <a:cs typeface="Arial"/>
            </a:endParaRPr>
          </a:p>
          <a:p>
            <a:pPr algn="just" marL="12700" marR="5080">
              <a:lnSpc>
                <a:spcPts val="1340"/>
              </a:lnSpc>
              <a:spcBef>
                <a:spcPts val="60"/>
              </a:spcBef>
            </a:pPr>
            <a:r>
              <a:rPr dirty="0" sz="1150" spc="5">
                <a:latin typeface="Arial"/>
                <a:cs typeface="Arial"/>
              </a:rPr>
              <a:t>you can use RSI </a:t>
            </a:r>
            <a:r>
              <a:rPr dirty="0" sz="1150" spc="10">
                <a:latin typeface="Arial"/>
                <a:cs typeface="Arial"/>
              </a:rPr>
              <a:t>Magic </a:t>
            </a:r>
            <a:r>
              <a:rPr dirty="0" sz="1150" spc="5">
                <a:latin typeface="Arial"/>
                <a:cs typeface="Arial"/>
              </a:rPr>
              <a:t>to capture pips </a:t>
            </a:r>
            <a:r>
              <a:rPr dirty="0" sz="1150">
                <a:latin typeface="Arial"/>
                <a:cs typeface="Arial"/>
              </a:rPr>
              <a:t>which </a:t>
            </a:r>
            <a:r>
              <a:rPr dirty="0" sz="1150" spc="5">
                <a:latin typeface="Arial"/>
                <a:cs typeface="Arial"/>
              </a:rPr>
              <a:t>in turn is big buck (money) in Forex  Trading. </a:t>
            </a:r>
            <a:r>
              <a:rPr dirty="0" sz="1150" spc="10">
                <a:latin typeface="Arial"/>
                <a:cs typeface="Arial"/>
              </a:rPr>
              <a:t>All </a:t>
            </a:r>
            <a:r>
              <a:rPr dirty="0" sz="1150">
                <a:latin typeface="Arial"/>
                <a:cs typeface="Arial"/>
              </a:rPr>
              <a:t>what </a:t>
            </a:r>
            <a:r>
              <a:rPr dirty="0" sz="1150" spc="10">
                <a:latin typeface="Arial"/>
                <a:cs typeface="Arial"/>
              </a:rPr>
              <a:t>u </a:t>
            </a:r>
            <a:r>
              <a:rPr dirty="0" sz="1150" spc="5">
                <a:latin typeface="Arial"/>
                <a:cs typeface="Arial"/>
              </a:rPr>
              <a:t>has </a:t>
            </a:r>
            <a:r>
              <a:rPr dirty="0" sz="1150" spc="10">
                <a:latin typeface="Arial"/>
                <a:cs typeface="Arial"/>
              </a:rPr>
              <a:t>to do is to </a:t>
            </a:r>
            <a:r>
              <a:rPr dirty="0" sz="1150" spc="5">
                <a:latin typeface="Arial"/>
                <a:cs typeface="Arial"/>
              </a:rPr>
              <a:t>follow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-10">
                <a:latin typeface="Arial"/>
                <a:cs typeface="Arial"/>
              </a:rPr>
              <a:t>guides </a:t>
            </a:r>
            <a:r>
              <a:rPr dirty="0" sz="1150">
                <a:latin typeface="Arial"/>
                <a:cs typeface="Arial"/>
              </a:rPr>
              <a:t>as </a:t>
            </a:r>
            <a:r>
              <a:rPr dirty="0" sz="1150" spc="10">
                <a:latin typeface="Arial"/>
                <a:cs typeface="Arial"/>
              </a:rPr>
              <a:t>it </a:t>
            </a:r>
            <a:r>
              <a:rPr dirty="0" sz="1150">
                <a:latin typeface="Arial"/>
                <a:cs typeface="Arial"/>
              </a:rPr>
              <a:t>has </a:t>
            </a:r>
            <a:r>
              <a:rPr dirty="0" sz="1150" spc="5">
                <a:latin typeface="Arial"/>
                <a:cs typeface="Arial"/>
              </a:rPr>
              <a:t>been explained </a:t>
            </a:r>
            <a:r>
              <a:rPr dirty="0" sz="1150" spc="10">
                <a:latin typeface="Arial"/>
                <a:cs typeface="Arial"/>
              </a:rPr>
              <a:t>in  </a:t>
            </a:r>
            <a:r>
              <a:rPr dirty="0" sz="1150" spc="5">
                <a:latin typeface="Arial"/>
                <a:cs typeface="Arial"/>
              </a:rPr>
              <a:t>the above</a:t>
            </a:r>
            <a:r>
              <a:rPr dirty="0" sz="1150" spc="-4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chart.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05736" y="1564127"/>
            <a:ext cx="3226435" cy="6786245"/>
          </a:xfrm>
          <a:custGeom>
            <a:avLst/>
            <a:gdLst/>
            <a:ahLst/>
            <a:cxnLst/>
            <a:rect l="l" t="t" r="r" b="b"/>
            <a:pathLst>
              <a:path w="3226435" h="6786245">
                <a:moveTo>
                  <a:pt x="0" y="6785807"/>
                </a:moveTo>
                <a:lnTo>
                  <a:pt x="3226033" y="6785807"/>
                </a:lnTo>
                <a:lnTo>
                  <a:pt x="3226033" y="0"/>
                </a:lnTo>
                <a:lnTo>
                  <a:pt x="0" y="0"/>
                </a:lnTo>
                <a:lnTo>
                  <a:pt x="0" y="6785807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05736" y="1564127"/>
            <a:ext cx="3226435" cy="6787515"/>
          </a:xfrm>
          <a:custGeom>
            <a:avLst/>
            <a:gdLst/>
            <a:ahLst/>
            <a:cxnLst/>
            <a:rect l="l" t="t" r="r" b="b"/>
            <a:pathLst>
              <a:path w="3226435" h="6787515">
                <a:moveTo>
                  <a:pt x="0" y="6787331"/>
                </a:moveTo>
                <a:lnTo>
                  <a:pt x="3226033" y="6787331"/>
                </a:lnTo>
                <a:lnTo>
                  <a:pt x="3226033" y="0"/>
                </a:lnTo>
                <a:lnTo>
                  <a:pt x="0" y="0"/>
                </a:lnTo>
                <a:lnTo>
                  <a:pt x="0" y="6787331"/>
                </a:lnTo>
                <a:close/>
              </a:path>
            </a:pathLst>
          </a:custGeom>
          <a:ln w="92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87511" y="1773153"/>
            <a:ext cx="1254760" cy="187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5">
                <a:latin typeface="Times New Roman"/>
                <a:cs typeface="Times New Roman"/>
              </a:rPr>
              <a:t>Enter </a:t>
            </a:r>
            <a:r>
              <a:rPr dirty="0" sz="1150" spc="10" b="1" u="sng">
                <a:latin typeface="Times New Roman"/>
                <a:cs typeface="Times New Roman"/>
              </a:rPr>
              <a:t>Short</a:t>
            </a:r>
            <a:r>
              <a:rPr dirty="0" sz="1150" spc="-95" b="1" u="sng">
                <a:latin typeface="Times New Roman"/>
                <a:cs typeface="Times New Roman"/>
              </a:rPr>
              <a:t> </a:t>
            </a:r>
            <a:r>
              <a:rPr dirty="0" sz="1150" spc="5">
                <a:latin typeface="Times New Roman"/>
                <a:cs typeface="Times New Roman"/>
              </a:rPr>
              <a:t>position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3621" y="1602477"/>
            <a:ext cx="249554" cy="358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60"/>
              </a:lnSpc>
            </a:pPr>
            <a:r>
              <a:rPr dirty="0" sz="1150" spc="10">
                <a:latin typeface="Times New Roman"/>
                <a:cs typeface="Times New Roman"/>
              </a:rPr>
              <a:t>10</a:t>
            </a:r>
            <a:r>
              <a:rPr dirty="0" sz="1150" spc="5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  <a:p>
            <a:pPr marL="55244">
              <a:lnSpc>
                <a:spcPts val="1360"/>
              </a:lnSpc>
            </a:pPr>
            <a:r>
              <a:rPr dirty="0" sz="1150" spc="10">
                <a:latin typeface="Times New Roman"/>
                <a:cs typeface="Times New Roman"/>
              </a:rPr>
              <a:t>80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78288" y="1943822"/>
            <a:ext cx="174625" cy="187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10">
                <a:latin typeface="Times New Roman"/>
                <a:cs typeface="Times New Roman"/>
              </a:rPr>
              <a:t>7</a:t>
            </a:r>
            <a:r>
              <a:rPr dirty="0" sz="1150" spc="5">
                <a:latin typeface="Times New Roman"/>
                <a:cs typeface="Times New Roman"/>
              </a:rPr>
              <a:t>5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87502" y="2285169"/>
            <a:ext cx="174625" cy="187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10">
                <a:latin typeface="Times New Roman"/>
                <a:cs typeface="Times New Roman"/>
              </a:rPr>
              <a:t>7</a:t>
            </a:r>
            <a:r>
              <a:rPr dirty="0" sz="1150" spc="5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59725" y="2968373"/>
            <a:ext cx="112204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 b="1">
                <a:latin typeface="Times New Roman"/>
                <a:cs typeface="Times New Roman"/>
              </a:rPr>
              <a:t>Buying</a:t>
            </a:r>
            <a:r>
              <a:rPr dirty="0" sz="1350" spc="-75" b="1">
                <a:latin typeface="Times New Roman"/>
                <a:cs typeface="Times New Roman"/>
              </a:rPr>
              <a:t> </a:t>
            </a:r>
            <a:r>
              <a:rPr dirty="0" sz="1350" spc="5" b="1">
                <a:latin typeface="Times New Roman"/>
                <a:cs typeface="Times New Roman"/>
              </a:rPr>
              <a:t>Region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87515" y="3848679"/>
            <a:ext cx="174625" cy="187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10">
                <a:latin typeface="Times New Roman"/>
                <a:cs typeface="Times New Roman"/>
              </a:rPr>
              <a:t>5</a:t>
            </a:r>
            <a:r>
              <a:rPr dirty="0" sz="1150" spc="5">
                <a:latin typeface="Times New Roman"/>
                <a:cs typeface="Times New Roman"/>
              </a:rPr>
              <a:t>8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58583" y="4359172"/>
            <a:ext cx="1522095" cy="187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5">
                <a:latin typeface="Times New Roman"/>
                <a:cs typeface="Times New Roman"/>
              </a:rPr>
              <a:t>Enter </a:t>
            </a:r>
            <a:r>
              <a:rPr dirty="0" sz="1150" spc="5" b="1" u="heavy">
                <a:latin typeface="Times New Roman"/>
                <a:cs typeface="Times New Roman"/>
              </a:rPr>
              <a:t>Long </a:t>
            </a:r>
            <a:r>
              <a:rPr dirty="0" sz="1150" spc="5">
                <a:latin typeface="Times New Roman"/>
                <a:cs typeface="Times New Roman"/>
              </a:rPr>
              <a:t>position</a:t>
            </a:r>
            <a:r>
              <a:rPr dirty="0" sz="1150" spc="-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here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78295" y="4700516"/>
            <a:ext cx="174625" cy="187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10">
                <a:latin typeface="Times New Roman"/>
                <a:cs typeface="Times New Roman"/>
              </a:rPr>
              <a:t>5</a:t>
            </a:r>
            <a:r>
              <a:rPr dirty="0" sz="1150" spc="5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46399" y="5041863"/>
            <a:ext cx="1547495" cy="187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5">
                <a:latin typeface="Times New Roman"/>
                <a:cs typeface="Times New Roman"/>
              </a:rPr>
              <a:t>Enter </a:t>
            </a:r>
            <a:r>
              <a:rPr dirty="0" sz="1150" spc="5" b="1" u="heavy">
                <a:latin typeface="Times New Roman"/>
                <a:cs typeface="Times New Roman"/>
              </a:rPr>
              <a:t>Short </a:t>
            </a:r>
            <a:r>
              <a:rPr dirty="0" sz="1150" spc="5">
                <a:latin typeface="Times New Roman"/>
                <a:cs typeface="Times New Roman"/>
              </a:rPr>
              <a:t>position</a:t>
            </a:r>
            <a:r>
              <a:rPr dirty="0" sz="1150" spc="-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here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87498" y="5212521"/>
            <a:ext cx="174625" cy="187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10">
                <a:latin typeface="Times New Roman"/>
                <a:cs typeface="Times New Roman"/>
              </a:rPr>
              <a:t>4</a:t>
            </a:r>
            <a:r>
              <a:rPr dirty="0" sz="1150" spc="5">
                <a:latin typeface="Times New Roman"/>
                <a:cs typeface="Times New Roman"/>
              </a:rPr>
              <a:t>5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99345" y="5895735"/>
            <a:ext cx="104394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b="1">
                <a:latin typeface="Times New Roman"/>
                <a:cs typeface="Times New Roman"/>
              </a:rPr>
              <a:t>Selling</a:t>
            </a:r>
            <a:r>
              <a:rPr dirty="0" sz="1350" spc="-55" b="1">
                <a:latin typeface="Times New Roman"/>
                <a:cs typeface="Times New Roman"/>
              </a:rPr>
              <a:t> </a:t>
            </a:r>
            <a:r>
              <a:rPr dirty="0" sz="1350" spc="5" b="1">
                <a:latin typeface="Times New Roman"/>
                <a:cs typeface="Times New Roman"/>
              </a:rPr>
              <a:t>region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87511" y="6776028"/>
            <a:ext cx="174625" cy="187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10">
                <a:latin typeface="Times New Roman"/>
                <a:cs typeface="Times New Roman"/>
              </a:rPr>
              <a:t>3</a:t>
            </a:r>
            <a:r>
              <a:rPr dirty="0" sz="1150" spc="5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78283" y="7458727"/>
            <a:ext cx="174625" cy="358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60"/>
              </a:lnSpc>
            </a:pPr>
            <a:r>
              <a:rPr dirty="0" sz="1150" spc="10">
                <a:latin typeface="Times New Roman"/>
                <a:cs typeface="Times New Roman"/>
              </a:rPr>
              <a:t>2</a:t>
            </a:r>
            <a:r>
              <a:rPr dirty="0" sz="1150" spc="5">
                <a:latin typeface="Times New Roman"/>
                <a:cs typeface="Times New Roman"/>
              </a:rPr>
              <a:t>5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60"/>
              </a:lnSpc>
            </a:pPr>
            <a:r>
              <a:rPr dirty="0" sz="1150" spc="10">
                <a:latin typeface="Times New Roman"/>
                <a:cs typeface="Times New Roman"/>
              </a:rPr>
              <a:t>2</a:t>
            </a:r>
            <a:r>
              <a:rPr dirty="0" sz="1150" spc="5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87497" y="7800074"/>
            <a:ext cx="1522095" cy="187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5">
                <a:latin typeface="Times New Roman"/>
                <a:cs typeface="Times New Roman"/>
              </a:rPr>
              <a:t>Enter </a:t>
            </a:r>
            <a:r>
              <a:rPr dirty="0" sz="1150" spc="10" b="1" u="heavy">
                <a:latin typeface="Times New Roman"/>
                <a:cs typeface="Times New Roman"/>
              </a:rPr>
              <a:t>Long </a:t>
            </a:r>
            <a:r>
              <a:rPr dirty="0" sz="1150" spc="5">
                <a:latin typeface="Times New Roman"/>
                <a:cs typeface="Times New Roman"/>
              </a:rPr>
              <a:t>position</a:t>
            </a:r>
            <a:r>
              <a:rPr dirty="0" sz="1150" spc="-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here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52960" y="8139888"/>
            <a:ext cx="99695" cy="187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5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855073" y="7766304"/>
            <a:ext cx="2781300" cy="0"/>
          </a:xfrm>
          <a:custGeom>
            <a:avLst/>
            <a:gdLst/>
            <a:ahLst/>
            <a:cxnLst/>
            <a:rect l="l" t="t" r="r" b="b"/>
            <a:pathLst>
              <a:path w="2781300" h="0">
                <a:moveTo>
                  <a:pt x="0" y="0"/>
                </a:moveTo>
                <a:lnTo>
                  <a:pt x="2781071" y="0"/>
                </a:lnTo>
              </a:path>
            </a:pathLst>
          </a:custGeom>
          <a:ln w="2781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82490" y="2009104"/>
            <a:ext cx="2781300" cy="0"/>
          </a:xfrm>
          <a:custGeom>
            <a:avLst/>
            <a:gdLst/>
            <a:ahLst/>
            <a:cxnLst/>
            <a:rect l="l" t="t" r="r" b="b"/>
            <a:pathLst>
              <a:path w="2781300" h="0">
                <a:moveTo>
                  <a:pt x="0" y="0"/>
                </a:moveTo>
                <a:lnTo>
                  <a:pt x="2781086" y="0"/>
                </a:lnTo>
              </a:path>
            </a:pathLst>
          </a:custGeom>
          <a:ln w="2781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55333" y="1897868"/>
            <a:ext cx="1446530" cy="74930"/>
          </a:xfrm>
          <a:custGeom>
            <a:avLst/>
            <a:gdLst/>
            <a:ahLst/>
            <a:cxnLst/>
            <a:rect l="l" t="t" r="r" b="b"/>
            <a:pathLst>
              <a:path w="1446529" h="74930">
                <a:moveTo>
                  <a:pt x="74675" y="0"/>
                </a:moveTo>
                <a:lnTo>
                  <a:pt x="0" y="38084"/>
                </a:lnTo>
                <a:lnTo>
                  <a:pt x="74675" y="74660"/>
                </a:lnTo>
                <a:lnTo>
                  <a:pt x="74675" y="47228"/>
                </a:lnTo>
                <a:lnTo>
                  <a:pt x="60959" y="47228"/>
                </a:lnTo>
                <a:lnTo>
                  <a:pt x="60959" y="28955"/>
                </a:lnTo>
                <a:lnTo>
                  <a:pt x="74675" y="28955"/>
                </a:lnTo>
                <a:lnTo>
                  <a:pt x="74675" y="0"/>
                </a:lnTo>
                <a:close/>
              </a:path>
              <a:path w="1446529" h="74930">
                <a:moveTo>
                  <a:pt x="74675" y="28955"/>
                </a:moveTo>
                <a:lnTo>
                  <a:pt x="60959" y="28955"/>
                </a:lnTo>
                <a:lnTo>
                  <a:pt x="60959" y="47228"/>
                </a:lnTo>
                <a:lnTo>
                  <a:pt x="74675" y="47228"/>
                </a:lnTo>
                <a:lnTo>
                  <a:pt x="74675" y="28955"/>
                </a:lnTo>
                <a:close/>
              </a:path>
              <a:path w="1446529" h="74930">
                <a:moveTo>
                  <a:pt x="1446154" y="28955"/>
                </a:moveTo>
                <a:lnTo>
                  <a:pt x="74675" y="28955"/>
                </a:lnTo>
                <a:lnTo>
                  <a:pt x="74675" y="47228"/>
                </a:lnTo>
                <a:lnTo>
                  <a:pt x="1446154" y="47228"/>
                </a:lnTo>
                <a:lnTo>
                  <a:pt x="1446154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039462" y="7461519"/>
            <a:ext cx="1668780" cy="445134"/>
          </a:xfrm>
          <a:custGeom>
            <a:avLst/>
            <a:gdLst/>
            <a:ahLst/>
            <a:cxnLst/>
            <a:rect l="l" t="t" r="r" b="b"/>
            <a:pathLst>
              <a:path w="1668779" h="445134">
                <a:moveTo>
                  <a:pt x="0" y="111236"/>
                </a:moveTo>
                <a:lnTo>
                  <a:pt x="40015" y="102780"/>
                </a:lnTo>
                <a:lnTo>
                  <a:pt x="68841" y="100051"/>
                </a:lnTo>
                <a:lnTo>
                  <a:pt x="74606" y="100106"/>
                </a:lnTo>
                <a:lnTo>
                  <a:pt x="114710" y="108612"/>
                </a:lnTo>
                <a:lnTo>
                  <a:pt x="147312" y="136335"/>
                </a:lnTo>
                <a:lnTo>
                  <a:pt x="162847" y="159258"/>
                </a:lnTo>
                <a:lnTo>
                  <a:pt x="165986" y="164081"/>
                </a:lnTo>
                <a:lnTo>
                  <a:pt x="189587" y="196343"/>
                </a:lnTo>
                <a:lnTo>
                  <a:pt x="223520" y="220175"/>
                </a:lnTo>
                <a:lnTo>
                  <a:pt x="239237" y="222488"/>
                </a:lnTo>
                <a:lnTo>
                  <a:pt x="243196" y="222333"/>
                </a:lnTo>
                <a:lnTo>
                  <a:pt x="280057" y="211379"/>
                </a:lnTo>
                <a:lnTo>
                  <a:pt x="317823" y="191473"/>
                </a:lnTo>
                <a:lnTo>
                  <a:pt x="352289" y="170488"/>
                </a:lnTo>
                <a:lnTo>
                  <a:pt x="363914" y="163237"/>
                </a:lnTo>
                <a:lnTo>
                  <a:pt x="369719" y="159625"/>
                </a:lnTo>
                <a:lnTo>
                  <a:pt x="403987" y="139010"/>
                </a:lnTo>
                <a:lnTo>
                  <a:pt x="441189" y="120161"/>
                </a:lnTo>
                <a:lnTo>
                  <a:pt x="476966" y="111236"/>
                </a:lnTo>
                <a:lnTo>
                  <a:pt x="481176" y="111432"/>
                </a:lnTo>
                <a:lnTo>
                  <a:pt x="513258" y="134248"/>
                </a:lnTo>
                <a:lnTo>
                  <a:pt x="528070" y="164828"/>
                </a:lnTo>
                <a:lnTo>
                  <a:pt x="529883" y="168897"/>
                </a:lnTo>
                <a:lnTo>
                  <a:pt x="550001" y="202761"/>
                </a:lnTo>
                <a:lnTo>
                  <a:pt x="584927" y="221720"/>
                </a:lnTo>
                <a:lnTo>
                  <a:pt x="595838" y="222488"/>
                </a:lnTo>
                <a:lnTo>
                  <a:pt x="599806" y="222430"/>
                </a:lnTo>
                <a:lnTo>
                  <a:pt x="640487" y="217133"/>
                </a:lnTo>
                <a:lnTo>
                  <a:pt x="682957" y="206365"/>
                </a:lnTo>
                <a:lnTo>
                  <a:pt x="723747" y="193457"/>
                </a:lnTo>
                <a:lnTo>
                  <a:pt x="760599" y="180578"/>
                </a:lnTo>
                <a:lnTo>
                  <a:pt x="798523" y="166672"/>
                </a:lnTo>
                <a:lnTo>
                  <a:pt x="830484" y="154741"/>
                </a:lnTo>
                <a:lnTo>
                  <a:pt x="836879" y="152351"/>
                </a:lnTo>
                <a:lnTo>
                  <a:pt x="875030" y="138229"/>
                </a:lnTo>
                <a:lnTo>
                  <a:pt x="912338" y="124920"/>
                </a:lnTo>
                <a:lnTo>
                  <a:pt x="953947" y="111236"/>
                </a:lnTo>
                <a:lnTo>
                  <a:pt x="959730" y="109367"/>
                </a:lnTo>
                <a:lnTo>
                  <a:pt x="1001750" y="94975"/>
                </a:lnTo>
                <a:lnTo>
                  <a:pt x="1039354" y="81319"/>
                </a:lnTo>
                <a:lnTo>
                  <a:pt x="1077723" y="67066"/>
                </a:lnTo>
                <a:lnTo>
                  <a:pt x="1084146" y="64673"/>
                </a:lnTo>
                <a:lnTo>
                  <a:pt x="1122571" y="50467"/>
                </a:lnTo>
                <a:lnTo>
                  <a:pt x="1160324" y="36938"/>
                </a:lnTo>
                <a:lnTo>
                  <a:pt x="1196744" y="24676"/>
                </a:lnTo>
                <a:lnTo>
                  <a:pt x="1236664" y="12755"/>
                </a:lnTo>
                <a:lnTo>
                  <a:pt x="1277608" y="3421"/>
                </a:lnTo>
                <a:lnTo>
                  <a:pt x="1312057" y="0"/>
                </a:lnTo>
                <a:lnTo>
                  <a:pt x="1318610" y="89"/>
                </a:lnTo>
                <a:lnTo>
                  <a:pt x="1356563" y="7281"/>
                </a:lnTo>
                <a:lnTo>
                  <a:pt x="1384128" y="36111"/>
                </a:lnTo>
                <a:lnTo>
                  <a:pt x="1392822" y="52081"/>
                </a:lnTo>
                <a:lnTo>
                  <a:pt x="1395218" y="56533"/>
                </a:lnTo>
                <a:lnTo>
                  <a:pt x="1417264" y="92876"/>
                </a:lnTo>
                <a:lnTo>
                  <a:pt x="1433627" y="114598"/>
                </a:lnTo>
                <a:lnTo>
                  <a:pt x="1436442" y="118130"/>
                </a:lnTo>
                <a:lnTo>
                  <a:pt x="1462224" y="151822"/>
                </a:lnTo>
                <a:lnTo>
                  <a:pt x="1488540" y="187674"/>
                </a:lnTo>
                <a:lnTo>
                  <a:pt x="1512916" y="221621"/>
                </a:lnTo>
                <a:lnTo>
                  <a:pt x="1538161" y="257266"/>
                </a:lnTo>
                <a:lnTo>
                  <a:pt x="1563505" y="293410"/>
                </a:lnTo>
                <a:lnTo>
                  <a:pt x="1588181" y="328850"/>
                </a:lnTo>
                <a:lnTo>
                  <a:pt x="1611421" y="362384"/>
                </a:lnTo>
                <a:lnTo>
                  <a:pt x="1632455" y="392812"/>
                </a:lnTo>
                <a:lnTo>
                  <a:pt x="1635692" y="397497"/>
                </a:lnTo>
                <a:lnTo>
                  <a:pt x="1658190" y="429999"/>
                </a:lnTo>
                <a:lnTo>
                  <a:pt x="1666802" y="442354"/>
                </a:lnTo>
                <a:lnTo>
                  <a:pt x="1668642" y="444977"/>
                </a:lnTo>
              </a:path>
            </a:pathLst>
          </a:custGeom>
          <a:ln w="92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928210" y="4622338"/>
            <a:ext cx="2670175" cy="558165"/>
          </a:xfrm>
          <a:custGeom>
            <a:avLst/>
            <a:gdLst/>
            <a:ahLst/>
            <a:cxnLst/>
            <a:rect l="l" t="t" r="r" b="b"/>
            <a:pathLst>
              <a:path w="2670175" h="558164">
                <a:moveTo>
                  <a:pt x="0" y="112974"/>
                </a:moveTo>
                <a:lnTo>
                  <a:pt x="40652" y="108642"/>
                </a:lnTo>
                <a:lnTo>
                  <a:pt x="80563" y="105013"/>
                </a:lnTo>
                <a:lnTo>
                  <a:pt x="118990" y="102787"/>
                </a:lnTo>
                <a:lnTo>
                  <a:pt x="137417" y="102420"/>
                </a:lnTo>
                <a:lnTo>
                  <a:pt x="143420" y="102429"/>
                </a:lnTo>
                <a:lnTo>
                  <a:pt x="183134" y="104681"/>
                </a:lnTo>
                <a:lnTo>
                  <a:pt x="222488" y="112974"/>
                </a:lnTo>
                <a:lnTo>
                  <a:pt x="255228" y="139616"/>
                </a:lnTo>
                <a:lnTo>
                  <a:pt x="275290" y="175470"/>
                </a:lnTo>
                <a:lnTo>
                  <a:pt x="277556" y="180046"/>
                </a:lnTo>
                <a:lnTo>
                  <a:pt x="279811" y="184554"/>
                </a:lnTo>
                <a:lnTo>
                  <a:pt x="301835" y="217773"/>
                </a:lnTo>
                <a:lnTo>
                  <a:pt x="321406" y="226235"/>
                </a:lnTo>
                <a:lnTo>
                  <a:pt x="325294" y="226089"/>
                </a:lnTo>
                <a:lnTo>
                  <a:pt x="361471" y="206637"/>
                </a:lnTo>
                <a:lnTo>
                  <a:pt x="389846" y="178657"/>
                </a:lnTo>
                <a:lnTo>
                  <a:pt x="416116" y="148623"/>
                </a:lnTo>
                <a:lnTo>
                  <a:pt x="443271" y="115760"/>
                </a:lnTo>
                <a:lnTo>
                  <a:pt x="447822" y="110191"/>
                </a:lnTo>
                <a:lnTo>
                  <a:pt x="452369" y="104628"/>
                </a:lnTo>
                <a:lnTo>
                  <a:pt x="479354" y="72056"/>
                </a:lnTo>
                <a:lnTo>
                  <a:pt x="505201" y="42750"/>
                </a:lnTo>
                <a:lnTo>
                  <a:pt x="532760" y="16170"/>
                </a:lnTo>
                <a:lnTo>
                  <a:pt x="567996" y="0"/>
                </a:lnTo>
                <a:lnTo>
                  <a:pt x="571550" y="408"/>
                </a:lnTo>
                <a:lnTo>
                  <a:pt x="601728" y="28896"/>
                </a:lnTo>
                <a:lnTo>
                  <a:pt x="614498" y="55024"/>
                </a:lnTo>
                <a:lnTo>
                  <a:pt x="616591" y="59560"/>
                </a:lnTo>
                <a:lnTo>
                  <a:pt x="634866" y="93021"/>
                </a:lnTo>
                <a:lnTo>
                  <a:pt x="667466" y="112974"/>
                </a:lnTo>
                <a:lnTo>
                  <a:pt x="671394" y="112804"/>
                </a:lnTo>
                <a:lnTo>
                  <a:pt x="708000" y="100916"/>
                </a:lnTo>
                <a:lnTo>
                  <a:pt x="745389" y="79544"/>
                </a:lnTo>
                <a:lnTo>
                  <a:pt x="779280" y="57355"/>
                </a:lnTo>
                <a:lnTo>
                  <a:pt x="784965" y="53566"/>
                </a:lnTo>
                <a:lnTo>
                  <a:pt x="790641" y="49792"/>
                </a:lnTo>
                <a:lnTo>
                  <a:pt x="824041" y="28355"/>
                </a:lnTo>
                <a:lnTo>
                  <a:pt x="859928" y="9287"/>
                </a:lnTo>
                <a:lnTo>
                  <a:pt x="889939" y="1737"/>
                </a:lnTo>
                <a:lnTo>
                  <a:pt x="894510" y="1990"/>
                </a:lnTo>
                <a:lnTo>
                  <a:pt x="929008" y="26547"/>
                </a:lnTo>
                <a:lnTo>
                  <a:pt x="948455" y="61985"/>
                </a:lnTo>
                <a:lnTo>
                  <a:pt x="950784" y="66587"/>
                </a:lnTo>
                <a:lnTo>
                  <a:pt x="971522" y="98936"/>
                </a:lnTo>
                <a:lnTo>
                  <a:pt x="1001191" y="112974"/>
                </a:lnTo>
                <a:lnTo>
                  <a:pt x="1005120" y="112804"/>
                </a:lnTo>
                <a:lnTo>
                  <a:pt x="1041726" y="100916"/>
                </a:lnTo>
                <a:lnTo>
                  <a:pt x="1079116" y="79544"/>
                </a:lnTo>
                <a:lnTo>
                  <a:pt x="1113007" y="57355"/>
                </a:lnTo>
                <a:lnTo>
                  <a:pt x="1118693" y="53566"/>
                </a:lnTo>
                <a:lnTo>
                  <a:pt x="1124369" y="49792"/>
                </a:lnTo>
                <a:lnTo>
                  <a:pt x="1157771" y="28355"/>
                </a:lnTo>
                <a:lnTo>
                  <a:pt x="1193662" y="9287"/>
                </a:lnTo>
                <a:lnTo>
                  <a:pt x="1223680" y="1737"/>
                </a:lnTo>
                <a:lnTo>
                  <a:pt x="1228963" y="1911"/>
                </a:lnTo>
                <a:lnTo>
                  <a:pt x="1264370" y="17392"/>
                </a:lnTo>
                <a:lnTo>
                  <a:pt x="1289415" y="51940"/>
                </a:lnTo>
                <a:lnTo>
                  <a:pt x="1292267" y="56586"/>
                </a:lnTo>
                <a:lnTo>
                  <a:pt x="1295216" y="61351"/>
                </a:lnTo>
                <a:lnTo>
                  <a:pt x="1320429" y="97056"/>
                </a:lnTo>
                <a:lnTo>
                  <a:pt x="1338147" y="116242"/>
                </a:lnTo>
                <a:lnTo>
                  <a:pt x="1341453" y="119661"/>
                </a:lnTo>
                <a:lnTo>
                  <a:pt x="1370361" y="151587"/>
                </a:lnTo>
                <a:lnTo>
                  <a:pt x="1398602" y="184327"/>
                </a:lnTo>
                <a:lnTo>
                  <a:pt x="1402812" y="189227"/>
                </a:lnTo>
                <a:lnTo>
                  <a:pt x="1428777" y="219146"/>
                </a:lnTo>
                <a:lnTo>
                  <a:pt x="1455591" y="248905"/>
                </a:lnTo>
                <a:lnTo>
                  <a:pt x="1482764" y="277059"/>
                </a:lnTo>
                <a:lnTo>
                  <a:pt x="1514263" y="305948"/>
                </a:lnTo>
                <a:lnTo>
                  <a:pt x="1549043" y="330934"/>
                </a:lnTo>
                <a:lnTo>
                  <a:pt x="1588440" y="346019"/>
                </a:lnTo>
                <a:lnTo>
                  <a:pt x="1613265" y="348341"/>
                </a:lnTo>
                <a:lnTo>
                  <a:pt x="1618169" y="348259"/>
                </a:lnTo>
                <a:lnTo>
                  <a:pt x="1657391" y="343282"/>
                </a:lnTo>
                <a:lnTo>
                  <a:pt x="1672380" y="340317"/>
                </a:lnTo>
                <a:lnTo>
                  <a:pt x="1677445" y="339301"/>
                </a:lnTo>
                <a:lnTo>
                  <a:pt x="1719821" y="332619"/>
                </a:lnTo>
                <a:lnTo>
                  <a:pt x="1742696" y="331624"/>
                </a:lnTo>
                <a:lnTo>
                  <a:pt x="1748637" y="331764"/>
                </a:lnTo>
                <a:lnTo>
                  <a:pt x="1789598" y="337573"/>
                </a:lnTo>
                <a:lnTo>
                  <a:pt x="1827043" y="348449"/>
                </a:lnTo>
                <a:lnTo>
                  <a:pt x="1868616" y="363470"/>
                </a:lnTo>
                <a:lnTo>
                  <a:pt x="1906250" y="378373"/>
                </a:lnTo>
                <a:lnTo>
                  <a:pt x="1938208" y="391413"/>
                </a:lnTo>
                <a:lnTo>
                  <a:pt x="1944605" y="394031"/>
                </a:lnTo>
                <a:lnTo>
                  <a:pt x="1982612" y="409385"/>
                </a:lnTo>
                <a:lnTo>
                  <a:pt x="2019204" y="423379"/>
                </a:lnTo>
                <a:lnTo>
                  <a:pt x="2058684" y="436574"/>
                </a:lnTo>
                <a:lnTo>
                  <a:pt x="2097491" y="445470"/>
                </a:lnTo>
                <a:lnTo>
                  <a:pt x="2113620" y="446699"/>
                </a:lnTo>
                <a:lnTo>
                  <a:pt x="2117864" y="446552"/>
                </a:lnTo>
                <a:lnTo>
                  <a:pt x="2150036" y="426045"/>
                </a:lnTo>
                <a:lnTo>
                  <a:pt x="2161723" y="389550"/>
                </a:lnTo>
                <a:lnTo>
                  <a:pt x="2162539" y="385996"/>
                </a:lnTo>
                <a:lnTo>
                  <a:pt x="2176928" y="348080"/>
                </a:lnTo>
                <a:lnTo>
                  <a:pt x="2210185" y="333713"/>
                </a:lnTo>
                <a:lnTo>
                  <a:pt x="2214759" y="333976"/>
                </a:lnTo>
                <a:lnTo>
                  <a:pt x="2254379" y="343130"/>
                </a:lnTo>
                <a:lnTo>
                  <a:pt x="2292721" y="356896"/>
                </a:lnTo>
                <a:lnTo>
                  <a:pt x="2330836" y="373184"/>
                </a:lnTo>
                <a:lnTo>
                  <a:pt x="2366909" y="390181"/>
                </a:lnTo>
                <a:lnTo>
                  <a:pt x="2405191" y="409413"/>
                </a:lnTo>
                <a:lnTo>
                  <a:pt x="2439521" y="427439"/>
                </a:lnTo>
                <a:lnTo>
                  <a:pt x="2475038" y="446680"/>
                </a:lnTo>
                <a:lnTo>
                  <a:pt x="2511542" y="466938"/>
                </a:lnTo>
                <a:lnTo>
                  <a:pt x="2548834" y="488019"/>
                </a:lnTo>
                <a:lnTo>
                  <a:pt x="2586711" y="509723"/>
                </a:lnTo>
                <a:lnTo>
                  <a:pt x="2624974" y="531854"/>
                </a:lnTo>
                <a:lnTo>
                  <a:pt x="2663422" y="554216"/>
                </a:lnTo>
                <a:lnTo>
                  <a:pt x="2669834" y="557951"/>
                </a:lnTo>
              </a:path>
            </a:pathLst>
          </a:custGeom>
          <a:ln w="92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28210" y="1897868"/>
            <a:ext cx="1779905" cy="556260"/>
          </a:xfrm>
          <a:custGeom>
            <a:avLst/>
            <a:gdLst/>
            <a:ahLst/>
            <a:cxnLst/>
            <a:rect l="l" t="t" r="r" b="b"/>
            <a:pathLst>
              <a:path w="1779904" h="556260">
                <a:moveTo>
                  <a:pt x="0" y="444962"/>
                </a:moveTo>
                <a:lnTo>
                  <a:pt x="5572" y="441961"/>
                </a:lnTo>
                <a:lnTo>
                  <a:pt x="11144" y="438961"/>
                </a:lnTo>
                <a:lnTo>
                  <a:pt x="16716" y="435961"/>
                </a:lnTo>
                <a:lnTo>
                  <a:pt x="55720" y="415178"/>
                </a:lnTo>
                <a:lnTo>
                  <a:pt x="94723" y="395241"/>
                </a:lnTo>
                <a:lnTo>
                  <a:pt x="133725" y="376822"/>
                </a:lnTo>
                <a:lnTo>
                  <a:pt x="172726" y="360589"/>
                </a:lnTo>
                <a:lnTo>
                  <a:pt x="211727" y="347214"/>
                </a:lnTo>
                <a:lnTo>
                  <a:pt x="250728" y="337366"/>
                </a:lnTo>
                <a:lnTo>
                  <a:pt x="289728" y="331716"/>
                </a:lnTo>
                <a:lnTo>
                  <a:pt x="317585" y="330621"/>
                </a:lnTo>
                <a:lnTo>
                  <a:pt x="323157" y="330721"/>
                </a:lnTo>
                <a:lnTo>
                  <a:pt x="361287" y="334601"/>
                </a:lnTo>
                <a:lnTo>
                  <a:pt x="399550" y="347816"/>
                </a:lnTo>
                <a:lnTo>
                  <a:pt x="433740" y="366955"/>
                </a:lnTo>
                <a:lnTo>
                  <a:pt x="468301" y="391270"/>
                </a:lnTo>
                <a:lnTo>
                  <a:pt x="502955" y="418954"/>
                </a:lnTo>
                <a:lnTo>
                  <a:pt x="532520" y="443994"/>
                </a:lnTo>
                <a:lnTo>
                  <a:pt x="542315" y="452399"/>
                </a:lnTo>
                <a:lnTo>
                  <a:pt x="547197" y="456589"/>
                </a:lnTo>
                <a:lnTo>
                  <a:pt x="581017" y="485186"/>
                </a:lnTo>
                <a:lnTo>
                  <a:pt x="614013" y="511213"/>
                </a:lnTo>
                <a:lnTo>
                  <a:pt x="645909" y="532862"/>
                </a:lnTo>
                <a:lnTo>
                  <a:pt x="680656" y="549926"/>
                </a:lnTo>
                <a:lnTo>
                  <a:pt x="713186" y="556214"/>
                </a:lnTo>
                <a:lnTo>
                  <a:pt x="717580" y="556080"/>
                </a:lnTo>
                <a:lnTo>
                  <a:pt x="753866" y="543951"/>
                </a:lnTo>
                <a:lnTo>
                  <a:pt x="785524" y="516109"/>
                </a:lnTo>
                <a:lnTo>
                  <a:pt x="811212" y="482703"/>
                </a:lnTo>
                <a:lnTo>
                  <a:pt x="832816" y="450018"/>
                </a:lnTo>
                <a:lnTo>
                  <a:pt x="835887" y="445249"/>
                </a:lnTo>
                <a:lnTo>
                  <a:pt x="838963" y="440479"/>
                </a:lnTo>
                <a:lnTo>
                  <a:pt x="860797" y="407687"/>
                </a:lnTo>
                <a:lnTo>
                  <a:pt x="887185" y="373954"/>
                </a:lnTo>
                <a:lnTo>
                  <a:pt x="916296" y="347987"/>
                </a:lnTo>
                <a:lnTo>
                  <a:pt x="953245" y="333115"/>
                </a:lnTo>
                <a:lnTo>
                  <a:pt x="964973" y="332466"/>
                </a:lnTo>
                <a:lnTo>
                  <a:pt x="968923" y="332623"/>
                </a:lnTo>
                <a:lnTo>
                  <a:pt x="1009521" y="342984"/>
                </a:lnTo>
                <a:lnTo>
                  <a:pt x="1047773" y="362618"/>
                </a:lnTo>
                <a:lnTo>
                  <a:pt x="1083137" y="384679"/>
                </a:lnTo>
                <a:lnTo>
                  <a:pt x="1092178" y="390500"/>
                </a:lnTo>
                <a:lnTo>
                  <a:pt x="1096729" y="393425"/>
                </a:lnTo>
                <a:lnTo>
                  <a:pt x="1129146" y="413601"/>
                </a:lnTo>
                <a:lnTo>
                  <a:pt x="1167396" y="434153"/>
                </a:lnTo>
                <a:lnTo>
                  <a:pt x="1206929" y="449153"/>
                </a:lnTo>
                <a:lnTo>
                  <a:pt x="1247744" y="455595"/>
                </a:lnTo>
                <a:lnTo>
                  <a:pt x="1252936" y="455649"/>
                </a:lnTo>
                <a:lnTo>
                  <a:pt x="1258149" y="455516"/>
                </a:lnTo>
                <a:lnTo>
                  <a:pt x="1300568" y="447037"/>
                </a:lnTo>
                <a:lnTo>
                  <a:pt x="1338299" y="428869"/>
                </a:lnTo>
                <a:lnTo>
                  <a:pt x="1373770" y="405543"/>
                </a:lnTo>
                <a:lnTo>
                  <a:pt x="1406820" y="380136"/>
                </a:lnTo>
                <a:lnTo>
                  <a:pt x="1436266" y="355279"/>
                </a:lnTo>
                <a:lnTo>
                  <a:pt x="1466428" y="328110"/>
                </a:lnTo>
                <a:lnTo>
                  <a:pt x="1497007" y="299130"/>
                </a:lnTo>
                <a:lnTo>
                  <a:pt x="1527705" y="268841"/>
                </a:lnTo>
                <a:lnTo>
                  <a:pt x="1558222" y="237746"/>
                </a:lnTo>
                <a:lnTo>
                  <a:pt x="1588259" y="206345"/>
                </a:lnTo>
                <a:lnTo>
                  <a:pt x="1617518" y="175140"/>
                </a:lnTo>
                <a:lnTo>
                  <a:pt x="1645700" y="144633"/>
                </a:lnTo>
                <a:lnTo>
                  <a:pt x="1672506" y="115326"/>
                </a:lnTo>
                <a:lnTo>
                  <a:pt x="1693578" y="92182"/>
                </a:lnTo>
                <a:lnTo>
                  <a:pt x="1697638" y="87721"/>
                </a:lnTo>
                <a:lnTo>
                  <a:pt x="1724442" y="58335"/>
                </a:lnTo>
                <a:lnTo>
                  <a:pt x="1751177" y="29444"/>
                </a:lnTo>
                <a:lnTo>
                  <a:pt x="1777710" y="2115"/>
                </a:lnTo>
                <a:lnTo>
                  <a:pt x="1779894" y="0"/>
                </a:lnTo>
              </a:path>
            </a:pathLst>
          </a:custGeom>
          <a:ln w="92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63127" y="4642348"/>
            <a:ext cx="2115185" cy="74930"/>
          </a:xfrm>
          <a:custGeom>
            <a:avLst/>
            <a:gdLst/>
            <a:ahLst/>
            <a:cxnLst/>
            <a:rect l="l" t="t" r="r" b="b"/>
            <a:pathLst>
              <a:path w="2115185" h="74929">
                <a:moveTo>
                  <a:pt x="74675" y="0"/>
                </a:moveTo>
                <a:lnTo>
                  <a:pt x="0" y="38099"/>
                </a:lnTo>
                <a:lnTo>
                  <a:pt x="74675" y="74675"/>
                </a:lnTo>
                <a:lnTo>
                  <a:pt x="74675" y="47243"/>
                </a:lnTo>
                <a:lnTo>
                  <a:pt x="62483" y="47243"/>
                </a:lnTo>
                <a:lnTo>
                  <a:pt x="62483" y="27431"/>
                </a:lnTo>
                <a:lnTo>
                  <a:pt x="74675" y="27431"/>
                </a:lnTo>
                <a:lnTo>
                  <a:pt x="74675" y="0"/>
                </a:lnTo>
                <a:close/>
              </a:path>
              <a:path w="2115185" h="74929">
                <a:moveTo>
                  <a:pt x="74675" y="27431"/>
                </a:moveTo>
                <a:lnTo>
                  <a:pt x="62483" y="27431"/>
                </a:lnTo>
                <a:lnTo>
                  <a:pt x="62483" y="47243"/>
                </a:lnTo>
                <a:lnTo>
                  <a:pt x="74675" y="47243"/>
                </a:lnTo>
                <a:lnTo>
                  <a:pt x="74675" y="27431"/>
                </a:lnTo>
                <a:close/>
              </a:path>
              <a:path w="2115185" h="74929">
                <a:moveTo>
                  <a:pt x="2115129" y="27431"/>
                </a:moveTo>
                <a:lnTo>
                  <a:pt x="74675" y="27431"/>
                </a:lnTo>
                <a:lnTo>
                  <a:pt x="74675" y="47243"/>
                </a:lnTo>
                <a:lnTo>
                  <a:pt x="2115129" y="47243"/>
                </a:lnTo>
                <a:lnTo>
                  <a:pt x="2115129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98044" y="5087325"/>
            <a:ext cx="780415" cy="74930"/>
          </a:xfrm>
          <a:custGeom>
            <a:avLst/>
            <a:gdLst/>
            <a:ahLst/>
            <a:cxnLst/>
            <a:rect l="l" t="t" r="r" b="b"/>
            <a:pathLst>
              <a:path w="780414" h="74929">
                <a:moveTo>
                  <a:pt x="74660" y="0"/>
                </a:moveTo>
                <a:lnTo>
                  <a:pt x="0" y="38099"/>
                </a:lnTo>
                <a:lnTo>
                  <a:pt x="74660" y="74675"/>
                </a:lnTo>
                <a:lnTo>
                  <a:pt x="74660" y="47243"/>
                </a:lnTo>
                <a:lnTo>
                  <a:pt x="62483" y="47243"/>
                </a:lnTo>
                <a:lnTo>
                  <a:pt x="62483" y="27431"/>
                </a:lnTo>
                <a:lnTo>
                  <a:pt x="74660" y="27431"/>
                </a:lnTo>
                <a:lnTo>
                  <a:pt x="74660" y="0"/>
                </a:lnTo>
                <a:close/>
              </a:path>
              <a:path w="780414" h="74929">
                <a:moveTo>
                  <a:pt x="74660" y="27431"/>
                </a:moveTo>
                <a:lnTo>
                  <a:pt x="62483" y="27431"/>
                </a:lnTo>
                <a:lnTo>
                  <a:pt x="62483" y="47243"/>
                </a:lnTo>
                <a:lnTo>
                  <a:pt x="74660" y="47243"/>
                </a:lnTo>
                <a:lnTo>
                  <a:pt x="74660" y="27431"/>
                </a:lnTo>
                <a:close/>
              </a:path>
              <a:path w="780414" h="74929">
                <a:moveTo>
                  <a:pt x="780211" y="27431"/>
                </a:moveTo>
                <a:lnTo>
                  <a:pt x="74660" y="27431"/>
                </a:lnTo>
                <a:lnTo>
                  <a:pt x="74660" y="47243"/>
                </a:lnTo>
                <a:lnTo>
                  <a:pt x="780211" y="47243"/>
                </a:lnTo>
                <a:lnTo>
                  <a:pt x="780211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755333" y="7933913"/>
            <a:ext cx="1668780" cy="74930"/>
          </a:xfrm>
          <a:custGeom>
            <a:avLst/>
            <a:gdLst/>
            <a:ahLst/>
            <a:cxnLst/>
            <a:rect l="l" t="t" r="r" b="b"/>
            <a:pathLst>
              <a:path w="1668779" h="74929">
                <a:moveTo>
                  <a:pt x="74675" y="0"/>
                </a:moveTo>
                <a:lnTo>
                  <a:pt x="0" y="36575"/>
                </a:lnTo>
                <a:lnTo>
                  <a:pt x="74675" y="74675"/>
                </a:lnTo>
                <a:lnTo>
                  <a:pt x="74675" y="42671"/>
                </a:lnTo>
                <a:lnTo>
                  <a:pt x="60959" y="42671"/>
                </a:lnTo>
                <a:lnTo>
                  <a:pt x="60959" y="30479"/>
                </a:lnTo>
                <a:lnTo>
                  <a:pt x="74675" y="30479"/>
                </a:lnTo>
                <a:lnTo>
                  <a:pt x="74675" y="0"/>
                </a:lnTo>
                <a:close/>
              </a:path>
              <a:path w="1668779" h="74929">
                <a:moveTo>
                  <a:pt x="74675" y="30479"/>
                </a:moveTo>
                <a:lnTo>
                  <a:pt x="60959" y="30479"/>
                </a:lnTo>
                <a:lnTo>
                  <a:pt x="60959" y="42671"/>
                </a:lnTo>
                <a:lnTo>
                  <a:pt x="74675" y="42671"/>
                </a:lnTo>
                <a:lnTo>
                  <a:pt x="74675" y="30479"/>
                </a:lnTo>
                <a:close/>
              </a:path>
              <a:path w="1668779" h="74929">
                <a:moveTo>
                  <a:pt x="1668642" y="30479"/>
                </a:moveTo>
                <a:lnTo>
                  <a:pt x="74675" y="30479"/>
                </a:lnTo>
                <a:lnTo>
                  <a:pt x="74675" y="42671"/>
                </a:lnTo>
                <a:lnTo>
                  <a:pt x="1668642" y="42671"/>
                </a:lnTo>
                <a:lnTo>
                  <a:pt x="1668642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70439" y="1675373"/>
            <a:ext cx="2199005" cy="1224280"/>
          </a:xfrm>
          <a:custGeom>
            <a:avLst/>
            <a:gdLst/>
            <a:ahLst/>
            <a:cxnLst/>
            <a:rect l="l" t="t" r="r" b="b"/>
            <a:pathLst>
              <a:path w="2199004" h="1224280">
                <a:moveTo>
                  <a:pt x="0" y="1223671"/>
                </a:moveTo>
                <a:lnTo>
                  <a:pt x="2198949" y="1223671"/>
                </a:lnTo>
                <a:lnTo>
                  <a:pt x="2198949" y="0"/>
                </a:lnTo>
                <a:lnTo>
                  <a:pt x="0" y="0"/>
                </a:lnTo>
                <a:lnTo>
                  <a:pt x="0" y="12236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070439" y="1675373"/>
            <a:ext cx="2199005" cy="1224280"/>
          </a:xfrm>
          <a:prstGeom prst="rect">
            <a:avLst/>
          </a:prstGeom>
          <a:ln w="27812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87630" marR="153035">
              <a:lnSpc>
                <a:spcPts val="1340"/>
              </a:lnSpc>
              <a:spcBef>
                <a:spcPts val="340"/>
              </a:spcBef>
            </a:pPr>
            <a:r>
              <a:rPr dirty="0" sz="1150" spc="5">
                <a:latin typeface="Times New Roman"/>
                <a:cs typeface="Times New Roman"/>
              </a:rPr>
              <a:t>When the </a:t>
            </a:r>
            <a:r>
              <a:rPr dirty="0" sz="1150" spc="10">
                <a:latin typeface="Times New Roman"/>
                <a:cs typeface="Times New Roman"/>
              </a:rPr>
              <a:t>RSI </a:t>
            </a:r>
            <a:r>
              <a:rPr dirty="0" sz="1150" spc="5">
                <a:latin typeface="Times New Roman"/>
                <a:cs typeface="Times New Roman"/>
              </a:rPr>
              <a:t>line </a:t>
            </a:r>
            <a:r>
              <a:rPr dirty="0" sz="1150" spc="10">
                <a:latin typeface="Times New Roman"/>
                <a:cs typeface="Times New Roman"/>
              </a:rPr>
              <a:t>moves </a:t>
            </a:r>
            <a:r>
              <a:rPr dirty="0" sz="1150" spc="5">
                <a:latin typeface="Times New Roman"/>
                <a:cs typeface="Times New Roman"/>
              </a:rPr>
              <a:t>above  </a:t>
            </a:r>
            <a:r>
              <a:rPr dirty="0" sz="1150" spc="10">
                <a:latin typeface="Times New Roman"/>
                <a:cs typeface="Times New Roman"/>
              </a:rPr>
              <a:t>75/80 </a:t>
            </a:r>
            <a:r>
              <a:rPr dirty="0" sz="1150">
                <a:latin typeface="Times New Roman"/>
                <a:cs typeface="Times New Roman"/>
              </a:rPr>
              <a:t>level </a:t>
            </a:r>
            <a:r>
              <a:rPr dirty="0" sz="1150" spc="5">
                <a:latin typeface="Times New Roman"/>
                <a:cs typeface="Times New Roman"/>
              </a:rPr>
              <a:t>that’s a </a:t>
            </a:r>
            <a:r>
              <a:rPr dirty="0" sz="1150" spc="10">
                <a:latin typeface="Times New Roman"/>
                <a:cs typeface="Times New Roman"/>
              </a:rPr>
              <a:t>very </a:t>
            </a:r>
            <a:r>
              <a:rPr dirty="0" sz="1150" spc="5">
                <a:latin typeface="Times New Roman"/>
                <a:cs typeface="Times New Roman"/>
              </a:rPr>
              <a:t>strong  selling </a:t>
            </a:r>
            <a:r>
              <a:rPr dirty="0" sz="1150">
                <a:latin typeface="Times New Roman"/>
                <a:cs typeface="Times New Roman"/>
              </a:rPr>
              <a:t>signal. </a:t>
            </a:r>
            <a:r>
              <a:rPr dirty="0" sz="1150" spc="5">
                <a:latin typeface="Times New Roman"/>
                <a:cs typeface="Times New Roman"/>
              </a:rPr>
              <a:t>The reason </a:t>
            </a:r>
            <a:r>
              <a:rPr dirty="0" sz="1150" spc="10">
                <a:latin typeface="Times New Roman"/>
                <a:cs typeface="Times New Roman"/>
              </a:rPr>
              <a:t>is  </a:t>
            </a:r>
            <a:r>
              <a:rPr dirty="0" sz="1150" spc="5">
                <a:latin typeface="Times New Roman"/>
                <a:cs typeface="Times New Roman"/>
              </a:rPr>
              <a:t>because price will start</a:t>
            </a:r>
            <a:r>
              <a:rPr dirty="0" sz="1150" spc="-60">
                <a:latin typeface="Times New Roman"/>
                <a:cs typeface="Times New Roman"/>
              </a:rPr>
              <a:t> </a:t>
            </a:r>
            <a:r>
              <a:rPr dirty="0" sz="1150" spc="5">
                <a:latin typeface="Times New Roman"/>
                <a:cs typeface="Times New Roman"/>
              </a:rPr>
              <a:t>drop.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87630">
              <a:lnSpc>
                <a:spcPct val="100000"/>
              </a:lnSpc>
            </a:pPr>
            <a:r>
              <a:rPr dirty="0" sz="1150" spc="5" b="1">
                <a:latin typeface="Times New Roman"/>
                <a:cs typeface="Times New Roman"/>
              </a:rPr>
              <a:t>Action= enter selling</a:t>
            </a:r>
            <a:r>
              <a:rPr dirty="0" sz="1150" spc="-40" b="1">
                <a:latin typeface="Times New Roman"/>
                <a:cs typeface="Times New Roman"/>
              </a:rPr>
              <a:t> </a:t>
            </a:r>
            <a:r>
              <a:rPr dirty="0" sz="1150" spc="5" b="1">
                <a:latin typeface="Times New Roman"/>
                <a:cs typeface="Times New Roman"/>
              </a:rPr>
              <a:t>position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044531" y="3455252"/>
            <a:ext cx="2199005" cy="1224280"/>
          </a:xfrm>
          <a:custGeom>
            <a:avLst/>
            <a:gdLst/>
            <a:ahLst/>
            <a:cxnLst/>
            <a:rect l="l" t="t" r="r" b="b"/>
            <a:pathLst>
              <a:path w="2199004" h="1224279">
                <a:moveTo>
                  <a:pt x="0" y="1223671"/>
                </a:moveTo>
                <a:lnTo>
                  <a:pt x="2198949" y="1223671"/>
                </a:lnTo>
                <a:lnTo>
                  <a:pt x="2198949" y="0"/>
                </a:lnTo>
                <a:lnTo>
                  <a:pt x="0" y="0"/>
                </a:lnTo>
                <a:lnTo>
                  <a:pt x="0" y="12236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044531" y="3455252"/>
            <a:ext cx="2199005" cy="1225550"/>
          </a:xfrm>
          <a:prstGeom prst="rect">
            <a:avLst/>
          </a:prstGeom>
          <a:ln w="27812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89535" marR="83185">
              <a:lnSpc>
                <a:spcPts val="1340"/>
              </a:lnSpc>
              <a:spcBef>
                <a:spcPts val="340"/>
              </a:spcBef>
            </a:pPr>
            <a:r>
              <a:rPr dirty="0" sz="1150" spc="5">
                <a:latin typeface="Times New Roman"/>
                <a:cs typeface="Times New Roman"/>
              </a:rPr>
              <a:t>When the </a:t>
            </a:r>
            <a:r>
              <a:rPr dirty="0" sz="1150" spc="10">
                <a:latin typeface="Times New Roman"/>
                <a:cs typeface="Times New Roman"/>
              </a:rPr>
              <a:t>RSI </a:t>
            </a:r>
            <a:r>
              <a:rPr dirty="0" sz="1150" spc="5">
                <a:latin typeface="Times New Roman"/>
                <a:cs typeface="Times New Roman"/>
              </a:rPr>
              <a:t>line </a:t>
            </a:r>
            <a:r>
              <a:rPr dirty="0" sz="1150" spc="10">
                <a:latin typeface="Times New Roman"/>
                <a:cs typeface="Times New Roman"/>
              </a:rPr>
              <a:t>moves </a:t>
            </a:r>
            <a:r>
              <a:rPr dirty="0" sz="1150" spc="5">
                <a:latin typeface="Times New Roman"/>
                <a:cs typeface="Times New Roman"/>
              </a:rPr>
              <a:t>above  </a:t>
            </a:r>
            <a:r>
              <a:rPr dirty="0" sz="1150" u="sng">
                <a:latin typeface="Times New Roman"/>
                <a:cs typeface="Times New Roman"/>
              </a:rPr>
              <a:t>50 </a:t>
            </a:r>
            <a:r>
              <a:rPr dirty="0" sz="1150" spc="5">
                <a:latin typeface="Times New Roman"/>
                <a:cs typeface="Times New Roman"/>
              </a:rPr>
              <a:t>level that’s buying signal. The  </a:t>
            </a:r>
            <a:r>
              <a:rPr dirty="0" sz="1150">
                <a:latin typeface="Times New Roman"/>
                <a:cs typeface="Times New Roman"/>
              </a:rPr>
              <a:t>reason </a:t>
            </a:r>
            <a:r>
              <a:rPr dirty="0" sz="1150" spc="5">
                <a:latin typeface="Times New Roman"/>
                <a:cs typeface="Times New Roman"/>
              </a:rPr>
              <a:t>is because price is likely  to move</a:t>
            </a:r>
            <a:r>
              <a:rPr dirty="0" sz="1150" spc="-90">
                <a:latin typeface="Times New Roman"/>
                <a:cs typeface="Times New Roman"/>
              </a:rPr>
              <a:t> </a:t>
            </a:r>
            <a:r>
              <a:rPr dirty="0" sz="1150" spc="10">
                <a:latin typeface="Times New Roman"/>
                <a:cs typeface="Times New Roman"/>
              </a:rPr>
              <a:t>up.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dirty="0" sz="1150" spc="5" b="1">
                <a:latin typeface="Times New Roman"/>
                <a:cs typeface="Times New Roman"/>
              </a:rPr>
              <a:t>Action= enter buying</a:t>
            </a:r>
            <a:r>
              <a:rPr dirty="0" sz="1150" spc="-25" b="1">
                <a:latin typeface="Times New Roman"/>
                <a:cs typeface="Times New Roman"/>
              </a:rPr>
              <a:t> </a:t>
            </a:r>
            <a:r>
              <a:rPr dirty="0" sz="1150" spc="5" b="1">
                <a:latin typeface="Times New Roman"/>
                <a:cs typeface="Times New Roman"/>
              </a:rPr>
              <a:t>position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044531" y="5123904"/>
            <a:ext cx="2199005" cy="1112520"/>
          </a:xfrm>
          <a:custGeom>
            <a:avLst/>
            <a:gdLst/>
            <a:ahLst/>
            <a:cxnLst/>
            <a:rect l="l" t="t" r="r" b="b"/>
            <a:pathLst>
              <a:path w="2199004" h="1112520">
                <a:moveTo>
                  <a:pt x="0" y="1112425"/>
                </a:moveTo>
                <a:lnTo>
                  <a:pt x="2198949" y="1112425"/>
                </a:lnTo>
                <a:lnTo>
                  <a:pt x="2198949" y="0"/>
                </a:lnTo>
                <a:lnTo>
                  <a:pt x="0" y="0"/>
                </a:lnTo>
                <a:lnTo>
                  <a:pt x="0" y="11124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044531" y="5125428"/>
            <a:ext cx="2199005" cy="1112520"/>
          </a:xfrm>
          <a:prstGeom prst="rect">
            <a:avLst/>
          </a:prstGeom>
          <a:ln w="27812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89535" marR="98425">
              <a:lnSpc>
                <a:spcPts val="1340"/>
              </a:lnSpc>
              <a:spcBef>
                <a:spcPts val="330"/>
              </a:spcBef>
            </a:pPr>
            <a:r>
              <a:rPr dirty="0" sz="1150" spc="5">
                <a:latin typeface="Times New Roman"/>
                <a:cs typeface="Times New Roman"/>
              </a:rPr>
              <a:t>When the </a:t>
            </a:r>
            <a:r>
              <a:rPr dirty="0" sz="1150" spc="10">
                <a:latin typeface="Times New Roman"/>
                <a:cs typeface="Times New Roman"/>
              </a:rPr>
              <a:t>RSI </a:t>
            </a:r>
            <a:r>
              <a:rPr dirty="0" sz="1150" spc="5">
                <a:latin typeface="Times New Roman"/>
                <a:cs typeface="Times New Roman"/>
              </a:rPr>
              <a:t>line </a:t>
            </a:r>
            <a:r>
              <a:rPr dirty="0" sz="1150" spc="10">
                <a:latin typeface="Times New Roman"/>
                <a:cs typeface="Times New Roman"/>
              </a:rPr>
              <a:t>moves </a:t>
            </a:r>
            <a:r>
              <a:rPr dirty="0" sz="1150" spc="5">
                <a:latin typeface="Times New Roman"/>
                <a:cs typeface="Times New Roman"/>
              </a:rPr>
              <a:t>below  </a:t>
            </a:r>
            <a:r>
              <a:rPr dirty="0" sz="1150" b="1" u="sng">
                <a:latin typeface="Times New Roman"/>
                <a:cs typeface="Times New Roman"/>
              </a:rPr>
              <a:t>50 </a:t>
            </a:r>
            <a:r>
              <a:rPr dirty="0" sz="1150" spc="5">
                <a:latin typeface="Times New Roman"/>
                <a:cs typeface="Times New Roman"/>
              </a:rPr>
              <a:t>level that’s selling signal. </a:t>
            </a:r>
            <a:r>
              <a:rPr dirty="0" sz="1150" spc="10">
                <a:latin typeface="Times New Roman"/>
                <a:cs typeface="Times New Roman"/>
              </a:rPr>
              <a:t>The  </a:t>
            </a:r>
            <a:r>
              <a:rPr dirty="0" sz="1150">
                <a:latin typeface="Times New Roman"/>
                <a:cs typeface="Times New Roman"/>
              </a:rPr>
              <a:t>reason </a:t>
            </a:r>
            <a:r>
              <a:rPr dirty="0" sz="1150" spc="5">
                <a:latin typeface="Times New Roman"/>
                <a:cs typeface="Times New Roman"/>
              </a:rPr>
              <a:t>is because price is likely  to</a:t>
            </a:r>
            <a:r>
              <a:rPr dirty="0" sz="1150" spc="-85">
                <a:latin typeface="Times New Roman"/>
                <a:cs typeface="Times New Roman"/>
              </a:rPr>
              <a:t> </a:t>
            </a:r>
            <a:r>
              <a:rPr dirty="0" sz="1150" spc="5">
                <a:latin typeface="Times New Roman"/>
                <a:cs typeface="Times New Roman"/>
              </a:rPr>
              <a:t>drop.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dirty="0" sz="1150" spc="5" b="1">
                <a:latin typeface="Times New Roman"/>
                <a:cs typeface="Times New Roman"/>
              </a:rPr>
              <a:t>Action= enter selling</a:t>
            </a:r>
            <a:r>
              <a:rPr dirty="0" sz="1150" spc="-75" b="1">
                <a:latin typeface="Times New Roman"/>
                <a:cs typeface="Times New Roman"/>
              </a:rPr>
              <a:t> </a:t>
            </a:r>
            <a:r>
              <a:rPr dirty="0" sz="1150" spc="5" b="1">
                <a:latin typeface="Times New Roman"/>
                <a:cs typeface="Times New Roman"/>
              </a:rPr>
              <a:t>position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155783" y="7237512"/>
            <a:ext cx="2225040" cy="1335405"/>
          </a:xfrm>
          <a:custGeom>
            <a:avLst/>
            <a:gdLst/>
            <a:ahLst/>
            <a:cxnLst/>
            <a:rect l="l" t="t" r="r" b="b"/>
            <a:pathLst>
              <a:path w="2225040" h="1335404">
                <a:moveTo>
                  <a:pt x="0" y="1334911"/>
                </a:moveTo>
                <a:lnTo>
                  <a:pt x="2224857" y="1334911"/>
                </a:lnTo>
                <a:lnTo>
                  <a:pt x="2224857" y="0"/>
                </a:lnTo>
                <a:lnTo>
                  <a:pt x="0" y="0"/>
                </a:lnTo>
                <a:lnTo>
                  <a:pt x="0" y="13349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155783" y="7239037"/>
            <a:ext cx="2225040" cy="1335405"/>
          </a:xfrm>
          <a:prstGeom prst="rect">
            <a:avLst/>
          </a:prstGeom>
          <a:ln w="27812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89535" marR="169545">
              <a:lnSpc>
                <a:spcPts val="1340"/>
              </a:lnSpc>
              <a:spcBef>
                <a:spcPts val="330"/>
              </a:spcBef>
            </a:pPr>
            <a:r>
              <a:rPr dirty="0" sz="1150" spc="5">
                <a:latin typeface="Times New Roman"/>
                <a:cs typeface="Times New Roman"/>
              </a:rPr>
              <a:t>When the </a:t>
            </a:r>
            <a:r>
              <a:rPr dirty="0" sz="1150" spc="10">
                <a:latin typeface="Times New Roman"/>
                <a:cs typeface="Times New Roman"/>
              </a:rPr>
              <a:t>RSI </a:t>
            </a:r>
            <a:r>
              <a:rPr dirty="0" sz="1150" spc="5">
                <a:latin typeface="Times New Roman"/>
                <a:cs typeface="Times New Roman"/>
              </a:rPr>
              <a:t>line </a:t>
            </a:r>
            <a:r>
              <a:rPr dirty="0" sz="1150" spc="10">
                <a:latin typeface="Times New Roman"/>
                <a:cs typeface="Times New Roman"/>
              </a:rPr>
              <a:t>moves </a:t>
            </a:r>
            <a:r>
              <a:rPr dirty="0" sz="1150" spc="5">
                <a:latin typeface="Times New Roman"/>
                <a:cs typeface="Times New Roman"/>
              </a:rPr>
              <a:t>below  </a:t>
            </a:r>
            <a:r>
              <a:rPr dirty="0" sz="1150" spc="5" b="1" u="heavy">
                <a:latin typeface="Times New Roman"/>
                <a:cs typeface="Times New Roman"/>
              </a:rPr>
              <a:t>25/20 </a:t>
            </a:r>
            <a:r>
              <a:rPr dirty="0" sz="1150" spc="5">
                <a:latin typeface="Times New Roman"/>
                <a:cs typeface="Times New Roman"/>
              </a:rPr>
              <a:t>level that’s very </a:t>
            </a:r>
            <a:r>
              <a:rPr dirty="0" sz="1150" spc="10">
                <a:latin typeface="Times New Roman"/>
                <a:cs typeface="Times New Roman"/>
              </a:rPr>
              <a:t>strong  </a:t>
            </a:r>
            <a:r>
              <a:rPr dirty="0" sz="1150" spc="5">
                <a:latin typeface="Times New Roman"/>
                <a:cs typeface="Times New Roman"/>
              </a:rPr>
              <a:t>buying </a:t>
            </a:r>
            <a:r>
              <a:rPr dirty="0" sz="1150">
                <a:latin typeface="Times New Roman"/>
                <a:cs typeface="Times New Roman"/>
              </a:rPr>
              <a:t>signal. </a:t>
            </a:r>
            <a:r>
              <a:rPr dirty="0" sz="1150" spc="5">
                <a:latin typeface="Times New Roman"/>
                <a:cs typeface="Times New Roman"/>
              </a:rPr>
              <a:t>The reason is  </a:t>
            </a:r>
            <a:r>
              <a:rPr dirty="0" sz="1150">
                <a:latin typeface="Times New Roman"/>
                <a:cs typeface="Times New Roman"/>
              </a:rPr>
              <a:t>because </a:t>
            </a:r>
            <a:r>
              <a:rPr dirty="0" sz="1150" spc="5">
                <a:latin typeface="Times New Roman"/>
                <a:cs typeface="Times New Roman"/>
              </a:rPr>
              <a:t>price will </a:t>
            </a:r>
            <a:r>
              <a:rPr dirty="0" sz="1150">
                <a:latin typeface="Times New Roman"/>
                <a:cs typeface="Times New Roman"/>
              </a:rPr>
              <a:t>start </a:t>
            </a:r>
            <a:r>
              <a:rPr dirty="0" sz="1150" spc="10">
                <a:latin typeface="Times New Roman"/>
                <a:cs typeface="Times New Roman"/>
              </a:rPr>
              <a:t>moving  </a:t>
            </a:r>
            <a:r>
              <a:rPr dirty="0" sz="1150">
                <a:latin typeface="Times New Roman"/>
                <a:cs typeface="Times New Roman"/>
              </a:rPr>
              <a:t>up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dirty="0" sz="1150" spc="5" b="1">
                <a:latin typeface="Times New Roman"/>
                <a:cs typeface="Times New Roman"/>
              </a:rPr>
              <a:t>Action= enter buying</a:t>
            </a:r>
            <a:r>
              <a:rPr dirty="0" sz="1150" spc="-25" b="1">
                <a:latin typeface="Times New Roman"/>
                <a:cs typeface="Times New Roman"/>
              </a:rPr>
              <a:t> </a:t>
            </a:r>
            <a:r>
              <a:rPr dirty="0" sz="1150" spc="5" b="1">
                <a:latin typeface="Times New Roman"/>
                <a:cs typeface="Times New Roman"/>
              </a:rPr>
              <a:t>position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919066" y="8231078"/>
            <a:ext cx="2781300" cy="0"/>
          </a:xfrm>
          <a:custGeom>
            <a:avLst/>
            <a:gdLst/>
            <a:ahLst/>
            <a:cxnLst/>
            <a:rect l="l" t="t" r="r" b="b"/>
            <a:pathLst>
              <a:path w="2781300" h="0">
                <a:moveTo>
                  <a:pt x="0" y="0"/>
                </a:moveTo>
                <a:lnTo>
                  <a:pt x="2781071" y="0"/>
                </a:lnTo>
              </a:path>
            </a:pathLst>
          </a:custGeom>
          <a:ln w="2781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816973" y="1675379"/>
            <a:ext cx="2781300" cy="0"/>
          </a:xfrm>
          <a:custGeom>
            <a:avLst/>
            <a:gdLst/>
            <a:ahLst/>
            <a:cxnLst/>
            <a:rect l="l" t="t" r="r" b="b"/>
            <a:pathLst>
              <a:path w="2781300" h="0">
                <a:moveTo>
                  <a:pt x="0" y="0"/>
                </a:moveTo>
                <a:lnTo>
                  <a:pt x="2781071" y="0"/>
                </a:lnTo>
              </a:path>
            </a:pathLst>
          </a:custGeom>
          <a:ln w="2781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780397" y="5439339"/>
            <a:ext cx="74930" cy="1335405"/>
          </a:xfrm>
          <a:custGeom>
            <a:avLst/>
            <a:gdLst/>
            <a:ahLst/>
            <a:cxnLst/>
            <a:rect l="l" t="t" r="r" b="b"/>
            <a:pathLst>
              <a:path w="74930" h="1335404">
                <a:moveTo>
                  <a:pt x="32003" y="1261765"/>
                </a:moveTo>
                <a:lnTo>
                  <a:pt x="0" y="1261765"/>
                </a:lnTo>
                <a:lnTo>
                  <a:pt x="36575" y="1334917"/>
                </a:lnTo>
                <a:lnTo>
                  <a:pt x="65944" y="1278529"/>
                </a:lnTo>
                <a:lnTo>
                  <a:pt x="36575" y="1278529"/>
                </a:lnTo>
                <a:lnTo>
                  <a:pt x="33527" y="1277005"/>
                </a:lnTo>
                <a:lnTo>
                  <a:pt x="32003" y="1273957"/>
                </a:lnTo>
                <a:lnTo>
                  <a:pt x="32003" y="1261765"/>
                </a:lnTo>
                <a:close/>
              </a:path>
              <a:path w="74930" h="1335404">
                <a:moveTo>
                  <a:pt x="36575" y="57911"/>
                </a:moveTo>
                <a:lnTo>
                  <a:pt x="33527" y="59435"/>
                </a:lnTo>
                <a:lnTo>
                  <a:pt x="32003" y="62483"/>
                </a:lnTo>
                <a:lnTo>
                  <a:pt x="32003" y="1273957"/>
                </a:lnTo>
                <a:lnTo>
                  <a:pt x="33527" y="1277005"/>
                </a:lnTo>
                <a:lnTo>
                  <a:pt x="36575" y="1278529"/>
                </a:lnTo>
                <a:lnTo>
                  <a:pt x="41147" y="1277005"/>
                </a:lnTo>
                <a:lnTo>
                  <a:pt x="41147" y="59435"/>
                </a:lnTo>
                <a:lnTo>
                  <a:pt x="36575" y="57911"/>
                </a:lnTo>
                <a:close/>
              </a:path>
              <a:path w="74930" h="1335404">
                <a:moveTo>
                  <a:pt x="74675" y="1261765"/>
                </a:moveTo>
                <a:lnTo>
                  <a:pt x="41147" y="1261765"/>
                </a:lnTo>
                <a:lnTo>
                  <a:pt x="41147" y="1277005"/>
                </a:lnTo>
                <a:lnTo>
                  <a:pt x="36575" y="1278529"/>
                </a:lnTo>
                <a:lnTo>
                  <a:pt x="65944" y="1278529"/>
                </a:lnTo>
                <a:lnTo>
                  <a:pt x="74675" y="1261765"/>
                </a:lnTo>
                <a:close/>
              </a:path>
              <a:path w="74930" h="1335404">
                <a:moveTo>
                  <a:pt x="36575" y="0"/>
                </a:moveTo>
                <a:lnTo>
                  <a:pt x="0" y="74675"/>
                </a:lnTo>
                <a:lnTo>
                  <a:pt x="32003" y="74675"/>
                </a:lnTo>
                <a:lnTo>
                  <a:pt x="32003" y="62483"/>
                </a:lnTo>
                <a:lnTo>
                  <a:pt x="33527" y="59435"/>
                </a:lnTo>
                <a:lnTo>
                  <a:pt x="36575" y="57911"/>
                </a:lnTo>
                <a:lnTo>
                  <a:pt x="66122" y="57911"/>
                </a:lnTo>
                <a:lnTo>
                  <a:pt x="36575" y="0"/>
                </a:lnTo>
                <a:close/>
              </a:path>
              <a:path w="74930" h="1335404">
                <a:moveTo>
                  <a:pt x="66122" y="57911"/>
                </a:moveTo>
                <a:lnTo>
                  <a:pt x="36575" y="57911"/>
                </a:lnTo>
                <a:lnTo>
                  <a:pt x="41147" y="59435"/>
                </a:lnTo>
                <a:lnTo>
                  <a:pt x="41147" y="74675"/>
                </a:lnTo>
                <a:lnTo>
                  <a:pt x="74675" y="74675"/>
                </a:lnTo>
                <a:lnTo>
                  <a:pt x="66122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816973" y="6015365"/>
            <a:ext cx="890269" cy="0"/>
          </a:xfrm>
          <a:custGeom>
            <a:avLst/>
            <a:gdLst/>
            <a:ahLst/>
            <a:cxnLst/>
            <a:rect l="l" t="t" r="r" b="b"/>
            <a:pathLst>
              <a:path w="890269" h="0">
                <a:moveTo>
                  <a:pt x="0" y="0"/>
                </a:moveTo>
                <a:lnTo>
                  <a:pt x="889939" y="0"/>
                </a:lnTo>
              </a:path>
            </a:pathLst>
          </a:custGeom>
          <a:ln w="92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780397" y="2492182"/>
            <a:ext cx="74930" cy="1335405"/>
          </a:xfrm>
          <a:custGeom>
            <a:avLst/>
            <a:gdLst/>
            <a:ahLst/>
            <a:cxnLst/>
            <a:rect l="l" t="t" r="r" b="b"/>
            <a:pathLst>
              <a:path w="74930" h="1335404">
                <a:moveTo>
                  <a:pt x="32003" y="1260226"/>
                </a:moveTo>
                <a:lnTo>
                  <a:pt x="0" y="1260226"/>
                </a:lnTo>
                <a:lnTo>
                  <a:pt x="36575" y="1334902"/>
                </a:lnTo>
                <a:lnTo>
                  <a:pt x="66122" y="1276990"/>
                </a:lnTo>
                <a:lnTo>
                  <a:pt x="36575" y="1276990"/>
                </a:lnTo>
                <a:lnTo>
                  <a:pt x="33527" y="1275466"/>
                </a:lnTo>
                <a:lnTo>
                  <a:pt x="32003" y="1272418"/>
                </a:lnTo>
                <a:lnTo>
                  <a:pt x="32003" y="1260226"/>
                </a:lnTo>
                <a:close/>
              </a:path>
              <a:path w="74930" h="1335404">
                <a:moveTo>
                  <a:pt x="36575" y="56372"/>
                </a:moveTo>
                <a:lnTo>
                  <a:pt x="33527" y="57896"/>
                </a:lnTo>
                <a:lnTo>
                  <a:pt x="32003" y="60944"/>
                </a:lnTo>
                <a:lnTo>
                  <a:pt x="32003" y="1272418"/>
                </a:lnTo>
                <a:lnTo>
                  <a:pt x="33527" y="1275466"/>
                </a:lnTo>
                <a:lnTo>
                  <a:pt x="36575" y="1276990"/>
                </a:lnTo>
                <a:lnTo>
                  <a:pt x="41147" y="1275466"/>
                </a:lnTo>
                <a:lnTo>
                  <a:pt x="41147" y="57896"/>
                </a:lnTo>
                <a:lnTo>
                  <a:pt x="36575" y="56372"/>
                </a:lnTo>
                <a:close/>
              </a:path>
              <a:path w="74930" h="1335404">
                <a:moveTo>
                  <a:pt x="74675" y="1260226"/>
                </a:moveTo>
                <a:lnTo>
                  <a:pt x="41147" y="1260226"/>
                </a:lnTo>
                <a:lnTo>
                  <a:pt x="41147" y="1275466"/>
                </a:lnTo>
                <a:lnTo>
                  <a:pt x="36575" y="1276990"/>
                </a:lnTo>
                <a:lnTo>
                  <a:pt x="66122" y="1276990"/>
                </a:lnTo>
                <a:lnTo>
                  <a:pt x="74675" y="1260226"/>
                </a:lnTo>
                <a:close/>
              </a:path>
              <a:path w="74930" h="1335404">
                <a:moveTo>
                  <a:pt x="36575" y="0"/>
                </a:moveTo>
                <a:lnTo>
                  <a:pt x="0" y="73136"/>
                </a:lnTo>
                <a:lnTo>
                  <a:pt x="32003" y="73136"/>
                </a:lnTo>
                <a:lnTo>
                  <a:pt x="32003" y="60944"/>
                </a:lnTo>
                <a:lnTo>
                  <a:pt x="33527" y="57896"/>
                </a:lnTo>
                <a:lnTo>
                  <a:pt x="36575" y="56372"/>
                </a:lnTo>
                <a:lnTo>
                  <a:pt x="65942" y="56372"/>
                </a:lnTo>
                <a:lnTo>
                  <a:pt x="36575" y="0"/>
                </a:lnTo>
                <a:close/>
              </a:path>
              <a:path w="74930" h="1335404">
                <a:moveTo>
                  <a:pt x="65942" y="56372"/>
                </a:moveTo>
                <a:lnTo>
                  <a:pt x="36575" y="56372"/>
                </a:lnTo>
                <a:lnTo>
                  <a:pt x="41147" y="57896"/>
                </a:lnTo>
                <a:lnTo>
                  <a:pt x="41147" y="73136"/>
                </a:lnTo>
                <a:lnTo>
                  <a:pt x="74675" y="73136"/>
                </a:lnTo>
                <a:lnTo>
                  <a:pt x="65942" y="56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816973" y="3084957"/>
            <a:ext cx="890269" cy="0"/>
          </a:xfrm>
          <a:custGeom>
            <a:avLst/>
            <a:gdLst/>
            <a:ahLst/>
            <a:cxnLst/>
            <a:rect l="l" t="t" r="r" b="b"/>
            <a:pathLst>
              <a:path w="890269" h="0">
                <a:moveTo>
                  <a:pt x="0" y="0"/>
                </a:moveTo>
                <a:lnTo>
                  <a:pt x="889939" y="0"/>
                </a:lnTo>
              </a:path>
            </a:pathLst>
          </a:custGeom>
          <a:ln w="92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50"/>
              </a:lnSpc>
            </a:pPr>
            <a:r>
              <a:rPr dirty="0" spc="5">
                <a:hlinkClick r:id="rId6"/>
              </a:rPr>
              <a:t>www.instafxng.com</a:t>
            </a:r>
          </a:p>
          <a:p>
            <a:pPr algn="ctr">
              <a:lnSpc>
                <a:spcPts val="1360"/>
              </a:lnSpc>
            </a:pPr>
            <a:r>
              <a:rPr dirty="0" spc="5" u="none">
                <a:solidFill>
                  <a:srgbClr val="C00000"/>
                </a:solidFill>
              </a:rPr>
              <a:t>This materials </a:t>
            </a:r>
            <a:r>
              <a:rPr dirty="0" u="none">
                <a:solidFill>
                  <a:srgbClr val="C00000"/>
                </a:solidFill>
              </a:rPr>
              <a:t>are </a:t>
            </a:r>
            <a:r>
              <a:rPr dirty="0" spc="10" u="none">
                <a:solidFill>
                  <a:srgbClr val="C00000"/>
                </a:solidFill>
              </a:rPr>
              <a:t>solely </a:t>
            </a:r>
            <a:r>
              <a:rPr dirty="0" spc="5" u="none">
                <a:solidFill>
                  <a:srgbClr val="C00000"/>
                </a:solidFill>
              </a:rPr>
              <a:t>meant for educational </a:t>
            </a:r>
            <a:r>
              <a:rPr dirty="0" spc="-5" u="none">
                <a:solidFill>
                  <a:srgbClr val="C00000"/>
                </a:solidFill>
              </a:rPr>
              <a:t>purposes</a:t>
            </a:r>
            <a:r>
              <a:rPr dirty="0" spc="-25" u="none">
                <a:solidFill>
                  <a:srgbClr val="C00000"/>
                </a:solidFill>
              </a:rPr>
              <a:t> </a:t>
            </a:r>
            <a:r>
              <a:rPr dirty="0" spc="10" u="none">
                <a:solidFill>
                  <a:srgbClr val="C00000"/>
                </a:solidFill>
              </a:rPr>
              <a:t>only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955" y="6376522"/>
            <a:ext cx="1389766" cy="1389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27294" y="6471010"/>
            <a:ext cx="86867" cy="85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8813" y="2936082"/>
            <a:ext cx="3657295" cy="3504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33784" y="454757"/>
            <a:ext cx="0" cy="890269"/>
          </a:xfrm>
          <a:custGeom>
            <a:avLst/>
            <a:gdLst/>
            <a:ahLst/>
            <a:cxnLst/>
            <a:rect l="l" t="t" r="r" b="b"/>
            <a:pathLst>
              <a:path w="0" h="890269">
                <a:moveTo>
                  <a:pt x="0" y="0"/>
                </a:moveTo>
                <a:lnTo>
                  <a:pt x="0" y="889944"/>
                </a:lnTo>
              </a:path>
            </a:pathLst>
          </a:custGeom>
          <a:ln w="4419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09" y="454757"/>
            <a:ext cx="7499350" cy="890269"/>
          </a:xfrm>
          <a:custGeom>
            <a:avLst/>
            <a:gdLst/>
            <a:ahLst/>
            <a:cxnLst/>
            <a:rect l="l" t="t" r="r" b="b"/>
            <a:pathLst>
              <a:path w="7499350" h="890269">
                <a:moveTo>
                  <a:pt x="0" y="889944"/>
                </a:moveTo>
                <a:lnTo>
                  <a:pt x="7498978" y="889944"/>
                </a:lnTo>
                <a:lnTo>
                  <a:pt x="7498978" y="0"/>
                </a:lnTo>
                <a:lnTo>
                  <a:pt x="0" y="0"/>
                </a:lnTo>
                <a:lnTo>
                  <a:pt x="0" y="8899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74712" y="454760"/>
            <a:ext cx="3029452" cy="8899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00170" y="1683230"/>
            <a:ext cx="5375910" cy="36055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 indent="-635">
              <a:lnSpc>
                <a:spcPct val="97400"/>
              </a:lnSpc>
            </a:pPr>
            <a:r>
              <a:rPr dirty="0" sz="1150" spc="5">
                <a:latin typeface="Arial"/>
                <a:cs typeface="Arial"/>
              </a:rPr>
              <a:t>After </a:t>
            </a:r>
            <a:r>
              <a:rPr dirty="0" sz="1150" spc="10">
                <a:latin typeface="Arial"/>
                <a:cs typeface="Arial"/>
              </a:rPr>
              <a:t>reading </a:t>
            </a:r>
            <a:r>
              <a:rPr dirty="0" sz="1150" spc="5">
                <a:latin typeface="Arial"/>
                <a:cs typeface="Arial"/>
              </a:rPr>
              <a:t>about </a:t>
            </a:r>
            <a:r>
              <a:rPr dirty="0" sz="1150" spc="10">
                <a:latin typeface="Arial"/>
                <a:cs typeface="Arial"/>
              </a:rPr>
              <a:t>so </a:t>
            </a:r>
            <a:r>
              <a:rPr dirty="0" sz="1150" spc="15">
                <a:latin typeface="Arial"/>
                <a:cs typeface="Arial"/>
              </a:rPr>
              <a:t>many </a:t>
            </a:r>
            <a:r>
              <a:rPr dirty="0" sz="1150" spc="10">
                <a:latin typeface="Arial"/>
                <a:cs typeface="Arial"/>
              </a:rPr>
              <a:t>Forex Trading </a:t>
            </a:r>
            <a:r>
              <a:rPr dirty="0" sz="1150" spc="10" b="1" u="heavy">
                <a:latin typeface="Arial"/>
                <a:cs typeface="Arial"/>
              </a:rPr>
              <a:t>Charts </a:t>
            </a:r>
            <a:r>
              <a:rPr dirty="0" sz="1150" spc="10">
                <a:latin typeface="Arial"/>
                <a:cs typeface="Arial"/>
              </a:rPr>
              <a:t>systems </a:t>
            </a:r>
            <a:r>
              <a:rPr dirty="0" sz="1150">
                <a:latin typeface="Arial"/>
                <a:cs typeface="Arial"/>
              </a:rPr>
              <a:t>or </a:t>
            </a:r>
            <a:r>
              <a:rPr dirty="0" sz="1150" spc="5">
                <a:latin typeface="Arial"/>
                <a:cs typeface="Arial"/>
              </a:rPr>
              <a:t>strategies, I  decided </a:t>
            </a:r>
            <a:r>
              <a:rPr dirty="0" sz="1150" spc="10">
                <a:latin typeface="Arial"/>
                <a:cs typeface="Arial"/>
              </a:rPr>
              <a:t>to study one </a:t>
            </a:r>
            <a:r>
              <a:rPr dirty="0" sz="1150" spc="5">
                <a:latin typeface="Arial"/>
                <a:cs typeface="Arial"/>
              </a:rPr>
              <a:t>of the simplest of </a:t>
            </a:r>
            <a:r>
              <a:rPr dirty="0" sz="1150">
                <a:latin typeface="Arial"/>
                <a:cs typeface="Arial"/>
              </a:rPr>
              <a:t>all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 spc="-10">
                <a:latin typeface="Arial"/>
                <a:cs typeface="Arial"/>
              </a:rPr>
              <a:t>charts </a:t>
            </a:r>
            <a:r>
              <a:rPr dirty="0" sz="1150" spc="5">
                <a:latin typeface="Arial"/>
                <a:cs typeface="Arial"/>
              </a:rPr>
              <a:t>that </a:t>
            </a:r>
            <a:r>
              <a:rPr dirty="0" sz="1150" spc="10">
                <a:latin typeface="Arial"/>
                <a:cs typeface="Arial"/>
              </a:rPr>
              <a:t>is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RSI. </a:t>
            </a:r>
            <a:r>
              <a:rPr dirty="0" sz="1150">
                <a:latin typeface="Arial"/>
                <a:cs typeface="Arial"/>
              </a:rPr>
              <a:t>During </a:t>
            </a:r>
            <a:r>
              <a:rPr dirty="0" sz="1150" spc="20">
                <a:latin typeface="Arial"/>
                <a:cs typeface="Arial"/>
              </a:rPr>
              <a:t>my  </a:t>
            </a:r>
            <a:r>
              <a:rPr dirty="0" sz="1150" spc="10">
                <a:latin typeface="Arial"/>
                <a:cs typeface="Arial"/>
              </a:rPr>
              <a:t>many </a:t>
            </a:r>
            <a:r>
              <a:rPr dirty="0" sz="1150" spc="5">
                <a:latin typeface="Arial"/>
                <a:cs typeface="Arial"/>
              </a:rPr>
              <a:t>months of studying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RSI I discovered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-10">
                <a:latin typeface="Arial"/>
                <a:cs typeface="Arial"/>
              </a:rPr>
              <a:t>hiding </a:t>
            </a:r>
            <a:r>
              <a:rPr dirty="0" sz="1150" spc="10">
                <a:latin typeface="Arial"/>
                <a:cs typeface="Arial"/>
              </a:rPr>
              <a:t>Trading </a:t>
            </a:r>
            <a:r>
              <a:rPr dirty="0" sz="1150" spc="5">
                <a:latin typeface="Arial"/>
                <a:cs typeface="Arial"/>
              </a:rPr>
              <a:t>secrets which </a:t>
            </a:r>
            <a:r>
              <a:rPr dirty="0" sz="1150" spc="10">
                <a:latin typeface="Arial"/>
                <a:cs typeface="Arial"/>
              </a:rPr>
              <a:t>is  in RSI </a:t>
            </a:r>
            <a:r>
              <a:rPr dirty="0" sz="1150" spc="5">
                <a:latin typeface="Arial"/>
                <a:cs typeface="Arial"/>
              </a:rPr>
              <a:t>(These secrets are </a:t>
            </a:r>
            <a:r>
              <a:rPr dirty="0" sz="1150" spc="10">
                <a:latin typeface="Arial"/>
                <a:cs typeface="Arial"/>
              </a:rPr>
              <a:t>been </a:t>
            </a:r>
            <a:r>
              <a:rPr dirty="0" sz="1150" spc="5">
                <a:latin typeface="Arial"/>
                <a:cs typeface="Arial"/>
              </a:rPr>
              <a:t>explained </a:t>
            </a:r>
            <a:r>
              <a:rPr dirty="0" sz="1150" spc="10">
                <a:latin typeface="Arial"/>
                <a:cs typeface="Arial"/>
              </a:rPr>
              <a:t>in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-10">
                <a:latin typeface="Arial"/>
                <a:cs typeface="Arial"/>
              </a:rPr>
              <a:t>above</a:t>
            </a:r>
            <a:r>
              <a:rPr dirty="0" sz="1150" spc="1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chat)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Because RSI </a:t>
            </a:r>
            <a:r>
              <a:rPr dirty="0" sz="1150" spc="10">
                <a:latin typeface="Arial"/>
                <a:cs typeface="Arial"/>
              </a:rPr>
              <a:t>move </a:t>
            </a:r>
            <a:r>
              <a:rPr dirty="0" sz="1150" spc="5">
                <a:latin typeface="Arial"/>
                <a:cs typeface="Arial"/>
              </a:rPr>
              <a:t>with </a:t>
            </a:r>
            <a:r>
              <a:rPr dirty="0" sz="1150" spc="10">
                <a:latin typeface="Arial"/>
                <a:cs typeface="Arial"/>
              </a:rPr>
              <a:t>time </a:t>
            </a:r>
            <a:r>
              <a:rPr dirty="0" sz="1150" spc="5">
                <a:latin typeface="Arial"/>
                <a:cs typeface="Arial"/>
              </a:rPr>
              <a:t>it </a:t>
            </a:r>
            <a:r>
              <a:rPr dirty="0" sz="1150">
                <a:latin typeface="Arial"/>
                <a:cs typeface="Arial"/>
              </a:rPr>
              <a:t>will </a:t>
            </a:r>
            <a:r>
              <a:rPr dirty="0" sz="1150" spc="10">
                <a:latin typeface="Arial"/>
                <a:cs typeface="Arial"/>
              </a:rPr>
              <a:t>be nice if </a:t>
            </a:r>
            <a:r>
              <a:rPr dirty="0" sz="1150">
                <a:latin typeface="Arial"/>
                <a:cs typeface="Arial"/>
              </a:rPr>
              <a:t>you </a:t>
            </a:r>
            <a:r>
              <a:rPr dirty="0" sz="1150" spc="-5">
                <a:latin typeface="Arial"/>
                <a:cs typeface="Arial"/>
              </a:rPr>
              <a:t>should </a:t>
            </a:r>
            <a:r>
              <a:rPr dirty="0" sz="1150" spc="10">
                <a:latin typeface="Arial"/>
                <a:cs typeface="Arial"/>
              </a:rPr>
              <a:t>know the </a:t>
            </a:r>
            <a:r>
              <a:rPr dirty="0" sz="1150">
                <a:latin typeface="Arial"/>
                <a:cs typeface="Arial"/>
              </a:rPr>
              <a:t>right </a:t>
            </a:r>
            <a:r>
              <a:rPr dirty="0" sz="1150" spc="10">
                <a:latin typeface="Arial"/>
                <a:cs typeface="Arial"/>
              </a:rPr>
              <a:t>time to  </a:t>
            </a:r>
            <a:r>
              <a:rPr dirty="0" sz="1150" spc="5">
                <a:latin typeface="Arial"/>
                <a:cs typeface="Arial"/>
              </a:rPr>
              <a:t>trade </a:t>
            </a:r>
            <a:r>
              <a:rPr dirty="0" sz="1150" spc="15">
                <a:latin typeface="Arial"/>
                <a:cs typeface="Arial"/>
              </a:rPr>
              <a:t>so </a:t>
            </a:r>
            <a:r>
              <a:rPr dirty="0" sz="1150" spc="5">
                <a:latin typeface="Arial"/>
                <a:cs typeface="Arial"/>
              </a:rPr>
              <a:t>you </a:t>
            </a:r>
            <a:r>
              <a:rPr dirty="0" sz="1150" spc="10">
                <a:latin typeface="Arial"/>
                <a:cs typeface="Arial"/>
              </a:rPr>
              <a:t>can make more </a:t>
            </a:r>
            <a:r>
              <a:rPr dirty="0" sz="1150" spc="5">
                <a:latin typeface="Arial"/>
                <a:cs typeface="Arial"/>
              </a:rPr>
              <a:t>pips with RSI. The next topic </a:t>
            </a:r>
            <a:r>
              <a:rPr dirty="0" sz="1150">
                <a:latin typeface="Arial"/>
                <a:cs typeface="Arial"/>
              </a:rPr>
              <a:t>will give </a:t>
            </a:r>
            <a:r>
              <a:rPr dirty="0" sz="1150" spc="5">
                <a:latin typeface="Arial"/>
                <a:cs typeface="Arial"/>
              </a:rPr>
              <a:t>more detail  about Market</a:t>
            </a:r>
            <a:r>
              <a:rPr dirty="0" sz="1150" spc="-55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Time.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150" spc="5" b="1" u="heavy">
                <a:latin typeface="Arial"/>
                <a:cs typeface="Arial"/>
              </a:rPr>
              <a:t>Trading</a:t>
            </a:r>
            <a:r>
              <a:rPr dirty="0" sz="1150" spc="-50" b="1" u="heavy">
                <a:latin typeface="Arial"/>
                <a:cs typeface="Arial"/>
              </a:rPr>
              <a:t> </a:t>
            </a:r>
            <a:r>
              <a:rPr dirty="0" sz="1150" spc="5" b="1" u="heavy">
                <a:latin typeface="Arial"/>
                <a:cs typeface="Arial"/>
              </a:rPr>
              <a:t>Time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6350">
              <a:lnSpc>
                <a:spcPct val="97200"/>
              </a:lnSpc>
            </a:pPr>
            <a:r>
              <a:rPr dirty="0" sz="1150" spc="5">
                <a:latin typeface="Arial"/>
                <a:cs typeface="Arial"/>
              </a:rPr>
              <a:t>Yes, it is </a:t>
            </a:r>
            <a:r>
              <a:rPr dirty="0" sz="1150">
                <a:latin typeface="Arial"/>
                <a:cs typeface="Arial"/>
              </a:rPr>
              <a:t>true that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Forex </a:t>
            </a:r>
            <a:r>
              <a:rPr dirty="0" sz="1150" spc="5">
                <a:latin typeface="Arial"/>
                <a:cs typeface="Arial"/>
              </a:rPr>
              <a:t>is </a:t>
            </a:r>
            <a:r>
              <a:rPr dirty="0" sz="1150" spc="10">
                <a:latin typeface="Arial"/>
                <a:cs typeface="Arial"/>
              </a:rPr>
              <a:t>open </a:t>
            </a:r>
            <a:r>
              <a:rPr dirty="0" sz="1150" spc="15">
                <a:latin typeface="Arial"/>
                <a:cs typeface="Arial"/>
              </a:rPr>
              <a:t>24 </a:t>
            </a:r>
            <a:r>
              <a:rPr dirty="0" sz="1150" spc="5">
                <a:latin typeface="Arial"/>
                <a:cs typeface="Arial"/>
              </a:rPr>
              <a:t>hours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-15">
                <a:latin typeface="Arial"/>
                <a:cs typeface="Arial"/>
              </a:rPr>
              <a:t>day, </a:t>
            </a:r>
            <a:r>
              <a:rPr dirty="0" sz="1150" spc="5">
                <a:latin typeface="Arial"/>
                <a:cs typeface="Arial"/>
              </a:rPr>
              <a:t>but that </a:t>
            </a:r>
            <a:r>
              <a:rPr dirty="0" sz="1150" spc="10">
                <a:latin typeface="Arial"/>
                <a:cs typeface="Arial"/>
              </a:rPr>
              <a:t>doesn’t mean it’s  </a:t>
            </a:r>
            <a:r>
              <a:rPr dirty="0" sz="1150" spc="5">
                <a:latin typeface="Arial"/>
                <a:cs typeface="Arial"/>
              </a:rPr>
              <a:t>always </a:t>
            </a:r>
            <a:r>
              <a:rPr dirty="0" sz="1150" spc="10">
                <a:latin typeface="Arial"/>
                <a:cs typeface="Arial"/>
              </a:rPr>
              <a:t>active </a:t>
            </a:r>
            <a:r>
              <a:rPr dirty="0" sz="1150" spc="5">
                <a:latin typeface="Arial"/>
                <a:cs typeface="Arial"/>
              </a:rPr>
              <a:t>the whole day. </a:t>
            </a:r>
            <a:r>
              <a:rPr dirty="0" sz="1150">
                <a:latin typeface="Arial"/>
                <a:cs typeface="Arial"/>
              </a:rPr>
              <a:t>You </a:t>
            </a:r>
            <a:r>
              <a:rPr dirty="0" sz="1150" spc="5">
                <a:latin typeface="Arial"/>
                <a:cs typeface="Arial"/>
              </a:rPr>
              <a:t>can </a:t>
            </a:r>
            <a:r>
              <a:rPr dirty="0" sz="1150" spc="10">
                <a:latin typeface="Arial"/>
                <a:cs typeface="Arial"/>
              </a:rPr>
              <a:t>make money </a:t>
            </a:r>
            <a:r>
              <a:rPr dirty="0" sz="1150" spc="5">
                <a:latin typeface="Arial"/>
                <a:cs typeface="Arial"/>
              </a:rPr>
              <a:t>in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Forex when </a:t>
            </a:r>
            <a:r>
              <a:rPr dirty="0" sz="1150" spc="10">
                <a:latin typeface="Arial"/>
                <a:cs typeface="Arial"/>
              </a:rPr>
              <a:t>the market  moves </a:t>
            </a:r>
            <a:r>
              <a:rPr dirty="0" sz="1150">
                <a:latin typeface="Arial"/>
                <a:cs typeface="Arial"/>
              </a:rPr>
              <a:t>up, </a:t>
            </a:r>
            <a:r>
              <a:rPr dirty="0" sz="1150" spc="10">
                <a:latin typeface="Arial"/>
                <a:cs typeface="Arial"/>
              </a:rPr>
              <a:t>and </a:t>
            </a:r>
            <a:r>
              <a:rPr dirty="0" sz="1150">
                <a:latin typeface="Arial"/>
                <a:cs typeface="Arial"/>
              </a:rPr>
              <a:t>you </a:t>
            </a:r>
            <a:r>
              <a:rPr dirty="0" sz="1150" spc="5">
                <a:latin typeface="Arial"/>
                <a:cs typeface="Arial"/>
              </a:rPr>
              <a:t>can </a:t>
            </a:r>
            <a:r>
              <a:rPr dirty="0" sz="1150" spc="10">
                <a:latin typeface="Arial"/>
                <a:cs typeface="Arial"/>
              </a:rPr>
              <a:t>even make money </a:t>
            </a:r>
            <a:r>
              <a:rPr dirty="0" sz="1150" spc="5">
                <a:latin typeface="Arial"/>
                <a:cs typeface="Arial"/>
              </a:rPr>
              <a:t>when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-10">
                <a:latin typeface="Arial"/>
                <a:cs typeface="Arial"/>
              </a:rPr>
              <a:t>market </a:t>
            </a:r>
            <a:r>
              <a:rPr dirty="0" sz="1150" spc="10">
                <a:latin typeface="Arial"/>
                <a:cs typeface="Arial"/>
              </a:rPr>
              <a:t>moves </a:t>
            </a:r>
            <a:r>
              <a:rPr dirty="0" sz="1150" spc="5">
                <a:latin typeface="Arial"/>
                <a:cs typeface="Arial"/>
              </a:rPr>
              <a:t>down.  However, you will have </a:t>
            </a:r>
            <a:r>
              <a:rPr dirty="0" sz="1150" spc="10">
                <a:latin typeface="Arial"/>
                <a:cs typeface="Arial"/>
              </a:rPr>
              <a:t>a very </a:t>
            </a:r>
            <a:r>
              <a:rPr dirty="0" sz="1150" spc="5">
                <a:latin typeface="Arial"/>
                <a:cs typeface="Arial"/>
              </a:rPr>
              <a:t>difficult </a:t>
            </a:r>
            <a:r>
              <a:rPr dirty="0" sz="1150">
                <a:latin typeface="Arial"/>
                <a:cs typeface="Arial"/>
              </a:rPr>
              <a:t>time </a:t>
            </a:r>
            <a:r>
              <a:rPr dirty="0" sz="1150" spc="5">
                <a:latin typeface="Arial"/>
                <a:cs typeface="Arial"/>
              </a:rPr>
              <a:t>trying to </a:t>
            </a:r>
            <a:r>
              <a:rPr dirty="0" sz="1150" spc="10">
                <a:latin typeface="Arial"/>
                <a:cs typeface="Arial"/>
              </a:rPr>
              <a:t>make money when the  </a:t>
            </a:r>
            <a:r>
              <a:rPr dirty="0" sz="1150" spc="5">
                <a:latin typeface="Arial"/>
                <a:cs typeface="Arial"/>
              </a:rPr>
              <a:t>market doesn’t </a:t>
            </a:r>
            <a:r>
              <a:rPr dirty="0" sz="1150" spc="10">
                <a:latin typeface="Arial"/>
                <a:cs typeface="Arial"/>
              </a:rPr>
              <a:t>move </a:t>
            </a:r>
            <a:r>
              <a:rPr dirty="0" sz="1150" spc="5">
                <a:latin typeface="Arial"/>
                <a:cs typeface="Arial"/>
              </a:rPr>
              <a:t>at </a:t>
            </a:r>
            <a:r>
              <a:rPr dirty="0" sz="1150" spc="10">
                <a:latin typeface="Arial"/>
                <a:cs typeface="Arial"/>
              </a:rPr>
              <a:t>all. </a:t>
            </a:r>
            <a:r>
              <a:rPr dirty="0" sz="1150" spc="5">
                <a:latin typeface="Arial"/>
                <a:cs typeface="Arial"/>
              </a:rPr>
              <a:t>This lesson will help you to determine when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best  times of the day are to</a:t>
            </a:r>
            <a:r>
              <a:rPr dirty="0" sz="1150" spc="-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trade.</a:t>
            </a:r>
            <a:endParaRPr sz="1150">
              <a:latin typeface="Arial"/>
              <a:cs typeface="Arial"/>
            </a:endParaRPr>
          </a:p>
          <a:p>
            <a:pPr marL="12700" marR="3974465">
              <a:lnSpc>
                <a:spcPts val="2710"/>
              </a:lnSpc>
              <a:spcBef>
                <a:spcPts val="290"/>
              </a:spcBef>
            </a:pPr>
            <a:r>
              <a:rPr dirty="0" sz="1150" spc="10" b="1" u="heavy">
                <a:latin typeface="Arial"/>
                <a:cs typeface="Arial"/>
              </a:rPr>
              <a:t>Market </a:t>
            </a:r>
            <a:r>
              <a:rPr dirty="0" sz="1150" spc="5" b="1" u="heavy">
                <a:latin typeface="Arial"/>
                <a:cs typeface="Arial"/>
              </a:rPr>
              <a:t>Hours  </a:t>
            </a:r>
            <a:r>
              <a:rPr dirty="0" sz="1150" spc="10" b="1" u="heavy">
                <a:latin typeface="Arial"/>
                <a:cs typeface="Arial"/>
              </a:rPr>
              <a:t>Market </a:t>
            </a:r>
            <a:r>
              <a:rPr dirty="0" sz="1150" spc="5" b="1" u="heavy">
                <a:latin typeface="Arial"/>
                <a:cs typeface="Arial"/>
              </a:rPr>
              <a:t>Hours</a:t>
            </a:r>
            <a:r>
              <a:rPr dirty="0" sz="1150" spc="-55" b="1" u="heavy">
                <a:latin typeface="Arial"/>
                <a:cs typeface="Arial"/>
              </a:rPr>
              <a:t> </a:t>
            </a:r>
            <a:r>
              <a:rPr dirty="0" sz="1150" spc="5" b="1" u="heavy">
                <a:latin typeface="Arial"/>
                <a:cs typeface="Arial"/>
              </a:rPr>
              <a:t>Table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50"/>
              </a:lnSpc>
            </a:pPr>
            <a:r>
              <a:rPr dirty="0" spc="5">
                <a:hlinkClick r:id="rId6"/>
              </a:rPr>
              <a:t>www.instafxng.com</a:t>
            </a:r>
          </a:p>
          <a:p>
            <a:pPr algn="ctr">
              <a:lnSpc>
                <a:spcPts val="1360"/>
              </a:lnSpc>
            </a:pPr>
            <a:r>
              <a:rPr dirty="0" spc="5" u="none">
                <a:solidFill>
                  <a:srgbClr val="C00000"/>
                </a:solidFill>
              </a:rPr>
              <a:t>This materials </a:t>
            </a:r>
            <a:r>
              <a:rPr dirty="0" u="none">
                <a:solidFill>
                  <a:srgbClr val="C00000"/>
                </a:solidFill>
              </a:rPr>
              <a:t>are </a:t>
            </a:r>
            <a:r>
              <a:rPr dirty="0" spc="10" u="none">
                <a:solidFill>
                  <a:srgbClr val="C00000"/>
                </a:solidFill>
              </a:rPr>
              <a:t>solely </a:t>
            </a:r>
            <a:r>
              <a:rPr dirty="0" spc="5" u="none">
                <a:solidFill>
                  <a:srgbClr val="C00000"/>
                </a:solidFill>
              </a:rPr>
              <a:t>meant for educational </a:t>
            </a:r>
            <a:r>
              <a:rPr dirty="0" spc="-5" u="none">
                <a:solidFill>
                  <a:srgbClr val="C00000"/>
                </a:solidFill>
              </a:rPr>
              <a:t>purposes</a:t>
            </a:r>
            <a:r>
              <a:rPr dirty="0" spc="-25" u="none">
                <a:solidFill>
                  <a:srgbClr val="C00000"/>
                </a:solidFill>
              </a:rPr>
              <a:t> </a:t>
            </a:r>
            <a:r>
              <a:rPr dirty="0" spc="10" u="none">
                <a:solidFill>
                  <a:srgbClr val="C00000"/>
                </a:solidFill>
              </a:rPr>
              <a:t>only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42844" y="5456103"/>
          <a:ext cx="5984240" cy="2426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4920"/>
                <a:gridCol w="1493398"/>
                <a:gridCol w="1493398"/>
                <a:gridCol w="1493395"/>
              </a:tblGrid>
              <a:tr h="176768">
                <a:tc>
                  <a:txBody>
                    <a:bodyPr/>
                    <a:lstStyle/>
                    <a:p>
                      <a:pPr marL="63500">
                        <a:lnSpc>
                          <a:spcPts val="1300"/>
                        </a:lnSpc>
                      </a:pPr>
                      <a:r>
                        <a:rPr dirty="0" sz="1150" spc="5" b="1">
                          <a:latin typeface="Arial"/>
                          <a:cs typeface="Arial"/>
                        </a:rPr>
                        <a:t>Time</a:t>
                      </a:r>
                      <a:r>
                        <a:rPr dirty="0" sz="1150" spc="-8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10" b="1">
                          <a:latin typeface="Arial"/>
                          <a:cs typeface="Arial"/>
                        </a:rPr>
                        <a:t>Zone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00"/>
                        </a:lnSpc>
                      </a:pPr>
                      <a:r>
                        <a:rPr dirty="0" sz="1150" spc="5" b="1">
                          <a:latin typeface="Arial"/>
                          <a:cs typeface="Arial"/>
                        </a:rPr>
                        <a:t>Eastern</a:t>
                      </a:r>
                      <a:r>
                        <a:rPr dirty="0" sz="115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5" b="1">
                          <a:latin typeface="Arial"/>
                          <a:cs typeface="Arial"/>
                        </a:rPr>
                        <a:t>Time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00"/>
                        </a:lnSpc>
                      </a:pPr>
                      <a:r>
                        <a:rPr dirty="0" sz="1150" spc="10" b="1">
                          <a:latin typeface="Arial"/>
                          <a:cs typeface="Arial"/>
                        </a:rPr>
                        <a:t>GMT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00"/>
                        </a:lnSpc>
                      </a:pPr>
                      <a:r>
                        <a:rPr dirty="0" sz="1150" spc="5" b="1">
                          <a:latin typeface="Arial"/>
                          <a:cs typeface="Arial"/>
                        </a:rPr>
                        <a:t>Nigerian</a:t>
                      </a:r>
                      <a:r>
                        <a:rPr dirty="0" sz="1150" spc="-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10" b="1">
                          <a:latin typeface="Arial"/>
                          <a:cs typeface="Arial"/>
                        </a:rPr>
                        <a:t>Time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0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990">
                <a:tc>
                  <a:txBody>
                    <a:bodyPr/>
                    <a:lstStyle/>
                    <a:p>
                      <a:pPr marL="63500">
                        <a:lnSpc>
                          <a:spcPts val="1300"/>
                        </a:lnSpc>
                        <a:tabLst>
                          <a:tab pos="824865" algn="l"/>
                        </a:tabLst>
                      </a:pPr>
                      <a:r>
                        <a:rPr dirty="0" sz="1150" spc="5" b="1">
                          <a:latin typeface="Arial"/>
                          <a:cs typeface="Arial"/>
                        </a:rPr>
                        <a:t>Tokyo	Opening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00"/>
                        </a:lnSpc>
                      </a:pPr>
                      <a:r>
                        <a:rPr dirty="0" sz="1150" spc="10" b="1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1150" spc="-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5" b="1">
                          <a:latin typeface="Arial"/>
                          <a:cs typeface="Arial"/>
                        </a:rPr>
                        <a:t>PM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00"/>
                        </a:lnSpc>
                      </a:pPr>
                      <a:r>
                        <a:rPr dirty="0" sz="1150" spc="5" b="1">
                          <a:latin typeface="Arial"/>
                          <a:cs typeface="Arial"/>
                        </a:rPr>
                        <a:t>0:00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00"/>
                        </a:lnSpc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1150" spc="-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10" b="1">
                          <a:latin typeface="Arial"/>
                          <a:cs typeface="Arial"/>
                        </a:rPr>
                        <a:t>PM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0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1430">
                <a:tc>
                  <a:txBody>
                    <a:bodyPr/>
                    <a:lstStyle/>
                    <a:p>
                      <a:pPr marL="63500">
                        <a:lnSpc>
                          <a:spcPts val="1265"/>
                        </a:lnSpc>
                      </a:pPr>
                      <a:r>
                        <a:rPr dirty="0" sz="1150" spc="5" b="1">
                          <a:latin typeface="Arial"/>
                          <a:cs typeface="Arial"/>
                        </a:rPr>
                        <a:t>Time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1435">
                <a:tc>
                  <a:txBody>
                    <a:bodyPr/>
                    <a:lstStyle/>
                    <a:p>
                      <a:pPr/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70"/>
                        </a:lnSpc>
                      </a:pPr>
                      <a:r>
                        <a:rPr dirty="0" sz="1150" spc="10" b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150" spc="-6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-10" b="1">
                          <a:latin typeface="Arial"/>
                          <a:cs typeface="Arial"/>
                        </a:rPr>
                        <a:t>AM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70"/>
                        </a:lnSpc>
                      </a:pPr>
                      <a:r>
                        <a:rPr dirty="0" sz="1150" spc="5" b="1">
                          <a:latin typeface="Arial"/>
                          <a:cs typeface="Arial"/>
                        </a:rPr>
                        <a:t>6:00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70"/>
                        </a:lnSpc>
                      </a:pPr>
                      <a:r>
                        <a:rPr dirty="0" sz="1150" spc="10" b="1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1150" spc="-8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AM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0673">
                <a:tc>
                  <a:txBody>
                    <a:bodyPr/>
                    <a:lstStyle/>
                    <a:p>
                      <a:pPr marL="63500">
                        <a:lnSpc>
                          <a:spcPts val="1265"/>
                        </a:lnSpc>
                        <a:tabLst>
                          <a:tab pos="883285" algn="l"/>
                        </a:tabLst>
                      </a:pPr>
                      <a:r>
                        <a:rPr dirty="0" sz="1150" spc="5" b="1">
                          <a:latin typeface="Arial"/>
                          <a:cs typeface="Arial"/>
                        </a:rPr>
                        <a:t>Tokyo	Closing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0215">
                <a:tc>
                  <a:txBody>
                    <a:bodyPr/>
                    <a:lstStyle/>
                    <a:p>
                      <a:pPr marL="63500">
                        <a:lnSpc>
                          <a:spcPts val="1265"/>
                        </a:lnSpc>
                      </a:pPr>
                      <a:r>
                        <a:rPr dirty="0" sz="1150" spc="5" b="1">
                          <a:latin typeface="Arial"/>
                          <a:cs typeface="Arial"/>
                        </a:rPr>
                        <a:t>Time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B w="457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B w="457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B w="457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0">
                      <a:solidFill>
                        <a:srgbClr val="000000"/>
                      </a:solidFill>
                      <a:prstDash val="solid"/>
                    </a:lnR>
                    <a:lnB w="457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234">
                <a:tc>
                  <a:txBody>
                    <a:bodyPr/>
                    <a:lstStyle/>
                    <a:p>
                      <a:pPr marL="63500">
                        <a:lnSpc>
                          <a:spcPts val="1300"/>
                        </a:lnSpc>
                        <a:tabLst>
                          <a:tab pos="824865" algn="l"/>
                        </a:tabLst>
                      </a:pPr>
                      <a:r>
                        <a:rPr dirty="0" sz="1150" spc="10" b="1">
                          <a:latin typeface="Arial"/>
                          <a:cs typeface="Arial"/>
                        </a:rPr>
                        <a:t>London	</a:t>
                      </a:r>
                      <a:r>
                        <a:rPr dirty="0" sz="1150" spc="5" b="1">
                          <a:latin typeface="Arial"/>
                          <a:cs typeface="Arial"/>
                        </a:rPr>
                        <a:t>Opening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457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00"/>
                        </a:lnSpc>
                      </a:pPr>
                      <a:r>
                        <a:rPr dirty="0" sz="1150" spc="1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150" spc="-6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-10" b="1">
                          <a:latin typeface="Arial"/>
                          <a:cs typeface="Arial"/>
                        </a:rPr>
                        <a:t>AM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457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00"/>
                        </a:lnSpc>
                      </a:pPr>
                      <a:r>
                        <a:rPr dirty="0" sz="1150" spc="5" b="1">
                          <a:latin typeface="Arial"/>
                          <a:cs typeface="Arial"/>
                        </a:rPr>
                        <a:t>8:</a:t>
                      </a:r>
                      <a:r>
                        <a:rPr dirty="0" sz="1150" spc="-1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15" b="1">
                          <a:latin typeface="Arial"/>
                          <a:cs typeface="Arial"/>
                        </a:rPr>
                        <a:t>00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457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00"/>
                        </a:lnSpc>
                      </a:pPr>
                      <a:r>
                        <a:rPr dirty="0" sz="1150" spc="10" b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1150" spc="-8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latin typeface="Arial"/>
                          <a:cs typeface="Arial"/>
                        </a:rPr>
                        <a:t>AM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0">
                      <a:solidFill>
                        <a:srgbClr val="000000"/>
                      </a:solidFill>
                      <a:prstDash val="solid"/>
                    </a:lnR>
                    <a:lnT w="4571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1437">
                <a:tc>
                  <a:txBody>
                    <a:bodyPr/>
                    <a:lstStyle/>
                    <a:p>
                      <a:pPr marL="63500">
                        <a:lnSpc>
                          <a:spcPts val="1265"/>
                        </a:lnSpc>
                      </a:pPr>
                      <a:r>
                        <a:rPr dirty="0" sz="1150" spc="5" b="1">
                          <a:latin typeface="Arial"/>
                          <a:cs typeface="Arial"/>
                        </a:rPr>
                        <a:t>Time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1435">
                <a:tc>
                  <a:txBody>
                    <a:bodyPr/>
                    <a:lstStyle/>
                    <a:p>
                      <a:pPr/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70"/>
                        </a:lnSpc>
                      </a:pPr>
                      <a:r>
                        <a:rPr dirty="0" sz="1150" spc="10" b="1"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1150" spc="-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10" b="1">
                          <a:latin typeface="Arial"/>
                          <a:cs typeface="Arial"/>
                        </a:rPr>
                        <a:t>PM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70"/>
                        </a:lnSpc>
                      </a:pPr>
                      <a:r>
                        <a:rPr dirty="0" sz="1150" spc="5" b="1">
                          <a:latin typeface="Arial"/>
                          <a:cs typeface="Arial"/>
                        </a:rPr>
                        <a:t>17:</a:t>
                      </a:r>
                      <a:r>
                        <a:rPr dirty="0" sz="115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10" b="1">
                          <a:latin typeface="Arial"/>
                          <a:cs typeface="Arial"/>
                        </a:rPr>
                        <a:t>00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70"/>
                        </a:lnSpc>
                      </a:pPr>
                      <a:r>
                        <a:rPr dirty="0" sz="1150" spc="10" b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1150" spc="-1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10" b="1">
                          <a:latin typeface="Arial"/>
                          <a:cs typeface="Arial"/>
                        </a:rPr>
                        <a:t>PM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0673">
                <a:tc>
                  <a:txBody>
                    <a:bodyPr/>
                    <a:lstStyle/>
                    <a:p>
                      <a:pPr marL="63500">
                        <a:lnSpc>
                          <a:spcPts val="1265"/>
                        </a:lnSpc>
                        <a:tabLst>
                          <a:tab pos="883285" algn="l"/>
                        </a:tabLst>
                      </a:pPr>
                      <a:r>
                        <a:rPr dirty="0" sz="1150" spc="10" b="1">
                          <a:latin typeface="Arial"/>
                          <a:cs typeface="Arial"/>
                        </a:rPr>
                        <a:t>London	</a:t>
                      </a:r>
                      <a:r>
                        <a:rPr dirty="0" sz="1150" spc="5" b="1">
                          <a:latin typeface="Arial"/>
                          <a:cs typeface="Arial"/>
                        </a:rPr>
                        <a:t>Closing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9456">
                <a:tc>
                  <a:txBody>
                    <a:bodyPr/>
                    <a:lstStyle/>
                    <a:p>
                      <a:pPr marL="63500">
                        <a:lnSpc>
                          <a:spcPts val="1265"/>
                        </a:lnSpc>
                      </a:pPr>
                      <a:r>
                        <a:rPr dirty="0" sz="1150" spc="5" b="1">
                          <a:latin typeface="Arial"/>
                          <a:cs typeface="Arial"/>
                        </a:rPr>
                        <a:t>Time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0">
                      <a:solidFill>
                        <a:srgbClr val="000000"/>
                      </a:solidFill>
                      <a:prstDash val="solid"/>
                    </a:lnR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842">
                <a:tc>
                  <a:txBody>
                    <a:bodyPr/>
                    <a:lstStyle/>
                    <a:p>
                      <a:pPr marL="63500">
                        <a:lnSpc>
                          <a:spcPts val="1310"/>
                        </a:lnSpc>
                      </a:pPr>
                      <a:r>
                        <a:rPr dirty="0" sz="1150" spc="5" b="1">
                          <a:latin typeface="Arial"/>
                          <a:cs typeface="Arial"/>
                        </a:rPr>
                        <a:t>US Opening</a:t>
                      </a:r>
                      <a:r>
                        <a:rPr dirty="0" sz="115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5" b="1">
                          <a:latin typeface="Arial"/>
                          <a:cs typeface="Arial"/>
                        </a:rPr>
                        <a:t>Time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10"/>
                        </a:lnSpc>
                      </a:pPr>
                      <a:r>
                        <a:rPr dirty="0" sz="1150" spc="10" b="1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1150" spc="-6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-10" b="1">
                          <a:latin typeface="Arial"/>
                          <a:cs typeface="Arial"/>
                        </a:rPr>
                        <a:t>AM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10"/>
                        </a:lnSpc>
                      </a:pPr>
                      <a:r>
                        <a:rPr dirty="0" sz="1150" spc="5" b="1">
                          <a:latin typeface="Arial"/>
                          <a:cs typeface="Arial"/>
                        </a:rPr>
                        <a:t>13:</a:t>
                      </a:r>
                      <a:r>
                        <a:rPr dirty="0" sz="115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10" b="1">
                          <a:latin typeface="Arial"/>
                          <a:cs typeface="Arial"/>
                        </a:rPr>
                        <a:t>00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10"/>
                        </a:lnSpc>
                      </a:pPr>
                      <a:r>
                        <a:rPr dirty="0" sz="1150" spc="1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150" spc="-1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10" b="1">
                          <a:latin typeface="Arial"/>
                          <a:cs typeface="Arial"/>
                        </a:rPr>
                        <a:t>PM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0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632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150" spc="5" b="1">
                          <a:latin typeface="Arial"/>
                          <a:cs typeface="Arial"/>
                        </a:rPr>
                        <a:t>US Closing</a:t>
                      </a:r>
                      <a:r>
                        <a:rPr dirty="0" sz="115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10" b="1">
                          <a:latin typeface="Arial"/>
                          <a:cs typeface="Arial"/>
                        </a:rPr>
                        <a:t>Time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150" spc="10" b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150" spc="-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5" b="1">
                          <a:latin typeface="Arial"/>
                          <a:cs typeface="Arial"/>
                        </a:rPr>
                        <a:t>PM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150" spc="5" b="1">
                          <a:latin typeface="Arial"/>
                          <a:cs typeface="Arial"/>
                        </a:rPr>
                        <a:t>22:</a:t>
                      </a:r>
                      <a:r>
                        <a:rPr dirty="0" sz="115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10" b="1">
                          <a:latin typeface="Arial"/>
                          <a:cs typeface="Arial"/>
                        </a:rPr>
                        <a:t>00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1150" spc="-8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10" b="1">
                          <a:latin typeface="Arial"/>
                          <a:cs typeface="Arial"/>
                        </a:rPr>
                        <a:t>PM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0">
                      <a:solidFill>
                        <a:srgbClr val="000000"/>
                      </a:solidFill>
                      <a:prstDash val="solid"/>
                    </a:lnR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100242" y="8055319"/>
            <a:ext cx="5375910" cy="1030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ts val="1340"/>
              </a:lnSpc>
            </a:pPr>
            <a:r>
              <a:rPr dirty="0" sz="1150" spc="10">
                <a:latin typeface="Arial"/>
                <a:cs typeface="Arial"/>
              </a:rPr>
              <a:t>You can see </a:t>
            </a:r>
            <a:r>
              <a:rPr dirty="0" sz="1150" spc="5">
                <a:latin typeface="Arial"/>
                <a:cs typeface="Arial"/>
              </a:rPr>
              <a:t>that </a:t>
            </a:r>
            <a:r>
              <a:rPr dirty="0" sz="1150" spc="10">
                <a:latin typeface="Arial"/>
                <a:cs typeface="Arial"/>
              </a:rPr>
              <a:t>in </a:t>
            </a:r>
            <a:r>
              <a:rPr dirty="0" sz="1150" spc="5">
                <a:latin typeface="Arial"/>
                <a:cs typeface="Arial"/>
              </a:rPr>
              <a:t>between each </a:t>
            </a:r>
            <a:r>
              <a:rPr dirty="0" sz="1150" spc="10">
                <a:latin typeface="Arial"/>
                <a:cs typeface="Arial"/>
              </a:rPr>
              <a:t>session </a:t>
            </a:r>
            <a:r>
              <a:rPr dirty="0" sz="1150" spc="5">
                <a:latin typeface="Arial"/>
                <a:cs typeface="Arial"/>
              </a:rPr>
              <a:t>there is </a:t>
            </a:r>
            <a:r>
              <a:rPr dirty="0" sz="1150" spc="10">
                <a:latin typeface="Arial"/>
                <a:cs typeface="Arial"/>
              </a:rPr>
              <a:t>a period </a:t>
            </a:r>
            <a:r>
              <a:rPr dirty="0" sz="1150" spc="5">
                <a:latin typeface="Arial"/>
                <a:cs typeface="Arial"/>
              </a:rPr>
              <a:t>of time where </a:t>
            </a:r>
            <a:r>
              <a:rPr dirty="0" sz="1150" spc="10">
                <a:latin typeface="Arial"/>
                <a:cs typeface="Arial"/>
              </a:rPr>
              <a:t>two  </a:t>
            </a:r>
            <a:r>
              <a:rPr dirty="0" sz="1150" spc="5">
                <a:latin typeface="Arial"/>
                <a:cs typeface="Arial"/>
              </a:rPr>
              <a:t>sessions are </a:t>
            </a:r>
            <a:r>
              <a:rPr dirty="0" sz="1150" spc="10">
                <a:latin typeface="Arial"/>
                <a:cs typeface="Arial"/>
              </a:rPr>
              <a:t>open </a:t>
            </a:r>
            <a:r>
              <a:rPr dirty="0" sz="1150">
                <a:latin typeface="Arial"/>
                <a:cs typeface="Arial"/>
              </a:rPr>
              <a:t>at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same time. </a:t>
            </a:r>
            <a:r>
              <a:rPr dirty="0" sz="1150" spc="5">
                <a:latin typeface="Arial"/>
                <a:cs typeface="Arial"/>
              </a:rPr>
              <a:t>From 3-4 a.m. </a:t>
            </a:r>
            <a:r>
              <a:rPr dirty="0" sz="1150" spc="15">
                <a:latin typeface="Arial"/>
                <a:cs typeface="Arial"/>
              </a:rPr>
              <a:t>EST </a:t>
            </a:r>
            <a:r>
              <a:rPr dirty="0" sz="1150" spc="5">
                <a:latin typeface="Arial"/>
                <a:cs typeface="Arial"/>
              </a:rPr>
              <a:t>(9-10 a.m. Nigerian  Time), both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Tokyo </a:t>
            </a:r>
            <a:r>
              <a:rPr dirty="0" sz="1150" spc="10">
                <a:latin typeface="Arial"/>
                <a:cs typeface="Arial"/>
              </a:rPr>
              <a:t>and London </a:t>
            </a:r>
            <a:r>
              <a:rPr dirty="0" sz="1150" spc="5">
                <a:latin typeface="Arial"/>
                <a:cs typeface="Arial"/>
              </a:rPr>
              <a:t>markets </a:t>
            </a:r>
            <a:r>
              <a:rPr dirty="0" sz="1150" spc="10">
                <a:latin typeface="Arial"/>
                <a:cs typeface="Arial"/>
              </a:rPr>
              <a:t>are </a:t>
            </a:r>
            <a:r>
              <a:rPr dirty="0" sz="1150" spc="5">
                <a:latin typeface="Arial"/>
                <a:cs typeface="Arial"/>
              </a:rPr>
              <a:t>open, </a:t>
            </a:r>
            <a:r>
              <a:rPr dirty="0" sz="1150" spc="10">
                <a:latin typeface="Arial"/>
                <a:cs typeface="Arial"/>
              </a:rPr>
              <a:t>and </a:t>
            </a:r>
            <a:r>
              <a:rPr dirty="0" sz="1150" spc="5">
                <a:latin typeface="Arial"/>
                <a:cs typeface="Arial"/>
              </a:rPr>
              <a:t>from 8-12 a.m. </a:t>
            </a:r>
            <a:r>
              <a:rPr dirty="0" sz="1150" spc="10">
                <a:latin typeface="Arial"/>
                <a:cs typeface="Arial"/>
              </a:rPr>
              <a:t>EST  </a:t>
            </a:r>
            <a:r>
              <a:rPr dirty="0" sz="1150" spc="5">
                <a:latin typeface="Arial"/>
                <a:cs typeface="Arial"/>
              </a:rPr>
              <a:t>(2-6 p.m. Nigerian Time), both </a:t>
            </a:r>
            <a:r>
              <a:rPr dirty="0" sz="1150" spc="10">
                <a:latin typeface="Arial"/>
                <a:cs typeface="Arial"/>
              </a:rPr>
              <a:t>the London and </a:t>
            </a:r>
            <a:r>
              <a:rPr dirty="0" sz="1150" spc="5">
                <a:latin typeface="Arial"/>
                <a:cs typeface="Arial"/>
              </a:rPr>
              <a:t>U.S. markets </a:t>
            </a:r>
            <a:r>
              <a:rPr dirty="0" sz="1150" spc="10">
                <a:latin typeface="Arial"/>
                <a:cs typeface="Arial"/>
              </a:rPr>
              <a:t>are </a:t>
            </a:r>
            <a:r>
              <a:rPr dirty="0" sz="1150" spc="5">
                <a:latin typeface="Arial"/>
                <a:cs typeface="Arial"/>
              </a:rPr>
              <a:t>open. Naturally,  these </a:t>
            </a:r>
            <a:r>
              <a:rPr dirty="0" sz="1150" spc="10">
                <a:latin typeface="Arial"/>
                <a:cs typeface="Arial"/>
              </a:rPr>
              <a:t>are the </a:t>
            </a:r>
            <a:r>
              <a:rPr dirty="0" sz="1150" spc="5">
                <a:latin typeface="Arial"/>
                <a:cs typeface="Arial"/>
              </a:rPr>
              <a:t>busiest times during </a:t>
            </a:r>
            <a:r>
              <a:rPr dirty="0" sz="1150" spc="10">
                <a:latin typeface="Arial"/>
                <a:cs typeface="Arial"/>
              </a:rPr>
              <a:t>the market </a:t>
            </a:r>
            <a:r>
              <a:rPr dirty="0" sz="1150" spc="-5">
                <a:latin typeface="Arial"/>
                <a:cs typeface="Arial"/>
              </a:rPr>
              <a:t>because </a:t>
            </a:r>
            <a:r>
              <a:rPr dirty="0" sz="1150" spc="5">
                <a:latin typeface="Arial"/>
                <a:cs typeface="Arial"/>
              </a:rPr>
              <a:t>there </a:t>
            </a:r>
            <a:r>
              <a:rPr dirty="0" sz="1150" spc="10">
                <a:latin typeface="Arial"/>
                <a:cs typeface="Arial"/>
              </a:rPr>
              <a:t>is more volume  </a:t>
            </a:r>
            <a:r>
              <a:rPr dirty="0" sz="1150" spc="5">
                <a:latin typeface="Arial"/>
                <a:cs typeface="Arial"/>
              </a:rPr>
              <a:t>when two markets </a:t>
            </a:r>
            <a:r>
              <a:rPr dirty="0" sz="1150" spc="10">
                <a:latin typeface="Arial"/>
                <a:cs typeface="Arial"/>
              </a:rPr>
              <a:t>are open </a:t>
            </a:r>
            <a:r>
              <a:rPr dirty="0" sz="1150">
                <a:latin typeface="Arial"/>
                <a:cs typeface="Arial"/>
              </a:rPr>
              <a:t>at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same</a:t>
            </a:r>
            <a:r>
              <a:rPr dirty="0" sz="1150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time.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955" y="6376522"/>
            <a:ext cx="1389766" cy="1389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27294" y="6471010"/>
            <a:ext cx="86867" cy="85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8813" y="2936082"/>
            <a:ext cx="3657295" cy="3504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33784" y="454757"/>
            <a:ext cx="0" cy="890269"/>
          </a:xfrm>
          <a:custGeom>
            <a:avLst/>
            <a:gdLst/>
            <a:ahLst/>
            <a:cxnLst/>
            <a:rect l="l" t="t" r="r" b="b"/>
            <a:pathLst>
              <a:path w="0" h="890269">
                <a:moveTo>
                  <a:pt x="0" y="0"/>
                </a:moveTo>
                <a:lnTo>
                  <a:pt x="0" y="889944"/>
                </a:lnTo>
              </a:path>
            </a:pathLst>
          </a:custGeom>
          <a:ln w="4419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09" y="454757"/>
            <a:ext cx="7499350" cy="890269"/>
          </a:xfrm>
          <a:custGeom>
            <a:avLst/>
            <a:gdLst/>
            <a:ahLst/>
            <a:cxnLst/>
            <a:rect l="l" t="t" r="r" b="b"/>
            <a:pathLst>
              <a:path w="7499350" h="890269">
                <a:moveTo>
                  <a:pt x="0" y="889944"/>
                </a:moveTo>
                <a:lnTo>
                  <a:pt x="7498978" y="889944"/>
                </a:lnTo>
                <a:lnTo>
                  <a:pt x="7498978" y="0"/>
                </a:lnTo>
                <a:lnTo>
                  <a:pt x="0" y="0"/>
                </a:lnTo>
                <a:lnTo>
                  <a:pt x="0" y="8899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74712" y="454760"/>
            <a:ext cx="3029452" cy="8899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00242" y="1678673"/>
            <a:ext cx="126555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5" b="1" u="heavy">
                <a:latin typeface="Arial"/>
                <a:cs typeface="Arial"/>
              </a:rPr>
              <a:t>Trading</a:t>
            </a:r>
            <a:r>
              <a:rPr dirty="0" sz="1150" spc="-45" b="1" u="heavy">
                <a:latin typeface="Arial"/>
                <a:cs typeface="Arial"/>
              </a:rPr>
              <a:t> </a:t>
            </a:r>
            <a:r>
              <a:rPr dirty="0" sz="1150" spc="5" b="1" u="heavy">
                <a:latin typeface="Arial"/>
                <a:cs typeface="Arial"/>
              </a:rPr>
              <a:t>Sessions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50"/>
              </a:lnSpc>
            </a:pPr>
            <a:r>
              <a:rPr dirty="0" spc="5">
                <a:hlinkClick r:id="rId6"/>
              </a:rPr>
              <a:t>www.instafxng.com</a:t>
            </a:r>
          </a:p>
          <a:p>
            <a:pPr algn="ctr">
              <a:lnSpc>
                <a:spcPts val="1360"/>
              </a:lnSpc>
            </a:pPr>
            <a:r>
              <a:rPr dirty="0" spc="5" u="none">
                <a:solidFill>
                  <a:srgbClr val="C00000"/>
                </a:solidFill>
              </a:rPr>
              <a:t>This materials </a:t>
            </a:r>
            <a:r>
              <a:rPr dirty="0" u="none">
                <a:solidFill>
                  <a:srgbClr val="C00000"/>
                </a:solidFill>
              </a:rPr>
              <a:t>are </a:t>
            </a:r>
            <a:r>
              <a:rPr dirty="0" spc="10" u="none">
                <a:solidFill>
                  <a:srgbClr val="C00000"/>
                </a:solidFill>
              </a:rPr>
              <a:t>solely </a:t>
            </a:r>
            <a:r>
              <a:rPr dirty="0" spc="5" u="none">
                <a:solidFill>
                  <a:srgbClr val="C00000"/>
                </a:solidFill>
              </a:rPr>
              <a:t>meant for educational </a:t>
            </a:r>
            <a:r>
              <a:rPr dirty="0" spc="-5" u="none">
                <a:solidFill>
                  <a:srgbClr val="C00000"/>
                </a:solidFill>
              </a:rPr>
              <a:t>purposes</a:t>
            </a:r>
            <a:r>
              <a:rPr dirty="0" spc="-25" u="none">
                <a:solidFill>
                  <a:srgbClr val="C00000"/>
                </a:solidFill>
              </a:rPr>
              <a:t> </a:t>
            </a:r>
            <a:r>
              <a:rPr dirty="0" spc="10" u="none">
                <a:solidFill>
                  <a:srgbClr val="C00000"/>
                </a:solidFill>
              </a:rPr>
              <a:t>only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96688" y="2020010"/>
            <a:ext cx="307594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5" b="1">
                <a:latin typeface="Arial"/>
                <a:cs typeface="Arial"/>
              </a:rPr>
              <a:t>(7-10  </a:t>
            </a:r>
            <a:r>
              <a:rPr dirty="0" sz="1150" spc="15" b="1">
                <a:latin typeface="Arial"/>
                <a:cs typeface="Arial"/>
              </a:rPr>
              <a:t>am  </a:t>
            </a:r>
            <a:r>
              <a:rPr dirty="0" sz="1150" spc="5" b="1">
                <a:latin typeface="Arial"/>
                <a:cs typeface="Arial"/>
              </a:rPr>
              <a:t>Nigerian  </a:t>
            </a:r>
            <a:r>
              <a:rPr dirty="0" sz="1150" b="1">
                <a:latin typeface="Arial"/>
                <a:cs typeface="Arial"/>
              </a:rPr>
              <a:t>Time)  </a:t>
            </a:r>
            <a:r>
              <a:rPr dirty="0" sz="1150" spc="5" b="1">
                <a:solidFill>
                  <a:srgbClr val="C00000"/>
                </a:solidFill>
                <a:latin typeface="Arial"/>
                <a:cs typeface="Arial"/>
              </a:rPr>
              <a:t>Time  </a:t>
            </a:r>
            <a:r>
              <a:rPr dirty="0" sz="1150" spc="10" b="1">
                <a:solidFill>
                  <a:srgbClr val="C00000"/>
                </a:solidFill>
                <a:latin typeface="Arial"/>
                <a:cs typeface="Arial"/>
              </a:rPr>
              <a:t>zone </a:t>
            </a:r>
            <a:r>
              <a:rPr dirty="0" sz="1150" spc="114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150" spc="15" b="1">
                <a:solidFill>
                  <a:srgbClr val="C00000"/>
                </a:solidFill>
                <a:latin typeface="Arial"/>
                <a:cs typeface="Arial"/>
              </a:rPr>
              <a:t>may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0238" y="2029916"/>
            <a:ext cx="2149475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340"/>
              </a:lnSpc>
            </a:pPr>
            <a:r>
              <a:rPr dirty="0" sz="1150" spc="10" b="1">
                <a:latin typeface="Arial"/>
                <a:cs typeface="Arial"/>
              </a:rPr>
              <a:t>Morning </a:t>
            </a:r>
            <a:r>
              <a:rPr dirty="0" sz="1150" spc="5" b="1">
                <a:latin typeface="Arial"/>
                <a:cs typeface="Arial"/>
              </a:rPr>
              <a:t>session </a:t>
            </a:r>
            <a:r>
              <a:rPr dirty="0" sz="1150" spc="10" b="1">
                <a:latin typeface="Arial"/>
                <a:cs typeface="Arial"/>
              </a:rPr>
              <a:t>= </a:t>
            </a:r>
            <a:r>
              <a:rPr dirty="0" sz="1150" spc="5" b="1">
                <a:latin typeface="Arial"/>
                <a:cs typeface="Arial"/>
              </a:rPr>
              <a:t>6-9 </a:t>
            </a:r>
            <a:r>
              <a:rPr dirty="0" sz="1150" spc="15" b="1">
                <a:latin typeface="Arial"/>
                <a:cs typeface="Arial"/>
              </a:rPr>
              <a:t>GMT  </a:t>
            </a:r>
            <a:r>
              <a:rPr dirty="0" sz="1150" spc="5" b="1">
                <a:solidFill>
                  <a:srgbClr val="C00000"/>
                </a:solidFill>
                <a:latin typeface="Arial"/>
                <a:cs typeface="Arial"/>
              </a:rPr>
              <a:t>change </a:t>
            </a:r>
            <a:r>
              <a:rPr dirty="0" sz="1150" spc="20" b="1">
                <a:solidFill>
                  <a:srgbClr val="C00000"/>
                </a:solidFill>
                <a:latin typeface="Arial"/>
                <a:cs typeface="Arial"/>
              </a:rPr>
              <a:t>by </a:t>
            </a:r>
            <a:r>
              <a:rPr dirty="0" sz="1150" spc="10" b="1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dirty="0" sz="1150" spc="-8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150" spc="5" b="1">
                <a:solidFill>
                  <a:srgbClr val="C00000"/>
                </a:solidFill>
                <a:latin typeface="Arial"/>
                <a:cs typeface="Arial"/>
              </a:rPr>
              <a:t>hour.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0225" y="2546518"/>
            <a:ext cx="5374640" cy="6164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7620">
              <a:lnSpc>
                <a:spcPts val="1340"/>
              </a:lnSpc>
            </a:pPr>
            <a:r>
              <a:rPr dirty="0" sz="1150" spc="10">
                <a:latin typeface="Arial"/>
                <a:cs typeface="Arial"/>
              </a:rPr>
              <a:t>To really </a:t>
            </a:r>
            <a:r>
              <a:rPr dirty="0" sz="1150" spc="5">
                <a:latin typeface="Arial"/>
                <a:cs typeface="Arial"/>
              </a:rPr>
              <a:t>benefit from the </a:t>
            </a:r>
            <a:r>
              <a:rPr dirty="0" sz="1150" spc="10">
                <a:latin typeface="Arial"/>
                <a:cs typeface="Arial"/>
              </a:rPr>
              <a:t>RSI </a:t>
            </a:r>
            <a:r>
              <a:rPr dirty="0" sz="1150" spc="5">
                <a:latin typeface="Arial"/>
                <a:cs typeface="Arial"/>
              </a:rPr>
              <a:t>Trading Magic </a:t>
            </a:r>
            <a:r>
              <a:rPr dirty="0" sz="1150">
                <a:latin typeface="Arial"/>
                <a:cs typeface="Arial"/>
              </a:rPr>
              <a:t>you </a:t>
            </a:r>
            <a:r>
              <a:rPr dirty="0" sz="1150" spc="-15">
                <a:latin typeface="Arial"/>
                <a:cs typeface="Arial"/>
              </a:rPr>
              <a:t>must </a:t>
            </a:r>
            <a:r>
              <a:rPr dirty="0" sz="1150" spc="5">
                <a:latin typeface="Arial"/>
                <a:cs typeface="Arial"/>
              </a:rPr>
              <a:t>note that </a:t>
            </a:r>
            <a:r>
              <a:rPr dirty="0" sz="1150" spc="10">
                <a:latin typeface="Arial"/>
                <a:cs typeface="Arial"/>
              </a:rPr>
              <a:t>the RSI </a:t>
            </a:r>
            <a:r>
              <a:rPr dirty="0" sz="1150">
                <a:latin typeface="Arial"/>
                <a:cs typeface="Arial"/>
              </a:rPr>
              <a:t>work  </a:t>
            </a:r>
            <a:r>
              <a:rPr dirty="0" sz="1150" spc="5">
                <a:latin typeface="Arial"/>
                <a:cs typeface="Arial"/>
              </a:rPr>
              <a:t>with time, for example if </a:t>
            </a:r>
            <a:r>
              <a:rPr dirty="0" sz="1150">
                <a:latin typeface="Arial"/>
                <a:cs typeface="Arial"/>
              </a:rPr>
              <a:t>you </a:t>
            </a:r>
            <a:r>
              <a:rPr dirty="0" sz="1150" spc="10">
                <a:latin typeface="Arial"/>
                <a:cs typeface="Arial"/>
              </a:rPr>
              <a:t>wake </a:t>
            </a:r>
            <a:r>
              <a:rPr dirty="0" sz="1150" spc="15">
                <a:latin typeface="Arial"/>
                <a:cs typeface="Arial"/>
              </a:rPr>
              <a:t>up </a:t>
            </a:r>
            <a:r>
              <a:rPr dirty="0" sz="1150" spc="10">
                <a:latin typeface="Arial"/>
                <a:cs typeface="Arial"/>
              </a:rPr>
              <a:t>by 7am </a:t>
            </a:r>
            <a:r>
              <a:rPr dirty="0" sz="1150" spc="-5">
                <a:latin typeface="Arial"/>
                <a:cs typeface="Arial"/>
              </a:rPr>
              <a:t>Nigerian </a:t>
            </a:r>
            <a:r>
              <a:rPr dirty="0" sz="1150" spc="10">
                <a:latin typeface="Arial"/>
                <a:cs typeface="Arial"/>
              </a:rPr>
              <a:t>time and </a:t>
            </a:r>
            <a:r>
              <a:rPr dirty="0" sz="1150" spc="5">
                <a:latin typeface="Arial"/>
                <a:cs typeface="Arial"/>
              </a:rPr>
              <a:t>you meet </a:t>
            </a:r>
            <a:r>
              <a:rPr dirty="0" sz="1150" spc="10">
                <a:latin typeface="Arial"/>
                <a:cs typeface="Arial"/>
              </a:rPr>
              <a:t>the  RSI </a:t>
            </a:r>
            <a:r>
              <a:rPr dirty="0" sz="1150" spc="5">
                <a:latin typeface="Arial"/>
                <a:cs typeface="Arial"/>
              </a:rPr>
              <a:t>line having moving </a:t>
            </a:r>
            <a:r>
              <a:rPr dirty="0" sz="1150" spc="10">
                <a:latin typeface="Arial"/>
                <a:cs typeface="Arial"/>
              </a:rPr>
              <a:t>below </a:t>
            </a:r>
            <a:r>
              <a:rPr dirty="0" sz="1150">
                <a:latin typeface="Arial"/>
                <a:cs typeface="Arial"/>
              </a:rPr>
              <a:t>50 </a:t>
            </a:r>
            <a:r>
              <a:rPr dirty="0" sz="1150" spc="5">
                <a:latin typeface="Arial"/>
                <a:cs typeface="Arial"/>
              </a:rPr>
              <a:t>level, you enter </a:t>
            </a:r>
            <a:r>
              <a:rPr dirty="0" sz="1150" spc="-15">
                <a:latin typeface="Arial"/>
                <a:cs typeface="Arial"/>
              </a:rPr>
              <a:t>short </a:t>
            </a:r>
            <a:r>
              <a:rPr dirty="0" sz="1150" spc="10">
                <a:latin typeface="Arial"/>
                <a:cs typeface="Arial"/>
              </a:rPr>
              <a:t>position </a:t>
            </a:r>
            <a:r>
              <a:rPr dirty="0" sz="1150" spc="5">
                <a:latin typeface="Arial"/>
                <a:cs typeface="Arial"/>
              </a:rPr>
              <a:t>and remain </a:t>
            </a:r>
            <a:r>
              <a:rPr dirty="0" sz="1150" spc="10">
                <a:latin typeface="Arial"/>
                <a:cs typeface="Arial"/>
              </a:rPr>
              <a:t>in  </a:t>
            </a:r>
            <a:r>
              <a:rPr dirty="0" sz="1150" spc="5">
                <a:latin typeface="Arial"/>
                <a:cs typeface="Arial"/>
              </a:rPr>
              <a:t>selling region till </a:t>
            </a:r>
            <a:r>
              <a:rPr dirty="0" sz="1150">
                <a:latin typeface="Arial"/>
                <a:cs typeface="Arial"/>
              </a:rPr>
              <a:t>9-10 am </a:t>
            </a:r>
            <a:r>
              <a:rPr dirty="0" sz="1150" spc="5">
                <a:latin typeface="Arial"/>
                <a:cs typeface="Arial"/>
              </a:rPr>
              <a:t>before you </a:t>
            </a:r>
            <a:r>
              <a:rPr dirty="0" sz="1150" spc="15">
                <a:latin typeface="Arial"/>
                <a:cs typeface="Arial"/>
              </a:rPr>
              <a:t>go </a:t>
            </a:r>
            <a:r>
              <a:rPr dirty="0" sz="1150" spc="10">
                <a:latin typeface="Arial"/>
                <a:cs typeface="Arial"/>
              </a:rPr>
              <a:t>off </a:t>
            </a:r>
            <a:r>
              <a:rPr dirty="0" sz="1150">
                <a:latin typeface="Arial"/>
                <a:cs typeface="Arial"/>
              </a:rPr>
              <a:t>from </a:t>
            </a:r>
            <a:r>
              <a:rPr dirty="0" sz="1150" spc="5">
                <a:latin typeface="Arial"/>
                <a:cs typeface="Arial"/>
              </a:rPr>
              <a:t>the position, </a:t>
            </a:r>
            <a:r>
              <a:rPr dirty="0" sz="1150">
                <a:latin typeface="Arial"/>
                <a:cs typeface="Arial"/>
              </a:rPr>
              <a:t>or </a:t>
            </a:r>
            <a:r>
              <a:rPr dirty="0" sz="1150" spc="5">
                <a:latin typeface="Arial"/>
                <a:cs typeface="Arial"/>
              </a:rPr>
              <a:t>when you have  captured at least </a:t>
            </a:r>
            <a:r>
              <a:rPr dirty="0" sz="1150">
                <a:latin typeface="Arial"/>
                <a:cs typeface="Arial"/>
              </a:rPr>
              <a:t>20 </a:t>
            </a:r>
            <a:r>
              <a:rPr dirty="0" sz="1150" spc="5">
                <a:latin typeface="Arial"/>
                <a:cs typeface="Arial"/>
              </a:rPr>
              <a:t>pips you exit the market, </a:t>
            </a:r>
            <a:r>
              <a:rPr dirty="0" sz="1150" spc="-10">
                <a:latin typeface="Arial"/>
                <a:cs typeface="Arial"/>
              </a:rPr>
              <a:t>that’s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morning</a:t>
            </a:r>
            <a:r>
              <a:rPr dirty="0" sz="1150" spc="15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section.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150" spc="5" b="1">
                <a:latin typeface="Arial"/>
                <a:cs typeface="Arial"/>
              </a:rPr>
              <a:t>Afternoon Session= 13:00-16:00 (2-5 </a:t>
            </a:r>
            <a:r>
              <a:rPr dirty="0" sz="1150" spc="15" b="1">
                <a:latin typeface="Arial"/>
                <a:cs typeface="Arial"/>
              </a:rPr>
              <a:t>pm </a:t>
            </a:r>
            <a:r>
              <a:rPr dirty="0" sz="1150" spc="5" b="1">
                <a:latin typeface="Arial"/>
                <a:cs typeface="Arial"/>
              </a:rPr>
              <a:t>Nigerian</a:t>
            </a:r>
            <a:r>
              <a:rPr dirty="0" sz="1150" spc="45" b="1">
                <a:latin typeface="Arial"/>
                <a:cs typeface="Arial"/>
              </a:rPr>
              <a:t> </a:t>
            </a:r>
            <a:r>
              <a:rPr dirty="0" sz="1150" spc="-10" b="1">
                <a:latin typeface="Arial"/>
                <a:cs typeface="Arial"/>
              </a:rPr>
              <a:t>Time)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7200"/>
              </a:lnSpc>
            </a:pPr>
            <a:r>
              <a:rPr dirty="0" sz="1150" spc="5">
                <a:latin typeface="Arial"/>
                <a:cs typeface="Arial"/>
              </a:rPr>
              <a:t>The next trading </a:t>
            </a:r>
            <a:r>
              <a:rPr dirty="0" sz="1150" spc="10">
                <a:latin typeface="Arial"/>
                <a:cs typeface="Arial"/>
              </a:rPr>
              <a:t>time should </a:t>
            </a:r>
            <a:r>
              <a:rPr dirty="0" sz="1150">
                <a:latin typeface="Arial"/>
                <a:cs typeface="Arial"/>
              </a:rPr>
              <a:t>be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afternoon </a:t>
            </a:r>
            <a:r>
              <a:rPr dirty="0" sz="1150" spc="-5">
                <a:latin typeface="Arial"/>
                <a:cs typeface="Arial"/>
              </a:rPr>
              <a:t>session </a:t>
            </a:r>
            <a:r>
              <a:rPr dirty="0" sz="1150" spc="5">
                <a:latin typeface="Arial"/>
                <a:cs typeface="Arial"/>
              </a:rPr>
              <a:t>which starts by </a:t>
            </a:r>
            <a:r>
              <a:rPr dirty="0" sz="1150" spc="10">
                <a:latin typeface="Arial"/>
                <a:cs typeface="Arial"/>
              </a:rPr>
              <a:t>2 pm </a:t>
            </a:r>
            <a:r>
              <a:rPr dirty="0" sz="1150" spc="5">
                <a:latin typeface="Arial"/>
                <a:cs typeface="Arial"/>
              </a:rPr>
              <a:t>when  </a:t>
            </a:r>
            <a:r>
              <a:rPr dirty="0" sz="1150" spc="15">
                <a:latin typeface="Arial"/>
                <a:cs typeface="Arial"/>
              </a:rPr>
              <a:t>USA </a:t>
            </a:r>
            <a:r>
              <a:rPr dirty="0" sz="1150">
                <a:latin typeface="Arial"/>
                <a:cs typeface="Arial"/>
              </a:rPr>
              <a:t>has </a:t>
            </a:r>
            <a:r>
              <a:rPr dirty="0" sz="1150" spc="10">
                <a:latin typeface="Arial"/>
                <a:cs typeface="Arial"/>
              </a:rPr>
              <a:t>opened their </a:t>
            </a:r>
            <a:r>
              <a:rPr dirty="0" sz="1150" spc="5">
                <a:latin typeface="Arial"/>
                <a:cs typeface="Arial"/>
              </a:rPr>
              <a:t>session. If </a:t>
            </a:r>
            <a:r>
              <a:rPr dirty="0" sz="1150" spc="10">
                <a:latin typeface="Arial"/>
                <a:cs typeface="Arial"/>
              </a:rPr>
              <a:t>for example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-25">
                <a:latin typeface="Arial"/>
                <a:cs typeface="Arial"/>
              </a:rPr>
              <a:t>RSI </a:t>
            </a:r>
            <a:r>
              <a:rPr dirty="0" sz="1150" spc="5">
                <a:latin typeface="Arial"/>
                <a:cs typeface="Arial"/>
              </a:rPr>
              <a:t>is </a:t>
            </a:r>
            <a:r>
              <a:rPr dirty="0" sz="1150">
                <a:latin typeface="Arial"/>
                <a:cs typeface="Arial"/>
              </a:rPr>
              <a:t>at </a:t>
            </a:r>
            <a:r>
              <a:rPr dirty="0" sz="1150" spc="5">
                <a:latin typeface="Arial"/>
                <a:cs typeface="Arial"/>
              </a:rPr>
              <a:t>the buying region  enter long (buy) position and expect to capture </a:t>
            </a:r>
            <a:r>
              <a:rPr dirty="0" sz="1150">
                <a:latin typeface="Arial"/>
                <a:cs typeface="Arial"/>
              </a:rPr>
              <a:t>at </a:t>
            </a:r>
            <a:r>
              <a:rPr dirty="0" sz="1150" spc="5">
                <a:latin typeface="Arial"/>
                <a:cs typeface="Arial"/>
              </a:rPr>
              <a:t>least 25-50 pips because at  this session the </a:t>
            </a:r>
            <a:r>
              <a:rPr dirty="0" sz="1150" spc="10">
                <a:latin typeface="Arial"/>
                <a:cs typeface="Arial"/>
              </a:rPr>
              <a:t>market </a:t>
            </a:r>
            <a:r>
              <a:rPr dirty="0" sz="1150" spc="5">
                <a:latin typeface="Arial"/>
                <a:cs typeface="Arial"/>
              </a:rPr>
              <a:t>volatility </a:t>
            </a:r>
            <a:r>
              <a:rPr dirty="0" sz="1150" spc="10">
                <a:latin typeface="Arial"/>
                <a:cs typeface="Arial"/>
              </a:rPr>
              <a:t>is </a:t>
            </a:r>
            <a:r>
              <a:rPr dirty="0" sz="1150" spc="5">
                <a:latin typeface="Arial"/>
                <a:cs typeface="Arial"/>
              </a:rPr>
              <a:t>always very </a:t>
            </a:r>
            <a:r>
              <a:rPr dirty="0" sz="1150" spc="-15">
                <a:latin typeface="Arial"/>
                <a:cs typeface="Arial"/>
              </a:rPr>
              <a:t>high. </a:t>
            </a:r>
            <a:r>
              <a:rPr dirty="0" sz="1150" spc="10">
                <a:latin typeface="Arial"/>
                <a:cs typeface="Arial"/>
              </a:rPr>
              <a:t>The reason why </a:t>
            </a:r>
            <a:r>
              <a:rPr dirty="0" sz="1150" spc="5">
                <a:latin typeface="Arial"/>
                <a:cs typeface="Arial"/>
              </a:rPr>
              <a:t>volatility of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online Forex </a:t>
            </a:r>
            <a:r>
              <a:rPr dirty="0" sz="1150" spc="10">
                <a:latin typeface="Arial"/>
                <a:cs typeface="Arial"/>
              </a:rPr>
              <a:t>is </a:t>
            </a:r>
            <a:r>
              <a:rPr dirty="0" sz="1150" spc="5">
                <a:latin typeface="Arial"/>
                <a:cs typeface="Arial"/>
              </a:rPr>
              <a:t>always high in the afternoon </a:t>
            </a:r>
            <a:r>
              <a:rPr dirty="0" sz="1150" spc="-10">
                <a:latin typeface="Arial"/>
                <a:cs typeface="Arial"/>
              </a:rPr>
              <a:t>session </a:t>
            </a:r>
            <a:r>
              <a:rPr dirty="0" sz="1150" spc="5">
                <a:latin typeface="Arial"/>
                <a:cs typeface="Arial"/>
              </a:rPr>
              <a:t>is because that’s the </a:t>
            </a:r>
            <a:r>
              <a:rPr dirty="0" sz="1150" spc="10">
                <a:latin typeface="Arial"/>
                <a:cs typeface="Arial"/>
              </a:rPr>
              <a:t>time  </a:t>
            </a:r>
            <a:r>
              <a:rPr dirty="0" sz="1150" spc="5">
                <a:latin typeface="Arial"/>
                <a:cs typeface="Arial"/>
              </a:rPr>
              <a:t>most of economical news </a:t>
            </a:r>
            <a:r>
              <a:rPr dirty="0" sz="1150" spc="10">
                <a:latin typeface="Arial"/>
                <a:cs typeface="Arial"/>
              </a:rPr>
              <a:t>which </a:t>
            </a:r>
            <a:r>
              <a:rPr dirty="0" sz="1150" spc="5">
                <a:latin typeface="Arial"/>
                <a:cs typeface="Arial"/>
              </a:rPr>
              <a:t>affects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market is released; secondly, </a:t>
            </a:r>
            <a:r>
              <a:rPr dirty="0" sz="1150" spc="10">
                <a:latin typeface="Arial"/>
                <a:cs typeface="Arial"/>
              </a:rPr>
              <a:t>more  </a:t>
            </a:r>
            <a:r>
              <a:rPr dirty="0" sz="1150" spc="5">
                <a:latin typeface="Arial"/>
                <a:cs typeface="Arial"/>
              </a:rPr>
              <a:t>traders </a:t>
            </a:r>
            <a:r>
              <a:rPr dirty="0" sz="1150" spc="10">
                <a:latin typeface="Arial"/>
                <a:cs typeface="Arial"/>
              </a:rPr>
              <a:t>are </a:t>
            </a:r>
            <a:r>
              <a:rPr dirty="0" sz="1150" spc="5">
                <a:latin typeface="Arial"/>
                <a:cs typeface="Arial"/>
              </a:rPr>
              <a:t>in the </a:t>
            </a:r>
            <a:r>
              <a:rPr dirty="0" sz="1150" spc="10">
                <a:latin typeface="Arial"/>
                <a:cs typeface="Arial"/>
              </a:rPr>
              <a:t>market, </a:t>
            </a:r>
            <a:r>
              <a:rPr dirty="0" sz="1150" spc="5">
                <a:latin typeface="Arial"/>
                <a:cs typeface="Arial"/>
              </a:rPr>
              <a:t>because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long </a:t>
            </a:r>
            <a:r>
              <a:rPr dirty="0" sz="1150" spc="10">
                <a:latin typeface="Arial"/>
                <a:cs typeface="Arial"/>
              </a:rPr>
              <a:t>over </a:t>
            </a:r>
            <a:r>
              <a:rPr dirty="0" sz="1150" spc="-5">
                <a:latin typeface="Arial"/>
                <a:cs typeface="Arial"/>
              </a:rPr>
              <a:t>lapping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London/US</a:t>
            </a:r>
            <a:r>
              <a:rPr dirty="0" sz="1150" spc="10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time.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150" spc="10" b="1" u="heavy">
                <a:latin typeface="Arial"/>
                <a:cs typeface="Arial"/>
              </a:rPr>
              <a:t>The Most Currency</a:t>
            </a:r>
            <a:r>
              <a:rPr dirty="0" sz="1150" spc="-125" b="1" u="heavy">
                <a:latin typeface="Arial"/>
                <a:cs typeface="Arial"/>
              </a:rPr>
              <a:t> </a:t>
            </a:r>
            <a:r>
              <a:rPr dirty="0" sz="1150" spc="10" b="1" u="heavy">
                <a:latin typeface="Arial"/>
                <a:cs typeface="Arial"/>
              </a:rPr>
              <a:t>Pair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There </a:t>
            </a:r>
            <a:r>
              <a:rPr dirty="0" sz="1150" spc="10">
                <a:latin typeface="Arial"/>
                <a:cs typeface="Arial"/>
              </a:rPr>
              <a:t>are </a:t>
            </a:r>
            <a:r>
              <a:rPr dirty="0" sz="1150" spc="5">
                <a:latin typeface="Arial"/>
                <a:cs typeface="Arial"/>
              </a:rPr>
              <a:t>over </a:t>
            </a:r>
            <a:r>
              <a:rPr dirty="0" sz="1150" spc="10">
                <a:latin typeface="Arial"/>
                <a:cs typeface="Arial"/>
              </a:rPr>
              <a:t>40 </a:t>
            </a:r>
            <a:r>
              <a:rPr dirty="0" sz="1150" spc="5">
                <a:latin typeface="Arial"/>
                <a:cs typeface="Arial"/>
              </a:rPr>
              <a:t>currency pairs </a:t>
            </a:r>
            <a:r>
              <a:rPr dirty="0" sz="1150" spc="10">
                <a:latin typeface="Arial"/>
                <a:cs typeface="Arial"/>
              </a:rPr>
              <a:t>in </a:t>
            </a:r>
            <a:r>
              <a:rPr dirty="0" sz="1150" spc="5">
                <a:latin typeface="Arial"/>
                <a:cs typeface="Arial"/>
              </a:rPr>
              <a:t>forex market </a:t>
            </a:r>
            <a:r>
              <a:rPr dirty="0" sz="1150" spc="-25">
                <a:latin typeface="Arial"/>
                <a:cs typeface="Arial"/>
              </a:rPr>
              <a:t>but </a:t>
            </a:r>
            <a:r>
              <a:rPr dirty="0" sz="1150" spc="5">
                <a:latin typeface="Arial"/>
                <a:cs typeface="Arial"/>
              </a:rPr>
              <a:t>not all are </a:t>
            </a:r>
            <a:r>
              <a:rPr dirty="0" sz="1150" spc="10">
                <a:latin typeface="Arial"/>
                <a:cs typeface="Arial"/>
              </a:rPr>
              <a:t>good for a </a:t>
            </a:r>
            <a:r>
              <a:rPr dirty="0" sz="1150" spc="5">
                <a:latin typeface="Arial"/>
                <a:cs typeface="Arial"/>
              </a:rPr>
              <a:t>trader,  any currency pair </a:t>
            </a:r>
            <a:r>
              <a:rPr dirty="0" sz="1150" spc="10">
                <a:latin typeface="Arial"/>
                <a:cs typeface="Arial"/>
              </a:rPr>
              <a:t>which </a:t>
            </a:r>
            <a:r>
              <a:rPr dirty="0" sz="1150" spc="5">
                <a:latin typeface="Arial"/>
                <a:cs typeface="Arial"/>
              </a:rPr>
              <a:t>does not always </a:t>
            </a:r>
            <a:r>
              <a:rPr dirty="0" sz="1150" spc="10">
                <a:latin typeface="Arial"/>
                <a:cs typeface="Arial"/>
              </a:rPr>
              <a:t>make </a:t>
            </a:r>
            <a:r>
              <a:rPr dirty="0" sz="1150" spc="-5">
                <a:latin typeface="Arial"/>
                <a:cs typeface="Arial"/>
              </a:rPr>
              <a:t>changes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price in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day is not  worth trading </a:t>
            </a:r>
            <a:r>
              <a:rPr dirty="0" sz="1150">
                <a:latin typeface="Arial"/>
                <a:cs typeface="Arial"/>
              </a:rPr>
              <a:t>on.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currency pairs which </a:t>
            </a:r>
            <a:r>
              <a:rPr dirty="0" sz="1150">
                <a:latin typeface="Arial"/>
                <a:cs typeface="Arial"/>
              </a:rPr>
              <a:t>popularly </a:t>
            </a:r>
            <a:r>
              <a:rPr dirty="0" sz="1150" spc="10">
                <a:latin typeface="Arial"/>
                <a:cs typeface="Arial"/>
              </a:rPr>
              <a:t>traded </a:t>
            </a:r>
            <a:r>
              <a:rPr dirty="0" sz="1150" spc="5">
                <a:latin typeface="Arial"/>
                <a:cs typeface="Arial"/>
              </a:rPr>
              <a:t>are: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algn="ctr" marR="1430020">
              <a:lnSpc>
                <a:spcPct val="100000"/>
              </a:lnSpc>
              <a:spcBef>
                <a:spcPts val="5"/>
              </a:spcBef>
              <a:tabLst>
                <a:tab pos="849630" algn="l"/>
                <a:tab pos="1742439" algn="l"/>
                <a:tab pos="3040380" algn="l"/>
              </a:tabLst>
            </a:pPr>
            <a:r>
              <a:rPr dirty="0" sz="1150" spc="10">
                <a:latin typeface="Arial"/>
                <a:cs typeface="Arial"/>
              </a:rPr>
              <a:t>EUR/USD,	GBP/USD,	USD/CHF,	</a:t>
            </a:r>
            <a:r>
              <a:rPr dirty="0" sz="1150" spc="5">
                <a:latin typeface="Arial"/>
                <a:cs typeface="Arial"/>
              </a:rPr>
              <a:t>USD/YEN.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150" spc="5" b="1" u="heavy">
                <a:latin typeface="Arial"/>
                <a:cs typeface="Arial"/>
              </a:rPr>
              <a:t>Trading</a:t>
            </a:r>
            <a:r>
              <a:rPr dirty="0" sz="1150" spc="-55" b="1" u="heavy">
                <a:latin typeface="Arial"/>
                <a:cs typeface="Arial"/>
              </a:rPr>
              <a:t> </a:t>
            </a:r>
            <a:r>
              <a:rPr dirty="0" sz="1150" spc="10" b="1" u="heavy">
                <a:latin typeface="Arial"/>
                <a:cs typeface="Arial"/>
              </a:rPr>
              <a:t>Recommendations;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457200" marR="9525" indent="-222250">
              <a:lnSpc>
                <a:spcPts val="1360"/>
              </a:lnSpc>
              <a:buSzPct val="82608"/>
              <a:buFont typeface="Symbol"/>
              <a:buChar char=""/>
              <a:tabLst>
                <a:tab pos="499109" algn="l"/>
              </a:tabLst>
            </a:pP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Trend is </a:t>
            </a:r>
            <a:r>
              <a:rPr dirty="0" sz="1150" spc="5">
                <a:latin typeface="Arial"/>
                <a:cs typeface="Arial"/>
              </a:rPr>
              <a:t>your friend </a:t>
            </a:r>
            <a:r>
              <a:rPr dirty="0" sz="1150">
                <a:latin typeface="Arial"/>
                <a:cs typeface="Arial"/>
              </a:rPr>
              <a:t>2. </a:t>
            </a:r>
            <a:r>
              <a:rPr dirty="0" sz="1150" spc="10">
                <a:latin typeface="Arial"/>
                <a:cs typeface="Arial"/>
              </a:rPr>
              <a:t>In </a:t>
            </a:r>
            <a:r>
              <a:rPr dirty="0" sz="1150" spc="5">
                <a:latin typeface="Arial"/>
                <a:cs typeface="Arial"/>
              </a:rPr>
              <a:t>up-trends, </a:t>
            </a:r>
            <a:r>
              <a:rPr dirty="0" sz="1150" spc="10">
                <a:latin typeface="Arial"/>
                <a:cs typeface="Arial"/>
              </a:rPr>
              <a:t>buy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-15">
                <a:latin typeface="Arial"/>
                <a:cs typeface="Arial"/>
              </a:rPr>
              <a:t>dips; </a:t>
            </a:r>
            <a:r>
              <a:rPr dirty="0" sz="1150" spc="5">
                <a:latin typeface="Arial"/>
                <a:cs typeface="Arial"/>
              </a:rPr>
              <a:t>in downtrends, sell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bounces</a:t>
            </a:r>
            <a:r>
              <a:rPr dirty="0" sz="1150" spc="-7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  <a:p>
            <a:pPr algn="just" marL="457200" marR="9525" indent="-222250">
              <a:lnSpc>
                <a:spcPts val="1340"/>
              </a:lnSpc>
              <a:buSzPct val="82608"/>
              <a:buFont typeface="Symbol"/>
              <a:buChar char=""/>
              <a:tabLst>
                <a:tab pos="457834" algn="l"/>
              </a:tabLst>
            </a:pPr>
            <a:r>
              <a:rPr dirty="0" sz="1150">
                <a:latin typeface="Arial"/>
                <a:cs typeface="Arial"/>
              </a:rPr>
              <a:t>Let </a:t>
            </a:r>
            <a:r>
              <a:rPr dirty="0" sz="1150" spc="5">
                <a:latin typeface="Arial"/>
                <a:cs typeface="Arial"/>
              </a:rPr>
              <a:t>profits </a:t>
            </a:r>
            <a:r>
              <a:rPr dirty="0" sz="1150">
                <a:latin typeface="Arial"/>
                <a:cs typeface="Arial"/>
              </a:rPr>
              <a:t>run, cut </a:t>
            </a:r>
            <a:r>
              <a:rPr dirty="0" sz="1150" spc="5">
                <a:latin typeface="Arial"/>
                <a:cs typeface="Arial"/>
              </a:rPr>
              <a:t>losses short. Always use </a:t>
            </a:r>
            <a:r>
              <a:rPr dirty="0" sz="1150" spc="-5">
                <a:latin typeface="Arial"/>
                <a:cs typeface="Arial"/>
              </a:rPr>
              <a:t>protective </a:t>
            </a:r>
            <a:r>
              <a:rPr dirty="0" sz="1150" spc="5">
                <a:latin typeface="Arial"/>
                <a:cs typeface="Arial"/>
              </a:rPr>
              <a:t>stops </a:t>
            </a:r>
            <a:r>
              <a:rPr dirty="0" sz="1150" spc="10">
                <a:latin typeface="Arial"/>
                <a:cs typeface="Arial"/>
              </a:rPr>
              <a:t>to </a:t>
            </a:r>
            <a:r>
              <a:rPr dirty="0" sz="1150" spc="5">
                <a:latin typeface="Arial"/>
                <a:cs typeface="Arial"/>
              </a:rPr>
              <a:t>limit losses  </a:t>
            </a:r>
            <a:r>
              <a:rPr dirty="0" sz="1150" spc="10">
                <a:latin typeface="Arial"/>
                <a:cs typeface="Arial"/>
              </a:rPr>
              <a:t>and move them </a:t>
            </a:r>
            <a:r>
              <a:rPr dirty="0" sz="1150" spc="5">
                <a:latin typeface="Arial"/>
                <a:cs typeface="Arial"/>
              </a:rPr>
              <a:t>only </a:t>
            </a:r>
            <a:r>
              <a:rPr dirty="0" sz="1150" spc="10">
                <a:latin typeface="Arial"/>
                <a:cs typeface="Arial"/>
              </a:rPr>
              <a:t>to </a:t>
            </a:r>
            <a:r>
              <a:rPr dirty="0" sz="1150" spc="5">
                <a:latin typeface="Arial"/>
                <a:cs typeface="Arial"/>
              </a:rPr>
              <a:t>reduce potential losses or </a:t>
            </a:r>
            <a:r>
              <a:rPr dirty="0" sz="1150" spc="-10">
                <a:latin typeface="Arial"/>
                <a:cs typeface="Arial"/>
              </a:rPr>
              <a:t>protect </a:t>
            </a:r>
            <a:r>
              <a:rPr dirty="0" sz="1150" spc="10">
                <a:latin typeface="Arial"/>
                <a:cs typeface="Arial"/>
              </a:rPr>
              <a:t>newly </a:t>
            </a:r>
            <a:r>
              <a:rPr dirty="0" sz="1150" spc="5">
                <a:latin typeface="Arial"/>
                <a:cs typeface="Arial"/>
              </a:rPr>
              <a:t>achieved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profits.</a:t>
            </a:r>
            <a:endParaRPr sz="1150">
              <a:latin typeface="Arial"/>
              <a:cs typeface="Arial"/>
            </a:endParaRPr>
          </a:p>
          <a:p>
            <a:pPr marL="498475" indent="-263525">
              <a:lnSpc>
                <a:spcPts val="1290"/>
              </a:lnSpc>
              <a:buSzPct val="82608"/>
              <a:buFont typeface="Symbol"/>
              <a:buChar char=""/>
              <a:tabLst>
                <a:tab pos="498475" algn="l"/>
                <a:tab pos="499109" algn="l"/>
              </a:tabLst>
            </a:pPr>
            <a:r>
              <a:rPr dirty="0" sz="1150" spc="5">
                <a:latin typeface="Arial"/>
                <a:cs typeface="Arial"/>
              </a:rPr>
              <a:t>Set </a:t>
            </a:r>
            <a:r>
              <a:rPr dirty="0" sz="1150">
                <a:latin typeface="Arial"/>
                <a:cs typeface="Arial"/>
              </a:rPr>
              <a:t>up </a:t>
            </a:r>
            <a:r>
              <a:rPr dirty="0" sz="1150" spc="5">
                <a:latin typeface="Arial"/>
                <a:cs typeface="Arial"/>
              </a:rPr>
              <a:t>your plan before entering the market; don't trade</a:t>
            </a:r>
            <a:r>
              <a:rPr dirty="0" sz="1150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impulsively</a:t>
            </a:r>
            <a:endParaRPr sz="1150">
              <a:latin typeface="Arial"/>
              <a:cs typeface="Arial"/>
            </a:endParaRPr>
          </a:p>
          <a:p>
            <a:pPr algn="just" marL="457200" marR="8890" indent="-222250">
              <a:lnSpc>
                <a:spcPct val="96900"/>
              </a:lnSpc>
              <a:spcBef>
                <a:spcPts val="25"/>
              </a:spcBef>
              <a:buSzPct val="82608"/>
              <a:buFont typeface="Symbol"/>
              <a:buChar char=""/>
              <a:tabLst>
                <a:tab pos="457834" algn="l"/>
              </a:tabLst>
            </a:pPr>
            <a:r>
              <a:rPr dirty="0" sz="1150" spc="10">
                <a:latin typeface="Arial"/>
                <a:cs typeface="Arial"/>
              </a:rPr>
              <a:t>Employ </a:t>
            </a:r>
            <a:r>
              <a:rPr dirty="0" sz="1150" spc="5">
                <a:latin typeface="Arial"/>
                <a:cs typeface="Arial"/>
              </a:rPr>
              <a:t>at least </a:t>
            </a:r>
            <a:r>
              <a:rPr dirty="0" sz="1150" spc="10">
                <a:latin typeface="Arial"/>
                <a:cs typeface="Arial"/>
              </a:rPr>
              <a:t>a 3 to 1 </a:t>
            </a:r>
            <a:r>
              <a:rPr dirty="0" sz="1150" spc="5">
                <a:latin typeface="Arial"/>
                <a:cs typeface="Arial"/>
              </a:rPr>
              <a:t>reward-to-risk ratio </a:t>
            </a:r>
            <a:r>
              <a:rPr dirty="0" sz="1150" spc="10">
                <a:latin typeface="Arial"/>
                <a:cs typeface="Arial"/>
              </a:rPr>
              <a:t>7 </a:t>
            </a:r>
            <a:r>
              <a:rPr dirty="0" sz="1150" spc="-10">
                <a:latin typeface="Arial"/>
                <a:cs typeface="Arial"/>
              </a:rPr>
              <a:t>Learn </a:t>
            </a:r>
            <a:r>
              <a:rPr dirty="0" sz="1150" spc="5">
                <a:latin typeface="Arial"/>
                <a:cs typeface="Arial"/>
              </a:rPr>
              <a:t>to </a:t>
            </a:r>
            <a:r>
              <a:rPr dirty="0" sz="1150" spc="10">
                <a:latin typeface="Arial"/>
                <a:cs typeface="Arial"/>
              </a:rPr>
              <a:t>be </a:t>
            </a:r>
            <a:r>
              <a:rPr dirty="0" sz="1150" spc="5">
                <a:latin typeface="Arial"/>
                <a:cs typeface="Arial"/>
              </a:rPr>
              <a:t>comfortable  being </a:t>
            </a:r>
            <a:r>
              <a:rPr dirty="0" sz="1150" spc="10">
                <a:latin typeface="Arial"/>
                <a:cs typeface="Arial"/>
              </a:rPr>
              <a:t>in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minority, </a:t>
            </a:r>
            <a:r>
              <a:rPr dirty="0" sz="1150" spc="5">
                <a:latin typeface="Arial"/>
                <a:cs typeface="Arial"/>
              </a:rPr>
              <a:t>if </a:t>
            </a:r>
            <a:r>
              <a:rPr dirty="0" sz="1150">
                <a:latin typeface="Arial"/>
                <a:cs typeface="Arial"/>
              </a:rPr>
              <a:t>you </a:t>
            </a:r>
            <a:r>
              <a:rPr dirty="0" sz="1150" spc="10">
                <a:latin typeface="Arial"/>
                <a:cs typeface="Arial"/>
              </a:rPr>
              <a:t>are </a:t>
            </a:r>
            <a:r>
              <a:rPr dirty="0" sz="1150">
                <a:latin typeface="Arial"/>
                <a:cs typeface="Arial"/>
              </a:rPr>
              <a:t>right </a:t>
            </a:r>
            <a:r>
              <a:rPr dirty="0" sz="1150" spc="15">
                <a:latin typeface="Arial"/>
                <a:cs typeface="Arial"/>
              </a:rPr>
              <a:t>on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-5">
                <a:latin typeface="Arial"/>
                <a:cs typeface="Arial"/>
              </a:rPr>
              <a:t>market, </a:t>
            </a:r>
            <a:r>
              <a:rPr dirty="0" sz="1150" spc="5">
                <a:latin typeface="Arial"/>
                <a:cs typeface="Arial"/>
              </a:rPr>
              <a:t>most people will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disagree with</a:t>
            </a:r>
            <a:r>
              <a:rPr dirty="0" sz="1150" spc="-2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you.</a:t>
            </a:r>
            <a:endParaRPr sz="1150">
              <a:latin typeface="Arial"/>
              <a:cs typeface="Arial"/>
            </a:endParaRPr>
          </a:p>
          <a:p>
            <a:pPr marL="498475" indent="-263525">
              <a:lnSpc>
                <a:spcPts val="1345"/>
              </a:lnSpc>
              <a:buSzPct val="82608"/>
              <a:buFont typeface="Symbol"/>
              <a:buChar char=""/>
              <a:tabLst>
                <a:tab pos="498475" algn="l"/>
                <a:tab pos="499109" algn="l"/>
              </a:tabLst>
            </a:pPr>
            <a:r>
              <a:rPr dirty="0" sz="1150" spc="10">
                <a:latin typeface="Arial"/>
                <a:cs typeface="Arial"/>
              </a:rPr>
              <a:t>Keep </a:t>
            </a:r>
            <a:r>
              <a:rPr dirty="0" sz="1150" spc="5">
                <a:latin typeface="Arial"/>
                <a:cs typeface="Arial"/>
              </a:rPr>
              <a:t>it </a:t>
            </a:r>
            <a:r>
              <a:rPr dirty="0" sz="1150" spc="10">
                <a:latin typeface="Arial"/>
                <a:cs typeface="Arial"/>
              </a:rPr>
              <a:t>simple; more complicated isn't </a:t>
            </a:r>
            <a:r>
              <a:rPr dirty="0" sz="1150" spc="5">
                <a:latin typeface="Arial"/>
                <a:cs typeface="Arial"/>
              </a:rPr>
              <a:t>always</a:t>
            </a:r>
            <a:r>
              <a:rPr dirty="0" sz="1150" spc="-90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better.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955" y="6376522"/>
            <a:ext cx="1389766" cy="1389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27294" y="6471010"/>
            <a:ext cx="86867" cy="85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8813" y="2936082"/>
            <a:ext cx="3657295" cy="3504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33784" y="454757"/>
            <a:ext cx="0" cy="890269"/>
          </a:xfrm>
          <a:custGeom>
            <a:avLst/>
            <a:gdLst/>
            <a:ahLst/>
            <a:cxnLst/>
            <a:rect l="l" t="t" r="r" b="b"/>
            <a:pathLst>
              <a:path w="0" h="890269">
                <a:moveTo>
                  <a:pt x="0" y="0"/>
                </a:moveTo>
                <a:lnTo>
                  <a:pt x="0" y="889944"/>
                </a:lnTo>
              </a:path>
            </a:pathLst>
          </a:custGeom>
          <a:ln w="4419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09" y="454757"/>
            <a:ext cx="7499350" cy="890269"/>
          </a:xfrm>
          <a:custGeom>
            <a:avLst/>
            <a:gdLst/>
            <a:ahLst/>
            <a:cxnLst/>
            <a:rect l="l" t="t" r="r" b="b"/>
            <a:pathLst>
              <a:path w="7499350" h="890269">
                <a:moveTo>
                  <a:pt x="0" y="889944"/>
                </a:moveTo>
                <a:lnTo>
                  <a:pt x="7498978" y="889944"/>
                </a:lnTo>
                <a:lnTo>
                  <a:pt x="7498978" y="0"/>
                </a:lnTo>
                <a:lnTo>
                  <a:pt x="0" y="0"/>
                </a:lnTo>
                <a:lnTo>
                  <a:pt x="0" y="8899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74712" y="454760"/>
            <a:ext cx="3029452" cy="8899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00170" y="1511379"/>
            <a:ext cx="5374005" cy="7516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97200"/>
              </a:lnSpc>
            </a:pP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true 24-hour </a:t>
            </a:r>
            <a:r>
              <a:rPr dirty="0" sz="1150" spc="10">
                <a:latin typeface="Arial"/>
                <a:cs typeface="Arial"/>
              </a:rPr>
              <a:t>market, </a:t>
            </a:r>
            <a:r>
              <a:rPr dirty="0" sz="1150">
                <a:latin typeface="Arial"/>
                <a:cs typeface="Arial"/>
              </a:rPr>
              <a:t>Forex </a:t>
            </a:r>
            <a:r>
              <a:rPr dirty="0" sz="1150" spc="5">
                <a:latin typeface="Arial"/>
                <a:cs typeface="Arial"/>
              </a:rPr>
              <a:t>trading begins each </a:t>
            </a:r>
            <a:r>
              <a:rPr dirty="0" sz="1150" spc="-25">
                <a:latin typeface="Arial"/>
                <a:cs typeface="Arial"/>
              </a:rPr>
              <a:t>day </a:t>
            </a:r>
            <a:r>
              <a:rPr dirty="0" sz="1150" spc="5">
                <a:latin typeface="Arial"/>
                <a:cs typeface="Arial"/>
              </a:rPr>
              <a:t>in </a:t>
            </a:r>
            <a:r>
              <a:rPr dirty="0" sz="1150" spc="10">
                <a:latin typeface="Arial"/>
                <a:cs typeface="Arial"/>
              </a:rPr>
              <a:t>Sydney, </a:t>
            </a:r>
            <a:r>
              <a:rPr dirty="0" sz="1150" spc="5">
                <a:latin typeface="Arial"/>
                <a:cs typeface="Arial"/>
              </a:rPr>
              <a:t>and </a:t>
            </a:r>
            <a:r>
              <a:rPr dirty="0" sz="1150" spc="10">
                <a:latin typeface="Arial"/>
                <a:cs typeface="Arial"/>
              </a:rPr>
              <a:t>moves  </a:t>
            </a:r>
            <a:r>
              <a:rPr dirty="0" sz="1150" spc="5">
                <a:latin typeface="Arial"/>
                <a:cs typeface="Arial"/>
              </a:rPr>
              <a:t>around the globe as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business day begins in each financial center, first </a:t>
            </a:r>
            <a:r>
              <a:rPr dirty="0" sz="1150" spc="10">
                <a:latin typeface="Arial"/>
                <a:cs typeface="Arial"/>
              </a:rPr>
              <a:t>to  </a:t>
            </a:r>
            <a:r>
              <a:rPr dirty="0" sz="1150" spc="5">
                <a:latin typeface="Arial"/>
                <a:cs typeface="Arial"/>
              </a:rPr>
              <a:t>Tokyo, London, and </a:t>
            </a:r>
            <a:r>
              <a:rPr dirty="0" sz="1150" spc="15">
                <a:latin typeface="Arial"/>
                <a:cs typeface="Arial"/>
              </a:rPr>
              <a:t>New </a:t>
            </a:r>
            <a:r>
              <a:rPr dirty="0" sz="1150" spc="5">
                <a:latin typeface="Arial"/>
                <a:cs typeface="Arial"/>
              </a:rPr>
              <a:t>York. </a:t>
            </a:r>
            <a:r>
              <a:rPr dirty="0" sz="1150" spc="10">
                <a:latin typeface="Arial"/>
                <a:cs typeface="Arial"/>
              </a:rPr>
              <a:t>Unlike </a:t>
            </a:r>
            <a:r>
              <a:rPr dirty="0" sz="1150" spc="5">
                <a:latin typeface="Arial"/>
                <a:cs typeface="Arial"/>
              </a:rPr>
              <a:t>any other </a:t>
            </a:r>
            <a:r>
              <a:rPr dirty="0" sz="1150" spc="-5">
                <a:latin typeface="Arial"/>
                <a:cs typeface="Arial"/>
              </a:rPr>
              <a:t>financial </a:t>
            </a:r>
            <a:r>
              <a:rPr dirty="0" sz="1150" spc="5">
                <a:latin typeface="Arial"/>
                <a:cs typeface="Arial"/>
              </a:rPr>
              <a:t>market, investors </a:t>
            </a:r>
            <a:r>
              <a:rPr dirty="0" sz="1150" spc="10">
                <a:latin typeface="Arial"/>
                <a:cs typeface="Arial"/>
              </a:rPr>
              <a:t>can  </a:t>
            </a:r>
            <a:r>
              <a:rPr dirty="0" sz="1150" spc="5">
                <a:latin typeface="Arial"/>
                <a:cs typeface="Arial"/>
              </a:rPr>
              <a:t>respond to </a:t>
            </a:r>
            <a:r>
              <a:rPr dirty="0" sz="1150" spc="10">
                <a:latin typeface="Arial"/>
                <a:cs typeface="Arial"/>
              </a:rPr>
              <a:t>currency </a:t>
            </a:r>
            <a:r>
              <a:rPr dirty="0" sz="1150" spc="5">
                <a:latin typeface="Arial"/>
                <a:cs typeface="Arial"/>
              </a:rPr>
              <a:t>fluctuations </a:t>
            </a:r>
            <a:r>
              <a:rPr dirty="0" sz="1150" spc="10">
                <a:latin typeface="Arial"/>
                <a:cs typeface="Arial"/>
              </a:rPr>
              <a:t>caused </a:t>
            </a:r>
            <a:r>
              <a:rPr dirty="0" sz="1150" spc="5">
                <a:latin typeface="Arial"/>
                <a:cs typeface="Arial"/>
              </a:rPr>
              <a:t>by </a:t>
            </a:r>
            <a:r>
              <a:rPr dirty="0" sz="1150" spc="-5">
                <a:latin typeface="Arial"/>
                <a:cs typeface="Arial"/>
              </a:rPr>
              <a:t>economic, </a:t>
            </a:r>
            <a:r>
              <a:rPr dirty="0" sz="1150" spc="5">
                <a:latin typeface="Arial"/>
                <a:cs typeface="Arial"/>
              </a:rPr>
              <a:t>social </a:t>
            </a:r>
            <a:r>
              <a:rPr dirty="0" sz="1150" spc="10">
                <a:latin typeface="Arial"/>
                <a:cs typeface="Arial"/>
              </a:rPr>
              <a:t>and </a:t>
            </a:r>
            <a:r>
              <a:rPr dirty="0" sz="1150" spc="5">
                <a:latin typeface="Arial"/>
                <a:cs typeface="Arial"/>
              </a:rPr>
              <a:t>political events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at the </a:t>
            </a:r>
            <a:r>
              <a:rPr dirty="0" sz="1150" spc="10">
                <a:latin typeface="Arial"/>
                <a:cs typeface="Arial"/>
              </a:rPr>
              <a:t>time </a:t>
            </a:r>
            <a:r>
              <a:rPr dirty="0" sz="1150" spc="5">
                <a:latin typeface="Arial"/>
                <a:cs typeface="Arial"/>
              </a:rPr>
              <a:t>they occur - day </a:t>
            </a:r>
            <a:r>
              <a:rPr dirty="0" sz="1150" spc="10">
                <a:latin typeface="Arial"/>
                <a:cs typeface="Arial"/>
              </a:rPr>
              <a:t>or </a:t>
            </a:r>
            <a:r>
              <a:rPr dirty="0" sz="1150" spc="5">
                <a:latin typeface="Arial"/>
                <a:cs typeface="Arial"/>
              </a:rPr>
              <a:t>night. The huge </a:t>
            </a:r>
            <a:r>
              <a:rPr dirty="0" sz="1150" spc="-5">
                <a:latin typeface="Arial"/>
                <a:cs typeface="Arial"/>
              </a:rPr>
              <a:t>number </a:t>
            </a:r>
            <a:r>
              <a:rPr dirty="0" sz="1150" spc="5">
                <a:latin typeface="Arial"/>
                <a:cs typeface="Arial"/>
              </a:rPr>
              <a:t>and diversity</a:t>
            </a:r>
            <a:r>
              <a:rPr dirty="0" sz="1150" spc="6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of</a:t>
            </a:r>
            <a:endParaRPr sz="1150">
              <a:latin typeface="Arial"/>
              <a:cs typeface="Arial"/>
            </a:endParaRPr>
          </a:p>
          <a:p>
            <a:pPr algn="just" marL="12700" marR="6985">
              <a:lnSpc>
                <a:spcPts val="1340"/>
              </a:lnSpc>
              <a:spcBef>
                <a:spcPts val="40"/>
              </a:spcBef>
            </a:pPr>
            <a:r>
              <a:rPr dirty="0" sz="1150" spc="5">
                <a:latin typeface="Arial"/>
                <a:cs typeface="Arial"/>
              </a:rPr>
              <a:t>players involved </a:t>
            </a:r>
            <a:r>
              <a:rPr dirty="0" sz="1150" spc="10">
                <a:latin typeface="Arial"/>
                <a:cs typeface="Arial"/>
              </a:rPr>
              <a:t>make </a:t>
            </a:r>
            <a:r>
              <a:rPr dirty="0" sz="1150" spc="5">
                <a:latin typeface="Arial"/>
                <a:cs typeface="Arial"/>
              </a:rPr>
              <a:t>it difficult </a:t>
            </a:r>
            <a:r>
              <a:rPr dirty="0" sz="1150" spc="10">
                <a:latin typeface="Arial"/>
                <a:cs typeface="Arial"/>
              </a:rPr>
              <a:t>for </a:t>
            </a:r>
            <a:r>
              <a:rPr dirty="0" sz="1150" spc="5">
                <a:latin typeface="Arial"/>
                <a:cs typeface="Arial"/>
              </a:rPr>
              <a:t>even </a:t>
            </a:r>
            <a:r>
              <a:rPr dirty="0" sz="1150">
                <a:latin typeface="Arial"/>
                <a:cs typeface="Arial"/>
              </a:rPr>
              <a:t>governments </a:t>
            </a:r>
            <a:r>
              <a:rPr dirty="0" sz="1150" spc="5">
                <a:latin typeface="Arial"/>
                <a:cs typeface="Arial"/>
              </a:rPr>
              <a:t>to control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direction of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the market. </a:t>
            </a:r>
            <a:r>
              <a:rPr dirty="0" sz="1150" spc="10">
                <a:latin typeface="Arial"/>
                <a:cs typeface="Arial"/>
              </a:rPr>
              <a:t>The unmatched </a:t>
            </a:r>
            <a:r>
              <a:rPr dirty="0" sz="1150" spc="5">
                <a:latin typeface="Arial"/>
                <a:cs typeface="Arial"/>
              </a:rPr>
              <a:t>liquidity and </a:t>
            </a:r>
            <a:r>
              <a:rPr dirty="0" sz="1150">
                <a:latin typeface="Arial"/>
                <a:cs typeface="Arial"/>
              </a:rPr>
              <a:t>around-the-clock </a:t>
            </a:r>
            <a:r>
              <a:rPr dirty="0" sz="1150" spc="5">
                <a:latin typeface="Arial"/>
                <a:cs typeface="Arial"/>
              </a:rPr>
              <a:t>global activity </a:t>
            </a:r>
            <a:r>
              <a:rPr dirty="0" sz="1150" spc="10">
                <a:latin typeface="Arial"/>
                <a:cs typeface="Arial"/>
              </a:rPr>
              <a:t>make  </a:t>
            </a:r>
            <a:r>
              <a:rPr dirty="0" sz="1150" spc="5">
                <a:latin typeface="Arial"/>
                <a:cs typeface="Arial"/>
              </a:rPr>
              <a:t>forex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ideal market for active</a:t>
            </a:r>
            <a:r>
              <a:rPr dirty="0" sz="1150" spc="2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traders.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7300"/>
              </a:lnSpc>
            </a:pPr>
            <a:r>
              <a:rPr dirty="0" sz="1150" spc="5">
                <a:latin typeface="Arial"/>
                <a:cs typeface="Arial"/>
              </a:rPr>
              <a:t>Traditionally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forex market </a:t>
            </a:r>
            <a:r>
              <a:rPr dirty="0" sz="1150">
                <a:latin typeface="Arial"/>
                <a:cs typeface="Arial"/>
              </a:rPr>
              <a:t>was </a:t>
            </a:r>
            <a:r>
              <a:rPr dirty="0" sz="1150" spc="10">
                <a:latin typeface="Arial"/>
                <a:cs typeface="Arial"/>
              </a:rPr>
              <a:t>only </a:t>
            </a:r>
            <a:r>
              <a:rPr dirty="0" sz="1150" spc="5">
                <a:latin typeface="Arial"/>
                <a:cs typeface="Arial"/>
              </a:rPr>
              <a:t>available </a:t>
            </a:r>
            <a:r>
              <a:rPr dirty="0" sz="1150" spc="-35">
                <a:latin typeface="Arial"/>
                <a:cs typeface="Arial"/>
              </a:rPr>
              <a:t>to </a:t>
            </a:r>
            <a:r>
              <a:rPr dirty="0" sz="1150" spc="5">
                <a:latin typeface="Arial"/>
                <a:cs typeface="Arial"/>
              </a:rPr>
              <a:t>larger entities trading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currencies </a:t>
            </a:r>
            <a:r>
              <a:rPr dirty="0" sz="1150" spc="10">
                <a:latin typeface="Arial"/>
                <a:cs typeface="Arial"/>
              </a:rPr>
              <a:t>for commercial and </a:t>
            </a:r>
            <a:r>
              <a:rPr dirty="0" sz="1150" spc="5">
                <a:latin typeface="Arial"/>
                <a:cs typeface="Arial"/>
              </a:rPr>
              <a:t>investment purposes </a:t>
            </a:r>
            <a:r>
              <a:rPr dirty="0" sz="1150" spc="-5">
                <a:latin typeface="Arial"/>
                <a:cs typeface="Arial"/>
              </a:rPr>
              <a:t>through </a:t>
            </a:r>
            <a:r>
              <a:rPr dirty="0" sz="1150" spc="5">
                <a:latin typeface="Arial"/>
                <a:cs typeface="Arial"/>
              </a:rPr>
              <a:t>banks. </a:t>
            </a:r>
            <a:r>
              <a:rPr dirty="0" sz="1150" spc="10">
                <a:latin typeface="Arial"/>
                <a:cs typeface="Arial"/>
              </a:rPr>
              <a:t>Now trading  platforms </a:t>
            </a:r>
            <a:r>
              <a:rPr dirty="0" sz="1150" spc="5">
                <a:latin typeface="Arial"/>
                <a:cs typeface="Arial"/>
              </a:rPr>
              <a:t>allow smaller financial institutions and retail investors’ access </a:t>
            </a:r>
            <a:r>
              <a:rPr dirty="0" sz="1150" spc="10">
                <a:latin typeface="Arial"/>
                <a:cs typeface="Arial"/>
              </a:rPr>
              <a:t>to a  </a:t>
            </a:r>
            <a:r>
              <a:rPr dirty="0" sz="1150" spc="5">
                <a:latin typeface="Arial"/>
                <a:cs typeface="Arial"/>
              </a:rPr>
              <a:t>similar level of liquidity as the major </a:t>
            </a:r>
            <a:r>
              <a:rPr dirty="0" sz="1150" spc="10">
                <a:latin typeface="Arial"/>
                <a:cs typeface="Arial"/>
              </a:rPr>
              <a:t>foreign </a:t>
            </a:r>
            <a:r>
              <a:rPr dirty="0" sz="1150" spc="-5">
                <a:latin typeface="Arial"/>
                <a:cs typeface="Arial"/>
              </a:rPr>
              <a:t>exchange </a:t>
            </a:r>
            <a:r>
              <a:rPr dirty="0" sz="1150" spc="5">
                <a:latin typeface="Arial"/>
                <a:cs typeface="Arial"/>
              </a:rPr>
              <a:t>banks, </a:t>
            </a:r>
            <a:r>
              <a:rPr dirty="0" sz="1150" spc="10">
                <a:latin typeface="Arial"/>
                <a:cs typeface="Arial"/>
              </a:rPr>
              <a:t>by </a:t>
            </a:r>
            <a:r>
              <a:rPr dirty="0" sz="1150" spc="5">
                <a:latin typeface="Arial"/>
                <a:cs typeface="Arial"/>
              </a:rPr>
              <a:t>offering </a:t>
            </a:r>
            <a:r>
              <a:rPr dirty="0" sz="1150" spc="10">
                <a:latin typeface="Arial"/>
                <a:cs typeface="Arial"/>
              </a:rPr>
              <a:t>a  </a:t>
            </a:r>
            <a:r>
              <a:rPr dirty="0" sz="1150" spc="5">
                <a:latin typeface="Arial"/>
                <a:cs typeface="Arial"/>
              </a:rPr>
              <a:t>gateway to the primary (Interbank) market. </a:t>
            </a:r>
            <a:r>
              <a:rPr dirty="0" sz="1150" spc="10">
                <a:latin typeface="Arial"/>
                <a:cs typeface="Arial"/>
              </a:rPr>
              <a:t>In the </a:t>
            </a:r>
            <a:r>
              <a:rPr dirty="0" sz="1150" spc="-10">
                <a:latin typeface="Arial"/>
                <a:cs typeface="Arial"/>
              </a:rPr>
              <a:t>forex </a:t>
            </a:r>
            <a:r>
              <a:rPr dirty="0" sz="1150" spc="10">
                <a:latin typeface="Arial"/>
                <a:cs typeface="Arial"/>
              </a:rPr>
              <a:t>market </a:t>
            </a:r>
            <a:r>
              <a:rPr dirty="0" sz="1150" spc="5">
                <a:latin typeface="Arial"/>
                <a:cs typeface="Arial"/>
              </a:rPr>
              <a:t>currencies </a:t>
            </a:r>
            <a:r>
              <a:rPr dirty="0" sz="1150" spc="10">
                <a:latin typeface="Arial"/>
                <a:cs typeface="Arial"/>
              </a:rPr>
              <a:t>are  </a:t>
            </a:r>
            <a:r>
              <a:rPr dirty="0" sz="1150" spc="5">
                <a:latin typeface="Arial"/>
                <a:cs typeface="Arial"/>
              </a:rPr>
              <a:t>always priced in pairs; therefore all </a:t>
            </a:r>
            <a:r>
              <a:rPr dirty="0" sz="1150">
                <a:latin typeface="Arial"/>
                <a:cs typeface="Arial"/>
              </a:rPr>
              <a:t>trades </a:t>
            </a:r>
            <a:r>
              <a:rPr dirty="0" sz="1150" spc="5">
                <a:latin typeface="Arial"/>
                <a:cs typeface="Arial"/>
              </a:rPr>
              <a:t>result </a:t>
            </a:r>
            <a:r>
              <a:rPr dirty="0" sz="1150" spc="10">
                <a:latin typeface="Arial"/>
                <a:cs typeface="Arial"/>
              </a:rPr>
              <a:t>in </a:t>
            </a:r>
            <a:r>
              <a:rPr dirty="0" sz="1150" spc="5">
                <a:latin typeface="Arial"/>
                <a:cs typeface="Arial"/>
              </a:rPr>
              <a:t>the simultaneous buying of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one </a:t>
            </a:r>
            <a:r>
              <a:rPr dirty="0" sz="1150" spc="5">
                <a:latin typeface="Arial"/>
                <a:cs typeface="Arial"/>
              </a:rPr>
              <a:t>currency and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selling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another.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-5">
                <a:latin typeface="Arial"/>
                <a:cs typeface="Arial"/>
              </a:rPr>
              <a:t>objective </a:t>
            </a:r>
            <a:r>
              <a:rPr dirty="0" sz="1150" spc="5">
                <a:latin typeface="Arial"/>
                <a:cs typeface="Arial"/>
              </a:rPr>
              <a:t>of currency trading </a:t>
            </a:r>
            <a:r>
              <a:rPr dirty="0" sz="1150" spc="10">
                <a:latin typeface="Arial"/>
                <a:cs typeface="Arial"/>
              </a:rPr>
              <a:t>is to  </a:t>
            </a:r>
            <a:r>
              <a:rPr dirty="0" sz="1150" spc="5">
                <a:latin typeface="Arial"/>
                <a:cs typeface="Arial"/>
              </a:rPr>
              <a:t>exchange one </a:t>
            </a:r>
            <a:r>
              <a:rPr dirty="0" sz="1150" spc="10">
                <a:latin typeface="Arial"/>
                <a:cs typeface="Arial"/>
              </a:rPr>
              <a:t>currency for </a:t>
            </a:r>
            <a:r>
              <a:rPr dirty="0" sz="1150" spc="5">
                <a:latin typeface="Arial"/>
                <a:cs typeface="Arial"/>
              </a:rPr>
              <a:t>another in the </a:t>
            </a:r>
            <a:r>
              <a:rPr dirty="0" sz="1150">
                <a:latin typeface="Arial"/>
                <a:cs typeface="Arial"/>
              </a:rPr>
              <a:t>expectation </a:t>
            </a:r>
            <a:r>
              <a:rPr dirty="0" sz="1150" spc="5">
                <a:latin typeface="Arial"/>
                <a:cs typeface="Arial"/>
              </a:rPr>
              <a:t>that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market rate </a:t>
            </a:r>
            <a:r>
              <a:rPr dirty="0" sz="1150">
                <a:latin typeface="Arial"/>
                <a:cs typeface="Arial"/>
              </a:rPr>
              <a:t>or  </a:t>
            </a:r>
            <a:r>
              <a:rPr dirty="0" sz="1150" spc="5">
                <a:latin typeface="Arial"/>
                <a:cs typeface="Arial"/>
              </a:rPr>
              <a:t>price will change </a:t>
            </a:r>
            <a:r>
              <a:rPr dirty="0" sz="1150">
                <a:latin typeface="Arial"/>
                <a:cs typeface="Arial"/>
              </a:rPr>
              <a:t>so </a:t>
            </a:r>
            <a:r>
              <a:rPr dirty="0" sz="1150" spc="5">
                <a:latin typeface="Arial"/>
                <a:cs typeface="Arial"/>
              </a:rPr>
              <a:t>that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currency you </a:t>
            </a:r>
            <a:r>
              <a:rPr dirty="0" sz="1150" spc="10">
                <a:latin typeface="Arial"/>
                <a:cs typeface="Arial"/>
              </a:rPr>
              <a:t>bought </a:t>
            </a:r>
            <a:r>
              <a:rPr dirty="0" sz="1150" spc="-25">
                <a:latin typeface="Arial"/>
                <a:cs typeface="Arial"/>
              </a:rPr>
              <a:t>has </a:t>
            </a:r>
            <a:r>
              <a:rPr dirty="0" sz="1150" spc="5">
                <a:latin typeface="Arial"/>
                <a:cs typeface="Arial"/>
              </a:rPr>
              <a:t>increased its value relative  to </a:t>
            </a:r>
            <a:r>
              <a:rPr dirty="0" sz="1150" spc="10">
                <a:latin typeface="Arial"/>
                <a:cs typeface="Arial"/>
              </a:rPr>
              <a:t>the one </a:t>
            </a:r>
            <a:r>
              <a:rPr dirty="0" sz="1150" spc="5">
                <a:latin typeface="Arial"/>
                <a:cs typeface="Arial"/>
              </a:rPr>
              <a:t>you sold. If </a:t>
            </a:r>
            <a:r>
              <a:rPr dirty="0" sz="1150">
                <a:latin typeface="Arial"/>
                <a:cs typeface="Arial"/>
              </a:rPr>
              <a:t>you </a:t>
            </a:r>
            <a:r>
              <a:rPr dirty="0" sz="1150" spc="5">
                <a:latin typeface="Arial"/>
                <a:cs typeface="Arial"/>
              </a:rPr>
              <a:t>have bought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currency </a:t>
            </a:r>
            <a:r>
              <a:rPr dirty="0" sz="1150" spc="10">
                <a:latin typeface="Arial"/>
                <a:cs typeface="Arial"/>
              </a:rPr>
              <a:t>and the price </a:t>
            </a:r>
            <a:r>
              <a:rPr dirty="0" sz="1150" spc="5">
                <a:latin typeface="Arial"/>
                <a:cs typeface="Arial"/>
              </a:rPr>
              <a:t>appreciates </a:t>
            </a:r>
            <a:r>
              <a:rPr dirty="0" sz="1150" spc="10">
                <a:latin typeface="Arial"/>
                <a:cs typeface="Arial"/>
              </a:rPr>
              <a:t>in  </a:t>
            </a:r>
            <a:r>
              <a:rPr dirty="0" sz="1150" spc="5">
                <a:latin typeface="Arial"/>
                <a:cs typeface="Arial"/>
              </a:rPr>
              <a:t>value,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trader must sell the </a:t>
            </a:r>
            <a:r>
              <a:rPr dirty="0" sz="1150" spc="10">
                <a:latin typeface="Arial"/>
                <a:cs typeface="Arial"/>
              </a:rPr>
              <a:t>currency </a:t>
            </a:r>
            <a:r>
              <a:rPr dirty="0" sz="1150" spc="5">
                <a:latin typeface="Arial"/>
                <a:cs typeface="Arial"/>
              </a:rPr>
              <a:t>back </a:t>
            </a:r>
            <a:r>
              <a:rPr dirty="0" sz="1150" spc="10">
                <a:latin typeface="Arial"/>
                <a:cs typeface="Arial"/>
              </a:rPr>
              <a:t>in </a:t>
            </a:r>
            <a:r>
              <a:rPr dirty="0" sz="1150" spc="-10">
                <a:latin typeface="Arial"/>
                <a:cs typeface="Arial"/>
              </a:rPr>
              <a:t>order </a:t>
            </a:r>
            <a:r>
              <a:rPr dirty="0" sz="1150" spc="15">
                <a:latin typeface="Arial"/>
                <a:cs typeface="Arial"/>
              </a:rPr>
              <a:t>to </a:t>
            </a:r>
            <a:r>
              <a:rPr dirty="0" sz="1150" spc="5">
                <a:latin typeface="Arial"/>
                <a:cs typeface="Arial"/>
              </a:rPr>
              <a:t>lock in the profit. </a:t>
            </a:r>
            <a:r>
              <a:rPr dirty="0" sz="1150" spc="10">
                <a:latin typeface="Arial"/>
                <a:cs typeface="Arial"/>
              </a:rPr>
              <a:t>An open  </a:t>
            </a:r>
            <a:r>
              <a:rPr dirty="0" sz="1150" spc="5">
                <a:latin typeface="Arial"/>
                <a:cs typeface="Arial"/>
              </a:rPr>
              <a:t>trade </a:t>
            </a:r>
            <a:r>
              <a:rPr dirty="0" sz="1150" spc="10">
                <a:latin typeface="Arial"/>
                <a:cs typeface="Arial"/>
              </a:rPr>
              <a:t>or position is </a:t>
            </a:r>
            <a:r>
              <a:rPr dirty="0" sz="1150" spc="5">
                <a:latin typeface="Arial"/>
                <a:cs typeface="Arial"/>
              </a:rPr>
              <a:t>one </a:t>
            </a:r>
            <a:r>
              <a:rPr dirty="0" sz="1150" spc="10">
                <a:latin typeface="Arial"/>
                <a:cs typeface="Arial"/>
              </a:rPr>
              <a:t>in </a:t>
            </a:r>
            <a:r>
              <a:rPr dirty="0" sz="1150" spc="5">
                <a:latin typeface="Arial"/>
                <a:cs typeface="Arial"/>
              </a:rPr>
              <a:t>which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trader has </a:t>
            </a:r>
            <a:r>
              <a:rPr dirty="0" sz="1150" spc="-10">
                <a:latin typeface="Arial"/>
                <a:cs typeface="Arial"/>
              </a:rPr>
              <a:t>either </a:t>
            </a:r>
            <a:r>
              <a:rPr dirty="0" sz="1150" spc="5">
                <a:latin typeface="Arial"/>
                <a:cs typeface="Arial"/>
              </a:rPr>
              <a:t>bought/sold one currency pair  </a:t>
            </a:r>
            <a:r>
              <a:rPr dirty="0" sz="1150" spc="10">
                <a:latin typeface="Arial"/>
                <a:cs typeface="Arial"/>
              </a:rPr>
              <a:t>and </a:t>
            </a:r>
            <a:r>
              <a:rPr dirty="0" sz="1150" spc="5">
                <a:latin typeface="Arial"/>
                <a:cs typeface="Arial"/>
              </a:rPr>
              <a:t>has not sold/bought back the equivalent amount to</a:t>
            </a:r>
            <a:r>
              <a:rPr dirty="0" sz="115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effectively</a:t>
            </a:r>
            <a:endParaRPr sz="1150">
              <a:latin typeface="Arial"/>
              <a:cs typeface="Arial"/>
            </a:endParaRPr>
          </a:p>
          <a:p>
            <a:pPr algn="just" marL="12700">
              <a:lnSpc>
                <a:spcPts val="1345"/>
              </a:lnSpc>
            </a:pPr>
            <a:r>
              <a:rPr dirty="0" sz="1150" spc="5">
                <a:latin typeface="Arial"/>
                <a:cs typeface="Arial"/>
              </a:rPr>
              <a:t>close the</a:t>
            </a:r>
            <a:r>
              <a:rPr dirty="0" sz="1150" spc="-5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position.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The first currency in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pair is </a:t>
            </a:r>
            <a:r>
              <a:rPr dirty="0" sz="1150">
                <a:latin typeface="Arial"/>
                <a:cs typeface="Arial"/>
              </a:rPr>
              <a:t>referred </a:t>
            </a:r>
            <a:r>
              <a:rPr dirty="0" sz="1150" spc="10">
                <a:latin typeface="Arial"/>
                <a:cs typeface="Arial"/>
              </a:rPr>
              <a:t>to </a:t>
            </a:r>
            <a:r>
              <a:rPr dirty="0" sz="1150" spc="5">
                <a:latin typeface="Arial"/>
                <a:cs typeface="Arial"/>
              </a:rPr>
              <a:t>as </a:t>
            </a:r>
            <a:r>
              <a:rPr dirty="0" sz="1150" spc="-20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base </a:t>
            </a:r>
            <a:r>
              <a:rPr dirty="0" sz="1150" spc="5">
                <a:latin typeface="Arial"/>
                <a:cs typeface="Arial"/>
              </a:rPr>
              <a:t>currency, </a:t>
            </a:r>
            <a:r>
              <a:rPr dirty="0" sz="1150" spc="10">
                <a:latin typeface="Arial"/>
                <a:cs typeface="Arial"/>
              </a:rPr>
              <a:t>and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second  </a:t>
            </a:r>
            <a:r>
              <a:rPr dirty="0" sz="1150" spc="5">
                <a:latin typeface="Arial"/>
                <a:cs typeface="Arial"/>
              </a:rPr>
              <a:t>currency </a:t>
            </a:r>
            <a:r>
              <a:rPr dirty="0" sz="1150" spc="10">
                <a:latin typeface="Arial"/>
                <a:cs typeface="Arial"/>
              </a:rPr>
              <a:t>is the </a:t>
            </a:r>
            <a:r>
              <a:rPr dirty="0" sz="1150" spc="5">
                <a:latin typeface="Arial"/>
                <a:cs typeface="Arial"/>
              </a:rPr>
              <a:t>counter or </a:t>
            </a:r>
            <a:r>
              <a:rPr dirty="0" sz="1150" spc="10">
                <a:latin typeface="Arial"/>
                <a:cs typeface="Arial"/>
              </a:rPr>
              <a:t>quote </a:t>
            </a:r>
            <a:r>
              <a:rPr dirty="0" sz="1150" spc="5">
                <a:latin typeface="Arial"/>
                <a:cs typeface="Arial"/>
              </a:rPr>
              <a:t>currency. </a:t>
            </a:r>
            <a:r>
              <a:rPr dirty="0" sz="1150" spc="10">
                <a:latin typeface="Arial"/>
                <a:cs typeface="Arial"/>
              </a:rPr>
              <a:t>This </a:t>
            </a:r>
            <a:r>
              <a:rPr dirty="0" sz="1150" spc="-15">
                <a:latin typeface="Arial"/>
                <a:cs typeface="Arial"/>
              </a:rPr>
              <a:t>means </a:t>
            </a:r>
            <a:r>
              <a:rPr dirty="0" sz="1150" spc="10">
                <a:latin typeface="Arial"/>
                <a:cs typeface="Arial"/>
              </a:rPr>
              <a:t>that </a:t>
            </a:r>
            <a:r>
              <a:rPr dirty="0" sz="1150" spc="5">
                <a:latin typeface="Arial"/>
                <a:cs typeface="Arial"/>
              </a:rPr>
              <a:t>quotes </a:t>
            </a:r>
            <a:r>
              <a:rPr dirty="0" sz="1150" spc="10">
                <a:latin typeface="Arial"/>
                <a:cs typeface="Arial"/>
              </a:rPr>
              <a:t>are </a:t>
            </a:r>
            <a:r>
              <a:rPr dirty="0" sz="1150" spc="5">
                <a:latin typeface="Arial"/>
                <a:cs typeface="Arial"/>
              </a:rPr>
              <a:t>expressed  as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unit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10">
                <a:latin typeface="Arial"/>
                <a:cs typeface="Arial"/>
              </a:rPr>
              <a:t>1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the first currency quoted per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other currency </a:t>
            </a:r>
            <a:r>
              <a:rPr dirty="0" sz="1150" spc="10">
                <a:latin typeface="Arial"/>
                <a:cs typeface="Arial"/>
              </a:rPr>
              <a:t>quoted in </a:t>
            </a:r>
            <a:r>
              <a:rPr dirty="0" sz="1150" spc="5">
                <a:latin typeface="Arial"/>
                <a:cs typeface="Arial"/>
              </a:rPr>
              <a:t>the  pair.</a:t>
            </a:r>
            <a:endParaRPr sz="1150">
              <a:latin typeface="Arial"/>
              <a:cs typeface="Arial"/>
            </a:endParaRPr>
          </a:p>
          <a:p>
            <a:pPr algn="just" marL="12700" marR="5715" indent="-635">
              <a:lnSpc>
                <a:spcPts val="1340"/>
              </a:lnSpc>
            </a:pPr>
            <a:r>
              <a:rPr dirty="0" sz="1150" spc="10">
                <a:latin typeface="Arial"/>
                <a:cs typeface="Arial"/>
              </a:rPr>
              <a:t>As </a:t>
            </a:r>
            <a:r>
              <a:rPr dirty="0" sz="1150" spc="5">
                <a:latin typeface="Arial"/>
                <a:cs typeface="Arial"/>
              </a:rPr>
              <a:t>with all financial products, FX </a:t>
            </a:r>
            <a:r>
              <a:rPr dirty="0" sz="1150" spc="10">
                <a:latin typeface="Arial"/>
                <a:cs typeface="Arial"/>
              </a:rPr>
              <a:t>quotes </a:t>
            </a:r>
            <a:r>
              <a:rPr dirty="0" sz="1150" spc="5">
                <a:latin typeface="Arial"/>
                <a:cs typeface="Arial"/>
              </a:rPr>
              <a:t>include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>
                <a:latin typeface="Arial"/>
                <a:cs typeface="Arial"/>
              </a:rPr>
              <a:t>"bid" </a:t>
            </a:r>
            <a:r>
              <a:rPr dirty="0" sz="1150" spc="10">
                <a:latin typeface="Arial"/>
                <a:cs typeface="Arial"/>
              </a:rPr>
              <a:t>and </a:t>
            </a:r>
            <a:r>
              <a:rPr dirty="0" sz="1150" spc="5">
                <a:latin typeface="Arial"/>
                <a:cs typeface="Arial"/>
              </a:rPr>
              <a:t>"ask".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bid is </a:t>
            </a:r>
            <a:r>
              <a:rPr dirty="0" sz="1150" spc="10">
                <a:latin typeface="Arial"/>
                <a:cs typeface="Arial"/>
              </a:rPr>
              <a:t>the  </a:t>
            </a:r>
            <a:r>
              <a:rPr dirty="0" sz="1150" spc="5">
                <a:latin typeface="Arial"/>
                <a:cs typeface="Arial"/>
              </a:rPr>
              <a:t>price at which </a:t>
            </a:r>
            <a:r>
              <a:rPr dirty="0" sz="1150" spc="10">
                <a:latin typeface="Arial"/>
                <a:cs typeface="Arial"/>
              </a:rPr>
              <a:t>a market maker </a:t>
            </a:r>
            <a:r>
              <a:rPr dirty="0" sz="1150" spc="5">
                <a:latin typeface="Arial"/>
                <a:cs typeface="Arial"/>
              </a:rPr>
              <a:t>is willing to buy </a:t>
            </a:r>
            <a:r>
              <a:rPr dirty="0" sz="1150" spc="-10">
                <a:latin typeface="Arial"/>
                <a:cs typeface="Arial"/>
              </a:rPr>
              <a:t>(and </a:t>
            </a:r>
            <a:r>
              <a:rPr dirty="0" sz="1150" spc="5">
                <a:latin typeface="Arial"/>
                <a:cs typeface="Arial"/>
              </a:rPr>
              <a:t>clients </a:t>
            </a:r>
            <a:r>
              <a:rPr dirty="0" sz="1150" spc="10">
                <a:latin typeface="Arial"/>
                <a:cs typeface="Arial"/>
              </a:rPr>
              <a:t>can </a:t>
            </a:r>
            <a:r>
              <a:rPr dirty="0" sz="1150" spc="5">
                <a:latin typeface="Arial"/>
                <a:cs typeface="Arial"/>
              </a:rPr>
              <a:t>sell) the </a:t>
            </a:r>
            <a:r>
              <a:rPr dirty="0" sz="1150" spc="10">
                <a:latin typeface="Arial"/>
                <a:cs typeface="Arial"/>
              </a:rPr>
              <a:t>base  </a:t>
            </a:r>
            <a:r>
              <a:rPr dirty="0" sz="1150" spc="5">
                <a:latin typeface="Arial"/>
                <a:cs typeface="Arial"/>
              </a:rPr>
              <a:t>currency in exchange </a:t>
            </a:r>
            <a:r>
              <a:rPr dirty="0" sz="1150" spc="10">
                <a:latin typeface="Arial"/>
                <a:cs typeface="Arial"/>
              </a:rPr>
              <a:t>for </a:t>
            </a:r>
            <a:r>
              <a:rPr dirty="0" sz="1150" spc="5">
                <a:latin typeface="Arial"/>
                <a:cs typeface="Arial"/>
              </a:rPr>
              <a:t>the counter currency.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ask </a:t>
            </a:r>
            <a:r>
              <a:rPr dirty="0" sz="1150" spc="10">
                <a:latin typeface="Arial"/>
                <a:cs typeface="Arial"/>
              </a:rPr>
              <a:t>is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price at </a:t>
            </a:r>
            <a:r>
              <a:rPr dirty="0" sz="1150" spc="5">
                <a:latin typeface="Arial"/>
                <a:cs typeface="Arial"/>
              </a:rPr>
              <a:t>which </a:t>
            </a:r>
            <a:r>
              <a:rPr dirty="0" sz="1150" spc="10">
                <a:latin typeface="Arial"/>
                <a:cs typeface="Arial"/>
              </a:rPr>
              <a:t>a  </a:t>
            </a:r>
            <a:r>
              <a:rPr dirty="0" sz="1150" spc="5">
                <a:latin typeface="Arial"/>
                <a:cs typeface="Arial"/>
              </a:rPr>
              <a:t>market </a:t>
            </a:r>
            <a:r>
              <a:rPr dirty="0" sz="1150" spc="10">
                <a:latin typeface="Arial"/>
                <a:cs typeface="Arial"/>
              </a:rPr>
              <a:t>maker </a:t>
            </a:r>
            <a:r>
              <a:rPr dirty="0" sz="1150">
                <a:latin typeface="Arial"/>
                <a:cs typeface="Arial"/>
              </a:rPr>
              <a:t>will  </a:t>
            </a:r>
            <a:r>
              <a:rPr dirty="0" sz="1150" spc="5">
                <a:latin typeface="Arial"/>
                <a:cs typeface="Arial"/>
              </a:rPr>
              <a:t>sell (and clients can buy)  the </a:t>
            </a:r>
            <a:r>
              <a:rPr dirty="0" sz="1150" spc="-15">
                <a:latin typeface="Arial"/>
                <a:cs typeface="Arial"/>
              </a:rPr>
              <a:t>base  </a:t>
            </a:r>
            <a:r>
              <a:rPr dirty="0" sz="1150" spc="10">
                <a:latin typeface="Arial"/>
                <a:cs typeface="Arial"/>
              </a:rPr>
              <a:t>currency in exchange  </a:t>
            </a:r>
            <a:r>
              <a:rPr dirty="0" sz="1150" spc="33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for</a:t>
            </a:r>
            <a:endParaRPr sz="1150">
              <a:latin typeface="Arial"/>
              <a:cs typeface="Arial"/>
            </a:endParaRPr>
          </a:p>
          <a:p>
            <a:pPr algn="just" marL="12700" marR="5715">
              <a:lnSpc>
                <a:spcPts val="1330"/>
              </a:lnSpc>
              <a:spcBef>
                <a:spcPts val="10"/>
              </a:spcBef>
            </a:pPr>
            <a:r>
              <a:rPr dirty="0" sz="1150" spc="5">
                <a:latin typeface="Arial"/>
                <a:cs typeface="Arial"/>
              </a:rPr>
              <a:t>the counter currency. The difference between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-25">
                <a:latin typeface="Arial"/>
                <a:cs typeface="Arial"/>
              </a:rPr>
              <a:t>bid </a:t>
            </a:r>
            <a:r>
              <a:rPr dirty="0" sz="1150" spc="10">
                <a:latin typeface="Arial"/>
                <a:cs typeface="Arial"/>
              </a:rPr>
              <a:t>and the </a:t>
            </a:r>
            <a:r>
              <a:rPr dirty="0" sz="1150" spc="5">
                <a:latin typeface="Arial"/>
                <a:cs typeface="Arial"/>
              </a:rPr>
              <a:t>ask price </a:t>
            </a:r>
            <a:r>
              <a:rPr dirty="0" sz="1150" spc="10">
                <a:latin typeface="Arial"/>
                <a:cs typeface="Arial"/>
              </a:rPr>
              <a:t>is  </a:t>
            </a:r>
            <a:r>
              <a:rPr dirty="0" sz="1150" spc="5">
                <a:latin typeface="Arial"/>
                <a:cs typeface="Arial"/>
              </a:rPr>
              <a:t>referred to as the</a:t>
            </a:r>
            <a:r>
              <a:rPr dirty="0" sz="1150" spc="-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spread.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150" spc="5" b="1" u="heavy">
                <a:latin typeface="Arial"/>
                <a:cs typeface="Arial"/>
              </a:rPr>
              <a:t>Currency</a:t>
            </a:r>
            <a:r>
              <a:rPr dirty="0" sz="1150" spc="-60" b="1" u="heavy">
                <a:latin typeface="Arial"/>
                <a:cs typeface="Arial"/>
              </a:rPr>
              <a:t> </a:t>
            </a:r>
            <a:r>
              <a:rPr dirty="0" sz="1150" spc="5" b="1" u="heavy">
                <a:latin typeface="Arial"/>
                <a:cs typeface="Arial"/>
              </a:rPr>
              <a:t>Pair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ts val="1360"/>
              </a:lnSpc>
              <a:spcBef>
                <a:spcPts val="5"/>
              </a:spcBef>
            </a:pPr>
            <a:r>
              <a:rPr dirty="0" sz="1150" spc="5">
                <a:latin typeface="Arial"/>
                <a:cs typeface="Arial"/>
              </a:rPr>
              <a:t>Currency </a:t>
            </a:r>
            <a:r>
              <a:rPr dirty="0" sz="1150" spc="10">
                <a:latin typeface="Arial"/>
                <a:cs typeface="Arial"/>
              </a:rPr>
              <a:t>Pair is </a:t>
            </a:r>
            <a:r>
              <a:rPr dirty="0" sz="1150" spc="5">
                <a:latin typeface="Arial"/>
                <a:cs typeface="Arial"/>
              </a:rPr>
              <a:t>two countries currency </a:t>
            </a:r>
            <a:r>
              <a:rPr dirty="0" sz="1150" spc="10">
                <a:latin typeface="Arial"/>
                <a:cs typeface="Arial"/>
              </a:rPr>
              <a:t>which a </a:t>
            </a:r>
            <a:r>
              <a:rPr dirty="0" sz="1150" spc="-10">
                <a:latin typeface="Arial"/>
                <a:cs typeface="Arial"/>
              </a:rPr>
              <a:t>trader </a:t>
            </a:r>
            <a:r>
              <a:rPr dirty="0" sz="1150" spc="5">
                <a:latin typeface="Arial"/>
                <a:cs typeface="Arial"/>
              </a:rPr>
              <a:t>trades at </a:t>
            </a:r>
            <a:r>
              <a:rPr dirty="0" sz="1150" spc="10">
                <a:latin typeface="Arial"/>
                <a:cs typeface="Arial"/>
              </a:rPr>
              <a:t>a</a:t>
            </a:r>
            <a:r>
              <a:rPr dirty="0" sz="1150" spc="4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time.</a:t>
            </a:r>
            <a:endParaRPr sz="1150">
              <a:latin typeface="Arial"/>
              <a:cs typeface="Arial"/>
            </a:endParaRPr>
          </a:p>
          <a:p>
            <a:pPr algn="just" marL="12700">
              <a:lnSpc>
                <a:spcPts val="1360"/>
              </a:lnSpc>
            </a:pPr>
            <a:r>
              <a:rPr dirty="0" sz="1150" spc="5">
                <a:latin typeface="Arial"/>
                <a:cs typeface="Arial"/>
              </a:rPr>
              <a:t>In forex market you can’t trade </a:t>
            </a:r>
            <a:r>
              <a:rPr dirty="0" sz="1150" spc="10">
                <a:latin typeface="Arial"/>
                <a:cs typeface="Arial"/>
              </a:rPr>
              <a:t>one </a:t>
            </a:r>
            <a:r>
              <a:rPr dirty="0" sz="1150" spc="5">
                <a:latin typeface="Arial"/>
                <a:cs typeface="Arial"/>
              </a:rPr>
              <a:t>currency alone as </a:t>
            </a:r>
            <a:r>
              <a:rPr dirty="0" sz="1150" spc="10">
                <a:latin typeface="Arial"/>
                <a:cs typeface="Arial"/>
              </a:rPr>
              <a:t>it’s </a:t>
            </a:r>
            <a:r>
              <a:rPr dirty="0" sz="1150" spc="5">
                <a:latin typeface="Arial"/>
                <a:cs typeface="Arial"/>
              </a:rPr>
              <a:t>been stated</a:t>
            </a:r>
            <a:r>
              <a:rPr dirty="0" sz="1150" spc="1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above.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521075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Samples of currency pairs:  </a:t>
            </a:r>
            <a:r>
              <a:rPr dirty="0" sz="1150" spc="10">
                <a:latin typeface="Arial"/>
                <a:cs typeface="Arial"/>
              </a:rPr>
              <a:t>EUR/USD = </a:t>
            </a:r>
            <a:r>
              <a:rPr dirty="0" sz="1150" spc="5">
                <a:latin typeface="Arial"/>
                <a:cs typeface="Arial"/>
              </a:rPr>
              <a:t>Euro/US</a:t>
            </a:r>
            <a:r>
              <a:rPr dirty="0" sz="1150" spc="-4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Dollar</a:t>
            </a:r>
            <a:endParaRPr sz="1150">
              <a:latin typeface="Arial"/>
              <a:cs typeface="Arial"/>
            </a:endParaRPr>
          </a:p>
          <a:p>
            <a:pPr marL="12700" marR="2834640">
              <a:lnSpc>
                <a:spcPts val="1340"/>
              </a:lnSpc>
            </a:pPr>
            <a:r>
              <a:rPr dirty="0" sz="1150" spc="10">
                <a:latin typeface="Arial"/>
                <a:cs typeface="Arial"/>
              </a:rPr>
              <a:t>GBP/USD = </a:t>
            </a:r>
            <a:r>
              <a:rPr dirty="0" sz="1150" spc="5">
                <a:latin typeface="Arial"/>
                <a:cs typeface="Arial"/>
              </a:rPr>
              <a:t>British Pounds/ </a:t>
            </a:r>
            <a:r>
              <a:rPr dirty="0" sz="1150" spc="10">
                <a:latin typeface="Arial"/>
                <a:cs typeface="Arial"/>
              </a:rPr>
              <a:t>US </a:t>
            </a:r>
            <a:r>
              <a:rPr dirty="0" sz="1150" spc="5">
                <a:latin typeface="Arial"/>
                <a:cs typeface="Arial"/>
              </a:rPr>
              <a:t>Dollar  </a:t>
            </a:r>
            <a:r>
              <a:rPr dirty="0" sz="1150" spc="10">
                <a:latin typeface="Arial"/>
                <a:cs typeface="Arial"/>
              </a:rPr>
              <a:t>USD/JPY = US </a:t>
            </a:r>
            <a:r>
              <a:rPr dirty="0" sz="1150" spc="5">
                <a:latin typeface="Arial"/>
                <a:cs typeface="Arial"/>
              </a:rPr>
              <a:t>Dollar/ Japanese</a:t>
            </a:r>
            <a:r>
              <a:rPr dirty="0" sz="1150" spc="-3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Yen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50"/>
              </a:lnSpc>
            </a:pPr>
            <a:r>
              <a:rPr dirty="0" spc="5">
                <a:hlinkClick r:id="rId6"/>
              </a:rPr>
              <a:t>www.instafxng.com</a:t>
            </a:r>
          </a:p>
          <a:p>
            <a:pPr algn="ctr">
              <a:lnSpc>
                <a:spcPts val="1360"/>
              </a:lnSpc>
            </a:pPr>
            <a:r>
              <a:rPr dirty="0" spc="5" u="none">
                <a:solidFill>
                  <a:srgbClr val="C00000"/>
                </a:solidFill>
              </a:rPr>
              <a:t>This materials </a:t>
            </a:r>
            <a:r>
              <a:rPr dirty="0" u="none">
                <a:solidFill>
                  <a:srgbClr val="C00000"/>
                </a:solidFill>
              </a:rPr>
              <a:t>are </a:t>
            </a:r>
            <a:r>
              <a:rPr dirty="0" spc="10" u="none">
                <a:solidFill>
                  <a:srgbClr val="C00000"/>
                </a:solidFill>
              </a:rPr>
              <a:t>solely </a:t>
            </a:r>
            <a:r>
              <a:rPr dirty="0" spc="5" u="none">
                <a:solidFill>
                  <a:srgbClr val="C00000"/>
                </a:solidFill>
              </a:rPr>
              <a:t>meant for educational </a:t>
            </a:r>
            <a:r>
              <a:rPr dirty="0" spc="-5" u="none">
                <a:solidFill>
                  <a:srgbClr val="C00000"/>
                </a:solidFill>
              </a:rPr>
              <a:t>purposes</a:t>
            </a:r>
            <a:r>
              <a:rPr dirty="0" spc="-25" u="none">
                <a:solidFill>
                  <a:srgbClr val="C00000"/>
                </a:solidFill>
              </a:rPr>
              <a:t> </a:t>
            </a:r>
            <a:r>
              <a:rPr dirty="0" spc="10" u="none">
                <a:solidFill>
                  <a:srgbClr val="C00000"/>
                </a:solidFill>
              </a:rPr>
              <a:t>only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955" y="6376522"/>
            <a:ext cx="1389766" cy="1389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27294" y="6471010"/>
            <a:ext cx="86867" cy="85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8813" y="2936082"/>
            <a:ext cx="3657295" cy="3504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33784" y="454757"/>
            <a:ext cx="0" cy="890269"/>
          </a:xfrm>
          <a:custGeom>
            <a:avLst/>
            <a:gdLst/>
            <a:ahLst/>
            <a:cxnLst/>
            <a:rect l="l" t="t" r="r" b="b"/>
            <a:pathLst>
              <a:path w="0" h="890269">
                <a:moveTo>
                  <a:pt x="0" y="0"/>
                </a:moveTo>
                <a:lnTo>
                  <a:pt x="0" y="889944"/>
                </a:lnTo>
              </a:path>
            </a:pathLst>
          </a:custGeom>
          <a:ln w="4419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09" y="454757"/>
            <a:ext cx="7499350" cy="890269"/>
          </a:xfrm>
          <a:custGeom>
            <a:avLst/>
            <a:gdLst/>
            <a:ahLst/>
            <a:cxnLst/>
            <a:rect l="l" t="t" r="r" b="b"/>
            <a:pathLst>
              <a:path w="7499350" h="890269">
                <a:moveTo>
                  <a:pt x="0" y="889944"/>
                </a:moveTo>
                <a:lnTo>
                  <a:pt x="7498978" y="889944"/>
                </a:lnTo>
                <a:lnTo>
                  <a:pt x="7498978" y="0"/>
                </a:lnTo>
                <a:lnTo>
                  <a:pt x="0" y="0"/>
                </a:lnTo>
                <a:lnTo>
                  <a:pt x="0" y="8899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74712" y="454760"/>
            <a:ext cx="3029452" cy="8899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00238" y="1504948"/>
            <a:ext cx="5374640" cy="73507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</a:pPr>
            <a:r>
              <a:rPr dirty="0" sz="1150" spc="5" b="1">
                <a:solidFill>
                  <a:srgbClr val="16355C"/>
                </a:solidFill>
                <a:latin typeface="Arial"/>
                <a:cs typeface="Arial"/>
              </a:rPr>
              <a:t>Fundamental</a:t>
            </a:r>
            <a:r>
              <a:rPr dirty="0" sz="1150" spc="-30" b="1">
                <a:solidFill>
                  <a:srgbClr val="16355C"/>
                </a:solidFill>
                <a:latin typeface="Arial"/>
                <a:cs typeface="Arial"/>
              </a:rPr>
              <a:t> </a:t>
            </a:r>
            <a:r>
              <a:rPr dirty="0" sz="1150" spc="5" b="1">
                <a:solidFill>
                  <a:srgbClr val="16355C"/>
                </a:solidFill>
                <a:latin typeface="Arial"/>
                <a:cs typeface="Arial"/>
              </a:rPr>
              <a:t>Indicators.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53340">
              <a:lnSpc>
                <a:spcPct val="100000"/>
              </a:lnSpc>
            </a:pPr>
            <a:r>
              <a:rPr dirty="0" sz="1150" spc="10" b="1">
                <a:solidFill>
                  <a:srgbClr val="C00000"/>
                </a:solidFill>
                <a:latin typeface="Arial"/>
                <a:cs typeface="Arial"/>
              </a:rPr>
              <a:t>CPI </a:t>
            </a:r>
            <a:r>
              <a:rPr dirty="0" sz="1150" spc="5" b="1">
                <a:solidFill>
                  <a:srgbClr val="C00000"/>
                </a:solidFill>
                <a:latin typeface="Arial"/>
                <a:cs typeface="Arial"/>
              </a:rPr>
              <a:t>(Consumer </a:t>
            </a:r>
            <a:r>
              <a:rPr dirty="0" sz="1150" spc="10" b="1">
                <a:solidFill>
                  <a:srgbClr val="C00000"/>
                </a:solidFill>
                <a:latin typeface="Arial"/>
                <a:cs typeface="Arial"/>
              </a:rPr>
              <a:t>Price</a:t>
            </a:r>
            <a:r>
              <a:rPr dirty="0" sz="1150" spc="-4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150" spc="5" b="1">
                <a:solidFill>
                  <a:srgbClr val="C00000"/>
                </a:solidFill>
                <a:latin typeface="Arial"/>
                <a:cs typeface="Arial"/>
              </a:rPr>
              <a:t>Index)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40"/>
              </a:lnSpc>
            </a:pPr>
            <a:r>
              <a:rPr dirty="0" sz="1150" spc="5" i="1">
                <a:latin typeface="Arial"/>
                <a:cs typeface="Arial"/>
              </a:rPr>
              <a:t>Definition The </a:t>
            </a:r>
            <a:r>
              <a:rPr dirty="0" sz="1150" spc="10" i="1">
                <a:latin typeface="Arial"/>
                <a:cs typeface="Arial"/>
              </a:rPr>
              <a:t>Consumer </a:t>
            </a:r>
            <a:r>
              <a:rPr dirty="0" sz="1150" spc="5" i="1">
                <a:latin typeface="Arial"/>
                <a:cs typeface="Arial"/>
              </a:rPr>
              <a:t>Price Index is </a:t>
            </a:r>
            <a:r>
              <a:rPr dirty="0" sz="1150" spc="10" i="1">
                <a:latin typeface="Arial"/>
                <a:cs typeface="Arial"/>
              </a:rPr>
              <a:t>a </a:t>
            </a:r>
            <a:r>
              <a:rPr dirty="0" sz="1150" spc="5" i="1">
                <a:latin typeface="Arial"/>
                <a:cs typeface="Arial"/>
              </a:rPr>
              <a:t>measure </a:t>
            </a:r>
            <a:r>
              <a:rPr dirty="0" sz="1150" i="1">
                <a:latin typeface="Arial"/>
                <a:cs typeface="Arial"/>
              </a:rPr>
              <a:t>of </a:t>
            </a:r>
            <a:r>
              <a:rPr dirty="0" sz="1150" spc="5" i="1">
                <a:latin typeface="Arial"/>
                <a:cs typeface="Arial"/>
              </a:rPr>
              <a:t>the </a:t>
            </a:r>
            <a:r>
              <a:rPr dirty="0" sz="1150" spc="10" i="1">
                <a:latin typeface="Arial"/>
                <a:cs typeface="Arial"/>
              </a:rPr>
              <a:t>average </a:t>
            </a:r>
            <a:r>
              <a:rPr dirty="0" sz="1150" spc="5" i="1">
                <a:latin typeface="Arial"/>
                <a:cs typeface="Arial"/>
              </a:rPr>
              <a:t>price level </a:t>
            </a:r>
            <a:r>
              <a:rPr dirty="0" sz="1150" i="1">
                <a:latin typeface="Arial"/>
                <a:cs typeface="Arial"/>
              </a:rPr>
              <a:t>of </a:t>
            </a:r>
            <a:r>
              <a:rPr dirty="0" sz="1150" spc="10" i="1">
                <a:latin typeface="Arial"/>
                <a:cs typeface="Arial"/>
              </a:rPr>
              <a:t>a  </a:t>
            </a:r>
            <a:r>
              <a:rPr dirty="0" sz="1150" spc="5" i="1">
                <a:latin typeface="Arial"/>
                <a:cs typeface="Arial"/>
              </a:rPr>
              <a:t>fixed basket of goods </a:t>
            </a:r>
            <a:r>
              <a:rPr dirty="0" sz="1150" spc="10" i="1">
                <a:latin typeface="Arial"/>
                <a:cs typeface="Arial"/>
              </a:rPr>
              <a:t>and </a:t>
            </a:r>
            <a:r>
              <a:rPr dirty="0" sz="1150" spc="5" i="1">
                <a:latin typeface="Arial"/>
                <a:cs typeface="Arial"/>
              </a:rPr>
              <a:t>services </a:t>
            </a:r>
            <a:r>
              <a:rPr dirty="0" sz="1150" spc="10" i="1">
                <a:latin typeface="Arial"/>
                <a:cs typeface="Arial"/>
              </a:rPr>
              <a:t>purchased </a:t>
            </a:r>
            <a:r>
              <a:rPr dirty="0" sz="1150" spc="5" i="1">
                <a:latin typeface="Arial"/>
                <a:cs typeface="Arial"/>
              </a:rPr>
              <a:t>by </a:t>
            </a:r>
            <a:r>
              <a:rPr dirty="0" sz="1150" i="1">
                <a:latin typeface="Arial"/>
                <a:cs typeface="Arial"/>
              </a:rPr>
              <a:t>consumers. </a:t>
            </a:r>
            <a:r>
              <a:rPr dirty="0" sz="1150" spc="10" i="1">
                <a:latin typeface="Arial"/>
                <a:cs typeface="Arial"/>
              </a:rPr>
              <a:t>Monthly </a:t>
            </a:r>
            <a:r>
              <a:rPr dirty="0" sz="1150" spc="5" i="1">
                <a:latin typeface="Arial"/>
                <a:cs typeface="Arial"/>
              </a:rPr>
              <a:t>changes </a:t>
            </a:r>
            <a:r>
              <a:rPr dirty="0" sz="1150" spc="10" i="1">
                <a:latin typeface="Arial"/>
                <a:cs typeface="Arial"/>
              </a:rPr>
              <a:t>in  </a:t>
            </a:r>
            <a:r>
              <a:rPr dirty="0" sz="1150" spc="5" i="1">
                <a:latin typeface="Arial"/>
                <a:cs typeface="Arial"/>
              </a:rPr>
              <a:t>the CPI represent the rate </a:t>
            </a:r>
            <a:r>
              <a:rPr dirty="0" sz="1150" i="1">
                <a:latin typeface="Arial"/>
                <a:cs typeface="Arial"/>
              </a:rPr>
              <a:t>of</a:t>
            </a:r>
            <a:r>
              <a:rPr dirty="0" sz="1150" spc="15" i="1">
                <a:latin typeface="Arial"/>
                <a:cs typeface="Arial"/>
              </a:rPr>
              <a:t> </a:t>
            </a:r>
            <a:r>
              <a:rPr dirty="0" sz="1150" spc="5" i="1">
                <a:latin typeface="Arial"/>
                <a:cs typeface="Arial"/>
              </a:rPr>
              <a:t>inflation.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ts val="1370"/>
              </a:lnSpc>
            </a:pPr>
            <a:r>
              <a:rPr dirty="0" sz="1150" spc="15" b="1">
                <a:latin typeface="Arial"/>
                <a:cs typeface="Arial"/>
              </a:rPr>
              <a:t>Why </a:t>
            </a:r>
            <a:r>
              <a:rPr dirty="0" sz="1150" spc="5" b="1">
                <a:latin typeface="Arial"/>
                <a:cs typeface="Arial"/>
              </a:rPr>
              <a:t>do Investors</a:t>
            </a:r>
            <a:r>
              <a:rPr dirty="0" sz="1150" spc="-60" b="1">
                <a:latin typeface="Arial"/>
                <a:cs typeface="Arial"/>
              </a:rPr>
              <a:t> </a:t>
            </a:r>
            <a:r>
              <a:rPr dirty="0" sz="1150" spc="5" b="1">
                <a:latin typeface="Arial"/>
                <a:cs typeface="Arial"/>
              </a:rPr>
              <a:t>Care?</a:t>
            </a:r>
            <a:endParaRPr sz="1150">
              <a:latin typeface="Arial"/>
              <a:cs typeface="Arial"/>
            </a:endParaRPr>
          </a:p>
          <a:p>
            <a:pPr algn="just" marL="12700" marR="6350">
              <a:lnSpc>
                <a:spcPts val="1340"/>
              </a:lnSpc>
              <a:spcBef>
                <a:spcPts val="65"/>
              </a:spcBef>
            </a:pP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consumer price </a:t>
            </a:r>
            <a:r>
              <a:rPr dirty="0" sz="1150" spc="5">
                <a:latin typeface="Arial"/>
                <a:cs typeface="Arial"/>
              </a:rPr>
              <a:t>index </a:t>
            </a:r>
            <a:r>
              <a:rPr dirty="0" sz="1150" spc="10">
                <a:latin typeface="Arial"/>
                <a:cs typeface="Arial"/>
              </a:rPr>
              <a:t>is </a:t>
            </a:r>
            <a:r>
              <a:rPr dirty="0" sz="1150" spc="5">
                <a:latin typeface="Arial"/>
                <a:cs typeface="Arial"/>
              </a:rPr>
              <a:t>the most widely </a:t>
            </a:r>
            <a:r>
              <a:rPr dirty="0" sz="1150" spc="-5">
                <a:latin typeface="Arial"/>
                <a:cs typeface="Arial"/>
              </a:rPr>
              <a:t>followed </a:t>
            </a:r>
            <a:r>
              <a:rPr dirty="0" sz="1150" spc="5">
                <a:latin typeface="Arial"/>
                <a:cs typeface="Arial"/>
              </a:rPr>
              <a:t>indicator of inflation in the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United</a:t>
            </a:r>
            <a:r>
              <a:rPr dirty="0" sz="1150" spc="-6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States.</a:t>
            </a:r>
            <a:endParaRPr sz="1150">
              <a:latin typeface="Arial"/>
              <a:cs typeface="Arial"/>
            </a:endParaRPr>
          </a:p>
          <a:p>
            <a:pPr algn="just" marL="12700" marR="6350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Just </a:t>
            </a:r>
            <a:r>
              <a:rPr dirty="0" sz="1150" spc="10">
                <a:latin typeface="Arial"/>
                <a:cs typeface="Arial"/>
              </a:rPr>
              <a:t>knowing </a:t>
            </a:r>
            <a:r>
              <a:rPr dirty="0" sz="1150" spc="5">
                <a:latin typeface="Arial"/>
                <a:cs typeface="Arial"/>
              </a:rPr>
              <a:t>what inflation </a:t>
            </a:r>
            <a:r>
              <a:rPr dirty="0" sz="1150" spc="10">
                <a:latin typeface="Arial"/>
                <a:cs typeface="Arial"/>
              </a:rPr>
              <a:t>is </a:t>
            </a:r>
            <a:r>
              <a:rPr dirty="0" sz="1150" spc="5">
                <a:latin typeface="Arial"/>
                <a:cs typeface="Arial"/>
              </a:rPr>
              <a:t>and </a:t>
            </a:r>
            <a:r>
              <a:rPr dirty="0" sz="1150" spc="10">
                <a:latin typeface="Arial"/>
                <a:cs typeface="Arial"/>
              </a:rPr>
              <a:t>how </a:t>
            </a:r>
            <a:r>
              <a:rPr dirty="0" sz="1150" spc="5">
                <a:latin typeface="Arial"/>
                <a:cs typeface="Arial"/>
              </a:rPr>
              <a:t>it </a:t>
            </a:r>
            <a:r>
              <a:rPr dirty="0" sz="1150" spc="-5">
                <a:latin typeface="Arial"/>
                <a:cs typeface="Arial"/>
              </a:rPr>
              <a:t>influences </a:t>
            </a:r>
            <a:r>
              <a:rPr dirty="0" sz="1150" spc="10">
                <a:latin typeface="Arial"/>
                <a:cs typeface="Arial"/>
              </a:rPr>
              <a:t>the markets </a:t>
            </a:r>
            <a:r>
              <a:rPr dirty="0" sz="1150" spc="5">
                <a:latin typeface="Arial"/>
                <a:cs typeface="Arial"/>
              </a:rPr>
              <a:t>can put </a:t>
            </a:r>
            <a:r>
              <a:rPr dirty="0" sz="1150" spc="15">
                <a:latin typeface="Arial"/>
                <a:cs typeface="Arial"/>
              </a:rPr>
              <a:t>an  </a:t>
            </a:r>
            <a:r>
              <a:rPr dirty="0" sz="1150" spc="5">
                <a:latin typeface="Arial"/>
                <a:cs typeface="Arial"/>
              </a:rPr>
              <a:t>individual investor </a:t>
            </a:r>
            <a:r>
              <a:rPr dirty="0" sz="1150" spc="15">
                <a:latin typeface="Arial"/>
                <a:cs typeface="Arial"/>
              </a:rPr>
              <a:t>head </a:t>
            </a:r>
            <a:r>
              <a:rPr dirty="0" sz="1150" spc="10">
                <a:latin typeface="Arial"/>
                <a:cs typeface="Arial"/>
              </a:rPr>
              <a:t>and shoulders </a:t>
            </a:r>
            <a:r>
              <a:rPr dirty="0" sz="1150" spc="5">
                <a:latin typeface="Arial"/>
                <a:cs typeface="Arial"/>
              </a:rPr>
              <a:t>above the</a:t>
            </a:r>
            <a:r>
              <a:rPr dirty="0" sz="1150" spc="-20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crowd.</a:t>
            </a:r>
            <a:endParaRPr sz="1150">
              <a:latin typeface="Arial"/>
              <a:cs typeface="Arial"/>
            </a:endParaRPr>
          </a:p>
          <a:p>
            <a:pPr algn="just" marL="12700">
              <a:lnSpc>
                <a:spcPts val="1305"/>
              </a:lnSpc>
            </a:pPr>
            <a:r>
              <a:rPr dirty="0" sz="1150" spc="5">
                <a:latin typeface="Arial"/>
                <a:cs typeface="Arial"/>
              </a:rPr>
              <a:t>Inflation </a:t>
            </a:r>
            <a:r>
              <a:rPr dirty="0" sz="1150" spc="10">
                <a:latin typeface="Arial"/>
                <a:cs typeface="Arial"/>
              </a:rPr>
              <a:t>is a </a:t>
            </a:r>
            <a:r>
              <a:rPr dirty="0" sz="1150" spc="5">
                <a:latin typeface="Arial"/>
                <a:cs typeface="Arial"/>
              </a:rPr>
              <a:t>general increase in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price </a:t>
            </a:r>
            <a:r>
              <a:rPr dirty="0" sz="1150" spc="5">
                <a:latin typeface="Arial"/>
                <a:cs typeface="Arial"/>
              </a:rPr>
              <a:t>of </a:t>
            </a:r>
            <a:r>
              <a:rPr dirty="0" sz="1150" spc="-10">
                <a:latin typeface="Arial"/>
                <a:cs typeface="Arial"/>
              </a:rPr>
              <a:t>goods </a:t>
            </a:r>
            <a:r>
              <a:rPr dirty="0" sz="1150" spc="10">
                <a:latin typeface="Arial"/>
                <a:cs typeface="Arial"/>
              </a:rPr>
              <a:t>and </a:t>
            </a:r>
            <a:r>
              <a:rPr dirty="0" sz="1150" spc="5">
                <a:latin typeface="Arial"/>
                <a:cs typeface="Arial"/>
              </a:rPr>
              <a:t>services. The</a:t>
            </a:r>
            <a:r>
              <a:rPr dirty="0" sz="1150" spc="12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relationship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between INFLATION and </a:t>
            </a:r>
            <a:r>
              <a:rPr dirty="0" sz="1150" spc="10">
                <a:latin typeface="Arial"/>
                <a:cs typeface="Arial"/>
              </a:rPr>
              <a:t>INTEREST RATES </a:t>
            </a:r>
            <a:r>
              <a:rPr dirty="0" sz="1150" spc="5">
                <a:latin typeface="Arial"/>
                <a:cs typeface="Arial"/>
              </a:rPr>
              <a:t>is the </a:t>
            </a:r>
            <a:r>
              <a:rPr dirty="0" sz="1150" spc="10">
                <a:latin typeface="Arial"/>
                <a:cs typeface="Arial"/>
              </a:rPr>
              <a:t>key </a:t>
            </a:r>
            <a:r>
              <a:rPr dirty="0" sz="1150" spc="5">
                <a:latin typeface="Arial"/>
                <a:cs typeface="Arial"/>
              </a:rPr>
              <a:t>to understanding </a:t>
            </a:r>
            <a:r>
              <a:rPr dirty="0" sz="1150" spc="10">
                <a:latin typeface="Arial"/>
                <a:cs typeface="Arial"/>
              </a:rPr>
              <a:t>how  data like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CPI influence the markets ( and your</a:t>
            </a:r>
            <a:r>
              <a:rPr dirty="0" sz="1150" spc="-2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investments.)</a:t>
            </a:r>
            <a:endParaRPr sz="1150">
              <a:latin typeface="Arial"/>
              <a:cs typeface="Arial"/>
            </a:endParaRPr>
          </a:p>
          <a:p>
            <a:pPr algn="just" marL="12700" marR="6350">
              <a:lnSpc>
                <a:spcPts val="1330"/>
              </a:lnSpc>
              <a:spcBef>
                <a:spcPts val="10"/>
              </a:spcBef>
            </a:pPr>
            <a:r>
              <a:rPr dirty="0" sz="1150" spc="5">
                <a:latin typeface="Arial"/>
                <a:cs typeface="Arial"/>
              </a:rPr>
              <a:t>If someone borrows </a:t>
            </a:r>
            <a:r>
              <a:rPr dirty="0" sz="1150" spc="10">
                <a:latin typeface="Arial"/>
                <a:cs typeface="Arial"/>
              </a:rPr>
              <a:t>$100 </a:t>
            </a:r>
            <a:r>
              <a:rPr dirty="0" sz="1150" spc="5">
                <a:latin typeface="Arial"/>
                <a:cs typeface="Arial"/>
              </a:rPr>
              <a:t>dollars from </a:t>
            </a:r>
            <a:r>
              <a:rPr dirty="0" sz="1150">
                <a:latin typeface="Arial"/>
                <a:cs typeface="Arial"/>
              </a:rPr>
              <a:t>you </a:t>
            </a:r>
            <a:r>
              <a:rPr dirty="0" sz="1150" spc="10">
                <a:latin typeface="Arial"/>
                <a:cs typeface="Arial"/>
              </a:rPr>
              <a:t>today </a:t>
            </a:r>
            <a:r>
              <a:rPr dirty="0" sz="1150" spc="5">
                <a:latin typeface="Arial"/>
                <a:cs typeface="Arial"/>
              </a:rPr>
              <a:t>and </a:t>
            </a:r>
            <a:r>
              <a:rPr dirty="0" sz="1150" spc="10">
                <a:latin typeface="Arial"/>
                <a:cs typeface="Arial"/>
              </a:rPr>
              <a:t>promises to </a:t>
            </a:r>
            <a:r>
              <a:rPr dirty="0" sz="1150" spc="5">
                <a:latin typeface="Arial"/>
                <a:cs typeface="Arial"/>
              </a:rPr>
              <a:t>repay it in one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year</a:t>
            </a:r>
            <a:r>
              <a:rPr dirty="0" sz="1150" spc="13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with</a:t>
            </a:r>
            <a:r>
              <a:rPr dirty="0" sz="1150" spc="114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interest,</a:t>
            </a:r>
            <a:r>
              <a:rPr dirty="0" sz="1150" spc="130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how</a:t>
            </a:r>
            <a:r>
              <a:rPr dirty="0" sz="1150" spc="114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much</a:t>
            </a:r>
            <a:r>
              <a:rPr dirty="0" sz="1150" spc="114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interest</a:t>
            </a:r>
            <a:r>
              <a:rPr dirty="0" sz="1150" spc="14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should</a:t>
            </a:r>
            <a:r>
              <a:rPr dirty="0" sz="1150" spc="14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you</a:t>
            </a:r>
            <a:r>
              <a:rPr dirty="0" sz="1150" spc="114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charge?</a:t>
            </a:r>
            <a:r>
              <a:rPr dirty="0" sz="1150" spc="130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The</a:t>
            </a:r>
            <a:r>
              <a:rPr dirty="0" sz="1150" spc="13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answer</a:t>
            </a:r>
            <a:r>
              <a:rPr dirty="0" sz="1150" spc="135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depends</a:t>
            </a:r>
            <a:endParaRPr sz="1150">
              <a:latin typeface="Arial"/>
              <a:cs typeface="Arial"/>
            </a:endParaRPr>
          </a:p>
          <a:p>
            <a:pPr algn="just" marL="12700" marR="5080">
              <a:lnSpc>
                <a:spcPts val="1340"/>
              </a:lnSpc>
              <a:spcBef>
                <a:spcPts val="5"/>
              </a:spcBef>
            </a:pPr>
            <a:r>
              <a:rPr dirty="0" sz="1150" spc="5">
                <a:latin typeface="Arial"/>
                <a:cs typeface="Arial"/>
              </a:rPr>
              <a:t>largely </a:t>
            </a:r>
            <a:r>
              <a:rPr dirty="0" sz="1150" spc="10">
                <a:latin typeface="Arial"/>
                <a:cs typeface="Arial"/>
              </a:rPr>
              <a:t>on </a:t>
            </a:r>
            <a:r>
              <a:rPr dirty="0" sz="1150" spc="5">
                <a:latin typeface="Arial"/>
                <a:cs typeface="Arial"/>
              </a:rPr>
              <a:t>inflation, </a:t>
            </a:r>
            <a:r>
              <a:rPr dirty="0" sz="1150" spc="10">
                <a:latin typeface="Arial"/>
                <a:cs typeface="Arial"/>
              </a:rPr>
              <a:t>because </a:t>
            </a:r>
            <a:r>
              <a:rPr dirty="0" sz="1150" spc="5">
                <a:latin typeface="Arial"/>
                <a:cs typeface="Arial"/>
              </a:rPr>
              <a:t>you </a:t>
            </a:r>
            <a:r>
              <a:rPr dirty="0" sz="1150" spc="10">
                <a:latin typeface="Arial"/>
                <a:cs typeface="Arial"/>
              </a:rPr>
              <a:t>know </a:t>
            </a:r>
            <a:r>
              <a:rPr dirty="0" sz="1150" spc="5">
                <a:latin typeface="Arial"/>
                <a:cs typeface="Arial"/>
              </a:rPr>
              <a:t>that the </a:t>
            </a:r>
            <a:r>
              <a:rPr dirty="0" sz="1150" spc="-10">
                <a:latin typeface="Arial"/>
                <a:cs typeface="Arial"/>
              </a:rPr>
              <a:t>$100 </a:t>
            </a:r>
            <a:r>
              <a:rPr dirty="0" sz="1150" spc="10">
                <a:latin typeface="Arial"/>
                <a:cs typeface="Arial"/>
              </a:rPr>
              <a:t>won't be </a:t>
            </a:r>
            <a:r>
              <a:rPr dirty="0" sz="1150" spc="5">
                <a:latin typeface="Arial"/>
                <a:cs typeface="Arial"/>
              </a:rPr>
              <a:t>able to </a:t>
            </a:r>
            <a:r>
              <a:rPr dirty="0" sz="1150" spc="10">
                <a:latin typeface="Arial"/>
                <a:cs typeface="Arial"/>
              </a:rPr>
              <a:t>buy the  same </a:t>
            </a:r>
            <a:r>
              <a:rPr dirty="0" sz="1150" spc="5">
                <a:latin typeface="Arial"/>
                <a:cs typeface="Arial"/>
              </a:rPr>
              <a:t>amount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goods and services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year </a:t>
            </a:r>
            <a:r>
              <a:rPr dirty="0" sz="1150" spc="10">
                <a:latin typeface="Arial"/>
                <a:cs typeface="Arial"/>
              </a:rPr>
              <a:t>from </a:t>
            </a:r>
            <a:r>
              <a:rPr dirty="0" sz="1150" spc="5">
                <a:latin typeface="Arial"/>
                <a:cs typeface="Arial"/>
              </a:rPr>
              <a:t>now, </a:t>
            </a:r>
            <a:r>
              <a:rPr dirty="0" sz="1150">
                <a:latin typeface="Arial"/>
                <a:cs typeface="Arial"/>
              </a:rPr>
              <a:t>as </a:t>
            </a:r>
            <a:r>
              <a:rPr dirty="0" sz="1150" spc="5">
                <a:latin typeface="Arial"/>
                <a:cs typeface="Arial"/>
              </a:rPr>
              <a:t>it does today. If you  were in Brazil where prices can </a:t>
            </a:r>
            <a:r>
              <a:rPr dirty="0" sz="1150" spc="10">
                <a:latin typeface="Arial"/>
                <a:cs typeface="Arial"/>
              </a:rPr>
              <a:t>double </a:t>
            </a:r>
            <a:r>
              <a:rPr dirty="0" sz="1150" spc="5">
                <a:latin typeface="Arial"/>
                <a:cs typeface="Arial"/>
              </a:rPr>
              <a:t>every couple of months, you </a:t>
            </a:r>
            <a:r>
              <a:rPr dirty="0" sz="1150" spc="10">
                <a:latin typeface="Arial"/>
                <a:cs typeface="Arial"/>
              </a:rPr>
              <a:t>might </a:t>
            </a:r>
            <a:r>
              <a:rPr dirty="0" sz="1150">
                <a:latin typeface="Arial"/>
                <a:cs typeface="Arial"/>
              </a:rPr>
              <a:t>want  </a:t>
            </a:r>
            <a:r>
              <a:rPr dirty="0" sz="1150" spc="5">
                <a:latin typeface="Arial"/>
                <a:cs typeface="Arial"/>
              </a:rPr>
              <a:t>to charge </a:t>
            </a:r>
            <a:r>
              <a:rPr dirty="0" sz="1150" spc="10">
                <a:latin typeface="Arial"/>
                <a:cs typeface="Arial"/>
              </a:rPr>
              <a:t>400% interest </a:t>
            </a:r>
            <a:r>
              <a:rPr dirty="0" sz="1150" spc="5">
                <a:latin typeface="Arial"/>
                <a:cs typeface="Arial"/>
              </a:rPr>
              <a:t>for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>
                <a:latin typeface="Arial"/>
                <a:cs typeface="Arial"/>
              </a:rPr>
              <a:t>total </a:t>
            </a:r>
            <a:r>
              <a:rPr dirty="0" sz="1150" spc="5">
                <a:latin typeface="Arial"/>
                <a:cs typeface="Arial"/>
              </a:rPr>
              <a:t>payoff of </a:t>
            </a:r>
            <a:r>
              <a:rPr dirty="0" sz="1150" spc="10">
                <a:latin typeface="Arial"/>
                <a:cs typeface="Arial"/>
              </a:rPr>
              <a:t>$500 </a:t>
            </a:r>
            <a:r>
              <a:rPr dirty="0" sz="1150" spc="5">
                <a:latin typeface="Arial"/>
                <a:cs typeface="Arial"/>
              </a:rPr>
              <a:t>at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end of the </a:t>
            </a:r>
            <a:r>
              <a:rPr dirty="0" sz="1150">
                <a:latin typeface="Arial"/>
                <a:cs typeface="Arial"/>
              </a:rPr>
              <a:t>year. </a:t>
            </a:r>
            <a:r>
              <a:rPr dirty="0" sz="1150" spc="5">
                <a:latin typeface="Arial"/>
                <a:cs typeface="Arial"/>
              </a:rPr>
              <a:t>In </a:t>
            </a:r>
            <a:r>
              <a:rPr dirty="0" sz="1150" spc="10">
                <a:latin typeface="Arial"/>
                <a:cs typeface="Arial"/>
              </a:rPr>
              <a:t>the  </a:t>
            </a:r>
            <a:r>
              <a:rPr dirty="0" sz="1150" spc="5">
                <a:latin typeface="Arial"/>
                <a:cs typeface="Arial"/>
              </a:rPr>
              <a:t>United States, the CPI tells us that prices are </a:t>
            </a:r>
            <a:r>
              <a:rPr dirty="0" sz="1150" spc="-10">
                <a:latin typeface="Arial"/>
                <a:cs typeface="Arial"/>
              </a:rPr>
              <a:t>rising </a:t>
            </a:r>
            <a:r>
              <a:rPr dirty="0" sz="1150" spc="5">
                <a:latin typeface="Arial"/>
                <a:cs typeface="Arial"/>
              </a:rPr>
              <a:t>about </a:t>
            </a:r>
            <a:r>
              <a:rPr dirty="0" sz="1150" spc="15">
                <a:latin typeface="Arial"/>
                <a:cs typeface="Arial"/>
              </a:rPr>
              <a:t>2%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year, </a:t>
            </a:r>
            <a:r>
              <a:rPr dirty="0" sz="1150">
                <a:latin typeface="Arial"/>
                <a:cs typeface="Arial"/>
              </a:rPr>
              <a:t>so </a:t>
            </a:r>
            <a:r>
              <a:rPr dirty="0" sz="1150" spc="5">
                <a:latin typeface="Arial"/>
                <a:cs typeface="Arial"/>
              </a:rPr>
              <a:t>you </a:t>
            </a:r>
            <a:r>
              <a:rPr dirty="0" sz="1150" spc="10">
                <a:latin typeface="Arial"/>
                <a:cs typeface="Arial"/>
              </a:rPr>
              <a:t>only  </a:t>
            </a:r>
            <a:r>
              <a:rPr dirty="0" sz="1150" spc="5">
                <a:latin typeface="Arial"/>
                <a:cs typeface="Arial"/>
              </a:rPr>
              <a:t>have </a:t>
            </a:r>
            <a:r>
              <a:rPr dirty="0" sz="1150" spc="15">
                <a:latin typeface="Arial"/>
                <a:cs typeface="Arial"/>
              </a:rPr>
              <a:t>to </a:t>
            </a:r>
            <a:r>
              <a:rPr dirty="0" sz="1150" spc="10">
                <a:latin typeface="Arial"/>
                <a:cs typeface="Arial"/>
              </a:rPr>
              <a:t>charge 2% </a:t>
            </a:r>
            <a:r>
              <a:rPr dirty="0" sz="1150" spc="5">
                <a:latin typeface="Arial"/>
                <a:cs typeface="Arial"/>
              </a:rPr>
              <a:t>interest to recoup </a:t>
            </a:r>
            <a:r>
              <a:rPr dirty="0" sz="1150">
                <a:latin typeface="Arial"/>
                <a:cs typeface="Arial"/>
              </a:rPr>
              <a:t>your purchasing </a:t>
            </a:r>
            <a:r>
              <a:rPr dirty="0" sz="1150" spc="5">
                <a:latin typeface="Arial"/>
                <a:cs typeface="Arial"/>
              </a:rPr>
              <a:t>power </a:t>
            </a:r>
            <a:r>
              <a:rPr dirty="0" sz="1150">
                <a:latin typeface="Arial"/>
                <a:cs typeface="Arial"/>
              </a:rPr>
              <a:t>at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end of the  year. </a:t>
            </a:r>
            <a:r>
              <a:rPr dirty="0" sz="1150">
                <a:latin typeface="Arial"/>
                <a:cs typeface="Arial"/>
              </a:rPr>
              <a:t>You </a:t>
            </a:r>
            <a:r>
              <a:rPr dirty="0" sz="1150" spc="5">
                <a:latin typeface="Arial"/>
                <a:cs typeface="Arial"/>
              </a:rPr>
              <a:t>might want </a:t>
            </a:r>
            <a:r>
              <a:rPr dirty="0" sz="1150" spc="10">
                <a:latin typeface="Arial"/>
                <a:cs typeface="Arial"/>
              </a:rPr>
              <a:t>to add in a </a:t>
            </a:r>
            <a:r>
              <a:rPr dirty="0" sz="1150" spc="15">
                <a:latin typeface="Arial"/>
                <a:cs typeface="Arial"/>
              </a:rPr>
              <a:t>few </a:t>
            </a:r>
            <a:r>
              <a:rPr dirty="0" sz="1150" spc="10">
                <a:latin typeface="Arial"/>
                <a:cs typeface="Arial"/>
              </a:rPr>
              <a:t>more </a:t>
            </a:r>
            <a:r>
              <a:rPr dirty="0" sz="1150" spc="-5">
                <a:latin typeface="Arial"/>
                <a:cs typeface="Arial"/>
              </a:rPr>
              <a:t>percentage </a:t>
            </a:r>
            <a:r>
              <a:rPr dirty="0" sz="1150" spc="5">
                <a:latin typeface="Arial"/>
                <a:cs typeface="Arial"/>
              </a:rPr>
              <a:t>points for</a:t>
            </a:r>
            <a:r>
              <a:rPr dirty="0" sz="1150" spc="1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default</a:t>
            </a:r>
            <a:endParaRPr sz="1150">
              <a:latin typeface="Arial"/>
              <a:cs typeface="Arial"/>
            </a:endParaRPr>
          </a:p>
          <a:p>
            <a:pPr algn="just" marL="12700" marR="6985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risk and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opportunity cost, but the </a:t>
            </a:r>
            <a:r>
              <a:rPr dirty="0" sz="1150" spc="15">
                <a:latin typeface="Arial"/>
                <a:cs typeface="Arial"/>
              </a:rPr>
              <a:t>key </a:t>
            </a:r>
            <a:r>
              <a:rPr dirty="0" sz="1150" spc="5">
                <a:latin typeface="Arial"/>
                <a:cs typeface="Arial"/>
              </a:rPr>
              <a:t>variable </a:t>
            </a:r>
            <a:r>
              <a:rPr dirty="0" sz="1150" spc="10">
                <a:latin typeface="Arial"/>
                <a:cs typeface="Arial"/>
              </a:rPr>
              <a:t>in </a:t>
            </a:r>
            <a:r>
              <a:rPr dirty="0" sz="1150">
                <a:latin typeface="Arial"/>
                <a:cs typeface="Arial"/>
              </a:rPr>
              <a:t>what </a:t>
            </a:r>
            <a:r>
              <a:rPr dirty="0" sz="1150" spc="5">
                <a:latin typeface="Arial"/>
                <a:cs typeface="Arial"/>
              </a:rPr>
              <a:t>interest rate you </a:t>
            </a:r>
            <a:r>
              <a:rPr dirty="0" sz="1150" spc="10">
                <a:latin typeface="Arial"/>
                <a:cs typeface="Arial"/>
              </a:rPr>
              <a:t>charge  is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rate </a:t>
            </a:r>
            <a:r>
              <a:rPr dirty="0" sz="1150">
                <a:latin typeface="Arial"/>
                <a:cs typeface="Arial"/>
              </a:rPr>
              <a:t>of</a:t>
            </a:r>
            <a:r>
              <a:rPr dirty="0" sz="1150" spc="-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inflation.</a:t>
            </a:r>
            <a:endParaRPr sz="1150">
              <a:latin typeface="Arial"/>
              <a:cs typeface="Arial"/>
            </a:endParaRPr>
          </a:p>
          <a:p>
            <a:pPr algn="just" marL="12700" marR="8255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That basically </a:t>
            </a:r>
            <a:r>
              <a:rPr dirty="0" sz="1150" spc="10">
                <a:latin typeface="Arial"/>
                <a:cs typeface="Arial"/>
              </a:rPr>
              <a:t>explains how </a:t>
            </a:r>
            <a:r>
              <a:rPr dirty="0" sz="1150" spc="5">
                <a:latin typeface="Arial"/>
                <a:cs typeface="Arial"/>
              </a:rPr>
              <a:t>interest rates are </a:t>
            </a:r>
            <a:r>
              <a:rPr dirty="0" sz="1150">
                <a:latin typeface="Arial"/>
                <a:cs typeface="Arial"/>
              </a:rPr>
              <a:t>set on </a:t>
            </a:r>
            <a:r>
              <a:rPr dirty="0" sz="1150" spc="5">
                <a:latin typeface="Arial"/>
                <a:cs typeface="Arial"/>
              </a:rPr>
              <a:t>everything from your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mortgage </a:t>
            </a:r>
            <a:r>
              <a:rPr dirty="0" sz="1150" spc="10">
                <a:latin typeface="Arial"/>
                <a:cs typeface="Arial"/>
              </a:rPr>
              <a:t>and auto </a:t>
            </a:r>
            <a:r>
              <a:rPr dirty="0" sz="1150" spc="5">
                <a:latin typeface="Arial"/>
                <a:cs typeface="Arial"/>
              </a:rPr>
              <a:t>loans </a:t>
            </a:r>
            <a:r>
              <a:rPr dirty="0" sz="1150" spc="10">
                <a:latin typeface="Arial"/>
                <a:cs typeface="Arial"/>
              </a:rPr>
              <a:t>to </a:t>
            </a:r>
            <a:r>
              <a:rPr dirty="0" sz="1150" spc="5">
                <a:latin typeface="Arial"/>
                <a:cs typeface="Arial"/>
              </a:rPr>
              <a:t>Treasury </a:t>
            </a:r>
            <a:r>
              <a:rPr dirty="0" sz="1150" spc="10">
                <a:latin typeface="Arial"/>
                <a:cs typeface="Arial"/>
              </a:rPr>
              <a:t>bonds </a:t>
            </a:r>
            <a:r>
              <a:rPr dirty="0" sz="1150" spc="5">
                <a:latin typeface="Arial"/>
                <a:cs typeface="Arial"/>
              </a:rPr>
              <a:t>and </a:t>
            </a:r>
            <a:r>
              <a:rPr dirty="0" sz="1150" spc="-5">
                <a:latin typeface="Arial"/>
                <a:cs typeface="Arial"/>
              </a:rPr>
              <a:t>T-bills. </a:t>
            </a:r>
            <a:r>
              <a:rPr dirty="0" sz="1150" spc="10">
                <a:latin typeface="Arial"/>
                <a:cs typeface="Arial"/>
              </a:rPr>
              <a:t>As </a:t>
            </a:r>
            <a:r>
              <a:rPr dirty="0" sz="1150" spc="5">
                <a:latin typeface="Arial"/>
                <a:cs typeface="Arial"/>
              </a:rPr>
              <a:t>the rate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inflation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changes </a:t>
            </a:r>
            <a:r>
              <a:rPr dirty="0" sz="1150" spc="10">
                <a:latin typeface="Arial"/>
                <a:cs typeface="Arial"/>
              </a:rPr>
              <a:t>and </a:t>
            </a:r>
            <a:r>
              <a:rPr dirty="0" sz="1150" spc="5">
                <a:latin typeface="Arial"/>
                <a:cs typeface="Arial"/>
              </a:rPr>
              <a:t>as expectations </a:t>
            </a:r>
            <a:r>
              <a:rPr dirty="0" sz="1150" spc="10">
                <a:latin typeface="Arial"/>
                <a:cs typeface="Arial"/>
              </a:rPr>
              <a:t>on </a:t>
            </a:r>
            <a:r>
              <a:rPr dirty="0" sz="1150" spc="5">
                <a:latin typeface="Arial"/>
                <a:cs typeface="Arial"/>
              </a:rPr>
              <a:t>inflation change, </a:t>
            </a:r>
            <a:r>
              <a:rPr dirty="0" sz="1150" spc="-2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markets adjust interest  rates accordingly.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effect ripples </a:t>
            </a:r>
            <a:r>
              <a:rPr dirty="0" sz="1150" spc="10">
                <a:latin typeface="Arial"/>
                <a:cs typeface="Arial"/>
              </a:rPr>
              <a:t>across </a:t>
            </a:r>
            <a:r>
              <a:rPr dirty="0" sz="1150" spc="-10">
                <a:latin typeface="Arial"/>
                <a:cs typeface="Arial"/>
              </a:rPr>
              <a:t>stocks, </a:t>
            </a:r>
            <a:r>
              <a:rPr dirty="0" sz="1150" spc="5">
                <a:latin typeface="Arial"/>
                <a:cs typeface="Arial"/>
              </a:rPr>
              <a:t>bonds, </a:t>
            </a:r>
            <a:r>
              <a:rPr dirty="0" sz="1150" spc="10">
                <a:latin typeface="Arial"/>
                <a:cs typeface="Arial"/>
              </a:rPr>
              <a:t>commodities, </a:t>
            </a:r>
            <a:r>
              <a:rPr dirty="0" sz="1150" spc="5">
                <a:latin typeface="Arial"/>
                <a:cs typeface="Arial"/>
              </a:rPr>
              <a:t>and  your portfolio, often in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dramatic</a:t>
            </a:r>
            <a:r>
              <a:rPr dirty="0" sz="1150" spc="-1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fashion.</a:t>
            </a:r>
            <a:endParaRPr sz="1150">
              <a:latin typeface="Arial"/>
              <a:cs typeface="Arial"/>
            </a:endParaRPr>
          </a:p>
          <a:p>
            <a:pPr algn="just" marL="12700">
              <a:lnSpc>
                <a:spcPts val="1275"/>
              </a:lnSpc>
            </a:pPr>
            <a:r>
              <a:rPr dirty="0" sz="1150" spc="15">
                <a:latin typeface="Arial"/>
                <a:cs typeface="Arial"/>
              </a:rPr>
              <a:t>By </a:t>
            </a:r>
            <a:r>
              <a:rPr dirty="0" sz="1150" spc="5">
                <a:latin typeface="Arial"/>
                <a:cs typeface="Arial"/>
              </a:rPr>
              <a:t>tracking the trends in inflation, whether </a:t>
            </a:r>
            <a:r>
              <a:rPr dirty="0" sz="1150">
                <a:latin typeface="Arial"/>
                <a:cs typeface="Arial"/>
              </a:rPr>
              <a:t>high </a:t>
            </a:r>
            <a:r>
              <a:rPr dirty="0" sz="1150" spc="-35">
                <a:latin typeface="Arial"/>
                <a:cs typeface="Arial"/>
              </a:rPr>
              <a:t>or </a:t>
            </a:r>
            <a:r>
              <a:rPr dirty="0" sz="1150" spc="5">
                <a:latin typeface="Arial"/>
                <a:cs typeface="Arial"/>
              </a:rPr>
              <a:t>low, rising </a:t>
            </a:r>
            <a:r>
              <a:rPr dirty="0" sz="1150">
                <a:latin typeface="Arial"/>
                <a:cs typeface="Arial"/>
              </a:rPr>
              <a:t>or   </a:t>
            </a:r>
            <a:r>
              <a:rPr dirty="0" sz="1150" spc="5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falling, investors</a:t>
            </a:r>
            <a:endParaRPr sz="1150">
              <a:latin typeface="Arial"/>
              <a:cs typeface="Arial"/>
            </a:endParaRPr>
          </a:p>
          <a:p>
            <a:pPr algn="just" marL="12700">
              <a:lnSpc>
                <a:spcPts val="1360"/>
              </a:lnSpc>
            </a:pPr>
            <a:r>
              <a:rPr dirty="0" sz="1150" spc="5">
                <a:latin typeface="Arial"/>
                <a:cs typeface="Arial"/>
              </a:rPr>
              <a:t>can anticipate </a:t>
            </a:r>
            <a:r>
              <a:rPr dirty="0" sz="1150" spc="10">
                <a:latin typeface="Arial"/>
                <a:cs typeface="Arial"/>
              </a:rPr>
              <a:t>how </a:t>
            </a:r>
            <a:r>
              <a:rPr dirty="0" sz="1150" spc="5">
                <a:latin typeface="Arial"/>
                <a:cs typeface="Arial"/>
              </a:rPr>
              <a:t>different types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investments </a:t>
            </a:r>
            <a:r>
              <a:rPr dirty="0" sz="1150" spc="-15">
                <a:latin typeface="Arial"/>
                <a:cs typeface="Arial"/>
              </a:rPr>
              <a:t>will</a:t>
            </a:r>
            <a:r>
              <a:rPr dirty="0" sz="1150" spc="7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perform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53340">
              <a:lnSpc>
                <a:spcPct val="100000"/>
              </a:lnSpc>
            </a:pPr>
            <a:r>
              <a:rPr dirty="0" sz="1150" spc="10" b="1">
                <a:solidFill>
                  <a:srgbClr val="C00000"/>
                </a:solidFill>
                <a:latin typeface="Arial"/>
                <a:cs typeface="Arial"/>
              </a:rPr>
              <a:t>JOBLESS</a:t>
            </a:r>
            <a:r>
              <a:rPr dirty="0" sz="1150" spc="-5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150" spc="10" b="1">
                <a:solidFill>
                  <a:srgbClr val="C00000"/>
                </a:solidFill>
                <a:latin typeface="Arial"/>
                <a:cs typeface="Arial"/>
              </a:rPr>
              <a:t>CLAIMS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40"/>
              </a:lnSpc>
            </a:pPr>
            <a:r>
              <a:rPr dirty="0" sz="1150" spc="5" i="1">
                <a:latin typeface="Arial"/>
                <a:cs typeface="Arial"/>
              </a:rPr>
              <a:t>Definition </a:t>
            </a:r>
            <a:r>
              <a:rPr dirty="0" sz="1150" spc="10" i="1">
                <a:latin typeface="Arial"/>
                <a:cs typeface="Arial"/>
              </a:rPr>
              <a:t>A </a:t>
            </a:r>
            <a:r>
              <a:rPr dirty="0" sz="1150" spc="5" i="1">
                <a:latin typeface="Arial"/>
                <a:cs typeface="Arial"/>
              </a:rPr>
              <a:t>weekly </a:t>
            </a:r>
            <a:r>
              <a:rPr dirty="0" sz="1150" spc="10" i="1">
                <a:latin typeface="Arial"/>
                <a:cs typeface="Arial"/>
              </a:rPr>
              <a:t>compilation </a:t>
            </a:r>
            <a:r>
              <a:rPr dirty="0" sz="1150" i="1">
                <a:latin typeface="Arial"/>
                <a:cs typeface="Arial"/>
              </a:rPr>
              <a:t>of </a:t>
            </a:r>
            <a:r>
              <a:rPr dirty="0" sz="1150" spc="5" i="1">
                <a:latin typeface="Arial"/>
                <a:cs typeface="Arial"/>
              </a:rPr>
              <a:t>the number </a:t>
            </a:r>
            <a:r>
              <a:rPr dirty="0" sz="1150" i="1">
                <a:latin typeface="Arial"/>
                <a:cs typeface="Arial"/>
              </a:rPr>
              <a:t>of </a:t>
            </a:r>
            <a:r>
              <a:rPr dirty="0" sz="1150" spc="-5" i="1">
                <a:latin typeface="Arial"/>
                <a:cs typeface="Arial"/>
              </a:rPr>
              <a:t>individuals </a:t>
            </a:r>
            <a:r>
              <a:rPr dirty="0" sz="1150" i="1">
                <a:latin typeface="Arial"/>
                <a:cs typeface="Arial"/>
              </a:rPr>
              <a:t>who </a:t>
            </a:r>
            <a:r>
              <a:rPr dirty="0" sz="1150" spc="10" i="1">
                <a:latin typeface="Arial"/>
                <a:cs typeface="Arial"/>
              </a:rPr>
              <a:t>filed </a:t>
            </a:r>
            <a:r>
              <a:rPr dirty="0" sz="1150" spc="5" i="1">
                <a:latin typeface="Arial"/>
                <a:cs typeface="Arial"/>
              </a:rPr>
              <a:t>for  </a:t>
            </a:r>
            <a:r>
              <a:rPr dirty="0" sz="1150" spc="5" i="1">
                <a:latin typeface="Arial"/>
                <a:cs typeface="Arial"/>
              </a:rPr>
              <a:t>unemployment </a:t>
            </a:r>
            <a:r>
              <a:rPr dirty="0" sz="1150" spc="10" i="1">
                <a:latin typeface="Arial"/>
                <a:cs typeface="Arial"/>
              </a:rPr>
              <a:t>insurance </a:t>
            </a:r>
            <a:r>
              <a:rPr dirty="0" sz="1150" spc="5" i="1">
                <a:latin typeface="Arial"/>
                <a:cs typeface="Arial"/>
              </a:rPr>
              <a:t>for </a:t>
            </a:r>
            <a:r>
              <a:rPr dirty="0" sz="1150" spc="15" i="1">
                <a:latin typeface="Arial"/>
                <a:cs typeface="Arial"/>
              </a:rPr>
              <a:t>the </a:t>
            </a:r>
            <a:r>
              <a:rPr dirty="0" sz="1150" spc="5" i="1">
                <a:latin typeface="Arial"/>
                <a:cs typeface="Arial"/>
              </a:rPr>
              <a:t>first time. </a:t>
            </a:r>
            <a:r>
              <a:rPr dirty="0" sz="1150" spc="10" i="1">
                <a:latin typeface="Arial"/>
                <a:cs typeface="Arial"/>
              </a:rPr>
              <a:t>This </a:t>
            </a:r>
            <a:r>
              <a:rPr dirty="0" sz="1150" spc="-5" i="1">
                <a:latin typeface="Arial"/>
                <a:cs typeface="Arial"/>
              </a:rPr>
              <a:t>indicator, </a:t>
            </a:r>
            <a:r>
              <a:rPr dirty="0" sz="1150" spc="10" i="1">
                <a:latin typeface="Arial"/>
                <a:cs typeface="Arial"/>
              </a:rPr>
              <a:t>and more </a:t>
            </a:r>
            <a:r>
              <a:rPr dirty="0" sz="1150" spc="5" i="1">
                <a:latin typeface="Arial"/>
                <a:cs typeface="Arial"/>
              </a:rPr>
              <a:t>importantly,  </a:t>
            </a:r>
            <a:r>
              <a:rPr dirty="0" sz="1150" spc="10" i="1">
                <a:latin typeface="Arial"/>
                <a:cs typeface="Arial"/>
              </a:rPr>
              <a:t>its </a:t>
            </a:r>
            <a:r>
              <a:rPr dirty="0" sz="1150" i="1">
                <a:latin typeface="Arial"/>
                <a:cs typeface="Arial"/>
              </a:rPr>
              <a:t>four-week </a:t>
            </a:r>
            <a:r>
              <a:rPr dirty="0" sz="1150" spc="5" i="1">
                <a:latin typeface="Arial"/>
                <a:cs typeface="Arial"/>
              </a:rPr>
              <a:t>moving average, portends trends in </a:t>
            </a:r>
            <a:r>
              <a:rPr dirty="0" sz="1150" spc="-20" i="1">
                <a:latin typeface="Arial"/>
                <a:cs typeface="Arial"/>
              </a:rPr>
              <a:t>the </a:t>
            </a:r>
            <a:r>
              <a:rPr dirty="0" sz="1150" spc="5" i="1">
                <a:latin typeface="Arial"/>
                <a:cs typeface="Arial"/>
              </a:rPr>
              <a:t>labor</a:t>
            </a:r>
            <a:r>
              <a:rPr dirty="0" sz="1150" spc="135" i="1">
                <a:latin typeface="Arial"/>
                <a:cs typeface="Arial"/>
              </a:rPr>
              <a:t> </a:t>
            </a:r>
            <a:r>
              <a:rPr dirty="0" sz="1150" spc="5" i="1">
                <a:latin typeface="Arial"/>
                <a:cs typeface="Arial"/>
              </a:rPr>
              <a:t>market.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150" spc="15" b="1">
                <a:latin typeface="Arial"/>
                <a:cs typeface="Arial"/>
              </a:rPr>
              <a:t>Why </a:t>
            </a:r>
            <a:r>
              <a:rPr dirty="0" sz="1150" spc="5" b="1">
                <a:latin typeface="Arial"/>
                <a:cs typeface="Arial"/>
              </a:rPr>
              <a:t>do Investors</a:t>
            </a:r>
            <a:r>
              <a:rPr dirty="0" sz="1150" spc="-60" b="1">
                <a:latin typeface="Arial"/>
                <a:cs typeface="Arial"/>
              </a:rPr>
              <a:t> </a:t>
            </a:r>
            <a:r>
              <a:rPr dirty="0" sz="1150" spc="5" b="1">
                <a:latin typeface="Arial"/>
                <a:cs typeface="Arial"/>
              </a:rPr>
              <a:t>Care?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50"/>
              </a:lnSpc>
            </a:pPr>
            <a:r>
              <a:rPr dirty="0" spc="5">
                <a:hlinkClick r:id="rId6"/>
              </a:rPr>
              <a:t>www.instafxng.com</a:t>
            </a:r>
          </a:p>
          <a:p>
            <a:pPr algn="ctr">
              <a:lnSpc>
                <a:spcPts val="1360"/>
              </a:lnSpc>
            </a:pPr>
            <a:r>
              <a:rPr dirty="0" spc="5" u="none">
                <a:solidFill>
                  <a:srgbClr val="C00000"/>
                </a:solidFill>
              </a:rPr>
              <a:t>This materials </a:t>
            </a:r>
            <a:r>
              <a:rPr dirty="0" u="none">
                <a:solidFill>
                  <a:srgbClr val="C00000"/>
                </a:solidFill>
              </a:rPr>
              <a:t>are </a:t>
            </a:r>
            <a:r>
              <a:rPr dirty="0" spc="10" u="none">
                <a:solidFill>
                  <a:srgbClr val="C00000"/>
                </a:solidFill>
              </a:rPr>
              <a:t>solely </a:t>
            </a:r>
            <a:r>
              <a:rPr dirty="0" spc="5" u="none">
                <a:solidFill>
                  <a:srgbClr val="C00000"/>
                </a:solidFill>
              </a:rPr>
              <a:t>meant for educational </a:t>
            </a:r>
            <a:r>
              <a:rPr dirty="0" spc="-5" u="none">
                <a:solidFill>
                  <a:srgbClr val="C00000"/>
                </a:solidFill>
              </a:rPr>
              <a:t>purposes</a:t>
            </a:r>
            <a:r>
              <a:rPr dirty="0" spc="-25" u="none">
                <a:solidFill>
                  <a:srgbClr val="C00000"/>
                </a:solidFill>
              </a:rPr>
              <a:t> </a:t>
            </a:r>
            <a:r>
              <a:rPr dirty="0" spc="10" u="none">
                <a:solidFill>
                  <a:srgbClr val="C00000"/>
                </a:solidFill>
              </a:rPr>
              <a:t>only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955" y="6376522"/>
            <a:ext cx="1389766" cy="1389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27294" y="6471010"/>
            <a:ext cx="86867" cy="85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8813" y="2936082"/>
            <a:ext cx="3657295" cy="3504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33784" y="454757"/>
            <a:ext cx="0" cy="890269"/>
          </a:xfrm>
          <a:custGeom>
            <a:avLst/>
            <a:gdLst/>
            <a:ahLst/>
            <a:cxnLst/>
            <a:rect l="l" t="t" r="r" b="b"/>
            <a:pathLst>
              <a:path w="0" h="890269">
                <a:moveTo>
                  <a:pt x="0" y="0"/>
                </a:moveTo>
                <a:lnTo>
                  <a:pt x="0" y="889944"/>
                </a:lnTo>
              </a:path>
            </a:pathLst>
          </a:custGeom>
          <a:ln w="4419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09" y="454757"/>
            <a:ext cx="7499350" cy="890269"/>
          </a:xfrm>
          <a:custGeom>
            <a:avLst/>
            <a:gdLst/>
            <a:ahLst/>
            <a:cxnLst/>
            <a:rect l="l" t="t" r="r" b="b"/>
            <a:pathLst>
              <a:path w="7499350" h="890269">
                <a:moveTo>
                  <a:pt x="0" y="889944"/>
                </a:moveTo>
                <a:lnTo>
                  <a:pt x="7498978" y="889944"/>
                </a:lnTo>
                <a:lnTo>
                  <a:pt x="7498978" y="0"/>
                </a:lnTo>
                <a:lnTo>
                  <a:pt x="0" y="0"/>
                </a:lnTo>
                <a:lnTo>
                  <a:pt x="0" y="8899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74712" y="454760"/>
            <a:ext cx="3029452" cy="8899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00166" y="1516378"/>
            <a:ext cx="5374005" cy="7510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Jobless </a:t>
            </a:r>
            <a:r>
              <a:rPr dirty="0" sz="1150" spc="10">
                <a:latin typeface="Arial"/>
                <a:cs typeface="Arial"/>
              </a:rPr>
              <a:t>claims </a:t>
            </a:r>
            <a:r>
              <a:rPr dirty="0" sz="1150" spc="5">
                <a:latin typeface="Arial"/>
                <a:cs typeface="Arial"/>
              </a:rPr>
              <a:t>are </a:t>
            </a:r>
            <a:r>
              <a:rPr dirty="0" sz="1150" spc="10">
                <a:latin typeface="Arial"/>
                <a:cs typeface="Arial"/>
              </a:rPr>
              <a:t>an </a:t>
            </a:r>
            <a:r>
              <a:rPr dirty="0" sz="1150" spc="5">
                <a:latin typeface="Arial"/>
                <a:cs typeface="Arial"/>
              </a:rPr>
              <a:t>easy </a:t>
            </a:r>
            <a:r>
              <a:rPr dirty="0" sz="1150" spc="10">
                <a:latin typeface="Arial"/>
                <a:cs typeface="Arial"/>
              </a:rPr>
              <a:t>way to gauge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-5">
                <a:latin typeface="Arial"/>
                <a:cs typeface="Arial"/>
              </a:rPr>
              <a:t>strength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job </a:t>
            </a:r>
            <a:r>
              <a:rPr dirty="0" sz="1150" spc="5">
                <a:latin typeface="Arial"/>
                <a:cs typeface="Arial"/>
              </a:rPr>
              <a:t>market. The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fewer people filing for unemployment benefits, the more </a:t>
            </a:r>
            <a:r>
              <a:rPr dirty="0" sz="1150" spc="10">
                <a:latin typeface="Arial"/>
                <a:cs typeface="Arial"/>
              </a:rPr>
              <a:t>have </a:t>
            </a:r>
            <a:r>
              <a:rPr dirty="0" sz="1150" spc="5">
                <a:latin typeface="Arial"/>
                <a:cs typeface="Arial"/>
              </a:rPr>
              <a:t>jobs, and that </a:t>
            </a:r>
            <a:r>
              <a:rPr dirty="0" sz="1150" spc="10">
                <a:latin typeface="Arial"/>
                <a:cs typeface="Arial"/>
              </a:rPr>
              <a:t>tells  </a:t>
            </a:r>
            <a:r>
              <a:rPr dirty="0" sz="1150" spc="5">
                <a:latin typeface="Arial"/>
                <a:cs typeface="Arial"/>
              </a:rPr>
              <a:t>investors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great </a:t>
            </a:r>
            <a:r>
              <a:rPr dirty="0" sz="1150">
                <a:latin typeface="Arial"/>
                <a:cs typeface="Arial"/>
              </a:rPr>
              <a:t>deal </a:t>
            </a:r>
            <a:r>
              <a:rPr dirty="0" sz="1150" spc="5">
                <a:latin typeface="Arial"/>
                <a:cs typeface="Arial"/>
              </a:rPr>
              <a:t>about the economy. </a:t>
            </a:r>
            <a:r>
              <a:rPr dirty="0" sz="1150" spc="10">
                <a:latin typeface="Arial"/>
                <a:cs typeface="Arial"/>
              </a:rPr>
              <a:t>Nearly </a:t>
            </a:r>
            <a:r>
              <a:rPr dirty="0" sz="1150" spc="-10">
                <a:latin typeface="Arial"/>
                <a:cs typeface="Arial"/>
              </a:rPr>
              <a:t>every </a:t>
            </a:r>
            <a:r>
              <a:rPr dirty="0" sz="1150" spc="5">
                <a:latin typeface="Arial"/>
                <a:cs typeface="Arial"/>
              </a:rPr>
              <a:t>job comes with</a:t>
            </a:r>
            <a:r>
              <a:rPr dirty="0" sz="1150" spc="85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an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7620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income which gives </a:t>
            </a:r>
            <a:r>
              <a:rPr dirty="0" sz="1150" spc="10">
                <a:latin typeface="Arial"/>
                <a:cs typeface="Arial"/>
              </a:rPr>
              <a:t>a household </a:t>
            </a:r>
            <a:r>
              <a:rPr dirty="0" sz="1150" spc="5">
                <a:latin typeface="Arial"/>
                <a:cs typeface="Arial"/>
              </a:rPr>
              <a:t>spending power. </a:t>
            </a:r>
            <a:r>
              <a:rPr dirty="0" sz="1150" spc="-5">
                <a:latin typeface="Arial"/>
                <a:cs typeface="Arial"/>
              </a:rPr>
              <a:t>Spending </a:t>
            </a:r>
            <a:r>
              <a:rPr dirty="0" sz="1150" spc="5">
                <a:latin typeface="Arial"/>
                <a:cs typeface="Arial"/>
              </a:rPr>
              <a:t>greases the wheels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of the </a:t>
            </a:r>
            <a:r>
              <a:rPr dirty="0" sz="1150" spc="10">
                <a:latin typeface="Arial"/>
                <a:cs typeface="Arial"/>
              </a:rPr>
              <a:t>economy </a:t>
            </a:r>
            <a:r>
              <a:rPr dirty="0" sz="1150" spc="5">
                <a:latin typeface="Arial"/>
                <a:cs typeface="Arial"/>
              </a:rPr>
              <a:t>and keeps </a:t>
            </a:r>
            <a:r>
              <a:rPr dirty="0" sz="1150" spc="10">
                <a:latin typeface="Arial"/>
                <a:cs typeface="Arial"/>
              </a:rPr>
              <a:t>it </a:t>
            </a:r>
            <a:r>
              <a:rPr dirty="0" sz="1150" spc="5">
                <a:latin typeface="Arial"/>
                <a:cs typeface="Arial"/>
              </a:rPr>
              <a:t>growing, </a:t>
            </a:r>
            <a:r>
              <a:rPr dirty="0" sz="1150" spc="10">
                <a:latin typeface="Arial"/>
                <a:cs typeface="Arial"/>
              </a:rPr>
              <a:t>so the </a:t>
            </a:r>
            <a:r>
              <a:rPr dirty="0" sz="1150" spc="-5">
                <a:latin typeface="Arial"/>
                <a:cs typeface="Arial"/>
              </a:rPr>
              <a:t>stronger </a:t>
            </a:r>
            <a:r>
              <a:rPr dirty="0" sz="1150" spc="1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job </a:t>
            </a:r>
            <a:r>
              <a:rPr dirty="0" sz="1150" spc="5">
                <a:latin typeface="Arial"/>
                <a:cs typeface="Arial"/>
              </a:rPr>
              <a:t>market, </a:t>
            </a:r>
            <a:r>
              <a:rPr dirty="0" sz="1150" spc="10">
                <a:latin typeface="Arial"/>
                <a:cs typeface="Arial"/>
              </a:rPr>
              <a:t>the  </a:t>
            </a:r>
            <a:r>
              <a:rPr dirty="0" sz="1150" spc="5">
                <a:latin typeface="Arial"/>
                <a:cs typeface="Arial"/>
              </a:rPr>
              <a:t>healthier the</a:t>
            </a:r>
            <a:r>
              <a:rPr dirty="0" sz="1150" spc="-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economy.</a:t>
            </a:r>
            <a:endParaRPr sz="1150">
              <a:latin typeface="Arial"/>
              <a:cs typeface="Arial"/>
            </a:endParaRPr>
          </a:p>
          <a:p>
            <a:pPr algn="just" marL="12700" marR="5715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There's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downside </a:t>
            </a:r>
            <a:r>
              <a:rPr dirty="0" sz="1150" spc="10">
                <a:latin typeface="Arial"/>
                <a:cs typeface="Arial"/>
              </a:rPr>
              <a:t>to </a:t>
            </a:r>
            <a:r>
              <a:rPr dirty="0" sz="1150" spc="5">
                <a:latin typeface="Arial"/>
                <a:cs typeface="Arial"/>
              </a:rPr>
              <a:t>it, though, which is </a:t>
            </a:r>
            <a:r>
              <a:rPr dirty="0" sz="1150">
                <a:latin typeface="Arial"/>
                <a:cs typeface="Arial"/>
              </a:rPr>
              <a:t>relevant </a:t>
            </a:r>
            <a:r>
              <a:rPr dirty="0" sz="1150" spc="5">
                <a:latin typeface="Arial"/>
                <a:cs typeface="Arial"/>
              </a:rPr>
              <a:t>these </a:t>
            </a:r>
            <a:r>
              <a:rPr dirty="0" sz="1150">
                <a:latin typeface="Arial"/>
                <a:cs typeface="Arial"/>
              </a:rPr>
              <a:t>days. </a:t>
            </a:r>
            <a:r>
              <a:rPr dirty="0" sz="1150" spc="10">
                <a:latin typeface="Arial"/>
                <a:cs typeface="Arial"/>
              </a:rPr>
              <a:t>Unemployment  claims, </a:t>
            </a:r>
            <a:r>
              <a:rPr dirty="0" sz="1150" spc="5">
                <a:latin typeface="Arial"/>
                <a:cs typeface="Arial"/>
              </a:rPr>
              <a:t>and therefore </a:t>
            </a:r>
            <a:r>
              <a:rPr dirty="0" sz="1150" spc="10">
                <a:latin typeface="Arial"/>
                <a:cs typeface="Arial"/>
              </a:rPr>
              <a:t>the number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job seekers, </a:t>
            </a:r>
            <a:r>
              <a:rPr dirty="0" sz="1150" spc="-15">
                <a:latin typeface="Arial"/>
                <a:cs typeface="Arial"/>
              </a:rPr>
              <a:t>can </a:t>
            </a:r>
            <a:r>
              <a:rPr dirty="0" sz="1150" spc="5">
                <a:latin typeface="Arial"/>
                <a:cs typeface="Arial"/>
              </a:rPr>
              <a:t>fall to such </a:t>
            </a:r>
            <a:r>
              <a:rPr dirty="0" sz="1150" spc="10">
                <a:latin typeface="Arial"/>
                <a:cs typeface="Arial"/>
              </a:rPr>
              <a:t>a low </a:t>
            </a:r>
            <a:r>
              <a:rPr dirty="0" sz="1150" spc="5">
                <a:latin typeface="Arial"/>
                <a:cs typeface="Arial"/>
              </a:rPr>
              <a:t>level </a:t>
            </a:r>
            <a:r>
              <a:rPr dirty="0" sz="1150">
                <a:latin typeface="Arial"/>
                <a:cs typeface="Arial"/>
              </a:rPr>
              <a:t>that  </a:t>
            </a:r>
            <a:r>
              <a:rPr dirty="0" sz="1150" spc="5">
                <a:latin typeface="Arial"/>
                <a:cs typeface="Arial"/>
              </a:rPr>
              <a:t>businesses </a:t>
            </a:r>
            <a:r>
              <a:rPr dirty="0" sz="1150" spc="10">
                <a:latin typeface="Arial"/>
                <a:cs typeface="Arial"/>
              </a:rPr>
              <a:t>have a </a:t>
            </a:r>
            <a:r>
              <a:rPr dirty="0" sz="1150" spc="5">
                <a:latin typeface="Arial"/>
                <a:cs typeface="Arial"/>
              </a:rPr>
              <a:t>tough </a:t>
            </a:r>
            <a:r>
              <a:rPr dirty="0" sz="1150" spc="10">
                <a:latin typeface="Arial"/>
                <a:cs typeface="Arial"/>
              </a:rPr>
              <a:t>time </a:t>
            </a:r>
            <a:r>
              <a:rPr dirty="0" sz="1150" spc="5">
                <a:latin typeface="Arial"/>
                <a:cs typeface="Arial"/>
              </a:rPr>
              <a:t>finding </a:t>
            </a:r>
            <a:r>
              <a:rPr dirty="0" sz="1150" spc="10">
                <a:latin typeface="Arial"/>
                <a:cs typeface="Arial"/>
              </a:rPr>
              <a:t>new </a:t>
            </a:r>
            <a:r>
              <a:rPr dirty="0" sz="1150">
                <a:latin typeface="Arial"/>
                <a:cs typeface="Arial"/>
              </a:rPr>
              <a:t>workers. </a:t>
            </a:r>
            <a:r>
              <a:rPr dirty="0" sz="1150" spc="-10">
                <a:latin typeface="Arial"/>
                <a:cs typeface="Arial"/>
              </a:rPr>
              <a:t>They </a:t>
            </a:r>
            <a:r>
              <a:rPr dirty="0" sz="1150" spc="5">
                <a:latin typeface="Arial"/>
                <a:cs typeface="Arial"/>
              </a:rPr>
              <a:t>might have to pay  overtime to current staff, use higher wages </a:t>
            </a:r>
            <a:r>
              <a:rPr dirty="0" sz="1150" spc="10">
                <a:latin typeface="Arial"/>
                <a:cs typeface="Arial"/>
              </a:rPr>
              <a:t>to </a:t>
            </a:r>
            <a:r>
              <a:rPr dirty="0" sz="1150" spc="5">
                <a:latin typeface="Arial"/>
                <a:cs typeface="Arial"/>
              </a:rPr>
              <a:t>lure people from other jobs, and </a:t>
            </a:r>
            <a:r>
              <a:rPr dirty="0" sz="1150" spc="10">
                <a:latin typeface="Arial"/>
                <a:cs typeface="Arial"/>
              </a:rPr>
              <a:t>in  </a:t>
            </a:r>
            <a:r>
              <a:rPr dirty="0" sz="1150" spc="5">
                <a:latin typeface="Arial"/>
                <a:cs typeface="Arial"/>
              </a:rPr>
              <a:t>general spend </a:t>
            </a:r>
            <a:r>
              <a:rPr dirty="0" sz="1150" spc="10">
                <a:latin typeface="Arial"/>
                <a:cs typeface="Arial"/>
              </a:rPr>
              <a:t>more </a:t>
            </a:r>
            <a:r>
              <a:rPr dirty="0" sz="1150" spc="15">
                <a:latin typeface="Arial"/>
                <a:cs typeface="Arial"/>
              </a:rPr>
              <a:t>on </a:t>
            </a:r>
            <a:r>
              <a:rPr dirty="0" sz="1150" spc="5">
                <a:latin typeface="Arial"/>
                <a:cs typeface="Arial"/>
              </a:rPr>
              <a:t>labor costs </a:t>
            </a:r>
            <a:r>
              <a:rPr dirty="0" sz="1150" spc="10">
                <a:latin typeface="Arial"/>
                <a:cs typeface="Arial"/>
              </a:rPr>
              <a:t>because </a:t>
            </a:r>
            <a:r>
              <a:rPr dirty="0" sz="1150" spc="5">
                <a:latin typeface="Arial"/>
                <a:cs typeface="Arial"/>
              </a:rPr>
              <a:t>of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-5">
                <a:latin typeface="Arial"/>
                <a:cs typeface="Arial"/>
              </a:rPr>
              <a:t>shortage </a:t>
            </a:r>
            <a:r>
              <a:rPr dirty="0" sz="1150" spc="5">
                <a:latin typeface="Arial"/>
                <a:cs typeface="Arial"/>
              </a:rPr>
              <a:t>of workers. This leads  to wage inflation which is </a:t>
            </a:r>
            <a:r>
              <a:rPr dirty="0" sz="1150" spc="15">
                <a:latin typeface="Arial"/>
                <a:cs typeface="Arial"/>
              </a:rPr>
              <a:t>bad </a:t>
            </a:r>
            <a:r>
              <a:rPr dirty="0" sz="1150" spc="5">
                <a:latin typeface="Arial"/>
                <a:cs typeface="Arial"/>
              </a:rPr>
              <a:t>news for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stock </a:t>
            </a:r>
            <a:r>
              <a:rPr dirty="0" sz="1150" spc="-20">
                <a:latin typeface="Arial"/>
                <a:cs typeface="Arial"/>
              </a:rPr>
              <a:t>and </a:t>
            </a:r>
            <a:r>
              <a:rPr dirty="0" sz="1150" spc="10">
                <a:latin typeface="Arial"/>
                <a:cs typeface="Arial"/>
              </a:rPr>
              <a:t>bond </a:t>
            </a:r>
            <a:r>
              <a:rPr dirty="0" sz="1150" spc="5">
                <a:latin typeface="Arial"/>
                <a:cs typeface="Arial"/>
              </a:rPr>
              <a:t>markets. Federal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Reserve </a:t>
            </a:r>
            <a:r>
              <a:rPr dirty="0" sz="1150" spc="10">
                <a:latin typeface="Arial"/>
                <a:cs typeface="Arial"/>
              </a:rPr>
              <a:t>chairman Alan </a:t>
            </a:r>
            <a:r>
              <a:rPr dirty="0" sz="1150" spc="5">
                <a:latin typeface="Arial"/>
                <a:cs typeface="Arial"/>
              </a:rPr>
              <a:t>Greenspan </a:t>
            </a:r>
            <a:r>
              <a:rPr dirty="0" sz="1150" spc="10">
                <a:latin typeface="Arial"/>
                <a:cs typeface="Arial"/>
              </a:rPr>
              <a:t>talks </a:t>
            </a:r>
            <a:r>
              <a:rPr dirty="0" sz="1150" spc="5">
                <a:latin typeface="Arial"/>
                <a:cs typeface="Arial"/>
              </a:rPr>
              <a:t>about it all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time and </a:t>
            </a:r>
            <a:r>
              <a:rPr dirty="0" sz="1150" spc="5">
                <a:latin typeface="Arial"/>
                <a:cs typeface="Arial"/>
              </a:rPr>
              <a:t>watches for it  constantly.</a:t>
            </a:r>
            <a:endParaRPr sz="1150">
              <a:latin typeface="Arial"/>
              <a:cs typeface="Arial"/>
            </a:endParaRPr>
          </a:p>
          <a:p>
            <a:pPr algn="just" marL="12700" marR="5080">
              <a:lnSpc>
                <a:spcPts val="1340"/>
              </a:lnSpc>
            </a:pPr>
            <a:r>
              <a:rPr dirty="0" sz="1150" spc="15">
                <a:latin typeface="Arial"/>
                <a:cs typeface="Arial"/>
              </a:rPr>
              <a:t>By </a:t>
            </a:r>
            <a:r>
              <a:rPr dirty="0" sz="1150" spc="5">
                <a:latin typeface="Arial"/>
                <a:cs typeface="Arial"/>
              </a:rPr>
              <a:t>tracking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number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jobless claims, </a:t>
            </a:r>
            <a:r>
              <a:rPr dirty="0" sz="1150">
                <a:latin typeface="Arial"/>
                <a:cs typeface="Arial"/>
              </a:rPr>
              <a:t>investors </a:t>
            </a:r>
            <a:r>
              <a:rPr dirty="0" sz="1150" spc="10">
                <a:latin typeface="Arial"/>
                <a:cs typeface="Arial"/>
              </a:rPr>
              <a:t>can </a:t>
            </a:r>
            <a:r>
              <a:rPr dirty="0" sz="1150" spc="5">
                <a:latin typeface="Arial"/>
                <a:cs typeface="Arial"/>
              </a:rPr>
              <a:t>gain </a:t>
            </a:r>
            <a:r>
              <a:rPr dirty="0" sz="1150" spc="10">
                <a:latin typeface="Arial"/>
                <a:cs typeface="Arial"/>
              </a:rPr>
              <a:t>a sense </a:t>
            </a:r>
            <a:r>
              <a:rPr dirty="0" sz="1150" spc="5">
                <a:latin typeface="Arial"/>
                <a:cs typeface="Arial"/>
              </a:rPr>
              <a:t>of how tight  the job </a:t>
            </a:r>
            <a:r>
              <a:rPr dirty="0" sz="1150" spc="10">
                <a:latin typeface="Arial"/>
                <a:cs typeface="Arial"/>
              </a:rPr>
              <a:t>market </a:t>
            </a:r>
            <a:r>
              <a:rPr dirty="0" sz="1150" spc="5">
                <a:latin typeface="Arial"/>
                <a:cs typeface="Arial"/>
              </a:rPr>
              <a:t>is. </a:t>
            </a:r>
            <a:r>
              <a:rPr dirty="0" sz="1150" spc="-5">
                <a:latin typeface="Arial"/>
                <a:cs typeface="Arial"/>
              </a:rPr>
              <a:t>If </a:t>
            </a:r>
            <a:r>
              <a:rPr dirty="0" sz="1150" spc="5">
                <a:latin typeface="Arial"/>
                <a:cs typeface="Arial"/>
              </a:rPr>
              <a:t>wage inflation threatens, </a:t>
            </a:r>
            <a:r>
              <a:rPr dirty="0" sz="1150" spc="-10">
                <a:latin typeface="Arial"/>
                <a:cs typeface="Arial"/>
              </a:rPr>
              <a:t>it's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>
                <a:latin typeface="Arial"/>
                <a:cs typeface="Arial"/>
              </a:rPr>
              <a:t>good bet </a:t>
            </a:r>
            <a:r>
              <a:rPr dirty="0" sz="1150" spc="10">
                <a:latin typeface="Arial"/>
                <a:cs typeface="Arial"/>
              </a:rPr>
              <a:t>that </a:t>
            </a:r>
            <a:r>
              <a:rPr dirty="0" sz="1150" spc="5">
                <a:latin typeface="Arial"/>
                <a:cs typeface="Arial"/>
              </a:rPr>
              <a:t>interest rates </a:t>
            </a:r>
            <a:r>
              <a:rPr dirty="0" sz="1150" spc="13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will</a:t>
            </a:r>
            <a:endParaRPr sz="1150">
              <a:latin typeface="Arial"/>
              <a:cs typeface="Arial"/>
            </a:endParaRPr>
          </a:p>
          <a:p>
            <a:pPr algn="just" marL="12700" marR="6350">
              <a:lnSpc>
                <a:spcPts val="1330"/>
              </a:lnSpc>
              <a:spcBef>
                <a:spcPts val="10"/>
              </a:spcBef>
            </a:pPr>
            <a:r>
              <a:rPr dirty="0" sz="1150" spc="5">
                <a:latin typeface="Arial"/>
                <a:cs typeface="Arial"/>
              </a:rPr>
              <a:t>rise, </a:t>
            </a:r>
            <a:r>
              <a:rPr dirty="0" sz="1150" spc="10">
                <a:latin typeface="Arial"/>
                <a:cs typeface="Arial"/>
              </a:rPr>
              <a:t>bond and stock prices </a:t>
            </a:r>
            <a:r>
              <a:rPr dirty="0" sz="1150" spc="5">
                <a:latin typeface="Arial"/>
                <a:cs typeface="Arial"/>
              </a:rPr>
              <a:t>will fall, and </a:t>
            </a:r>
            <a:r>
              <a:rPr dirty="0" sz="1150" spc="10">
                <a:latin typeface="Arial"/>
                <a:cs typeface="Arial"/>
              </a:rPr>
              <a:t>the only </a:t>
            </a:r>
            <a:r>
              <a:rPr dirty="0" sz="1150" spc="5">
                <a:latin typeface="Arial"/>
                <a:cs typeface="Arial"/>
              </a:rPr>
              <a:t>investors in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good </a:t>
            </a:r>
            <a:r>
              <a:rPr dirty="0" sz="1150" spc="10">
                <a:latin typeface="Arial"/>
                <a:cs typeface="Arial"/>
              </a:rPr>
              <a:t>mood </a:t>
            </a:r>
            <a:r>
              <a:rPr dirty="0" sz="1150" spc="5">
                <a:latin typeface="Arial"/>
                <a:cs typeface="Arial"/>
              </a:rPr>
              <a:t>will </a:t>
            </a:r>
            <a:r>
              <a:rPr dirty="0" sz="1150" spc="10">
                <a:latin typeface="Arial"/>
                <a:cs typeface="Arial"/>
              </a:rPr>
              <a:t>be  </a:t>
            </a:r>
            <a:r>
              <a:rPr dirty="0" sz="1150" spc="5">
                <a:latin typeface="Arial"/>
                <a:cs typeface="Arial"/>
              </a:rPr>
              <a:t>the</a:t>
            </a:r>
            <a:r>
              <a:rPr dirty="0" sz="1150" spc="185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ones</a:t>
            </a:r>
            <a:r>
              <a:rPr dirty="0" sz="1150" spc="20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who</a:t>
            </a:r>
            <a:r>
              <a:rPr dirty="0" sz="1150" spc="18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tracked</a:t>
            </a:r>
            <a:r>
              <a:rPr dirty="0" sz="1150" spc="19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jobless</a:t>
            </a:r>
            <a:r>
              <a:rPr dirty="0" sz="1150" spc="200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claims</a:t>
            </a:r>
            <a:r>
              <a:rPr dirty="0" sz="1150" spc="19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and</a:t>
            </a:r>
            <a:r>
              <a:rPr dirty="0" sz="1150" spc="19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adjusted</a:t>
            </a:r>
            <a:r>
              <a:rPr dirty="0" sz="1150" spc="185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their</a:t>
            </a:r>
            <a:r>
              <a:rPr dirty="0" sz="1150" spc="19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portfolios</a:t>
            </a:r>
            <a:r>
              <a:rPr dirty="0" sz="1150" spc="19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to</a:t>
            </a:r>
            <a:r>
              <a:rPr dirty="0" sz="1150" spc="19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anticipate</a:t>
            </a:r>
            <a:endParaRPr sz="1150">
              <a:latin typeface="Arial"/>
              <a:cs typeface="Arial"/>
            </a:endParaRPr>
          </a:p>
          <a:p>
            <a:pPr algn="just" marL="12700">
              <a:lnSpc>
                <a:spcPts val="1290"/>
              </a:lnSpc>
            </a:pPr>
            <a:r>
              <a:rPr dirty="0" sz="1150" spc="5">
                <a:latin typeface="Arial"/>
                <a:cs typeface="Arial"/>
              </a:rPr>
              <a:t>these</a:t>
            </a:r>
            <a:r>
              <a:rPr dirty="0" sz="1150" spc="-6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events.</a:t>
            </a:r>
            <a:endParaRPr sz="1150">
              <a:latin typeface="Arial"/>
              <a:cs typeface="Arial"/>
            </a:endParaRPr>
          </a:p>
          <a:p>
            <a:pPr algn="just" marL="12700" marR="6350">
              <a:lnSpc>
                <a:spcPts val="1340"/>
              </a:lnSpc>
              <a:spcBef>
                <a:spcPts val="60"/>
              </a:spcBef>
            </a:pPr>
            <a:r>
              <a:rPr dirty="0" sz="1150" spc="5">
                <a:latin typeface="Arial"/>
                <a:cs typeface="Arial"/>
              </a:rPr>
              <a:t>Just remember,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lower the </a:t>
            </a:r>
            <a:r>
              <a:rPr dirty="0" sz="1150" spc="10">
                <a:latin typeface="Arial"/>
                <a:cs typeface="Arial"/>
              </a:rPr>
              <a:t>number </a:t>
            </a:r>
            <a:r>
              <a:rPr dirty="0" sz="1150" spc="5">
                <a:latin typeface="Arial"/>
                <a:cs typeface="Arial"/>
              </a:rPr>
              <a:t>of unemployment </a:t>
            </a:r>
            <a:r>
              <a:rPr dirty="0" sz="1150" spc="10">
                <a:latin typeface="Arial"/>
                <a:cs typeface="Arial"/>
              </a:rPr>
              <a:t>claims, </a:t>
            </a:r>
            <a:r>
              <a:rPr dirty="0" sz="1150" spc="5">
                <a:latin typeface="Arial"/>
                <a:cs typeface="Arial"/>
              </a:rPr>
              <a:t>the stronger </a:t>
            </a:r>
            <a:r>
              <a:rPr dirty="0" sz="1150" spc="10">
                <a:latin typeface="Arial"/>
                <a:cs typeface="Arial"/>
              </a:rPr>
              <a:t>the  </a:t>
            </a:r>
            <a:r>
              <a:rPr dirty="0" sz="1150" spc="5">
                <a:latin typeface="Arial"/>
                <a:cs typeface="Arial"/>
              </a:rPr>
              <a:t>job market, and </a:t>
            </a:r>
            <a:r>
              <a:rPr dirty="0" sz="1150" spc="10">
                <a:latin typeface="Arial"/>
                <a:cs typeface="Arial"/>
              </a:rPr>
              <a:t>vice</a:t>
            </a:r>
            <a:r>
              <a:rPr dirty="0" sz="1150" spc="-3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versa.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53340">
              <a:lnSpc>
                <a:spcPct val="100000"/>
              </a:lnSpc>
            </a:pPr>
            <a:r>
              <a:rPr dirty="0" sz="1150" spc="10" b="1">
                <a:solidFill>
                  <a:srgbClr val="C00000"/>
                </a:solidFill>
                <a:latin typeface="Arial"/>
                <a:cs typeface="Arial"/>
              </a:rPr>
              <a:t>LEADING</a:t>
            </a:r>
            <a:r>
              <a:rPr dirty="0" sz="1150" spc="-7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150" spc="10" b="1">
                <a:solidFill>
                  <a:srgbClr val="C00000"/>
                </a:solidFill>
                <a:latin typeface="Arial"/>
                <a:cs typeface="Arial"/>
              </a:rPr>
              <a:t>INDICATORS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40"/>
              </a:lnSpc>
            </a:pPr>
            <a:r>
              <a:rPr dirty="0" sz="1150" spc="5" i="1">
                <a:latin typeface="Arial"/>
                <a:cs typeface="Arial"/>
              </a:rPr>
              <a:t>Definition </a:t>
            </a:r>
            <a:r>
              <a:rPr dirty="0" sz="1150" spc="10" i="1">
                <a:latin typeface="Arial"/>
                <a:cs typeface="Arial"/>
              </a:rPr>
              <a:t>A </a:t>
            </a:r>
            <a:r>
              <a:rPr dirty="0" sz="1150" spc="5" i="1">
                <a:latin typeface="Arial"/>
                <a:cs typeface="Arial"/>
              </a:rPr>
              <a:t>composite index </a:t>
            </a:r>
            <a:r>
              <a:rPr dirty="0" sz="1150" i="1">
                <a:latin typeface="Arial"/>
                <a:cs typeface="Arial"/>
              </a:rPr>
              <a:t>of </a:t>
            </a:r>
            <a:r>
              <a:rPr dirty="0" sz="1150" spc="5" i="1">
                <a:latin typeface="Arial"/>
                <a:cs typeface="Arial"/>
              </a:rPr>
              <a:t>ten economic </a:t>
            </a:r>
            <a:r>
              <a:rPr dirty="0" sz="1150" spc="-5" i="1">
                <a:latin typeface="Arial"/>
                <a:cs typeface="Arial"/>
              </a:rPr>
              <a:t>indicators </a:t>
            </a:r>
            <a:r>
              <a:rPr dirty="0" sz="1150" i="1">
                <a:latin typeface="Arial"/>
                <a:cs typeface="Arial"/>
              </a:rPr>
              <a:t>that </a:t>
            </a:r>
            <a:r>
              <a:rPr dirty="0" sz="1150" spc="5" i="1">
                <a:latin typeface="Arial"/>
                <a:cs typeface="Arial"/>
              </a:rPr>
              <a:t>typically lead overall  </a:t>
            </a:r>
            <a:r>
              <a:rPr dirty="0" sz="1150" spc="5" i="1">
                <a:latin typeface="Arial"/>
                <a:cs typeface="Arial"/>
              </a:rPr>
              <a:t>economic</a:t>
            </a:r>
            <a:r>
              <a:rPr dirty="0" sz="1150" spc="-30" i="1">
                <a:latin typeface="Arial"/>
                <a:cs typeface="Arial"/>
              </a:rPr>
              <a:t> </a:t>
            </a:r>
            <a:r>
              <a:rPr dirty="0" sz="1150" spc="5" i="1">
                <a:latin typeface="Arial"/>
                <a:cs typeface="Arial"/>
              </a:rPr>
              <a:t>activity.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ts val="1370"/>
              </a:lnSpc>
            </a:pPr>
            <a:r>
              <a:rPr dirty="0" sz="1150" spc="15" b="1">
                <a:latin typeface="Arial"/>
                <a:cs typeface="Arial"/>
              </a:rPr>
              <a:t>Why </a:t>
            </a:r>
            <a:r>
              <a:rPr dirty="0" sz="1150" spc="5" b="1">
                <a:latin typeface="Arial"/>
                <a:cs typeface="Arial"/>
              </a:rPr>
              <a:t>do Investors</a:t>
            </a:r>
            <a:r>
              <a:rPr dirty="0" sz="1150" spc="-60" b="1">
                <a:latin typeface="Arial"/>
                <a:cs typeface="Arial"/>
              </a:rPr>
              <a:t> </a:t>
            </a:r>
            <a:r>
              <a:rPr dirty="0" sz="1150" spc="5" b="1">
                <a:latin typeface="Arial"/>
                <a:cs typeface="Arial"/>
              </a:rPr>
              <a:t>Care?</a:t>
            </a:r>
            <a:endParaRPr sz="1150">
              <a:latin typeface="Arial"/>
              <a:cs typeface="Arial"/>
            </a:endParaRPr>
          </a:p>
          <a:p>
            <a:pPr algn="just" marL="12700" marR="5715">
              <a:lnSpc>
                <a:spcPct val="97200"/>
              </a:lnSpc>
              <a:spcBef>
                <a:spcPts val="25"/>
              </a:spcBef>
            </a:pPr>
            <a:r>
              <a:rPr dirty="0" sz="1150" spc="5">
                <a:latin typeface="Arial"/>
                <a:cs typeface="Arial"/>
              </a:rPr>
              <a:t>Investors </a:t>
            </a:r>
            <a:r>
              <a:rPr dirty="0" sz="1150" spc="10">
                <a:latin typeface="Arial"/>
                <a:cs typeface="Arial"/>
              </a:rPr>
              <a:t>need </a:t>
            </a:r>
            <a:r>
              <a:rPr dirty="0" sz="1150" spc="5">
                <a:latin typeface="Arial"/>
                <a:cs typeface="Arial"/>
              </a:rPr>
              <a:t>to </a:t>
            </a:r>
            <a:r>
              <a:rPr dirty="0" sz="1150" spc="10">
                <a:latin typeface="Arial"/>
                <a:cs typeface="Arial"/>
              </a:rPr>
              <a:t>keep </a:t>
            </a:r>
            <a:r>
              <a:rPr dirty="0" sz="1150" spc="5">
                <a:latin typeface="Arial"/>
                <a:cs typeface="Arial"/>
              </a:rPr>
              <a:t>their fingers </a:t>
            </a:r>
            <a:r>
              <a:rPr dirty="0" sz="1150" spc="10">
                <a:latin typeface="Arial"/>
                <a:cs typeface="Arial"/>
              </a:rPr>
              <a:t>on the </a:t>
            </a:r>
            <a:r>
              <a:rPr dirty="0" sz="1150" spc="5">
                <a:latin typeface="Arial"/>
                <a:cs typeface="Arial"/>
              </a:rPr>
              <a:t>pulse </a:t>
            </a:r>
            <a:r>
              <a:rPr dirty="0" sz="1150" spc="-45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economy because </a:t>
            </a:r>
            <a:r>
              <a:rPr dirty="0" sz="1150" spc="-5">
                <a:latin typeface="Arial"/>
                <a:cs typeface="Arial"/>
              </a:rPr>
              <a:t>it  </a:t>
            </a:r>
            <a:r>
              <a:rPr dirty="0" sz="1150" spc="5">
                <a:latin typeface="Arial"/>
                <a:cs typeface="Arial"/>
              </a:rPr>
              <a:t>dictates </a:t>
            </a:r>
            <a:r>
              <a:rPr dirty="0" sz="1150" spc="10">
                <a:latin typeface="Arial"/>
                <a:cs typeface="Arial"/>
              </a:rPr>
              <a:t>how </a:t>
            </a:r>
            <a:r>
              <a:rPr dirty="0" sz="1150" spc="5">
                <a:latin typeface="Arial"/>
                <a:cs typeface="Arial"/>
              </a:rPr>
              <a:t>various types of investments will </a:t>
            </a:r>
            <a:r>
              <a:rPr dirty="0" sz="1150" spc="-5">
                <a:latin typeface="Arial"/>
                <a:cs typeface="Arial"/>
              </a:rPr>
              <a:t>perform. </a:t>
            </a:r>
            <a:r>
              <a:rPr dirty="0" sz="1150" spc="10">
                <a:latin typeface="Arial"/>
                <a:cs typeface="Arial"/>
              </a:rPr>
              <a:t>By </a:t>
            </a:r>
            <a:r>
              <a:rPr dirty="0" sz="1150" spc="5">
                <a:latin typeface="Arial"/>
                <a:cs typeface="Arial"/>
              </a:rPr>
              <a:t>tracking economic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data </a:t>
            </a:r>
            <a:r>
              <a:rPr dirty="0" sz="1150" spc="5">
                <a:latin typeface="Arial"/>
                <a:cs typeface="Arial"/>
              </a:rPr>
              <a:t>like the index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leading indicators, </a:t>
            </a:r>
            <a:r>
              <a:rPr dirty="0" sz="1150" spc="-5">
                <a:latin typeface="Arial"/>
                <a:cs typeface="Arial"/>
              </a:rPr>
              <a:t>investors </a:t>
            </a:r>
            <a:r>
              <a:rPr dirty="0" sz="1150">
                <a:latin typeface="Arial"/>
                <a:cs typeface="Arial"/>
              </a:rPr>
              <a:t>will </a:t>
            </a:r>
            <a:r>
              <a:rPr dirty="0" sz="1150" spc="10">
                <a:latin typeface="Arial"/>
                <a:cs typeface="Arial"/>
              </a:rPr>
              <a:t>know </a:t>
            </a:r>
            <a:r>
              <a:rPr dirty="0" sz="1150">
                <a:latin typeface="Arial"/>
                <a:cs typeface="Arial"/>
              </a:rPr>
              <a:t>what </a:t>
            </a:r>
            <a:r>
              <a:rPr dirty="0" sz="1150" spc="5">
                <a:latin typeface="Arial"/>
                <a:cs typeface="Arial"/>
              </a:rPr>
              <a:t>the economic  backdrop is for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various </a:t>
            </a:r>
            <a:r>
              <a:rPr dirty="0" sz="1150" spc="10">
                <a:latin typeface="Arial"/>
                <a:cs typeface="Arial"/>
              </a:rPr>
              <a:t>markets. The </a:t>
            </a:r>
            <a:r>
              <a:rPr dirty="0" sz="1150" spc="5">
                <a:latin typeface="Arial"/>
                <a:cs typeface="Arial"/>
              </a:rPr>
              <a:t>stock </a:t>
            </a:r>
            <a:r>
              <a:rPr dirty="0" sz="1150" spc="-10">
                <a:latin typeface="Arial"/>
                <a:cs typeface="Arial"/>
              </a:rPr>
              <a:t>market </a:t>
            </a:r>
            <a:r>
              <a:rPr dirty="0" sz="1150" spc="5">
                <a:latin typeface="Arial"/>
                <a:cs typeface="Arial"/>
              </a:rPr>
              <a:t>likes </a:t>
            </a:r>
            <a:r>
              <a:rPr dirty="0" sz="1150" spc="10">
                <a:latin typeface="Arial"/>
                <a:cs typeface="Arial"/>
              </a:rPr>
              <a:t>to </a:t>
            </a:r>
            <a:r>
              <a:rPr dirty="0" sz="1150" spc="5">
                <a:latin typeface="Arial"/>
                <a:cs typeface="Arial"/>
              </a:rPr>
              <a:t>see healthy  economic growth because that translates to higher </a:t>
            </a:r>
            <a:r>
              <a:rPr dirty="0" sz="1150" spc="-5">
                <a:latin typeface="Arial"/>
                <a:cs typeface="Arial"/>
              </a:rPr>
              <a:t>corporate </a:t>
            </a:r>
            <a:r>
              <a:rPr dirty="0" sz="1150" spc="5">
                <a:latin typeface="Arial"/>
                <a:cs typeface="Arial"/>
              </a:rPr>
              <a:t>profits. The </a:t>
            </a:r>
            <a:r>
              <a:rPr dirty="0" sz="1150" spc="10">
                <a:latin typeface="Arial"/>
                <a:cs typeface="Arial"/>
              </a:rPr>
              <a:t>bond  </a:t>
            </a:r>
            <a:r>
              <a:rPr dirty="0" sz="1150" spc="5">
                <a:latin typeface="Arial"/>
                <a:cs typeface="Arial"/>
              </a:rPr>
              <a:t>market prefers less </a:t>
            </a:r>
            <a:r>
              <a:rPr dirty="0" sz="1150" spc="10">
                <a:latin typeface="Arial"/>
                <a:cs typeface="Arial"/>
              </a:rPr>
              <a:t>rapid </a:t>
            </a:r>
            <a:r>
              <a:rPr dirty="0" sz="1150" spc="5">
                <a:latin typeface="Arial"/>
                <a:cs typeface="Arial"/>
              </a:rPr>
              <a:t>growth </a:t>
            </a:r>
            <a:r>
              <a:rPr dirty="0" sz="1150" spc="10">
                <a:latin typeface="Arial"/>
                <a:cs typeface="Arial"/>
              </a:rPr>
              <a:t>and is extremely </a:t>
            </a:r>
            <a:r>
              <a:rPr dirty="0" sz="1150">
                <a:latin typeface="Arial"/>
                <a:cs typeface="Arial"/>
              </a:rPr>
              <a:t>sensitive </a:t>
            </a:r>
            <a:r>
              <a:rPr dirty="0" sz="1150" spc="5">
                <a:latin typeface="Arial"/>
                <a:cs typeface="Arial"/>
              </a:rPr>
              <a:t>to whether </a:t>
            </a:r>
            <a:r>
              <a:rPr dirty="0" sz="1150" spc="10">
                <a:latin typeface="Arial"/>
                <a:cs typeface="Arial"/>
              </a:rPr>
              <a:t>the  economy </a:t>
            </a:r>
            <a:r>
              <a:rPr dirty="0" sz="1150" spc="5">
                <a:latin typeface="Arial"/>
                <a:cs typeface="Arial"/>
              </a:rPr>
              <a:t>is growing </a:t>
            </a:r>
            <a:r>
              <a:rPr dirty="0" sz="1150" spc="10">
                <a:latin typeface="Arial"/>
                <a:cs typeface="Arial"/>
              </a:rPr>
              <a:t>too </a:t>
            </a:r>
            <a:r>
              <a:rPr dirty="0" sz="1150" spc="5">
                <a:latin typeface="Arial"/>
                <a:cs typeface="Arial"/>
              </a:rPr>
              <a:t>quickly-and </a:t>
            </a:r>
            <a:r>
              <a:rPr dirty="0" sz="1150" spc="10">
                <a:latin typeface="Arial"/>
                <a:cs typeface="Arial"/>
              </a:rPr>
              <a:t>causing </a:t>
            </a:r>
            <a:r>
              <a:rPr dirty="0" sz="1150" spc="-5">
                <a:latin typeface="Arial"/>
                <a:cs typeface="Arial"/>
              </a:rPr>
              <a:t>potential </a:t>
            </a:r>
            <a:r>
              <a:rPr dirty="0" sz="1150" spc="5">
                <a:latin typeface="Arial"/>
                <a:cs typeface="Arial"/>
              </a:rPr>
              <a:t>inflationary</a:t>
            </a:r>
            <a:r>
              <a:rPr dirty="0" sz="1150" spc="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pressures.</a:t>
            </a:r>
            <a:endParaRPr sz="1150">
              <a:latin typeface="Arial"/>
              <a:cs typeface="Arial"/>
            </a:endParaRPr>
          </a:p>
          <a:p>
            <a:pPr algn="just" marL="12700" marR="7620">
              <a:lnSpc>
                <a:spcPts val="1340"/>
              </a:lnSpc>
              <a:spcBef>
                <a:spcPts val="40"/>
              </a:spcBef>
            </a:pPr>
            <a:r>
              <a:rPr dirty="0" sz="1150" spc="5">
                <a:latin typeface="Arial"/>
                <a:cs typeface="Arial"/>
              </a:rPr>
              <a:t>The index of Leading Indicators is designed to </a:t>
            </a:r>
            <a:r>
              <a:rPr dirty="0" sz="1150" spc="-5">
                <a:latin typeface="Arial"/>
                <a:cs typeface="Arial"/>
              </a:rPr>
              <a:t>predict </a:t>
            </a:r>
            <a:r>
              <a:rPr dirty="0" sz="1150" spc="5">
                <a:latin typeface="Arial"/>
                <a:cs typeface="Arial"/>
              </a:rPr>
              <a:t>turning points in </a:t>
            </a:r>
            <a:r>
              <a:rPr dirty="0" sz="1150" spc="10">
                <a:latin typeface="Arial"/>
                <a:cs typeface="Arial"/>
              </a:rPr>
              <a:t>the  economy </a:t>
            </a:r>
            <a:r>
              <a:rPr dirty="0" sz="1150" spc="5">
                <a:latin typeface="Arial"/>
                <a:cs typeface="Arial"/>
              </a:rPr>
              <a:t>such as recessions and recoveries. </a:t>
            </a:r>
            <a:r>
              <a:rPr dirty="0" sz="1150" spc="-5">
                <a:latin typeface="Arial"/>
                <a:cs typeface="Arial"/>
              </a:rPr>
              <a:t>Incidentally, </a:t>
            </a:r>
            <a:r>
              <a:rPr dirty="0" sz="1150" spc="5">
                <a:latin typeface="Arial"/>
                <a:cs typeface="Arial"/>
              </a:rPr>
              <a:t>stock prices </a:t>
            </a:r>
            <a:r>
              <a:rPr dirty="0" sz="1150" spc="10">
                <a:latin typeface="Arial"/>
                <a:cs typeface="Arial"/>
              </a:rPr>
              <a:t>are one </a:t>
            </a:r>
            <a:r>
              <a:rPr dirty="0" sz="1150" spc="5">
                <a:latin typeface="Arial"/>
                <a:cs typeface="Arial"/>
              </a:rPr>
              <a:t>of  the leading indicators </a:t>
            </a:r>
            <a:r>
              <a:rPr dirty="0" sz="1150" spc="10">
                <a:latin typeface="Arial"/>
                <a:cs typeface="Arial"/>
              </a:rPr>
              <a:t>in </a:t>
            </a:r>
            <a:r>
              <a:rPr dirty="0" sz="1150" spc="5">
                <a:latin typeface="Arial"/>
                <a:cs typeface="Arial"/>
              </a:rPr>
              <a:t>this</a:t>
            </a:r>
            <a:r>
              <a:rPr dirty="0" sz="1150">
                <a:latin typeface="Arial"/>
                <a:cs typeface="Arial"/>
              </a:rPr>
              <a:t> index.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53340">
              <a:lnSpc>
                <a:spcPct val="100000"/>
              </a:lnSpc>
            </a:pPr>
            <a:r>
              <a:rPr dirty="0" sz="1150" spc="15" b="1">
                <a:solidFill>
                  <a:srgbClr val="C00000"/>
                </a:solidFill>
                <a:latin typeface="Arial"/>
                <a:cs typeface="Arial"/>
              </a:rPr>
              <a:t>MONEY</a:t>
            </a:r>
            <a:r>
              <a:rPr dirty="0" sz="1150" spc="-9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150" spc="10" b="1">
                <a:solidFill>
                  <a:srgbClr val="C00000"/>
                </a:solidFill>
                <a:latin typeface="Arial"/>
                <a:cs typeface="Arial"/>
              </a:rPr>
              <a:t>SUPPLY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ts val="1340"/>
              </a:lnSpc>
            </a:pPr>
            <a:r>
              <a:rPr dirty="0" sz="1150" spc="5" i="1">
                <a:latin typeface="Arial"/>
                <a:cs typeface="Arial"/>
              </a:rPr>
              <a:t>Definition The monetary aggregates are alternative measures </a:t>
            </a:r>
            <a:r>
              <a:rPr dirty="0" sz="1150" spc="10" i="1">
                <a:latin typeface="Arial"/>
                <a:cs typeface="Arial"/>
              </a:rPr>
              <a:t>of </a:t>
            </a:r>
            <a:r>
              <a:rPr dirty="0" sz="1150" i="1">
                <a:latin typeface="Arial"/>
                <a:cs typeface="Arial"/>
              </a:rPr>
              <a:t>the </a:t>
            </a:r>
            <a:r>
              <a:rPr dirty="0" sz="1150" spc="10" i="1">
                <a:latin typeface="Arial"/>
                <a:cs typeface="Arial"/>
              </a:rPr>
              <a:t>money  </a:t>
            </a:r>
            <a:r>
              <a:rPr dirty="0" sz="1150" spc="5" i="1">
                <a:latin typeface="Arial"/>
                <a:cs typeface="Arial"/>
              </a:rPr>
              <a:t>supply </a:t>
            </a:r>
            <a:r>
              <a:rPr dirty="0" sz="1150" i="1">
                <a:latin typeface="Arial"/>
                <a:cs typeface="Arial"/>
              </a:rPr>
              <a:t>by </a:t>
            </a:r>
            <a:r>
              <a:rPr dirty="0" sz="1150" spc="5" i="1">
                <a:latin typeface="Arial"/>
                <a:cs typeface="Arial"/>
              </a:rPr>
              <a:t>degree of liquidity.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50"/>
              </a:lnSpc>
            </a:pPr>
            <a:r>
              <a:rPr dirty="0" spc="5">
                <a:hlinkClick r:id="rId6"/>
              </a:rPr>
              <a:t>www.instafxng.com</a:t>
            </a:r>
          </a:p>
          <a:p>
            <a:pPr algn="ctr">
              <a:lnSpc>
                <a:spcPts val="1360"/>
              </a:lnSpc>
            </a:pPr>
            <a:r>
              <a:rPr dirty="0" spc="5" u="none">
                <a:solidFill>
                  <a:srgbClr val="C00000"/>
                </a:solidFill>
              </a:rPr>
              <a:t>This materials </a:t>
            </a:r>
            <a:r>
              <a:rPr dirty="0" u="none">
                <a:solidFill>
                  <a:srgbClr val="C00000"/>
                </a:solidFill>
              </a:rPr>
              <a:t>are </a:t>
            </a:r>
            <a:r>
              <a:rPr dirty="0" spc="10" u="none">
                <a:solidFill>
                  <a:srgbClr val="C00000"/>
                </a:solidFill>
              </a:rPr>
              <a:t>solely </a:t>
            </a:r>
            <a:r>
              <a:rPr dirty="0" spc="5" u="none">
                <a:solidFill>
                  <a:srgbClr val="C00000"/>
                </a:solidFill>
              </a:rPr>
              <a:t>meant for educational </a:t>
            </a:r>
            <a:r>
              <a:rPr dirty="0" spc="-5" u="none">
                <a:solidFill>
                  <a:srgbClr val="C00000"/>
                </a:solidFill>
              </a:rPr>
              <a:t>purposes</a:t>
            </a:r>
            <a:r>
              <a:rPr dirty="0" spc="-25" u="none">
                <a:solidFill>
                  <a:srgbClr val="C00000"/>
                </a:solidFill>
              </a:rPr>
              <a:t> </a:t>
            </a:r>
            <a:r>
              <a:rPr dirty="0" spc="10" u="none">
                <a:solidFill>
                  <a:srgbClr val="C00000"/>
                </a:solidFill>
              </a:rPr>
              <a:t>only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955" y="6376522"/>
            <a:ext cx="1389766" cy="1389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27294" y="6471010"/>
            <a:ext cx="86867" cy="85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8813" y="2936082"/>
            <a:ext cx="3657295" cy="3504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33784" y="454757"/>
            <a:ext cx="0" cy="890269"/>
          </a:xfrm>
          <a:custGeom>
            <a:avLst/>
            <a:gdLst/>
            <a:ahLst/>
            <a:cxnLst/>
            <a:rect l="l" t="t" r="r" b="b"/>
            <a:pathLst>
              <a:path w="0" h="890269">
                <a:moveTo>
                  <a:pt x="0" y="0"/>
                </a:moveTo>
                <a:lnTo>
                  <a:pt x="0" y="889944"/>
                </a:lnTo>
              </a:path>
            </a:pathLst>
          </a:custGeom>
          <a:ln w="4419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09" y="454757"/>
            <a:ext cx="7499350" cy="890269"/>
          </a:xfrm>
          <a:custGeom>
            <a:avLst/>
            <a:gdLst/>
            <a:ahLst/>
            <a:cxnLst/>
            <a:rect l="l" t="t" r="r" b="b"/>
            <a:pathLst>
              <a:path w="7499350" h="890269">
                <a:moveTo>
                  <a:pt x="0" y="889944"/>
                </a:moveTo>
                <a:lnTo>
                  <a:pt x="7498978" y="889944"/>
                </a:lnTo>
                <a:lnTo>
                  <a:pt x="7498978" y="0"/>
                </a:lnTo>
                <a:lnTo>
                  <a:pt x="0" y="0"/>
                </a:lnTo>
                <a:lnTo>
                  <a:pt x="0" y="8899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74712" y="454760"/>
            <a:ext cx="3029452" cy="8899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00242" y="1514854"/>
            <a:ext cx="5372735" cy="7513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715">
              <a:lnSpc>
                <a:spcPts val="1340"/>
              </a:lnSpc>
            </a:pPr>
            <a:r>
              <a:rPr dirty="0" sz="1150" spc="5" i="1">
                <a:latin typeface="Arial"/>
                <a:cs typeface="Arial"/>
              </a:rPr>
              <a:t>Changes </a:t>
            </a:r>
            <a:r>
              <a:rPr dirty="0" sz="1150" spc="10" i="1">
                <a:latin typeface="Arial"/>
                <a:cs typeface="Arial"/>
              </a:rPr>
              <a:t>in the </a:t>
            </a:r>
            <a:r>
              <a:rPr dirty="0" sz="1150" spc="5" i="1">
                <a:latin typeface="Arial"/>
                <a:cs typeface="Arial"/>
              </a:rPr>
              <a:t>monetary aggregates indicate the </a:t>
            </a:r>
            <a:r>
              <a:rPr dirty="0" sz="1150" spc="-10" i="1">
                <a:latin typeface="Arial"/>
                <a:cs typeface="Arial"/>
              </a:rPr>
              <a:t>thrust </a:t>
            </a:r>
            <a:r>
              <a:rPr dirty="0" sz="1150" i="1">
                <a:latin typeface="Arial"/>
                <a:cs typeface="Arial"/>
              </a:rPr>
              <a:t>of </a:t>
            </a:r>
            <a:r>
              <a:rPr dirty="0" sz="1150" spc="5" i="1">
                <a:latin typeface="Arial"/>
                <a:cs typeface="Arial"/>
              </a:rPr>
              <a:t>monetary </a:t>
            </a:r>
            <a:r>
              <a:rPr dirty="0" sz="1150" spc="10" i="1">
                <a:latin typeface="Arial"/>
                <a:cs typeface="Arial"/>
              </a:rPr>
              <a:t>policy </a:t>
            </a:r>
            <a:r>
              <a:rPr dirty="0" sz="1150" spc="5" i="1">
                <a:latin typeface="Arial"/>
                <a:cs typeface="Arial"/>
              </a:rPr>
              <a:t>as  </a:t>
            </a:r>
            <a:r>
              <a:rPr dirty="0" sz="1150" spc="5" i="1">
                <a:latin typeface="Arial"/>
                <a:cs typeface="Arial"/>
              </a:rPr>
              <a:t>well </a:t>
            </a:r>
            <a:r>
              <a:rPr dirty="0" sz="1150" i="1">
                <a:latin typeface="Arial"/>
                <a:cs typeface="Arial"/>
              </a:rPr>
              <a:t>as </a:t>
            </a:r>
            <a:r>
              <a:rPr dirty="0" sz="1150" spc="5" i="1">
                <a:latin typeface="Arial"/>
                <a:cs typeface="Arial"/>
              </a:rPr>
              <a:t>the outlook </a:t>
            </a:r>
            <a:r>
              <a:rPr dirty="0" sz="1150" i="1">
                <a:latin typeface="Arial"/>
                <a:cs typeface="Arial"/>
              </a:rPr>
              <a:t>for </a:t>
            </a:r>
            <a:r>
              <a:rPr dirty="0" sz="1150" spc="5" i="1">
                <a:latin typeface="Arial"/>
                <a:cs typeface="Arial"/>
              </a:rPr>
              <a:t>economic activity and </a:t>
            </a:r>
            <a:r>
              <a:rPr dirty="0" sz="1150" spc="-5" i="1">
                <a:latin typeface="Arial"/>
                <a:cs typeface="Arial"/>
              </a:rPr>
              <a:t>inflationary</a:t>
            </a:r>
            <a:r>
              <a:rPr dirty="0" sz="1150" spc="160" i="1">
                <a:latin typeface="Arial"/>
                <a:cs typeface="Arial"/>
              </a:rPr>
              <a:t> </a:t>
            </a:r>
            <a:r>
              <a:rPr dirty="0" sz="1150" spc="5" i="1">
                <a:latin typeface="Arial"/>
                <a:cs typeface="Arial"/>
              </a:rPr>
              <a:t>pressures.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150" spc="15" b="1">
                <a:latin typeface="Arial"/>
                <a:cs typeface="Arial"/>
              </a:rPr>
              <a:t>Why </a:t>
            </a:r>
            <a:r>
              <a:rPr dirty="0" sz="1150" spc="5" b="1">
                <a:latin typeface="Arial"/>
                <a:cs typeface="Arial"/>
              </a:rPr>
              <a:t>do Investors</a:t>
            </a:r>
            <a:r>
              <a:rPr dirty="0" sz="1150" spc="-60" b="1">
                <a:latin typeface="Arial"/>
                <a:cs typeface="Arial"/>
              </a:rPr>
              <a:t> </a:t>
            </a:r>
            <a:r>
              <a:rPr dirty="0" sz="1150" spc="5" b="1">
                <a:latin typeface="Arial"/>
                <a:cs typeface="Arial"/>
              </a:rPr>
              <a:t>Care?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40"/>
              </a:lnSpc>
            </a:pPr>
            <a:r>
              <a:rPr dirty="0" sz="1150" spc="10">
                <a:latin typeface="Arial"/>
                <a:cs typeface="Arial"/>
              </a:rPr>
              <a:t>To </a:t>
            </a:r>
            <a:r>
              <a:rPr dirty="0" sz="1150" spc="15">
                <a:latin typeface="Arial"/>
                <a:cs typeface="Arial"/>
              </a:rPr>
              <a:t>be </a:t>
            </a:r>
            <a:r>
              <a:rPr dirty="0" sz="1150" spc="5">
                <a:latin typeface="Arial"/>
                <a:cs typeface="Arial"/>
              </a:rPr>
              <a:t>honest, the various </a:t>
            </a:r>
            <a:r>
              <a:rPr dirty="0" sz="1150" spc="10">
                <a:latin typeface="Arial"/>
                <a:cs typeface="Arial"/>
              </a:rPr>
              <a:t>money supply </a:t>
            </a:r>
            <a:r>
              <a:rPr dirty="0" sz="1150" spc="5">
                <a:latin typeface="Arial"/>
                <a:cs typeface="Arial"/>
              </a:rPr>
              <a:t>measures </a:t>
            </a:r>
            <a:r>
              <a:rPr dirty="0" sz="1150" spc="-10">
                <a:latin typeface="Arial"/>
                <a:cs typeface="Arial"/>
              </a:rPr>
              <a:t>don't </a:t>
            </a:r>
            <a:r>
              <a:rPr dirty="0" sz="1150" spc="5">
                <a:latin typeface="Arial"/>
                <a:cs typeface="Arial"/>
              </a:rPr>
              <a:t>matter </a:t>
            </a:r>
            <a:r>
              <a:rPr dirty="0" sz="1150" spc="10">
                <a:latin typeface="Arial"/>
                <a:cs typeface="Arial"/>
              </a:rPr>
              <a:t>to </a:t>
            </a:r>
            <a:r>
              <a:rPr dirty="0" sz="1150" spc="5">
                <a:latin typeface="Arial"/>
                <a:cs typeface="Arial"/>
              </a:rPr>
              <a:t>most investors  these days. </a:t>
            </a:r>
            <a:r>
              <a:rPr dirty="0" sz="1150" spc="10">
                <a:latin typeface="Arial"/>
                <a:cs typeface="Arial"/>
              </a:rPr>
              <a:t>The monetary </a:t>
            </a:r>
            <a:r>
              <a:rPr dirty="0" sz="1150" spc="5">
                <a:latin typeface="Arial"/>
                <a:cs typeface="Arial"/>
              </a:rPr>
              <a:t>aggregates </a:t>
            </a:r>
            <a:r>
              <a:rPr dirty="0" sz="1150" spc="10">
                <a:latin typeface="Arial"/>
                <a:cs typeface="Arial"/>
              </a:rPr>
              <a:t>(known </a:t>
            </a:r>
            <a:r>
              <a:rPr dirty="0" sz="1150">
                <a:latin typeface="Arial"/>
                <a:cs typeface="Arial"/>
              </a:rPr>
              <a:t>individually </a:t>
            </a:r>
            <a:r>
              <a:rPr dirty="0" sz="1150" spc="5">
                <a:latin typeface="Arial"/>
                <a:cs typeface="Arial"/>
              </a:rPr>
              <a:t>as </a:t>
            </a:r>
            <a:r>
              <a:rPr dirty="0" sz="1150" spc="10">
                <a:latin typeface="Arial"/>
                <a:cs typeface="Arial"/>
              </a:rPr>
              <a:t>M1, </a:t>
            </a:r>
            <a:r>
              <a:rPr dirty="0" sz="1150" spc="5">
                <a:latin typeface="Arial"/>
                <a:cs typeface="Arial"/>
              </a:rPr>
              <a:t>M2, </a:t>
            </a:r>
            <a:r>
              <a:rPr dirty="0" sz="1150" spc="10">
                <a:latin typeface="Arial"/>
                <a:cs typeface="Arial"/>
              </a:rPr>
              <a:t>and </a:t>
            </a:r>
            <a:r>
              <a:rPr dirty="0" sz="1150" spc="5">
                <a:latin typeface="Arial"/>
                <a:cs typeface="Arial"/>
              </a:rPr>
              <a:t>M3)  used </a:t>
            </a:r>
            <a:r>
              <a:rPr dirty="0" sz="1150" spc="15">
                <a:latin typeface="Arial"/>
                <a:cs typeface="Arial"/>
              </a:rPr>
              <a:t>to </a:t>
            </a:r>
            <a:r>
              <a:rPr dirty="0" sz="1150" spc="10">
                <a:latin typeface="Arial"/>
                <a:cs typeface="Arial"/>
              </a:rPr>
              <a:t>be </a:t>
            </a:r>
            <a:r>
              <a:rPr dirty="0" sz="1150" spc="5">
                <a:latin typeface="Arial"/>
                <a:cs typeface="Arial"/>
              </a:rPr>
              <a:t>all the rage </a:t>
            </a:r>
            <a:r>
              <a:rPr dirty="0" sz="1150" spc="10">
                <a:latin typeface="Arial"/>
                <a:cs typeface="Arial"/>
              </a:rPr>
              <a:t>a few </a:t>
            </a:r>
            <a:r>
              <a:rPr dirty="0" sz="1150" spc="5">
                <a:latin typeface="Arial"/>
                <a:cs typeface="Arial"/>
              </a:rPr>
              <a:t>years </a:t>
            </a:r>
            <a:r>
              <a:rPr dirty="0" sz="1150">
                <a:latin typeface="Arial"/>
                <a:cs typeface="Arial"/>
              </a:rPr>
              <a:t>back </a:t>
            </a:r>
            <a:r>
              <a:rPr dirty="0" sz="1150" spc="5">
                <a:latin typeface="Arial"/>
                <a:cs typeface="Arial"/>
              </a:rPr>
              <a:t>because </a:t>
            </a:r>
            <a:r>
              <a:rPr dirty="0" sz="1150" spc="-2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data revealed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Fed's  (tight </a:t>
            </a:r>
            <a:r>
              <a:rPr dirty="0" sz="1150" spc="10">
                <a:latin typeface="Arial"/>
                <a:cs typeface="Arial"/>
              </a:rPr>
              <a:t>or loose) </a:t>
            </a:r>
            <a:r>
              <a:rPr dirty="0" sz="1150" spc="5">
                <a:latin typeface="Arial"/>
                <a:cs typeface="Arial"/>
              </a:rPr>
              <a:t>hold </a:t>
            </a:r>
            <a:r>
              <a:rPr dirty="0" sz="1150" spc="10">
                <a:latin typeface="Arial"/>
                <a:cs typeface="Arial"/>
              </a:rPr>
              <a:t>on </a:t>
            </a:r>
            <a:r>
              <a:rPr dirty="0" sz="1150" spc="5">
                <a:latin typeface="Arial"/>
                <a:cs typeface="Arial"/>
              </a:rPr>
              <a:t>credit conditions </a:t>
            </a:r>
            <a:r>
              <a:rPr dirty="0" sz="1150" spc="10">
                <a:latin typeface="Arial"/>
                <a:cs typeface="Arial"/>
              </a:rPr>
              <a:t>in the </a:t>
            </a:r>
            <a:r>
              <a:rPr dirty="0" sz="1150">
                <a:latin typeface="Arial"/>
                <a:cs typeface="Arial"/>
              </a:rPr>
              <a:t>economy. </a:t>
            </a:r>
            <a:r>
              <a:rPr dirty="0" sz="1150" spc="10">
                <a:latin typeface="Arial"/>
                <a:cs typeface="Arial"/>
              </a:rPr>
              <a:t>The Fed </a:t>
            </a:r>
            <a:r>
              <a:rPr dirty="0" sz="1150" spc="5">
                <a:latin typeface="Arial"/>
                <a:cs typeface="Arial"/>
              </a:rPr>
              <a:t>issues target  ranges for </a:t>
            </a:r>
            <a:r>
              <a:rPr dirty="0" sz="1150" spc="10">
                <a:latin typeface="Arial"/>
                <a:cs typeface="Arial"/>
              </a:rPr>
              <a:t>money supply</a:t>
            </a:r>
            <a:r>
              <a:rPr dirty="0" sz="1150" spc="-7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growth.</a:t>
            </a:r>
            <a:endParaRPr sz="1150">
              <a:latin typeface="Arial"/>
              <a:cs typeface="Arial"/>
            </a:endParaRPr>
          </a:p>
          <a:p>
            <a:pPr algn="just" marL="12700" marR="5715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In the </a:t>
            </a:r>
            <a:r>
              <a:rPr dirty="0" sz="1150">
                <a:latin typeface="Arial"/>
                <a:cs typeface="Arial"/>
              </a:rPr>
              <a:t>past, </a:t>
            </a:r>
            <a:r>
              <a:rPr dirty="0" sz="1150" spc="10">
                <a:latin typeface="Arial"/>
                <a:cs typeface="Arial"/>
              </a:rPr>
              <a:t>if </a:t>
            </a:r>
            <a:r>
              <a:rPr dirty="0" sz="1150">
                <a:latin typeface="Arial"/>
                <a:cs typeface="Arial"/>
              </a:rPr>
              <a:t>actual </a:t>
            </a:r>
            <a:r>
              <a:rPr dirty="0" sz="1150" spc="5">
                <a:latin typeface="Arial"/>
                <a:cs typeface="Arial"/>
              </a:rPr>
              <a:t>growth </a:t>
            </a:r>
            <a:r>
              <a:rPr dirty="0" sz="1150" spc="10">
                <a:latin typeface="Arial"/>
                <a:cs typeface="Arial"/>
              </a:rPr>
              <a:t>moved </a:t>
            </a:r>
            <a:r>
              <a:rPr dirty="0" sz="1150" spc="5">
                <a:latin typeface="Arial"/>
                <a:cs typeface="Arial"/>
              </a:rPr>
              <a:t>outside those </a:t>
            </a:r>
            <a:r>
              <a:rPr dirty="0" sz="1150" spc="-5">
                <a:latin typeface="Arial"/>
                <a:cs typeface="Arial"/>
              </a:rPr>
              <a:t>ranges </a:t>
            </a:r>
            <a:r>
              <a:rPr dirty="0" sz="1150" spc="5">
                <a:latin typeface="Arial"/>
                <a:cs typeface="Arial"/>
              </a:rPr>
              <a:t>it often </a:t>
            </a:r>
            <a:r>
              <a:rPr dirty="0" sz="1150" spc="10">
                <a:latin typeface="Arial"/>
                <a:cs typeface="Arial"/>
              </a:rPr>
              <a:t>was a </a:t>
            </a:r>
            <a:r>
              <a:rPr dirty="0" sz="1150" spc="5">
                <a:latin typeface="Arial"/>
                <a:cs typeface="Arial"/>
              </a:rPr>
              <a:t>prelude </a:t>
            </a:r>
            <a:r>
              <a:rPr dirty="0" sz="1150" spc="10">
                <a:latin typeface="Arial"/>
                <a:cs typeface="Arial"/>
              </a:rPr>
              <a:t>to  an </a:t>
            </a:r>
            <a:r>
              <a:rPr dirty="0" sz="1150" spc="5">
                <a:latin typeface="Arial"/>
                <a:cs typeface="Arial"/>
              </a:rPr>
              <a:t>interest rate </a:t>
            </a:r>
            <a:r>
              <a:rPr dirty="0" sz="1150" spc="10">
                <a:latin typeface="Arial"/>
                <a:cs typeface="Arial"/>
              </a:rPr>
              <a:t>move from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Fed. </a:t>
            </a:r>
            <a:r>
              <a:rPr dirty="0" sz="1150" spc="5">
                <a:latin typeface="Arial"/>
                <a:cs typeface="Arial"/>
              </a:rPr>
              <a:t>Today, </a:t>
            </a:r>
            <a:r>
              <a:rPr dirty="0" sz="1150" spc="10">
                <a:latin typeface="Arial"/>
                <a:cs typeface="Arial"/>
              </a:rPr>
              <a:t>monetary policy is </a:t>
            </a:r>
            <a:r>
              <a:rPr dirty="0" sz="1150" spc="5">
                <a:latin typeface="Arial"/>
                <a:cs typeface="Arial"/>
              </a:rPr>
              <a:t>understood </a:t>
            </a:r>
            <a:r>
              <a:rPr dirty="0" sz="1150" spc="10">
                <a:latin typeface="Arial"/>
                <a:cs typeface="Arial"/>
              </a:rPr>
              <a:t>more  </a:t>
            </a:r>
            <a:r>
              <a:rPr dirty="0" sz="1150" spc="5">
                <a:latin typeface="Arial"/>
                <a:cs typeface="Arial"/>
              </a:rPr>
              <a:t>clearly by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level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federal </a:t>
            </a:r>
            <a:r>
              <a:rPr dirty="0" sz="1150" spc="5">
                <a:latin typeface="Arial"/>
                <a:cs typeface="Arial"/>
              </a:rPr>
              <a:t>funds</a:t>
            </a:r>
            <a:r>
              <a:rPr dirty="0" sz="1150" spc="-2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rate.</a:t>
            </a:r>
            <a:endParaRPr sz="1150">
              <a:latin typeface="Arial"/>
              <a:cs typeface="Arial"/>
            </a:endParaRPr>
          </a:p>
          <a:p>
            <a:pPr algn="just" marL="12700" marR="5080">
              <a:lnSpc>
                <a:spcPts val="1340"/>
              </a:lnSpc>
            </a:pPr>
            <a:r>
              <a:rPr dirty="0" sz="1150" spc="10">
                <a:latin typeface="Arial"/>
                <a:cs typeface="Arial"/>
              </a:rPr>
              <a:t>Money supply </a:t>
            </a:r>
            <a:r>
              <a:rPr dirty="0" sz="1150" spc="5">
                <a:latin typeface="Arial"/>
                <a:cs typeface="Arial"/>
              </a:rPr>
              <a:t>fell out </a:t>
            </a:r>
            <a:r>
              <a:rPr dirty="0" sz="1150">
                <a:latin typeface="Arial"/>
                <a:cs typeface="Arial"/>
              </a:rPr>
              <a:t>of vogue </a:t>
            </a:r>
            <a:r>
              <a:rPr dirty="0" sz="1150" spc="5">
                <a:latin typeface="Arial"/>
                <a:cs typeface="Arial"/>
              </a:rPr>
              <a:t>in the nineties, due to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variety of changes in the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financial system and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way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Federal </a:t>
            </a:r>
            <a:r>
              <a:rPr dirty="0" sz="1150" spc="10">
                <a:latin typeface="Arial"/>
                <a:cs typeface="Arial"/>
              </a:rPr>
              <a:t>Reserve </a:t>
            </a:r>
            <a:r>
              <a:rPr dirty="0" sz="1150" spc="-5">
                <a:latin typeface="Arial"/>
                <a:cs typeface="Arial"/>
              </a:rPr>
              <a:t>conducts </a:t>
            </a:r>
            <a:r>
              <a:rPr dirty="0" sz="1150" spc="10">
                <a:latin typeface="Arial"/>
                <a:cs typeface="Arial"/>
              </a:rPr>
              <a:t>monetary </a:t>
            </a:r>
            <a:r>
              <a:rPr dirty="0" sz="1150" spc="5">
                <a:latin typeface="Arial"/>
                <a:cs typeface="Arial"/>
              </a:rPr>
              <a:t>policy. </a:t>
            </a:r>
            <a:r>
              <a:rPr dirty="0" sz="1150" spc="10">
                <a:latin typeface="Arial"/>
                <a:cs typeface="Arial"/>
              </a:rPr>
              <a:t>The  </a:t>
            </a:r>
            <a:r>
              <a:rPr dirty="0" sz="1150" spc="5">
                <a:latin typeface="Arial"/>
                <a:cs typeface="Arial"/>
              </a:rPr>
              <a:t>Fed </a:t>
            </a:r>
            <a:r>
              <a:rPr dirty="0" sz="1150" spc="10">
                <a:latin typeface="Arial"/>
                <a:cs typeface="Arial"/>
              </a:rPr>
              <a:t>is </a:t>
            </a:r>
            <a:r>
              <a:rPr dirty="0" sz="1150" spc="5">
                <a:latin typeface="Arial"/>
                <a:cs typeface="Arial"/>
              </a:rPr>
              <a:t>working </a:t>
            </a:r>
            <a:r>
              <a:rPr dirty="0" sz="1150" spc="10">
                <a:latin typeface="Arial"/>
                <a:cs typeface="Arial"/>
              </a:rPr>
              <a:t>on some </a:t>
            </a:r>
            <a:r>
              <a:rPr dirty="0" sz="1150" spc="5">
                <a:latin typeface="Arial"/>
                <a:cs typeface="Arial"/>
              </a:rPr>
              <a:t>new measures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10">
                <a:latin typeface="Arial"/>
                <a:cs typeface="Arial"/>
              </a:rPr>
              <a:t>money </a:t>
            </a:r>
            <a:r>
              <a:rPr dirty="0" sz="1150" spc="-10">
                <a:latin typeface="Arial"/>
                <a:cs typeface="Arial"/>
              </a:rPr>
              <a:t>supply, </a:t>
            </a:r>
            <a:r>
              <a:rPr dirty="0" sz="1150" spc="10">
                <a:latin typeface="Arial"/>
                <a:cs typeface="Arial"/>
              </a:rPr>
              <a:t>and </a:t>
            </a:r>
            <a:r>
              <a:rPr dirty="0" sz="1150" spc="5">
                <a:latin typeface="Arial"/>
                <a:cs typeface="Arial"/>
              </a:rPr>
              <a:t>given </a:t>
            </a:r>
            <a:r>
              <a:rPr dirty="0" sz="1150" spc="10">
                <a:latin typeface="Arial"/>
                <a:cs typeface="Arial"/>
              </a:rPr>
              <a:t>the way  </a:t>
            </a:r>
            <a:r>
              <a:rPr dirty="0" sz="1150" spc="5">
                <a:latin typeface="Arial"/>
                <a:cs typeface="Arial"/>
              </a:rPr>
              <a:t>economic indicators </a:t>
            </a:r>
            <a:r>
              <a:rPr dirty="0" sz="1150" spc="10">
                <a:latin typeface="Arial"/>
                <a:cs typeface="Arial"/>
              </a:rPr>
              <a:t>ebb and flow </a:t>
            </a:r>
            <a:r>
              <a:rPr dirty="0" sz="1150" spc="5">
                <a:latin typeface="Arial"/>
                <a:cs typeface="Arial"/>
              </a:rPr>
              <a:t>in popularity, </a:t>
            </a:r>
            <a:r>
              <a:rPr dirty="0" sz="1150" spc="-10">
                <a:latin typeface="Arial"/>
                <a:cs typeface="Arial"/>
              </a:rPr>
              <a:t>don't </a:t>
            </a:r>
            <a:r>
              <a:rPr dirty="0" sz="1150" spc="10">
                <a:latin typeface="Arial"/>
                <a:cs typeface="Arial"/>
              </a:rPr>
              <a:t>be </a:t>
            </a:r>
            <a:r>
              <a:rPr dirty="0" sz="1150" spc="5">
                <a:latin typeface="Arial"/>
                <a:cs typeface="Arial"/>
              </a:rPr>
              <a:t>surprised if the </a:t>
            </a:r>
            <a:r>
              <a:rPr dirty="0" sz="1150" spc="10">
                <a:latin typeface="Arial"/>
                <a:cs typeface="Arial"/>
              </a:rPr>
              <a:t>monetary  </a:t>
            </a:r>
            <a:r>
              <a:rPr dirty="0" sz="1150" spc="5">
                <a:latin typeface="Arial"/>
                <a:cs typeface="Arial"/>
              </a:rPr>
              <a:t>aggregates </a:t>
            </a:r>
            <a:r>
              <a:rPr dirty="0" sz="1150" spc="10">
                <a:latin typeface="Arial"/>
                <a:cs typeface="Arial"/>
              </a:rPr>
              <a:t>make a comeback </a:t>
            </a:r>
            <a:r>
              <a:rPr dirty="0" sz="1150" spc="5">
                <a:latin typeface="Arial"/>
                <a:cs typeface="Arial"/>
              </a:rPr>
              <a:t>in </a:t>
            </a:r>
            <a:r>
              <a:rPr dirty="0" sz="1150" spc="10">
                <a:latin typeface="Arial"/>
                <a:cs typeface="Arial"/>
              </a:rPr>
              <a:t>the</a:t>
            </a:r>
            <a:r>
              <a:rPr dirty="0" sz="1150" spc="-5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future.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53975">
              <a:lnSpc>
                <a:spcPct val="100000"/>
              </a:lnSpc>
            </a:pPr>
            <a:r>
              <a:rPr dirty="0" sz="1150" spc="15" b="1">
                <a:solidFill>
                  <a:srgbClr val="C00000"/>
                </a:solidFill>
                <a:latin typeface="Arial"/>
                <a:cs typeface="Arial"/>
              </a:rPr>
              <a:t>NEW HOME</a:t>
            </a:r>
            <a:r>
              <a:rPr dirty="0" sz="1150" spc="-10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150" spc="10" b="1">
                <a:solidFill>
                  <a:srgbClr val="C00000"/>
                </a:solidFill>
                <a:latin typeface="Arial"/>
                <a:cs typeface="Arial"/>
              </a:rPr>
              <a:t>SALES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40"/>
              </a:lnSpc>
            </a:pPr>
            <a:r>
              <a:rPr dirty="0" sz="1150" spc="5" i="1">
                <a:latin typeface="Arial"/>
                <a:cs typeface="Arial"/>
              </a:rPr>
              <a:t>DefinitionThe number </a:t>
            </a:r>
            <a:r>
              <a:rPr dirty="0" sz="1150" i="1">
                <a:latin typeface="Arial"/>
                <a:cs typeface="Arial"/>
              </a:rPr>
              <a:t>of </a:t>
            </a:r>
            <a:r>
              <a:rPr dirty="0" sz="1150" spc="10" i="1">
                <a:latin typeface="Arial"/>
                <a:cs typeface="Arial"/>
              </a:rPr>
              <a:t>newly </a:t>
            </a:r>
            <a:r>
              <a:rPr dirty="0" sz="1150" spc="5" i="1">
                <a:latin typeface="Arial"/>
                <a:cs typeface="Arial"/>
              </a:rPr>
              <a:t>constructed homes </a:t>
            </a:r>
            <a:r>
              <a:rPr dirty="0" sz="1150" spc="-15" i="1">
                <a:latin typeface="Arial"/>
                <a:cs typeface="Arial"/>
              </a:rPr>
              <a:t>with </a:t>
            </a:r>
            <a:r>
              <a:rPr dirty="0" sz="1150" spc="10" i="1">
                <a:latin typeface="Arial"/>
                <a:cs typeface="Arial"/>
              </a:rPr>
              <a:t>a committed sale </a:t>
            </a:r>
            <a:r>
              <a:rPr dirty="0" sz="1150" spc="5" i="1">
                <a:latin typeface="Arial"/>
                <a:cs typeface="Arial"/>
              </a:rPr>
              <a:t>during  </a:t>
            </a:r>
            <a:r>
              <a:rPr dirty="0" sz="1150" spc="5" i="1">
                <a:latin typeface="Arial"/>
                <a:cs typeface="Arial"/>
              </a:rPr>
              <a:t>the month. </a:t>
            </a:r>
            <a:r>
              <a:rPr dirty="0" sz="1150" spc="10" i="1">
                <a:latin typeface="Arial"/>
                <a:cs typeface="Arial"/>
              </a:rPr>
              <a:t>The </a:t>
            </a:r>
            <a:r>
              <a:rPr dirty="0" sz="1150" spc="5" i="1">
                <a:latin typeface="Arial"/>
                <a:cs typeface="Arial"/>
              </a:rPr>
              <a:t>level of new </a:t>
            </a:r>
            <a:r>
              <a:rPr dirty="0" sz="1150" spc="10" i="1">
                <a:latin typeface="Arial"/>
                <a:cs typeface="Arial"/>
              </a:rPr>
              <a:t>home </a:t>
            </a:r>
            <a:r>
              <a:rPr dirty="0" sz="1150" spc="5" i="1">
                <a:latin typeface="Arial"/>
                <a:cs typeface="Arial"/>
              </a:rPr>
              <a:t>sales indicates </a:t>
            </a:r>
            <a:r>
              <a:rPr dirty="0" sz="1150" spc="-5" i="1">
                <a:latin typeface="Arial"/>
                <a:cs typeface="Arial"/>
              </a:rPr>
              <a:t>housing </a:t>
            </a:r>
            <a:r>
              <a:rPr dirty="0" sz="1150" spc="5" i="1">
                <a:latin typeface="Arial"/>
                <a:cs typeface="Arial"/>
              </a:rPr>
              <a:t>market</a:t>
            </a:r>
            <a:r>
              <a:rPr dirty="0" sz="1150" spc="65" i="1">
                <a:latin typeface="Arial"/>
                <a:cs typeface="Arial"/>
              </a:rPr>
              <a:t> </a:t>
            </a:r>
            <a:r>
              <a:rPr dirty="0" sz="1150" spc="5" i="1">
                <a:latin typeface="Arial"/>
                <a:cs typeface="Arial"/>
              </a:rPr>
              <a:t>trends.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ts val="1370"/>
              </a:lnSpc>
              <a:spcBef>
                <a:spcPts val="5"/>
              </a:spcBef>
            </a:pPr>
            <a:r>
              <a:rPr dirty="0" sz="1150" spc="15" b="1">
                <a:latin typeface="Arial"/>
                <a:cs typeface="Arial"/>
              </a:rPr>
              <a:t>Why </a:t>
            </a:r>
            <a:r>
              <a:rPr dirty="0" sz="1150" spc="5" b="1">
                <a:latin typeface="Arial"/>
                <a:cs typeface="Arial"/>
              </a:rPr>
              <a:t>do Investors</a:t>
            </a:r>
            <a:r>
              <a:rPr dirty="0" sz="1150" spc="-60" b="1">
                <a:latin typeface="Arial"/>
                <a:cs typeface="Arial"/>
              </a:rPr>
              <a:t> </a:t>
            </a:r>
            <a:r>
              <a:rPr dirty="0" sz="1150" spc="5" b="1">
                <a:latin typeface="Arial"/>
                <a:cs typeface="Arial"/>
              </a:rPr>
              <a:t>Care?</a:t>
            </a:r>
            <a:endParaRPr sz="1150">
              <a:latin typeface="Arial"/>
              <a:cs typeface="Arial"/>
            </a:endParaRPr>
          </a:p>
          <a:p>
            <a:pPr algn="just" marL="12700" marR="5080">
              <a:lnSpc>
                <a:spcPts val="1340"/>
              </a:lnSpc>
              <a:spcBef>
                <a:spcPts val="65"/>
              </a:spcBef>
            </a:pPr>
            <a:r>
              <a:rPr dirty="0" sz="1150" spc="5">
                <a:latin typeface="Arial"/>
                <a:cs typeface="Arial"/>
              </a:rPr>
              <a:t>This provides </a:t>
            </a:r>
            <a:r>
              <a:rPr dirty="0" sz="1150" spc="10">
                <a:latin typeface="Arial"/>
                <a:cs typeface="Arial"/>
              </a:rPr>
              <a:t>a gauge </a:t>
            </a:r>
            <a:r>
              <a:rPr dirty="0" sz="1150" spc="5">
                <a:latin typeface="Arial"/>
                <a:cs typeface="Arial"/>
              </a:rPr>
              <a:t>of </a:t>
            </a:r>
            <a:r>
              <a:rPr dirty="0" sz="1150">
                <a:latin typeface="Arial"/>
                <a:cs typeface="Arial"/>
              </a:rPr>
              <a:t>not </a:t>
            </a:r>
            <a:r>
              <a:rPr dirty="0" sz="1150" spc="5">
                <a:latin typeface="Arial"/>
                <a:cs typeface="Arial"/>
              </a:rPr>
              <a:t>only </a:t>
            </a:r>
            <a:r>
              <a:rPr dirty="0" sz="1150" spc="10">
                <a:latin typeface="Arial"/>
                <a:cs typeface="Arial"/>
              </a:rPr>
              <a:t>the demand for </a:t>
            </a:r>
            <a:r>
              <a:rPr dirty="0" sz="1150" spc="-10">
                <a:latin typeface="Arial"/>
                <a:cs typeface="Arial"/>
              </a:rPr>
              <a:t>housing, </a:t>
            </a:r>
            <a:r>
              <a:rPr dirty="0" sz="1150" spc="5">
                <a:latin typeface="Arial"/>
                <a:cs typeface="Arial"/>
              </a:rPr>
              <a:t>but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economic  momentum.</a:t>
            </a:r>
            <a:endParaRPr sz="1150">
              <a:latin typeface="Arial"/>
              <a:cs typeface="Arial"/>
            </a:endParaRPr>
          </a:p>
          <a:p>
            <a:pPr algn="just" marL="12700" marR="5080">
              <a:lnSpc>
                <a:spcPts val="1340"/>
              </a:lnSpc>
            </a:pPr>
            <a:r>
              <a:rPr dirty="0" sz="1150" spc="10">
                <a:latin typeface="Arial"/>
                <a:cs typeface="Arial"/>
              </a:rPr>
              <a:t>People </a:t>
            </a:r>
            <a:r>
              <a:rPr dirty="0" sz="1150" spc="5">
                <a:latin typeface="Arial"/>
                <a:cs typeface="Arial"/>
              </a:rPr>
              <a:t>have </a:t>
            </a:r>
            <a:r>
              <a:rPr dirty="0" sz="1150" spc="10">
                <a:latin typeface="Arial"/>
                <a:cs typeface="Arial"/>
              </a:rPr>
              <a:t>to </a:t>
            </a:r>
            <a:r>
              <a:rPr dirty="0" sz="1150" spc="15">
                <a:latin typeface="Arial"/>
                <a:cs typeface="Arial"/>
              </a:rPr>
              <a:t>be </a:t>
            </a:r>
            <a:r>
              <a:rPr dirty="0" sz="1150" spc="5">
                <a:latin typeface="Arial"/>
                <a:cs typeface="Arial"/>
              </a:rPr>
              <a:t>feeling </a:t>
            </a:r>
            <a:r>
              <a:rPr dirty="0" sz="1150" spc="10">
                <a:latin typeface="Arial"/>
                <a:cs typeface="Arial"/>
              </a:rPr>
              <a:t>pretty </a:t>
            </a:r>
            <a:r>
              <a:rPr dirty="0" sz="1150" spc="5">
                <a:latin typeface="Arial"/>
                <a:cs typeface="Arial"/>
              </a:rPr>
              <a:t>comfortable </a:t>
            </a:r>
            <a:r>
              <a:rPr dirty="0" sz="1150" spc="10">
                <a:latin typeface="Arial"/>
                <a:cs typeface="Arial"/>
              </a:rPr>
              <a:t>and </a:t>
            </a:r>
            <a:r>
              <a:rPr dirty="0" sz="1150" spc="-5">
                <a:latin typeface="Arial"/>
                <a:cs typeface="Arial"/>
              </a:rPr>
              <a:t>confident </a:t>
            </a:r>
            <a:r>
              <a:rPr dirty="0" sz="1150" spc="5">
                <a:latin typeface="Arial"/>
                <a:cs typeface="Arial"/>
              </a:rPr>
              <a:t>in their own financial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position to </a:t>
            </a:r>
            <a:r>
              <a:rPr dirty="0" sz="1150" spc="10">
                <a:latin typeface="Arial"/>
                <a:cs typeface="Arial"/>
              </a:rPr>
              <a:t>buy a </a:t>
            </a:r>
            <a:r>
              <a:rPr dirty="0" sz="1150" spc="5">
                <a:latin typeface="Arial"/>
                <a:cs typeface="Arial"/>
              </a:rPr>
              <a:t>house. Furthermore, this </a:t>
            </a:r>
            <a:r>
              <a:rPr dirty="0" sz="1150" spc="10">
                <a:latin typeface="Arial"/>
                <a:cs typeface="Arial"/>
              </a:rPr>
              <a:t>narrow </a:t>
            </a:r>
            <a:r>
              <a:rPr dirty="0" sz="1150" spc="-10">
                <a:latin typeface="Arial"/>
                <a:cs typeface="Arial"/>
              </a:rPr>
              <a:t>piece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data has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powerful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multiplier effect through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economy, and </a:t>
            </a:r>
            <a:r>
              <a:rPr dirty="0" sz="1150" spc="-5">
                <a:latin typeface="Arial"/>
                <a:cs typeface="Arial"/>
              </a:rPr>
              <a:t>therefore </a:t>
            </a:r>
            <a:r>
              <a:rPr dirty="0" sz="1150" spc="5">
                <a:latin typeface="Arial"/>
                <a:cs typeface="Arial"/>
              </a:rPr>
              <a:t>across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markets and your  investments. </a:t>
            </a:r>
            <a:r>
              <a:rPr dirty="0" sz="1150" spc="20">
                <a:latin typeface="Arial"/>
                <a:cs typeface="Arial"/>
              </a:rPr>
              <a:t>By </a:t>
            </a:r>
            <a:r>
              <a:rPr dirty="0" sz="1150" spc="5">
                <a:latin typeface="Arial"/>
                <a:cs typeface="Arial"/>
              </a:rPr>
              <a:t>tracking </a:t>
            </a:r>
            <a:r>
              <a:rPr dirty="0" sz="1150" spc="10">
                <a:latin typeface="Arial"/>
                <a:cs typeface="Arial"/>
              </a:rPr>
              <a:t>economic </a:t>
            </a:r>
            <a:r>
              <a:rPr dirty="0" sz="1150" spc="5">
                <a:latin typeface="Arial"/>
                <a:cs typeface="Arial"/>
              </a:rPr>
              <a:t>data </a:t>
            </a:r>
            <a:r>
              <a:rPr dirty="0" sz="1150" spc="10">
                <a:latin typeface="Arial"/>
                <a:cs typeface="Arial"/>
              </a:rPr>
              <a:t>such </a:t>
            </a:r>
            <a:r>
              <a:rPr dirty="0" sz="1150" spc="5">
                <a:latin typeface="Arial"/>
                <a:cs typeface="Arial"/>
              </a:rPr>
              <a:t>as </a:t>
            </a:r>
            <a:r>
              <a:rPr dirty="0" sz="1150" spc="10">
                <a:latin typeface="Arial"/>
                <a:cs typeface="Arial"/>
              </a:rPr>
              <a:t>new home </a:t>
            </a:r>
            <a:r>
              <a:rPr dirty="0" sz="1150" spc="5">
                <a:latin typeface="Arial"/>
                <a:cs typeface="Arial"/>
              </a:rPr>
              <a:t>sales, investors can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gain </a:t>
            </a:r>
            <a:r>
              <a:rPr dirty="0" sz="1150" spc="10">
                <a:latin typeface="Arial"/>
                <a:cs typeface="Arial"/>
              </a:rPr>
              <a:t>specific </a:t>
            </a:r>
            <a:r>
              <a:rPr dirty="0" sz="1150" spc="5">
                <a:latin typeface="Arial"/>
                <a:cs typeface="Arial"/>
              </a:rPr>
              <a:t>investment ideas as well as </a:t>
            </a:r>
            <a:r>
              <a:rPr dirty="0" sz="1150" spc="10">
                <a:latin typeface="Arial"/>
                <a:cs typeface="Arial"/>
              </a:rPr>
              <a:t>broad </a:t>
            </a:r>
            <a:r>
              <a:rPr dirty="0" sz="1150" spc="-5">
                <a:latin typeface="Arial"/>
                <a:cs typeface="Arial"/>
              </a:rPr>
              <a:t>guidance </a:t>
            </a:r>
            <a:r>
              <a:rPr dirty="0" sz="1150" spc="10">
                <a:latin typeface="Arial"/>
                <a:cs typeface="Arial"/>
              </a:rPr>
              <a:t>for managing a  </a:t>
            </a:r>
            <a:r>
              <a:rPr dirty="0" sz="1150" spc="5">
                <a:latin typeface="Arial"/>
                <a:cs typeface="Arial"/>
              </a:rPr>
              <a:t>portfolio.</a:t>
            </a:r>
            <a:endParaRPr sz="1150">
              <a:latin typeface="Arial"/>
              <a:cs typeface="Arial"/>
            </a:endParaRPr>
          </a:p>
          <a:p>
            <a:pPr algn="just" marL="12700">
              <a:lnSpc>
                <a:spcPts val="1275"/>
              </a:lnSpc>
            </a:pPr>
            <a:r>
              <a:rPr dirty="0" sz="1150" spc="10">
                <a:latin typeface="Arial"/>
                <a:cs typeface="Arial"/>
              </a:rPr>
              <a:t>Each  time  </a:t>
            </a:r>
            <a:r>
              <a:rPr dirty="0" sz="1150" spc="5">
                <a:latin typeface="Arial"/>
                <a:cs typeface="Arial"/>
              </a:rPr>
              <a:t>the  construction  </a:t>
            </a:r>
            <a:r>
              <a:rPr dirty="0" sz="1150">
                <a:latin typeface="Arial"/>
                <a:cs typeface="Arial"/>
              </a:rPr>
              <a:t>of   </a:t>
            </a:r>
            <a:r>
              <a:rPr dirty="0" sz="1150" spc="10">
                <a:latin typeface="Arial"/>
                <a:cs typeface="Arial"/>
              </a:rPr>
              <a:t>a  new  </a:t>
            </a:r>
            <a:r>
              <a:rPr dirty="0" sz="1150" spc="15">
                <a:latin typeface="Arial"/>
                <a:cs typeface="Arial"/>
              </a:rPr>
              <a:t>home  </a:t>
            </a:r>
            <a:r>
              <a:rPr dirty="0" sz="1150" spc="5">
                <a:latin typeface="Arial"/>
                <a:cs typeface="Arial"/>
              </a:rPr>
              <a:t>begins,  it  translates  </a:t>
            </a:r>
            <a:r>
              <a:rPr dirty="0" sz="1150" spc="10">
                <a:latin typeface="Arial"/>
                <a:cs typeface="Arial"/>
              </a:rPr>
              <a:t>to    </a:t>
            </a:r>
            <a:r>
              <a:rPr dirty="0" sz="1150" spc="290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more</a:t>
            </a:r>
            <a:endParaRPr sz="1150">
              <a:latin typeface="Arial"/>
              <a:cs typeface="Arial"/>
            </a:endParaRPr>
          </a:p>
          <a:p>
            <a:pPr marL="12700" marR="5080">
              <a:lnSpc>
                <a:spcPts val="1340"/>
              </a:lnSpc>
              <a:spcBef>
                <a:spcPts val="60"/>
              </a:spcBef>
              <a:tabLst>
                <a:tab pos="1551940" algn="l"/>
                <a:tab pos="2374265" algn="l"/>
              </a:tabLst>
            </a:pPr>
            <a:r>
              <a:rPr dirty="0" sz="1150" spc="5">
                <a:latin typeface="Arial"/>
                <a:cs typeface="Arial"/>
              </a:rPr>
              <a:t>construction jobs, and </a:t>
            </a:r>
            <a:r>
              <a:rPr dirty="0" sz="1150" spc="10">
                <a:latin typeface="Arial"/>
                <a:cs typeface="Arial"/>
              </a:rPr>
              <a:t>income which </a:t>
            </a:r>
            <a:r>
              <a:rPr dirty="0" sz="1150" spc="5">
                <a:latin typeface="Arial"/>
                <a:cs typeface="Arial"/>
              </a:rPr>
              <a:t>will </a:t>
            </a:r>
            <a:r>
              <a:rPr dirty="0" sz="1150">
                <a:latin typeface="Arial"/>
                <a:cs typeface="Arial"/>
              </a:rPr>
              <a:t>be </a:t>
            </a:r>
            <a:r>
              <a:rPr dirty="0" sz="1150" spc="10">
                <a:latin typeface="Arial"/>
                <a:cs typeface="Arial"/>
              </a:rPr>
              <a:t>pumped </a:t>
            </a:r>
            <a:r>
              <a:rPr dirty="0" sz="1150" spc="5">
                <a:latin typeface="Arial"/>
                <a:cs typeface="Arial"/>
              </a:rPr>
              <a:t>back into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economy.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Once </a:t>
            </a:r>
            <a:r>
              <a:rPr dirty="0" sz="1150" spc="10">
                <a:latin typeface="Arial"/>
                <a:cs typeface="Arial"/>
              </a:rPr>
              <a:t>the home is </a:t>
            </a:r>
            <a:r>
              <a:rPr dirty="0" sz="1150" spc="5">
                <a:latin typeface="Arial"/>
                <a:cs typeface="Arial"/>
              </a:rPr>
              <a:t>sold, it generates revenues </a:t>
            </a:r>
            <a:r>
              <a:rPr dirty="0" sz="1150" spc="10">
                <a:latin typeface="Arial"/>
                <a:cs typeface="Arial"/>
              </a:rPr>
              <a:t>for </a:t>
            </a:r>
            <a:r>
              <a:rPr dirty="0" sz="1150" spc="-2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home </a:t>
            </a:r>
            <a:r>
              <a:rPr dirty="0" sz="1150" spc="5">
                <a:latin typeface="Arial"/>
                <a:cs typeface="Arial"/>
              </a:rPr>
              <a:t>builder </a:t>
            </a:r>
            <a:r>
              <a:rPr dirty="0" sz="1150" spc="10">
                <a:latin typeface="Arial"/>
                <a:cs typeface="Arial"/>
              </a:rPr>
              <a:t>and the  </a:t>
            </a:r>
            <a:r>
              <a:rPr dirty="0" sz="1150" spc="5">
                <a:latin typeface="Arial"/>
                <a:cs typeface="Arial"/>
              </a:rPr>
              <a:t>realtor.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It  </a:t>
            </a:r>
            <a:r>
              <a:rPr dirty="0" sz="1150" spc="7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brings  </a:t>
            </a:r>
            <a:r>
              <a:rPr dirty="0" sz="1150" spc="40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a	</a:t>
            </a:r>
            <a:r>
              <a:rPr dirty="0" sz="1150" spc="5">
                <a:latin typeface="Arial"/>
                <a:cs typeface="Arial"/>
              </a:rPr>
              <a:t>myriad  </a:t>
            </a:r>
            <a:r>
              <a:rPr dirty="0" sz="1150" spc="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of	consumption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opportunities   </a:t>
            </a:r>
            <a:r>
              <a:rPr dirty="0" sz="1150" spc="5">
                <a:latin typeface="Arial"/>
                <a:cs typeface="Arial"/>
              </a:rPr>
              <a:t>for  </a:t>
            </a:r>
            <a:r>
              <a:rPr dirty="0" sz="1150" spc="6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the  </a:t>
            </a:r>
            <a:r>
              <a:rPr dirty="0" sz="1150" spc="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buyer. </a:t>
            </a:r>
            <a:r>
              <a:rPr dirty="0" sz="1150" spc="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Refrigerators, washers, dryers </a:t>
            </a:r>
            <a:r>
              <a:rPr dirty="0" sz="1150" spc="10">
                <a:latin typeface="Arial"/>
                <a:cs typeface="Arial"/>
              </a:rPr>
              <a:t>and </a:t>
            </a:r>
            <a:r>
              <a:rPr dirty="0" sz="1150" spc="5">
                <a:latin typeface="Arial"/>
                <a:cs typeface="Arial"/>
              </a:rPr>
              <a:t>furniture </a:t>
            </a:r>
            <a:r>
              <a:rPr dirty="0" sz="1150" spc="10">
                <a:latin typeface="Arial"/>
                <a:cs typeface="Arial"/>
              </a:rPr>
              <a:t>are </a:t>
            </a:r>
            <a:r>
              <a:rPr dirty="0" sz="1150" spc="-15">
                <a:latin typeface="Arial"/>
                <a:cs typeface="Arial"/>
              </a:rPr>
              <a:t>just </a:t>
            </a:r>
            <a:r>
              <a:rPr dirty="0" sz="1150" spc="10">
                <a:latin typeface="Arial"/>
                <a:cs typeface="Arial"/>
              </a:rPr>
              <a:t>a few items new home  </a:t>
            </a:r>
            <a:r>
              <a:rPr dirty="0" sz="1150" spc="5">
                <a:latin typeface="Arial"/>
                <a:cs typeface="Arial"/>
              </a:rPr>
              <a:t>buyers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might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purchase.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The economic </a:t>
            </a:r>
            <a:r>
              <a:rPr dirty="0" sz="1150" spc="5">
                <a:latin typeface="Arial"/>
                <a:cs typeface="Arial"/>
              </a:rPr>
              <a:t>"ripple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effect" </a:t>
            </a:r>
            <a:r>
              <a:rPr dirty="0" sz="1150" spc="10">
                <a:latin typeface="Arial"/>
                <a:cs typeface="Arial"/>
              </a:rPr>
              <a:t>can </a:t>
            </a:r>
            <a:r>
              <a:rPr dirty="0" sz="1150" spc="15">
                <a:latin typeface="Arial"/>
                <a:cs typeface="Arial"/>
              </a:rPr>
              <a:t>be </a:t>
            </a:r>
            <a:r>
              <a:rPr dirty="0" sz="1150" spc="5">
                <a:latin typeface="Arial"/>
                <a:cs typeface="Arial"/>
              </a:rPr>
              <a:t>substantial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especially when you think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hundred </a:t>
            </a:r>
            <a:r>
              <a:rPr dirty="0" sz="1150" spc="10">
                <a:latin typeface="Arial"/>
                <a:cs typeface="Arial"/>
              </a:rPr>
              <a:t>thousand new </a:t>
            </a:r>
            <a:r>
              <a:rPr dirty="0" sz="1150">
                <a:latin typeface="Arial"/>
                <a:cs typeface="Arial"/>
              </a:rPr>
              <a:t>households </a:t>
            </a:r>
            <a:r>
              <a:rPr dirty="0" sz="1150" spc="5">
                <a:latin typeface="Arial"/>
                <a:cs typeface="Arial"/>
              </a:rPr>
              <a:t>around the  country are doing this every</a:t>
            </a:r>
            <a:r>
              <a:rPr dirty="0" sz="1150" spc="-1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month.</a:t>
            </a:r>
            <a:endParaRPr sz="1150">
              <a:latin typeface="Arial"/>
              <a:cs typeface="Arial"/>
            </a:endParaRPr>
          </a:p>
          <a:p>
            <a:pPr algn="just" marL="12700" marR="6985">
              <a:lnSpc>
                <a:spcPts val="1340"/>
              </a:lnSpc>
            </a:pPr>
            <a:r>
              <a:rPr dirty="0" sz="1150" spc="10">
                <a:latin typeface="Arial"/>
                <a:cs typeface="Arial"/>
              </a:rPr>
              <a:t>Since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economic </a:t>
            </a:r>
            <a:r>
              <a:rPr dirty="0" sz="1150" spc="5">
                <a:latin typeface="Arial"/>
                <a:cs typeface="Arial"/>
              </a:rPr>
              <a:t>backdrop is the </a:t>
            </a:r>
            <a:r>
              <a:rPr dirty="0" sz="1150" spc="10">
                <a:latin typeface="Arial"/>
                <a:cs typeface="Arial"/>
              </a:rPr>
              <a:t>most </a:t>
            </a:r>
            <a:r>
              <a:rPr dirty="0" sz="1150" spc="5">
                <a:latin typeface="Arial"/>
                <a:cs typeface="Arial"/>
              </a:rPr>
              <a:t>pervasive </a:t>
            </a:r>
            <a:r>
              <a:rPr dirty="0" sz="1150" spc="-5">
                <a:latin typeface="Arial"/>
                <a:cs typeface="Arial"/>
              </a:rPr>
              <a:t>influence </a:t>
            </a:r>
            <a:r>
              <a:rPr dirty="0" sz="1150">
                <a:latin typeface="Arial"/>
                <a:cs typeface="Arial"/>
              </a:rPr>
              <a:t>on </a:t>
            </a:r>
            <a:r>
              <a:rPr dirty="0" sz="1150" spc="5">
                <a:latin typeface="Arial"/>
                <a:cs typeface="Arial"/>
              </a:rPr>
              <a:t>financial  markets,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new home sales have a </a:t>
            </a:r>
            <a:r>
              <a:rPr dirty="0" sz="1150" spc="5">
                <a:latin typeface="Arial"/>
                <a:cs typeface="Arial"/>
              </a:rPr>
              <a:t>direct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bearing </a:t>
            </a:r>
            <a:r>
              <a:rPr dirty="0" sz="1150" spc="15">
                <a:latin typeface="Arial"/>
                <a:cs typeface="Arial"/>
              </a:rPr>
              <a:t>on </a:t>
            </a:r>
            <a:r>
              <a:rPr dirty="0" sz="1150" spc="-5">
                <a:latin typeface="Arial"/>
                <a:cs typeface="Arial"/>
              </a:rPr>
              <a:t>stocks, </a:t>
            </a:r>
            <a:r>
              <a:rPr dirty="0" sz="1150" spc="5">
                <a:latin typeface="Arial"/>
                <a:cs typeface="Arial"/>
              </a:rPr>
              <a:t>bonds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and  </a:t>
            </a:r>
            <a:r>
              <a:rPr dirty="0" sz="1150" spc="5">
                <a:latin typeface="Arial"/>
                <a:cs typeface="Arial"/>
              </a:rPr>
              <a:t>commodities. In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more specific sense, trends </a:t>
            </a:r>
            <a:r>
              <a:rPr dirty="0" sz="1150" spc="10">
                <a:latin typeface="Arial"/>
                <a:cs typeface="Arial"/>
              </a:rPr>
              <a:t>in </a:t>
            </a:r>
            <a:r>
              <a:rPr dirty="0" sz="1150" spc="-2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new home </a:t>
            </a:r>
            <a:r>
              <a:rPr dirty="0" sz="1150" spc="5">
                <a:latin typeface="Arial"/>
                <a:cs typeface="Arial"/>
              </a:rPr>
              <a:t>sales data</a:t>
            </a:r>
            <a:r>
              <a:rPr dirty="0" sz="1150" spc="110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carry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50"/>
              </a:lnSpc>
            </a:pPr>
            <a:r>
              <a:rPr dirty="0" spc="5">
                <a:hlinkClick r:id="rId6"/>
              </a:rPr>
              <a:t>www.instafxng.com</a:t>
            </a:r>
          </a:p>
          <a:p>
            <a:pPr algn="ctr">
              <a:lnSpc>
                <a:spcPts val="1360"/>
              </a:lnSpc>
            </a:pPr>
            <a:r>
              <a:rPr dirty="0" spc="5" u="none">
                <a:solidFill>
                  <a:srgbClr val="C00000"/>
                </a:solidFill>
              </a:rPr>
              <a:t>This materials </a:t>
            </a:r>
            <a:r>
              <a:rPr dirty="0" u="none">
                <a:solidFill>
                  <a:srgbClr val="C00000"/>
                </a:solidFill>
              </a:rPr>
              <a:t>are </a:t>
            </a:r>
            <a:r>
              <a:rPr dirty="0" spc="10" u="none">
                <a:solidFill>
                  <a:srgbClr val="C00000"/>
                </a:solidFill>
              </a:rPr>
              <a:t>solely </a:t>
            </a:r>
            <a:r>
              <a:rPr dirty="0" spc="5" u="none">
                <a:solidFill>
                  <a:srgbClr val="C00000"/>
                </a:solidFill>
              </a:rPr>
              <a:t>meant for educational </a:t>
            </a:r>
            <a:r>
              <a:rPr dirty="0" spc="-5" u="none">
                <a:solidFill>
                  <a:srgbClr val="C00000"/>
                </a:solidFill>
              </a:rPr>
              <a:t>purposes</a:t>
            </a:r>
            <a:r>
              <a:rPr dirty="0" spc="-25" u="none">
                <a:solidFill>
                  <a:srgbClr val="C00000"/>
                </a:solidFill>
              </a:rPr>
              <a:t> </a:t>
            </a:r>
            <a:r>
              <a:rPr dirty="0" spc="10" u="none">
                <a:solidFill>
                  <a:srgbClr val="C00000"/>
                </a:solidFill>
              </a:rPr>
              <a:t>only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955" y="6376522"/>
            <a:ext cx="1389766" cy="1389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27294" y="6471010"/>
            <a:ext cx="86867" cy="85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8813" y="2936082"/>
            <a:ext cx="3657295" cy="3504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33784" y="454757"/>
            <a:ext cx="0" cy="890269"/>
          </a:xfrm>
          <a:custGeom>
            <a:avLst/>
            <a:gdLst/>
            <a:ahLst/>
            <a:cxnLst/>
            <a:rect l="l" t="t" r="r" b="b"/>
            <a:pathLst>
              <a:path w="0" h="890269">
                <a:moveTo>
                  <a:pt x="0" y="0"/>
                </a:moveTo>
                <a:lnTo>
                  <a:pt x="0" y="889944"/>
                </a:lnTo>
              </a:path>
            </a:pathLst>
          </a:custGeom>
          <a:ln w="4419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09" y="454757"/>
            <a:ext cx="7499350" cy="890269"/>
          </a:xfrm>
          <a:custGeom>
            <a:avLst/>
            <a:gdLst/>
            <a:ahLst/>
            <a:cxnLst/>
            <a:rect l="l" t="t" r="r" b="b"/>
            <a:pathLst>
              <a:path w="7499350" h="890269">
                <a:moveTo>
                  <a:pt x="0" y="889944"/>
                </a:moveTo>
                <a:lnTo>
                  <a:pt x="7498978" y="889944"/>
                </a:lnTo>
                <a:lnTo>
                  <a:pt x="7498978" y="0"/>
                </a:lnTo>
                <a:lnTo>
                  <a:pt x="0" y="0"/>
                </a:lnTo>
                <a:lnTo>
                  <a:pt x="0" y="8899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74712" y="454760"/>
            <a:ext cx="3029452" cy="8899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00238" y="1516378"/>
            <a:ext cx="5373370" cy="7682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7620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valuable clues for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stocks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10">
                <a:latin typeface="Arial"/>
                <a:cs typeface="Arial"/>
              </a:rPr>
              <a:t>home </a:t>
            </a:r>
            <a:r>
              <a:rPr dirty="0" sz="1150" spc="5">
                <a:latin typeface="Arial"/>
                <a:cs typeface="Arial"/>
              </a:rPr>
              <a:t>builders, </a:t>
            </a:r>
            <a:r>
              <a:rPr dirty="0" sz="1150" spc="-5">
                <a:latin typeface="Arial"/>
                <a:cs typeface="Arial"/>
              </a:rPr>
              <a:t>mortgage </a:t>
            </a:r>
            <a:r>
              <a:rPr dirty="0" sz="1150" spc="5">
                <a:latin typeface="Arial"/>
                <a:cs typeface="Arial"/>
              </a:rPr>
              <a:t>lenders </a:t>
            </a:r>
            <a:r>
              <a:rPr dirty="0" sz="1150" spc="10">
                <a:latin typeface="Arial"/>
                <a:cs typeface="Arial"/>
              </a:rPr>
              <a:t>and home  </a:t>
            </a:r>
            <a:r>
              <a:rPr dirty="0" sz="1150" spc="5">
                <a:latin typeface="Arial"/>
                <a:cs typeface="Arial"/>
              </a:rPr>
              <a:t>furnishings</a:t>
            </a:r>
            <a:r>
              <a:rPr dirty="0" sz="1150" spc="-3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companies.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150" spc="10" b="1">
                <a:solidFill>
                  <a:srgbClr val="C00000"/>
                </a:solidFill>
                <a:latin typeface="Arial"/>
                <a:cs typeface="Arial"/>
              </a:rPr>
              <a:t>NONFARM</a:t>
            </a:r>
            <a:r>
              <a:rPr dirty="0" sz="1150" spc="-6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150" spc="10" b="1">
                <a:solidFill>
                  <a:srgbClr val="C00000"/>
                </a:solidFill>
                <a:latin typeface="Arial"/>
                <a:cs typeface="Arial"/>
              </a:rPr>
              <a:t>PAYROLL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40"/>
              </a:lnSpc>
            </a:pPr>
            <a:r>
              <a:rPr dirty="0" sz="1150" spc="5" i="1">
                <a:latin typeface="Arial"/>
                <a:cs typeface="Arial"/>
              </a:rPr>
              <a:t>Definition The employment situation </a:t>
            </a:r>
            <a:r>
              <a:rPr dirty="0" sz="1150" spc="10" i="1">
                <a:latin typeface="Arial"/>
                <a:cs typeface="Arial"/>
              </a:rPr>
              <a:t>is a </a:t>
            </a:r>
            <a:r>
              <a:rPr dirty="0" sz="1150" i="1">
                <a:latin typeface="Arial"/>
                <a:cs typeface="Arial"/>
              </a:rPr>
              <a:t>set </a:t>
            </a:r>
            <a:r>
              <a:rPr dirty="0" sz="1150" spc="5" i="1">
                <a:latin typeface="Arial"/>
                <a:cs typeface="Arial"/>
              </a:rPr>
              <a:t>of </a:t>
            </a:r>
            <a:r>
              <a:rPr dirty="0" sz="1150" spc="-15" i="1">
                <a:latin typeface="Arial"/>
                <a:cs typeface="Arial"/>
              </a:rPr>
              <a:t>labor </a:t>
            </a:r>
            <a:r>
              <a:rPr dirty="0" sz="1150" spc="5" i="1">
                <a:latin typeface="Arial"/>
                <a:cs typeface="Arial"/>
              </a:rPr>
              <a:t>market indicators. </a:t>
            </a:r>
            <a:r>
              <a:rPr dirty="0" sz="1150" spc="15" i="1">
                <a:latin typeface="Arial"/>
                <a:cs typeface="Arial"/>
              </a:rPr>
              <a:t>The  </a:t>
            </a:r>
            <a:r>
              <a:rPr dirty="0" sz="1150" spc="5" i="1">
                <a:latin typeface="Arial"/>
                <a:cs typeface="Arial"/>
              </a:rPr>
              <a:t>unemployment rate measures </a:t>
            </a:r>
            <a:r>
              <a:rPr dirty="0" sz="1150" spc="10" i="1">
                <a:latin typeface="Arial"/>
                <a:cs typeface="Arial"/>
              </a:rPr>
              <a:t>the </a:t>
            </a:r>
            <a:r>
              <a:rPr dirty="0" sz="1150" spc="5" i="1">
                <a:latin typeface="Arial"/>
                <a:cs typeface="Arial"/>
              </a:rPr>
              <a:t>number </a:t>
            </a:r>
            <a:r>
              <a:rPr dirty="0" sz="1150" i="1">
                <a:latin typeface="Arial"/>
                <a:cs typeface="Arial"/>
              </a:rPr>
              <a:t>of </a:t>
            </a:r>
            <a:r>
              <a:rPr dirty="0" sz="1150" spc="5" i="1">
                <a:latin typeface="Arial"/>
                <a:cs typeface="Arial"/>
              </a:rPr>
              <a:t>unemployed as </a:t>
            </a:r>
            <a:r>
              <a:rPr dirty="0" sz="1150" spc="10" i="1">
                <a:latin typeface="Arial"/>
                <a:cs typeface="Arial"/>
              </a:rPr>
              <a:t>a </a:t>
            </a:r>
            <a:r>
              <a:rPr dirty="0" sz="1150" spc="5" i="1">
                <a:latin typeface="Arial"/>
                <a:cs typeface="Arial"/>
              </a:rPr>
              <a:t>percentage of </a:t>
            </a:r>
            <a:r>
              <a:rPr dirty="0" sz="1150" spc="10" i="1">
                <a:latin typeface="Arial"/>
                <a:cs typeface="Arial"/>
              </a:rPr>
              <a:t>the  </a:t>
            </a:r>
            <a:r>
              <a:rPr dirty="0" sz="1150" spc="5" i="1">
                <a:latin typeface="Arial"/>
                <a:cs typeface="Arial"/>
              </a:rPr>
              <a:t>labor force. </a:t>
            </a:r>
            <a:r>
              <a:rPr dirty="0" sz="1150" spc="10" i="1">
                <a:latin typeface="Arial"/>
                <a:cs typeface="Arial"/>
              </a:rPr>
              <a:t>Nonfarm </a:t>
            </a:r>
            <a:r>
              <a:rPr dirty="0" sz="1150" spc="5" i="1">
                <a:latin typeface="Arial"/>
                <a:cs typeface="Arial"/>
              </a:rPr>
              <a:t>payroll employment counts </a:t>
            </a:r>
            <a:r>
              <a:rPr dirty="0" sz="1150" spc="10" i="1">
                <a:latin typeface="Arial"/>
                <a:cs typeface="Arial"/>
              </a:rPr>
              <a:t>the </a:t>
            </a:r>
            <a:r>
              <a:rPr dirty="0" sz="1150" spc="5" i="1">
                <a:latin typeface="Arial"/>
                <a:cs typeface="Arial"/>
              </a:rPr>
              <a:t>number of </a:t>
            </a:r>
            <a:r>
              <a:rPr dirty="0" sz="1150" spc="10" i="1">
                <a:latin typeface="Arial"/>
                <a:cs typeface="Arial"/>
              </a:rPr>
              <a:t>paid </a:t>
            </a:r>
            <a:r>
              <a:rPr dirty="0" sz="1150" spc="5" i="1">
                <a:latin typeface="Arial"/>
                <a:cs typeface="Arial"/>
              </a:rPr>
              <a:t>employees  </a:t>
            </a:r>
            <a:r>
              <a:rPr dirty="0" sz="1150" spc="10" i="1">
                <a:latin typeface="Arial"/>
                <a:cs typeface="Arial"/>
              </a:rPr>
              <a:t>working </a:t>
            </a:r>
            <a:r>
              <a:rPr dirty="0" sz="1150" spc="5" i="1">
                <a:latin typeface="Arial"/>
                <a:cs typeface="Arial"/>
              </a:rPr>
              <a:t>part-time</a:t>
            </a:r>
            <a:r>
              <a:rPr dirty="0" sz="1150" spc="325" i="1">
                <a:latin typeface="Arial"/>
                <a:cs typeface="Arial"/>
              </a:rPr>
              <a:t> </a:t>
            </a:r>
            <a:r>
              <a:rPr dirty="0" sz="1150" i="1">
                <a:latin typeface="Arial"/>
                <a:cs typeface="Arial"/>
              </a:rPr>
              <a:t>or </a:t>
            </a:r>
            <a:r>
              <a:rPr dirty="0" sz="1150" spc="5" i="1">
                <a:latin typeface="Arial"/>
                <a:cs typeface="Arial"/>
              </a:rPr>
              <a:t>full-time</a:t>
            </a:r>
            <a:r>
              <a:rPr dirty="0" sz="1150" spc="325" i="1">
                <a:latin typeface="Arial"/>
                <a:cs typeface="Arial"/>
              </a:rPr>
              <a:t> </a:t>
            </a:r>
            <a:r>
              <a:rPr dirty="0" sz="1150" spc="5" i="1">
                <a:latin typeface="Arial"/>
                <a:cs typeface="Arial"/>
              </a:rPr>
              <a:t>in</a:t>
            </a:r>
            <a:r>
              <a:rPr dirty="0" sz="1150" spc="325" i="1">
                <a:latin typeface="Arial"/>
                <a:cs typeface="Arial"/>
              </a:rPr>
              <a:t> </a:t>
            </a:r>
            <a:r>
              <a:rPr dirty="0" sz="1150" spc="10" i="1">
                <a:latin typeface="Arial"/>
                <a:cs typeface="Arial"/>
              </a:rPr>
              <a:t>the </a:t>
            </a:r>
            <a:r>
              <a:rPr dirty="0" sz="1150" spc="5" i="1">
                <a:latin typeface="Arial"/>
                <a:cs typeface="Arial"/>
              </a:rPr>
              <a:t>nation's</a:t>
            </a:r>
            <a:r>
              <a:rPr dirty="0" sz="1150" spc="325" i="1">
                <a:latin typeface="Arial"/>
                <a:cs typeface="Arial"/>
              </a:rPr>
              <a:t> </a:t>
            </a:r>
            <a:r>
              <a:rPr dirty="0" sz="1150" spc="-5" i="1">
                <a:latin typeface="Arial"/>
                <a:cs typeface="Arial"/>
              </a:rPr>
              <a:t>business </a:t>
            </a:r>
            <a:r>
              <a:rPr dirty="0" sz="1150" spc="10" i="1">
                <a:latin typeface="Arial"/>
                <a:cs typeface="Arial"/>
              </a:rPr>
              <a:t>and </a:t>
            </a:r>
            <a:r>
              <a:rPr dirty="0" sz="1150" spc="5" i="1">
                <a:latin typeface="Arial"/>
                <a:cs typeface="Arial"/>
              </a:rPr>
              <a:t>government  establishments. </a:t>
            </a:r>
            <a:r>
              <a:rPr dirty="0" sz="1150" spc="10" i="1">
                <a:latin typeface="Arial"/>
                <a:cs typeface="Arial"/>
              </a:rPr>
              <a:t>The </a:t>
            </a:r>
            <a:r>
              <a:rPr dirty="0" sz="1150" spc="5" i="1">
                <a:latin typeface="Arial"/>
                <a:cs typeface="Arial"/>
              </a:rPr>
              <a:t>average </a:t>
            </a:r>
            <a:r>
              <a:rPr dirty="0" sz="1150" spc="10" i="1">
                <a:latin typeface="Arial"/>
                <a:cs typeface="Arial"/>
              </a:rPr>
              <a:t>workweek </a:t>
            </a:r>
            <a:r>
              <a:rPr dirty="0" sz="1150" spc="5" i="1">
                <a:latin typeface="Arial"/>
                <a:cs typeface="Arial"/>
              </a:rPr>
              <a:t>reflects </a:t>
            </a:r>
            <a:r>
              <a:rPr dirty="0" sz="1150" spc="10" i="1">
                <a:latin typeface="Arial"/>
                <a:cs typeface="Arial"/>
              </a:rPr>
              <a:t>the </a:t>
            </a:r>
            <a:r>
              <a:rPr dirty="0" sz="1150" spc="-5" i="1">
                <a:latin typeface="Arial"/>
                <a:cs typeface="Arial"/>
              </a:rPr>
              <a:t>number </a:t>
            </a:r>
            <a:r>
              <a:rPr dirty="0" sz="1150" i="1">
                <a:latin typeface="Arial"/>
                <a:cs typeface="Arial"/>
              </a:rPr>
              <a:t>of hours </a:t>
            </a:r>
            <a:r>
              <a:rPr dirty="0" sz="1150" spc="10" i="1">
                <a:latin typeface="Arial"/>
                <a:cs typeface="Arial"/>
              </a:rPr>
              <a:t>worked in  </a:t>
            </a:r>
            <a:r>
              <a:rPr dirty="0" sz="1150" spc="5" i="1">
                <a:latin typeface="Arial"/>
                <a:cs typeface="Arial"/>
              </a:rPr>
              <a:t>the </a:t>
            </a:r>
            <a:r>
              <a:rPr dirty="0" sz="1150" spc="10" i="1">
                <a:latin typeface="Arial"/>
                <a:cs typeface="Arial"/>
              </a:rPr>
              <a:t>nonfarm </a:t>
            </a:r>
            <a:r>
              <a:rPr dirty="0" sz="1150" spc="5" i="1">
                <a:latin typeface="Arial"/>
                <a:cs typeface="Arial"/>
              </a:rPr>
              <a:t>sector. Average hourly earnings reveal </a:t>
            </a:r>
            <a:r>
              <a:rPr dirty="0" sz="1150" i="1">
                <a:latin typeface="Arial"/>
                <a:cs typeface="Arial"/>
              </a:rPr>
              <a:t>the </a:t>
            </a:r>
            <a:r>
              <a:rPr dirty="0" sz="1150" spc="5" i="1">
                <a:latin typeface="Arial"/>
                <a:cs typeface="Arial"/>
              </a:rPr>
              <a:t>basic hourly rate for  major industries </a:t>
            </a:r>
            <a:r>
              <a:rPr dirty="0" sz="1150" i="1">
                <a:latin typeface="Arial"/>
                <a:cs typeface="Arial"/>
              </a:rPr>
              <a:t>as </a:t>
            </a:r>
            <a:r>
              <a:rPr dirty="0" sz="1150" spc="10" i="1">
                <a:latin typeface="Arial"/>
                <a:cs typeface="Arial"/>
              </a:rPr>
              <a:t>indicated </a:t>
            </a:r>
            <a:r>
              <a:rPr dirty="0" sz="1150" spc="5" i="1">
                <a:latin typeface="Arial"/>
                <a:cs typeface="Arial"/>
              </a:rPr>
              <a:t>in nonfarm</a:t>
            </a:r>
            <a:r>
              <a:rPr dirty="0" sz="1150" spc="20" i="1">
                <a:latin typeface="Arial"/>
                <a:cs typeface="Arial"/>
              </a:rPr>
              <a:t> </a:t>
            </a:r>
            <a:r>
              <a:rPr dirty="0" sz="1150" spc="5" i="1">
                <a:latin typeface="Arial"/>
                <a:cs typeface="Arial"/>
              </a:rPr>
              <a:t>payrolls.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ts val="1370"/>
              </a:lnSpc>
              <a:spcBef>
                <a:spcPts val="5"/>
              </a:spcBef>
            </a:pPr>
            <a:r>
              <a:rPr dirty="0" sz="1150" spc="15" b="1">
                <a:latin typeface="Arial"/>
                <a:cs typeface="Arial"/>
              </a:rPr>
              <a:t>Why </a:t>
            </a:r>
            <a:r>
              <a:rPr dirty="0" sz="1150" spc="5" b="1">
                <a:latin typeface="Arial"/>
                <a:cs typeface="Arial"/>
              </a:rPr>
              <a:t>do Investors</a:t>
            </a:r>
            <a:r>
              <a:rPr dirty="0" sz="1150" spc="-60" b="1">
                <a:latin typeface="Arial"/>
                <a:cs typeface="Arial"/>
              </a:rPr>
              <a:t> </a:t>
            </a:r>
            <a:r>
              <a:rPr dirty="0" sz="1150" spc="5" b="1">
                <a:latin typeface="Arial"/>
                <a:cs typeface="Arial"/>
              </a:rPr>
              <a:t>Care?</a:t>
            </a:r>
            <a:endParaRPr sz="1150">
              <a:latin typeface="Arial"/>
              <a:cs typeface="Arial"/>
            </a:endParaRPr>
          </a:p>
          <a:p>
            <a:pPr marL="12700" marR="5080">
              <a:lnSpc>
                <a:spcPct val="97200"/>
              </a:lnSpc>
              <a:spcBef>
                <a:spcPts val="25"/>
              </a:spcBef>
            </a:pPr>
            <a:r>
              <a:rPr dirty="0" sz="1150" spc="5">
                <a:latin typeface="Arial"/>
                <a:cs typeface="Arial"/>
              </a:rPr>
              <a:t>If ever there was </a:t>
            </a:r>
            <a:r>
              <a:rPr dirty="0" sz="1150">
                <a:latin typeface="Arial"/>
                <a:cs typeface="Arial"/>
              </a:rPr>
              <a:t>an </a:t>
            </a:r>
            <a:r>
              <a:rPr dirty="0" sz="1150" spc="10">
                <a:latin typeface="Arial"/>
                <a:cs typeface="Arial"/>
              </a:rPr>
              <a:t>economic </a:t>
            </a:r>
            <a:r>
              <a:rPr dirty="0" sz="1150" spc="5">
                <a:latin typeface="Arial"/>
                <a:cs typeface="Arial"/>
              </a:rPr>
              <a:t>report that </a:t>
            </a:r>
            <a:r>
              <a:rPr dirty="0" sz="1150" spc="10">
                <a:latin typeface="Arial"/>
                <a:cs typeface="Arial"/>
              </a:rPr>
              <a:t>can move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markets, </a:t>
            </a:r>
            <a:r>
              <a:rPr dirty="0" sz="1150" spc="5">
                <a:latin typeface="Arial"/>
                <a:cs typeface="Arial"/>
              </a:rPr>
              <a:t>this </a:t>
            </a:r>
            <a:r>
              <a:rPr dirty="0" sz="1150" spc="10">
                <a:latin typeface="Arial"/>
                <a:cs typeface="Arial"/>
              </a:rPr>
              <a:t>is </a:t>
            </a:r>
            <a:r>
              <a:rPr dirty="0" sz="1150">
                <a:latin typeface="Arial"/>
                <a:cs typeface="Arial"/>
              </a:rPr>
              <a:t>it! </a:t>
            </a:r>
            <a:r>
              <a:rPr dirty="0" sz="1150" spc="5">
                <a:latin typeface="Arial"/>
                <a:cs typeface="Arial"/>
              </a:rPr>
              <a:t>The  anticipation </a:t>
            </a:r>
            <a:r>
              <a:rPr dirty="0" sz="1150" spc="10">
                <a:latin typeface="Arial"/>
                <a:cs typeface="Arial"/>
              </a:rPr>
              <a:t>on </a:t>
            </a:r>
            <a:r>
              <a:rPr dirty="0" sz="1150" spc="15">
                <a:latin typeface="Arial"/>
                <a:cs typeface="Arial"/>
              </a:rPr>
              <a:t>Wall </a:t>
            </a:r>
            <a:r>
              <a:rPr dirty="0" sz="1150">
                <a:latin typeface="Arial"/>
                <a:cs typeface="Arial"/>
              </a:rPr>
              <a:t>Street </a:t>
            </a:r>
            <a:r>
              <a:rPr dirty="0" sz="1150" spc="10">
                <a:latin typeface="Arial"/>
                <a:cs typeface="Arial"/>
              </a:rPr>
              <a:t>each </a:t>
            </a:r>
            <a:r>
              <a:rPr dirty="0" sz="1150" spc="5">
                <a:latin typeface="Arial"/>
                <a:cs typeface="Arial"/>
              </a:rPr>
              <a:t>month is palpable, the reactions </a:t>
            </a:r>
            <a:r>
              <a:rPr dirty="0" sz="1150" spc="10">
                <a:latin typeface="Arial"/>
                <a:cs typeface="Arial"/>
              </a:rPr>
              <a:t>are </a:t>
            </a:r>
            <a:r>
              <a:rPr dirty="0" sz="1150" spc="5">
                <a:latin typeface="Arial"/>
                <a:cs typeface="Arial"/>
              </a:rPr>
              <a:t>dramatic,  </a:t>
            </a:r>
            <a:r>
              <a:rPr dirty="0" sz="1150" spc="10">
                <a:latin typeface="Arial"/>
                <a:cs typeface="Arial"/>
              </a:rPr>
              <a:t>and the </a:t>
            </a:r>
            <a:r>
              <a:rPr dirty="0" sz="1150" spc="5">
                <a:latin typeface="Arial"/>
                <a:cs typeface="Arial"/>
              </a:rPr>
              <a:t>information for investors is invaluable. </a:t>
            </a:r>
            <a:r>
              <a:rPr dirty="0" sz="1150" spc="10">
                <a:latin typeface="Arial"/>
                <a:cs typeface="Arial"/>
              </a:rPr>
              <a:t>By </a:t>
            </a:r>
            <a:r>
              <a:rPr dirty="0" sz="1150" spc="5">
                <a:latin typeface="Arial"/>
                <a:cs typeface="Arial"/>
              </a:rPr>
              <a:t>digging just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little deeper </a:t>
            </a:r>
            <a:r>
              <a:rPr dirty="0" sz="1150" spc="10">
                <a:latin typeface="Arial"/>
                <a:cs typeface="Arial"/>
              </a:rPr>
              <a:t>than 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headline </a:t>
            </a:r>
            <a:r>
              <a:rPr dirty="0" sz="1150" spc="5">
                <a:latin typeface="Arial"/>
                <a:cs typeface="Arial"/>
              </a:rPr>
              <a:t>unemployment </a:t>
            </a:r>
            <a:r>
              <a:rPr dirty="0" sz="1150">
                <a:latin typeface="Arial"/>
                <a:cs typeface="Arial"/>
              </a:rPr>
              <a:t>rate, </a:t>
            </a:r>
            <a:r>
              <a:rPr dirty="0" sz="1150" spc="5">
                <a:latin typeface="Arial"/>
                <a:cs typeface="Arial"/>
              </a:rPr>
              <a:t>investors </a:t>
            </a:r>
            <a:r>
              <a:rPr dirty="0" sz="1150" spc="10">
                <a:latin typeface="Arial"/>
                <a:cs typeface="Arial"/>
              </a:rPr>
              <a:t>can </a:t>
            </a:r>
            <a:r>
              <a:rPr dirty="0" sz="1150" spc="5">
                <a:latin typeface="Arial"/>
                <a:cs typeface="Arial"/>
              </a:rPr>
              <a:t>take </a:t>
            </a:r>
            <a:r>
              <a:rPr dirty="0" sz="1150" spc="10">
                <a:latin typeface="Arial"/>
                <a:cs typeface="Arial"/>
              </a:rPr>
              <a:t>more </a:t>
            </a:r>
            <a:r>
              <a:rPr dirty="0" sz="1150" spc="5">
                <a:latin typeface="Arial"/>
                <a:cs typeface="Arial"/>
              </a:rPr>
              <a:t>strategic </a:t>
            </a:r>
            <a:r>
              <a:rPr dirty="0" sz="1150">
                <a:latin typeface="Arial"/>
                <a:cs typeface="Arial"/>
              </a:rPr>
              <a:t>control </a:t>
            </a:r>
            <a:r>
              <a:rPr dirty="0" sz="1150" spc="5">
                <a:latin typeface="Arial"/>
                <a:cs typeface="Arial"/>
              </a:rPr>
              <a:t>of  their portfolio </a:t>
            </a:r>
            <a:r>
              <a:rPr dirty="0" sz="1150" spc="10">
                <a:latin typeface="Arial"/>
                <a:cs typeface="Arial"/>
              </a:rPr>
              <a:t>and </a:t>
            </a:r>
            <a:r>
              <a:rPr dirty="0" sz="1150" spc="5">
                <a:latin typeface="Arial"/>
                <a:cs typeface="Arial"/>
              </a:rPr>
              <a:t>even </a:t>
            </a:r>
            <a:r>
              <a:rPr dirty="0" sz="1150" spc="10">
                <a:latin typeface="Arial"/>
                <a:cs typeface="Arial"/>
              </a:rPr>
              <a:t>take </a:t>
            </a:r>
            <a:r>
              <a:rPr dirty="0" sz="1150" spc="5">
                <a:latin typeface="Arial"/>
                <a:cs typeface="Arial"/>
              </a:rPr>
              <a:t>advantage of unique </a:t>
            </a:r>
            <a:r>
              <a:rPr dirty="0" sz="1150">
                <a:latin typeface="Arial"/>
                <a:cs typeface="Arial"/>
              </a:rPr>
              <a:t>investment </a:t>
            </a:r>
            <a:r>
              <a:rPr dirty="0" sz="1150" spc="5">
                <a:latin typeface="Arial"/>
                <a:cs typeface="Arial"/>
              </a:rPr>
              <a:t>opportunities </a:t>
            </a:r>
            <a:r>
              <a:rPr dirty="0" sz="1150">
                <a:latin typeface="Arial"/>
                <a:cs typeface="Arial"/>
              </a:rPr>
              <a:t>that  </a:t>
            </a:r>
            <a:r>
              <a:rPr dirty="0" sz="1150" spc="10">
                <a:latin typeface="Arial"/>
                <a:cs typeface="Arial"/>
              </a:rPr>
              <a:t>often </a:t>
            </a:r>
            <a:r>
              <a:rPr dirty="0" sz="1150">
                <a:latin typeface="Arial"/>
                <a:cs typeface="Arial"/>
              </a:rPr>
              <a:t>arise </a:t>
            </a:r>
            <a:r>
              <a:rPr dirty="0" sz="1150" spc="5">
                <a:latin typeface="Arial"/>
                <a:cs typeface="Arial"/>
              </a:rPr>
              <a:t>in the days surrounding this</a:t>
            </a:r>
            <a:r>
              <a:rPr dirty="0" sz="1150" spc="3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report.</a:t>
            </a:r>
            <a:endParaRPr sz="1150">
              <a:latin typeface="Arial"/>
              <a:cs typeface="Arial"/>
            </a:endParaRPr>
          </a:p>
          <a:p>
            <a:pPr algn="just" marL="12700" marR="6350">
              <a:lnSpc>
                <a:spcPts val="1340"/>
              </a:lnSpc>
              <a:spcBef>
                <a:spcPts val="40"/>
              </a:spcBef>
            </a:pPr>
            <a:r>
              <a:rPr dirty="0" sz="1150" spc="5">
                <a:latin typeface="Arial"/>
                <a:cs typeface="Arial"/>
              </a:rPr>
              <a:t>The employment </a:t>
            </a:r>
            <a:r>
              <a:rPr dirty="0" sz="1150" spc="10">
                <a:latin typeface="Arial"/>
                <a:cs typeface="Arial"/>
              </a:rPr>
              <a:t>data give </a:t>
            </a:r>
            <a:r>
              <a:rPr dirty="0" sz="1150" spc="5">
                <a:latin typeface="Arial"/>
                <a:cs typeface="Arial"/>
              </a:rPr>
              <a:t>the most </a:t>
            </a:r>
            <a:r>
              <a:rPr dirty="0" sz="1150" spc="10">
                <a:latin typeface="Arial"/>
                <a:cs typeface="Arial"/>
              </a:rPr>
              <a:t>comprehensive </a:t>
            </a:r>
            <a:r>
              <a:rPr dirty="0" sz="1150" spc="-10">
                <a:latin typeface="Arial"/>
                <a:cs typeface="Arial"/>
              </a:rPr>
              <a:t>report </a:t>
            </a:r>
            <a:r>
              <a:rPr dirty="0" sz="1150" spc="15">
                <a:latin typeface="Arial"/>
                <a:cs typeface="Arial"/>
              </a:rPr>
              <a:t>on </a:t>
            </a:r>
            <a:r>
              <a:rPr dirty="0" sz="1150" spc="10">
                <a:latin typeface="Arial"/>
                <a:cs typeface="Arial"/>
              </a:rPr>
              <a:t>how many </a:t>
            </a:r>
            <a:r>
              <a:rPr dirty="0" sz="1150" spc="5">
                <a:latin typeface="Arial"/>
                <a:cs typeface="Arial"/>
              </a:rPr>
              <a:t>people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are </a:t>
            </a:r>
            <a:r>
              <a:rPr dirty="0" sz="1150" spc="5">
                <a:latin typeface="Arial"/>
                <a:cs typeface="Arial"/>
              </a:rPr>
              <a:t>looking for jobs, </a:t>
            </a:r>
            <a:r>
              <a:rPr dirty="0" sz="1150" spc="10">
                <a:latin typeface="Arial"/>
                <a:cs typeface="Arial"/>
              </a:rPr>
              <a:t>how many have </a:t>
            </a:r>
            <a:r>
              <a:rPr dirty="0" sz="1150" spc="5">
                <a:latin typeface="Arial"/>
                <a:cs typeface="Arial"/>
              </a:rPr>
              <a:t>them, </a:t>
            </a:r>
            <a:r>
              <a:rPr dirty="0" sz="1150">
                <a:latin typeface="Arial"/>
                <a:cs typeface="Arial"/>
              </a:rPr>
              <a:t>what </a:t>
            </a:r>
            <a:r>
              <a:rPr dirty="0" sz="1150" spc="-5">
                <a:latin typeface="Arial"/>
                <a:cs typeface="Arial"/>
              </a:rPr>
              <a:t>they're </a:t>
            </a:r>
            <a:r>
              <a:rPr dirty="0" sz="1150" spc="5">
                <a:latin typeface="Arial"/>
                <a:cs typeface="Arial"/>
              </a:rPr>
              <a:t>getting paid and </a:t>
            </a:r>
            <a:r>
              <a:rPr dirty="0" sz="1150" spc="10">
                <a:latin typeface="Arial"/>
                <a:cs typeface="Arial"/>
              </a:rPr>
              <a:t>how  many </a:t>
            </a:r>
            <a:r>
              <a:rPr dirty="0" sz="1150" spc="5">
                <a:latin typeface="Arial"/>
                <a:cs typeface="Arial"/>
              </a:rPr>
              <a:t>hours they </a:t>
            </a:r>
            <a:r>
              <a:rPr dirty="0" sz="1150" spc="10">
                <a:latin typeface="Arial"/>
                <a:cs typeface="Arial"/>
              </a:rPr>
              <a:t>are </a:t>
            </a:r>
            <a:r>
              <a:rPr dirty="0" sz="1150" spc="5">
                <a:latin typeface="Arial"/>
                <a:cs typeface="Arial"/>
              </a:rPr>
              <a:t>working. These </a:t>
            </a:r>
            <a:r>
              <a:rPr dirty="0" sz="1150" spc="10">
                <a:latin typeface="Arial"/>
                <a:cs typeface="Arial"/>
              </a:rPr>
              <a:t>numbers are the </a:t>
            </a:r>
            <a:r>
              <a:rPr dirty="0" sz="1150" spc="5">
                <a:latin typeface="Arial"/>
                <a:cs typeface="Arial"/>
              </a:rPr>
              <a:t>best way to gauge </a:t>
            </a:r>
            <a:r>
              <a:rPr dirty="0" sz="1150" spc="10">
                <a:latin typeface="Arial"/>
                <a:cs typeface="Arial"/>
              </a:rPr>
              <a:t>the  </a:t>
            </a:r>
            <a:r>
              <a:rPr dirty="0" sz="1150" spc="5">
                <a:latin typeface="Arial"/>
                <a:cs typeface="Arial"/>
              </a:rPr>
              <a:t>current state and future direction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economy. They </a:t>
            </a:r>
            <a:r>
              <a:rPr dirty="0" sz="1150" spc="5">
                <a:latin typeface="Arial"/>
                <a:cs typeface="Arial"/>
              </a:rPr>
              <a:t>also provide insight </a:t>
            </a:r>
            <a:r>
              <a:rPr dirty="0" sz="1150" spc="15">
                <a:latin typeface="Arial"/>
                <a:cs typeface="Arial"/>
              </a:rPr>
              <a:t>on  </a:t>
            </a:r>
            <a:r>
              <a:rPr dirty="0" sz="1150" spc="5">
                <a:latin typeface="Arial"/>
                <a:cs typeface="Arial"/>
              </a:rPr>
              <a:t>wage trends, </a:t>
            </a:r>
            <a:r>
              <a:rPr dirty="0" sz="1150" spc="10">
                <a:latin typeface="Arial"/>
                <a:cs typeface="Arial"/>
              </a:rPr>
              <a:t>and </a:t>
            </a:r>
            <a:r>
              <a:rPr dirty="0" sz="1150" spc="5">
                <a:latin typeface="Arial"/>
                <a:cs typeface="Arial"/>
              </a:rPr>
              <a:t>wage inflation is </a:t>
            </a:r>
            <a:r>
              <a:rPr dirty="0" sz="1150">
                <a:latin typeface="Arial"/>
                <a:cs typeface="Arial"/>
              </a:rPr>
              <a:t>high on </a:t>
            </a:r>
            <a:r>
              <a:rPr dirty="0" sz="1150" spc="5">
                <a:latin typeface="Arial"/>
                <a:cs typeface="Arial"/>
              </a:rPr>
              <a:t>the list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enemies for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Federal  Reserve. </a:t>
            </a:r>
            <a:r>
              <a:rPr dirty="0" sz="1150" spc="10">
                <a:latin typeface="Arial"/>
                <a:cs typeface="Arial"/>
              </a:rPr>
              <a:t>Fed chairman </a:t>
            </a:r>
            <a:r>
              <a:rPr dirty="0" sz="1150" spc="5">
                <a:latin typeface="Arial"/>
                <a:cs typeface="Arial"/>
              </a:rPr>
              <a:t>Alan </a:t>
            </a:r>
            <a:r>
              <a:rPr dirty="0" sz="1150" spc="10">
                <a:latin typeface="Arial"/>
                <a:cs typeface="Arial"/>
              </a:rPr>
              <a:t>Greenspan talks </a:t>
            </a:r>
            <a:r>
              <a:rPr dirty="0" sz="1150" spc="5">
                <a:latin typeface="Arial"/>
                <a:cs typeface="Arial"/>
              </a:rPr>
              <a:t>about </a:t>
            </a:r>
            <a:r>
              <a:rPr dirty="0" sz="1150" spc="-20">
                <a:latin typeface="Arial"/>
                <a:cs typeface="Arial"/>
              </a:rPr>
              <a:t>this </a:t>
            </a:r>
            <a:r>
              <a:rPr dirty="0" sz="1150" spc="10">
                <a:latin typeface="Arial"/>
                <a:cs typeface="Arial"/>
              </a:rPr>
              <a:t>data </a:t>
            </a:r>
            <a:r>
              <a:rPr dirty="0" sz="1150" spc="5">
                <a:latin typeface="Arial"/>
                <a:cs typeface="Arial"/>
              </a:rPr>
              <a:t>frequently </a:t>
            </a:r>
            <a:r>
              <a:rPr dirty="0" sz="1150" spc="10">
                <a:latin typeface="Arial"/>
                <a:cs typeface="Arial"/>
              </a:rPr>
              <a:t>and  </a:t>
            </a:r>
            <a:r>
              <a:rPr dirty="0" sz="1150" spc="5">
                <a:latin typeface="Arial"/>
                <a:cs typeface="Arial"/>
              </a:rPr>
              <a:t>watches for inflation</a:t>
            </a:r>
            <a:r>
              <a:rPr dirty="0" sz="1150" spc="-1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constantly.</a:t>
            </a:r>
            <a:endParaRPr sz="1150">
              <a:latin typeface="Arial"/>
              <a:cs typeface="Arial"/>
            </a:endParaRPr>
          </a:p>
          <a:p>
            <a:pPr algn="just" marL="12700" marR="5080">
              <a:lnSpc>
                <a:spcPts val="1340"/>
              </a:lnSpc>
            </a:pPr>
            <a:r>
              <a:rPr dirty="0" sz="1150" spc="15">
                <a:latin typeface="Arial"/>
                <a:cs typeface="Arial"/>
              </a:rPr>
              <a:t>By </a:t>
            </a:r>
            <a:r>
              <a:rPr dirty="0" sz="1150" spc="5">
                <a:latin typeface="Arial"/>
                <a:cs typeface="Arial"/>
              </a:rPr>
              <a:t>tracking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jobs data, investors can sense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degree of tightness </a:t>
            </a:r>
            <a:r>
              <a:rPr dirty="0" sz="1150" spc="10">
                <a:latin typeface="Arial"/>
                <a:cs typeface="Arial"/>
              </a:rPr>
              <a:t>in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job  </a:t>
            </a:r>
            <a:r>
              <a:rPr dirty="0" sz="1150" spc="5">
                <a:latin typeface="Arial"/>
                <a:cs typeface="Arial"/>
              </a:rPr>
              <a:t>market. If </a:t>
            </a:r>
            <a:r>
              <a:rPr dirty="0" sz="1150" spc="10">
                <a:latin typeface="Arial"/>
                <a:cs typeface="Arial"/>
              </a:rPr>
              <a:t>wage </a:t>
            </a:r>
            <a:r>
              <a:rPr dirty="0" sz="1150" spc="5">
                <a:latin typeface="Arial"/>
                <a:cs typeface="Arial"/>
              </a:rPr>
              <a:t>inflation threatens, </a:t>
            </a:r>
            <a:r>
              <a:rPr dirty="0" sz="1150" spc="10">
                <a:latin typeface="Arial"/>
                <a:cs typeface="Arial"/>
              </a:rPr>
              <a:t>it's a </a:t>
            </a:r>
            <a:r>
              <a:rPr dirty="0" sz="1150" spc="5">
                <a:latin typeface="Arial"/>
                <a:cs typeface="Arial"/>
              </a:rPr>
              <a:t>good </a:t>
            </a:r>
            <a:r>
              <a:rPr dirty="0" sz="1150" spc="-25">
                <a:latin typeface="Arial"/>
                <a:cs typeface="Arial"/>
              </a:rPr>
              <a:t>bet </a:t>
            </a:r>
            <a:r>
              <a:rPr dirty="0" sz="1150" spc="5">
                <a:latin typeface="Arial"/>
                <a:cs typeface="Arial"/>
              </a:rPr>
              <a:t>that interest rates will rise,  </a:t>
            </a:r>
            <a:r>
              <a:rPr dirty="0" sz="1150" spc="10">
                <a:latin typeface="Arial"/>
                <a:cs typeface="Arial"/>
              </a:rPr>
              <a:t>bond and </a:t>
            </a:r>
            <a:r>
              <a:rPr dirty="0" sz="1150" spc="5">
                <a:latin typeface="Arial"/>
                <a:cs typeface="Arial"/>
              </a:rPr>
              <a:t>stock prices will fall. No </a:t>
            </a:r>
            <a:r>
              <a:rPr dirty="0" sz="1150" spc="10">
                <a:latin typeface="Arial"/>
                <a:cs typeface="Arial"/>
              </a:rPr>
              <a:t>doubt </a:t>
            </a:r>
            <a:r>
              <a:rPr dirty="0" sz="1150">
                <a:latin typeface="Arial"/>
                <a:cs typeface="Arial"/>
              </a:rPr>
              <a:t>that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only </a:t>
            </a:r>
            <a:r>
              <a:rPr dirty="0" sz="1150" spc="5">
                <a:latin typeface="Arial"/>
                <a:cs typeface="Arial"/>
              </a:rPr>
              <a:t>investors </a:t>
            </a:r>
            <a:r>
              <a:rPr dirty="0" sz="1150" spc="10">
                <a:latin typeface="Arial"/>
                <a:cs typeface="Arial"/>
              </a:rPr>
              <a:t>in a </a:t>
            </a:r>
            <a:r>
              <a:rPr dirty="0" sz="1150" spc="5">
                <a:latin typeface="Arial"/>
                <a:cs typeface="Arial"/>
              </a:rPr>
              <a:t>good </a:t>
            </a:r>
            <a:r>
              <a:rPr dirty="0" sz="1150" spc="15">
                <a:latin typeface="Arial"/>
                <a:cs typeface="Arial"/>
              </a:rPr>
              <a:t>mood  </a:t>
            </a:r>
            <a:r>
              <a:rPr dirty="0" sz="1150" spc="5">
                <a:latin typeface="Arial"/>
                <a:cs typeface="Arial"/>
              </a:rPr>
              <a:t>will </a:t>
            </a:r>
            <a:r>
              <a:rPr dirty="0" sz="1150">
                <a:latin typeface="Arial"/>
                <a:cs typeface="Arial"/>
              </a:rPr>
              <a:t>be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ones </a:t>
            </a:r>
            <a:r>
              <a:rPr dirty="0" sz="1150" spc="5">
                <a:latin typeface="Arial"/>
                <a:cs typeface="Arial"/>
              </a:rPr>
              <a:t>who </a:t>
            </a:r>
            <a:r>
              <a:rPr dirty="0" sz="1150" spc="10">
                <a:latin typeface="Arial"/>
                <a:cs typeface="Arial"/>
              </a:rPr>
              <a:t>watched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employment </a:t>
            </a:r>
            <a:r>
              <a:rPr dirty="0" sz="1150" spc="5">
                <a:latin typeface="Arial"/>
                <a:cs typeface="Arial"/>
              </a:rPr>
              <a:t>report </a:t>
            </a:r>
            <a:r>
              <a:rPr dirty="0" sz="1150" spc="10">
                <a:latin typeface="Arial"/>
                <a:cs typeface="Arial"/>
              </a:rPr>
              <a:t>and </a:t>
            </a:r>
            <a:r>
              <a:rPr dirty="0" sz="1150" spc="5">
                <a:latin typeface="Arial"/>
                <a:cs typeface="Arial"/>
              </a:rPr>
              <a:t>adjusted their portfolios  to anticipate </a:t>
            </a:r>
            <a:r>
              <a:rPr dirty="0" sz="1150" spc="10">
                <a:latin typeface="Arial"/>
                <a:cs typeface="Arial"/>
              </a:rPr>
              <a:t>these</a:t>
            </a:r>
            <a:r>
              <a:rPr dirty="0" sz="1150" spc="-4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events.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150" spc="5" b="1">
                <a:latin typeface="Arial"/>
                <a:cs typeface="Arial"/>
              </a:rPr>
              <a:t>. </a:t>
            </a:r>
            <a:r>
              <a:rPr dirty="0" sz="1150" spc="10" b="1">
                <a:solidFill>
                  <a:srgbClr val="C00000"/>
                </a:solidFill>
                <a:latin typeface="Arial"/>
                <a:cs typeface="Arial"/>
              </a:rPr>
              <a:t>PERSONAL</a:t>
            </a:r>
            <a:r>
              <a:rPr dirty="0" sz="1150" spc="-7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150" spc="10" b="1">
                <a:solidFill>
                  <a:srgbClr val="C00000"/>
                </a:solidFill>
                <a:latin typeface="Arial"/>
                <a:cs typeface="Arial"/>
              </a:rPr>
              <a:t>INCOME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40"/>
              </a:lnSpc>
            </a:pPr>
            <a:r>
              <a:rPr dirty="0" sz="1150" spc="5" i="1">
                <a:latin typeface="Arial"/>
                <a:cs typeface="Arial"/>
              </a:rPr>
              <a:t>DefinitionPersonal </a:t>
            </a:r>
            <a:r>
              <a:rPr dirty="0" sz="1150" spc="10" i="1">
                <a:latin typeface="Arial"/>
                <a:cs typeface="Arial"/>
              </a:rPr>
              <a:t>income is </a:t>
            </a:r>
            <a:r>
              <a:rPr dirty="0" sz="1150" i="1">
                <a:latin typeface="Arial"/>
                <a:cs typeface="Arial"/>
              </a:rPr>
              <a:t>the </a:t>
            </a:r>
            <a:r>
              <a:rPr dirty="0" sz="1150" spc="5" i="1">
                <a:latin typeface="Arial"/>
                <a:cs typeface="Arial"/>
              </a:rPr>
              <a:t>dollar value </a:t>
            </a:r>
            <a:r>
              <a:rPr dirty="0" sz="1150" i="1">
                <a:latin typeface="Arial"/>
                <a:cs typeface="Arial"/>
              </a:rPr>
              <a:t>of </a:t>
            </a:r>
            <a:r>
              <a:rPr dirty="0" sz="1150" spc="-5" i="1">
                <a:latin typeface="Arial"/>
                <a:cs typeface="Arial"/>
              </a:rPr>
              <a:t>income </a:t>
            </a:r>
            <a:r>
              <a:rPr dirty="0" sz="1150" spc="5" i="1">
                <a:latin typeface="Arial"/>
                <a:cs typeface="Arial"/>
              </a:rPr>
              <a:t>received </a:t>
            </a:r>
            <a:r>
              <a:rPr dirty="0" sz="1150" spc="10" i="1">
                <a:latin typeface="Arial"/>
                <a:cs typeface="Arial"/>
              </a:rPr>
              <a:t>from </a:t>
            </a:r>
            <a:r>
              <a:rPr dirty="0" sz="1150" spc="5" i="1">
                <a:latin typeface="Arial"/>
                <a:cs typeface="Arial"/>
              </a:rPr>
              <a:t>all sources  </a:t>
            </a:r>
            <a:r>
              <a:rPr dirty="0" sz="1150" spc="5" i="1">
                <a:latin typeface="Arial"/>
                <a:cs typeface="Arial"/>
              </a:rPr>
              <a:t>by individuals. Personal outlays include </a:t>
            </a:r>
            <a:r>
              <a:rPr dirty="0" sz="1150" spc="10" i="1">
                <a:latin typeface="Arial"/>
                <a:cs typeface="Arial"/>
              </a:rPr>
              <a:t>consumer </a:t>
            </a:r>
            <a:r>
              <a:rPr dirty="0" sz="1150" spc="-5" i="1">
                <a:latin typeface="Arial"/>
                <a:cs typeface="Arial"/>
              </a:rPr>
              <a:t>purchases </a:t>
            </a:r>
            <a:r>
              <a:rPr dirty="0" sz="1150" spc="5" i="1">
                <a:latin typeface="Arial"/>
                <a:cs typeface="Arial"/>
              </a:rPr>
              <a:t>of durable </a:t>
            </a:r>
            <a:r>
              <a:rPr dirty="0" sz="1150" spc="10" i="1">
                <a:latin typeface="Arial"/>
                <a:cs typeface="Arial"/>
              </a:rPr>
              <a:t>and  nondurable </a:t>
            </a:r>
            <a:r>
              <a:rPr dirty="0" sz="1150" spc="5" i="1">
                <a:latin typeface="Arial"/>
                <a:cs typeface="Arial"/>
              </a:rPr>
              <a:t>goods, and</a:t>
            </a:r>
            <a:r>
              <a:rPr dirty="0" sz="1150" spc="-60" i="1">
                <a:latin typeface="Arial"/>
                <a:cs typeface="Arial"/>
              </a:rPr>
              <a:t> </a:t>
            </a:r>
            <a:r>
              <a:rPr dirty="0" sz="1150" spc="5" i="1">
                <a:latin typeface="Arial"/>
                <a:cs typeface="Arial"/>
              </a:rPr>
              <a:t>services.</a:t>
            </a:r>
            <a:endParaRPr sz="1150">
              <a:latin typeface="Arial"/>
              <a:cs typeface="Arial"/>
            </a:endParaRPr>
          </a:p>
          <a:p>
            <a:pPr algn="just" marL="12700">
              <a:lnSpc>
                <a:spcPts val="1295"/>
              </a:lnSpc>
            </a:pPr>
            <a:r>
              <a:rPr dirty="0" sz="1150" spc="15" b="1">
                <a:latin typeface="Arial"/>
                <a:cs typeface="Arial"/>
              </a:rPr>
              <a:t>Why </a:t>
            </a:r>
            <a:r>
              <a:rPr dirty="0" sz="1150" spc="5" b="1">
                <a:latin typeface="Arial"/>
                <a:cs typeface="Arial"/>
              </a:rPr>
              <a:t>do Investors</a:t>
            </a:r>
            <a:r>
              <a:rPr dirty="0" sz="1150" spc="-60" b="1">
                <a:latin typeface="Arial"/>
                <a:cs typeface="Arial"/>
              </a:rPr>
              <a:t> </a:t>
            </a:r>
            <a:r>
              <a:rPr dirty="0" sz="1150" spc="5" b="1">
                <a:latin typeface="Arial"/>
                <a:cs typeface="Arial"/>
              </a:rPr>
              <a:t>Care?</a:t>
            </a:r>
            <a:endParaRPr sz="1150">
              <a:latin typeface="Arial"/>
              <a:cs typeface="Arial"/>
            </a:endParaRPr>
          </a:p>
          <a:p>
            <a:pPr algn="just" marL="12700" marR="6350">
              <a:lnSpc>
                <a:spcPts val="1340"/>
              </a:lnSpc>
              <a:spcBef>
                <a:spcPts val="65"/>
              </a:spcBef>
            </a:pP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income and </a:t>
            </a:r>
            <a:r>
              <a:rPr dirty="0" sz="1150" spc="5">
                <a:latin typeface="Arial"/>
                <a:cs typeface="Arial"/>
              </a:rPr>
              <a:t>outlays data </a:t>
            </a:r>
            <a:r>
              <a:rPr dirty="0" sz="1150" spc="10">
                <a:latin typeface="Arial"/>
                <a:cs typeface="Arial"/>
              </a:rPr>
              <a:t>are </a:t>
            </a:r>
            <a:r>
              <a:rPr dirty="0" sz="1150" spc="5">
                <a:latin typeface="Arial"/>
                <a:cs typeface="Arial"/>
              </a:rPr>
              <a:t>another </a:t>
            </a:r>
            <a:r>
              <a:rPr dirty="0" sz="1150" spc="10">
                <a:latin typeface="Arial"/>
                <a:cs typeface="Arial"/>
              </a:rPr>
              <a:t>handy </a:t>
            </a:r>
            <a:r>
              <a:rPr dirty="0" sz="1150" spc="5">
                <a:latin typeface="Arial"/>
                <a:cs typeface="Arial"/>
              </a:rPr>
              <a:t>way </a:t>
            </a:r>
            <a:r>
              <a:rPr dirty="0" sz="1150" spc="-40">
                <a:latin typeface="Arial"/>
                <a:cs typeface="Arial"/>
              </a:rPr>
              <a:t>to </a:t>
            </a:r>
            <a:r>
              <a:rPr dirty="0" sz="1150" spc="10">
                <a:latin typeface="Arial"/>
                <a:cs typeface="Arial"/>
              </a:rPr>
              <a:t>gauge the strength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the  </a:t>
            </a:r>
            <a:r>
              <a:rPr dirty="0" sz="1150" spc="10">
                <a:latin typeface="Arial"/>
                <a:cs typeface="Arial"/>
              </a:rPr>
              <a:t>economy and </a:t>
            </a:r>
            <a:r>
              <a:rPr dirty="0" sz="1150" spc="5">
                <a:latin typeface="Arial"/>
                <a:cs typeface="Arial"/>
              </a:rPr>
              <a:t>where it is headed. </a:t>
            </a:r>
            <a:r>
              <a:rPr dirty="0" sz="1150" spc="10">
                <a:latin typeface="Arial"/>
                <a:cs typeface="Arial"/>
              </a:rPr>
              <a:t>Income </a:t>
            </a:r>
            <a:r>
              <a:rPr dirty="0" sz="1150" spc="5">
                <a:latin typeface="Arial"/>
                <a:cs typeface="Arial"/>
              </a:rPr>
              <a:t>gives </a:t>
            </a:r>
            <a:r>
              <a:rPr dirty="0" sz="1150">
                <a:latin typeface="Arial"/>
                <a:cs typeface="Arial"/>
              </a:rPr>
              <a:t>households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power </a:t>
            </a:r>
            <a:r>
              <a:rPr dirty="0" sz="1150" spc="5">
                <a:latin typeface="Arial"/>
                <a:cs typeface="Arial"/>
              </a:rPr>
              <a:t>to </a:t>
            </a:r>
            <a:r>
              <a:rPr dirty="0" sz="1150" spc="10">
                <a:latin typeface="Arial"/>
                <a:cs typeface="Arial"/>
              </a:rPr>
              <a:t>spend  and/or</a:t>
            </a:r>
            <a:r>
              <a:rPr dirty="0" sz="1150" spc="-9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save.</a:t>
            </a:r>
            <a:endParaRPr sz="1150">
              <a:latin typeface="Arial"/>
              <a:cs typeface="Arial"/>
            </a:endParaRPr>
          </a:p>
          <a:p>
            <a:pPr algn="just" marL="12700" marR="6350">
              <a:lnSpc>
                <a:spcPts val="1340"/>
              </a:lnSpc>
            </a:pPr>
            <a:r>
              <a:rPr dirty="0" sz="1150" spc="10">
                <a:latin typeface="Arial"/>
                <a:cs typeface="Arial"/>
              </a:rPr>
              <a:t>Spending </a:t>
            </a:r>
            <a:r>
              <a:rPr dirty="0" sz="1150" spc="5">
                <a:latin typeface="Arial"/>
                <a:cs typeface="Arial"/>
              </a:rPr>
              <a:t>greases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wheels of the </a:t>
            </a:r>
            <a:r>
              <a:rPr dirty="0" sz="1150" spc="10">
                <a:latin typeface="Arial"/>
                <a:cs typeface="Arial"/>
              </a:rPr>
              <a:t>economy and </a:t>
            </a:r>
            <a:r>
              <a:rPr dirty="0" sz="1150" spc="-10">
                <a:latin typeface="Arial"/>
                <a:cs typeface="Arial"/>
              </a:rPr>
              <a:t>keeps </a:t>
            </a:r>
            <a:r>
              <a:rPr dirty="0" sz="1150" spc="5">
                <a:latin typeface="Arial"/>
                <a:cs typeface="Arial"/>
              </a:rPr>
              <a:t>it growing. Savings </a:t>
            </a:r>
            <a:r>
              <a:rPr dirty="0" sz="1150" spc="10">
                <a:latin typeface="Arial"/>
                <a:cs typeface="Arial"/>
              </a:rPr>
              <a:t>are  often </a:t>
            </a:r>
            <a:r>
              <a:rPr dirty="0" sz="1150" spc="5">
                <a:latin typeface="Arial"/>
                <a:cs typeface="Arial"/>
              </a:rPr>
              <a:t>invested in the financial markets and </a:t>
            </a:r>
            <a:r>
              <a:rPr dirty="0" sz="1150" spc="10">
                <a:latin typeface="Arial"/>
                <a:cs typeface="Arial"/>
              </a:rPr>
              <a:t>can </a:t>
            </a:r>
            <a:r>
              <a:rPr dirty="0" sz="1150" spc="-15">
                <a:latin typeface="Arial"/>
                <a:cs typeface="Arial"/>
              </a:rPr>
              <a:t>drive </a:t>
            </a:r>
            <a:r>
              <a:rPr dirty="0" sz="1150" spc="15">
                <a:latin typeface="Arial"/>
                <a:cs typeface="Arial"/>
              </a:rPr>
              <a:t>up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prices of stocks</a:t>
            </a:r>
            <a:r>
              <a:rPr dirty="0" sz="1150" spc="8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and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50"/>
              </a:lnSpc>
            </a:pPr>
            <a:r>
              <a:rPr dirty="0" spc="5">
                <a:hlinkClick r:id="rId6"/>
              </a:rPr>
              <a:t>www.instafxng.com</a:t>
            </a:r>
          </a:p>
          <a:p>
            <a:pPr algn="ctr">
              <a:lnSpc>
                <a:spcPts val="1360"/>
              </a:lnSpc>
            </a:pPr>
            <a:r>
              <a:rPr dirty="0" spc="5" u="none">
                <a:solidFill>
                  <a:srgbClr val="C00000"/>
                </a:solidFill>
              </a:rPr>
              <a:t>This materials </a:t>
            </a:r>
            <a:r>
              <a:rPr dirty="0" u="none">
                <a:solidFill>
                  <a:srgbClr val="C00000"/>
                </a:solidFill>
              </a:rPr>
              <a:t>are </a:t>
            </a:r>
            <a:r>
              <a:rPr dirty="0" spc="10" u="none">
                <a:solidFill>
                  <a:srgbClr val="C00000"/>
                </a:solidFill>
              </a:rPr>
              <a:t>solely </a:t>
            </a:r>
            <a:r>
              <a:rPr dirty="0" spc="5" u="none">
                <a:solidFill>
                  <a:srgbClr val="C00000"/>
                </a:solidFill>
              </a:rPr>
              <a:t>meant for educational </a:t>
            </a:r>
            <a:r>
              <a:rPr dirty="0" spc="-5" u="none">
                <a:solidFill>
                  <a:srgbClr val="C00000"/>
                </a:solidFill>
              </a:rPr>
              <a:t>purposes</a:t>
            </a:r>
            <a:r>
              <a:rPr dirty="0" spc="-25" u="none">
                <a:solidFill>
                  <a:srgbClr val="C00000"/>
                </a:solidFill>
              </a:rPr>
              <a:t> </a:t>
            </a:r>
            <a:r>
              <a:rPr dirty="0" spc="10" u="none">
                <a:solidFill>
                  <a:srgbClr val="C00000"/>
                </a:solidFill>
              </a:rPr>
              <a:t>only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955" y="6376522"/>
            <a:ext cx="1389766" cy="1389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27294" y="6471010"/>
            <a:ext cx="86867" cy="85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8813" y="2936082"/>
            <a:ext cx="3657295" cy="3504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33784" y="454757"/>
            <a:ext cx="0" cy="890269"/>
          </a:xfrm>
          <a:custGeom>
            <a:avLst/>
            <a:gdLst/>
            <a:ahLst/>
            <a:cxnLst/>
            <a:rect l="l" t="t" r="r" b="b"/>
            <a:pathLst>
              <a:path w="0" h="890269">
                <a:moveTo>
                  <a:pt x="0" y="0"/>
                </a:moveTo>
                <a:lnTo>
                  <a:pt x="0" y="889944"/>
                </a:lnTo>
              </a:path>
            </a:pathLst>
          </a:custGeom>
          <a:ln w="4419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09" y="454757"/>
            <a:ext cx="7499350" cy="890269"/>
          </a:xfrm>
          <a:custGeom>
            <a:avLst/>
            <a:gdLst/>
            <a:ahLst/>
            <a:cxnLst/>
            <a:rect l="l" t="t" r="r" b="b"/>
            <a:pathLst>
              <a:path w="7499350" h="890269">
                <a:moveTo>
                  <a:pt x="0" y="889944"/>
                </a:moveTo>
                <a:lnTo>
                  <a:pt x="7498978" y="889944"/>
                </a:lnTo>
                <a:lnTo>
                  <a:pt x="7498978" y="0"/>
                </a:lnTo>
                <a:lnTo>
                  <a:pt x="0" y="0"/>
                </a:lnTo>
                <a:lnTo>
                  <a:pt x="0" y="8899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74712" y="454760"/>
            <a:ext cx="3029452" cy="8899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00242" y="1516378"/>
            <a:ext cx="5373370" cy="2565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 indent="41275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bonds. </a:t>
            </a:r>
            <a:r>
              <a:rPr dirty="0" sz="1150" spc="10">
                <a:latin typeface="Arial"/>
                <a:cs typeface="Arial"/>
              </a:rPr>
              <a:t>Even if </a:t>
            </a:r>
            <a:r>
              <a:rPr dirty="0" sz="1150" spc="5">
                <a:latin typeface="Arial"/>
                <a:cs typeface="Arial"/>
              </a:rPr>
              <a:t>savings simply </a:t>
            </a:r>
            <a:r>
              <a:rPr dirty="0" sz="1150" spc="15">
                <a:latin typeface="Arial"/>
                <a:cs typeface="Arial"/>
              </a:rPr>
              <a:t>go </a:t>
            </a:r>
            <a:r>
              <a:rPr dirty="0" sz="1150" spc="5">
                <a:latin typeface="Arial"/>
                <a:cs typeface="Arial"/>
              </a:rPr>
              <a:t>into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bank </a:t>
            </a:r>
            <a:r>
              <a:rPr dirty="0" sz="1150" spc="-5">
                <a:latin typeface="Arial"/>
                <a:cs typeface="Arial"/>
              </a:rPr>
              <a:t>account, </a:t>
            </a:r>
            <a:r>
              <a:rPr dirty="0" sz="1150" spc="5">
                <a:latin typeface="Arial"/>
                <a:cs typeface="Arial"/>
              </a:rPr>
              <a:t>part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those funds </a:t>
            </a:r>
            <a:r>
              <a:rPr dirty="0" sz="1150" spc="10">
                <a:latin typeface="Arial"/>
                <a:cs typeface="Arial"/>
              </a:rPr>
              <a:t>are  </a:t>
            </a:r>
            <a:r>
              <a:rPr dirty="0" sz="1150" spc="5">
                <a:latin typeface="Arial"/>
                <a:cs typeface="Arial"/>
              </a:rPr>
              <a:t>typically used </a:t>
            </a:r>
            <a:r>
              <a:rPr dirty="0" sz="1150" spc="10">
                <a:latin typeface="Arial"/>
                <a:cs typeface="Arial"/>
              </a:rPr>
              <a:t>by the </a:t>
            </a:r>
            <a:r>
              <a:rPr dirty="0" sz="1150" spc="5">
                <a:latin typeface="Arial"/>
                <a:cs typeface="Arial"/>
              </a:rPr>
              <a:t>bank for lending </a:t>
            </a:r>
            <a:r>
              <a:rPr dirty="0" sz="1150" spc="10">
                <a:latin typeface="Arial"/>
                <a:cs typeface="Arial"/>
              </a:rPr>
              <a:t>and </a:t>
            </a:r>
            <a:r>
              <a:rPr dirty="0" sz="1150" spc="-5">
                <a:latin typeface="Arial"/>
                <a:cs typeface="Arial"/>
              </a:rPr>
              <a:t>therefore </a:t>
            </a:r>
            <a:r>
              <a:rPr dirty="0" sz="1150" spc="5">
                <a:latin typeface="Arial"/>
                <a:cs typeface="Arial"/>
              </a:rPr>
              <a:t>contribute </a:t>
            </a:r>
            <a:r>
              <a:rPr dirty="0" sz="1150" spc="10">
                <a:latin typeface="Arial"/>
                <a:cs typeface="Arial"/>
              </a:rPr>
              <a:t>to economic  </a:t>
            </a:r>
            <a:r>
              <a:rPr dirty="0" sz="1150" spc="5">
                <a:latin typeface="Arial"/>
                <a:cs typeface="Arial"/>
              </a:rPr>
              <a:t>activity. The </a:t>
            </a:r>
            <a:r>
              <a:rPr dirty="0" sz="1150" spc="10">
                <a:latin typeface="Arial"/>
                <a:cs typeface="Arial"/>
              </a:rPr>
              <a:t>only </a:t>
            </a:r>
            <a:r>
              <a:rPr dirty="0" sz="1150" spc="5">
                <a:latin typeface="Arial"/>
                <a:cs typeface="Arial"/>
              </a:rPr>
              <a:t>way savings </a:t>
            </a:r>
            <a:r>
              <a:rPr dirty="0" sz="1150" spc="10">
                <a:latin typeface="Arial"/>
                <a:cs typeface="Arial"/>
              </a:rPr>
              <a:t>fail </a:t>
            </a:r>
            <a:r>
              <a:rPr dirty="0" sz="1150" spc="5">
                <a:latin typeface="Arial"/>
                <a:cs typeface="Arial"/>
              </a:rPr>
              <a:t>to contribute </a:t>
            </a:r>
            <a:r>
              <a:rPr dirty="0" sz="1150" spc="-35">
                <a:latin typeface="Arial"/>
                <a:cs typeface="Arial"/>
              </a:rPr>
              <a:t>is </a:t>
            </a:r>
            <a:r>
              <a:rPr dirty="0" sz="1150" spc="5">
                <a:latin typeface="Arial"/>
                <a:cs typeface="Arial"/>
              </a:rPr>
              <a:t>if they </a:t>
            </a:r>
            <a:r>
              <a:rPr dirty="0" sz="1150" spc="10">
                <a:latin typeface="Arial"/>
                <a:cs typeface="Arial"/>
              </a:rPr>
              <a:t>are </a:t>
            </a:r>
            <a:r>
              <a:rPr dirty="0" sz="1150" spc="5">
                <a:latin typeface="Arial"/>
                <a:cs typeface="Arial"/>
              </a:rPr>
              <a:t>deposited </a:t>
            </a:r>
            <a:r>
              <a:rPr dirty="0" sz="1150" spc="10">
                <a:latin typeface="Arial"/>
                <a:cs typeface="Arial"/>
              </a:rPr>
              <a:t>in </a:t>
            </a:r>
            <a:r>
              <a:rPr dirty="0" sz="1150" spc="5">
                <a:latin typeface="Arial"/>
                <a:cs typeface="Arial"/>
              </a:rPr>
              <a:t>the</a:t>
            </a:r>
            <a:r>
              <a:rPr dirty="0" sz="1150" spc="8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First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National </a:t>
            </a:r>
            <a:r>
              <a:rPr dirty="0" sz="1150" spc="10">
                <a:latin typeface="Arial"/>
                <a:cs typeface="Arial"/>
              </a:rPr>
              <a:t>Bank </a:t>
            </a:r>
            <a:r>
              <a:rPr dirty="0" sz="1150" spc="5">
                <a:latin typeface="Arial"/>
                <a:cs typeface="Arial"/>
              </a:rPr>
              <a:t>of Serta (under the mattress), and </a:t>
            </a:r>
            <a:r>
              <a:rPr dirty="0" sz="1150" spc="-25">
                <a:latin typeface="Arial"/>
                <a:cs typeface="Arial"/>
              </a:rPr>
              <a:t>not </a:t>
            </a:r>
            <a:r>
              <a:rPr dirty="0" sz="1150" spc="5">
                <a:latin typeface="Arial"/>
                <a:cs typeface="Arial"/>
              </a:rPr>
              <a:t>too </a:t>
            </a:r>
            <a:r>
              <a:rPr dirty="0" sz="1150" spc="10">
                <a:latin typeface="Arial"/>
                <a:cs typeface="Arial"/>
              </a:rPr>
              <a:t>many </a:t>
            </a:r>
            <a:r>
              <a:rPr dirty="0" sz="1150" spc="5">
                <a:latin typeface="Arial"/>
                <a:cs typeface="Arial"/>
              </a:rPr>
              <a:t>people </a:t>
            </a:r>
            <a:r>
              <a:rPr dirty="0" sz="1150" spc="10">
                <a:latin typeface="Arial"/>
                <a:cs typeface="Arial"/>
              </a:rPr>
              <a:t>do </a:t>
            </a:r>
            <a:r>
              <a:rPr dirty="0" sz="1150">
                <a:latin typeface="Arial"/>
                <a:cs typeface="Arial"/>
              </a:rPr>
              <a:t>that  </a:t>
            </a:r>
            <a:r>
              <a:rPr dirty="0" sz="1150" spc="5">
                <a:latin typeface="Arial"/>
                <a:cs typeface="Arial"/>
              </a:rPr>
              <a:t>anymore.</a:t>
            </a:r>
            <a:endParaRPr sz="1150">
              <a:latin typeface="Arial"/>
              <a:cs typeface="Arial"/>
            </a:endParaRPr>
          </a:p>
          <a:p>
            <a:pPr algn="just" marL="12700" marR="5715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consumption </a:t>
            </a:r>
            <a:r>
              <a:rPr dirty="0" sz="1150" spc="5">
                <a:latin typeface="Arial"/>
                <a:cs typeface="Arial"/>
              </a:rPr>
              <a:t>(outlays) part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this report is </a:t>
            </a:r>
            <a:r>
              <a:rPr dirty="0" sz="1150" spc="-20">
                <a:latin typeface="Arial"/>
                <a:cs typeface="Arial"/>
              </a:rPr>
              <a:t>even </a:t>
            </a:r>
            <a:r>
              <a:rPr dirty="0" sz="1150" spc="10">
                <a:latin typeface="Arial"/>
                <a:cs typeface="Arial"/>
              </a:rPr>
              <a:t>more </a:t>
            </a:r>
            <a:r>
              <a:rPr dirty="0" sz="1150" spc="5">
                <a:latin typeface="Arial"/>
                <a:cs typeface="Arial"/>
              </a:rPr>
              <a:t>directly </a:t>
            </a:r>
            <a:r>
              <a:rPr dirty="0" sz="1150" spc="10">
                <a:latin typeface="Arial"/>
                <a:cs typeface="Arial"/>
              </a:rPr>
              <a:t>tied to </a:t>
            </a:r>
            <a:r>
              <a:rPr dirty="0" sz="1150" spc="15">
                <a:latin typeface="Arial"/>
                <a:cs typeface="Arial"/>
              </a:rPr>
              <a:t>the  </a:t>
            </a:r>
            <a:r>
              <a:rPr dirty="0" sz="1150" spc="5">
                <a:latin typeface="Arial"/>
                <a:cs typeface="Arial"/>
              </a:rPr>
              <a:t>economy, which </a:t>
            </a:r>
            <a:r>
              <a:rPr dirty="0" sz="1150">
                <a:latin typeface="Arial"/>
                <a:cs typeface="Arial"/>
              </a:rPr>
              <a:t>we </a:t>
            </a:r>
            <a:r>
              <a:rPr dirty="0" sz="1150" spc="10">
                <a:latin typeface="Arial"/>
                <a:cs typeface="Arial"/>
              </a:rPr>
              <a:t>know usually </a:t>
            </a:r>
            <a:r>
              <a:rPr dirty="0" sz="1150" spc="5">
                <a:latin typeface="Arial"/>
                <a:cs typeface="Arial"/>
              </a:rPr>
              <a:t>dictates </a:t>
            </a:r>
            <a:r>
              <a:rPr dirty="0" sz="1150" spc="10">
                <a:latin typeface="Arial"/>
                <a:cs typeface="Arial"/>
              </a:rPr>
              <a:t>how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-5">
                <a:latin typeface="Arial"/>
                <a:cs typeface="Arial"/>
              </a:rPr>
              <a:t>markets </a:t>
            </a:r>
            <a:r>
              <a:rPr dirty="0" sz="1150" spc="5">
                <a:latin typeface="Arial"/>
                <a:cs typeface="Arial"/>
              </a:rPr>
              <a:t>perform. Consumer  spending accounts for two-thirds of the economy, </a:t>
            </a:r>
            <a:r>
              <a:rPr dirty="0" sz="1150" spc="15">
                <a:latin typeface="Arial"/>
                <a:cs typeface="Arial"/>
              </a:rPr>
              <a:t>so </a:t>
            </a:r>
            <a:r>
              <a:rPr dirty="0" sz="1150" spc="5">
                <a:latin typeface="Arial"/>
                <a:cs typeface="Arial"/>
              </a:rPr>
              <a:t>if </a:t>
            </a:r>
            <a:r>
              <a:rPr dirty="0" sz="1150">
                <a:latin typeface="Arial"/>
                <a:cs typeface="Arial"/>
              </a:rPr>
              <a:t>you </a:t>
            </a:r>
            <a:r>
              <a:rPr dirty="0" sz="1150" spc="10">
                <a:latin typeface="Arial"/>
                <a:cs typeface="Arial"/>
              </a:rPr>
              <a:t>know </a:t>
            </a:r>
            <a:r>
              <a:rPr dirty="0" sz="1150" spc="5">
                <a:latin typeface="Arial"/>
                <a:cs typeface="Arial"/>
              </a:rPr>
              <a:t>what </a:t>
            </a:r>
            <a:r>
              <a:rPr dirty="0" sz="1150" spc="10">
                <a:latin typeface="Arial"/>
                <a:cs typeface="Arial"/>
              </a:rPr>
              <a:t>consumers  are </a:t>
            </a:r>
            <a:r>
              <a:rPr dirty="0" sz="1150" spc="15">
                <a:latin typeface="Arial"/>
                <a:cs typeface="Arial"/>
              </a:rPr>
              <a:t>up </a:t>
            </a:r>
            <a:r>
              <a:rPr dirty="0" sz="1150" spc="5">
                <a:latin typeface="Arial"/>
                <a:cs typeface="Arial"/>
              </a:rPr>
              <a:t>to, you'll have </a:t>
            </a:r>
            <a:r>
              <a:rPr dirty="0" sz="1150" spc="10">
                <a:latin typeface="Arial"/>
                <a:cs typeface="Arial"/>
              </a:rPr>
              <a:t>a pretty good </a:t>
            </a:r>
            <a:r>
              <a:rPr dirty="0" sz="1150" spc="5">
                <a:latin typeface="Arial"/>
                <a:cs typeface="Arial"/>
              </a:rPr>
              <a:t>handle </a:t>
            </a:r>
            <a:r>
              <a:rPr dirty="0" sz="1150" spc="10">
                <a:latin typeface="Arial"/>
                <a:cs typeface="Arial"/>
              </a:rPr>
              <a:t>on </a:t>
            </a:r>
            <a:r>
              <a:rPr dirty="0" sz="1150" spc="-10">
                <a:latin typeface="Arial"/>
                <a:cs typeface="Arial"/>
              </a:rPr>
              <a:t>where </a:t>
            </a:r>
            <a:r>
              <a:rPr dirty="0" sz="1150" spc="10">
                <a:latin typeface="Arial"/>
                <a:cs typeface="Arial"/>
              </a:rPr>
              <a:t>the economy </a:t>
            </a:r>
            <a:r>
              <a:rPr dirty="0" sz="1150" spc="5">
                <a:latin typeface="Arial"/>
                <a:cs typeface="Arial"/>
              </a:rPr>
              <a:t>is headed.  Needless </a:t>
            </a:r>
            <a:r>
              <a:rPr dirty="0" sz="1150" spc="10">
                <a:latin typeface="Arial"/>
                <a:cs typeface="Arial"/>
              </a:rPr>
              <a:t>to </a:t>
            </a:r>
            <a:r>
              <a:rPr dirty="0" sz="1150" spc="5">
                <a:latin typeface="Arial"/>
                <a:cs typeface="Arial"/>
              </a:rPr>
              <a:t>say, that's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>
                <a:latin typeface="Arial"/>
                <a:cs typeface="Arial"/>
              </a:rPr>
              <a:t>big </a:t>
            </a:r>
            <a:r>
              <a:rPr dirty="0" sz="1150" spc="10">
                <a:latin typeface="Arial"/>
                <a:cs typeface="Arial"/>
              </a:rPr>
              <a:t>advantage for</a:t>
            </a:r>
            <a:r>
              <a:rPr dirty="0" sz="115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investors.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>
              <a:lnSpc>
                <a:spcPts val="1370"/>
              </a:lnSpc>
            </a:pPr>
            <a:r>
              <a:rPr dirty="0" sz="1150" spc="5" b="1">
                <a:solidFill>
                  <a:srgbClr val="C00000"/>
                </a:solidFill>
                <a:latin typeface="Arial"/>
                <a:cs typeface="Arial"/>
              </a:rPr>
              <a:t>Note:</a:t>
            </a:r>
            <a:endParaRPr sz="1150">
              <a:latin typeface="Arial"/>
              <a:cs typeface="Arial"/>
            </a:endParaRPr>
          </a:p>
          <a:p>
            <a:pPr algn="just" marL="12700" marR="6985">
              <a:lnSpc>
                <a:spcPts val="1340"/>
              </a:lnSpc>
              <a:spcBef>
                <a:spcPts val="65"/>
              </a:spcBef>
            </a:pPr>
            <a:r>
              <a:rPr dirty="0" sz="1150" spc="5">
                <a:latin typeface="Arial"/>
                <a:cs typeface="Arial"/>
              </a:rPr>
              <a:t>There </a:t>
            </a:r>
            <a:r>
              <a:rPr dirty="0" sz="1150" spc="10">
                <a:latin typeface="Arial"/>
                <a:cs typeface="Arial"/>
              </a:rPr>
              <a:t>are </a:t>
            </a:r>
            <a:r>
              <a:rPr dirty="0" sz="1150" spc="5">
                <a:latin typeface="Arial"/>
                <a:cs typeface="Arial"/>
              </a:rPr>
              <a:t>other useful fundamental (News) </a:t>
            </a:r>
            <a:r>
              <a:rPr dirty="0" sz="1150" spc="-5">
                <a:latin typeface="Arial"/>
                <a:cs typeface="Arial"/>
              </a:rPr>
              <a:t>indicators </a:t>
            </a:r>
            <a:r>
              <a:rPr dirty="0" sz="1150" spc="5">
                <a:latin typeface="Arial"/>
                <a:cs typeface="Arial"/>
              </a:rPr>
              <a:t>you need </a:t>
            </a:r>
            <a:r>
              <a:rPr dirty="0" sz="1150" spc="10">
                <a:latin typeface="Arial"/>
                <a:cs typeface="Arial"/>
              </a:rPr>
              <a:t>to know to be a  </a:t>
            </a:r>
            <a:r>
              <a:rPr dirty="0" sz="1150" spc="5">
                <a:latin typeface="Arial"/>
                <a:cs typeface="Arial"/>
              </a:rPr>
              <a:t>successful forex</a:t>
            </a:r>
            <a:r>
              <a:rPr dirty="0" sz="1150" spc="-4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trader.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50"/>
              </a:lnSpc>
            </a:pPr>
            <a:r>
              <a:rPr dirty="0" spc="5">
                <a:hlinkClick r:id="rId6"/>
              </a:rPr>
              <a:t>www.instafxng.com</a:t>
            </a:r>
          </a:p>
          <a:p>
            <a:pPr algn="ctr">
              <a:lnSpc>
                <a:spcPts val="1360"/>
              </a:lnSpc>
            </a:pPr>
            <a:r>
              <a:rPr dirty="0" spc="5" u="none">
                <a:solidFill>
                  <a:srgbClr val="C00000"/>
                </a:solidFill>
              </a:rPr>
              <a:t>This materials </a:t>
            </a:r>
            <a:r>
              <a:rPr dirty="0" u="none">
                <a:solidFill>
                  <a:srgbClr val="C00000"/>
                </a:solidFill>
              </a:rPr>
              <a:t>are </a:t>
            </a:r>
            <a:r>
              <a:rPr dirty="0" spc="10" u="none">
                <a:solidFill>
                  <a:srgbClr val="C00000"/>
                </a:solidFill>
              </a:rPr>
              <a:t>solely </a:t>
            </a:r>
            <a:r>
              <a:rPr dirty="0" spc="5" u="none">
                <a:solidFill>
                  <a:srgbClr val="C00000"/>
                </a:solidFill>
              </a:rPr>
              <a:t>meant for educational </a:t>
            </a:r>
            <a:r>
              <a:rPr dirty="0" spc="-5" u="none">
                <a:solidFill>
                  <a:srgbClr val="C00000"/>
                </a:solidFill>
              </a:rPr>
              <a:t>purposes</a:t>
            </a:r>
            <a:r>
              <a:rPr dirty="0" spc="-25" u="none">
                <a:solidFill>
                  <a:srgbClr val="C00000"/>
                </a:solidFill>
              </a:rPr>
              <a:t> </a:t>
            </a:r>
            <a:r>
              <a:rPr dirty="0" spc="10" u="none">
                <a:solidFill>
                  <a:srgbClr val="C00000"/>
                </a:solidFill>
              </a:rPr>
              <a:t>only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00238" y="4756141"/>
            <a:ext cx="5372100" cy="137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This short </a:t>
            </a:r>
            <a:r>
              <a:rPr dirty="0" sz="1150" spc="10">
                <a:latin typeface="Arial"/>
                <a:cs typeface="Arial"/>
              </a:rPr>
              <a:t>manual </a:t>
            </a:r>
            <a:r>
              <a:rPr dirty="0" sz="1150" spc="5">
                <a:latin typeface="Arial"/>
                <a:cs typeface="Arial"/>
              </a:rPr>
              <a:t>maybe good and has </a:t>
            </a:r>
            <a:r>
              <a:rPr dirty="0" sz="1150" spc="10">
                <a:latin typeface="Arial"/>
                <a:cs typeface="Arial"/>
              </a:rPr>
              <a:t>give </a:t>
            </a:r>
            <a:r>
              <a:rPr dirty="0" sz="1150" spc="5">
                <a:latin typeface="Arial"/>
                <a:cs typeface="Arial"/>
              </a:rPr>
              <a:t>you the </a:t>
            </a:r>
            <a:r>
              <a:rPr dirty="0" sz="1150" spc="-10">
                <a:latin typeface="Arial"/>
                <a:cs typeface="Arial"/>
              </a:rPr>
              <a:t>basic </a:t>
            </a:r>
            <a:r>
              <a:rPr dirty="0" sz="1150" spc="10">
                <a:latin typeface="Arial"/>
                <a:cs typeface="Arial"/>
              </a:rPr>
              <a:t>knowledge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online  forex trading. But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15">
                <a:latin typeface="Arial"/>
                <a:cs typeface="Arial"/>
              </a:rPr>
              <a:t>we </a:t>
            </a:r>
            <a:r>
              <a:rPr dirty="0" sz="1150" spc="5">
                <a:latin typeface="Arial"/>
                <a:cs typeface="Arial"/>
              </a:rPr>
              <a:t>assure you that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you still </a:t>
            </a:r>
            <a:r>
              <a:rPr dirty="0" sz="1150" spc="-15">
                <a:latin typeface="Arial"/>
                <a:cs typeface="Arial"/>
              </a:rPr>
              <a:t>need </a:t>
            </a:r>
            <a:r>
              <a:rPr dirty="0" sz="1150" spc="5">
                <a:latin typeface="Arial"/>
                <a:cs typeface="Arial"/>
              </a:rPr>
              <a:t>more in-depth but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comprehensive </a:t>
            </a:r>
            <a:r>
              <a:rPr dirty="0" sz="1150" spc="10">
                <a:latin typeface="Arial"/>
                <a:cs typeface="Arial"/>
              </a:rPr>
              <a:t>knowledge </a:t>
            </a:r>
            <a:r>
              <a:rPr dirty="0" sz="1150" spc="5">
                <a:latin typeface="Arial"/>
                <a:cs typeface="Arial"/>
              </a:rPr>
              <a:t>if really want </a:t>
            </a:r>
            <a:r>
              <a:rPr dirty="0" sz="1150" spc="10">
                <a:latin typeface="Arial"/>
                <a:cs typeface="Arial"/>
              </a:rPr>
              <a:t>make </a:t>
            </a:r>
            <a:r>
              <a:rPr dirty="0" sz="1150" spc="-5">
                <a:latin typeface="Arial"/>
                <a:cs typeface="Arial"/>
              </a:rPr>
              <a:t>constant </a:t>
            </a:r>
            <a:r>
              <a:rPr dirty="0" sz="1150" spc="5">
                <a:latin typeface="Arial"/>
                <a:cs typeface="Arial"/>
              </a:rPr>
              <a:t>profit </a:t>
            </a:r>
            <a:r>
              <a:rPr dirty="0" sz="1150" spc="10">
                <a:latin typeface="Arial"/>
                <a:cs typeface="Arial"/>
              </a:rPr>
              <a:t>from </a:t>
            </a:r>
            <a:r>
              <a:rPr dirty="0" sz="1150">
                <a:latin typeface="Arial"/>
                <a:cs typeface="Arial"/>
              </a:rPr>
              <a:t>online</a:t>
            </a:r>
            <a:r>
              <a:rPr dirty="0" sz="1150" spc="8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forex.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40"/>
              </a:lnSpc>
            </a:pPr>
            <a:r>
              <a:rPr dirty="0" sz="1150" spc="10">
                <a:latin typeface="Arial"/>
                <a:cs typeface="Arial"/>
              </a:rPr>
              <a:t>You </a:t>
            </a:r>
            <a:r>
              <a:rPr dirty="0" sz="1150" spc="5">
                <a:latin typeface="Arial"/>
                <a:cs typeface="Arial"/>
              </a:rPr>
              <a:t>are invited to Instaforex Free forex training. </a:t>
            </a:r>
            <a:r>
              <a:rPr dirty="0" sz="1150" spc="10">
                <a:latin typeface="Arial"/>
                <a:cs typeface="Arial"/>
              </a:rPr>
              <a:t>For more </a:t>
            </a:r>
            <a:r>
              <a:rPr dirty="0" sz="1150" spc="5">
                <a:latin typeface="Arial"/>
                <a:cs typeface="Arial"/>
              </a:rPr>
              <a:t>information </a:t>
            </a:r>
            <a:r>
              <a:rPr dirty="0" sz="1150" spc="10">
                <a:latin typeface="Arial"/>
                <a:cs typeface="Arial"/>
              </a:rPr>
              <a:t>please </a:t>
            </a:r>
            <a:r>
              <a:rPr dirty="0" sz="1150" spc="5">
                <a:latin typeface="Arial"/>
                <a:cs typeface="Arial"/>
              </a:rPr>
              <a:t>visit  </a:t>
            </a:r>
            <a:r>
              <a:rPr dirty="0" sz="1150" spc="5" u="sng">
                <a:solidFill>
                  <a:srgbClr val="0000FF"/>
                </a:solidFill>
                <a:latin typeface="Arial"/>
                <a:cs typeface="Arial"/>
                <a:hlinkClick r:id="rId6"/>
              </a:rPr>
              <a:t>www.instafxng.com</a:t>
            </a:r>
            <a:r>
              <a:rPr dirty="0" sz="1150" spc="5">
                <a:latin typeface="Arial"/>
                <a:cs typeface="Arial"/>
                <a:hlinkClick r:id="rId6"/>
              </a:rPr>
              <a:t>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150" spc="5">
                <a:latin typeface="Arial"/>
                <a:cs typeface="Arial"/>
              </a:rPr>
              <a:t>Instaforex</a:t>
            </a:r>
            <a:r>
              <a:rPr dirty="0" sz="1150" spc="-6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Nigeria.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solidFill>
                  <a:srgbClr val="006500"/>
                </a:solidFill>
              </a:rPr>
              <a:t>EUR</a:t>
            </a:r>
            <a:r>
              <a:rPr dirty="0" spc="-5">
                <a:solidFill>
                  <a:srgbClr val="000000"/>
                </a:solidFill>
              </a:rPr>
              <a:t>/</a:t>
            </a:r>
            <a:r>
              <a:rPr dirty="0" spc="-5"/>
              <a:t>USD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0237" y="2538909"/>
            <a:ext cx="5374005" cy="6659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7620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Note: </a:t>
            </a:r>
            <a:r>
              <a:rPr dirty="0" sz="1150" spc="10">
                <a:latin typeface="Arial"/>
                <a:cs typeface="Arial"/>
              </a:rPr>
              <a:t>anytime </a:t>
            </a:r>
            <a:r>
              <a:rPr dirty="0" sz="1150" spc="5">
                <a:latin typeface="Arial"/>
                <a:cs typeface="Arial"/>
              </a:rPr>
              <a:t>you’re selling or buying </a:t>
            </a:r>
            <a:r>
              <a:rPr dirty="0" sz="1150" spc="10">
                <a:latin typeface="Arial"/>
                <a:cs typeface="Arial"/>
              </a:rPr>
              <a:t>currency </a:t>
            </a:r>
            <a:r>
              <a:rPr dirty="0" sz="1150" spc="-15">
                <a:latin typeface="Arial"/>
                <a:cs typeface="Arial"/>
              </a:rPr>
              <a:t>pair, </a:t>
            </a:r>
            <a:r>
              <a:rPr dirty="0" sz="1150" spc="5">
                <a:latin typeface="Arial"/>
                <a:cs typeface="Arial"/>
              </a:rPr>
              <a:t>you’re </a:t>
            </a:r>
            <a:r>
              <a:rPr dirty="0" sz="1150" spc="10">
                <a:latin typeface="Arial"/>
                <a:cs typeface="Arial"/>
              </a:rPr>
              <a:t>simply </a:t>
            </a:r>
            <a:r>
              <a:rPr dirty="0" sz="1150" spc="5">
                <a:latin typeface="Arial"/>
                <a:cs typeface="Arial"/>
              </a:rPr>
              <a:t>selling </a:t>
            </a:r>
            <a:r>
              <a:rPr dirty="0" sz="1150">
                <a:latin typeface="Arial"/>
                <a:cs typeface="Arial"/>
              </a:rPr>
              <a:t>or  </a:t>
            </a:r>
            <a:r>
              <a:rPr dirty="0" sz="1150" spc="5">
                <a:latin typeface="Arial"/>
                <a:cs typeface="Arial"/>
              </a:rPr>
              <a:t>buying the base</a:t>
            </a:r>
            <a:r>
              <a:rPr dirty="0" sz="1150" spc="-3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currency.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150" spc="5" b="1" u="heavy">
                <a:latin typeface="Arial"/>
                <a:cs typeface="Arial"/>
              </a:rPr>
              <a:t>Spread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6350">
              <a:lnSpc>
                <a:spcPct val="97300"/>
              </a:lnSpc>
              <a:spcBef>
                <a:spcPts val="5"/>
              </a:spcBef>
            </a:pPr>
            <a:r>
              <a:rPr dirty="0" sz="1150" spc="5">
                <a:latin typeface="Arial"/>
                <a:cs typeface="Arial"/>
              </a:rPr>
              <a:t>Spread is the difference between the buy </a:t>
            </a:r>
            <a:r>
              <a:rPr dirty="0" sz="1150" spc="10">
                <a:latin typeface="Arial"/>
                <a:cs typeface="Arial"/>
              </a:rPr>
              <a:t>and </a:t>
            </a:r>
            <a:r>
              <a:rPr dirty="0" sz="1150" spc="5">
                <a:latin typeface="Arial"/>
                <a:cs typeface="Arial"/>
              </a:rPr>
              <a:t>sell </a:t>
            </a:r>
            <a:r>
              <a:rPr dirty="0" sz="1150" spc="-10">
                <a:latin typeface="Arial"/>
                <a:cs typeface="Arial"/>
              </a:rPr>
              <a:t>price. </a:t>
            </a:r>
            <a:r>
              <a:rPr dirty="0" sz="1150" spc="10">
                <a:latin typeface="Arial"/>
                <a:cs typeface="Arial"/>
              </a:rPr>
              <a:t>Like in </a:t>
            </a:r>
            <a:r>
              <a:rPr dirty="0" sz="1150" spc="5">
                <a:latin typeface="Arial"/>
                <a:cs typeface="Arial"/>
              </a:rPr>
              <a:t>stock market </a:t>
            </a:r>
            <a:r>
              <a:rPr dirty="0" sz="1150" spc="10">
                <a:latin typeface="Arial"/>
                <a:cs typeface="Arial"/>
              </a:rPr>
              <a:t>ask  and </a:t>
            </a:r>
            <a:r>
              <a:rPr dirty="0" sz="1150">
                <a:latin typeface="Arial"/>
                <a:cs typeface="Arial"/>
              </a:rPr>
              <a:t>bid. </a:t>
            </a:r>
            <a:r>
              <a:rPr dirty="0" sz="1150" spc="5">
                <a:latin typeface="Arial"/>
                <a:cs typeface="Arial"/>
              </a:rPr>
              <a:t>This </a:t>
            </a:r>
            <a:r>
              <a:rPr dirty="0" sz="1150" spc="10">
                <a:latin typeface="Arial"/>
                <a:cs typeface="Arial"/>
              </a:rPr>
              <a:t>is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difference between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market makers selling price </a:t>
            </a:r>
            <a:r>
              <a:rPr dirty="0" sz="1150" spc="10">
                <a:latin typeface="Arial"/>
                <a:cs typeface="Arial"/>
              </a:rPr>
              <a:t>and </a:t>
            </a:r>
            <a:r>
              <a:rPr dirty="0" sz="1150" spc="5">
                <a:latin typeface="Arial"/>
                <a:cs typeface="Arial"/>
              </a:rPr>
              <a:t>the  price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market </a:t>
            </a:r>
            <a:r>
              <a:rPr dirty="0" sz="1150" spc="10">
                <a:latin typeface="Arial"/>
                <a:cs typeface="Arial"/>
              </a:rPr>
              <a:t>maker </a:t>
            </a:r>
            <a:r>
              <a:rPr dirty="0" sz="1150" spc="5">
                <a:latin typeface="Arial"/>
                <a:cs typeface="Arial"/>
              </a:rPr>
              <a:t>is </a:t>
            </a:r>
            <a:r>
              <a:rPr dirty="0" sz="1150" spc="10">
                <a:latin typeface="Arial"/>
                <a:cs typeface="Arial"/>
              </a:rPr>
              <a:t>ready to </a:t>
            </a:r>
            <a:r>
              <a:rPr dirty="0" sz="1150" spc="5">
                <a:latin typeface="Arial"/>
                <a:cs typeface="Arial"/>
              </a:rPr>
              <a:t>pay </a:t>
            </a:r>
            <a:r>
              <a:rPr dirty="0" sz="1150" spc="10">
                <a:latin typeface="Arial"/>
                <a:cs typeface="Arial"/>
              </a:rPr>
              <a:t>to </a:t>
            </a:r>
            <a:r>
              <a:rPr dirty="0" sz="1150" spc="5">
                <a:latin typeface="Arial"/>
                <a:cs typeface="Arial"/>
              </a:rPr>
              <a:t>buy </a:t>
            </a:r>
            <a:r>
              <a:rPr dirty="0" sz="1150" spc="15">
                <a:latin typeface="Arial"/>
                <a:cs typeface="Arial"/>
              </a:rPr>
              <a:t>the </a:t>
            </a:r>
            <a:r>
              <a:rPr dirty="0" sz="1150" spc="-10">
                <a:latin typeface="Arial"/>
                <a:cs typeface="Arial"/>
              </a:rPr>
              <a:t>same </a:t>
            </a:r>
            <a:r>
              <a:rPr dirty="0" sz="1150" spc="5">
                <a:latin typeface="Arial"/>
                <a:cs typeface="Arial"/>
              </a:rPr>
              <a:t>currency. </a:t>
            </a:r>
            <a:r>
              <a:rPr dirty="0" sz="1150" spc="10">
                <a:latin typeface="Arial"/>
                <a:cs typeface="Arial"/>
              </a:rPr>
              <a:t>This means  </a:t>
            </a:r>
            <a:r>
              <a:rPr dirty="0" sz="1150" spc="5">
                <a:latin typeface="Arial"/>
                <a:cs typeface="Arial"/>
              </a:rPr>
              <a:t>that </a:t>
            </a:r>
            <a:r>
              <a:rPr dirty="0" sz="1150" spc="10">
                <a:latin typeface="Arial"/>
                <a:cs typeface="Arial"/>
              </a:rPr>
              <a:t>if </a:t>
            </a:r>
            <a:r>
              <a:rPr dirty="0" sz="1150" spc="5">
                <a:latin typeface="Arial"/>
                <a:cs typeface="Arial"/>
              </a:rPr>
              <a:t>you </a:t>
            </a:r>
            <a:r>
              <a:rPr dirty="0" sz="1150" spc="10">
                <a:latin typeface="Arial"/>
                <a:cs typeface="Arial"/>
              </a:rPr>
              <a:t>buy a </a:t>
            </a:r>
            <a:r>
              <a:rPr dirty="0" sz="1150" spc="5">
                <a:latin typeface="Arial"/>
                <a:cs typeface="Arial"/>
              </a:rPr>
              <a:t>currency </a:t>
            </a:r>
            <a:r>
              <a:rPr dirty="0" sz="1150" spc="10">
                <a:latin typeface="Arial"/>
                <a:cs typeface="Arial"/>
              </a:rPr>
              <a:t>and then </a:t>
            </a:r>
            <a:r>
              <a:rPr dirty="0" sz="1150" spc="5">
                <a:latin typeface="Arial"/>
                <a:cs typeface="Arial"/>
              </a:rPr>
              <a:t>sell the </a:t>
            </a:r>
            <a:r>
              <a:rPr dirty="0" sz="1150" spc="-5">
                <a:latin typeface="Arial"/>
                <a:cs typeface="Arial"/>
              </a:rPr>
              <a:t>currency </a:t>
            </a:r>
            <a:r>
              <a:rPr dirty="0" sz="1150" spc="5">
                <a:latin typeface="Arial"/>
                <a:cs typeface="Arial"/>
              </a:rPr>
              <a:t>before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price </a:t>
            </a:r>
            <a:r>
              <a:rPr dirty="0" sz="1150" spc="5">
                <a:latin typeface="Arial"/>
                <a:cs typeface="Arial"/>
              </a:rPr>
              <a:t>has  changed you will lose money because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the spread. </a:t>
            </a:r>
            <a:r>
              <a:rPr dirty="0" sz="1150" spc="10">
                <a:latin typeface="Arial"/>
                <a:cs typeface="Arial"/>
              </a:rPr>
              <a:t>Bid </a:t>
            </a:r>
            <a:r>
              <a:rPr dirty="0" sz="1150" spc="5">
                <a:latin typeface="Arial"/>
                <a:cs typeface="Arial"/>
              </a:rPr>
              <a:t>price is always lower  </a:t>
            </a:r>
            <a:r>
              <a:rPr dirty="0" sz="1150" spc="10">
                <a:latin typeface="Arial"/>
                <a:cs typeface="Arial"/>
              </a:rPr>
              <a:t>than the </a:t>
            </a:r>
            <a:r>
              <a:rPr dirty="0" sz="1150" spc="5">
                <a:latin typeface="Arial"/>
                <a:cs typeface="Arial"/>
              </a:rPr>
              <a:t>ask price, </a:t>
            </a:r>
            <a:r>
              <a:rPr dirty="0" sz="1150" spc="10">
                <a:latin typeface="Arial"/>
                <a:cs typeface="Arial"/>
              </a:rPr>
              <a:t>thus </a:t>
            </a:r>
            <a:r>
              <a:rPr dirty="0" sz="1150" spc="5">
                <a:latin typeface="Arial"/>
                <a:cs typeface="Arial"/>
              </a:rPr>
              <a:t>the situation. </a:t>
            </a:r>
            <a:r>
              <a:rPr dirty="0" sz="1150" spc="10">
                <a:latin typeface="Arial"/>
                <a:cs typeface="Arial"/>
              </a:rPr>
              <a:t>For example </a:t>
            </a:r>
            <a:r>
              <a:rPr dirty="0" sz="1150" spc="-5">
                <a:latin typeface="Arial"/>
                <a:cs typeface="Arial"/>
              </a:rPr>
              <a:t>if </a:t>
            </a:r>
            <a:r>
              <a:rPr dirty="0" sz="1150" spc="5">
                <a:latin typeface="Arial"/>
                <a:cs typeface="Arial"/>
              </a:rPr>
              <a:t>EUR/USD bid/ask </a:t>
            </a:r>
            <a:r>
              <a:rPr dirty="0" sz="1150" spc="10">
                <a:latin typeface="Arial"/>
                <a:cs typeface="Arial"/>
              </a:rPr>
              <a:t>is  </a:t>
            </a:r>
            <a:r>
              <a:rPr dirty="0" sz="1150" spc="5">
                <a:latin typeface="Arial"/>
                <a:cs typeface="Arial"/>
              </a:rPr>
              <a:t>1.2010/1.2015 ( the </a:t>
            </a:r>
            <a:r>
              <a:rPr dirty="0" sz="1150" spc="10">
                <a:latin typeface="Arial"/>
                <a:cs typeface="Arial"/>
              </a:rPr>
              <a:t>spread </a:t>
            </a:r>
            <a:r>
              <a:rPr dirty="0" sz="1150" spc="5">
                <a:latin typeface="Arial"/>
                <a:cs typeface="Arial"/>
              </a:rPr>
              <a:t>is 5) </a:t>
            </a:r>
            <a:r>
              <a:rPr dirty="0" sz="1150" spc="10">
                <a:latin typeface="Arial"/>
                <a:cs typeface="Arial"/>
              </a:rPr>
              <a:t>then </a:t>
            </a:r>
            <a:r>
              <a:rPr dirty="0" sz="1150" spc="5">
                <a:latin typeface="Arial"/>
                <a:cs typeface="Arial"/>
              </a:rPr>
              <a:t>by selling </a:t>
            </a:r>
            <a:r>
              <a:rPr dirty="0" sz="1150" spc="-20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security </a:t>
            </a:r>
            <a:r>
              <a:rPr dirty="0" sz="1150" spc="5">
                <a:latin typeface="Arial"/>
                <a:cs typeface="Arial"/>
              </a:rPr>
              <a:t>before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price has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changed, you </a:t>
            </a:r>
            <a:r>
              <a:rPr dirty="0" sz="1150">
                <a:latin typeface="Arial"/>
                <a:cs typeface="Arial"/>
              </a:rPr>
              <a:t>will </a:t>
            </a:r>
            <a:r>
              <a:rPr dirty="0" sz="1150" spc="10">
                <a:latin typeface="Arial"/>
                <a:cs typeface="Arial"/>
              </a:rPr>
              <a:t>lose 5</a:t>
            </a:r>
            <a:r>
              <a:rPr dirty="0" sz="1150" spc="-3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pips.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150" spc="10" b="1">
                <a:latin typeface="Arial"/>
                <a:cs typeface="Arial"/>
              </a:rPr>
              <a:t>Pip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7600"/>
              </a:lnSpc>
            </a:pPr>
            <a:r>
              <a:rPr dirty="0" sz="1150" spc="10">
                <a:latin typeface="Arial"/>
                <a:cs typeface="Arial"/>
              </a:rPr>
              <a:t>Now </a:t>
            </a:r>
            <a:r>
              <a:rPr dirty="0" sz="1150" spc="5">
                <a:latin typeface="Arial"/>
                <a:cs typeface="Arial"/>
              </a:rPr>
              <a:t>you might </a:t>
            </a:r>
            <a:r>
              <a:rPr dirty="0" sz="1150" spc="10">
                <a:latin typeface="Arial"/>
                <a:cs typeface="Arial"/>
              </a:rPr>
              <a:t>be </a:t>
            </a:r>
            <a:r>
              <a:rPr dirty="0" sz="1150" spc="5">
                <a:latin typeface="Arial"/>
                <a:cs typeface="Arial"/>
              </a:rPr>
              <a:t>wondering what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heck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10" b="1">
                <a:latin typeface="Arial"/>
                <a:cs typeface="Arial"/>
              </a:rPr>
              <a:t>pip </a:t>
            </a:r>
            <a:r>
              <a:rPr dirty="0" sz="1150" spc="5">
                <a:latin typeface="Arial"/>
                <a:cs typeface="Arial"/>
              </a:rPr>
              <a:t>is. I </a:t>
            </a:r>
            <a:r>
              <a:rPr dirty="0" sz="1150" spc="10">
                <a:latin typeface="Arial"/>
                <a:cs typeface="Arial"/>
              </a:rPr>
              <a:t>know that </a:t>
            </a:r>
            <a:r>
              <a:rPr dirty="0" sz="1150" spc="5">
                <a:latin typeface="Arial"/>
                <a:cs typeface="Arial"/>
              </a:rPr>
              <a:t>when I first  started </a:t>
            </a:r>
            <a:r>
              <a:rPr dirty="0" sz="1150" spc="10">
                <a:latin typeface="Arial"/>
                <a:cs typeface="Arial"/>
              </a:rPr>
              <a:t>reading </a:t>
            </a:r>
            <a:r>
              <a:rPr dirty="0" sz="1150" spc="5">
                <a:latin typeface="Arial"/>
                <a:cs typeface="Arial"/>
              </a:rPr>
              <a:t>about forex and </a:t>
            </a:r>
            <a:r>
              <a:rPr dirty="0" sz="1150" spc="10">
                <a:latin typeface="Arial"/>
                <a:cs typeface="Arial"/>
              </a:rPr>
              <a:t>such </a:t>
            </a:r>
            <a:r>
              <a:rPr dirty="0" sz="1150" spc="5">
                <a:latin typeface="Arial"/>
                <a:cs typeface="Arial"/>
              </a:rPr>
              <a:t>I wondered </a:t>
            </a:r>
            <a:r>
              <a:rPr dirty="0" sz="1150" spc="10">
                <a:latin typeface="Arial"/>
                <a:cs typeface="Arial"/>
              </a:rPr>
              <a:t>for </a:t>
            </a:r>
            <a:r>
              <a:rPr dirty="0" sz="1150" spc="5">
                <a:latin typeface="Arial"/>
                <a:cs typeface="Arial"/>
              </a:rPr>
              <a:t>quite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bit what </a:t>
            </a:r>
            <a:r>
              <a:rPr dirty="0" sz="1150" spc="10">
                <a:latin typeface="Arial"/>
                <a:cs typeface="Arial"/>
              </a:rPr>
              <a:t>is </a:t>
            </a:r>
            <a:r>
              <a:rPr dirty="0" sz="1150">
                <a:latin typeface="Arial"/>
                <a:cs typeface="Arial"/>
              </a:rPr>
              <a:t>that </a:t>
            </a:r>
            <a:r>
              <a:rPr dirty="0" sz="1150" spc="5">
                <a:latin typeface="Arial"/>
                <a:cs typeface="Arial"/>
              </a:rPr>
              <a:t>pip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they are </a:t>
            </a:r>
            <a:r>
              <a:rPr dirty="0" sz="1150" spc="5">
                <a:latin typeface="Arial"/>
                <a:cs typeface="Arial"/>
              </a:rPr>
              <a:t>talking about. Basically, as currency </a:t>
            </a:r>
            <a:r>
              <a:rPr dirty="0" sz="1150" spc="-10">
                <a:latin typeface="Arial"/>
                <a:cs typeface="Arial"/>
              </a:rPr>
              <a:t>rates </a:t>
            </a:r>
            <a:r>
              <a:rPr dirty="0" sz="1150" spc="15">
                <a:latin typeface="Arial"/>
                <a:cs typeface="Arial"/>
              </a:rPr>
              <a:t>do </a:t>
            </a:r>
            <a:r>
              <a:rPr dirty="0" sz="1150">
                <a:latin typeface="Arial"/>
                <a:cs typeface="Arial"/>
              </a:rPr>
              <a:t>not </a:t>
            </a:r>
            <a:r>
              <a:rPr dirty="0" sz="1150" spc="10">
                <a:latin typeface="Arial"/>
                <a:cs typeface="Arial"/>
              </a:rPr>
              <a:t>change a </a:t>
            </a:r>
            <a:r>
              <a:rPr dirty="0" sz="1150" spc="5">
                <a:latin typeface="Arial"/>
                <a:cs typeface="Arial"/>
              </a:rPr>
              <a:t>lot then </a:t>
            </a:r>
            <a:r>
              <a:rPr dirty="0" sz="1150" spc="10">
                <a:latin typeface="Arial"/>
                <a:cs typeface="Arial"/>
              </a:rPr>
              <a:t>the  </a:t>
            </a:r>
            <a:r>
              <a:rPr dirty="0" sz="1150" spc="5">
                <a:latin typeface="Arial"/>
                <a:cs typeface="Arial"/>
              </a:rPr>
              <a:t>changes are brought out in pips. </a:t>
            </a:r>
            <a:r>
              <a:rPr dirty="0" sz="1150" spc="15">
                <a:latin typeface="Arial"/>
                <a:cs typeface="Arial"/>
              </a:rPr>
              <a:t>One </a:t>
            </a:r>
            <a:r>
              <a:rPr dirty="0" sz="1150" spc="5">
                <a:latin typeface="Arial"/>
                <a:cs typeface="Arial"/>
              </a:rPr>
              <a:t>pip is 0.0001 in </a:t>
            </a:r>
            <a:r>
              <a:rPr dirty="0" sz="1150">
                <a:latin typeface="Arial"/>
                <a:cs typeface="Arial"/>
              </a:rPr>
              <a:t>case </a:t>
            </a:r>
            <a:r>
              <a:rPr dirty="0" sz="1150" spc="5">
                <a:latin typeface="Arial"/>
                <a:cs typeface="Arial"/>
              </a:rPr>
              <a:t>of </a:t>
            </a:r>
            <a:r>
              <a:rPr dirty="0" sz="1150">
                <a:latin typeface="Arial"/>
                <a:cs typeface="Arial"/>
              </a:rPr>
              <a:t>all the </a:t>
            </a:r>
            <a:r>
              <a:rPr dirty="0" sz="1150" spc="5">
                <a:latin typeface="Arial"/>
                <a:cs typeface="Arial"/>
              </a:rPr>
              <a:t>currencies  excluding Yen. For Japanese Yen </a:t>
            </a:r>
            <a:r>
              <a:rPr dirty="0" sz="1150" spc="10">
                <a:latin typeface="Arial"/>
                <a:cs typeface="Arial"/>
              </a:rPr>
              <a:t>one </a:t>
            </a:r>
            <a:r>
              <a:rPr dirty="0" sz="1150" spc="5">
                <a:latin typeface="Arial"/>
                <a:cs typeface="Arial"/>
              </a:rPr>
              <a:t>pip </a:t>
            </a:r>
            <a:r>
              <a:rPr dirty="0" sz="1150" spc="10">
                <a:latin typeface="Arial"/>
                <a:cs typeface="Arial"/>
              </a:rPr>
              <a:t>is </a:t>
            </a:r>
            <a:r>
              <a:rPr dirty="0" sz="1150">
                <a:latin typeface="Arial"/>
                <a:cs typeface="Arial"/>
              </a:rPr>
              <a:t>0.01. </a:t>
            </a:r>
            <a:r>
              <a:rPr dirty="0" sz="1150" spc="15">
                <a:latin typeface="Arial"/>
                <a:cs typeface="Arial"/>
              </a:rPr>
              <a:t>So </a:t>
            </a:r>
            <a:r>
              <a:rPr dirty="0" sz="1150" spc="-5">
                <a:latin typeface="Arial"/>
                <a:cs typeface="Arial"/>
              </a:rPr>
              <a:t>if </a:t>
            </a:r>
            <a:r>
              <a:rPr dirty="0" sz="1150" spc="5">
                <a:latin typeface="Arial"/>
                <a:cs typeface="Arial"/>
              </a:rPr>
              <a:t>the exchange rate  changes </a:t>
            </a:r>
            <a:r>
              <a:rPr dirty="0" sz="1150" spc="10">
                <a:latin typeface="Arial"/>
                <a:cs typeface="Arial"/>
              </a:rPr>
              <a:t>by 20 </a:t>
            </a:r>
            <a:r>
              <a:rPr dirty="0" sz="1150" spc="5">
                <a:latin typeface="Arial"/>
                <a:cs typeface="Arial"/>
              </a:rPr>
              <a:t>pips then now you’ll know </a:t>
            </a:r>
            <a:r>
              <a:rPr dirty="0" sz="1150" spc="10">
                <a:latin typeface="Arial"/>
                <a:cs typeface="Arial"/>
              </a:rPr>
              <a:t>it </a:t>
            </a:r>
            <a:r>
              <a:rPr dirty="0" sz="1150" spc="5">
                <a:latin typeface="Arial"/>
                <a:cs typeface="Arial"/>
              </a:rPr>
              <a:t>means</a:t>
            </a:r>
            <a:r>
              <a:rPr dirty="0" sz="1150" spc="50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0.0020.</a:t>
            </a:r>
            <a:endParaRPr sz="1150">
              <a:latin typeface="Arial"/>
              <a:cs typeface="Arial"/>
            </a:endParaRPr>
          </a:p>
          <a:p>
            <a:pPr algn="just" marL="12700" marR="5715">
              <a:lnSpc>
                <a:spcPts val="1340"/>
              </a:lnSpc>
              <a:spcBef>
                <a:spcPts val="40"/>
              </a:spcBef>
            </a:pPr>
            <a:r>
              <a:rPr dirty="0" sz="1150" spc="15">
                <a:latin typeface="Arial"/>
                <a:cs typeface="Arial"/>
              </a:rPr>
              <a:t>When </a:t>
            </a:r>
            <a:r>
              <a:rPr dirty="0" sz="1150" spc="10">
                <a:latin typeface="Arial"/>
                <a:cs typeface="Arial"/>
              </a:rPr>
              <a:t>in </a:t>
            </a:r>
            <a:r>
              <a:rPr dirty="0" sz="1150">
                <a:latin typeface="Arial"/>
                <a:cs typeface="Arial"/>
              </a:rPr>
              <a:t>banks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exchange rates </a:t>
            </a:r>
            <a:r>
              <a:rPr dirty="0" sz="1150" spc="10">
                <a:latin typeface="Arial"/>
                <a:cs typeface="Arial"/>
              </a:rPr>
              <a:t>– </a:t>
            </a:r>
            <a:r>
              <a:rPr dirty="0" sz="1150" spc="5">
                <a:latin typeface="Arial"/>
                <a:cs typeface="Arial"/>
              </a:rPr>
              <a:t>buy/sell rates </a:t>
            </a:r>
            <a:r>
              <a:rPr dirty="0" sz="1150" spc="-5">
                <a:latin typeface="Arial"/>
                <a:cs typeface="Arial"/>
              </a:rPr>
              <a:t>(spread) </a:t>
            </a:r>
            <a:r>
              <a:rPr dirty="0" sz="1150" spc="10">
                <a:latin typeface="Arial"/>
                <a:cs typeface="Arial"/>
              </a:rPr>
              <a:t>for </a:t>
            </a:r>
            <a:r>
              <a:rPr dirty="0" sz="1150" spc="5">
                <a:latin typeface="Arial"/>
                <a:cs typeface="Arial"/>
              </a:rPr>
              <a:t>different  currencies </a:t>
            </a:r>
            <a:r>
              <a:rPr dirty="0" sz="1150" spc="10">
                <a:latin typeface="Arial"/>
                <a:cs typeface="Arial"/>
              </a:rPr>
              <a:t>may </a:t>
            </a:r>
            <a:r>
              <a:rPr dirty="0" sz="1150" spc="5">
                <a:latin typeface="Arial"/>
                <a:cs typeface="Arial"/>
              </a:rPr>
              <a:t>vary even </a:t>
            </a:r>
            <a:r>
              <a:rPr dirty="0" sz="1150" spc="10">
                <a:latin typeface="Arial"/>
                <a:cs typeface="Arial"/>
              </a:rPr>
              <a:t>more than 1000 </a:t>
            </a:r>
            <a:r>
              <a:rPr dirty="0" sz="1150" spc="5">
                <a:latin typeface="Arial"/>
                <a:cs typeface="Arial"/>
              </a:rPr>
              <a:t>pips, in </a:t>
            </a:r>
            <a:r>
              <a:rPr dirty="0" sz="1150" spc="-15">
                <a:latin typeface="Arial"/>
                <a:cs typeface="Arial"/>
              </a:rPr>
              <a:t>forex </a:t>
            </a:r>
            <a:r>
              <a:rPr dirty="0" sz="1150" spc="10">
                <a:latin typeface="Arial"/>
                <a:cs typeface="Arial"/>
              </a:rPr>
              <a:t>market it’s a </a:t>
            </a:r>
            <a:r>
              <a:rPr dirty="0" sz="1150">
                <a:latin typeface="Arial"/>
                <a:cs typeface="Arial"/>
              </a:rPr>
              <a:t>lot </a:t>
            </a:r>
            <a:r>
              <a:rPr dirty="0" sz="1150" spc="5">
                <a:latin typeface="Arial"/>
                <a:cs typeface="Arial"/>
              </a:rPr>
              <a:t>smaller  </a:t>
            </a:r>
            <a:r>
              <a:rPr dirty="0" sz="1150" spc="10">
                <a:latin typeface="Arial"/>
                <a:cs typeface="Arial"/>
              </a:rPr>
              <a:t>and </a:t>
            </a:r>
            <a:r>
              <a:rPr dirty="0" sz="1150" spc="5">
                <a:latin typeface="Arial"/>
                <a:cs typeface="Arial"/>
              </a:rPr>
              <a:t>because of</a:t>
            </a:r>
            <a:r>
              <a:rPr dirty="0" sz="1150" spc="-4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that.</a:t>
            </a:r>
            <a:endParaRPr sz="1150">
              <a:latin typeface="Arial"/>
              <a:cs typeface="Arial"/>
            </a:endParaRPr>
          </a:p>
          <a:p>
            <a:pPr algn="just" marL="12700">
              <a:lnSpc>
                <a:spcPts val="1290"/>
              </a:lnSpc>
            </a:pPr>
            <a:r>
              <a:rPr dirty="0" sz="1150" spc="5">
                <a:latin typeface="Arial"/>
                <a:cs typeface="Arial"/>
              </a:rPr>
              <a:t>In</a:t>
            </a:r>
            <a:r>
              <a:rPr dirty="0" sz="1150" spc="130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clearer</a:t>
            </a:r>
            <a:r>
              <a:rPr dirty="0" sz="1150" spc="1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form,</a:t>
            </a:r>
            <a:r>
              <a:rPr dirty="0" sz="1150" spc="14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the</a:t>
            </a:r>
            <a:r>
              <a:rPr dirty="0" sz="1150" spc="14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pip</a:t>
            </a:r>
            <a:r>
              <a:rPr dirty="0" sz="1150" spc="114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is</a:t>
            </a:r>
            <a:r>
              <a:rPr dirty="0" sz="1150" spc="125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the</a:t>
            </a:r>
            <a:r>
              <a:rPr dirty="0" sz="1150" spc="13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last</a:t>
            </a:r>
            <a:r>
              <a:rPr dirty="0" sz="1150" spc="15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digit</a:t>
            </a:r>
            <a:r>
              <a:rPr dirty="0" sz="1150" spc="14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number(s)</a:t>
            </a:r>
            <a:r>
              <a:rPr dirty="0" sz="1150" spc="13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at</a:t>
            </a:r>
            <a:r>
              <a:rPr dirty="0" sz="1150" spc="14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end</a:t>
            </a:r>
            <a:r>
              <a:rPr dirty="0" sz="1150" spc="14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of</a:t>
            </a:r>
            <a:r>
              <a:rPr dirty="0" sz="1150" spc="14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every</a:t>
            </a:r>
            <a:r>
              <a:rPr dirty="0" sz="1150" spc="13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currency</a:t>
            </a:r>
            <a:r>
              <a:rPr dirty="0" sz="1150" spc="13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pair</a:t>
            </a:r>
            <a:endParaRPr sz="1150">
              <a:latin typeface="Arial"/>
              <a:cs typeface="Arial"/>
            </a:endParaRPr>
          </a:p>
          <a:p>
            <a:pPr algn="just" marL="12700" marR="7620">
              <a:lnSpc>
                <a:spcPts val="1330"/>
              </a:lnSpc>
              <a:spcBef>
                <a:spcPts val="65"/>
              </a:spcBef>
            </a:pPr>
            <a:r>
              <a:rPr dirty="0" sz="1150" spc="5">
                <a:latin typeface="Arial"/>
                <a:cs typeface="Arial"/>
              </a:rPr>
              <a:t>price: e.g. </a:t>
            </a:r>
            <a:r>
              <a:rPr dirty="0" sz="1150" spc="-5">
                <a:latin typeface="Arial"/>
                <a:cs typeface="Arial"/>
              </a:rPr>
              <a:t>if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EUR/USD </a:t>
            </a:r>
            <a:r>
              <a:rPr dirty="0" sz="1150" spc="5">
                <a:latin typeface="Arial"/>
                <a:cs typeface="Arial"/>
              </a:rPr>
              <a:t>is 1.5467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pip </a:t>
            </a:r>
            <a:r>
              <a:rPr dirty="0" sz="1150" spc="-5">
                <a:latin typeface="Arial"/>
                <a:cs typeface="Arial"/>
              </a:rPr>
              <a:t>counting </a:t>
            </a:r>
            <a:r>
              <a:rPr dirty="0" sz="1150" spc="10">
                <a:latin typeface="Arial"/>
                <a:cs typeface="Arial"/>
              </a:rPr>
              <a:t>should </a:t>
            </a:r>
            <a:r>
              <a:rPr dirty="0" sz="1150" spc="5">
                <a:latin typeface="Arial"/>
                <a:cs typeface="Arial"/>
              </a:rPr>
              <a:t>start </a:t>
            </a:r>
            <a:r>
              <a:rPr dirty="0" sz="1150">
                <a:latin typeface="Arial"/>
                <a:cs typeface="Arial"/>
              </a:rPr>
              <a:t>from </a:t>
            </a:r>
            <a:r>
              <a:rPr dirty="0" sz="1150" spc="10">
                <a:latin typeface="Arial"/>
                <a:cs typeface="Arial"/>
              </a:rPr>
              <a:t>7 </a:t>
            </a:r>
            <a:r>
              <a:rPr dirty="0" sz="1150" spc="5">
                <a:latin typeface="Arial"/>
                <a:cs typeface="Arial"/>
              </a:rPr>
              <a:t>upward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or</a:t>
            </a:r>
            <a:r>
              <a:rPr dirty="0" sz="1150" spc="-5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downward.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150" spc="5" b="1">
                <a:latin typeface="Arial"/>
                <a:cs typeface="Arial"/>
              </a:rPr>
              <a:t>Leverage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The leverage allows traders of forex </a:t>
            </a:r>
            <a:r>
              <a:rPr dirty="0" sz="1150" spc="10">
                <a:latin typeface="Arial"/>
                <a:cs typeface="Arial"/>
              </a:rPr>
              <a:t>market use </a:t>
            </a:r>
            <a:r>
              <a:rPr dirty="0" sz="1150" spc="5">
                <a:latin typeface="Arial"/>
                <a:cs typeface="Arial"/>
              </a:rPr>
              <a:t>credit. You </a:t>
            </a:r>
            <a:r>
              <a:rPr dirty="0" sz="1150" spc="-15">
                <a:latin typeface="Arial"/>
                <a:cs typeface="Arial"/>
              </a:rPr>
              <a:t>might </a:t>
            </a:r>
            <a:r>
              <a:rPr dirty="0" sz="1150">
                <a:latin typeface="Arial"/>
                <a:cs typeface="Arial"/>
              </a:rPr>
              <a:t>sort </a:t>
            </a:r>
            <a:r>
              <a:rPr dirty="0" sz="1150" spc="5">
                <a:latin typeface="Arial"/>
                <a:cs typeface="Arial"/>
              </a:rPr>
              <a:t>of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compare it with </a:t>
            </a:r>
            <a:r>
              <a:rPr dirty="0" sz="1150">
                <a:latin typeface="Arial"/>
                <a:cs typeface="Arial"/>
              </a:rPr>
              <a:t>short </a:t>
            </a:r>
            <a:r>
              <a:rPr dirty="0" sz="1150" spc="5">
                <a:latin typeface="Arial"/>
                <a:cs typeface="Arial"/>
              </a:rPr>
              <a:t>selling </a:t>
            </a:r>
            <a:r>
              <a:rPr dirty="0" sz="1150" spc="10">
                <a:latin typeface="Arial"/>
                <a:cs typeface="Arial"/>
              </a:rPr>
              <a:t>in </a:t>
            </a:r>
            <a:r>
              <a:rPr dirty="0" sz="1150" spc="5">
                <a:latin typeface="Arial"/>
                <a:cs typeface="Arial"/>
              </a:rPr>
              <a:t>stock market. Not the same, </a:t>
            </a:r>
            <a:r>
              <a:rPr dirty="0" sz="1150">
                <a:latin typeface="Arial"/>
                <a:cs typeface="Arial"/>
              </a:rPr>
              <a:t>but </a:t>
            </a:r>
            <a:r>
              <a:rPr dirty="0" sz="1150" spc="5">
                <a:latin typeface="Arial"/>
                <a:cs typeface="Arial"/>
              </a:rPr>
              <a:t>starting traders  might find the </a:t>
            </a:r>
            <a:r>
              <a:rPr dirty="0" sz="1150" spc="10">
                <a:latin typeface="Arial"/>
                <a:cs typeface="Arial"/>
              </a:rPr>
              <a:t>idea </a:t>
            </a:r>
            <a:r>
              <a:rPr dirty="0" sz="1150" spc="5">
                <a:latin typeface="Arial"/>
                <a:cs typeface="Arial"/>
              </a:rPr>
              <a:t>bit</a:t>
            </a:r>
            <a:r>
              <a:rPr dirty="0" sz="1150" spc="-6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similar.</a:t>
            </a:r>
            <a:endParaRPr sz="1150">
              <a:latin typeface="Arial"/>
              <a:cs typeface="Arial"/>
            </a:endParaRPr>
          </a:p>
          <a:p>
            <a:pPr algn="just" marL="12700" marR="6350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The leverage </a:t>
            </a:r>
            <a:r>
              <a:rPr dirty="0" sz="1150" spc="10">
                <a:latin typeface="Arial"/>
                <a:cs typeface="Arial"/>
              </a:rPr>
              <a:t>may allow a </a:t>
            </a:r>
            <a:r>
              <a:rPr dirty="0" sz="1150" spc="5">
                <a:latin typeface="Arial"/>
                <a:cs typeface="Arial"/>
              </a:rPr>
              <a:t>trader control </a:t>
            </a:r>
            <a:r>
              <a:rPr dirty="0" sz="1150" spc="10">
                <a:latin typeface="Arial"/>
                <a:cs typeface="Arial"/>
              </a:rPr>
              <a:t>50-400 </a:t>
            </a:r>
            <a:r>
              <a:rPr dirty="0" sz="1150" spc="-10">
                <a:latin typeface="Arial"/>
                <a:cs typeface="Arial"/>
              </a:rPr>
              <a:t>times </a:t>
            </a:r>
            <a:r>
              <a:rPr dirty="0" sz="1150" spc="5">
                <a:latin typeface="Arial"/>
                <a:cs typeface="Arial"/>
              </a:rPr>
              <a:t>bigger </a:t>
            </a:r>
            <a:r>
              <a:rPr dirty="0" sz="1150" spc="10">
                <a:latin typeface="Arial"/>
                <a:cs typeface="Arial"/>
              </a:rPr>
              <a:t>amount than he </a:t>
            </a:r>
            <a:r>
              <a:rPr dirty="0" sz="1150" spc="5">
                <a:latin typeface="Arial"/>
                <a:cs typeface="Arial"/>
              </a:rPr>
              <a:t>has  actually deposited. </a:t>
            </a:r>
            <a:r>
              <a:rPr dirty="0" sz="1150" spc="15">
                <a:latin typeface="Arial"/>
                <a:cs typeface="Arial"/>
              </a:rPr>
              <a:t>For </a:t>
            </a:r>
            <a:r>
              <a:rPr dirty="0" sz="1150" spc="10">
                <a:latin typeface="Arial"/>
                <a:cs typeface="Arial"/>
              </a:rPr>
              <a:t>example </a:t>
            </a:r>
            <a:r>
              <a:rPr dirty="0" sz="1150" spc="5">
                <a:latin typeface="Arial"/>
                <a:cs typeface="Arial"/>
              </a:rPr>
              <a:t>if </a:t>
            </a:r>
            <a:r>
              <a:rPr dirty="0" sz="1150">
                <a:latin typeface="Arial"/>
                <a:cs typeface="Arial"/>
              </a:rPr>
              <a:t>you </a:t>
            </a:r>
            <a:r>
              <a:rPr dirty="0" sz="1150" spc="10">
                <a:latin typeface="Arial"/>
                <a:cs typeface="Arial"/>
              </a:rPr>
              <a:t>deposit </a:t>
            </a:r>
            <a:r>
              <a:rPr dirty="0" sz="1150" spc="5">
                <a:latin typeface="Arial"/>
                <a:cs typeface="Arial"/>
              </a:rPr>
              <a:t>just $100 you </a:t>
            </a:r>
            <a:r>
              <a:rPr dirty="0" sz="1150" spc="15">
                <a:latin typeface="Arial"/>
                <a:cs typeface="Arial"/>
              </a:rPr>
              <a:t>may be </a:t>
            </a:r>
            <a:r>
              <a:rPr dirty="0" sz="1150" spc="5">
                <a:latin typeface="Arial"/>
                <a:cs typeface="Arial"/>
              </a:rPr>
              <a:t>able </a:t>
            </a:r>
            <a:r>
              <a:rPr dirty="0" sz="1150" spc="15">
                <a:latin typeface="Arial"/>
                <a:cs typeface="Arial"/>
              </a:rPr>
              <a:t>to  </a:t>
            </a:r>
            <a:r>
              <a:rPr dirty="0" sz="1150" spc="5">
                <a:latin typeface="Arial"/>
                <a:cs typeface="Arial"/>
              </a:rPr>
              <a:t>actually </a:t>
            </a:r>
            <a:r>
              <a:rPr dirty="0" sz="1150" spc="10">
                <a:latin typeface="Arial"/>
                <a:cs typeface="Arial"/>
              </a:rPr>
              <a:t>play </a:t>
            </a:r>
            <a:r>
              <a:rPr dirty="0" sz="1150" spc="5">
                <a:latin typeface="Arial"/>
                <a:cs typeface="Arial"/>
              </a:rPr>
              <a:t>with $10 000.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course, in this case this </a:t>
            </a:r>
            <a:r>
              <a:rPr dirty="0" sz="1150" spc="10">
                <a:latin typeface="Arial"/>
                <a:cs typeface="Arial"/>
              </a:rPr>
              <a:t>$100 is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margin you </a:t>
            </a:r>
            <a:r>
              <a:rPr dirty="0" sz="1150" spc="10">
                <a:latin typeface="Arial"/>
                <a:cs typeface="Arial"/>
              </a:rPr>
              <a:t>are  </a:t>
            </a:r>
            <a:r>
              <a:rPr dirty="0" sz="1150" spc="5">
                <a:latin typeface="Arial"/>
                <a:cs typeface="Arial"/>
              </a:rPr>
              <a:t>willing to lose, everything’s </a:t>
            </a:r>
            <a:r>
              <a:rPr dirty="0" sz="1150">
                <a:latin typeface="Arial"/>
                <a:cs typeface="Arial"/>
              </a:rPr>
              <a:t>at </a:t>
            </a:r>
            <a:r>
              <a:rPr dirty="0" sz="1150" spc="5">
                <a:latin typeface="Arial"/>
                <a:cs typeface="Arial"/>
              </a:rPr>
              <a:t>stake. </a:t>
            </a:r>
            <a:r>
              <a:rPr dirty="0" sz="1150" spc="10">
                <a:latin typeface="Arial"/>
                <a:cs typeface="Arial"/>
              </a:rPr>
              <a:t>Standard </a:t>
            </a:r>
            <a:r>
              <a:rPr dirty="0" sz="1150" spc="-5">
                <a:latin typeface="Arial"/>
                <a:cs typeface="Arial"/>
              </a:rPr>
              <a:t>leverage </a:t>
            </a:r>
            <a:r>
              <a:rPr dirty="0" sz="1150" spc="5">
                <a:latin typeface="Arial"/>
                <a:cs typeface="Arial"/>
              </a:rPr>
              <a:t>is </a:t>
            </a:r>
            <a:r>
              <a:rPr dirty="0" sz="1150">
                <a:latin typeface="Arial"/>
                <a:cs typeface="Arial"/>
              </a:rPr>
              <a:t>100:1, </a:t>
            </a:r>
            <a:r>
              <a:rPr dirty="0" sz="1150" spc="5">
                <a:latin typeface="Arial"/>
                <a:cs typeface="Arial"/>
              </a:rPr>
              <a:t>which </a:t>
            </a:r>
            <a:r>
              <a:rPr dirty="0" sz="1150" spc="10">
                <a:latin typeface="Arial"/>
                <a:cs typeface="Arial"/>
              </a:rPr>
              <a:t>means</a:t>
            </a:r>
            <a:r>
              <a:rPr dirty="0" sz="1150" spc="12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if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844" y="1446799"/>
            <a:ext cx="1112520" cy="779145"/>
          </a:xfrm>
          <a:prstGeom prst="rect">
            <a:avLst/>
          </a:prstGeom>
          <a:ln w="9270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89535" marR="128270">
              <a:lnSpc>
                <a:spcPct val="97100"/>
              </a:lnSpc>
              <a:spcBef>
                <a:spcPts val="315"/>
              </a:spcBef>
            </a:pP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currency  </a:t>
            </a:r>
            <a:r>
              <a:rPr dirty="0" sz="1150" spc="5">
                <a:latin typeface="Arial"/>
                <a:cs typeface="Arial"/>
              </a:rPr>
              <a:t>by your left is  called: </a:t>
            </a:r>
            <a:r>
              <a:rPr dirty="0" sz="1150" spc="5" b="1" u="heavy">
                <a:latin typeface="Arial"/>
                <a:cs typeface="Arial"/>
              </a:rPr>
              <a:t>Base  </a:t>
            </a:r>
            <a:r>
              <a:rPr dirty="0" sz="1150" spc="5" b="1" u="heavy">
                <a:latin typeface="Arial"/>
                <a:cs typeface="Arial"/>
              </a:rPr>
              <a:t>Currency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4702" y="1554998"/>
            <a:ext cx="541020" cy="155575"/>
          </a:xfrm>
          <a:custGeom>
            <a:avLst/>
            <a:gdLst/>
            <a:ahLst/>
            <a:cxnLst/>
            <a:rect l="l" t="t" r="r" b="b"/>
            <a:pathLst>
              <a:path w="541019" h="155575">
                <a:moveTo>
                  <a:pt x="468327" y="31816"/>
                </a:moveTo>
                <a:lnTo>
                  <a:pt x="3047" y="146288"/>
                </a:lnTo>
                <a:lnTo>
                  <a:pt x="0" y="149336"/>
                </a:lnTo>
                <a:lnTo>
                  <a:pt x="0" y="152384"/>
                </a:lnTo>
                <a:lnTo>
                  <a:pt x="1523" y="155432"/>
                </a:lnTo>
                <a:lnTo>
                  <a:pt x="4571" y="155432"/>
                </a:lnTo>
                <a:lnTo>
                  <a:pt x="470702" y="41116"/>
                </a:lnTo>
                <a:lnTo>
                  <a:pt x="468327" y="31816"/>
                </a:lnTo>
                <a:close/>
              </a:path>
              <a:path w="541019" h="155575">
                <a:moveTo>
                  <a:pt x="528477" y="28940"/>
                </a:moveTo>
                <a:lnTo>
                  <a:pt x="484586" y="28940"/>
                </a:lnTo>
                <a:lnTo>
                  <a:pt x="486110" y="31988"/>
                </a:lnTo>
                <a:lnTo>
                  <a:pt x="486110" y="35036"/>
                </a:lnTo>
                <a:lnTo>
                  <a:pt x="483062" y="38084"/>
                </a:lnTo>
                <a:lnTo>
                  <a:pt x="470702" y="41116"/>
                </a:lnTo>
                <a:lnTo>
                  <a:pt x="478490" y="71612"/>
                </a:lnTo>
                <a:lnTo>
                  <a:pt x="528477" y="28940"/>
                </a:lnTo>
                <a:close/>
              </a:path>
              <a:path w="541019" h="155575">
                <a:moveTo>
                  <a:pt x="484586" y="28940"/>
                </a:moveTo>
                <a:lnTo>
                  <a:pt x="480014" y="28940"/>
                </a:lnTo>
                <a:lnTo>
                  <a:pt x="468327" y="31816"/>
                </a:lnTo>
                <a:lnTo>
                  <a:pt x="470702" y="41116"/>
                </a:lnTo>
                <a:lnTo>
                  <a:pt x="483062" y="38084"/>
                </a:lnTo>
                <a:lnTo>
                  <a:pt x="486110" y="35036"/>
                </a:lnTo>
                <a:lnTo>
                  <a:pt x="486110" y="31988"/>
                </a:lnTo>
                <a:lnTo>
                  <a:pt x="484586" y="28940"/>
                </a:lnTo>
                <a:close/>
              </a:path>
              <a:path w="541019" h="155575">
                <a:moveTo>
                  <a:pt x="460202" y="0"/>
                </a:moveTo>
                <a:lnTo>
                  <a:pt x="468327" y="31816"/>
                </a:lnTo>
                <a:lnTo>
                  <a:pt x="480014" y="28940"/>
                </a:lnTo>
                <a:lnTo>
                  <a:pt x="528477" y="28940"/>
                </a:lnTo>
                <a:lnTo>
                  <a:pt x="540974" y="18272"/>
                </a:lnTo>
                <a:lnTo>
                  <a:pt x="460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48731" y="1326406"/>
            <a:ext cx="1537970" cy="668020"/>
          </a:xfrm>
          <a:custGeom>
            <a:avLst/>
            <a:gdLst/>
            <a:ahLst/>
            <a:cxnLst/>
            <a:rect l="l" t="t" r="r" b="b"/>
            <a:pathLst>
              <a:path w="1537970" h="668019">
                <a:moveTo>
                  <a:pt x="0" y="667458"/>
                </a:moveTo>
                <a:lnTo>
                  <a:pt x="1537594" y="667458"/>
                </a:lnTo>
                <a:lnTo>
                  <a:pt x="1537594" y="0"/>
                </a:lnTo>
                <a:lnTo>
                  <a:pt x="0" y="0"/>
                </a:lnTo>
                <a:lnTo>
                  <a:pt x="0" y="667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247208" y="1326406"/>
            <a:ext cx="1539240" cy="668020"/>
          </a:xfrm>
          <a:prstGeom prst="rect">
            <a:avLst/>
          </a:prstGeom>
          <a:ln w="9270">
            <a:solidFill>
              <a:srgbClr val="00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89535" marR="164465">
              <a:lnSpc>
                <a:spcPct val="98700"/>
              </a:lnSpc>
              <a:spcBef>
                <a:spcPts val="295"/>
              </a:spcBef>
            </a:pPr>
            <a:r>
              <a:rPr dirty="0" sz="1150" spc="5">
                <a:latin typeface="Arial"/>
                <a:cs typeface="Arial"/>
              </a:rPr>
              <a:t>The currency by  your right </a:t>
            </a:r>
            <a:r>
              <a:rPr dirty="0" sz="1150" spc="10">
                <a:latin typeface="Arial"/>
                <a:cs typeface="Arial"/>
              </a:rPr>
              <a:t>is </a:t>
            </a:r>
            <a:r>
              <a:rPr dirty="0" sz="1150" spc="5">
                <a:latin typeface="Arial"/>
                <a:cs typeface="Arial"/>
              </a:rPr>
              <a:t>called:  </a:t>
            </a:r>
            <a:r>
              <a:rPr dirty="0" sz="1150" spc="5" b="1">
                <a:latin typeface="Arial"/>
                <a:cs typeface="Arial"/>
              </a:rPr>
              <a:t>Counter</a:t>
            </a:r>
            <a:r>
              <a:rPr dirty="0" sz="1150" spc="-60" b="1">
                <a:latin typeface="Arial"/>
                <a:cs typeface="Arial"/>
              </a:rPr>
              <a:t> </a:t>
            </a:r>
            <a:r>
              <a:rPr dirty="0" sz="1150" spc="10" b="1">
                <a:latin typeface="Arial"/>
                <a:cs typeface="Arial"/>
              </a:rPr>
              <a:t>Currency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99569" y="1547378"/>
            <a:ext cx="652780" cy="123825"/>
          </a:xfrm>
          <a:custGeom>
            <a:avLst/>
            <a:gdLst/>
            <a:ahLst/>
            <a:cxnLst/>
            <a:rect l="l" t="t" r="r" b="b"/>
            <a:pathLst>
              <a:path w="652779" h="123825">
                <a:moveTo>
                  <a:pt x="73014" y="32182"/>
                </a:moveTo>
                <a:lnTo>
                  <a:pt x="71676" y="41353"/>
                </a:lnTo>
                <a:lnTo>
                  <a:pt x="647639" y="123428"/>
                </a:lnTo>
                <a:lnTo>
                  <a:pt x="650687" y="123428"/>
                </a:lnTo>
                <a:lnTo>
                  <a:pt x="652211" y="120380"/>
                </a:lnTo>
                <a:lnTo>
                  <a:pt x="652211" y="117332"/>
                </a:lnTo>
                <a:lnTo>
                  <a:pt x="649163" y="114284"/>
                </a:lnTo>
                <a:lnTo>
                  <a:pt x="73014" y="32182"/>
                </a:lnTo>
                <a:close/>
              </a:path>
              <a:path w="652779" h="123825">
                <a:moveTo>
                  <a:pt x="77708" y="0"/>
                </a:moveTo>
                <a:lnTo>
                  <a:pt x="0" y="25892"/>
                </a:lnTo>
                <a:lnTo>
                  <a:pt x="67040" y="73136"/>
                </a:lnTo>
                <a:lnTo>
                  <a:pt x="71676" y="41353"/>
                </a:lnTo>
                <a:lnTo>
                  <a:pt x="59435" y="39608"/>
                </a:lnTo>
                <a:lnTo>
                  <a:pt x="56387" y="38084"/>
                </a:lnTo>
                <a:lnTo>
                  <a:pt x="56387" y="33512"/>
                </a:lnTo>
                <a:lnTo>
                  <a:pt x="57911" y="30464"/>
                </a:lnTo>
                <a:lnTo>
                  <a:pt x="73265" y="30464"/>
                </a:lnTo>
                <a:lnTo>
                  <a:pt x="77708" y="0"/>
                </a:lnTo>
                <a:close/>
              </a:path>
              <a:path w="652779" h="123825">
                <a:moveTo>
                  <a:pt x="60959" y="30464"/>
                </a:moveTo>
                <a:lnTo>
                  <a:pt x="57911" y="30464"/>
                </a:lnTo>
                <a:lnTo>
                  <a:pt x="56387" y="33512"/>
                </a:lnTo>
                <a:lnTo>
                  <a:pt x="56387" y="38084"/>
                </a:lnTo>
                <a:lnTo>
                  <a:pt x="59435" y="39608"/>
                </a:lnTo>
                <a:lnTo>
                  <a:pt x="71676" y="41353"/>
                </a:lnTo>
                <a:lnTo>
                  <a:pt x="73014" y="32182"/>
                </a:lnTo>
                <a:lnTo>
                  <a:pt x="60959" y="30464"/>
                </a:lnTo>
                <a:close/>
              </a:path>
              <a:path w="652779" h="123825">
                <a:moveTo>
                  <a:pt x="73265" y="30464"/>
                </a:moveTo>
                <a:lnTo>
                  <a:pt x="60959" y="30464"/>
                </a:lnTo>
                <a:lnTo>
                  <a:pt x="73014" y="32182"/>
                </a:lnTo>
                <a:lnTo>
                  <a:pt x="73265" y="30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50"/>
              </a:lnSpc>
            </a:pPr>
            <a:r>
              <a:rPr dirty="0" spc="5">
                <a:hlinkClick r:id="rId2"/>
              </a:rPr>
              <a:t>www.instafxng.com</a:t>
            </a:r>
          </a:p>
          <a:p>
            <a:pPr algn="ctr">
              <a:lnSpc>
                <a:spcPts val="1360"/>
              </a:lnSpc>
            </a:pPr>
            <a:r>
              <a:rPr dirty="0" spc="5" u="none">
                <a:solidFill>
                  <a:srgbClr val="C00000"/>
                </a:solidFill>
              </a:rPr>
              <a:t>This materials </a:t>
            </a:r>
            <a:r>
              <a:rPr dirty="0" u="none">
                <a:solidFill>
                  <a:srgbClr val="C00000"/>
                </a:solidFill>
              </a:rPr>
              <a:t>are </a:t>
            </a:r>
            <a:r>
              <a:rPr dirty="0" spc="10" u="none">
                <a:solidFill>
                  <a:srgbClr val="C00000"/>
                </a:solidFill>
              </a:rPr>
              <a:t>solely </a:t>
            </a:r>
            <a:r>
              <a:rPr dirty="0" spc="5" u="none">
                <a:solidFill>
                  <a:srgbClr val="C00000"/>
                </a:solidFill>
              </a:rPr>
              <a:t>meant for educational </a:t>
            </a:r>
            <a:r>
              <a:rPr dirty="0" spc="-5" u="none">
                <a:solidFill>
                  <a:srgbClr val="C00000"/>
                </a:solidFill>
              </a:rPr>
              <a:t>purposes</a:t>
            </a:r>
            <a:r>
              <a:rPr dirty="0" spc="-25" u="none">
                <a:solidFill>
                  <a:srgbClr val="C00000"/>
                </a:solidFill>
              </a:rPr>
              <a:t> </a:t>
            </a:r>
            <a:r>
              <a:rPr dirty="0" spc="10" u="none">
                <a:solidFill>
                  <a:srgbClr val="C00000"/>
                </a:solidFill>
              </a:rPr>
              <a:t>only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955" y="6376522"/>
            <a:ext cx="1389766" cy="1389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27294" y="6471010"/>
            <a:ext cx="86867" cy="85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8813" y="2936082"/>
            <a:ext cx="3657295" cy="3504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33784" y="454757"/>
            <a:ext cx="0" cy="890269"/>
          </a:xfrm>
          <a:custGeom>
            <a:avLst/>
            <a:gdLst/>
            <a:ahLst/>
            <a:cxnLst/>
            <a:rect l="l" t="t" r="r" b="b"/>
            <a:pathLst>
              <a:path w="0" h="890269">
                <a:moveTo>
                  <a:pt x="0" y="0"/>
                </a:moveTo>
                <a:lnTo>
                  <a:pt x="0" y="889944"/>
                </a:lnTo>
              </a:path>
            </a:pathLst>
          </a:custGeom>
          <a:ln w="4419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09" y="454757"/>
            <a:ext cx="7499350" cy="890269"/>
          </a:xfrm>
          <a:custGeom>
            <a:avLst/>
            <a:gdLst/>
            <a:ahLst/>
            <a:cxnLst/>
            <a:rect l="l" t="t" r="r" b="b"/>
            <a:pathLst>
              <a:path w="7499350" h="890269">
                <a:moveTo>
                  <a:pt x="0" y="889944"/>
                </a:moveTo>
                <a:lnTo>
                  <a:pt x="7498978" y="889944"/>
                </a:lnTo>
                <a:lnTo>
                  <a:pt x="7498978" y="0"/>
                </a:lnTo>
                <a:lnTo>
                  <a:pt x="0" y="0"/>
                </a:lnTo>
                <a:lnTo>
                  <a:pt x="0" y="8899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74712" y="454760"/>
            <a:ext cx="3029452" cy="8899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00176" y="1516378"/>
            <a:ext cx="5373370" cy="2394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985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you invest </a:t>
            </a:r>
            <a:r>
              <a:rPr dirty="0" sz="1150" spc="10">
                <a:latin typeface="Arial"/>
                <a:cs typeface="Arial"/>
              </a:rPr>
              <a:t>$100 </a:t>
            </a:r>
            <a:r>
              <a:rPr dirty="0" sz="1150" spc="5">
                <a:latin typeface="Arial"/>
                <a:cs typeface="Arial"/>
              </a:rPr>
              <a:t>the broker </a:t>
            </a:r>
            <a:r>
              <a:rPr dirty="0" sz="1150">
                <a:latin typeface="Arial"/>
                <a:cs typeface="Arial"/>
              </a:rPr>
              <a:t>will </a:t>
            </a:r>
            <a:r>
              <a:rPr dirty="0" sz="1150" spc="5">
                <a:latin typeface="Arial"/>
                <a:cs typeface="Arial"/>
              </a:rPr>
              <a:t>lend you $9,900, </a:t>
            </a:r>
            <a:r>
              <a:rPr dirty="0" sz="1150" spc="-30">
                <a:latin typeface="Arial"/>
                <a:cs typeface="Arial"/>
              </a:rPr>
              <a:t>you </a:t>
            </a:r>
            <a:r>
              <a:rPr dirty="0" sz="1150" spc="10">
                <a:latin typeface="Arial"/>
                <a:cs typeface="Arial"/>
              </a:rPr>
              <a:t>are </a:t>
            </a:r>
            <a:r>
              <a:rPr dirty="0" sz="1150" spc="5">
                <a:latin typeface="Arial"/>
                <a:cs typeface="Arial"/>
              </a:rPr>
              <a:t>leveraging </a:t>
            </a:r>
            <a:r>
              <a:rPr dirty="0" sz="1150" spc="10">
                <a:latin typeface="Arial"/>
                <a:cs typeface="Arial"/>
              </a:rPr>
              <a:t>9,900$ </a:t>
            </a:r>
            <a:r>
              <a:rPr dirty="0" sz="1150" spc="5">
                <a:latin typeface="Arial"/>
                <a:cs typeface="Arial"/>
              </a:rPr>
              <a:t>of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your total ($100) investment from </a:t>
            </a:r>
            <a:r>
              <a:rPr dirty="0" sz="1150">
                <a:latin typeface="Arial"/>
                <a:cs typeface="Arial"/>
              </a:rPr>
              <a:t>your</a:t>
            </a:r>
            <a:r>
              <a:rPr dirty="0" sz="1150" spc="5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broker.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360"/>
              </a:lnSpc>
            </a:pPr>
            <a:r>
              <a:rPr dirty="0" sz="1150" spc="5" b="1" u="heavy">
                <a:latin typeface="Arial"/>
                <a:cs typeface="Arial"/>
              </a:rPr>
              <a:t>Trend</a:t>
            </a:r>
            <a:endParaRPr sz="1150">
              <a:latin typeface="Arial"/>
              <a:cs typeface="Arial"/>
            </a:endParaRPr>
          </a:p>
          <a:p>
            <a:pPr marL="12700" marR="5080">
              <a:lnSpc>
                <a:spcPts val="1340"/>
              </a:lnSpc>
              <a:spcBef>
                <a:spcPts val="60"/>
              </a:spcBef>
            </a:pPr>
            <a:r>
              <a:rPr dirty="0" sz="1150" spc="5">
                <a:latin typeface="Arial"/>
                <a:cs typeface="Arial"/>
              </a:rPr>
              <a:t>Trend is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overall direction (changing) prices </a:t>
            </a:r>
            <a:r>
              <a:rPr dirty="0" sz="1150" spc="-20">
                <a:latin typeface="Arial"/>
                <a:cs typeface="Arial"/>
              </a:rPr>
              <a:t>are </a:t>
            </a:r>
            <a:r>
              <a:rPr dirty="0" sz="1150" spc="5">
                <a:latin typeface="Arial"/>
                <a:cs typeface="Arial"/>
              </a:rPr>
              <a:t>moving, </a:t>
            </a:r>
            <a:r>
              <a:rPr dirty="0" sz="1150" spc="10">
                <a:latin typeface="Arial"/>
                <a:cs typeface="Arial"/>
              </a:rPr>
              <a:t>UP, DOWN, </a:t>
            </a:r>
            <a:r>
              <a:rPr dirty="0" sz="1150" spc="5">
                <a:latin typeface="Arial"/>
                <a:cs typeface="Arial"/>
              </a:rPr>
              <a:t>OR  FLAT.</a:t>
            </a:r>
            <a:endParaRPr sz="1150">
              <a:latin typeface="Arial"/>
              <a:cs typeface="Arial"/>
            </a:endParaRPr>
          </a:p>
          <a:p>
            <a:pPr marL="12700" marR="6985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Trend </a:t>
            </a:r>
            <a:r>
              <a:rPr dirty="0" sz="1150" spc="10">
                <a:latin typeface="Arial"/>
                <a:cs typeface="Arial"/>
              </a:rPr>
              <a:t>can happen </a:t>
            </a:r>
            <a:r>
              <a:rPr dirty="0" sz="1150" spc="5">
                <a:latin typeface="Arial"/>
                <a:cs typeface="Arial"/>
              </a:rPr>
              <a:t>within </a:t>
            </a:r>
            <a:r>
              <a:rPr dirty="0" sz="1150" spc="10">
                <a:latin typeface="Arial"/>
                <a:cs typeface="Arial"/>
              </a:rPr>
              <a:t>seconds and </a:t>
            </a:r>
            <a:r>
              <a:rPr dirty="0" sz="1150" spc="5">
                <a:latin typeface="Arial"/>
                <a:cs typeface="Arial"/>
              </a:rPr>
              <a:t>minutes, </a:t>
            </a:r>
            <a:r>
              <a:rPr dirty="0" sz="1150" spc="10">
                <a:latin typeface="Arial"/>
                <a:cs typeface="Arial"/>
              </a:rPr>
              <a:t>which </a:t>
            </a:r>
            <a:r>
              <a:rPr dirty="0" sz="1150" spc="15">
                <a:latin typeface="Arial"/>
                <a:cs typeface="Arial"/>
              </a:rPr>
              <a:t>may </a:t>
            </a:r>
            <a:r>
              <a:rPr dirty="0" sz="1150" spc="10">
                <a:latin typeface="Arial"/>
                <a:cs typeface="Arial"/>
              </a:rPr>
              <a:t>result </a:t>
            </a:r>
            <a:r>
              <a:rPr dirty="0" sz="1150" spc="5">
                <a:latin typeface="Arial"/>
                <a:cs typeface="Arial"/>
              </a:rPr>
              <a:t>to down </a:t>
            </a:r>
            <a:r>
              <a:rPr dirty="0" sz="1150">
                <a:latin typeface="Arial"/>
                <a:cs typeface="Arial"/>
              </a:rPr>
              <a:t>or </a:t>
            </a:r>
            <a:r>
              <a:rPr dirty="0" sz="1150" spc="15">
                <a:latin typeface="Arial"/>
                <a:cs typeface="Arial"/>
              </a:rPr>
              <a:t>up  </a:t>
            </a:r>
            <a:r>
              <a:rPr dirty="0" sz="1150" spc="5">
                <a:latin typeface="Arial"/>
                <a:cs typeface="Arial"/>
              </a:rPr>
              <a:t>trend.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150" spc="5" b="1" u="heavy">
                <a:latin typeface="Arial"/>
                <a:cs typeface="Arial"/>
              </a:rPr>
              <a:t>Up-Trend:</a:t>
            </a:r>
            <a:endParaRPr sz="1150">
              <a:latin typeface="Arial"/>
              <a:cs typeface="Arial"/>
            </a:endParaRPr>
          </a:p>
          <a:p>
            <a:pPr marL="12700" marR="10795" indent="-635">
              <a:lnSpc>
                <a:spcPts val="1360"/>
              </a:lnSpc>
              <a:spcBef>
                <a:spcPts val="40"/>
              </a:spcBef>
            </a:pPr>
            <a:r>
              <a:rPr dirty="0" sz="1150" spc="10">
                <a:latin typeface="Arial"/>
                <a:cs typeface="Arial"/>
              </a:rPr>
              <a:t>An </a:t>
            </a:r>
            <a:r>
              <a:rPr dirty="0" sz="1150" spc="5" b="1">
                <a:latin typeface="Arial"/>
                <a:cs typeface="Arial"/>
              </a:rPr>
              <a:t>up-trend line </a:t>
            </a:r>
            <a:r>
              <a:rPr dirty="0" sz="1150" spc="5">
                <a:latin typeface="Arial"/>
                <a:cs typeface="Arial"/>
              </a:rPr>
              <a:t>is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>
                <a:latin typeface="Arial"/>
                <a:cs typeface="Arial"/>
              </a:rPr>
              <a:t>straight </a:t>
            </a:r>
            <a:r>
              <a:rPr dirty="0" sz="1150" spc="5">
                <a:latin typeface="Arial"/>
                <a:cs typeface="Arial"/>
              </a:rPr>
              <a:t>line passing through the "rising" </a:t>
            </a:r>
            <a:r>
              <a:rPr dirty="0" sz="1150" spc="-5">
                <a:latin typeface="Arial"/>
                <a:cs typeface="Arial"/>
              </a:rPr>
              <a:t>troughs </a:t>
            </a:r>
            <a:r>
              <a:rPr dirty="0" sz="1150" spc="5">
                <a:latin typeface="Arial"/>
                <a:cs typeface="Arial"/>
              </a:rPr>
              <a:t>of </a:t>
            </a:r>
            <a:r>
              <a:rPr dirty="0" sz="1150" spc="10">
                <a:latin typeface="Arial"/>
                <a:cs typeface="Arial"/>
              </a:rPr>
              <a:t>an </a:t>
            </a:r>
            <a:r>
              <a:rPr dirty="0" sz="1150" spc="5">
                <a:latin typeface="Arial"/>
                <a:cs typeface="Arial"/>
              </a:rPr>
              <a:t>up-  move.</a:t>
            </a:r>
            <a:endParaRPr sz="1150">
              <a:latin typeface="Arial"/>
              <a:cs typeface="Arial"/>
            </a:endParaRPr>
          </a:p>
          <a:p>
            <a:pPr marL="12700" marR="5715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The importance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trend line is increasing with </a:t>
            </a:r>
            <a:r>
              <a:rPr dirty="0" sz="1150" spc="-10">
                <a:latin typeface="Arial"/>
                <a:cs typeface="Arial"/>
              </a:rPr>
              <a:t>every </a:t>
            </a:r>
            <a:r>
              <a:rPr dirty="0" sz="1150" spc="5">
                <a:latin typeface="Arial"/>
                <a:cs typeface="Arial"/>
              </a:rPr>
              <a:t>additional touching point,  Confirming the trend lines value.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reversal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the trend </a:t>
            </a:r>
            <a:r>
              <a:rPr dirty="0" sz="1150" spc="10">
                <a:latin typeface="Arial"/>
                <a:cs typeface="Arial"/>
              </a:rPr>
              <a:t>is </a:t>
            </a:r>
            <a:r>
              <a:rPr dirty="0" sz="1150" spc="5">
                <a:latin typeface="Arial"/>
                <a:cs typeface="Arial"/>
              </a:rPr>
              <a:t>indicated with </a:t>
            </a:r>
            <a:r>
              <a:rPr dirty="0" sz="1150" spc="10">
                <a:latin typeface="Arial"/>
                <a:cs typeface="Arial"/>
              </a:rPr>
              <a:t>a  </a:t>
            </a:r>
            <a:r>
              <a:rPr dirty="0" sz="1150" spc="5">
                <a:latin typeface="Arial"/>
                <a:cs typeface="Arial"/>
              </a:rPr>
              <a:t>violation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the up-trend</a:t>
            </a:r>
            <a:r>
              <a:rPr dirty="0" sz="115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line.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0255" y="5427410"/>
            <a:ext cx="1017269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15" b="1" u="heavy">
                <a:latin typeface="Arial"/>
                <a:cs typeface="Arial"/>
              </a:rPr>
              <a:t>Down</a:t>
            </a:r>
            <a:r>
              <a:rPr dirty="0" sz="1150" spc="-85" b="1" u="heavy">
                <a:latin typeface="Arial"/>
                <a:cs typeface="Arial"/>
              </a:rPr>
              <a:t> </a:t>
            </a:r>
            <a:r>
              <a:rPr dirty="0" sz="1150" spc="5" b="1" u="heavy">
                <a:latin typeface="Arial"/>
                <a:cs typeface="Arial"/>
              </a:rPr>
              <a:t>–Trend: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0246" y="5602105"/>
            <a:ext cx="5372100" cy="696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ts val="1335"/>
              </a:lnSpc>
            </a:pPr>
            <a:r>
              <a:rPr dirty="0" sz="1150" spc="10" b="1">
                <a:latin typeface="Arial"/>
                <a:cs typeface="Arial"/>
              </a:rPr>
              <a:t>A down-trend </a:t>
            </a:r>
            <a:r>
              <a:rPr dirty="0" sz="1150" spc="5" b="1">
                <a:latin typeface="Arial"/>
                <a:cs typeface="Arial"/>
              </a:rPr>
              <a:t>line </a:t>
            </a:r>
            <a:r>
              <a:rPr dirty="0" sz="1150" spc="5">
                <a:latin typeface="Arial"/>
                <a:cs typeface="Arial"/>
              </a:rPr>
              <a:t>is 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straight  line </a:t>
            </a:r>
            <a:r>
              <a:rPr dirty="0" sz="1150" spc="10">
                <a:latin typeface="Arial"/>
                <a:cs typeface="Arial"/>
              </a:rPr>
              <a:t>passing through the </a:t>
            </a:r>
            <a:r>
              <a:rPr dirty="0" sz="1150" spc="5">
                <a:latin typeface="Arial"/>
                <a:cs typeface="Arial"/>
              </a:rPr>
              <a:t>“falling”  </a:t>
            </a:r>
            <a:r>
              <a:rPr dirty="0" sz="1150" spc="-5">
                <a:latin typeface="Arial"/>
                <a:cs typeface="Arial"/>
              </a:rPr>
              <a:t>troughs  </a:t>
            </a:r>
            <a:r>
              <a:rPr dirty="0" sz="1150" spc="5">
                <a:latin typeface="Arial"/>
                <a:cs typeface="Arial"/>
              </a:rPr>
              <a:t>of   </a:t>
            </a:r>
            <a:r>
              <a:rPr dirty="0" sz="1150" spc="185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a</a:t>
            </a:r>
            <a:endParaRPr sz="1150">
              <a:latin typeface="Arial"/>
              <a:cs typeface="Arial"/>
            </a:endParaRPr>
          </a:p>
          <a:p>
            <a:pPr algn="just" marL="12700" marR="5080">
              <a:lnSpc>
                <a:spcPts val="1340"/>
              </a:lnSpc>
              <a:spcBef>
                <a:spcPts val="65"/>
              </a:spcBef>
            </a:pPr>
            <a:r>
              <a:rPr dirty="0" sz="1150" spc="5">
                <a:latin typeface="Arial"/>
                <a:cs typeface="Arial"/>
              </a:rPr>
              <a:t>down move. </a:t>
            </a:r>
            <a:r>
              <a:rPr dirty="0" sz="1150" spc="15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importance of </a:t>
            </a:r>
            <a:r>
              <a:rPr dirty="0" sz="1150" spc="10">
                <a:latin typeface="Arial"/>
                <a:cs typeface="Arial"/>
              </a:rPr>
              <a:t>a trend </a:t>
            </a:r>
            <a:r>
              <a:rPr dirty="0" sz="1150" spc="5">
                <a:latin typeface="Arial"/>
                <a:cs typeface="Arial"/>
              </a:rPr>
              <a:t>line is </a:t>
            </a:r>
            <a:r>
              <a:rPr dirty="0" sz="1150" spc="-5">
                <a:latin typeface="Arial"/>
                <a:cs typeface="Arial"/>
              </a:rPr>
              <a:t>increasing </a:t>
            </a:r>
            <a:r>
              <a:rPr dirty="0" sz="1150" spc="5">
                <a:latin typeface="Arial"/>
                <a:cs typeface="Arial"/>
              </a:rPr>
              <a:t>with every additional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touching </a:t>
            </a:r>
            <a:r>
              <a:rPr dirty="0" sz="1150">
                <a:latin typeface="Arial"/>
                <a:cs typeface="Arial"/>
              </a:rPr>
              <a:t>point, </a:t>
            </a:r>
            <a:r>
              <a:rPr dirty="0" sz="1150" spc="10">
                <a:latin typeface="Arial"/>
                <a:cs typeface="Arial"/>
              </a:rPr>
              <a:t>confirming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trend </a:t>
            </a:r>
            <a:r>
              <a:rPr dirty="0" sz="1150" spc="5">
                <a:latin typeface="Arial"/>
                <a:cs typeface="Arial"/>
              </a:rPr>
              <a:t>lines value.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reversal of the trend </a:t>
            </a:r>
            <a:r>
              <a:rPr dirty="0" sz="1150" spc="10">
                <a:latin typeface="Arial"/>
                <a:cs typeface="Arial"/>
              </a:rPr>
              <a:t>is  </a:t>
            </a:r>
            <a:r>
              <a:rPr dirty="0" sz="1150" spc="5">
                <a:latin typeface="Arial"/>
                <a:cs typeface="Arial"/>
              </a:rPr>
              <a:t>indicated with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violation </a:t>
            </a:r>
            <a:r>
              <a:rPr dirty="0" sz="1150">
                <a:latin typeface="Arial"/>
                <a:cs typeface="Arial"/>
              </a:rPr>
              <a:t>of the </a:t>
            </a:r>
            <a:r>
              <a:rPr dirty="0" sz="1150" spc="5">
                <a:latin typeface="Arial"/>
                <a:cs typeface="Arial"/>
              </a:rPr>
              <a:t>down-trend</a:t>
            </a:r>
            <a:r>
              <a:rPr dirty="0" sz="1150" spc="6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line.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0246" y="7997407"/>
            <a:ext cx="5372100" cy="687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Note: to trade </a:t>
            </a:r>
            <a:r>
              <a:rPr dirty="0" sz="1150" spc="10">
                <a:latin typeface="Arial"/>
                <a:cs typeface="Arial"/>
              </a:rPr>
              <a:t>the forex </a:t>
            </a:r>
            <a:r>
              <a:rPr dirty="0" sz="1150" spc="5">
                <a:latin typeface="Arial"/>
                <a:cs typeface="Arial"/>
              </a:rPr>
              <a:t>market profitably you </a:t>
            </a:r>
            <a:r>
              <a:rPr dirty="0" sz="1150" spc="10">
                <a:latin typeface="Arial"/>
                <a:cs typeface="Arial"/>
              </a:rPr>
              <a:t>must make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trend your friend. If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there </a:t>
            </a:r>
            <a:r>
              <a:rPr dirty="0" sz="1150" spc="10">
                <a:latin typeface="Arial"/>
                <a:cs typeface="Arial"/>
              </a:rPr>
              <a:t>is </a:t>
            </a:r>
            <a:r>
              <a:rPr dirty="0" sz="1150">
                <a:latin typeface="Arial"/>
                <a:cs typeface="Arial"/>
              </a:rPr>
              <a:t>no </a:t>
            </a:r>
            <a:r>
              <a:rPr dirty="0" sz="1150" spc="5">
                <a:latin typeface="Arial"/>
                <a:cs typeface="Arial"/>
              </a:rPr>
              <a:t>trend </a:t>
            </a:r>
            <a:r>
              <a:rPr dirty="0" sz="1150" spc="15">
                <a:latin typeface="Arial"/>
                <a:cs typeface="Arial"/>
              </a:rPr>
              <a:t>no </a:t>
            </a:r>
            <a:r>
              <a:rPr dirty="0" sz="1150" spc="5">
                <a:latin typeface="Arial"/>
                <a:cs typeface="Arial"/>
              </a:rPr>
              <a:t>trader will </a:t>
            </a:r>
            <a:r>
              <a:rPr dirty="0" sz="1150" spc="10">
                <a:latin typeface="Arial"/>
                <a:cs typeface="Arial"/>
              </a:rPr>
              <a:t>make any </a:t>
            </a:r>
            <a:r>
              <a:rPr dirty="0" sz="1150" spc="5">
                <a:latin typeface="Arial"/>
                <a:cs typeface="Arial"/>
              </a:rPr>
              <a:t>profit </a:t>
            </a:r>
            <a:r>
              <a:rPr dirty="0" sz="1150" spc="10">
                <a:latin typeface="Arial"/>
                <a:cs typeface="Arial"/>
              </a:rPr>
              <a:t>in </a:t>
            </a:r>
            <a:r>
              <a:rPr dirty="0" sz="1150">
                <a:latin typeface="Arial"/>
                <a:cs typeface="Arial"/>
              </a:rPr>
              <a:t>the</a:t>
            </a:r>
            <a:r>
              <a:rPr dirty="0" sz="1150" spc="-9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market.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50" spc="5" b="1" u="heavy">
                <a:latin typeface="Arial"/>
                <a:cs typeface="Arial"/>
              </a:rPr>
              <a:t>Trading</a:t>
            </a:r>
            <a:r>
              <a:rPr dirty="0" sz="1150" spc="-5" b="1" u="heavy">
                <a:latin typeface="Arial"/>
                <a:cs typeface="Arial"/>
              </a:rPr>
              <a:t> </a:t>
            </a:r>
            <a:r>
              <a:rPr dirty="0" sz="1150" spc="5" b="1" u="heavy">
                <a:latin typeface="Arial"/>
                <a:cs typeface="Arial"/>
              </a:rPr>
              <a:t>Analyzer/Indicator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15315" y="4037377"/>
            <a:ext cx="1446530" cy="1446530"/>
          </a:xfrm>
          <a:custGeom>
            <a:avLst/>
            <a:gdLst/>
            <a:ahLst/>
            <a:cxnLst/>
            <a:rect l="l" t="t" r="r" b="b"/>
            <a:pathLst>
              <a:path w="1446529" h="1446529">
                <a:moveTo>
                  <a:pt x="0" y="1446157"/>
                </a:moveTo>
                <a:lnTo>
                  <a:pt x="1446157" y="1446157"/>
                </a:lnTo>
                <a:lnTo>
                  <a:pt x="1446157" y="0"/>
                </a:lnTo>
                <a:lnTo>
                  <a:pt x="0" y="0"/>
                </a:lnTo>
                <a:lnTo>
                  <a:pt x="0" y="14461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115315" y="4037377"/>
            <a:ext cx="1446530" cy="1446530"/>
          </a:xfrm>
          <a:prstGeom prst="rect">
            <a:avLst/>
          </a:prstGeom>
          <a:ln w="927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89535" marR="266700">
              <a:lnSpc>
                <a:spcPts val="1340"/>
              </a:lnSpc>
              <a:spcBef>
                <a:spcPts val="645"/>
              </a:spcBef>
            </a:pPr>
            <a:r>
              <a:rPr dirty="0" sz="1150" i="1">
                <a:latin typeface="Times New Roman"/>
                <a:cs typeface="Times New Roman"/>
              </a:rPr>
              <a:t>Up-Trend </a:t>
            </a:r>
            <a:r>
              <a:rPr dirty="0" sz="1150" spc="10" i="1">
                <a:latin typeface="Times New Roman"/>
                <a:cs typeface="Times New Roman"/>
              </a:rPr>
              <a:t>is </a:t>
            </a:r>
            <a:r>
              <a:rPr dirty="0" sz="1150" spc="5" i="1">
                <a:latin typeface="Times New Roman"/>
                <a:cs typeface="Times New Roman"/>
              </a:rPr>
              <a:t>when  </a:t>
            </a:r>
            <a:r>
              <a:rPr dirty="0" sz="1150" i="1">
                <a:latin typeface="Times New Roman"/>
                <a:cs typeface="Times New Roman"/>
              </a:rPr>
              <a:t>price </a:t>
            </a:r>
            <a:r>
              <a:rPr dirty="0" sz="1150" spc="5" i="1">
                <a:latin typeface="Times New Roman"/>
                <a:cs typeface="Times New Roman"/>
              </a:rPr>
              <a:t>of currency  pair </a:t>
            </a:r>
            <a:r>
              <a:rPr dirty="0" sz="1150" spc="10" i="1">
                <a:latin typeface="Times New Roman"/>
                <a:cs typeface="Times New Roman"/>
              </a:rPr>
              <a:t>is </a:t>
            </a:r>
            <a:r>
              <a:rPr dirty="0" sz="1150" spc="5" i="1">
                <a:latin typeface="Times New Roman"/>
                <a:cs typeface="Times New Roman"/>
              </a:rPr>
              <a:t>moving </a:t>
            </a:r>
            <a:r>
              <a:rPr dirty="0" sz="1150" i="1">
                <a:latin typeface="Times New Roman"/>
                <a:cs typeface="Times New Roman"/>
              </a:rPr>
              <a:t>up  </a:t>
            </a:r>
            <a:r>
              <a:rPr dirty="0" sz="1150" spc="5" i="1">
                <a:latin typeface="Times New Roman"/>
                <a:cs typeface="Times New Roman"/>
              </a:rPr>
              <a:t>down.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12677" y="4148617"/>
            <a:ext cx="140335" cy="668020"/>
          </a:xfrm>
          <a:custGeom>
            <a:avLst/>
            <a:gdLst/>
            <a:ahLst/>
            <a:cxnLst/>
            <a:rect l="l" t="t" r="r" b="b"/>
            <a:pathLst>
              <a:path w="140335" h="668020">
                <a:moveTo>
                  <a:pt x="92948" y="115823"/>
                </a:moveTo>
                <a:lnTo>
                  <a:pt x="47228" y="115823"/>
                </a:lnTo>
                <a:lnTo>
                  <a:pt x="47228" y="667466"/>
                </a:lnTo>
                <a:lnTo>
                  <a:pt x="92948" y="667466"/>
                </a:lnTo>
                <a:lnTo>
                  <a:pt x="92948" y="115823"/>
                </a:lnTo>
                <a:close/>
              </a:path>
              <a:path w="140335" h="668020">
                <a:moveTo>
                  <a:pt x="70088" y="0"/>
                </a:moveTo>
                <a:lnTo>
                  <a:pt x="0" y="138668"/>
                </a:lnTo>
                <a:lnTo>
                  <a:pt x="47228" y="138668"/>
                </a:lnTo>
                <a:lnTo>
                  <a:pt x="47228" y="115823"/>
                </a:lnTo>
                <a:lnTo>
                  <a:pt x="128643" y="115823"/>
                </a:lnTo>
                <a:lnTo>
                  <a:pt x="70088" y="0"/>
                </a:lnTo>
                <a:close/>
              </a:path>
              <a:path w="140335" h="668020">
                <a:moveTo>
                  <a:pt x="128643" y="115823"/>
                </a:moveTo>
                <a:lnTo>
                  <a:pt x="92948" y="115823"/>
                </a:lnTo>
                <a:lnTo>
                  <a:pt x="92948" y="138668"/>
                </a:lnTo>
                <a:lnTo>
                  <a:pt x="140192" y="138668"/>
                </a:lnTo>
                <a:lnTo>
                  <a:pt x="128643" y="115823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115315" y="6381091"/>
            <a:ext cx="1446530" cy="1446530"/>
          </a:xfrm>
          <a:prstGeom prst="rect">
            <a:avLst/>
          </a:prstGeom>
          <a:ln w="927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algn="ctr" marL="95250" marR="86360">
              <a:lnSpc>
                <a:spcPts val="1340"/>
              </a:lnSpc>
              <a:spcBef>
                <a:spcPts val="645"/>
              </a:spcBef>
            </a:pPr>
            <a:r>
              <a:rPr dirty="0" sz="1150" spc="5" i="1">
                <a:latin typeface="Times New Roman"/>
                <a:cs typeface="Times New Roman"/>
              </a:rPr>
              <a:t>Down-Trend is when  </a:t>
            </a:r>
            <a:r>
              <a:rPr dirty="0" sz="1150" spc="5" i="1">
                <a:latin typeface="Times New Roman"/>
                <a:cs typeface="Times New Roman"/>
              </a:rPr>
              <a:t>price of currency  </a:t>
            </a:r>
            <a:r>
              <a:rPr dirty="0" sz="1150" spc="10" i="1">
                <a:latin typeface="Times New Roman"/>
                <a:cs typeface="Times New Roman"/>
              </a:rPr>
              <a:t>pair </a:t>
            </a:r>
            <a:r>
              <a:rPr dirty="0" sz="1150" spc="5" i="1">
                <a:latin typeface="Times New Roman"/>
                <a:cs typeface="Times New Roman"/>
              </a:rPr>
              <a:t>is moving </a:t>
            </a:r>
            <a:r>
              <a:rPr dirty="0" sz="1150" spc="10" i="1">
                <a:latin typeface="Times New Roman"/>
                <a:cs typeface="Times New Roman"/>
              </a:rPr>
              <a:t>down  </a:t>
            </a:r>
            <a:r>
              <a:rPr dirty="0" sz="1150" spc="5" i="1">
                <a:latin typeface="Times New Roman"/>
                <a:cs typeface="Times New Roman"/>
              </a:rPr>
              <a:t>ward.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37045" y="6432910"/>
            <a:ext cx="93345" cy="556260"/>
          </a:xfrm>
          <a:custGeom>
            <a:avLst/>
            <a:gdLst/>
            <a:ahLst/>
            <a:cxnLst/>
            <a:rect l="l" t="t" r="r" b="b"/>
            <a:pathLst>
              <a:path w="93345" h="556259">
                <a:moveTo>
                  <a:pt x="30479" y="463250"/>
                </a:moveTo>
                <a:lnTo>
                  <a:pt x="0" y="463250"/>
                </a:lnTo>
                <a:lnTo>
                  <a:pt x="45719" y="556214"/>
                </a:lnTo>
                <a:lnTo>
                  <a:pt x="85219" y="478490"/>
                </a:lnTo>
                <a:lnTo>
                  <a:pt x="30479" y="478490"/>
                </a:lnTo>
                <a:lnTo>
                  <a:pt x="30479" y="463250"/>
                </a:lnTo>
                <a:close/>
              </a:path>
              <a:path w="93345" h="556259">
                <a:moveTo>
                  <a:pt x="60959" y="0"/>
                </a:moveTo>
                <a:lnTo>
                  <a:pt x="30479" y="0"/>
                </a:lnTo>
                <a:lnTo>
                  <a:pt x="30479" y="478490"/>
                </a:lnTo>
                <a:lnTo>
                  <a:pt x="60959" y="478490"/>
                </a:lnTo>
                <a:lnTo>
                  <a:pt x="60959" y="0"/>
                </a:lnTo>
                <a:close/>
              </a:path>
              <a:path w="93345" h="556259">
                <a:moveTo>
                  <a:pt x="92963" y="463250"/>
                </a:moveTo>
                <a:lnTo>
                  <a:pt x="60959" y="463250"/>
                </a:lnTo>
                <a:lnTo>
                  <a:pt x="60959" y="478490"/>
                </a:lnTo>
                <a:lnTo>
                  <a:pt x="85219" y="478490"/>
                </a:lnTo>
                <a:lnTo>
                  <a:pt x="92963" y="4632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50"/>
              </a:lnSpc>
            </a:pPr>
            <a:r>
              <a:rPr dirty="0" spc="5">
                <a:hlinkClick r:id="rId6"/>
              </a:rPr>
              <a:t>www.instafxng.com</a:t>
            </a:r>
          </a:p>
          <a:p>
            <a:pPr algn="ctr">
              <a:lnSpc>
                <a:spcPts val="1360"/>
              </a:lnSpc>
            </a:pPr>
            <a:r>
              <a:rPr dirty="0" spc="5" u="none">
                <a:solidFill>
                  <a:srgbClr val="C00000"/>
                </a:solidFill>
              </a:rPr>
              <a:t>This materials </a:t>
            </a:r>
            <a:r>
              <a:rPr dirty="0" u="none">
                <a:solidFill>
                  <a:srgbClr val="C00000"/>
                </a:solidFill>
              </a:rPr>
              <a:t>are </a:t>
            </a:r>
            <a:r>
              <a:rPr dirty="0" spc="10" u="none">
                <a:solidFill>
                  <a:srgbClr val="C00000"/>
                </a:solidFill>
              </a:rPr>
              <a:t>solely </a:t>
            </a:r>
            <a:r>
              <a:rPr dirty="0" spc="5" u="none">
                <a:solidFill>
                  <a:srgbClr val="C00000"/>
                </a:solidFill>
              </a:rPr>
              <a:t>meant for educational </a:t>
            </a:r>
            <a:r>
              <a:rPr dirty="0" spc="-5" u="none">
                <a:solidFill>
                  <a:srgbClr val="C00000"/>
                </a:solidFill>
              </a:rPr>
              <a:t>purposes</a:t>
            </a:r>
            <a:r>
              <a:rPr dirty="0" spc="-25" u="none">
                <a:solidFill>
                  <a:srgbClr val="C00000"/>
                </a:solidFill>
              </a:rPr>
              <a:t> </a:t>
            </a:r>
            <a:r>
              <a:rPr dirty="0" spc="10" u="none">
                <a:solidFill>
                  <a:srgbClr val="C00000"/>
                </a:solidFill>
              </a:rPr>
              <a:t>only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955" y="6376522"/>
            <a:ext cx="1389766" cy="1389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27294" y="6471010"/>
            <a:ext cx="86867" cy="85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8813" y="2936082"/>
            <a:ext cx="3657295" cy="3504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33784" y="454757"/>
            <a:ext cx="0" cy="890269"/>
          </a:xfrm>
          <a:custGeom>
            <a:avLst/>
            <a:gdLst/>
            <a:ahLst/>
            <a:cxnLst/>
            <a:rect l="l" t="t" r="r" b="b"/>
            <a:pathLst>
              <a:path w="0" h="890269">
                <a:moveTo>
                  <a:pt x="0" y="0"/>
                </a:moveTo>
                <a:lnTo>
                  <a:pt x="0" y="889944"/>
                </a:lnTo>
              </a:path>
            </a:pathLst>
          </a:custGeom>
          <a:ln w="4419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09" y="454757"/>
            <a:ext cx="7499350" cy="890269"/>
          </a:xfrm>
          <a:custGeom>
            <a:avLst/>
            <a:gdLst/>
            <a:ahLst/>
            <a:cxnLst/>
            <a:rect l="l" t="t" r="r" b="b"/>
            <a:pathLst>
              <a:path w="7499350" h="890269">
                <a:moveTo>
                  <a:pt x="0" y="889944"/>
                </a:moveTo>
                <a:lnTo>
                  <a:pt x="7498978" y="889944"/>
                </a:lnTo>
                <a:lnTo>
                  <a:pt x="7498978" y="0"/>
                </a:lnTo>
                <a:lnTo>
                  <a:pt x="0" y="0"/>
                </a:lnTo>
                <a:lnTo>
                  <a:pt x="0" y="8899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74712" y="454760"/>
            <a:ext cx="3029452" cy="8899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00178" y="1516378"/>
            <a:ext cx="5373370" cy="648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6350">
              <a:lnSpc>
                <a:spcPts val="1340"/>
              </a:lnSpc>
            </a:pPr>
            <a:r>
              <a:rPr dirty="0" sz="1150" spc="10">
                <a:latin typeface="Arial"/>
                <a:cs typeface="Arial"/>
              </a:rPr>
              <a:t>To </a:t>
            </a:r>
            <a:r>
              <a:rPr dirty="0" sz="1150" spc="5">
                <a:latin typeface="Arial"/>
                <a:cs typeface="Arial"/>
              </a:rPr>
              <a:t>speculate </a:t>
            </a:r>
            <a:r>
              <a:rPr dirty="0" sz="1150" spc="10">
                <a:latin typeface="Arial"/>
                <a:cs typeface="Arial"/>
              </a:rPr>
              <a:t>the forex </a:t>
            </a:r>
            <a:r>
              <a:rPr dirty="0" sz="1150" spc="5">
                <a:latin typeface="Arial"/>
                <a:cs typeface="Arial"/>
              </a:rPr>
              <a:t>market profitably </a:t>
            </a:r>
            <a:r>
              <a:rPr dirty="0" sz="1150" spc="10">
                <a:latin typeface="Arial"/>
                <a:cs typeface="Arial"/>
              </a:rPr>
              <a:t>is </a:t>
            </a:r>
            <a:r>
              <a:rPr dirty="0" sz="1150">
                <a:latin typeface="Arial"/>
                <a:cs typeface="Arial"/>
              </a:rPr>
              <a:t>not </a:t>
            </a:r>
            <a:r>
              <a:rPr dirty="0" sz="1150" spc="-10">
                <a:latin typeface="Arial"/>
                <a:cs typeface="Arial"/>
              </a:rPr>
              <a:t>always </a:t>
            </a:r>
            <a:r>
              <a:rPr dirty="0" sz="1150" spc="10">
                <a:latin typeface="Arial"/>
                <a:cs typeface="Arial"/>
              </a:rPr>
              <a:t>easy </a:t>
            </a:r>
            <a:r>
              <a:rPr dirty="0" sz="1150" spc="5">
                <a:latin typeface="Arial"/>
                <a:cs typeface="Arial"/>
              </a:rPr>
              <a:t>because </a:t>
            </a:r>
            <a:r>
              <a:rPr dirty="0" sz="1150" spc="10">
                <a:latin typeface="Arial"/>
                <a:cs typeface="Arial"/>
              </a:rPr>
              <a:t>the trend  </a:t>
            </a:r>
            <a:r>
              <a:rPr dirty="0" sz="1150" spc="5">
                <a:latin typeface="Arial"/>
                <a:cs typeface="Arial"/>
              </a:rPr>
              <a:t>can </a:t>
            </a:r>
            <a:r>
              <a:rPr dirty="0" sz="1150" spc="15">
                <a:latin typeface="Arial"/>
                <a:cs typeface="Arial"/>
              </a:rPr>
              <a:t>go </a:t>
            </a:r>
            <a:r>
              <a:rPr dirty="0" sz="1150" spc="5">
                <a:latin typeface="Arial"/>
                <a:cs typeface="Arial"/>
              </a:rPr>
              <a:t>against our </a:t>
            </a:r>
            <a:r>
              <a:rPr dirty="0" sz="1150" spc="10">
                <a:latin typeface="Arial"/>
                <a:cs typeface="Arial"/>
              </a:rPr>
              <a:t>thought </a:t>
            </a:r>
            <a:r>
              <a:rPr dirty="0" sz="1150" spc="5">
                <a:latin typeface="Arial"/>
                <a:cs typeface="Arial"/>
              </a:rPr>
              <a:t>at </a:t>
            </a:r>
            <a:r>
              <a:rPr dirty="0" sz="1150" spc="10">
                <a:latin typeface="Arial"/>
                <a:cs typeface="Arial"/>
              </a:rPr>
              <a:t>any time </a:t>
            </a:r>
            <a:r>
              <a:rPr dirty="0" sz="1150" spc="5">
                <a:latin typeface="Arial"/>
                <a:cs typeface="Arial"/>
              </a:rPr>
              <a:t>even when we believe within our self </a:t>
            </a:r>
            <a:r>
              <a:rPr dirty="0" sz="1150">
                <a:latin typeface="Arial"/>
                <a:cs typeface="Arial"/>
              </a:rPr>
              <a:t>that  </a:t>
            </a:r>
            <a:r>
              <a:rPr dirty="0" sz="1150" spc="5">
                <a:latin typeface="Arial"/>
                <a:cs typeface="Arial"/>
              </a:rPr>
              <a:t>we got it</a:t>
            </a:r>
            <a:r>
              <a:rPr dirty="0" sz="1150" spc="-3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right.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40"/>
              </a:lnSpc>
            </a:pPr>
            <a:r>
              <a:rPr dirty="0" sz="1150" spc="10">
                <a:latin typeface="Arial"/>
                <a:cs typeface="Arial"/>
              </a:rPr>
              <a:t>To </a:t>
            </a:r>
            <a:r>
              <a:rPr dirty="0" sz="1150" spc="5">
                <a:latin typeface="Arial"/>
                <a:cs typeface="Arial"/>
              </a:rPr>
              <a:t>help </a:t>
            </a:r>
            <a:r>
              <a:rPr dirty="0" sz="1150">
                <a:latin typeface="Arial"/>
                <a:cs typeface="Arial"/>
              </a:rPr>
              <a:t>us </a:t>
            </a:r>
            <a:r>
              <a:rPr dirty="0" sz="1150" spc="5">
                <a:latin typeface="Arial"/>
                <a:cs typeface="Arial"/>
              </a:rPr>
              <a:t>help we speculate almost right before </a:t>
            </a:r>
            <a:r>
              <a:rPr dirty="0" sz="1150" spc="-5">
                <a:latin typeface="Arial"/>
                <a:cs typeface="Arial"/>
              </a:rPr>
              <a:t>entering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market are two  </a:t>
            </a:r>
            <a:r>
              <a:rPr dirty="0" sz="1150" spc="5">
                <a:latin typeface="Arial"/>
                <a:cs typeface="Arial"/>
              </a:rPr>
              <a:t>types of Market/Trend</a:t>
            </a:r>
            <a:r>
              <a:rPr dirty="0" sz="1150" spc="-1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Analyzers.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150" spc="5" b="1">
                <a:latin typeface="Arial"/>
                <a:cs typeface="Arial"/>
              </a:rPr>
              <a:t>Fundamental Analysis and Technical</a:t>
            </a:r>
            <a:r>
              <a:rPr dirty="0" sz="1150" spc="85" b="1">
                <a:latin typeface="Arial"/>
                <a:cs typeface="Arial"/>
              </a:rPr>
              <a:t> </a:t>
            </a:r>
            <a:r>
              <a:rPr dirty="0" sz="1150" spc="5" b="1">
                <a:latin typeface="Arial"/>
                <a:cs typeface="Arial"/>
              </a:rPr>
              <a:t>Analysis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study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specific factors, such as wars, </a:t>
            </a:r>
            <a:r>
              <a:rPr dirty="0" sz="1150" spc="-5">
                <a:latin typeface="Arial"/>
                <a:cs typeface="Arial"/>
              </a:rPr>
              <a:t>discoveries, </a:t>
            </a:r>
            <a:r>
              <a:rPr dirty="0" sz="1150" spc="10">
                <a:latin typeface="Arial"/>
                <a:cs typeface="Arial"/>
              </a:rPr>
              <a:t>and </a:t>
            </a:r>
            <a:r>
              <a:rPr dirty="0" sz="1150" spc="5">
                <a:latin typeface="Arial"/>
                <a:cs typeface="Arial"/>
              </a:rPr>
              <a:t>changes </a:t>
            </a:r>
            <a:r>
              <a:rPr dirty="0" sz="1150" spc="10">
                <a:latin typeface="Arial"/>
                <a:cs typeface="Arial"/>
              </a:rPr>
              <a:t>in  </a:t>
            </a:r>
            <a:r>
              <a:rPr dirty="0" sz="1150" spc="5">
                <a:latin typeface="Arial"/>
                <a:cs typeface="Arial"/>
              </a:rPr>
              <a:t>Government policies, </a:t>
            </a:r>
            <a:r>
              <a:rPr dirty="0" sz="1150" spc="10">
                <a:latin typeface="Arial"/>
                <a:cs typeface="Arial"/>
              </a:rPr>
              <a:t>which </a:t>
            </a:r>
            <a:r>
              <a:rPr dirty="0" sz="1150" spc="5">
                <a:latin typeface="Arial"/>
                <a:cs typeface="Arial"/>
              </a:rPr>
              <a:t>influence supply and </a:t>
            </a:r>
            <a:r>
              <a:rPr dirty="0" sz="1150" spc="-5">
                <a:latin typeface="Arial"/>
                <a:cs typeface="Arial"/>
              </a:rPr>
              <a:t>demand, </a:t>
            </a:r>
            <a:r>
              <a:rPr dirty="0" sz="1150" spc="10">
                <a:latin typeface="Arial"/>
                <a:cs typeface="Arial"/>
              </a:rPr>
              <a:t>and consequently  </a:t>
            </a:r>
            <a:r>
              <a:rPr dirty="0" sz="1150" spc="5">
                <a:latin typeface="Arial"/>
                <a:cs typeface="Arial"/>
              </a:rPr>
              <a:t>prices </a:t>
            </a:r>
            <a:r>
              <a:rPr dirty="0" sz="1150" spc="10">
                <a:latin typeface="Arial"/>
                <a:cs typeface="Arial"/>
              </a:rPr>
              <a:t>in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market</a:t>
            </a:r>
            <a:r>
              <a:rPr dirty="0" sz="1150" spc="-5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place.</a:t>
            </a:r>
            <a:endParaRPr sz="1150">
              <a:latin typeface="Arial"/>
              <a:cs typeface="Arial"/>
            </a:endParaRPr>
          </a:p>
          <a:p>
            <a:pPr algn="just" marL="12700" marR="7620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Fundamental analysis comprises the examination of </a:t>
            </a:r>
            <a:r>
              <a:rPr dirty="0" sz="1150">
                <a:latin typeface="Arial"/>
                <a:cs typeface="Arial"/>
              </a:rPr>
              <a:t>macroeconomic </a:t>
            </a:r>
            <a:r>
              <a:rPr dirty="0" sz="1150" spc="5">
                <a:latin typeface="Arial"/>
                <a:cs typeface="Arial"/>
              </a:rPr>
              <a:t>indicators,  asset </a:t>
            </a:r>
            <a:r>
              <a:rPr dirty="0" sz="1150" spc="10">
                <a:latin typeface="Arial"/>
                <a:cs typeface="Arial"/>
              </a:rPr>
              <a:t>markets and </a:t>
            </a:r>
            <a:r>
              <a:rPr dirty="0" sz="1150" spc="5">
                <a:latin typeface="Arial"/>
                <a:cs typeface="Arial"/>
              </a:rPr>
              <a:t>political considerations when </a:t>
            </a:r>
            <a:r>
              <a:rPr dirty="0" sz="1150" spc="-5">
                <a:latin typeface="Arial"/>
                <a:cs typeface="Arial"/>
              </a:rPr>
              <a:t>evaluating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nation’s currency </a:t>
            </a:r>
            <a:r>
              <a:rPr dirty="0" sz="1150" spc="10">
                <a:latin typeface="Arial"/>
                <a:cs typeface="Arial"/>
              </a:rPr>
              <a:t>in  terms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another. </a:t>
            </a:r>
            <a:r>
              <a:rPr dirty="0" sz="1150" spc="10">
                <a:latin typeface="Arial"/>
                <a:cs typeface="Arial"/>
              </a:rPr>
              <a:t>Macroeconomic </a:t>
            </a:r>
            <a:r>
              <a:rPr dirty="0" sz="1150" spc="5">
                <a:latin typeface="Arial"/>
                <a:cs typeface="Arial"/>
              </a:rPr>
              <a:t>indicators include figures such as growth rates;  as </a:t>
            </a:r>
            <a:r>
              <a:rPr dirty="0" sz="1150" spc="10">
                <a:latin typeface="Arial"/>
                <a:cs typeface="Arial"/>
              </a:rPr>
              <a:t>measured by </a:t>
            </a:r>
            <a:r>
              <a:rPr dirty="0" sz="1150" spc="5">
                <a:latin typeface="Arial"/>
                <a:cs typeface="Arial"/>
              </a:rPr>
              <a:t>Gross Domestic Product, interest </a:t>
            </a:r>
            <a:r>
              <a:rPr dirty="0" sz="1150" spc="-10">
                <a:latin typeface="Arial"/>
                <a:cs typeface="Arial"/>
              </a:rPr>
              <a:t>rates, </a:t>
            </a:r>
            <a:r>
              <a:rPr dirty="0" sz="1150" spc="5">
                <a:latin typeface="Arial"/>
                <a:cs typeface="Arial"/>
              </a:rPr>
              <a:t>inflation, </a:t>
            </a:r>
            <a:r>
              <a:rPr dirty="0" sz="1150" spc="10">
                <a:latin typeface="Arial"/>
                <a:cs typeface="Arial"/>
              </a:rPr>
              <a:t>unemployment,  money  </a:t>
            </a:r>
            <a:r>
              <a:rPr dirty="0" sz="1150" spc="5">
                <a:latin typeface="Arial"/>
                <a:cs typeface="Arial"/>
              </a:rPr>
              <a:t>supply,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foreign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exchange  </a:t>
            </a:r>
            <a:r>
              <a:rPr dirty="0" sz="1150" spc="5">
                <a:latin typeface="Arial"/>
                <a:cs typeface="Arial"/>
              </a:rPr>
              <a:t>reserves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and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productivity.   </a:t>
            </a:r>
            <a:r>
              <a:rPr dirty="0" sz="1150" spc="10">
                <a:latin typeface="Arial"/>
                <a:cs typeface="Arial"/>
              </a:rPr>
              <a:t>Asset</a:t>
            </a:r>
            <a:r>
              <a:rPr dirty="0" sz="1150" spc="8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markets</a:t>
            </a:r>
            <a:endParaRPr sz="1150">
              <a:latin typeface="Arial"/>
              <a:cs typeface="Arial"/>
            </a:endParaRPr>
          </a:p>
          <a:p>
            <a:pPr algn="just" marL="12700" marR="6985">
              <a:lnSpc>
                <a:spcPts val="1330"/>
              </a:lnSpc>
              <a:spcBef>
                <a:spcPts val="10"/>
              </a:spcBef>
            </a:pPr>
            <a:r>
              <a:rPr dirty="0" sz="1150" spc="5">
                <a:latin typeface="Arial"/>
                <a:cs typeface="Arial"/>
              </a:rPr>
              <a:t>comprise stocks, </a:t>
            </a:r>
            <a:r>
              <a:rPr dirty="0" sz="1150" spc="10">
                <a:latin typeface="Arial"/>
                <a:cs typeface="Arial"/>
              </a:rPr>
              <a:t>bonds and </a:t>
            </a:r>
            <a:r>
              <a:rPr dirty="0" sz="1150" spc="5">
                <a:latin typeface="Arial"/>
                <a:cs typeface="Arial"/>
              </a:rPr>
              <a:t>real estate. Political </a:t>
            </a:r>
            <a:r>
              <a:rPr dirty="0" sz="1150">
                <a:latin typeface="Arial"/>
                <a:cs typeface="Arial"/>
              </a:rPr>
              <a:t>considerations </a:t>
            </a:r>
            <a:r>
              <a:rPr dirty="0" sz="1150" spc="5">
                <a:latin typeface="Arial"/>
                <a:cs typeface="Arial"/>
              </a:rPr>
              <a:t>impact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level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of  confidence  </a:t>
            </a:r>
            <a:r>
              <a:rPr dirty="0" sz="1150" spc="10">
                <a:latin typeface="Arial"/>
                <a:cs typeface="Arial"/>
              </a:rPr>
              <a:t>in  a  </a:t>
            </a:r>
            <a:r>
              <a:rPr dirty="0" sz="1150" spc="5">
                <a:latin typeface="Arial"/>
                <a:cs typeface="Arial"/>
              </a:rPr>
              <a:t>nation’s  government,  the  </a:t>
            </a:r>
            <a:r>
              <a:rPr dirty="0" sz="1150" spc="10">
                <a:latin typeface="Arial"/>
                <a:cs typeface="Arial"/>
              </a:rPr>
              <a:t>climate  </a:t>
            </a:r>
            <a:r>
              <a:rPr dirty="0" sz="1150" spc="5">
                <a:latin typeface="Arial"/>
                <a:cs typeface="Arial"/>
              </a:rPr>
              <a:t>of  stability  </a:t>
            </a:r>
            <a:r>
              <a:rPr dirty="0" sz="1150" spc="10">
                <a:latin typeface="Arial"/>
                <a:cs typeface="Arial"/>
              </a:rPr>
              <a:t>and  </a:t>
            </a:r>
            <a:r>
              <a:rPr dirty="0" sz="1150" spc="5">
                <a:latin typeface="Arial"/>
                <a:cs typeface="Arial"/>
              </a:rPr>
              <a:t>level</a:t>
            </a:r>
            <a:r>
              <a:rPr dirty="0" sz="1150" spc="29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of</a:t>
            </a:r>
            <a:endParaRPr sz="1150">
              <a:latin typeface="Arial"/>
              <a:cs typeface="Arial"/>
            </a:endParaRPr>
          </a:p>
          <a:p>
            <a:pPr algn="just" marL="12700">
              <a:lnSpc>
                <a:spcPts val="1290"/>
              </a:lnSpc>
            </a:pPr>
            <a:r>
              <a:rPr dirty="0" sz="1150" spc="5">
                <a:latin typeface="Arial"/>
                <a:cs typeface="Arial"/>
              </a:rPr>
              <a:t>certainty.</a:t>
            </a:r>
            <a:endParaRPr sz="1150">
              <a:latin typeface="Arial"/>
              <a:cs typeface="Arial"/>
            </a:endParaRPr>
          </a:p>
          <a:p>
            <a:pPr algn="just" marL="12700" marR="5080">
              <a:lnSpc>
                <a:spcPts val="1340"/>
              </a:lnSpc>
              <a:spcBef>
                <a:spcPts val="60"/>
              </a:spcBef>
            </a:pPr>
            <a:r>
              <a:rPr dirty="0" sz="1150" spc="10">
                <a:latin typeface="Arial"/>
                <a:cs typeface="Arial"/>
              </a:rPr>
              <a:t>Sometimes </a:t>
            </a:r>
            <a:r>
              <a:rPr dirty="0" sz="1150" spc="5">
                <a:latin typeface="Arial"/>
                <a:cs typeface="Arial"/>
              </a:rPr>
              <a:t>governments stand </a:t>
            </a:r>
            <a:r>
              <a:rPr dirty="0" sz="1150" spc="10">
                <a:latin typeface="Arial"/>
                <a:cs typeface="Arial"/>
              </a:rPr>
              <a:t>in the </a:t>
            </a:r>
            <a:r>
              <a:rPr dirty="0" sz="1150" spc="5">
                <a:latin typeface="Arial"/>
                <a:cs typeface="Arial"/>
              </a:rPr>
              <a:t>way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market </a:t>
            </a:r>
            <a:r>
              <a:rPr dirty="0" sz="1150" spc="-15">
                <a:latin typeface="Arial"/>
                <a:cs typeface="Arial"/>
              </a:rPr>
              <a:t>forces </a:t>
            </a:r>
            <a:r>
              <a:rPr dirty="0" sz="1150" spc="5">
                <a:latin typeface="Arial"/>
                <a:cs typeface="Arial"/>
              </a:rPr>
              <a:t>impacting their  currencies, </a:t>
            </a:r>
            <a:r>
              <a:rPr dirty="0" sz="1150" spc="10">
                <a:latin typeface="Arial"/>
                <a:cs typeface="Arial"/>
              </a:rPr>
              <a:t>and </a:t>
            </a:r>
            <a:r>
              <a:rPr dirty="0" sz="1150" spc="5">
                <a:latin typeface="Arial"/>
                <a:cs typeface="Arial"/>
              </a:rPr>
              <a:t>hence, intervene </a:t>
            </a:r>
            <a:r>
              <a:rPr dirty="0" sz="1150" spc="15">
                <a:latin typeface="Arial"/>
                <a:cs typeface="Arial"/>
              </a:rPr>
              <a:t>to </a:t>
            </a:r>
            <a:r>
              <a:rPr dirty="0" sz="1150" spc="5">
                <a:latin typeface="Arial"/>
                <a:cs typeface="Arial"/>
              </a:rPr>
              <a:t>keep currencies </a:t>
            </a:r>
            <a:r>
              <a:rPr dirty="0" sz="1150" spc="10">
                <a:latin typeface="Arial"/>
                <a:cs typeface="Arial"/>
              </a:rPr>
              <a:t>from </a:t>
            </a:r>
            <a:r>
              <a:rPr dirty="0" sz="1150" spc="5">
                <a:latin typeface="Arial"/>
                <a:cs typeface="Arial"/>
              </a:rPr>
              <a:t>deviating markedly  from undesired levels. Currency interventions </a:t>
            </a:r>
            <a:r>
              <a:rPr dirty="0" sz="1150" spc="10">
                <a:latin typeface="Arial"/>
                <a:cs typeface="Arial"/>
              </a:rPr>
              <a:t>are </a:t>
            </a:r>
            <a:r>
              <a:rPr dirty="0" sz="1150">
                <a:latin typeface="Arial"/>
                <a:cs typeface="Arial"/>
              </a:rPr>
              <a:t>conducted </a:t>
            </a:r>
            <a:r>
              <a:rPr dirty="0" sz="1150" spc="5">
                <a:latin typeface="Arial"/>
                <a:cs typeface="Arial"/>
              </a:rPr>
              <a:t>by central </a:t>
            </a:r>
            <a:r>
              <a:rPr dirty="0" sz="1150" spc="10">
                <a:latin typeface="Arial"/>
                <a:cs typeface="Arial"/>
              </a:rPr>
              <a:t>banks  and usually have a </a:t>
            </a:r>
            <a:r>
              <a:rPr dirty="0" sz="1150" spc="5">
                <a:latin typeface="Arial"/>
                <a:cs typeface="Arial"/>
              </a:rPr>
              <a:t>notable, albeit </a:t>
            </a:r>
            <a:r>
              <a:rPr dirty="0" sz="1150" spc="10">
                <a:latin typeface="Arial"/>
                <a:cs typeface="Arial"/>
              </a:rPr>
              <a:t>a temporary </a:t>
            </a:r>
            <a:r>
              <a:rPr dirty="0" sz="1150" spc="-5">
                <a:latin typeface="Arial"/>
                <a:cs typeface="Arial"/>
              </a:rPr>
              <a:t>impact </a:t>
            </a:r>
            <a:r>
              <a:rPr dirty="0" sz="1150" spc="15">
                <a:latin typeface="Arial"/>
                <a:cs typeface="Arial"/>
              </a:rPr>
              <a:t>on </a:t>
            </a:r>
            <a:r>
              <a:rPr dirty="0" sz="1150" spc="5">
                <a:latin typeface="Arial"/>
                <a:cs typeface="Arial"/>
              </a:rPr>
              <a:t>FX markets.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central  bank could undertake unilateral purchases/sales of its</a:t>
            </a:r>
            <a:r>
              <a:rPr dirty="0" sz="1150" spc="1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currency</a:t>
            </a:r>
            <a:endParaRPr sz="1150">
              <a:latin typeface="Arial"/>
              <a:cs typeface="Arial"/>
            </a:endParaRPr>
          </a:p>
          <a:p>
            <a:pPr algn="just" marL="12700" marR="5080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against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another currency; </a:t>
            </a:r>
            <a:r>
              <a:rPr dirty="0" sz="1150" spc="10">
                <a:latin typeface="Arial"/>
                <a:cs typeface="Arial"/>
              </a:rPr>
              <a:t>or engage in </a:t>
            </a:r>
            <a:r>
              <a:rPr dirty="0" sz="1150" spc="5">
                <a:latin typeface="Arial"/>
                <a:cs typeface="Arial"/>
              </a:rPr>
              <a:t>concerted </a:t>
            </a:r>
            <a:r>
              <a:rPr dirty="0" sz="1150" spc="-5">
                <a:latin typeface="Arial"/>
                <a:cs typeface="Arial"/>
              </a:rPr>
              <a:t>intervention </a:t>
            </a:r>
            <a:r>
              <a:rPr dirty="0" sz="1150" spc="10">
                <a:latin typeface="Arial"/>
                <a:cs typeface="Arial"/>
              </a:rPr>
              <a:t>in which </a:t>
            </a:r>
            <a:r>
              <a:rPr dirty="0" sz="1150" spc="5">
                <a:latin typeface="Arial"/>
                <a:cs typeface="Arial"/>
              </a:rPr>
              <a:t>it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collaborates with other central banks for </a:t>
            </a:r>
            <a:r>
              <a:rPr dirty="0" sz="1150" spc="10">
                <a:latin typeface="Arial"/>
                <a:cs typeface="Arial"/>
              </a:rPr>
              <a:t>a much </a:t>
            </a:r>
            <a:r>
              <a:rPr dirty="0" sz="1150" spc="-15">
                <a:latin typeface="Arial"/>
                <a:cs typeface="Arial"/>
              </a:rPr>
              <a:t>more </a:t>
            </a:r>
            <a:r>
              <a:rPr dirty="0" sz="1150" spc="5">
                <a:latin typeface="Arial"/>
                <a:cs typeface="Arial"/>
              </a:rPr>
              <a:t>pronounced effect.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Alternatively, </a:t>
            </a:r>
            <a:r>
              <a:rPr dirty="0" sz="1150" spc="10">
                <a:latin typeface="Arial"/>
                <a:cs typeface="Arial"/>
              </a:rPr>
              <a:t>some </a:t>
            </a:r>
            <a:r>
              <a:rPr dirty="0" sz="1150" spc="5">
                <a:latin typeface="Arial"/>
                <a:cs typeface="Arial"/>
              </a:rPr>
              <a:t>countries can </a:t>
            </a:r>
            <a:r>
              <a:rPr dirty="0" sz="1150" spc="10">
                <a:latin typeface="Arial"/>
                <a:cs typeface="Arial"/>
              </a:rPr>
              <a:t>manage to move </a:t>
            </a:r>
            <a:r>
              <a:rPr dirty="0" sz="1150" spc="-15">
                <a:latin typeface="Arial"/>
                <a:cs typeface="Arial"/>
              </a:rPr>
              <a:t>their </a:t>
            </a:r>
            <a:r>
              <a:rPr dirty="0" sz="1150" spc="5">
                <a:latin typeface="Arial"/>
                <a:cs typeface="Arial"/>
              </a:rPr>
              <a:t>currencies, </a:t>
            </a:r>
            <a:r>
              <a:rPr dirty="0" sz="1150" spc="10">
                <a:latin typeface="Arial"/>
                <a:cs typeface="Arial"/>
              </a:rPr>
              <a:t>merely by  </a:t>
            </a:r>
            <a:r>
              <a:rPr dirty="0" sz="1150" spc="5">
                <a:latin typeface="Arial"/>
                <a:cs typeface="Arial"/>
              </a:rPr>
              <a:t>hinting, </a:t>
            </a:r>
            <a:r>
              <a:rPr dirty="0" sz="1150">
                <a:latin typeface="Arial"/>
                <a:cs typeface="Arial"/>
              </a:rPr>
              <a:t>or </a:t>
            </a:r>
            <a:r>
              <a:rPr dirty="0" sz="1150" spc="5">
                <a:latin typeface="Arial"/>
                <a:cs typeface="Arial"/>
              </a:rPr>
              <a:t>threatening </a:t>
            </a:r>
            <a:r>
              <a:rPr dirty="0" sz="1150" spc="10">
                <a:latin typeface="Arial"/>
                <a:cs typeface="Arial"/>
              </a:rPr>
              <a:t>to </a:t>
            </a:r>
            <a:r>
              <a:rPr dirty="0" sz="1150" spc="5">
                <a:latin typeface="Arial"/>
                <a:cs typeface="Arial"/>
              </a:rPr>
              <a:t>intervene.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If </a:t>
            </a:r>
            <a:r>
              <a:rPr dirty="0" sz="1150">
                <a:latin typeface="Arial"/>
                <a:cs typeface="Arial"/>
              </a:rPr>
              <a:t>you </a:t>
            </a:r>
            <a:r>
              <a:rPr dirty="0" sz="1150" spc="10">
                <a:latin typeface="Arial"/>
                <a:cs typeface="Arial"/>
              </a:rPr>
              <a:t>are </a:t>
            </a:r>
            <a:r>
              <a:rPr dirty="0" sz="1150" spc="5">
                <a:latin typeface="Arial"/>
                <a:cs typeface="Arial"/>
              </a:rPr>
              <a:t>using </a:t>
            </a:r>
            <a:r>
              <a:rPr dirty="0" sz="1150" spc="10">
                <a:latin typeface="Arial"/>
                <a:cs typeface="Arial"/>
              </a:rPr>
              <a:t>fundamental </a:t>
            </a:r>
            <a:r>
              <a:rPr dirty="0" sz="1150" spc="5">
                <a:latin typeface="Arial"/>
                <a:cs typeface="Arial"/>
              </a:rPr>
              <a:t>analysis you </a:t>
            </a:r>
            <a:r>
              <a:rPr dirty="0" sz="1150" spc="10">
                <a:latin typeface="Arial"/>
                <a:cs typeface="Arial"/>
              </a:rPr>
              <a:t>must be </a:t>
            </a:r>
            <a:r>
              <a:rPr dirty="0" sz="1150" spc="-10">
                <a:latin typeface="Arial"/>
                <a:cs typeface="Arial"/>
              </a:rPr>
              <a:t>ready </a:t>
            </a:r>
            <a:r>
              <a:rPr dirty="0" sz="1150" spc="15">
                <a:latin typeface="Arial"/>
                <a:cs typeface="Arial"/>
              </a:rPr>
              <a:t>to </a:t>
            </a:r>
            <a:r>
              <a:rPr dirty="0" sz="1150" spc="10">
                <a:latin typeface="Arial"/>
                <a:cs typeface="Arial"/>
              </a:rPr>
              <a:t>be </a:t>
            </a:r>
            <a:r>
              <a:rPr dirty="0" sz="1150" spc="5">
                <a:latin typeface="Arial"/>
                <a:cs typeface="Arial"/>
              </a:rPr>
              <a:t>current with </a:t>
            </a:r>
            <a:r>
              <a:rPr dirty="0" sz="1150" spc="10">
                <a:latin typeface="Arial"/>
                <a:cs typeface="Arial"/>
              </a:rPr>
              <a:t>Forex  </a:t>
            </a:r>
            <a:r>
              <a:rPr dirty="0" sz="1150" spc="5">
                <a:latin typeface="Arial"/>
                <a:cs typeface="Arial"/>
              </a:rPr>
              <a:t>related</a:t>
            </a:r>
            <a:r>
              <a:rPr dirty="0" sz="1150" spc="-6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news.</a:t>
            </a:r>
            <a:endParaRPr sz="1150">
              <a:latin typeface="Arial"/>
              <a:cs typeface="Arial"/>
            </a:endParaRPr>
          </a:p>
          <a:p>
            <a:pPr marL="12700" marR="3093085">
              <a:lnSpc>
                <a:spcPts val="1330"/>
              </a:lnSpc>
              <a:spcBef>
                <a:spcPts val="10"/>
              </a:spcBef>
            </a:pPr>
            <a:r>
              <a:rPr dirty="0" sz="1150" spc="5">
                <a:latin typeface="Arial"/>
                <a:cs typeface="Arial"/>
              </a:rPr>
              <a:t>For forex news please always </a:t>
            </a:r>
            <a:r>
              <a:rPr dirty="0" sz="1150" spc="10">
                <a:latin typeface="Arial"/>
                <a:cs typeface="Arial"/>
              </a:rPr>
              <a:t>visit  </a:t>
            </a:r>
            <a:r>
              <a:rPr dirty="0" sz="1150" spc="5" u="sng">
                <a:latin typeface="Arial"/>
                <a:cs typeface="Arial"/>
                <a:hlinkClick r:id="rId6"/>
              </a:rPr>
              <a:t>www.forexfactory.com</a:t>
            </a:r>
            <a:r>
              <a:rPr dirty="0" sz="1150" spc="5">
                <a:latin typeface="Arial"/>
                <a:cs typeface="Arial"/>
                <a:hlinkClick r:id="rId6"/>
              </a:rPr>
              <a:t>,</a:t>
            </a:r>
            <a:endParaRPr sz="1150">
              <a:latin typeface="Arial"/>
              <a:cs typeface="Arial"/>
            </a:endParaRPr>
          </a:p>
          <a:p>
            <a:pPr marL="12700" marR="3940175">
              <a:lnSpc>
                <a:spcPts val="1340"/>
              </a:lnSpc>
              <a:spcBef>
                <a:spcPts val="5"/>
              </a:spcBef>
            </a:pPr>
            <a:r>
              <a:rPr dirty="0" sz="1150" spc="5" u="sng">
                <a:latin typeface="Arial"/>
                <a:cs typeface="Arial"/>
                <a:hlinkClick r:id="rId7"/>
              </a:rPr>
              <a:t>www.easy-forex.com </a:t>
            </a:r>
            <a:r>
              <a:rPr dirty="0" sz="1150" spc="5" u="sng">
                <a:latin typeface="Arial"/>
                <a:cs typeface="Arial"/>
              </a:rPr>
              <a:t> </a:t>
            </a:r>
            <a:r>
              <a:rPr dirty="0" sz="1150" spc="5" u="sng">
                <a:latin typeface="Arial"/>
                <a:cs typeface="Arial"/>
                <a:hlinkClick r:id="rId8"/>
              </a:rPr>
              <a:t>ww</a:t>
            </a:r>
            <a:r>
              <a:rPr dirty="0" sz="1150" spc="-5" u="sng">
                <a:latin typeface="Arial"/>
                <a:cs typeface="Arial"/>
                <a:hlinkClick r:id="rId8"/>
              </a:rPr>
              <a:t>w</a:t>
            </a:r>
            <a:r>
              <a:rPr dirty="0" sz="1150" spc="25" u="sng">
                <a:latin typeface="Arial"/>
                <a:cs typeface="Arial"/>
                <a:hlinkClick r:id="rId8"/>
              </a:rPr>
              <a:t>.</a:t>
            </a:r>
            <a:r>
              <a:rPr dirty="0" sz="1150" spc="-5" u="sng">
                <a:latin typeface="Arial"/>
                <a:cs typeface="Arial"/>
                <a:hlinkClick r:id="rId8"/>
              </a:rPr>
              <a:t>a</a:t>
            </a:r>
            <a:r>
              <a:rPr dirty="0" sz="1150" spc="10" u="sng">
                <a:latin typeface="Arial"/>
                <a:cs typeface="Arial"/>
                <a:hlinkClick r:id="rId8"/>
              </a:rPr>
              <a:t>c</a:t>
            </a:r>
            <a:r>
              <a:rPr dirty="0" sz="1150" spc="5" u="sng">
                <a:latin typeface="Arial"/>
                <a:cs typeface="Arial"/>
                <a:hlinkClick r:id="rId8"/>
              </a:rPr>
              <a:t>t</a:t>
            </a:r>
            <a:r>
              <a:rPr dirty="0" sz="1150" spc="15" u="sng">
                <a:latin typeface="Arial"/>
                <a:cs typeface="Arial"/>
                <a:hlinkClick r:id="rId8"/>
              </a:rPr>
              <a:t>i</a:t>
            </a:r>
            <a:r>
              <a:rPr dirty="0" sz="1150" spc="-5" u="sng">
                <a:latin typeface="Arial"/>
                <a:cs typeface="Arial"/>
                <a:hlinkClick r:id="rId8"/>
              </a:rPr>
              <a:t>o</a:t>
            </a:r>
            <a:r>
              <a:rPr dirty="0" sz="1150" spc="10" u="sng">
                <a:latin typeface="Arial"/>
                <a:cs typeface="Arial"/>
                <a:hlinkClick r:id="rId8"/>
              </a:rPr>
              <a:t>n</a:t>
            </a:r>
            <a:r>
              <a:rPr dirty="0" sz="1150" spc="15" u="sng">
                <a:latin typeface="Arial"/>
                <a:cs typeface="Arial"/>
                <a:hlinkClick r:id="rId8"/>
              </a:rPr>
              <a:t>f</a:t>
            </a:r>
            <a:r>
              <a:rPr dirty="0" sz="1150" spc="-5" u="sng">
                <a:latin typeface="Arial"/>
                <a:cs typeface="Arial"/>
                <a:hlinkClick r:id="rId8"/>
              </a:rPr>
              <a:t>o</a:t>
            </a:r>
            <a:r>
              <a:rPr dirty="0" sz="1150" spc="10" u="sng">
                <a:latin typeface="Arial"/>
                <a:cs typeface="Arial"/>
                <a:hlinkClick r:id="rId8"/>
              </a:rPr>
              <a:t>r</a:t>
            </a:r>
            <a:r>
              <a:rPr dirty="0" sz="1150" spc="10" u="sng">
                <a:latin typeface="Arial"/>
                <a:cs typeface="Arial"/>
                <a:hlinkClick r:id="rId8"/>
              </a:rPr>
              <a:t>e</a:t>
            </a:r>
            <a:r>
              <a:rPr dirty="0" sz="1150" spc="10" u="sng">
                <a:latin typeface="Arial"/>
                <a:cs typeface="Arial"/>
                <a:hlinkClick r:id="rId8"/>
              </a:rPr>
              <a:t>x</a:t>
            </a:r>
            <a:r>
              <a:rPr dirty="0" sz="1150" spc="5" u="sng">
                <a:latin typeface="Arial"/>
                <a:cs typeface="Arial"/>
                <a:hlinkClick r:id="rId8"/>
              </a:rPr>
              <a:t>.</a:t>
            </a:r>
            <a:r>
              <a:rPr dirty="0" sz="1150" spc="10" u="sng">
                <a:latin typeface="Arial"/>
                <a:cs typeface="Arial"/>
                <a:hlinkClick r:id="rId8"/>
              </a:rPr>
              <a:t>c</a:t>
            </a:r>
            <a:r>
              <a:rPr dirty="0" sz="1150" spc="-5" u="sng">
                <a:latin typeface="Arial"/>
                <a:cs typeface="Arial"/>
                <a:hlinkClick r:id="rId8"/>
              </a:rPr>
              <a:t>o</a:t>
            </a:r>
            <a:r>
              <a:rPr dirty="0" sz="1150" spc="10" u="sng">
                <a:latin typeface="Arial"/>
                <a:cs typeface="Arial"/>
                <a:hlinkClick r:id="rId8"/>
              </a:rPr>
              <a:t>m </a:t>
            </a:r>
            <a:r>
              <a:rPr dirty="0" sz="1150" spc="5">
                <a:latin typeface="Arial"/>
                <a:cs typeface="Arial"/>
              </a:rPr>
              <a:t> </a:t>
            </a:r>
            <a:r>
              <a:rPr dirty="0" sz="1150" spc="5" u="sng">
                <a:latin typeface="Arial"/>
                <a:cs typeface="Arial"/>
                <a:hlinkClick r:id="rId9"/>
              </a:rPr>
              <a:t>www.saxobank.com </a:t>
            </a:r>
            <a:r>
              <a:rPr dirty="0" sz="1150" spc="5" u="sng">
                <a:latin typeface="Arial"/>
                <a:cs typeface="Arial"/>
              </a:rPr>
              <a:t> </a:t>
            </a:r>
            <a:r>
              <a:rPr dirty="0" sz="1150" spc="5" u="sng">
                <a:latin typeface="Arial"/>
                <a:cs typeface="Arial"/>
                <a:hlinkClick r:id="rId10"/>
              </a:rPr>
              <a:t>www.bloomberg.com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50"/>
              </a:lnSpc>
            </a:pPr>
            <a:r>
              <a:rPr dirty="0" spc="5">
                <a:hlinkClick r:id="rId11"/>
              </a:rPr>
              <a:t>www.instafxng.com</a:t>
            </a:r>
          </a:p>
          <a:p>
            <a:pPr algn="ctr">
              <a:lnSpc>
                <a:spcPts val="1360"/>
              </a:lnSpc>
            </a:pPr>
            <a:r>
              <a:rPr dirty="0" spc="5" u="none">
                <a:solidFill>
                  <a:srgbClr val="C00000"/>
                </a:solidFill>
              </a:rPr>
              <a:t>This materials </a:t>
            </a:r>
            <a:r>
              <a:rPr dirty="0" u="none">
                <a:solidFill>
                  <a:srgbClr val="C00000"/>
                </a:solidFill>
              </a:rPr>
              <a:t>are </a:t>
            </a:r>
            <a:r>
              <a:rPr dirty="0" spc="10" u="none">
                <a:solidFill>
                  <a:srgbClr val="C00000"/>
                </a:solidFill>
              </a:rPr>
              <a:t>solely </a:t>
            </a:r>
            <a:r>
              <a:rPr dirty="0" spc="5" u="none">
                <a:solidFill>
                  <a:srgbClr val="C00000"/>
                </a:solidFill>
              </a:rPr>
              <a:t>meant for educational </a:t>
            </a:r>
            <a:r>
              <a:rPr dirty="0" spc="-5" u="none">
                <a:solidFill>
                  <a:srgbClr val="C00000"/>
                </a:solidFill>
              </a:rPr>
              <a:t>purposes</a:t>
            </a:r>
            <a:r>
              <a:rPr dirty="0" spc="-25" u="none">
                <a:solidFill>
                  <a:srgbClr val="C00000"/>
                </a:solidFill>
              </a:rPr>
              <a:t> </a:t>
            </a:r>
            <a:r>
              <a:rPr dirty="0" spc="10" u="none">
                <a:solidFill>
                  <a:srgbClr val="C00000"/>
                </a:solidFill>
              </a:rPr>
              <a:t>only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955" y="6376522"/>
            <a:ext cx="1389766" cy="1389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27294" y="6471010"/>
            <a:ext cx="86867" cy="85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8813" y="2936082"/>
            <a:ext cx="3657295" cy="3504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33784" y="454757"/>
            <a:ext cx="0" cy="890269"/>
          </a:xfrm>
          <a:custGeom>
            <a:avLst/>
            <a:gdLst/>
            <a:ahLst/>
            <a:cxnLst/>
            <a:rect l="l" t="t" r="r" b="b"/>
            <a:pathLst>
              <a:path w="0" h="890269">
                <a:moveTo>
                  <a:pt x="0" y="0"/>
                </a:moveTo>
                <a:lnTo>
                  <a:pt x="0" y="889944"/>
                </a:lnTo>
              </a:path>
            </a:pathLst>
          </a:custGeom>
          <a:ln w="4419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09" y="454757"/>
            <a:ext cx="7499350" cy="890269"/>
          </a:xfrm>
          <a:custGeom>
            <a:avLst/>
            <a:gdLst/>
            <a:ahLst/>
            <a:cxnLst/>
            <a:rect l="l" t="t" r="r" b="b"/>
            <a:pathLst>
              <a:path w="7499350" h="890269">
                <a:moveTo>
                  <a:pt x="0" y="889944"/>
                </a:moveTo>
                <a:lnTo>
                  <a:pt x="7498978" y="889944"/>
                </a:lnTo>
                <a:lnTo>
                  <a:pt x="7498978" y="0"/>
                </a:lnTo>
                <a:lnTo>
                  <a:pt x="0" y="0"/>
                </a:lnTo>
                <a:lnTo>
                  <a:pt x="0" y="8899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74712" y="454760"/>
            <a:ext cx="3029452" cy="8899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00166" y="1504948"/>
            <a:ext cx="5373370" cy="7521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</a:pPr>
            <a:r>
              <a:rPr dirty="0" sz="1150" spc="5" b="1" u="heavy">
                <a:latin typeface="Arial"/>
                <a:cs typeface="Arial"/>
              </a:rPr>
              <a:t>Technical</a:t>
            </a:r>
            <a:r>
              <a:rPr dirty="0" sz="1150" spc="-25" b="1" u="heavy">
                <a:latin typeface="Arial"/>
                <a:cs typeface="Arial"/>
              </a:rPr>
              <a:t> </a:t>
            </a:r>
            <a:r>
              <a:rPr dirty="0" sz="1150" spc="5" b="1" u="heavy">
                <a:latin typeface="Arial"/>
                <a:cs typeface="Arial"/>
              </a:rPr>
              <a:t>Analysis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715" indent="-635">
              <a:lnSpc>
                <a:spcPct val="96900"/>
              </a:lnSpc>
            </a:pP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Technical Analysis is what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trader </a:t>
            </a:r>
            <a:r>
              <a:rPr dirty="0" sz="1150" spc="10">
                <a:latin typeface="Arial"/>
                <a:cs typeface="Arial"/>
              </a:rPr>
              <a:t>uses </a:t>
            </a:r>
            <a:r>
              <a:rPr dirty="0" sz="1150" spc="5">
                <a:latin typeface="Arial"/>
                <a:cs typeface="Arial"/>
              </a:rPr>
              <a:t>to </a:t>
            </a:r>
            <a:r>
              <a:rPr dirty="0" sz="1150" spc="-5">
                <a:latin typeface="Arial"/>
                <a:cs typeface="Arial"/>
              </a:rPr>
              <a:t>predict </a:t>
            </a:r>
            <a:r>
              <a:rPr dirty="0" sz="1150" spc="5">
                <a:latin typeface="Arial"/>
                <a:cs typeface="Arial"/>
              </a:rPr>
              <a:t>future </a:t>
            </a:r>
            <a:r>
              <a:rPr dirty="0" sz="1150">
                <a:latin typeface="Arial"/>
                <a:cs typeface="Arial"/>
              </a:rPr>
              <a:t>price </a:t>
            </a:r>
            <a:r>
              <a:rPr dirty="0" sz="1150" spc="5">
                <a:latin typeface="Arial"/>
                <a:cs typeface="Arial"/>
              </a:rPr>
              <a:t>movements,  based </a:t>
            </a:r>
            <a:r>
              <a:rPr dirty="0" sz="1150" spc="10">
                <a:latin typeface="Arial"/>
                <a:cs typeface="Arial"/>
              </a:rPr>
              <a:t>on </a:t>
            </a:r>
            <a:r>
              <a:rPr dirty="0" sz="1150" spc="5">
                <a:latin typeface="Arial"/>
                <a:cs typeface="Arial"/>
              </a:rPr>
              <a:t>Varieties of technical indicators </a:t>
            </a:r>
            <a:r>
              <a:rPr dirty="0" sz="1150">
                <a:latin typeface="Arial"/>
                <a:cs typeface="Arial"/>
              </a:rPr>
              <a:t>which </a:t>
            </a:r>
            <a:r>
              <a:rPr dirty="0" sz="1150" spc="-25">
                <a:latin typeface="Arial"/>
                <a:cs typeface="Arial"/>
              </a:rPr>
              <a:t>are </a:t>
            </a:r>
            <a:r>
              <a:rPr dirty="0" sz="1150" spc="5">
                <a:latin typeface="Arial"/>
                <a:cs typeface="Arial"/>
              </a:rPr>
              <a:t>designed to track </a:t>
            </a:r>
            <a:r>
              <a:rPr dirty="0" sz="1150" spc="15">
                <a:latin typeface="Arial"/>
                <a:cs typeface="Arial"/>
              </a:rPr>
              <a:t>the  </a:t>
            </a:r>
            <a:r>
              <a:rPr dirty="0" sz="1150" spc="10">
                <a:latin typeface="Arial"/>
                <a:cs typeface="Arial"/>
              </a:rPr>
              <a:t>movement </a:t>
            </a:r>
            <a:r>
              <a:rPr dirty="0" sz="1150" spc="5">
                <a:latin typeface="Arial"/>
                <a:cs typeface="Arial"/>
              </a:rPr>
              <a:t>of the trend within short </a:t>
            </a:r>
            <a:r>
              <a:rPr dirty="0" sz="1150" spc="10">
                <a:latin typeface="Arial"/>
                <a:cs typeface="Arial"/>
              </a:rPr>
              <a:t>time</a:t>
            </a:r>
            <a:r>
              <a:rPr dirty="0" sz="1150" spc="-1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frame.</a:t>
            </a:r>
            <a:endParaRPr sz="1150">
              <a:latin typeface="Arial"/>
              <a:cs typeface="Arial"/>
            </a:endParaRPr>
          </a:p>
          <a:p>
            <a:pPr algn="just" marL="12700" marR="6985">
              <a:lnSpc>
                <a:spcPts val="1340"/>
              </a:lnSpc>
              <a:spcBef>
                <a:spcPts val="40"/>
              </a:spcBef>
            </a:pPr>
            <a:r>
              <a:rPr dirty="0" sz="1150" spc="10">
                <a:latin typeface="Arial"/>
                <a:cs typeface="Arial"/>
              </a:rPr>
              <a:t>Some </a:t>
            </a:r>
            <a:r>
              <a:rPr dirty="0" sz="1150" spc="5">
                <a:latin typeface="Arial"/>
                <a:cs typeface="Arial"/>
              </a:rPr>
              <a:t>Technical </a:t>
            </a:r>
            <a:r>
              <a:rPr dirty="0" sz="1150">
                <a:latin typeface="Arial"/>
                <a:cs typeface="Arial"/>
              </a:rPr>
              <a:t>indicators </a:t>
            </a:r>
            <a:r>
              <a:rPr dirty="0" sz="1150" spc="10">
                <a:latin typeface="Arial"/>
                <a:cs typeface="Arial"/>
              </a:rPr>
              <a:t>can </a:t>
            </a:r>
            <a:r>
              <a:rPr dirty="0" sz="1150" spc="5">
                <a:latin typeface="Arial"/>
                <a:cs typeface="Arial"/>
              </a:rPr>
              <a:t>help you </a:t>
            </a:r>
            <a:r>
              <a:rPr dirty="0" sz="1150" spc="10">
                <a:latin typeface="Arial"/>
                <a:cs typeface="Arial"/>
              </a:rPr>
              <a:t>to </a:t>
            </a:r>
            <a:r>
              <a:rPr dirty="0" sz="1150" spc="5">
                <a:latin typeface="Arial"/>
                <a:cs typeface="Arial"/>
              </a:rPr>
              <a:t>dictate </a:t>
            </a:r>
            <a:r>
              <a:rPr dirty="0" sz="1150" spc="-2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movement </a:t>
            </a:r>
            <a:r>
              <a:rPr dirty="0" sz="1150" spc="5">
                <a:latin typeface="Arial"/>
                <a:cs typeface="Arial"/>
              </a:rPr>
              <a:t>of the price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trend </a:t>
            </a:r>
            <a:r>
              <a:rPr dirty="0" sz="1150" spc="10">
                <a:latin typeface="Arial"/>
                <a:cs typeface="Arial"/>
              </a:rPr>
              <a:t>even </a:t>
            </a:r>
            <a:r>
              <a:rPr dirty="0" sz="1150" spc="5">
                <a:latin typeface="Arial"/>
                <a:cs typeface="Arial"/>
              </a:rPr>
              <a:t>before the trend</a:t>
            </a:r>
            <a:r>
              <a:rPr dirty="0" sz="1150" spc="-1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begins.</a:t>
            </a:r>
            <a:endParaRPr sz="1150">
              <a:latin typeface="Arial"/>
              <a:cs typeface="Arial"/>
            </a:endParaRPr>
          </a:p>
          <a:p>
            <a:pPr algn="just" marL="12700" marR="6985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There </a:t>
            </a:r>
            <a:r>
              <a:rPr dirty="0" sz="1150" spc="10">
                <a:latin typeface="Arial"/>
                <a:cs typeface="Arial"/>
              </a:rPr>
              <a:t>over </a:t>
            </a:r>
            <a:r>
              <a:rPr dirty="0" sz="1150">
                <a:latin typeface="Arial"/>
                <a:cs typeface="Arial"/>
              </a:rPr>
              <a:t>60 </a:t>
            </a:r>
            <a:r>
              <a:rPr dirty="0" sz="1150" spc="5">
                <a:latin typeface="Arial"/>
                <a:cs typeface="Arial"/>
              </a:rPr>
              <a:t>types of Technical indicators which </a:t>
            </a:r>
            <a:r>
              <a:rPr dirty="0" sz="1150" spc="-25">
                <a:latin typeface="Arial"/>
                <a:cs typeface="Arial"/>
              </a:rPr>
              <a:t>you </a:t>
            </a:r>
            <a:r>
              <a:rPr dirty="0" sz="1150" spc="15">
                <a:latin typeface="Arial"/>
                <a:cs typeface="Arial"/>
              </a:rPr>
              <a:t>can </a:t>
            </a:r>
            <a:r>
              <a:rPr dirty="0" sz="1150" spc="10">
                <a:latin typeface="Arial"/>
                <a:cs typeface="Arial"/>
              </a:rPr>
              <a:t>use </a:t>
            </a:r>
            <a:r>
              <a:rPr dirty="0" sz="1150" spc="5">
                <a:latin typeface="Arial"/>
                <a:cs typeface="Arial"/>
              </a:rPr>
              <a:t>to analyze </a:t>
            </a:r>
            <a:r>
              <a:rPr dirty="0" sz="1150" spc="10">
                <a:latin typeface="Arial"/>
                <a:cs typeface="Arial"/>
              </a:rPr>
              <a:t>the  </a:t>
            </a:r>
            <a:r>
              <a:rPr dirty="0" sz="1150" spc="5">
                <a:latin typeface="Arial"/>
                <a:cs typeface="Arial"/>
              </a:rPr>
              <a:t>market before entering </a:t>
            </a:r>
            <a:r>
              <a:rPr dirty="0" sz="1150">
                <a:latin typeface="Arial"/>
                <a:cs typeface="Arial"/>
              </a:rPr>
              <a:t>or</a:t>
            </a:r>
            <a:r>
              <a:rPr dirty="0" sz="1150" spc="-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exiting.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In as </a:t>
            </a:r>
            <a:r>
              <a:rPr dirty="0" sz="1150" spc="10">
                <a:latin typeface="Arial"/>
                <a:cs typeface="Arial"/>
              </a:rPr>
              <a:t>much </a:t>
            </a:r>
            <a:r>
              <a:rPr dirty="0" sz="1150" spc="5">
                <a:latin typeface="Arial"/>
                <a:cs typeface="Arial"/>
              </a:rPr>
              <a:t>as </a:t>
            </a:r>
            <a:r>
              <a:rPr dirty="0" sz="1150" spc="10">
                <a:latin typeface="Arial"/>
                <a:cs typeface="Arial"/>
              </a:rPr>
              <a:t>it’s </a:t>
            </a:r>
            <a:r>
              <a:rPr dirty="0" sz="1150" spc="5">
                <a:latin typeface="Arial"/>
                <a:cs typeface="Arial"/>
              </a:rPr>
              <a:t>advisable that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forex trader </a:t>
            </a:r>
            <a:r>
              <a:rPr dirty="0" sz="1150" spc="-5">
                <a:latin typeface="Arial"/>
                <a:cs typeface="Arial"/>
              </a:rPr>
              <a:t>should </a:t>
            </a:r>
            <a:r>
              <a:rPr dirty="0" sz="1150" spc="5">
                <a:latin typeface="Arial"/>
                <a:cs typeface="Arial"/>
              </a:rPr>
              <a:t>have basic understanding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of almost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indicators, it’s most advisable </a:t>
            </a:r>
            <a:r>
              <a:rPr dirty="0" sz="1150">
                <a:latin typeface="Arial"/>
                <a:cs typeface="Arial"/>
              </a:rPr>
              <a:t>you </a:t>
            </a:r>
            <a:r>
              <a:rPr dirty="0" sz="1150" spc="-10">
                <a:latin typeface="Arial"/>
                <a:cs typeface="Arial"/>
              </a:rPr>
              <a:t>study </a:t>
            </a:r>
            <a:r>
              <a:rPr dirty="0" sz="1150" spc="10">
                <a:latin typeface="Arial"/>
                <a:cs typeface="Arial"/>
              </a:rPr>
              <a:t>and </a:t>
            </a:r>
            <a:r>
              <a:rPr dirty="0" sz="1150" spc="5">
                <a:latin typeface="Arial"/>
                <a:cs typeface="Arial"/>
              </a:rPr>
              <a:t>master </a:t>
            </a:r>
            <a:r>
              <a:rPr dirty="0" sz="1150" spc="10">
                <a:latin typeface="Arial"/>
                <a:cs typeface="Arial"/>
              </a:rPr>
              <a:t>the use </a:t>
            </a:r>
            <a:r>
              <a:rPr dirty="0" sz="1150" spc="5">
                <a:latin typeface="Arial"/>
                <a:cs typeface="Arial"/>
              </a:rPr>
              <a:t>of  </a:t>
            </a:r>
            <a:r>
              <a:rPr dirty="0" sz="1150" spc="10">
                <a:latin typeface="Arial"/>
                <a:cs typeface="Arial"/>
              </a:rPr>
              <a:t>maximum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10">
                <a:latin typeface="Arial"/>
                <a:cs typeface="Arial"/>
              </a:rPr>
              <a:t>3 </a:t>
            </a:r>
            <a:r>
              <a:rPr dirty="0" sz="1150" spc="5">
                <a:latin typeface="Arial"/>
                <a:cs typeface="Arial"/>
              </a:rPr>
              <a:t>of them to avoid confusion </a:t>
            </a:r>
            <a:r>
              <a:rPr dirty="0" sz="1150" spc="10">
                <a:latin typeface="Arial"/>
                <a:cs typeface="Arial"/>
              </a:rPr>
              <a:t>and time </a:t>
            </a:r>
            <a:r>
              <a:rPr dirty="0" sz="1150" spc="-10">
                <a:latin typeface="Arial"/>
                <a:cs typeface="Arial"/>
              </a:rPr>
              <a:t>taking </a:t>
            </a:r>
            <a:r>
              <a:rPr dirty="0" sz="1150" spc="5">
                <a:latin typeface="Arial"/>
                <a:cs typeface="Arial"/>
              </a:rPr>
              <a:t>before entering/exiting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the</a:t>
            </a:r>
            <a:r>
              <a:rPr dirty="0" sz="1150" spc="-6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market.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In the context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this book I </a:t>
            </a:r>
            <a:r>
              <a:rPr dirty="0" sz="1150">
                <a:latin typeface="Arial"/>
                <a:cs typeface="Arial"/>
              </a:rPr>
              <a:t>will be </a:t>
            </a:r>
            <a:r>
              <a:rPr dirty="0" sz="1150" spc="5">
                <a:latin typeface="Arial"/>
                <a:cs typeface="Arial"/>
              </a:rPr>
              <a:t>teaching you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most effective and </a:t>
            </a:r>
            <a:r>
              <a:rPr dirty="0" sz="1150" spc="10">
                <a:latin typeface="Arial"/>
                <a:cs typeface="Arial"/>
              </a:rPr>
              <a:t>simple  </a:t>
            </a:r>
            <a:r>
              <a:rPr dirty="0" sz="1150" spc="5">
                <a:latin typeface="Arial"/>
                <a:cs typeface="Arial"/>
              </a:rPr>
              <a:t>forex trading Indicators </a:t>
            </a:r>
            <a:r>
              <a:rPr dirty="0" sz="1150" spc="10">
                <a:latin typeface="Arial"/>
                <a:cs typeface="Arial"/>
              </a:rPr>
              <a:t>which </a:t>
            </a:r>
            <a:r>
              <a:rPr dirty="0" sz="1150" spc="5">
                <a:latin typeface="Arial"/>
                <a:cs typeface="Arial"/>
              </a:rPr>
              <a:t>the successful </a:t>
            </a:r>
            <a:r>
              <a:rPr dirty="0" sz="1150" spc="-10">
                <a:latin typeface="Arial"/>
                <a:cs typeface="Arial"/>
              </a:rPr>
              <a:t>traders </a:t>
            </a:r>
            <a:r>
              <a:rPr dirty="0" sz="1150" spc="5">
                <a:latin typeface="Arial"/>
                <a:cs typeface="Arial"/>
              </a:rPr>
              <a:t>uses, I use</a:t>
            </a:r>
            <a:r>
              <a:rPr dirty="0" sz="1150" spc="95">
                <a:latin typeface="Arial"/>
                <a:cs typeface="Arial"/>
              </a:rPr>
              <a:t> </a:t>
            </a:r>
            <a:r>
              <a:rPr dirty="0" sz="1150" spc="15">
                <a:latin typeface="Arial"/>
                <a:cs typeface="Arial"/>
              </a:rPr>
              <a:t>them.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9525">
              <a:lnSpc>
                <a:spcPts val="1340"/>
              </a:lnSpc>
            </a:pPr>
            <a:r>
              <a:rPr dirty="0" sz="1150" spc="10">
                <a:latin typeface="Arial"/>
                <a:cs typeface="Arial"/>
              </a:rPr>
              <a:t>One may </a:t>
            </a:r>
            <a:r>
              <a:rPr dirty="0" sz="1150" spc="5">
                <a:latin typeface="Arial"/>
                <a:cs typeface="Arial"/>
              </a:rPr>
              <a:t>ask </a:t>
            </a:r>
            <a:r>
              <a:rPr dirty="0" sz="1150" spc="10">
                <a:latin typeface="Arial"/>
                <a:cs typeface="Arial"/>
              </a:rPr>
              <a:t>which one is </a:t>
            </a:r>
            <a:r>
              <a:rPr dirty="0" sz="1150" spc="5">
                <a:latin typeface="Arial"/>
                <a:cs typeface="Arial"/>
              </a:rPr>
              <a:t>good </a:t>
            </a:r>
            <a:r>
              <a:rPr dirty="0" sz="1150" spc="10">
                <a:latin typeface="Arial"/>
                <a:cs typeface="Arial"/>
              </a:rPr>
              <a:t>for a </a:t>
            </a:r>
            <a:r>
              <a:rPr dirty="0" sz="1150" spc="5">
                <a:latin typeface="Arial"/>
                <a:cs typeface="Arial"/>
              </a:rPr>
              <a:t>successful </a:t>
            </a:r>
            <a:r>
              <a:rPr dirty="0" sz="1150" spc="-10">
                <a:latin typeface="Arial"/>
                <a:cs typeface="Arial"/>
              </a:rPr>
              <a:t>trader, </a:t>
            </a:r>
            <a:r>
              <a:rPr dirty="0" sz="1150" spc="5">
                <a:latin typeface="Arial"/>
                <a:cs typeface="Arial"/>
              </a:rPr>
              <a:t>Fundamental or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Technical</a:t>
            </a:r>
            <a:r>
              <a:rPr dirty="0" sz="1150" spc="-4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Analysis?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 indent="41275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I </a:t>
            </a:r>
            <a:r>
              <a:rPr dirty="0" sz="1150">
                <a:latin typeface="Arial"/>
                <a:cs typeface="Arial"/>
              </a:rPr>
              <a:t>want </a:t>
            </a:r>
            <a:r>
              <a:rPr dirty="0" sz="1150" spc="5">
                <a:latin typeface="Arial"/>
                <a:cs typeface="Arial"/>
              </a:rPr>
              <a:t>you </a:t>
            </a:r>
            <a:r>
              <a:rPr dirty="0" sz="1150" spc="10">
                <a:latin typeface="Arial"/>
                <a:cs typeface="Arial"/>
              </a:rPr>
              <a:t>to </a:t>
            </a:r>
            <a:r>
              <a:rPr dirty="0" sz="1150" spc="15">
                <a:latin typeface="Arial"/>
                <a:cs typeface="Arial"/>
              </a:rPr>
              <a:t>know </a:t>
            </a:r>
            <a:r>
              <a:rPr dirty="0" sz="1150" spc="10">
                <a:latin typeface="Arial"/>
                <a:cs typeface="Arial"/>
              </a:rPr>
              <a:t>that </a:t>
            </a:r>
            <a:r>
              <a:rPr dirty="0" sz="1150" spc="5">
                <a:latin typeface="Arial"/>
                <a:cs typeface="Arial"/>
              </a:rPr>
              <a:t>most traders abide </a:t>
            </a:r>
            <a:r>
              <a:rPr dirty="0" sz="1150" spc="10">
                <a:latin typeface="Arial"/>
                <a:cs typeface="Arial"/>
              </a:rPr>
              <a:t>by </a:t>
            </a:r>
            <a:r>
              <a:rPr dirty="0" sz="1150" spc="-5">
                <a:latin typeface="Arial"/>
                <a:cs typeface="Arial"/>
              </a:rPr>
              <a:t>technical </a:t>
            </a:r>
            <a:r>
              <a:rPr dirty="0" sz="1150" spc="5">
                <a:latin typeface="Arial"/>
                <a:cs typeface="Arial"/>
              </a:rPr>
              <a:t>analysis because </a:t>
            </a:r>
            <a:r>
              <a:rPr dirty="0" sz="1150" spc="10">
                <a:latin typeface="Arial"/>
                <a:cs typeface="Arial"/>
              </a:rPr>
              <a:t>it </a:t>
            </a:r>
            <a:r>
              <a:rPr dirty="0" sz="1150" spc="5">
                <a:latin typeface="Arial"/>
                <a:cs typeface="Arial"/>
              </a:rPr>
              <a:t>does  </a:t>
            </a:r>
            <a:r>
              <a:rPr dirty="0" sz="1150">
                <a:latin typeface="Arial"/>
                <a:cs typeface="Arial"/>
              </a:rPr>
              <a:t>not </a:t>
            </a:r>
            <a:r>
              <a:rPr dirty="0" sz="1150" spc="5">
                <a:latin typeface="Arial"/>
                <a:cs typeface="Arial"/>
              </a:rPr>
              <a:t>require </a:t>
            </a:r>
            <a:r>
              <a:rPr dirty="0" sz="1150">
                <a:latin typeface="Arial"/>
                <a:cs typeface="Arial"/>
              </a:rPr>
              <a:t>hours </a:t>
            </a:r>
            <a:r>
              <a:rPr dirty="0" sz="1150" spc="5">
                <a:latin typeface="Arial"/>
                <a:cs typeface="Arial"/>
              </a:rPr>
              <a:t>of </a:t>
            </a:r>
            <a:r>
              <a:rPr dirty="0" sz="1150">
                <a:latin typeface="Arial"/>
                <a:cs typeface="Arial"/>
              </a:rPr>
              <a:t>study. </a:t>
            </a:r>
            <a:r>
              <a:rPr dirty="0" sz="1150" spc="5">
                <a:latin typeface="Arial"/>
                <a:cs typeface="Arial"/>
              </a:rPr>
              <a:t>Technical analysts can </a:t>
            </a:r>
            <a:r>
              <a:rPr dirty="0" sz="1150" spc="10">
                <a:latin typeface="Arial"/>
                <a:cs typeface="Arial"/>
              </a:rPr>
              <a:t>follow many </a:t>
            </a:r>
            <a:r>
              <a:rPr dirty="0" sz="1150" spc="5">
                <a:latin typeface="Arial"/>
                <a:cs typeface="Arial"/>
              </a:rPr>
              <a:t>currencies </a:t>
            </a:r>
            <a:r>
              <a:rPr dirty="0" sz="1150">
                <a:latin typeface="Arial"/>
                <a:cs typeface="Arial"/>
              </a:rPr>
              <a:t>at </a:t>
            </a:r>
            <a:r>
              <a:rPr dirty="0" sz="1150" spc="5">
                <a:latin typeface="Arial"/>
                <a:cs typeface="Arial"/>
              </a:rPr>
              <a:t>one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time. Fundamental analysts,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however, tend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to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specialize </a:t>
            </a:r>
            <a:r>
              <a:rPr dirty="0" sz="1150" spc="5">
                <a:latin typeface="Arial"/>
                <a:cs typeface="Arial"/>
              </a:rPr>
              <a:t>due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to </a:t>
            </a:r>
            <a:r>
              <a:rPr dirty="0" sz="1150" spc="10">
                <a:latin typeface="Arial"/>
                <a:cs typeface="Arial"/>
              </a:rPr>
              <a:t>the  </a:t>
            </a:r>
            <a:r>
              <a:rPr dirty="0" sz="1150" spc="5">
                <a:latin typeface="Arial"/>
                <a:cs typeface="Arial"/>
              </a:rPr>
              <a:t>overwhelming </a:t>
            </a:r>
            <a:r>
              <a:rPr dirty="0" sz="1150" spc="10">
                <a:latin typeface="Arial"/>
                <a:cs typeface="Arial"/>
              </a:rPr>
              <a:t>amount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data in the market. </a:t>
            </a:r>
            <a:r>
              <a:rPr dirty="0" sz="1150" spc="-5">
                <a:latin typeface="Arial"/>
                <a:cs typeface="Arial"/>
              </a:rPr>
              <a:t>Technical </a:t>
            </a:r>
            <a:r>
              <a:rPr dirty="0" sz="1150" spc="5">
                <a:latin typeface="Arial"/>
                <a:cs typeface="Arial"/>
              </a:rPr>
              <a:t>analysis works well  because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currency market tends to develop strong trends. </a:t>
            </a:r>
            <a:r>
              <a:rPr dirty="0" sz="1150" spc="10">
                <a:latin typeface="Arial"/>
                <a:cs typeface="Arial"/>
              </a:rPr>
              <a:t>Once </a:t>
            </a:r>
            <a:r>
              <a:rPr dirty="0" sz="1150" spc="5">
                <a:latin typeface="Arial"/>
                <a:cs typeface="Arial"/>
              </a:rPr>
              <a:t>technical  analysis </a:t>
            </a:r>
            <a:r>
              <a:rPr dirty="0" sz="1150" spc="10">
                <a:latin typeface="Arial"/>
                <a:cs typeface="Arial"/>
              </a:rPr>
              <a:t>is </a:t>
            </a:r>
            <a:r>
              <a:rPr dirty="0" sz="1150" spc="5">
                <a:latin typeface="Arial"/>
                <a:cs typeface="Arial"/>
              </a:rPr>
              <a:t>mastered, it </a:t>
            </a:r>
            <a:r>
              <a:rPr dirty="0" sz="1150" spc="10">
                <a:latin typeface="Arial"/>
                <a:cs typeface="Arial"/>
              </a:rPr>
              <a:t>can be applied </a:t>
            </a:r>
            <a:r>
              <a:rPr dirty="0" sz="1150" spc="5">
                <a:latin typeface="Arial"/>
                <a:cs typeface="Arial"/>
              </a:rPr>
              <a:t>with equal ease to </a:t>
            </a:r>
            <a:r>
              <a:rPr dirty="0" sz="1150" spc="10">
                <a:latin typeface="Arial"/>
                <a:cs typeface="Arial"/>
              </a:rPr>
              <a:t>any time frame </a:t>
            </a:r>
            <a:r>
              <a:rPr dirty="0" sz="1150">
                <a:latin typeface="Arial"/>
                <a:cs typeface="Arial"/>
              </a:rPr>
              <a:t>or  </a:t>
            </a:r>
            <a:r>
              <a:rPr dirty="0" sz="1150" spc="5">
                <a:latin typeface="Arial"/>
                <a:cs typeface="Arial"/>
              </a:rPr>
              <a:t>currency</a:t>
            </a:r>
            <a:r>
              <a:rPr dirty="0" sz="1150" spc="-90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traded.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150" spc="5" b="1" u="heavy">
                <a:latin typeface="Arial"/>
                <a:cs typeface="Arial"/>
              </a:rPr>
              <a:t>Trading</a:t>
            </a:r>
            <a:r>
              <a:rPr dirty="0" sz="1150" spc="-50" b="1" u="heavy">
                <a:latin typeface="Arial"/>
                <a:cs typeface="Arial"/>
              </a:rPr>
              <a:t> </a:t>
            </a:r>
            <a:r>
              <a:rPr dirty="0" sz="1150" spc="5" b="1" u="heavy">
                <a:latin typeface="Arial"/>
                <a:cs typeface="Arial"/>
              </a:rPr>
              <a:t>Charts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715" indent="-635">
              <a:lnSpc>
                <a:spcPct val="97100"/>
              </a:lnSpc>
            </a:pP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>
                <a:latin typeface="Arial"/>
                <a:cs typeface="Arial"/>
              </a:rPr>
              <a:t>chart </a:t>
            </a:r>
            <a:r>
              <a:rPr dirty="0" sz="1150" spc="5">
                <a:latin typeface="Arial"/>
                <a:cs typeface="Arial"/>
              </a:rPr>
              <a:t>is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graphical representation of price </a:t>
            </a:r>
            <a:r>
              <a:rPr dirty="0" sz="1150" spc="-5">
                <a:latin typeface="Arial"/>
                <a:cs typeface="Arial"/>
              </a:rPr>
              <a:t>movement </a:t>
            </a:r>
            <a:r>
              <a:rPr dirty="0" sz="1150" spc="5">
                <a:latin typeface="Arial"/>
                <a:cs typeface="Arial"/>
              </a:rPr>
              <a:t>over </a:t>
            </a:r>
            <a:r>
              <a:rPr dirty="0" sz="1150" spc="10">
                <a:latin typeface="Arial"/>
                <a:cs typeface="Arial"/>
              </a:rPr>
              <a:t>a specific </a:t>
            </a:r>
            <a:r>
              <a:rPr dirty="0" sz="1150" spc="5">
                <a:latin typeface="Arial"/>
                <a:cs typeface="Arial"/>
              </a:rPr>
              <a:t>period of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time </a:t>
            </a:r>
            <a:r>
              <a:rPr dirty="0" sz="1150" spc="5">
                <a:latin typeface="Arial"/>
                <a:cs typeface="Arial"/>
              </a:rPr>
              <a:t>and </a:t>
            </a:r>
            <a:r>
              <a:rPr dirty="0" sz="1150" spc="10">
                <a:latin typeface="Arial"/>
                <a:cs typeface="Arial"/>
              </a:rPr>
              <a:t>is composed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(time) and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(price).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choice </a:t>
            </a:r>
            <a:r>
              <a:rPr dirty="0" sz="1150">
                <a:latin typeface="Arial"/>
                <a:cs typeface="Arial"/>
              </a:rPr>
              <a:t>of the </a:t>
            </a:r>
            <a:r>
              <a:rPr dirty="0" sz="1150" spc="10">
                <a:latin typeface="Arial"/>
                <a:cs typeface="Arial"/>
              </a:rPr>
              <a:t>time frame  </a:t>
            </a:r>
            <a:r>
              <a:rPr dirty="0" sz="1150" spc="5">
                <a:latin typeface="Arial"/>
                <a:cs typeface="Arial"/>
              </a:rPr>
              <a:t>employed depends </a:t>
            </a:r>
            <a:r>
              <a:rPr dirty="0" sz="1150" spc="10">
                <a:latin typeface="Arial"/>
                <a:cs typeface="Arial"/>
              </a:rPr>
              <a:t>on </a:t>
            </a:r>
            <a:r>
              <a:rPr dirty="0" sz="1150" spc="5">
                <a:latin typeface="Arial"/>
                <a:cs typeface="Arial"/>
              </a:rPr>
              <a:t>the user's need. It </a:t>
            </a:r>
            <a:r>
              <a:rPr dirty="0" sz="1150" spc="10">
                <a:latin typeface="Arial"/>
                <a:cs typeface="Arial"/>
              </a:rPr>
              <a:t>is </a:t>
            </a:r>
            <a:r>
              <a:rPr dirty="0" sz="1150" spc="5">
                <a:latin typeface="Arial"/>
                <a:cs typeface="Arial"/>
              </a:rPr>
              <a:t>obvious that </a:t>
            </a:r>
            <a:r>
              <a:rPr dirty="0" sz="1150" spc="10">
                <a:latin typeface="Arial"/>
                <a:cs typeface="Arial"/>
              </a:rPr>
              <a:t>an </a:t>
            </a:r>
            <a:r>
              <a:rPr dirty="0" sz="1150" spc="5">
                <a:latin typeface="Arial"/>
                <a:cs typeface="Arial"/>
              </a:rPr>
              <a:t>intra-day scenario will  </a:t>
            </a:r>
            <a:r>
              <a:rPr dirty="0" sz="1150">
                <a:latin typeface="Arial"/>
                <a:cs typeface="Arial"/>
              </a:rPr>
              <a:t>not </a:t>
            </a:r>
            <a:r>
              <a:rPr dirty="0" sz="1150" spc="10">
                <a:latin typeface="Arial"/>
                <a:cs typeface="Arial"/>
              </a:rPr>
              <a:t>be </a:t>
            </a:r>
            <a:r>
              <a:rPr dirty="0" sz="1150" spc="5">
                <a:latin typeface="Arial"/>
                <a:cs typeface="Arial"/>
              </a:rPr>
              <a:t>based </a:t>
            </a:r>
            <a:r>
              <a:rPr dirty="0" sz="1150" spc="10">
                <a:latin typeface="Arial"/>
                <a:cs typeface="Arial"/>
              </a:rPr>
              <a:t>on a weekly </a:t>
            </a:r>
            <a:r>
              <a:rPr dirty="0" sz="1150" spc="5">
                <a:latin typeface="Arial"/>
                <a:cs typeface="Arial"/>
              </a:rPr>
              <a:t>nor </a:t>
            </a:r>
            <a:r>
              <a:rPr dirty="0" sz="1150" spc="10">
                <a:latin typeface="Arial"/>
                <a:cs typeface="Arial"/>
              </a:rPr>
              <a:t>monthly</a:t>
            </a:r>
            <a:r>
              <a:rPr dirty="0" sz="1150" spc="-4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chart.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150" spc="5" b="1">
                <a:latin typeface="Arial"/>
                <a:cs typeface="Arial"/>
              </a:rPr>
              <a:t>Types of</a:t>
            </a:r>
            <a:r>
              <a:rPr dirty="0" sz="1150" spc="-65" b="1">
                <a:latin typeface="Arial"/>
                <a:cs typeface="Arial"/>
              </a:rPr>
              <a:t> </a:t>
            </a:r>
            <a:r>
              <a:rPr dirty="0" sz="1150" spc="10" b="1">
                <a:latin typeface="Arial"/>
                <a:cs typeface="Arial"/>
              </a:rPr>
              <a:t>Charts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ts val="1355"/>
              </a:lnSpc>
            </a:pPr>
            <a:r>
              <a:rPr dirty="0" sz="1150" spc="5">
                <a:latin typeface="Arial"/>
                <a:cs typeface="Arial"/>
              </a:rPr>
              <a:t>There </a:t>
            </a:r>
            <a:r>
              <a:rPr dirty="0" sz="1150" spc="10">
                <a:latin typeface="Arial"/>
                <a:cs typeface="Arial"/>
              </a:rPr>
              <a:t>3 </a:t>
            </a:r>
            <a:r>
              <a:rPr dirty="0" sz="1150" spc="5">
                <a:latin typeface="Arial"/>
                <a:cs typeface="Arial"/>
              </a:rPr>
              <a:t>types </a:t>
            </a:r>
            <a:r>
              <a:rPr dirty="0" sz="1150" spc="10">
                <a:latin typeface="Arial"/>
                <a:cs typeface="Arial"/>
              </a:rPr>
              <a:t>trading </a:t>
            </a:r>
            <a:r>
              <a:rPr dirty="0" sz="1150" spc="5">
                <a:latin typeface="Arial"/>
                <a:cs typeface="Arial"/>
              </a:rPr>
              <a:t>charts</a:t>
            </a:r>
            <a:r>
              <a:rPr dirty="0" sz="1150" spc="-4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namely:</a:t>
            </a:r>
            <a:endParaRPr sz="1150">
              <a:latin typeface="Arial"/>
              <a:cs typeface="Arial"/>
            </a:endParaRPr>
          </a:p>
          <a:p>
            <a:pPr marL="12700" marR="4518660" indent="41275">
              <a:lnSpc>
                <a:spcPts val="1340"/>
              </a:lnSpc>
              <a:spcBef>
                <a:spcPts val="50"/>
              </a:spcBef>
            </a:pPr>
            <a:r>
              <a:rPr dirty="0" sz="1150" spc="5" b="1" i="1">
                <a:latin typeface="Arial"/>
                <a:cs typeface="Arial"/>
              </a:rPr>
              <a:t>Lines</a:t>
            </a:r>
            <a:r>
              <a:rPr dirty="0" sz="1150" spc="-60" b="1" i="1">
                <a:latin typeface="Arial"/>
                <a:cs typeface="Arial"/>
              </a:rPr>
              <a:t> </a:t>
            </a:r>
            <a:r>
              <a:rPr dirty="0" sz="1150" spc="5" b="1" i="1">
                <a:latin typeface="Arial"/>
                <a:cs typeface="Arial"/>
              </a:rPr>
              <a:t>chart  </a:t>
            </a:r>
            <a:r>
              <a:rPr dirty="0" sz="1150" spc="5" b="1" i="1">
                <a:latin typeface="Arial"/>
                <a:cs typeface="Arial"/>
              </a:rPr>
              <a:t>Bar</a:t>
            </a:r>
            <a:r>
              <a:rPr dirty="0" sz="1150" spc="-65" b="1" i="1">
                <a:latin typeface="Arial"/>
                <a:cs typeface="Arial"/>
              </a:rPr>
              <a:t> </a:t>
            </a:r>
            <a:r>
              <a:rPr dirty="0" sz="1150" spc="5" b="1" i="1">
                <a:latin typeface="Arial"/>
                <a:cs typeface="Arial"/>
              </a:rPr>
              <a:t>Chart</a:t>
            </a:r>
            <a:endParaRPr sz="1150">
              <a:latin typeface="Arial"/>
              <a:cs typeface="Arial"/>
            </a:endParaRPr>
          </a:p>
          <a:p>
            <a:pPr algn="just" marL="12700">
              <a:lnSpc>
                <a:spcPts val="1305"/>
              </a:lnSpc>
            </a:pPr>
            <a:r>
              <a:rPr dirty="0" sz="1150" spc="5" b="1" i="1">
                <a:latin typeface="Arial"/>
                <a:cs typeface="Arial"/>
              </a:rPr>
              <a:t>Candlestick</a:t>
            </a:r>
            <a:r>
              <a:rPr dirty="0" sz="1150" spc="-45" b="1" i="1">
                <a:latin typeface="Arial"/>
                <a:cs typeface="Arial"/>
              </a:rPr>
              <a:t> </a:t>
            </a:r>
            <a:r>
              <a:rPr dirty="0" sz="1150" spc="5" b="1" i="1">
                <a:latin typeface="Arial"/>
                <a:cs typeface="Arial"/>
              </a:rPr>
              <a:t>Chart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150" spc="5" b="1" u="heavy">
                <a:latin typeface="Arial"/>
                <a:cs typeface="Arial"/>
              </a:rPr>
              <a:t>Line</a:t>
            </a:r>
            <a:r>
              <a:rPr dirty="0" sz="1150" spc="-65" b="1" u="heavy">
                <a:latin typeface="Arial"/>
                <a:cs typeface="Arial"/>
              </a:rPr>
              <a:t> </a:t>
            </a:r>
            <a:r>
              <a:rPr dirty="0" sz="1150" spc="5" b="1" u="heavy">
                <a:latin typeface="Arial"/>
                <a:cs typeface="Arial"/>
              </a:rPr>
              <a:t>chart: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50"/>
              </a:lnSpc>
            </a:pPr>
            <a:r>
              <a:rPr dirty="0" spc="5">
                <a:hlinkClick r:id="rId6"/>
              </a:rPr>
              <a:t>www.instafxng.com</a:t>
            </a:r>
          </a:p>
          <a:p>
            <a:pPr algn="ctr">
              <a:lnSpc>
                <a:spcPts val="1360"/>
              </a:lnSpc>
            </a:pPr>
            <a:r>
              <a:rPr dirty="0" spc="5" u="none">
                <a:solidFill>
                  <a:srgbClr val="C00000"/>
                </a:solidFill>
              </a:rPr>
              <a:t>This materials </a:t>
            </a:r>
            <a:r>
              <a:rPr dirty="0" u="none">
                <a:solidFill>
                  <a:srgbClr val="C00000"/>
                </a:solidFill>
              </a:rPr>
              <a:t>are </a:t>
            </a:r>
            <a:r>
              <a:rPr dirty="0" spc="10" u="none">
                <a:solidFill>
                  <a:srgbClr val="C00000"/>
                </a:solidFill>
              </a:rPr>
              <a:t>solely </a:t>
            </a:r>
            <a:r>
              <a:rPr dirty="0" spc="5" u="none">
                <a:solidFill>
                  <a:srgbClr val="C00000"/>
                </a:solidFill>
              </a:rPr>
              <a:t>meant for educational </a:t>
            </a:r>
            <a:r>
              <a:rPr dirty="0" spc="-5" u="none">
                <a:solidFill>
                  <a:srgbClr val="C00000"/>
                </a:solidFill>
              </a:rPr>
              <a:t>purposes</a:t>
            </a:r>
            <a:r>
              <a:rPr dirty="0" spc="-25" u="none">
                <a:solidFill>
                  <a:srgbClr val="C00000"/>
                </a:solidFill>
              </a:rPr>
              <a:t> </a:t>
            </a:r>
            <a:r>
              <a:rPr dirty="0" spc="10" u="none">
                <a:solidFill>
                  <a:srgbClr val="C00000"/>
                </a:solidFill>
              </a:rPr>
              <a:t>only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955" y="6376522"/>
            <a:ext cx="1389766" cy="1389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27294" y="6471010"/>
            <a:ext cx="86867" cy="85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8813" y="2936336"/>
            <a:ext cx="3658819" cy="35041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233" y="465425"/>
            <a:ext cx="7342505" cy="881380"/>
          </a:xfrm>
          <a:custGeom>
            <a:avLst/>
            <a:gdLst/>
            <a:ahLst/>
            <a:cxnLst/>
            <a:rect l="l" t="t" r="r" b="b"/>
            <a:pathLst>
              <a:path w="7342505" h="881380">
                <a:moveTo>
                  <a:pt x="0" y="880800"/>
                </a:moveTo>
                <a:lnTo>
                  <a:pt x="7342022" y="880800"/>
                </a:lnTo>
                <a:lnTo>
                  <a:pt x="7342022" y="0"/>
                </a:lnTo>
                <a:lnTo>
                  <a:pt x="0" y="0"/>
                </a:lnTo>
                <a:lnTo>
                  <a:pt x="0" y="88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74712" y="465414"/>
            <a:ext cx="3030976" cy="8808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01694" y="1518919"/>
            <a:ext cx="5371465" cy="516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-635">
              <a:lnSpc>
                <a:spcPts val="1330"/>
              </a:lnSpc>
            </a:pPr>
            <a:r>
              <a:rPr dirty="0" sz="1150" spc="10">
                <a:latin typeface="Arial"/>
                <a:cs typeface="Arial"/>
              </a:rPr>
              <a:t>A line </a:t>
            </a:r>
            <a:r>
              <a:rPr dirty="0" sz="1150" spc="5">
                <a:latin typeface="Arial"/>
                <a:cs typeface="Arial"/>
              </a:rPr>
              <a:t>chart </a:t>
            </a:r>
            <a:r>
              <a:rPr dirty="0" sz="1150" spc="10">
                <a:latin typeface="Arial"/>
                <a:cs typeface="Arial"/>
              </a:rPr>
              <a:t>shows a line </a:t>
            </a:r>
            <a:r>
              <a:rPr dirty="0" sz="1150" spc="5">
                <a:latin typeface="Arial"/>
                <a:cs typeface="Arial"/>
              </a:rPr>
              <a:t>connecting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"closing </a:t>
            </a:r>
            <a:r>
              <a:rPr dirty="0" sz="1150" spc="-10">
                <a:latin typeface="Arial"/>
                <a:cs typeface="Arial"/>
              </a:rPr>
              <a:t>prices".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closing is the last  price recorded</a:t>
            </a:r>
            <a:r>
              <a:rPr dirty="0" sz="1150" spc="-4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at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310"/>
              </a:lnSpc>
            </a:pP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end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10">
                <a:latin typeface="Arial"/>
                <a:cs typeface="Arial"/>
              </a:rPr>
              <a:t>a specific </a:t>
            </a:r>
            <a:r>
              <a:rPr dirty="0" sz="1150" spc="5">
                <a:latin typeface="Arial"/>
                <a:cs typeface="Arial"/>
              </a:rPr>
              <a:t>period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time</a:t>
            </a:r>
            <a:r>
              <a:rPr dirty="0" sz="1150" spc="-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(session).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1766" y="4776717"/>
            <a:ext cx="5374005" cy="1552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ts val="1370"/>
              </a:lnSpc>
            </a:pPr>
            <a:r>
              <a:rPr dirty="0" sz="1150" spc="5" b="1" u="heavy">
                <a:latin typeface="Arial"/>
                <a:cs typeface="Arial"/>
              </a:rPr>
              <a:t>Bar</a:t>
            </a:r>
            <a:r>
              <a:rPr dirty="0" sz="1150" spc="-65" b="1" u="heavy">
                <a:latin typeface="Arial"/>
                <a:cs typeface="Arial"/>
              </a:rPr>
              <a:t> </a:t>
            </a:r>
            <a:r>
              <a:rPr dirty="0" sz="1150" spc="5" b="1" u="heavy">
                <a:latin typeface="Arial"/>
                <a:cs typeface="Arial"/>
              </a:rPr>
              <a:t>Chart</a:t>
            </a:r>
            <a:endParaRPr sz="1150">
              <a:latin typeface="Arial"/>
              <a:cs typeface="Arial"/>
            </a:endParaRPr>
          </a:p>
          <a:p>
            <a:pPr algn="just" marL="12700" marR="5080">
              <a:lnSpc>
                <a:spcPct val="97300"/>
              </a:lnSpc>
              <a:spcBef>
                <a:spcPts val="25"/>
              </a:spcBef>
            </a:pPr>
            <a:r>
              <a:rPr dirty="0" sz="1150" spc="5">
                <a:latin typeface="Arial"/>
                <a:cs typeface="Arial"/>
              </a:rPr>
              <a:t>Bar chart: Basically all characteristics mentioned </a:t>
            </a:r>
            <a:r>
              <a:rPr dirty="0" sz="1150" spc="10">
                <a:latin typeface="Arial"/>
                <a:cs typeface="Arial"/>
              </a:rPr>
              <a:t>for </a:t>
            </a:r>
            <a:r>
              <a:rPr dirty="0" sz="1150" spc="5">
                <a:latin typeface="Arial"/>
                <a:cs typeface="Arial"/>
              </a:rPr>
              <a:t>the line chart also hold true  </a:t>
            </a:r>
            <a:r>
              <a:rPr dirty="0" sz="1150" spc="10">
                <a:latin typeface="Arial"/>
                <a:cs typeface="Arial"/>
              </a:rPr>
              <a:t>for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bar </a:t>
            </a:r>
            <a:r>
              <a:rPr dirty="0" sz="1150" spc="5">
                <a:latin typeface="Arial"/>
                <a:cs typeface="Arial"/>
              </a:rPr>
              <a:t>chart. However, the construction </a:t>
            </a:r>
            <a:r>
              <a:rPr dirty="0" sz="1150" spc="10">
                <a:latin typeface="Arial"/>
                <a:cs typeface="Arial"/>
              </a:rPr>
              <a:t>is a </a:t>
            </a:r>
            <a:r>
              <a:rPr dirty="0" sz="1150" spc="-5">
                <a:latin typeface="Arial"/>
                <a:cs typeface="Arial"/>
              </a:rPr>
              <a:t>different </a:t>
            </a:r>
            <a:r>
              <a:rPr dirty="0" sz="1150">
                <a:latin typeface="Arial"/>
                <a:cs typeface="Arial"/>
              </a:rPr>
              <a:t>one. </a:t>
            </a: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bar </a:t>
            </a:r>
            <a:r>
              <a:rPr dirty="0" sz="1150" spc="5">
                <a:latin typeface="Arial"/>
                <a:cs typeface="Arial"/>
              </a:rPr>
              <a:t>chart </a:t>
            </a:r>
            <a:r>
              <a:rPr dirty="0" sz="1150" spc="10">
                <a:latin typeface="Arial"/>
                <a:cs typeface="Arial"/>
              </a:rPr>
              <a:t>is  </a:t>
            </a:r>
            <a:r>
              <a:rPr dirty="0" sz="1150" spc="5">
                <a:latin typeface="Arial"/>
                <a:cs typeface="Arial"/>
              </a:rPr>
              <a:t>composed of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>
                <a:latin typeface="Arial"/>
                <a:cs typeface="Arial"/>
              </a:rPr>
              <a:t>high </a:t>
            </a:r>
            <a:r>
              <a:rPr dirty="0" sz="1150" spc="5">
                <a:latin typeface="Arial"/>
                <a:cs typeface="Arial"/>
              </a:rPr>
              <a:t>(highest price during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-5">
                <a:latin typeface="Arial"/>
                <a:cs typeface="Arial"/>
              </a:rPr>
              <a:t>session), </a:t>
            </a:r>
            <a:r>
              <a:rPr dirty="0" sz="1150" spc="10">
                <a:latin typeface="Arial"/>
                <a:cs typeface="Arial"/>
              </a:rPr>
              <a:t>a low </a:t>
            </a:r>
            <a:r>
              <a:rPr dirty="0" sz="1150" spc="5">
                <a:latin typeface="Arial"/>
                <a:cs typeface="Arial"/>
              </a:rPr>
              <a:t>(lowest price </a:t>
            </a:r>
            <a:r>
              <a:rPr dirty="0" sz="1150" spc="10">
                <a:latin typeface="Arial"/>
                <a:cs typeface="Arial"/>
              </a:rPr>
              <a:t>during a  </a:t>
            </a:r>
            <a:r>
              <a:rPr dirty="0" sz="1150" spc="5">
                <a:latin typeface="Arial"/>
                <a:cs typeface="Arial"/>
              </a:rPr>
              <a:t>session) </a:t>
            </a:r>
            <a:r>
              <a:rPr dirty="0" sz="1150" spc="10">
                <a:latin typeface="Arial"/>
                <a:cs typeface="Arial"/>
              </a:rPr>
              <a:t>and the </a:t>
            </a:r>
            <a:r>
              <a:rPr dirty="0" sz="1150" spc="5">
                <a:latin typeface="Arial"/>
                <a:cs typeface="Arial"/>
              </a:rPr>
              <a:t>close. </a:t>
            </a:r>
            <a:r>
              <a:rPr dirty="0" sz="1150">
                <a:latin typeface="Arial"/>
                <a:cs typeface="Arial"/>
              </a:rPr>
              <a:t>All that </a:t>
            </a:r>
            <a:r>
              <a:rPr dirty="0" sz="1150" spc="5">
                <a:latin typeface="Arial"/>
                <a:cs typeface="Arial"/>
              </a:rPr>
              <a:t>is required </a:t>
            </a:r>
            <a:r>
              <a:rPr dirty="0" sz="1150" spc="10">
                <a:latin typeface="Arial"/>
                <a:cs typeface="Arial"/>
              </a:rPr>
              <a:t>is </a:t>
            </a:r>
            <a:r>
              <a:rPr dirty="0" sz="1150" spc="5">
                <a:latin typeface="Arial"/>
                <a:cs typeface="Arial"/>
              </a:rPr>
              <a:t>to draw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vertical line (bar) </a:t>
            </a:r>
            <a:r>
              <a:rPr dirty="0" sz="1150" spc="10">
                <a:latin typeface="Arial"/>
                <a:cs typeface="Arial"/>
              </a:rPr>
              <a:t>from </a:t>
            </a:r>
            <a:r>
              <a:rPr dirty="0" sz="1150" spc="5">
                <a:latin typeface="Arial"/>
                <a:cs typeface="Arial"/>
              </a:rPr>
              <a:t>the  high </a:t>
            </a:r>
            <a:r>
              <a:rPr dirty="0" sz="1150" spc="10">
                <a:latin typeface="Arial"/>
                <a:cs typeface="Arial"/>
              </a:rPr>
              <a:t>to the </a:t>
            </a:r>
            <a:r>
              <a:rPr dirty="0" sz="1150" spc="5">
                <a:latin typeface="Arial"/>
                <a:cs typeface="Arial"/>
              </a:rPr>
              <a:t>low. </a:t>
            </a:r>
            <a:r>
              <a:rPr dirty="0" sz="1150" spc="10">
                <a:latin typeface="Arial"/>
                <a:cs typeface="Arial"/>
              </a:rPr>
              <a:t>Then, </a:t>
            </a:r>
            <a:r>
              <a:rPr dirty="0" sz="1150">
                <a:latin typeface="Arial"/>
                <a:cs typeface="Arial"/>
              </a:rPr>
              <a:t>set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horizontal </a:t>
            </a:r>
            <a:r>
              <a:rPr dirty="0" sz="1150">
                <a:latin typeface="Arial"/>
                <a:cs typeface="Arial"/>
              </a:rPr>
              <a:t>dot </a:t>
            </a:r>
            <a:r>
              <a:rPr dirty="0" sz="1150" spc="5">
                <a:latin typeface="Arial"/>
                <a:cs typeface="Arial"/>
              </a:rPr>
              <a:t>from </a:t>
            </a:r>
            <a:r>
              <a:rPr dirty="0" sz="1150" spc="-25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vertical line to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right,  representing </a:t>
            </a:r>
            <a:r>
              <a:rPr dirty="0" sz="1150" spc="10">
                <a:latin typeface="Arial"/>
                <a:cs typeface="Arial"/>
              </a:rPr>
              <a:t>the close. </a:t>
            </a:r>
            <a:r>
              <a:rPr dirty="0" sz="1150" spc="5">
                <a:latin typeface="Arial"/>
                <a:cs typeface="Arial"/>
              </a:rPr>
              <a:t>Sometimes users refer also to the opening price;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dot  drawn </a:t>
            </a:r>
            <a:r>
              <a:rPr dirty="0" sz="1150" spc="10">
                <a:latin typeface="Arial"/>
                <a:cs typeface="Arial"/>
              </a:rPr>
              <a:t>on the </a:t>
            </a:r>
            <a:r>
              <a:rPr dirty="0" sz="1150" spc="5">
                <a:latin typeface="Arial"/>
                <a:cs typeface="Arial"/>
              </a:rPr>
              <a:t>left </a:t>
            </a:r>
            <a:r>
              <a:rPr dirty="0" sz="1150">
                <a:latin typeface="Arial"/>
                <a:cs typeface="Arial"/>
              </a:rPr>
              <a:t>side of </a:t>
            </a:r>
            <a:r>
              <a:rPr dirty="0" sz="1150" spc="5">
                <a:latin typeface="Arial"/>
                <a:cs typeface="Arial"/>
              </a:rPr>
              <a:t>the bar.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bar </a:t>
            </a:r>
            <a:r>
              <a:rPr dirty="0" sz="1150" spc="5">
                <a:latin typeface="Arial"/>
                <a:cs typeface="Arial"/>
              </a:rPr>
              <a:t>chart </a:t>
            </a:r>
            <a:r>
              <a:rPr dirty="0" sz="1150" spc="10">
                <a:latin typeface="Arial"/>
                <a:cs typeface="Arial"/>
              </a:rPr>
              <a:t>is </a:t>
            </a:r>
            <a:r>
              <a:rPr dirty="0" sz="1150" spc="5">
                <a:latin typeface="Arial"/>
                <a:cs typeface="Arial"/>
              </a:rPr>
              <a:t>probably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most popular chart  </a:t>
            </a:r>
            <a:r>
              <a:rPr dirty="0" sz="1150" spc="10">
                <a:latin typeface="Arial"/>
                <a:cs typeface="Arial"/>
              </a:rPr>
              <a:t>in use</a:t>
            </a:r>
            <a:r>
              <a:rPr dirty="0" sz="1150" spc="-10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today.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1762" y="8936873"/>
            <a:ext cx="128905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5" b="1" u="heavy">
                <a:latin typeface="Arial"/>
                <a:cs typeface="Arial"/>
              </a:rPr>
              <a:t>Candlestick</a:t>
            </a:r>
            <a:r>
              <a:rPr dirty="0" sz="1150" spc="-45" b="1" u="heavy">
                <a:latin typeface="Arial"/>
                <a:cs typeface="Arial"/>
              </a:rPr>
              <a:t> </a:t>
            </a:r>
            <a:r>
              <a:rPr dirty="0" sz="1150" spc="5" b="1" u="heavy">
                <a:latin typeface="Arial"/>
                <a:cs typeface="Arial"/>
              </a:rPr>
              <a:t>Chart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2754" y="2198065"/>
            <a:ext cx="3782247" cy="20770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07608" y="6492331"/>
            <a:ext cx="3369289" cy="22797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51408" y="3011814"/>
            <a:ext cx="890269" cy="334010"/>
          </a:xfrm>
          <a:custGeom>
            <a:avLst/>
            <a:gdLst/>
            <a:ahLst/>
            <a:cxnLst/>
            <a:rect l="l" t="t" r="r" b="b"/>
            <a:pathLst>
              <a:path w="890270" h="334010">
                <a:moveTo>
                  <a:pt x="0" y="333731"/>
                </a:moveTo>
                <a:lnTo>
                  <a:pt x="889944" y="333731"/>
                </a:lnTo>
                <a:lnTo>
                  <a:pt x="889944" y="0"/>
                </a:lnTo>
                <a:lnTo>
                  <a:pt x="0" y="0"/>
                </a:lnTo>
                <a:lnTo>
                  <a:pt x="0" y="333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33120" y="3359023"/>
            <a:ext cx="928369" cy="0"/>
          </a:xfrm>
          <a:custGeom>
            <a:avLst/>
            <a:gdLst/>
            <a:ahLst/>
            <a:cxnLst/>
            <a:rect l="l" t="t" r="r" b="b"/>
            <a:pathLst>
              <a:path w="928370" h="0">
                <a:moveTo>
                  <a:pt x="0" y="0"/>
                </a:moveTo>
                <a:lnTo>
                  <a:pt x="92803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39216" y="3005963"/>
            <a:ext cx="0" cy="346710"/>
          </a:xfrm>
          <a:custGeom>
            <a:avLst/>
            <a:gdLst/>
            <a:ahLst/>
            <a:cxnLst/>
            <a:rect l="l" t="t" r="r" b="b"/>
            <a:pathLst>
              <a:path w="0" h="346710">
                <a:moveTo>
                  <a:pt x="0" y="0"/>
                </a:moveTo>
                <a:lnTo>
                  <a:pt x="0" y="34671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33120" y="2999613"/>
            <a:ext cx="928369" cy="0"/>
          </a:xfrm>
          <a:custGeom>
            <a:avLst/>
            <a:gdLst/>
            <a:ahLst/>
            <a:cxnLst/>
            <a:rect l="l" t="t" r="r" b="b"/>
            <a:pathLst>
              <a:path w="928370" h="0">
                <a:moveTo>
                  <a:pt x="0" y="0"/>
                </a:moveTo>
                <a:lnTo>
                  <a:pt x="9280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54302" y="3005709"/>
            <a:ext cx="0" cy="347980"/>
          </a:xfrm>
          <a:custGeom>
            <a:avLst/>
            <a:gdLst/>
            <a:ahLst/>
            <a:cxnLst/>
            <a:rect l="l" t="t" r="r" b="b"/>
            <a:pathLst>
              <a:path w="0" h="347979">
                <a:moveTo>
                  <a:pt x="0" y="0"/>
                </a:moveTo>
                <a:lnTo>
                  <a:pt x="0" y="347456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57504" y="3327273"/>
            <a:ext cx="878205" cy="12700"/>
          </a:xfrm>
          <a:custGeom>
            <a:avLst/>
            <a:gdLst/>
            <a:ahLst/>
            <a:cxnLst/>
            <a:rect l="l" t="t" r="r" b="b"/>
            <a:pathLst>
              <a:path w="878204" h="12700">
                <a:moveTo>
                  <a:pt x="0" y="12700"/>
                </a:moveTo>
                <a:lnTo>
                  <a:pt x="877747" y="12700"/>
                </a:lnTo>
                <a:lnTo>
                  <a:pt x="877747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64362" y="3031363"/>
            <a:ext cx="0" cy="295910"/>
          </a:xfrm>
          <a:custGeom>
            <a:avLst/>
            <a:gdLst/>
            <a:ahLst/>
            <a:cxnLst/>
            <a:rect l="l" t="t" r="r" b="b"/>
            <a:pathLst>
              <a:path w="0" h="295910">
                <a:moveTo>
                  <a:pt x="0" y="0"/>
                </a:moveTo>
                <a:lnTo>
                  <a:pt x="0" y="295909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57504" y="3019933"/>
            <a:ext cx="878205" cy="11430"/>
          </a:xfrm>
          <a:custGeom>
            <a:avLst/>
            <a:gdLst/>
            <a:ahLst/>
            <a:cxnLst/>
            <a:rect l="l" t="t" r="r" b="b"/>
            <a:pathLst>
              <a:path w="878204" h="11430">
                <a:moveTo>
                  <a:pt x="0" y="11430"/>
                </a:moveTo>
                <a:lnTo>
                  <a:pt x="877747" y="11430"/>
                </a:lnTo>
                <a:lnTo>
                  <a:pt x="877747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29156" y="3031617"/>
            <a:ext cx="0" cy="295910"/>
          </a:xfrm>
          <a:custGeom>
            <a:avLst/>
            <a:gdLst/>
            <a:ahLst/>
            <a:cxnLst/>
            <a:rect l="l" t="t" r="r" b="b"/>
            <a:pathLst>
              <a:path w="0" h="295910">
                <a:moveTo>
                  <a:pt x="0" y="0"/>
                </a:moveTo>
                <a:lnTo>
                  <a:pt x="0" y="29564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452170" y="3065402"/>
            <a:ext cx="890269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7314">
              <a:lnSpc>
                <a:spcPct val="100000"/>
              </a:lnSpc>
            </a:pPr>
            <a:r>
              <a:rPr dirty="0" sz="1150" spc="5">
                <a:latin typeface="Times New Roman"/>
                <a:cs typeface="Times New Roman"/>
              </a:rPr>
              <a:t>Line</a:t>
            </a:r>
            <a:r>
              <a:rPr dirty="0" sz="1150" spc="-70">
                <a:latin typeface="Times New Roman"/>
                <a:cs typeface="Times New Roman"/>
              </a:rPr>
              <a:t> </a:t>
            </a:r>
            <a:r>
              <a:rPr dirty="0" sz="1150" spc="5">
                <a:latin typeface="Times New Roman"/>
                <a:cs typeface="Times New Roman"/>
              </a:rPr>
              <a:t>Chart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16491" y="3068193"/>
            <a:ext cx="1335405" cy="111760"/>
          </a:xfrm>
          <a:custGeom>
            <a:avLst/>
            <a:gdLst/>
            <a:ahLst/>
            <a:cxnLst/>
            <a:rect l="l" t="t" r="r" b="b"/>
            <a:pathLst>
              <a:path w="1335404" h="111760">
                <a:moveTo>
                  <a:pt x="111251" y="0"/>
                </a:moveTo>
                <a:lnTo>
                  <a:pt x="0" y="54863"/>
                </a:lnTo>
                <a:lnTo>
                  <a:pt x="111251" y="111251"/>
                </a:lnTo>
                <a:lnTo>
                  <a:pt x="111251" y="74675"/>
                </a:lnTo>
                <a:lnTo>
                  <a:pt x="92963" y="74675"/>
                </a:lnTo>
                <a:lnTo>
                  <a:pt x="92963" y="36575"/>
                </a:lnTo>
                <a:lnTo>
                  <a:pt x="111251" y="36575"/>
                </a:lnTo>
                <a:lnTo>
                  <a:pt x="111251" y="0"/>
                </a:lnTo>
                <a:close/>
              </a:path>
              <a:path w="1335404" h="111760">
                <a:moveTo>
                  <a:pt x="111251" y="36575"/>
                </a:moveTo>
                <a:lnTo>
                  <a:pt x="92963" y="36575"/>
                </a:lnTo>
                <a:lnTo>
                  <a:pt x="92963" y="74675"/>
                </a:lnTo>
                <a:lnTo>
                  <a:pt x="111251" y="74675"/>
                </a:lnTo>
                <a:lnTo>
                  <a:pt x="111251" y="36575"/>
                </a:lnTo>
                <a:close/>
              </a:path>
              <a:path w="1335404" h="111760">
                <a:moveTo>
                  <a:pt x="1334917" y="36575"/>
                </a:moveTo>
                <a:lnTo>
                  <a:pt x="111251" y="36575"/>
                </a:lnTo>
                <a:lnTo>
                  <a:pt x="111251" y="74675"/>
                </a:lnTo>
                <a:lnTo>
                  <a:pt x="1334917" y="74675"/>
                </a:lnTo>
                <a:lnTo>
                  <a:pt x="1334917" y="36575"/>
                </a:lnTo>
                <a:close/>
              </a:path>
            </a:pathLst>
          </a:custGeom>
          <a:solidFill>
            <a:srgbClr val="983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06446" y="6966265"/>
            <a:ext cx="0" cy="890269"/>
          </a:xfrm>
          <a:custGeom>
            <a:avLst/>
            <a:gdLst/>
            <a:ahLst/>
            <a:cxnLst/>
            <a:rect l="l" t="t" r="r" b="b"/>
            <a:pathLst>
              <a:path w="0" h="890270">
                <a:moveTo>
                  <a:pt x="0" y="0"/>
                </a:moveTo>
                <a:lnTo>
                  <a:pt x="0" y="889939"/>
                </a:lnTo>
              </a:path>
            </a:pathLst>
          </a:custGeom>
          <a:ln w="24721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83957" y="7065140"/>
            <a:ext cx="222885" cy="24765"/>
          </a:xfrm>
          <a:custGeom>
            <a:avLst/>
            <a:gdLst/>
            <a:ahLst/>
            <a:cxnLst/>
            <a:rect l="l" t="t" r="r" b="b"/>
            <a:pathLst>
              <a:path w="222885" h="24765">
                <a:moveTo>
                  <a:pt x="0" y="24721"/>
                </a:moveTo>
                <a:lnTo>
                  <a:pt x="222488" y="24721"/>
                </a:lnTo>
                <a:lnTo>
                  <a:pt x="222488" y="0"/>
                </a:lnTo>
                <a:lnTo>
                  <a:pt x="0" y="0"/>
                </a:lnTo>
                <a:lnTo>
                  <a:pt x="0" y="2472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006446" y="7744968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 h="0">
                <a:moveTo>
                  <a:pt x="0" y="0"/>
                </a:moveTo>
                <a:lnTo>
                  <a:pt x="222473" y="0"/>
                </a:lnTo>
              </a:path>
            </a:pathLst>
          </a:custGeom>
          <a:ln w="24721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4556833" y="6627904"/>
          <a:ext cx="2239010" cy="190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2427"/>
                <a:gridCol w="1112431"/>
              </a:tblGrid>
              <a:tr h="735792"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Bar</a:t>
                      </a:r>
                      <a:r>
                        <a:rPr dirty="0" sz="115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Chat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270">
                      <a:solidFill>
                        <a:srgbClr val="000000"/>
                      </a:solidFill>
                      <a:prstDash val="solid"/>
                    </a:lnL>
                    <a:lnR w="9270">
                      <a:solidFill>
                        <a:srgbClr val="000000"/>
                      </a:solidFill>
                      <a:prstDash val="solid"/>
                    </a:lnR>
                    <a:lnT w="927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Bar</a:t>
                      </a:r>
                      <a:r>
                        <a:rPr dirty="0" sz="115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Chart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270">
                      <a:solidFill>
                        <a:srgbClr val="000000"/>
                      </a:solidFill>
                      <a:prstDash val="solid"/>
                    </a:lnL>
                    <a:lnR w="9270">
                      <a:solidFill>
                        <a:srgbClr val="000000"/>
                      </a:solidFill>
                      <a:prstDash val="solid"/>
                    </a:lnR>
                    <a:lnT w="927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6819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Price </a:t>
                      </a:r>
                      <a:r>
                        <a:rPr dirty="0" sz="1150" spc="10"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dirty="0" sz="115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low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270">
                      <a:solidFill>
                        <a:srgbClr val="000000"/>
                      </a:solidFill>
                      <a:prstDash val="solid"/>
                    </a:lnL>
                    <a:lnR w="927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Price</a:t>
                      </a:r>
                      <a:r>
                        <a:rPr dirty="0" sz="115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opened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270">
                      <a:solidFill>
                        <a:srgbClr val="000000"/>
                      </a:solidFill>
                      <a:prstDash val="solid"/>
                    </a:lnL>
                    <a:lnR w="927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0670">
                <a:tc>
                  <a:txBody>
                    <a:bodyPr/>
                    <a:lstStyle/>
                    <a:p>
                      <a:pPr marL="90805">
                        <a:lnSpc>
                          <a:spcPts val="1260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15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closed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270">
                      <a:solidFill>
                        <a:srgbClr val="000000"/>
                      </a:solidFill>
                      <a:prstDash val="solid"/>
                    </a:lnL>
                    <a:lnR w="927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260"/>
                        </a:lnSpc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high</a:t>
                      </a:r>
                      <a:r>
                        <a:rPr dirty="0" sz="115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and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270">
                      <a:solidFill>
                        <a:srgbClr val="000000"/>
                      </a:solidFill>
                      <a:prstDash val="solid"/>
                    </a:lnL>
                    <a:lnR w="927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2725">
                <a:tc>
                  <a:txBody>
                    <a:bodyPr/>
                    <a:lstStyle/>
                    <a:p>
                      <a:pPr marL="90805">
                        <a:lnSpc>
                          <a:spcPts val="1260"/>
                        </a:lnSpc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high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270">
                      <a:solidFill>
                        <a:srgbClr val="000000"/>
                      </a:solidFill>
                      <a:prstDash val="solid"/>
                    </a:lnL>
                    <a:lnR w="9270">
                      <a:solidFill>
                        <a:srgbClr val="000000"/>
                      </a:solidFill>
                      <a:prstDash val="solid"/>
                    </a:lnR>
                    <a:lnB w="92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260"/>
                        </a:lnSpc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closed</a:t>
                      </a:r>
                      <a:r>
                        <a:rPr dirty="0" sz="115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10">
                          <a:latin typeface="Times New Roman"/>
                          <a:cs typeface="Times New Roman"/>
                        </a:rPr>
                        <a:t>low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270">
                      <a:solidFill>
                        <a:srgbClr val="000000"/>
                      </a:solidFill>
                      <a:prstDash val="solid"/>
                    </a:lnL>
                    <a:lnR w="9270">
                      <a:solidFill>
                        <a:srgbClr val="000000"/>
                      </a:solidFill>
                      <a:prstDash val="solid"/>
                    </a:lnR>
                    <a:lnB w="927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6217751" y="6966265"/>
            <a:ext cx="24765" cy="890269"/>
          </a:xfrm>
          <a:custGeom>
            <a:avLst/>
            <a:gdLst/>
            <a:ahLst/>
            <a:cxnLst/>
            <a:rect l="l" t="t" r="r" b="b"/>
            <a:pathLst>
              <a:path w="24764" h="890270">
                <a:moveTo>
                  <a:pt x="0" y="889939"/>
                </a:moveTo>
                <a:lnTo>
                  <a:pt x="24721" y="889939"/>
                </a:lnTo>
                <a:lnTo>
                  <a:pt x="24721" y="0"/>
                </a:lnTo>
                <a:lnTo>
                  <a:pt x="0" y="0"/>
                </a:lnTo>
                <a:lnTo>
                  <a:pt x="0" y="889939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83957" y="7065140"/>
            <a:ext cx="222885" cy="24765"/>
          </a:xfrm>
          <a:custGeom>
            <a:avLst/>
            <a:gdLst/>
            <a:ahLst/>
            <a:cxnLst/>
            <a:rect l="l" t="t" r="r" b="b"/>
            <a:pathLst>
              <a:path w="222885" h="24765">
                <a:moveTo>
                  <a:pt x="0" y="24721"/>
                </a:moveTo>
                <a:lnTo>
                  <a:pt x="222488" y="24721"/>
                </a:lnTo>
                <a:lnTo>
                  <a:pt x="222488" y="0"/>
                </a:lnTo>
                <a:lnTo>
                  <a:pt x="0" y="0"/>
                </a:lnTo>
                <a:lnTo>
                  <a:pt x="0" y="2472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17751" y="6966265"/>
            <a:ext cx="24765" cy="890269"/>
          </a:xfrm>
          <a:custGeom>
            <a:avLst/>
            <a:gdLst/>
            <a:ahLst/>
            <a:cxnLst/>
            <a:rect l="l" t="t" r="r" b="b"/>
            <a:pathLst>
              <a:path w="24764" h="890270">
                <a:moveTo>
                  <a:pt x="0" y="889939"/>
                </a:moveTo>
                <a:lnTo>
                  <a:pt x="24721" y="889939"/>
                </a:lnTo>
                <a:lnTo>
                  <a:pt x="24721" y="0"/>
                </a:lnTo>
                <a:lnTo>
                  <a:pt x="0" y="0"/>
                </a:lnTo>
                <a:lnTo>
                  <a:pt x="0" y="889939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30111" y="7077502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 h="0">
                <a:moveTo>
                  <a:pt x="0" y="0"/>
                </a:moveTo>
                <a:lnTo>
                  <a:pt x="222473" y="0"/>
                </a:lnTo>
              </a:path>
            </a:pathLst>
          </a:custGeom>
          <a:ln w="24721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007623" y="7744968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 h="0">
                <a:moveTo>
                  <a:pt x="0" y="0"/>
                </a:moveTo>
                <a:lnTo>
                  <a:pt x="222488" y="0"/>
                </a:lnTo>
              </a:path>
            </a:pathLst>
          </a:custGeom>
          <a:ln w="24721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743986" y="6855013"/>
            <a:ext cx="83820" cy="890269"/>
          </a:xfrm>
          <a:custGeom>
            <a:avLst/>
            <a:gdLst/>
            <a:ahLst/>
            <a:cxnLst/>
            <a:rect l="l" t="t" r="r" b="b"/>
            <a:pathLst>
              <a:path w="83820" h="890270">
                <a:moveTo>
                  <a:pt x="27431" y="807659"/>
                </a:moveTo>
                <a:lnTo>
                  <a:pt x="0" y="807659"/>
                </a:lnTo>
                <a:lnTo>
                  <a:pt x="41147" y="889955"/>
                </a:lnTo>
                <a:lnTo>
                  <a:pt x="76707" y="821375"/>
                </a:lnTo>
                <a:lnTo>
                  <a:pt x="27431" y="821375"/>
                </a:lnTo>
                <a:lnTo>
                  <a:pt x="27431" y="807659"/>
                </a:lnTo>
                <a:close/>
              </a:path>
              <a:path w="83820" h="890270">
                <a:moveTo>
                  <a:pt x="56387" y="0"/>
                </a:moveTo>
                <a:lnTo>
                  <a:pt x="27431" y="0"/>
                </a:lnTo>
                <a:lnTo>
                  <a:pt x="27431" y="821375"/>
                </a:lnTo>
                <a:lnTo>
                  <a:pt x="56387" y="821375"/>
                </a:lnTo>
                <a:lnTo>
                  <a:pt x="56387" y="0"/>
                </a:lnTo>
                <a:close/>
              </a:path>
              <a:path w="83820" h="890270">
                <a:moveTo>
                  <a:pt x="83819" y="807659"/>
                </a:moveTo>
                <a:lnTo>
                  <a:pt x="56387" y="807659"/>
                </a:lnTo>
                <a:lnTo>
                  <a:pt x="56387" y="821375"/>
                </a:lnTo>
                <a:lnTo>
                  <a:pt x="76707" y="821375"/>
                </a:lnTo>
                <a:lnTo>
                  <a:pt x="83819" y="8076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631573" y="6966265"/>
            <a:ext cx="83820" cy="890269"/>
          </a:xfrm>
          <a:custGeom>
            <a:avLst/>
            <a:gdLst/>
            <a:ahLst/>
            <a:cxnLst/>
            <a:rect l="l" t="t" r="r" b="b"/>
            <a:pathLst>
              <a:path w="83820" h="890270">
                <a:moveTo>
                  <a:pt x="54848" y="70103"/>
                </a:moveTo>
                <a:lnTo>
                  <a:pt x="27431" y="70103"/>
                </a:lnTo>
                <a:lnTo>
                  <a:pt x="27431" y="889939"/>
                </a:lnTo>
                <a:lnTo>
                  <a:pt x="54848" y="889939"/>
                </a:lnTo>
                <a:lnTo>
                  <a:pt x="54848" y="70103"/>
                </a:lnTo>
                <a:close/>
              </a:path>
              <a:path w="83820" h="890270">
                <a:moveTo>
                  <a:pt x="41132" y="0"/>
                </a:moveTo>
                <a:lnTo>
                  <a:pt x="0" y="83819"/>
                </a:lnTo>
                <a:lnTo>
                  <a:pt x="27431" y="83819"/>
                </a:lnTo>
                <a:lnTo>
                  <a:pt x="27431" y="70103"/>
                </a:lnTo>
                <a:lnTo>
                  <a:pt x="76822" y="70103"/>
                </a:lnTo>
                <a:lnTo>
                  <a:pt x="41132" y="0"/>
                </a:lnTo>
                <a:close/>
              </a:path>
              <a:path w="83820" h="890270">
                <a:moveTo>
                  <a:pt x="76822" y="70103"/>
                </a:moveTo>
                <a:lnTo>
                  <a:pt x="54848" y="70103"/>
                </a:lnTo>
                <a:lnTo>
                  <a:pt x="54848" y="83819"/>
                </a:lnTo>
                <a:lnTo>
                  <a:pt x="83804" y="83819"/>
                </a:lnTo>
                <a:lnTo>
                  <a:pt x="76822" y="701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50"/>
              </a:lnSpc>
            </a:pPr>
            <a:r>
              <a:rPr dirty="0" spc="5">
                <a:hlinkClick r:id="rId8"/>
              </a:rPr>
              <a:t>www.instafxng.com</a:t>
            </a:r>
          </a:p>
          <a:p>
            <a:pPr algn="ctr">
              <a:lnSpc>
                <a:spcPts val="1360"/>
              </a:lnSpc>
            </a:pPr>
            <a:r>
              <a:rPr dirty="0" spc="5" u="none">
                <a:solidFill>
                  <a:srgbClr val="C00000"/>
                </a:solidFill>
              </a:rPr>
              <a:t>This materials </a:t>
            </a:r>
            <a:r>
              <a:rPr dirty="0" u="none">
                <a:solidFill>
                  <a:srgbClr val="C00000"/>
                </a:solidFill>
              </a:rPr>
              <a:t>are </a:t>
            </a:r>
            <a:r>
              <a:rPr dirty="0" spc="10" u="none">
                <a:solidFill>
                  <a:srgbClr val="C00000"/>
                </a:solidFill>
              </a:rPr>
              <a:t>solely </a:t>
            </a:r>
            <a:r>
              <a:rPr dirty="0" spc="5" u="none">
                <a:solidFill>
                  <a:srgbClr val="C00000"/>
                </a:solidFill>
              </a:rPr>
              <a:t>meant for educational </a:t>
            </a:r>
            <a:r>
              <a:rPr dirty="0" spc="-5" u="none">
                <a:solidFill>
                  <a:srgbClr val="C00000"/>
                </a:solidFill>
              </a:rPr>
              <a:t>purposes</a:t>
            </a:r>
            <a:r>
              <a:rPr dirty="0" spc="-25" u="none">
                <a:solidFill>
                  <a:srgbClr val="C00000"/>
                </a:solidFill>
              </a:rPr>
              <a:t> </a:t>
            </a:r>
            <a:r>
              <a:rPr dirty="0" spc="10" u="none">
                <a:solidFill>
                  <a:srgbClr val="C00000"/>
                </a:solidFill>
              </a:rPr>
              <a:t>only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955" y="6376522"/>
            <a:ext cx="1389766" cy="1389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27294" y="6471010"/>
            <a:ext cx="86867" cy="85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8813" y="2936336"/>
            <a:ext cx="3658819" cy="35041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233" y="465425"/>
            <a:ext cx="7342505" cy="881380"/>
          </a:xfrm>
          <a:custGeom>
            <a:avLst/>
            <a:gdLst/>
            <a:ahLst/>
            <a:cxnLst/>
            <a:rect l="l" t="t" r="r" b="b"/>
            <a:pathLst>
              <a:path w="7342505" h="881380">
                <a:moveTo>
                  <a:pt x="0" y="880800"/>
                </a:moveTo>
                <a:lnTo>
                  <a:pt x="7342022" y="880800"/>
                </a:lnTo>
                <a:lnTo>
                  <a:pt x="7342022" y="0"/>
                </a:lnTo>
                <a:lnTo>
                  <a:pt x="0" y="0"/>
                </a:lnTo>
                <a:lnTo>
                  <a:pt x="0" y="88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74712" y="465414"/>
            <a:ext cx="3030976" cy="8808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01766" y="1347232"/>
            <a:ext cx="5372735" cy="154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6985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The building blocks for the candlestick chart </a:t>
            </a:r>
            <a:r>
              <a:rPr dirty="0" sz="1150">
                <a:latin typeface="Arial"/>
                <a:cs typeface="Arial"/>
              </a:rPr>
              <a:t>are </a:t>
            </a:r>
            <a:r>
              <a:rPr dirty="0" sz="1150" spc="-20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high,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low, </a:t>
            </a:r>
            <a:r>
              <a:rPr dirty="0" sz="1150" spc="5">
                <a:latin typeface="Arial"/>
                <a:cs typeface="Arial"/>
              </a:rPr>
              <a:t>the opening  </a:t>
            </a:r>
            <a:r>
              <a:rPr dirty="0" sz="1150" spc="10">
                <a:latin typeface="Arial"/>
                <a:cs typeface="Arial"/>
              </a:rPr>
              <a:t>and the</a:t>
            </a:r>
            <a:r>
              <a:rPr dirty="0" sz="1150" spc="-9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closing.</a:t>
            </a:r>
            <a:endParaRPr sz="1150">
              <a:latin typeface="Arial"/>
              <a:cs typeface="Arial"/>
            </a:endParaRPr>
          </a:p>
          <a:p>
            <a:pPr algn="just" marL="12700">
              <a:lnSpc>
                <a:spcPts val="1275"/>
              </a:lnSpc>
            </a:pPr>
            <a:r>
              <a:rPr dirty="0" sz="1150" spc="5">
                <a:latin typeface="Arial"/>
                <a:cs typeface="Arial"/>
              </a:rPr>
              <a:t>The  difference  </a:t>
            </a:r>
            <a:r>
              <a:rPr dirty="0" sz="1150" spc="10">
                <a:latin typeface="Arial"/>
                <a:cs typeface="Arial"/>
              </a:rPr>
              <a:t>to  </a:t>
            </a:r>
            <a:r>
              <a:rPr dirty="0" sz="1150" spc="15">
                <a:latin typeface="Arial"/>
                <a:cs typeface="Arial"/>
              </a:rPr>
              <a:t>the  </a:t>
            </a:r>
            <a:r>
              <a:rPr dirty="0" sz="1150" spc="5">
                <a:latin typeface="Arial"/>
                <a:cs typeface="Arial"/>
              </a:rPr>
              <a:t>bar  chart  is  </a:t>
            </a:r>
            <a:r>
              <a:rPr dirty="0" sz="1150">
                <a:latin typeface="Arial"/>
                <a:cs typeface="Arial"/>
              </a:rPr>
              <a:t>that  </a:t>
            </a:r>
            <a:r>
              <a:rPr dirty="0" sz="1150" spc="5">
                <a:latin typeface="Arial"/>
                <a:cs typeface="Arial"/>
              </a:rPr>
              <a:t>the  </a:t>
            </a:r>
            <a:r>
              <a:rPr dirty="0" sz="1150" spc="10">
                <a:latin typeface="Arial"/>
                <a:cs typeface="Arial"/>
              </a:rPr>
              <a:t>open  </a:t>
            </a:r>
            <a:r>
              <a:rPr dirty="0" sz="1150" spc="-25">
                <a:latin typeface="Arial"/>
                <a:cs typeface="Arial"/>
              </a:rPr>
              <a:t>and   </a:t>
            </a:r>
            <a:r>
              <a:rPr dirty="0" sz="1150" spc="10">
                <a:latin typeface="Arial"/>
                <a:cs typeface="Arial"/>
              </a:rPr>
              <a:t>the  </a:t>
            </a:r>
            <a:r>
              <a:rPr dirty="0" sz="1150" spc="5">
                <a:latin typeface="Arial"/>
                <a:cs typeface="Arial"/>
              </a:rPr>
              <a:t>close  </a:t>
            </a:r>
            <a:r>
              <a:rPr dirty="0" sz="1150" spc="10">
                <a:latin typeface="Arial"/>
                <a:cs typeface="Arial"/>
              </a:rPr>
              <a:t>form     </a:t>
            </a:r>
            <a:r>
              <a:rPr dirty="0" sz="1150" spc="13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the</a:t>
            </a:r>
            <a:endParaRPr sz="1150">
              <a:latin typeface="Arial"/>
              <a:cs typeface="Arial"/>
            </a:endParaRPr>
          </a:p>
          <a:p>
            <a:pPr algn="just" marL="12700" marR="5080">
              <a:lnSpc>
                <a:spcPts val="1340"/>
              </a:lnSpc>
              <a:spcBef>
                <a:spcPts val="60"/>
              </a:spcBef>
            </a:pPr>
            <a:r>
              <a:rPr dirty="0" sz="1150" spc="5">
                <a:latin typeface="Arial"/>
                <a:cs typeface="Arial"/>
              </a:rPr>
              <a:t>cornerstones for </a:t>
            </a:r>
            <a:r>
              <a:rPr dirty="0" sz="1150">
                <a:latin typeface="Arial"/>
                <a:cs typeface="Arial"/>
              </a:rPr>
              <a:t>the, </a:t>
            </a:r>
            <a:r>
              <a:rPr dirty="0" sz="1150" spc="10">
                <a:latin typeface="Arial"/>
                <a:cs typeface="Arial"/>
              </a:rPr>
              <a:t>so </a:t>
            </a:r>
            <a:r>
              <a:rPr dirty="0" sz="1150" spc="5">
                <a:latin typeface="Arial"/>
                <a:cs typeface="Arial"/>
              </a:rPr>
              <a:t>called, </a:t>
            </a:r>
            <a:r>
              <a:rPr dirty="0" sz="1150">
                <a:latin typeface="Arial"/>
                <a:cs typeface="Arial"/>
              </a:rPr>
              <a:t>real </a:t>
            </a:r>
            <a:r>
              <a:rPr dirty="0" sz="1150" spc="5">
                <a:latin typeface="Arial"/>
                <a:cs typeface="Arial"/>
              </a:rPr>
              <a:t>body. The </a:t>
            </a:r>
            <a:r>
              <a:rPr dirty="0" sz="1150" spc="-10">
                <a:latin typeface="Arial"/>
                <a:cs typeface="Arial"/>
              </a:rPr>
              <a:t>body </a:t>
            </a:r>
            <a:r>
              <a:rPr dirty="0" sz="1150" spc="5">
                <a:latin typeface="Arial"/>
                <a:cs typeface="Arial"/>
              </a:rPr>
              <a:t>is white if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closing </a:t>
            </a:r>
            <a:r>
              <a:rPr dirty="0" sz="1150" spc="10">
                <a:latin typeface="Arial"/>
                <a:cs typeface="Arial"/>
              </a:rPr>
              <a:t>is  </a:t>
            </a:r>
            <a:r>
              <a:rPr dirty="0" sz="1150" spc="5">
                <a:latin typeface="Arial"/>
                <a:cs typeface="Arial"/>
              </a:rPr>
              <a:t>higher than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opening. The contrary </a:t>
            </a:r>
            <a:r>
              <a:rPr dirty="0" sz="1150" spc="10">
                <a:latin typeface="Arial"/>
                <a:cs typeface="Arial"/>
              </a:rPr>
              <a:t>is </a:t>
            </a:r>
            <a:r>
              <a:rPr dirty="0" sz="1150" spc="5">
                <a:latin typeface="Arial"/>
                <a:cs typeface="Arial"/>
              </a:rPr>
              <a:t>true </a:t>
            </a:r>
            <a:r>
              <a:rPr dirty="0" sz="1150" spc="10">
                <a:latin typeface="Arial"/>
                <a:cs typeface="Arial"/>
              </a:rPr>
              <a:t>for </a:t>
            </a:r>
            <a:r>
              <a:rPr dirty="0" sz="1150" spc="-2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black body.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candlestick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charting technique is </a:t>
            </a:r>
            <a:r>
              <a:rPr dirty="0" sz="1150">
                <a:latin typeface="Arial"/>
                <a:cs typeface="Arial"/>
              </a:rPr>
              <a:t>an </a:t>
            </a:r>
            <a:r>
              <a:rPr dirty="0" sz="1150" spc="5">
                <a:latin typeface="Arial"/>
                <a:cs typeface="Arial"/>
              </a:rPr>
              <a:t>ancient Japanese invention dating from the late </a:t>
            </a:r>
            <a:r>
              <a:rPr dirty="0" sz="1150" spc="10">
                <a:latin typeface="Arial"/>
                <a:cs typeface="Arial"/>
              </a:rPr>
              <a:t>18th  </a:t>
            </a:r>
            <a:r>
              <a:rPr dirty="0" sz="1150" spc="5">
                <a:latin typeface="Arial"/>
                <a:cs typeface="Arial"/>
              </a:rPr>
              <a:t>century. </a:t>
            </a:r>
            <a:r>
              <a:rPr dirty="0" sz="1150" spc="10">
                <a:latin typeface="Arial"/>
                <a:cs typeface="Arial"/>
              </a:rPr>
              <a:t>The theory tries </a:t>
            </a:r>
            <a:r>
              <a:rPr dirty="0" sz="1150" spc="5">
                <a:latin typeface="Arial"/>
                <a:cs typeface="Arial"/>
              </a:rPr>
              <a:t>to unveil trend reversal or continuation</a:t>
            </a:r>
            <a:r>
              <a:rPr dirty="0" sz="1150" spc="-5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signals.</a:t>
            </a:r>
            <a:endParaRPr sz="1150">
              <a:latin typeface="Arial"/>
              <a:cs typeface="Arial"/>
            </a:endParaRPr>
          </a:p>
          <a:p>
            <a:pPr algn="just" marL="12700" marR="5080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Various tools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analysis (moving </a:t>
            </a:r>
            <a:r>
              <a:rPr dirty="0" sz="1150" spc="10">
                <a:latin typeface="Arial"/>
                <a:cs typeface="Arial"/>
              </a:rPr>
              <a:t>average, </a:t>
            </a:r>
            <a:r>
              <a:rPr dirty="0" sz="1150" spc="5">
                <a:latin typeface="Arial"/>
                <a:cs typeface="Arial"/>
              </a:rPr>
              <a:t>RSI, </a:t>
            </a:r>
            <a:r>
              <a:rPr dirty="0" sz="1150" spc="-5">
                <a:latin typeface="Arial"/>
                <a:cs typeface="Arial"/>
              </a:rPr>
              <a:t>trend-lines </a:t>
            </a:r>
            <a:r>
              <a:rPr dirty="0" sz="1150" spc="5">
                <a:latin typeface="Arial"/>
                <a:cs typeface="Arial"/>
              </a:rPr>
              <a:t>etc.) can </a:t>
            </a:r>
            <a:r>
              <a:rPr dirty="0" sz="1150" spc="10">
                <a:latin typeface="Arial"/>
                <a:cs typeface="Arial"/>
              </a:rPr>
              <a:t>be </a:t>
            </a:r>
            <a:r>
              <a:rPr dirty="0" sz="1150" spc="5">
                <a:latin typeface="Arial"/>
                <a:cs typeface="Arial"/>
              </a:rPr>
              <a:t>applied  </a:t>
            </a:r>
            <a:r>
              <a:rPr dirty="0" sz="1150" spc="10">
                <a:latin typeface="Arial"/>
                <a:cs typeface="Arial"/>
              </a:rPr>
              <a:t>in </a:t>
            </a:r>
            <a:r>
              <a:rPr dirty="0" sz="1150" spc="5">
                <a:latin typeface="Arial"/>
                <a:cs typeface="Arial"/>
              </a:rPr>
              <a:t>combination with the</a:t>
            </a:r>
            <a:r>
              <a:rPr dirty="0" sz="1150" spc="1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candlesticks.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1699" y="5854072"/>
            <a:ext cx="5372735" cy="3430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</a:pPr>
            <a:r>
              <a:rPr dirty="0" sz="1150" spc="10" b="1" u="heavy">
                <a:latin typeface="Arial"/>
                <a:cs typeface="Arial"/>
              </a:rPr>
              <a:t>More </a:t>
            </a:r>
            <a:r>
              <a:rPr dirty="0" sz="1150" spc="5" b="1" u="heavy">
                <a:latin typeface="Arial"/>
                <a:cs typeface="Arial"/>
              </a:rPr>
              <a:t>About</a:t>
            </a:r>
            <a:r>
              <a:rPr dirty="0" sz="1150" spc="-40" b="1" u="heavy">
                <a:latin typeface="Arial"/>
                <a:cs typeface="Arial"/>
              </a:rPr>
              <a:t> </a:t>
            </a:r>
            <a:r>
              <a:rPr dirty="0" sz="1150" spc="5" b="1" u="heavy">
                <a:latin typeface="Arial"/>
                <a:cs typeface="Arial"/>
              </a:rPr>
              <a:t>Candlestick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40"/>
              </a:lnSpc>
            </a:pPr>
            <a:r>
              <a:rPr dirty="0" sz="1150" spc="10">
                <a:latin typeface="Arial"/>
                <a:cs typeface="Arial"/>
              </a:rPr>
              <a:t>You may </a:t>
            </a:r>
            <a:r>
              <a:rPr dirty="0" sz="1150">
                <a:latin typeface="Arial"/>
                <a:cs typeface="Arial"/>
              </a:rPr>
              <a:t>be </a:t>
            </a:r>
            <a:r>
              <a:rPr dirty="0" sz="1150" spc="5">
                <a:latin typeface="Arial"/>
                <a:cs typeface="Arial"/>
              </a:rPr>
              <a:t>asking yourself, </a:t>
            </a:r>
            <a:r>
              <a:rPr dirty="0" sz="1150">
                <a:latin typeface="Arial"/>
                <a:cs typeface="Arial"/>
              </a:rPr>
              <a:t>"If </a:t>
            </a:r>
            <a:r>
              <a:rPr dirty="0" sz="1150" spc="5">
                <a:latin typeface="Arial"/>
                <a:cs typeface="Arial"/>
              </a:rPr>
              <a:t>I </a:t>
            </a:r>
            <a:r>
              <a:rPr dirty="0" sz="1150" spc="10">
                <a:latin typeface="Arial"/>
                <a:cs typeface="Arial"/>
              </a:rPr>
              <a:t>can already </a:t>
            </a:r>
            <a:r>
              <a:rPr dirty="0" sz="1150" spc="5">
                <a:latin typeface="Arial"/>
                <a:cs typeface="Arial"/>
              </a:rPr>
              <a:t>use </a:t>
            </a:r>
            <a:r>
              <a:rPr dirty="0" sz="1150" spc="-25">
                <a:latin typeface="Arial"/>
                <a:cs typeface="Arial"/>
              </a:rPr>
              <a:t>bar </a:t>
            </a:r>
            <a:r>
              <a:rPr dirty="0" sz="1150" spc="5">
                <a:latin typeface="Arial"/>
                <a:cs typeface="Arial"/>
              </a:rPr>
              <a:t>charts </a:t>
            </a:r>
            <a:r>
              <a:rPr dirty="0" sz="1150" spc="10">
                <a:latin typeface="Arial"/>
                <a:cs typeface="Arial"/>
              </a:rPr>
              <a:t>to view </a:t>
            </a:r>
            <a:r>
              <a:rPr dirty="0" sz="1150" spc="5">
                <a:latin typeface="Arial"/>
                <a:cs typeface="Arial"/>
              </a:rPr>
              <a:t>prices, </a:t>
            </a:r>
            <a:r>
              <a:rPr dirty="0" sz="1150" spc="10">
                <a:latin typeface="Arial"/>
                <a:cs typeface="Arial"/>
              </a:rPr>
              <a:t>then  why do </a:t>
            </a:r>
            <a:r>
              <a:rPr dirty="0" sz="1150" spc="5">
                <a:latin typeface="Arial"/>
                <a:cs typeface="Arial"/>
              </a:rPr>
              <a:t>I </a:t>
            </a:r>
            <a:r>
              <a:rPr dirty="0" sz="1150" spc="10">
                <a:latin typeface="Arial"/>
                <a:cs typeface="Arial"/>
              </a:rPr>
              <a:t>need </a:t>
            </a:r>
            <a:r>
              <a:rPr dirty="0" sz="1150" spc="5">
                <a:latin typeface="Arial"/>
                <a:cs typeface="Arial"/>
              </a:rPr>
              <a:t>another type of</a:t>
            </a:r>
            <a:r>
              <a:rPr dirty="0" sz="1150" spc="-5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chart?"</a:t>
            </a:r>
            <a:endParaRPr sz="1150">
              <a:latin typeface="Arial"/>
              <a:cs typeface="Arial"/>
            </a:endParaRPr>
          </a:p>
          <a:p>
            <a:pPr algn="just" marL="12700" marR="5080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The answer to </a:t>
            </a:r>
            <a:r>
              <a:rPr dirty="0" sz="1150" spc="10">
                <a:latin typeface="Arial"/>
                <a:cs typeface="Arial"/>
              </a:rPr>
              <a:t>this </a:t>
            </a:r>
            <a:r>
              <a:rPr dirty="0" sz="1150" spc="5">
                <a:latin typeface="Arial"/>
                <a:cs typeface="Arial"/>
              </a:rPr>
              <a:t>question </a:t>
            </a:r>
            <a:r>
              <a:rPr dirty="0" sz="1150" spc="10">
                <a:latin typeface="Arial"/>
                <a:cs typeface="Arial"/>
              </a:rPr>
              <a:t>may </a:t>
            </a:r>
            <a:r>
              <a:rPr dirty="0" sz="1150" spc="5">
                <a:latin typeface="Arial"/>
                <a:cs typeface="Arial"/>
              </a:rPr>
              <a:t>not </a:t>
            </a:r>
            <a:r>
              <a:rPr dirty="0" sz="1150" spc="10">
                <a:latin typeface="Arial"/>
                <a:cs typeface="Arial"/>
              </a:rPr>
              <a:t>seem </a:t>
            </a:r>
            <a:r>
              <a:rPr dirty="0" sz="1150" spc="5">
                <a:latin typeface="Arial"/>
                <a:cs typeface="Arial"/>
              </a:rPr>
              <a:t>obvious, </a:t>
            </a:r>
            <a:r>
              <a:rPr dirty="0" sz="1150" spc="-25">
                <a:latin typeface="Arial"/>
                <a:cs typeface="Arial"/>
              </a:rPr>
              <a:t>but </a:t>
            </a:r>
            <a:r>
              <a:rPr dirty="0" sz="1150" spc="5">
                <a:latin typeface="Arial"/>
                <a:cs typeface="Arial"/>
              </a:rPr>
              <a:t>after going through </a:t>
            </a:r>
            <a:r>
              <a:rPr dirty="0" sz="1150" spc="10">
                <a:latin typeface="Arial"/>
                <a:cs typeface="Arial"/>
              </a:rPr>
              <a:t>the  </a:t>
            </a:r>
            <a:r>
              <a:rPr dirty="0" sz="1150" spc="5">
                <a:latin typeface="Arial"/>
                <a:cs typeface="Arial"/>
              </a:rPr>
              <a:t>following candlestick chart explanations and </a:t>
            </a:r>
            <a:r>
              <a:rPr dirty="0" sz="1150" spc="-5">
                <a:latin typeface="Arial"/>
                <a:cs typeface="Arial"/>
              </a:rPr>
              <a:t>examples, </a:t>
            </a:r>
            <a:r>
              <a:rPr dirty="0" sz="1150" spc="5">
                <a:latin typeface="Arial"/>
                <a:cs typeface="Arial"/>
              </a:rPr>
              <a:t>you </a:t>
            </a:r>
            <a:r>
              <a:rPr dirty="0" sz="1150">
                <a:latin typeface="Arial"/>
                <a:cs typeface="Arial"/>
              </a:rPr>
              <a:t>will </a:t>
            </a:r>
            <a:r>
              <a:rPr dirty="0" sz="1150" spc="5">
                <a:latin typeface="Arial"/>
                <a:cs typeface="Arial"/>
              </a:rPr>
              <a:t>surely </a:t>
            </a:r>
            <a:r>
              <a:rPr dirty="0" sz="1150" spc="10">
                <a:latin typeface="Arial"/>
                <a:cs typeface="Arial"/>
              </a:rPr>
              <a:t>see </a:t>
            </a:r>
            <a:r>
              <a:rPr dirty="0" sz="1150" spc="5">
                <a:latin typeface="Arial"/>
                <a:cs typeface="Arial"/>
              </a:rPr>
              <a:t>value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in </a:t>
            </a:r>
            <a:r>
              <a:rPr dirty="0" sz="1150" spc="5">
                <a:latin typeface="Arial"/>
                <a:cs typeface="Arial"/>
              </a:rPr>
              <a:t>the different perspective candlesticks bring to the table. </a:t>
            </a:r>
            <a:r>
              <a:rPr dirty="0" sz="1150" spc="10">
                <a:latin typeface="Arial"/>
                <a:cs typeface="Arial"/>
              </a:rPr>
              <a:t>In </a:t>
            </a:r>
            <a:r>
              <a:rPr dirty="0" sz="1150" spc="20">
                <a:latin typeface="Arial"/>
                <a:cs typeface="Arial"/>
              </a:rPr>
              <a:t>my </a:t>
            </a:r>
            <a:r>
              <a:rPr dirty="0" sz="1150" spc="5">
                <a:latin typeface="Arial"/>
                <a:cs typeface="Arial"/>
              </a:rPr>
              <a:t>opinion, they </a:t>
            </a:r>
            <a:r>
              <a:rPr dirty="0" sz="1150" spc="10">
                <a:latin typeface="Arial"/>
                <a:cs typeface="Arial"/>
              </a:rPr>
              <a:t>are  much </a:t>
            </a:r>
            <a:r>
              <a:rPr dirty="0" sz="1150" spc="5">
                <a:latin typeface="Arial"/>
                <a:cs typeface="Arial"/>
              </a:rPr>
              <a:t>more visually appealing, </a:t>
            </a:r>
            <a:r>
              <a:rPr dirty="0" sz="1150" spc="10">
                <a:latin typeface="Arial"/>
                <a:cs typeface="Arial"/>
              </a:rPr>
              <a:t>and convey the </a:t>
            </a:r>
            <a:r>
              <a:rPr dirty="0" sz="1150" spc="5">
                <a:latin typeface="Arial"/>
                <a:cs typeface="Arial"/>
              </a:rPr>
              <a:t>price information </a:t>
            </a:r>
            <a:r>
              <a:rPr dirty="0" sz="1150" spc="10">
                <a:latin typeface="Arial"/>
                <a:cs typeface="Arial"/>
              </a:rPr>
              <a:t>in a </a:t>
            </a:r>
            <a:r>
              <a:rPr dirty="0" sz="1150" spc="5">
                <a:latin typeface="Arial"/>
                <a:cs typeface="Arial"/>
              </a:rPr>
              <a:t>quicker </a:t>
            </a:r>
            <a:r>
              <a:rPr dirty="0" sz="1150" spc="10">
                <a:latin typeface="Arial"/>
                <a:cs typeface="Arial"/>
              </a:rPr>
              <a:t>and  </a:t>
            </a:r>
            <a:r>
              <a:rPr dirty="0" sz="1150" spc="5">
                <a:latin typeface="Arial"/>
                <a:cs typeface="Arial"/>
              </a:rPr>
              <a:t>easier</a:t>
            </a:r>
            <a:r>
              <a:rPr dirty="0" sz="1150" spc="-6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manner.</a:t>
            </a:r>
            <a:endParaRPr sz="1150">
              <a:latin typeface="Arial"/>
              <a:cs typeface="Arial"/>
            </a:endParaRPr>
          </a:p>
          <a:p>
            <a:pPr algn="just" marL="12700" marR="5080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The Japanese </a:t>
            </a:r>
            <a:r>
              <a:rPr dirty="0" sz="1150" spc="10">
                <a:latin typeface="Arial"/>
                <a:cs typeface="Arial"/>
              </a:rPr>
              <a:t>began using </a:t>
            </a:r>
            <a:r>
              <a:rPr dirty="0" sz="1150" spc="5">
                <a:latin typeface="Arial"/>
                <a:cs typeface="Arial"/>
              </a:rPr>
              <a:t>technical </a:t>
            </a:r>
            <a:r>
              <a:rPr dirty="0" sz="1150" spc="10">
                <a:latin typeface="Arial"/>
                <a:cs typeface="Arial"/>
              </a:rPr>
              <a:t>analysis </a:t>
            </a:r>
            <a:r>
              <a:rPr dirty="0" sz="1150" spc="5">
                <a:latin typeface="Arial"/>
                <a:cs typeface="Arial"/>
              </a:rPr>
              <a:t>to </a:t>
            </a:r>
            <a:r>
              <a:rPr dirty="0" sz="1150" spc="-10">
                <a:latin typeface="Arial"/>
                <a:cs typeface="Arial"/>
              </a:rPr>
              <a:t>trade </a:t>
            </a:r>
            <a:r>
              <a:rPr dirty="0" sz="1150" spc="5">
                <a:latin typeface="Arial"/>
                <a:cs typeface="Arial"/>
              </a:rPr>
              <a:t>rice in </a:t>
            </a:r>
            <a:r>
              <a:rPr dirty="0" sz="1150" spc="10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17th century.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While </a:t>
            </a:r>
            <a:r>
              <a:rPr dirty="0" sz="1150" spc="5">
                <a:latin typeface="Arial"/>
                <a:cs typeface="Arial"/>
              </a:rPr>
              <a:t>this early version </a:t>
            </a:r>
            <a:r>
              <a:rPr dirty="0" sz="1150">
                <a:latin typeface="Arial"/>
                <a:cs typeface="Arial"/>
              </a:rPr>
              <a:t>of  </a:t>
            </a:r>
            <a:r>
              <a:rPr dirty="0" sz="1150" spc="5">
                <a:latin typeface="Arial"/>
                <a:cs typeface="Arial"/>
              </a:rPr>
              <a:t>technical  analysis  </a:t>
            </a:r>
            <a:r>
              <a:rPr dirty="0" sz="1150" spc="10">
                <a:latin typeface="Arial"/>
                <a:cs typeface="Arial"/>
              </a:rPr>
              <a:t>may </a:t>
            </a:r>
            <a:r>
              <a:rPr dirty="0" sz="1150" spc="5">
                <a:latin typeface="Arial"/>
                <a:cs typeface="Arial"/>
              </a:rPr>
              <a:t>have </a:t>
            </a:r>
            <a:r>
              <a:rPr dirty="0" sz="1150" spc="10">
                <a:latin typeface="Arial"/>
                <a:cs typeface="Arial"/>
              </a:rPr>
              <a:t>been </a:t>
            </a:r>
            <a:r>
              <a:rPr dirty="0" sz="1150" spc="5">
                <a:latin typeface="Arial"/>
                <a:cs typeface="Arial"/>
              </a:rPr>
              <a:t>different from  </a:t>
            </a:r>
            <a:r>
              <a:rPr dirty="0" sz="1150" spc="18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the</a:t>
            </a:r>
            <a:endParaRPr sz="1150">
              <a:latin typeface="Arial"/>
              <a:cs typeface="Arial"/>
            </a:endParaRPr>
          </a:p>
          <a:p>
            <a:pPr algn="just" marL="12700" marR="6350">
              <a:lnSpc>
                <a:spcPts val="1330"/>
              </a:lnSpc>
              <a:spcBef>
                <a:spcPts val="10"/>
              </a:spcBef>
            </a:pPr>
            <a:r>
              <a:rPr dirty="0" sz="1150" spc="5">
                <a:latin typeface="Arial"/>
                <a:cs typeface="Arial"/>
              </a:rPr>
              <a:t>US version initiated </a:t>
            </a:r>
            <a:r>
              <a:rPr dirty="0" sz="1150" spc="10">
                <a:latin typeface="Arial"/>
                <a:cs typeface="Arial"/>
              </a:rPr>
              <a:t>by </a:t>
            </a:r>
            <a:r>
              <a:rPr dirty="0" sz="1150" spc="5">
                <a:latin typeface="Arial"/>
                <a:cs typeface="Arial"/>
              </a:rPr>
              <a:t>Charles </a:t>
            </a:r>
            <a:r>
              <a:rPr dirty="0" sz="1150" spc="10">
                <a:latin typeface="Arial"/>
                <a:cs typeface="Arial"/>
              </a:rPr>
              <a:t>Dow around </a:t>
            </a:r>
            <a:r>
              <a:rPr dirty="0" sz="1150" spc="5">
                <a:latin typeface="Arial"/>
                <a:cs typeface="Arial"/>
              </a:rPr>
              <a:t>1900, </a:t>
            </a:r>
            <a:r>
              <a:rPr dirty="0" sz="1150" spc="-10">
                <a:latin typeface="Arial"/>
                <a:cs typeface="Arial"/>
              </a:rPr>
              <a:t>many </a:t>
            </a:r>
            <a:r>
              <a:rPr dirty="0" sz="1150" spc="5">
                <a:latin typeface="Arial"/>
                <a:cs typeface="Arial"/>
              </a:rPr>
              <a:t>of the guiding principles  were very</a:t>
            </a:r>
            <a:r>
              <a:rPr dirty="0" sz="1150" spc="-6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similar.</a:t>
            </a:r>
            <a:endParaRPr sz="1150">
              <a:latin typeface="Arial"/>
              <a:cs typeface="Arial"/>
            </a:endParaRPr>
          </a:p>
          <a:p>
            <a:pPr algn="just" marL="12700" marR="5080">
              <a:lnSpc>
                <a:spcPts val="1340"/>
              </a:lnSpc>
              <a:spcBef>
                <a:spcPts val="5"/>
              </a:spcBef>
            </a:pPr>
            <a:r>
              <a:rPr dirty="0" sz="1150" spc="5">
                <a:latin typeface="Arial"/>
                <a:cs typeface="Arial"/>
              </a:rPr>
              <a:t>The "what" (price action) is </a:t>
            </a:r>
            <a:r>
              <a:rPr dirty="0" sz="1150" spc="10">
                <a:latin typeface="Arial"/>
                <a:cs typeface="Arial"/>
              </a:rPr>
              <a:t>more </a:t>
            </a:r>
            <a:r>
              <a:rPr dirty="0" sz="1150" spc="5">
                <a:latin typeface="Arial"/>
                <a:cs typeface="Arial"/>
              </a:rPr>
              <a:t>important </a:t>
            </a:r>
            <a:r>
              <a:rPr dirty="0" sz="1150" spc="10">
                <a:latin typeface="Arial"/>
                <a:cs typeface="Arial"/>
              </a:rPr>
              <a:t>than </a:t>
            </a:r>
            <a:r>
              <a:rPr dirty="0" sz="1150" spc="-25">
                <a:latin typeface="Arial"/>
                <a:cs typeface="Arial"/>
              </a:rPr>
              <a:t>the </a:t>
            </a:r>
            <a:r>
              <a:rPr dirty="0" sz="1150" spc="5">
                <a:latin typeface="Arial"/>
                <a:cs typeface="Arial"/>
              </a:rPr>
              <a:t>"why" (news, earnings, </a:t>
            </a:r>
            <a:r>
              <a:rPr dirty="0" sz="1150" spc="10">
                <a:latin typeface="Arial"/>
                <a:cs typeface="Arial"/>
              </a:rPr>
              <a:t>and  so </a:t>
            </a:r>
            <a:r>
              <a:rPr dirty="0" sz="1150" spc="5">
                <a:latin typeface="Arial"/>
                <a:cs typeface="Arial"/>
              </a:rPr>
              <a:t>on). </a:t>
            </a:r>
            <a:r>
              <a:rPr dirty="0" sz="1150" spc="10">
                <a:latin typeface="Arial"/>
                <a:cs typeface="Arial"/>
              </a:rPr>
              <a:t>All </a:t>
            </a:r>
            <a:r>
              <a:rPr dirty="0" sz="1150" spc="5">
                <a:latin typeface="Arial"/>
                <a:cs typeface="Arial"/>
              </a:rPr>
              <a:t>known information </a:t>
            </a:r>
            <a:r>
              <a:rPr dirty="0" sz="1150" spc="10">
                <a:latin typeface="Arial"/>
                <a:cs typeface="Arial"/>
              </a:rPr>
              <a:t>is </a:t>
            </a:r>
            <a:r>
              <a:rPr dirty="0" sz="1150" spc="5">
                <a:latin typeface="Arial"/>
                <a:cs typeface="Arial"/>
              </a:rPr>
              <a:t>reflected in the</a:t>
            </a:r>
            <a:r>
              <a:rPr dirty="0" sz="1150" spc="20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price.</a:t>
            </a:r>
            <a:endParaRPr sz="1150">
              <a:latin typeface="Arial"/>
              <a:cs typeface="Arial"/>
            </a:endParaRPr>
          </a:p>
          <a:p>
            <a:pPr algn="just" marL="12700" marR="6985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Buyers and sellers </a:t>
            </a:r>
            <a:r>
              <a:rPr dirty="0" sz="1150" spc="10">
                <a:latin typeface="Arial"/>
                <a:cs typeface="Arial"/>
              </a:rPr>
              <a:t>move </a:t>
            </a:r>
            <a:r>
              <a:rPr dirty="0" sz="1150" spc="5">
                <a:latin typeface="Arial"/>
                <a:cs typeface="Arial"/>
              </a:rPr>
              <a:t>markets based </a:t>
            </a:r>
            <a:r>
              <a:rPr dirty="0" sz="1150">
                <a:latin typeface="Arial"/>
                <a:cs typeface="Arial"/>
              </a:rPr>
              <a:t>on expectations </a:t>
            </a:r>
            <a:r>
              <a:rPr dirty="0" sz="1150" spc="10">
                <a:latin typeface="Arial"/>
                <a:cs typeface="Arial"/>
              </a:rPr>
              <a:t>and </a:t>
            </a:r>
            <a:r>
              <a:rPr dirty="0" sz="1150" spc="5">
                <a:latin typeface="Arial"/>
                <a:cs typeface="Arial"/>
              </a:rPr>
              <a:t>emotions (fear </a:t>
            </a:r>
            <a:r>
              <a:rPr dirty="0" sz="1150" spc="10">
                <a:latin typeface="Arial"/>
                <a:cs typeface="Arial"/>
              </a:rPr>
              <a:t>and  </a:t>
            </a:r>
            <a:r>
              <a:rPr dirty="0" sz="1150" spc="5">
                <a:latin typeface="Arial"/>
                <a:cs typeface="Arial"/>
              </a:rPr>
              <a:t>greed). Markets fluctuate. The actual price </a:t>
            </a:r>
            <a:r>
              <a:rPr dirty="0" sz="1150" spc="10">
                <a:latin typeface="Arial"/>
                <a:cs typeface="Arial"/>
              </a:rPr>
              <a:t>may </a:t>
            </a:r>
            <a:r>
              <a:rPr dirty="0" sz="1150" spc="5">
                <a:latin typeface="Arial"/>
                <a:cs typeface="Arial"/>
              </a:rPr>
              <a:t>not reflect the underlying</a:t>
            </a:r>
            <a:r>
              <a:rPr dirty="0" sz="1150" spc="2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value.</a:t>
            </a:r>
            <a:endParaRPr sz="1150">
              <a:latin typeface="Arial"/>
              <a:cs typeface="Arial"/>
            </a:endParaRPr>
          </a:p>
          <a:p>
            <a:pPr algn="just" marL="12700" marR="5715" indent="-635">
              <a:lnSpc>
                <a:spcPts val="1340"/>
              </a:lnSpc>
            </a:pPr>
            <a:r>
              <a:rPr dirty="0" sz="1150" spc="5">
                <a:latin typeface="Arial"/>
                <a:cs typeface="Arial"/>
              </a:rPr>
              <a:t>According </a:t>
            </a:r>
            <a:r>
              <a:rPr dirty="0" sz="1150" spc="10">
                <a:latin typeface="Arial"/>
                <a:cs typeface="Arial"/>
              </a:rPr>
              <a:t>to Steve </a:t>
            </a:r>
            <a:r>
              <a:rPr dirty="0" sz="1150" spc="5">
                <a:latin typeface="Arial"/>
                <a:cs typeface="Arial"/>
              </a:rPr>
              <a:t>Nison, candlestick charting </a:t>
            </a:r>
            <a:r>
              <a:rPr dirty="0" sz="1150" spc="10">
                <a:latin typeface="Arial"/>
                <a:cs typeface="Arial"/>
              </a:rPr>
              <a:t>came </a:t>
            </a:r>
            <a:r>
              <a:rPr dirty="0" sz="1150" spc="5">
                <a:latin typeface="Arial"/>
                <a:cs typeface="Arial"/>
              </a:rPr>
              <a:t>later </a:t>
            </a:r>
            <a:r>
              <a:rPr dirty="0" sz="1150" spc="10">
                <a:latin typeface="Arial"/>
                <a:cs typeface="Arial"/>
              </a:rPr>
              <a:t>and </a:t>
            </a:r>
            <a:r>
              <a:rPr dirty="0" sz="1150" spc="5">
                <a:latin typeface="Arial"/>
                <a:cs typeface="Arial"/>
              </a:rPr>
              <a:t>probably began  </a:t>
            </a:r>
            <a:r>
              <a:rPr dirty="0" sz="1150" spc="10">
                <a:latin typeface="Arial"/>
                <a:cs typeface="Arial"/>
              </a:rPr>
              <a:t>sometime </a:t>
            </a:r>
            <a:r>
              <a:rPr dirty="0" sz="1150" spc="5">
                <a:latin typeface="Arial"/>
                <a:cs typeface="Arial"/>
              </a:rPr>
              <a:t>after 1850. </a:t>
            </a:r>
            <a:r>
              <a:rPr dirty="0" sz="1150" spc="10">
                <a:latin typeface="Arial"/>
                <a:cs typeface="Arial"/>
              </a:rPr>
              <a:t>Much </a:t>
            </a:r>
            <a:r>
              <a:rPr dirty="0" sz="1150" spc="5">
                <a:latin typeface="Arial"/>
                <a:cs typeface="Arial"/>
              </a:rPr>
              <a:t>of the credit for </a:t>
            </a:r>
            <a:r>
              <a:rPr dirty="0" sz="1150" spc="-5">
                <a:latin typeface="Arial"/>
                <a:cs typeface="Arial"/>
              </a:rPr>
              <a:t>candlestick </a:t>
            </a:r>
            <a:r>
              <a:rPr dirty="0" sz="1150" spc="5">
                <a:latin typeface="Arial"/>
                <a:cs typeface="Arial"/>
              </a:rPr>
              <a:t>development </a:t>
            </a:r>
            <a:r>
              <a:rPr dirty="0" sz="1150" spc="10">
                <a:latin typeface="Arial"/>
                <a:cs typeface="Arial"/>
              </a:rPr>
              <a:t>and  </a:t>
            </a:r>
            <a:r>
              <a:rPr dirty="0" sz="1150" spc="5">
                <a:latin typeface="Arial"/>
                <a:cs typeface="Arial"/>
              </a:rPr>
              <a:t>charting</a:t>
            </a:r>
            <a:r>
              <a:rPr dirty="0" sz="1150" spc="9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goes</a:t>
            </a:r>
            <a:r>
              <a:rPr dirty="0" sz="1150" spc="10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to</a:t>
            </a:r>
            <a:r>
              <a:rPr dirty="0" sz="1150" spc="95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Homma,</a:t>
            </a:r>
            <a:r>
              <a:rPr dirty="0" sz="1150" spc="95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a</a:t>
            </a:r>
            <a:r>
              <a:rPr dirty="0" sz="1150" spc="8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legendary</a:t>
            </a:r>
            <a:r>
              <a:rPr dirty="0" sz="1150" spc="100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rice</a:t>
            </a:r>
            <a:r>
              <a:rPr dirty="0" sz="1150" spc="9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trader</a:t>
            </a:r>
            <a:r>
              <a:rPr dirty="0" sz="1150" spc="90">
                <a:latin typeface="Arial"/>
                <a:cs typeface="Arial"/>
              </a:rPr>
              <a:t> </a:t>
            </a:r>
            <a:r>
              <a:rPr dirty="0" sz="1150" spc="-15">
                <a:latin typeface="Arial"/>
                <a:cs typeface="Arial"/>
              </a:rPr>
              <a:t>from</a:t>
            </a:r>
            <a:r>
              <a:rPr dirty="0" sz="1150" spc="9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Sakata.</a:t>
            </a:r>
            <a:r>
              <a:rPr dirty="0" sz="1150" spc="105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Even</a:t>
            </a:r>
            <a:r>
              <a:rPr dirty="0" sz="1150" spc="9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though</a:t>
            </a:r>
            <a:r>
              <a:rPr dirty="0" sz="1150" spc="80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it</a:t>
            </a:r>
            <a:r>
              <a:rPr dirty="0" sz="1150" spc="95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is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32754" y="3051444"/>
            <a:ext cx="3337285" cy="21318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83957" y="3180969"/>
            <a:ext cx="1112520" cy="2002789"/>
          </a:xfrm>
          <a:custGeom>
            <a:avLst/>
            <a:gdLst/>
            <a:ahLst/>
            <a:cxnLst/>
            <a:rect l="l" t="t" r="r" b="b"/>
            <a:pathLst>
              <a:path w="1112520" h="2002789">
                <a:moveTo>
                  <a:pt x="0" y="2002368"/>
                </a:moveTo>
                <a:lnTo>
                  <a:pt x="1112425" y="2002368"/>
                </a:lnTo>
                <a:lnTo>
                  <a:pt x="1112425" y="0"/>
                </a:lnTo>
                <a:lnTo>
                  <a:pt x="0" y="0"/>
                </a:lnTo>
                <a:lnTo>
                  <a:pt x="0" y="2002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17683" y="3514693"/>
            <a:ext cx="334010" cy="1112520"/>
          </a:xfrm>
          <a:custGeom>
            <a:avLst/>
            <a:gdLst/>
            <a:ahLst/>
            <a:cxnLst/>
            <a:rect l="l" t="t" r="r" b="b"/>
            <a:pathLst>
              <a:path w="334010" h="1112520">
                <a:moveTo>
                  <a:pt x="0" y="1112430"/>
                </a:moveTo>
                <a:lnTo>
                  <a:pt x="333725" y="1112430"/>
                </a:lnTo>
                <a:lnTo>
                  <a:pt x="333725" y="0"/>
                </a:lnTo>
                <a:lnTo>
                  <a:pt x="0" y="0"/>
                </a:lnTo>
                <a:lnTo>
                  <a:pt x="0" y="1112430"/>
                </a:lnTo>
                <a:close/>
              </a:path>
            </a:pathLst>
          </a:custGeom>
          <a:solidFill>
            <a:srgbClr val="323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17683" y="3514693"/>
            <a:ext cx="334010" cy="1112520"/>
          </a:xfrm>
          <a:custGeom>
            <a:avLst/>
            <a:gdLst/>
            <a:ahLst/>
            <a:cxnLst/>
            <a:rect l="l" t="t" r="r" b="b"/>
            <a:pathLst>
              <a:path w="334010" h="1112520">
                <a:moveTo>
                  <a:pt x="0" y="1112430"/>
                </a:moveTo>
                <a:lnTo>
                  <a:pt x="333725" y="1112430"/>
                </a:lnTo>
                <a:lnTo>
                  <a:pt x="333725" y="0"/>
                </a:lnTo>
                <a:lnTo>
                  <a:pt x="0" y="0"/>
                </a:lnTo>
                <a:lnTo>
                  <a:pt x="0" y="1112430"/>
                </a:lnTo>
                <a:close/>
              </a:path>
            </a:pathLst>
          </a:custGeom>
          <a:ln w="27812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779322" y="3176334"/>
          <a:ext cx="2239010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2427"/>
                <a:gridCol w="1112431"/>
              </a:tblGrid>
              <a:tr h="82112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Candlestick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270">
                      <a:solidFill>
                        <a:srgbClr val="000000"/>
                      </a:solidFill>
                      <a:prstDash val="solid"/>
                    </a:lnL>
                    <a:lnR w="9270">
                      <a:solidFill>
                        <a:srgbClr val="000000"/>
                      </a:solidFill>
                      <a:prstDash val="solid"/>
                    </a:lnR>
                    <a:lnT w="927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5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Candlestick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270">
                      <a:solidFill>
                        <a:srgbClr val="000000"/>
                      </a:solidFill>
                      <a:prstDash val="solid"/>
                    </a:lnL>
                    <a:lnR w="9270">
                      <a:solidFill>
                        <a:srgbClr val="000000"/>
                      </a:solidFill>
                      <a:prstDash val="solid"/>
                    </a:lnR>
                    <a:lnT w="9270">
                      <a:solidFill>
                        <a:srgbClr val="000000"/>
                      </a:solidFill>
                      <a:prstDash val="solid"/>
                    </a:lnT>
                    <a:solidFill>
                      <a:srgbClr val="323200"/>
                    </a:solidFill>
                  </a:tcPr>
                </a:tc>
              </a:tr>
              <a:tr h="767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Price </a:t>
                      </a:r>
                      <a:r>
                        <a:rPr dirty="0" sz="1150" spc="10"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dirty="0" sz="115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low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270">
                      <a:solidFill>
                        <a:srgbClr val="000000"/>
                      </a:solidFill>
                      <a:prstDash val="solid"/>
                    </a:lnL>
                    <a:lnR w="927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15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Price</a:t>
                      </a:r>
                      <a:r>
                        <a:rPr dirty="0" sz="1150" spc="-8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open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270">
                      <a:solidFill>
                        <a:srgbClr val="000000"/>
                      </a:solidFill>
                      <a:prstDash val="solid"/>
                    </a:lnL>
                    <a:lnR w="9270">
                      <a:solidFill>
                        <a:srgbClr val="000000"/>
                      </a:solidFill>
                      <a:prstDash val="solid"/>
                    </a:lnR>
                    <a:solidFill>
                      <a:srgbClr val="323200"/>
                    </a:solidFill>
                  </a:tcPr>
                </a:tc>
              </a:tr>
              <a:tr h="170670">
                <a:tc>
                  <a:txBody>
                    <a:bodyPr/>
                    <a:lstStyle/>
                    <a:p>
                      <a:pPr marL="90805">
                        <a:lnSpc>
                          <a:spcPts val="1260"/>
                        </a:lnSpc>
                      </a:pPr>
                      <a:r>
                        <a:rPr dirty="0" sz="1150" spc="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15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closed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270">
                      <a:solidFill>
                        <a:srgbClr val="000000"/>
                      </a:solidFill>
                      <a:prstDash val="solid"/>
                    </a:lnL>
                    <a:lnR w="927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260"/>
                        </a:lnSpc>
                      </a:pPr>
                      <a:r>
                        <a:rPr dirty="0" sz="115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high</a:t>
                      </a:r>
                      <a:r>
                        <a:rPr dirty="0" sz="1150" spc="-7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270">
                      <a:solidFill>
                        <a:srgbClr val="000000"/>
                      </a:solidFill>
                      <a:prstDash val="solid"/>
                    </a:lnL>
                    <a:lnR w="9270">
                      <a:solidFill>
                        <a:srgbClr val="000000"/>
                      </a:solidFill>
                      <a:prstDash val="solid"/>
                    </a:lnR>
                    <a:solidFill>
                      <a:srgbClr val="323200"/>
                    </a:solidFill>
                  </a:tcPr>
                </a:tc>
              </a:tr>
              <a:tr h="243310">
                <a:tc>
                  <a:txBody>
                    <a:bodyPr/>
                    <a:lstStyle/>
                    <a:p>
                      <a:pPr marL="90805">
                        <a:lnSpc>
                          <a:spcPts val="1260"/>
                        </a:lnSpc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high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270">
                      <a:solidFill>
                        <a:srgbClr val="000000"/>
                      </a:solidFill>
                      <a:prstDash val="solid"/>
                    </a:lnL>
                    <a:lnR w="9270">
                      <a:solidFill>
                        <a:srgbClr val="000000"/>
                      </a:solidFill>
                      <a:prstDash val="solid"/>
                    </a:lnR>
                    <a:lnB w="92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260"/>
                        </a:lnSpc>
                      </a:pPr>
                      <a:r>
                        <a:rPr dirty="0" sz="115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closed</a:t>
                      </a:r>
                      <a:r>
                        <a:rPr dirty="0" sz="1150" spc="-7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low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270">
                      <a:solidFill>
                        <a:srgbClr val="000000"/>
                      </a:solidFill>
                      <a:prstDash val="solid"/>
                    </a:lnL>
                    <a:lnR w="9270">
                      <a:solidFill>
                        <a:srgbClr val="000000"/>
                      </a:solidFill>
                      <a:prstDash val="solid"/>
                    </a:lnR>
                    <a:lnB w="9270">
                      <a:solidFill>
                        <a:srgbClr val="000000"/>
                      </a:solidFill>
                      <a:prstDash val="solid"/>
                    </a:lnB>
                    <a:solidFill>
                      <a:srgbClr val="323200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6230111" y="3403451"/>
            <a:ext cx="334010" cy="1224280"/>
          </a:xfrm>
          <a:custGeom>
            <a:avLst/>
            <a:gdLst/>
            <a:ahLst/>
            <a:cxnLst/>
            <a:rect l="l" t="t" r="r" b="b"/>
            <a:pathLst>
              <a:path w="334009" h="1224279">
                <a:moveTo>
                  <a:pt x="0" y="1223671"/>
                </a:moveTo>
                <a:lnTo>
                  <a:pt x="333725" y="1223671"/>
                </a:lnTo>
                <a:lnTo>
                  <a:pt x="333725" y="0"/>
                </a:lnTo>
                <a:lnTo>
                  <a:pt x="0" y="0"/>
                </a:lnTo>
                <a:lnTo>
                  <a:pt x="0" y="12236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30111" y="3403451"/>
            <a:ext cx="334010" cy="1224280"/>
          </a:xfrm>
          <a:custGeom>
            <a:avLst/>
            <a:gdLst/>
            <a:ahLst/>
            <a:cxnLst/>
            <a:rect l="l" t="t" r="r" b="b"/>
            <a:pathLst>
              <a:path w="334009" h="1224279">
                <a:moveTo>
                  <a:pt x="0" y="1223671"/>
                </a:moveTo>
                <a:lnTo>
                  <a:pt x="333725" y="1223671"/>
                </a:lnTo>
                <a:lnTo>
                  <a:pt x="333725" y="0"/>
                </a:lnTo>
                <a:lnTo>
                  <a:pt x="0" y="0"/>
                </a:lnTo>
                <a:lnTo>
                  <a:pt x="0" y="1223671"/>
                </a:lnTo>
                <a:close/>
              </a:path>
            </a:pathLst>
          </a:custGeom>
          <a:ln w="27812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66474" y="3514694"/>
            <a:ext cx="83820" cy="890269"/>
          </a:xfrm>
          <a:custGeom>
            <a:avLst/>
            <a:gdLst/>
            <a:ahLst/>
            <a:cxnLst/>
            <a:rect l="l" t="t" r="r" b="b"/>
            <a:pathLst>
              <a:path w="83820" h="890270">
                <a:moveTo>
                  <a:pt x="27431" y="806119"/>
                </a:moveTo>
                <a:lnTo>
                  <a:pt x="0" y="806119"/>
                </a:lnTo>
                <a:lnTo>
                  <a:pt x="41147" y="889939"/>
                </a:lnTo>
                <a:lnTo>
                  <a:pt x="76061" y="821359"/>
                </a:lnTo>
                <a:lnTo>
                  <a:pt x="27431" y="821359"/>
                </a:lnTo>
                <a:lnTo>
                  <a:pt x="27431" y="806119"/>
                </a:lnTo>
                <a:close/>
              </a:path>
              <a:path w="83820" h="890270">
                <a:moveTo>
                  <a:pt x="56387" y="0"/>
                </a:moveTo>
                <a:lnTo>
                  <a:pt x="27431" y="0"/>
                </a:lnTo>
                <a:lnTo>
                  <a:pt x="27431" y="821359"/>
                </a:lnTo>
                <a:lnTo>
                  <a:pt x="56387" y="821359"/>
                </a:lnTo>
                <a:lnTo>
                  <a:pt x="56387" y="0"/>
                </a:lnTo>
                <a:close/>
              </a:path>
              <a:path w="83820" h="890270">
                <a:moveTo>
                  <a:pt x="83819" y="806119"/>
                </a:moveTo>
                <a:lnTo>
                  <a:pt x="56387" y="806119"/>
                </a:lnTo>
                <a:lnTo>
                  <a:pt x="56387" y="821359"/>
                </a:lnTo>
                <a:lnTo>
                  <a:pt x="76061" y="821359"/>
                </a:lnTo>
                <a:lnTo>
                  <a:pt x="83819" y="8061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54046" y="3514694"/>
            <a:ext cx="83820" cy="890269"/>
          </a:xfrm>
          <a:custGeom>
            <a:avLst/>
            <a:gdLst/>
            <a:ahLst/>
            <a:cxnLst/>
            <a:rect l="l" t="t" r="r" b="b"/>
            <a:pathLst>
              <a:path w="83820" h="890270">
                <a:moveTo>
                  <a:pt x="56387" y="70088"/>
                </a:moveTo>
                <a:lnTo>
                  <a:pt x="27431" y="70088"/>
                </a:lnTo>
                <a:lnTo>
                  <a:pt x="27431" y="889939"/>
                </a:lnTo>
                <a:lnTo>
                  <a:pt x="56387" y="889939"/>
                </a:lnTo>
                <a:lnTo>
                  <a:pt x="56387" y="70088"/>
                </a:lnTo>
                <a:close/>
              </a:path>
              <a:path w="83820" h="890270">
                <a:moveTo>
                  <a:pt x="41147" y="0"/>
                </a:moveTo>
                <a:lnTo>
                  <a:pt x="0" y="83804"/>
                </a:lnTo>
                <a:lnTo>
                  <a:pt x="27431" y="83804"/>
                </a:lnTo>
                <a:lnTo>
                  <a:pt x="27431" y="70088"/>
                </a:lnTo>
                <a:lnTo>
                  <a:pt x="76836" y="70088"/>
                </a:lnTo>
                <a:lnTo>
                  <a:pt x="41147" y="0"/>
                </a:lnTo>
                <a:close/>
              </a:path>
              <a:path w="83820" h="890270">
                <a:moveTo>
                  <a:pt x="76836" y="70088"/>
                </a:moveTo>
                <a:lnTo>
                  <a:pt x="56387" y="70088"/>
                </a:lnTo>
                <a:lnTo>
                  <a:pt x="56387" y="83804"/>
                </a:lnTo>
                <a:lnTo>
                  <a:pt x="83819" y="83804"/>
                </a:lnTo>
                <a:lnTo>
                  <a:pt x="76836" y="700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50"/>
              </a:lnSpc>
            </a:pPr>
            <a:r>
              <a:rPr dirty="0" spc="5">
                <a:hlinkClick r:id="rId7"/>
              </a:rPr>
              <a:t>www.instafxng.com</a:t>
            </a:r>
          </a:p>
          <a:p>
            <a:pPr algn="ctr">
              <a:lnSpc>
                <a:spcPts val="1360"/>
              </a:lnSpc>
            </a:pPr>
            <a:r>
              <a:rPr dirty="0" spc="5" u="none">
                <a:solidFill>
                  <a:srgbClr val="C00000"/>
                </a:solidFill>
              </a:rPr>
              <a:t>This materials </a:t>
            </a:r>
            <a:r>
              <a:rPr dirty="0" u="none">
                <a:solidFill>
                  <a:srgbClr val="C00000"/>
                </a:solidFill>
              </a:rPr>
              <a:t>are </a:t>
            </a:r>
            <a:r>
              <a:rPr dirty="0" spc="10" u="none">
                <a:solidFill>
                  <a:srgbClr val="C00000"/>
                </a:solidFill>
              </a:rPr>
              <a:t>solely </a:t>
            </a:r>
            <a:r>
              <a:rPr dirty="0" spc="5" u="none">
                <a:solidFill>
                  <a:srgbClr val="C00000"/>
                </a:solidFill>
              </a:rPr>
              <a:t>meant for educational </a:t>
            </a:r>
            <a:r>
              <a:rPr dirty="0" spc="-5" u="none">
                <a:solidFill>
                  <a:srgbClr val="C00000"/>
                </a:solidFill>
              </a:rPr>
              <a:t>purposes</a:t>
            </a:r>
            <a:r>
              <a:rPr dirty="0" spc="-25" u="none">
                <a:solidFill>
                  <a:srgbClr val="C00000"/>
                </a:solidFill>
              </a:rPr>
              <a:t> </a:t>
            </a:r>
            <a:r>
              <a:rPr dirty="0" spc="10" u="none">
                <a:solidFill>
                  <a:srgbClr val="C00000"/>
                </a:solidFill>
              </a:rPr>
              <a:t>only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955" y="6376522"/>
            <a:ext cx="1389766" cy="1389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27294" y="6471010"/>
            <a:ext cx="86867" cy="85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8813" y="2936082"/>
            <a:ext cx="3657295" cy="3504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33784" y="454757"/>
            <a:ext cx="0" cy="890269"/>
          </a:xfrm>
          <a:custGeom>
            <a:avLst/>
            <a:gdLst/>
            <a:ahLst/>
            <a:cxnLst/>
            <a:rect l="l" t="t" r="r" b="b"/>
            <a:pathLst>
              <a:path w="0" h="890269">
                <a:moveTo>
                  <a:pt x="0" y="0"/>
                </a:moveTo>
                <a:lnTo>
                  <a:pt x="0" y="889944"/>
                </a:lnTo>
              </a:path>
            </a:pathLst>
          </a:custGeom>
          <a:ln w="4419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09" y="454757"/>
            <a:ext cx="7499350" cy="890269"/>
          </a:xfrm>
          <a:custGeom>
            <a:avLst/>
            <a:gdLst/>
            <a:ahLst/>
            <a:cxnLst/>
            <a:rect l="l" t="t" r="r" b="b"/>
            <a:pathLst>
              <a:path w="7499350" h="890269">
                <a:moveTo>
                  <a:pt x="0" y="889944"/>
                </a:moveTo>
                <a:lnTo>
                  <a:pt x="7498978" y="889944"/>
                </a:lnTo>
                <a:lnTo>
                  <a:pt x="7498978" y="0"/>
                </a:lnTo>
                <a:lnTo>
                  <a:pt x="0" y="0"/>
                </a:lnTo>
                <a:lnTo>
                  <a:pt x="0" y="8899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74712" y="454760"/>
            <a:ext cx="3029452" cy="8899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00170" y="1345708"/>
            <a:ext cx="5372735" cy="1199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715">
              <a:lnSpc>
                <a:spcPts val="1340"/>
              </a:lnSpc>
            </a:pPr>
            <a:r>
              <a:rPr dirty="0" sz="1150">
                <a:latin typeface="Arial"/>
                <a:cs typeface="Arial"/>
              </a:rPr>
              <a:t>not </a:t>
            </a:r>
            <a:r>
              <a:rPr dirty="0" sz="1150" spc="10">
                <a:latin typeface="Arial"/>
                <a:cs typeface="Arial"/>
              </a:rPr>
              <a:t>exactly </a:t>
            </a:r>
            <a:r>
              <a:rPr dirty="0" sz="1150" spc="5">
                <a:latin typeface="Arial"/>
                <a:cs typeface="Arial"/>
              </a:rPr>
              <a:t>clear "who" created candlesticks, Nison notes that they likely resulted  from </a:t>
            </a: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collective effort </a:t>
            </a:r>
            <a:r>
              <a:rPr dirty="0" sz="1150" spc="10">
                <a:latin typeface="Arial"/>
                <a:cs typeface="Arial"/>
              </a:rPr>
              <a:t>developed </a:t>
            </a:r>
            <a:r>
              <a:rPr dirty="0" sz="1150" spc="5">
                <a:latin typeface="Arial"/>
                <a:cs typeface="Arial"/>
              </a:rPr>
              <a:t>over </a:t>
            </a:r>
            <a:r>
              <a:rPr dirty="0" sz="1150" spc="10">
                <a:latin typeface="Arial"/>
                <a:cs typeface="Arial"/>
              </a:rPr>
              <a:t>many </a:t>
            </a:r>
            <a:r>
              <a:rPr dirty="0" sz="1150" spc="5">
                <a:latin typeface="Arial"/>
                <a:cs typeface="Arial"/>
              </a:rPr>
              <a:t>years </a:t>
            </a:r>
            <a:r>
              <a:rPr dirty="0" sz="1150">
                <a:latin typeface="Arial"/>
                <a:cs typeface="Arial"/>
              </a:rPr>
              <a:t>of</a:t>
            </a:r>
            <a:r>
              <a:rPr dirty="0" sz="1150" spc="-8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trading.</a:t>
            </a:r>
            <a:endParaRPr sz="1150">
              <a:latin typeface="Arial"/>
              <a:cs typeface="Arial"/>
            </a:endParaRPr>
          </a:p>
          <a:p>
            <a:pPr algn="just" marL="12700">
              <a:lnSpc>
                <a:spcPts val="1280"/>
              </a:lnSpc>
            </a:pPr>
            <a:r>
              <a:rPr dirty="0" sz="1150" spc="5">
                <a:latin typeface="Arial"/>
                <a:cs typeface="Arial"/>
              </a:rPr>
              <a:t>The </a:t>
            </a:r>
            <a:r>
              <a:rPr dirty="0" sz="1150" spc="10">
                <a:latin typeface="Arial"/>
                <a:cs typeface="Arial"/>
              </a:rPr>
              <a:t>body </a:t>
            </a:r>
            <a:r>
              <a:rPr dirty="0" sz="1150" spc="5">
                <a:latin typeface="Arial"/>
                <a:cs typeface="Arial"/>
              </a:rPr>
              <a:t>of  </a:t>
            </a:r>
            <a:r>
              <a:rPr dirty="0" sz="1150" spc="10">
                <a:latin typeface="Arial"/>
                <a:cs typeface="Arial"/>
              </a:rPr>
              <a:t>the candlestick </a:t>
            </a:r>
            <a:r>
              <a:rPr dirty="0" sz="1150" spc="5">
                <a:latin typeface="Arial"/>
                <a:cs typeface="Arial"/>
              </a:rPr>
              <a:t>is  called </a:t>
            </a:r>
            <a:r>
              <a:rPr dirty="0" sz="1150">
                <a:latin typeface="Arial"/>
                <a:cs typeface="Arial"/>
              </a:rPr>
              <a:t>the </a:t>
            </a:r>
            <a:r>
              <a:rPr dirty="0" sz="1150" spc="5" i="1">
                <a:latin typeface="Arial"/>
                <a:cs typeface="Arial"/>
              </a:rPr>
              <a:t>real  </a:t>
            </a:r>
            <a:r>
              <a:rPr dirty="0" sz="1150" i="1">
                <a:latin typeface="Arial"/>
                <a:cs typeface="Arial"/>
              </a:rPr>
              <a:t>body</a:t>
            </a:r>
            <a:r>
              <a:rPr dirty="0" sz="1150">
                <a:latin typeface="Arial"/>
                <a:cs typeface="Arial"/>
              </a:rPr>
              <a:t>,  </a:t>
            </a:r>
            <a:r>
              <a:rPr dirty="0" sz="1150" spc="10">
                <a:latin typeface="Arial"/>
                <a:cs typeface="Arial"/>
              </a:rPr>
              <a:t>and  </a:t>
            </a:r>
            <a:r>
              <a:rPr dirty="0" sz="1150" spc="5">
                <a:latin typeface="Arial"/>
                <a:cs typeface="Arial"/>
              </a:rPr>
              <a:t>represents  the </a:t>
            </a:r>
            <a:r>
              <a:rPr dirty="0" sz="1150" spc="195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range</a:t>
            </a:r>
            <a:endParaRPr sz="1150">
              <a:latin typeface="Arial"/>
              <a:cs typeface="Arial"/>
            </a:endParaRPr>
          </a:p>
          <a:p>
            <a:pPr algn="just" marL="12700">
              <a:lnSpc>
                <a:spcPts val="1345"/>
              </a:lnSpc>
            </a:pPr>
            <a:r>
              <a:rPr dirty="0" sz="1150" spc="5">
                <a:latin typeface="Arial"/>
                <a:cs typeface="Arial"/>
              </a:rPr>
              <a:t>between </a:t>
            </a:r>
            <a:r>
              <a:rPr dirty="0" sz="1150" spc="10">
                <a:latin typeface="Arial"/>
                <a:cs typeface="Arial"/>
              </a:rPr>
              <a:t>the open and </a:t>
            </a:r>
            <a:r>
              <a:rPr dirty="0" sz="1150" spc="5">
                <a:latin typeface="Arial"/>
                <a:cs typeface="Arial"/>
              </a:rPr>
              <a:t>closing</a:t>
            </a:r>
            <a:r>
              <a:rPr dirty="0" sz="1150" spc="-4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prices.</a:t>
            </a:r>
            <a:endParaRPr sz="1150">
              <a:latin typeface="Arial"/>
              <a:cs typeface="Arial"/>
            </a:endParaRPr>
          </a:p>
          <a:p>
            <a:pPr algn="just" marL="12700" marR="6985" indent="-635">
              <a:lnSpc>
                <a:spcPts val="1340"/>
              </a:lnSpc>
              <a:spcBef>
                <a:spcPts val="50"/>
              </a:spcBef>
            </a:pPr>
            <a:r>
              <a:rPr dirty="0" sz="1150" spc="1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black or filled-in body represents that </a:t>
            </a:r>
            <a:r>
              <a:rPr dirty="0" sz="1150" spc="10">
                <a:latin typeface="Arial"/>
                <a:cs typeface="Arial"/>
              </a:rPr>
              <a:t>the close </a:t>
            </a:r>
            <a:r>
              <a:rPr dirty="0" sz="1150" spc="5">
                <a:latin typeface="Arial"/>
                <a:cs typeface="Arial"/>
              </a:rPr>
              <a:t>during that time period was </a:t>
            </a:r>
            <a:r>
              <a:rPr dirty="0" sz="1150" spc="3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lower </a:t>
            </a:r>
            <a:r>
              <a:rPr dirty="0" sz="1150" spc="10">
                <a:latin typeface="Arial"/>
                <a:cs typeface="Arial"/>
              </a:rPr>
              <a:t>than the </a:t>
            </a:r>
            <a:r>
              <a:rPr dirty="0" sz="1150" spc="5">
                <a:latin typeface="Arial"/>
                <a:cs typeface="Arial"/>
              </a:rPr>
              <a:t>open, </a:t>
            </a:r>
            <a:r>
              <a:rPr dirty="0" sz="1150" spc="10">
                <a:latin typeface="Arial"/>
                <a:cs typeface="Arial"/>
              </a:rPr>
              <a:t>(normally </a:t>
            </a:r>
            <a:r>
              <a:rPr dirty="0" sz="1150" spc="5">
                <a:latin typeface="Arial"/>
                <a:cs typeface="Arial"/>
              </a:rPr>
              <a:t>considered bearish) </a:t>
            </a:r>
            <a:r>
              <a:rPr dirty="0" sz="1150" spc="10">
                <a:latin typeface="Arial"/>
                <a:cs typeface="Arial"/>
              </a:rPr>
              <a:t>and when the </a:t>
            </a:r>
            <a:r>
              <a:rPr dirty="0" sz="1150" spc="5">
                <a:latin typeface="Arial"/>
                <a:cs typeface="Arial"/>
              </a:rPr>
              <a:t>body is </a:t>
            </a:r>
            <a:r>
              <a:rPr dirty="0" sz="1150" spc="10">
                <a:latin typeface="Arial"/>
                <a:cs typeface="Arial"/>
              </a:rPr>
              <a:t>open </a:t>
            </a:r>
            <a:r>
              <a:rPr dirty="0" sz="1150">
                <a:latin typeface="Arial"/>
                <a:cs typeface="Arial"/>
              </a:rPr>
              <a:t>or  </a:t>
            </a:r>
            <a:r>
              <a:rPr dirty="0" sz="1150" spc="5">
                <a:latin typeface="Arial"/>
                <a:cs typeface="Arial"/>
              </a:rPr>
              <a:t>white, </a:t>
            </a:r>
            <a:r>
              <a:rPr dirty="0" sz="1150">
                <a:latin typeface="Arial"/>
                <a:cs typeface="Arial"/>
              </a:rPr>
              <a:t>that </a:t>
            </a:r>
            <a:r>
              <a:rPr dirty="0" sz="1150" spc="10">
                <a:latin typeface="Arial"/>
                <a:cs typeface="Arial"/>
              </a:rPr>
              <a:t>means </a:t>
            </a:r>
            <a:r>
              <a:rPr dirty="0" sz="1150" spc="5">
                <a:latin typeface="Arial"/>
                <a:cs typeface="Arial"/>
              </a:rPr>
              <a:t>the close was higher than the </a:t>
            </a:r>
            <a:r>
              <a:rPr dirty="0" sz="1150" spc="-10">
                <a:latin typeface="Arial"/>
                <a:cs typeface="Arial"/>
              </a:rPr>
              <a:t>open </a:t>
            </a:r>
            <a:r>
              <a:rPr dirty="0" sz="1150" spc="5">
                <a:latin typeface="Arial"/>
                <a:cs typeface="Arial"/>
              </a:rPr>
              <a:t>(normally</a:t>
            </a:r>
            <a:r>
              <a:rPr dirty="0" sz="1150" spc="9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bullish).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71529" y="3895652"/>
            <a:ext cx="334010" cy="1112520"/>
          </a:xfrm>
          <a:custGeom>
            <a:avLst/>
            <a:gdLst/>
            <a:ahLst/>
            <a:cxnLst/>
            <a:rect l="l" t="t" r="r" b="b"/>
            <a:pathLst>
              <a:path w="334010" h="1112520">
                <a:moveTo>
                  <a:pt x="0" y="1112425"/>
                </a:moveTo>
                <a:lnTo>
                  <a:pt x="333731" y="1112425"/>
                </a:lnTo>
                <a:lnTo>
                  <a:pt x="333731" y="0"/>
                </a:lnTo>
                <a:lnTo>
                  <a:pt x="0" y="0"/>
                </a:lnTo>
                <a:lnTo>
                  <a:pt x="0" y="1112425"/>
                </a:lnTo>
                <a:close/>
              </a:path>
            </a:pathLst>
          </a:custGeom>
          <a:solidFill>
            <a:srgbClr val="323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71529" y="3895652"/>
            <a:ext cx="334010" cy="1112520"/>
          </a:xfrm>
          <a:custGeom>
            <a:avLst/>
            <a:gdLst/>
            <a:ahLst/>
            <a:cxnLst/>
            <a:rect l="l" t="t" r="r" b="b"/>
            <a:pathLst>
              <a:path w="334010" h="1112520">
                <a:moveTo>
                  <a:pt x="0" y="1112425"/>
                </a:moveTo>
                <a:lnTo>
                  <a:pt x="333731" y="1112425"/>
                </a:lnTo>
                <a:lnTo>
                  <a:pt x="333731" y="0"/>
                </a:lnTo>
                <a:lnTo>
                  <a:pt x="0" y="0"/>
                </a:lnTo>
                <a:lnTo>
                  <a:pt x="0" y="1112425"/>
                </a:lnTo>
                <a:close/>
              </a:path>
            </a:pathLst>
          </a:custGeom>
          <a:ln w="27812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48298" y="3578687"/>
            <a:ext cx="0" cy="334010"/>
          </a:xfrm>
          <a:custGeom>
            <a:avLst/>
            <a:gdLst/>
            <a:ahLst/>
            <a:cxnLst/>
            <a:rect l="l" t="t" r="r" b="b"/>
            <a:pathLst>
              <a:path w="0" h="334010">
                <a:moveTo>
                  <a:pt x="0" y="333740"/>
                </a:moveTo>
                <a:lnTo>
                  <a:pt x="0" y="0"/>
                </a:lnTo>
              </a:path>
            </a:pathLst>
          </a:custGeom>
          <a:ln w="24721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48298" y="5024841"/>
            <a:ext cx="0" cy="334010"/>
          </a:xfrm>
          <a:custGeom>
            <a:avLst/>
            <a:gdLst/>
            <a:ahLst/>
            <a:cxnLst/>
            <a:rect l="l" t="t" r="r" b="b"/>
            <a:pathLst>
              <a:path w="0" h="334010">
                <a:moveTo>
                  <a:pt x="0" y="333725"/>
                </a:moveTo>
                <a:lnTo>
                  <a:pt x="0" y="0"/>
                </a:lnTo>
              </a:path>
            </a:pathLst>
          </a:custGeom>
          <a:ln w="24721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98748" y="3534506"/>
            <a:ext cx="449580" cy="74930"/>
          </a:xfrm>
          <a:custGeom>
            <a:avLst/>
            <a:gdLst/>
            <a:ahLst/>
            <a:cxnLst/>
            <a:rect l="l" t="t" r="r" b="b"/>
            <a:pathLst>
              <a:path w="449579" h="74929">
                <a:moveTo>
                  <a:pt x="374873" y="0"/>
                </a:moveTo>
                <a:lnTo>
                  <a:pt x="374873" y="74660"/>
                </a:lnTo>
                <a:lnTo>
                  <a:pt x="440588" y="41132"/>
                </a:lnTo>
                <a:lnTo>
                  <a:pt x="390113" y="41132"/>
                </a:lnTo>
                <a:lnTo>
                  <a:pt x="391637" y="36560"/>
                </a:lnTo>
                <a:lnTo>
                  <a:pt x="390113" y="33527"/>
                </a:lnTo>
                <a:lnTo>
                  <a:pt x="387065" y="32003"/>
                </a:lnTo>
                <a:lnTo>
                  <a:pt x="440242" y="32003"/>
                </a:lnTo>
                <a:lnTo>
                  <a:pt x="374873" y="0"/>
                </a:lnTo>
                <a:close/>
              </a:path>
              <a:path w="449579" h="74929">
                <a:moveTo>
                  <a:pt x="374873" y="32003"/>
                </a:moveTo>
                <a:lnTo>
                  <a:pt x="4571" y="32003"/>
                </a:lnTo>
                <a:lnTo>
                  <a:pt x="1523" y="33527"/>
                </a:lnTo>
                <a:lnTo>
                  <a:pt x="0" y="36560"/>
                </a:lnTo>
                <a:lnTo>
                  <a:pt x="1523" y="41132"/>
                </a:lnTo>
                <a:lnTo>
                  <a:pt x="374873" y="41132"/>
                </a:lnTo>
                <a:lnTo>
                  <a:pt x="374873" y="32003"/>
                </a:lnTo>
                <a:close/>
              </a:path>
              <a:path w="449579" h="74929">
                <a:moveTo>
                  <a:pt x="440242" y="32003"/>
                </a:moveTo>
                <a:lnTo>
                  <a:pt x="387065" y="32003"/>
                </a:lnTo>
                <a:lnTo>
                  <a:pt x="390113" y="33527"/>
                </a:lnTo>
                <a:lnTo>
                  <a:pt x="391637" y="36560"/>
                </a:lnTo>
                <a:lnTo>
                  <a:pt x="390113" y="41132"/>
                </a:lnTo>
                <a:lnTo>
                  <a:pt x="440588" y="41132"/>
                </a:lnTo>
                <a:lnTo>
                  <a:pt x="449549" y="36560"/>
                </a:lnTo>
                <a:lnTo>
                  <a:pt x="440242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21979" y="4968468"/>
            <a:ext cx="449580" cy="74930"/>
          </a:xfrm>
          <a:custGeom>
            <a:avLst/>
            <a:gdLst/>
            <a:ahLst/>
            <a:cxnLst/>
            <a:rect l="l" t="t" r="r" b="b"/>
            <a:pathLst>
              <a:path w="449579" h="74929">
                <a:moveTo>
                  <a:pt x="374873" y="0"/>
                </a:moveTo>
                <a:lnTo>
                  <a:pt x="374873" y="74660"/>
                </a:lnTo>
                <a:lnTo>
                  <a:pt x="440215" y="42656"/>
                </a:lnTo>
                <a:lnTo>
                  <a:pt x="388589" y="42656"/>
                </a:lnTo>
                <a:lnTo>
                  <a:pt x="391637" y="41132"/>
                </a:lnTo>
                <a:lnTo>
                  <a:pt x="393161" y="38084"/>
                </a:lnTo>
                <a:lnTo>
                  <a:pt x="391637" y="35036"/>
                </a:lnTo>
                <a:lnTo>
                  <a:pt x="388589" y="33512"/>
                </a:lnTo>
                <a:lnTo>
                  <a:pt x="440584" y="33512"/>
                </a:lnTo>
                <a:lnTo>
                  <a:pt x="374873" y="0"/>
                </a:lnTo>
                <a:close/>
              </a:path>
              <a:path w="449579" h="74929">
                <a:moveTo>
                  <a:pt x="374873" y="33512"/>
                </a:moveTo>
                <a:lnTo>
                  <a:pt x="4571" y="33512"/>
                </a:lnTo>
                <a:lnTo>
                  <a:pt x="1523" y="35036"/>
                </a:lnTo>
                <a:lnTo>
                  <a:pt x="0" y="38084"/>
                </a:lnTo>
                <a:lnTo>
                  <a:pt x="1523" y="41132"/>
                </a:lnTo>
                <a:lnTo>
                  <a:pt x="4571" y="42656"/>
                </a:lnTo>
                <a:lnTo>
                  <a:pt x="374873" y="42656"/>
                </a:lnTo>
                <a:lnTo>
                  <a:pt x="374873" y="33512"/>
                </a:lnTo>
                <a:close/>
              </a:path>
              <a:path w="449579" h="74929">
                <a:moveTo>
                  <a:pt x="440584" y="33512"/>
                </a:moveTo>
                <a:lnTo>
                  <a:pt x="388589" y="33512"/>
                </a:lnTo>
                <a:lnTo>
                  <a:pt x="391637" y="35036"/>
                </a:lnTo>
                <a:lnTo>
                  <a:pt x="393161" y="38084"/>
                </a:lnTo>
                <a:lnTo>
                  <a:pt x="391637" y="41132"/>
                </a:lnTo>
                <a:lnTo>
                  <a:pt x="388589" y="42656"/>
                </a:lnTo>
                <a:lnTo>
                  <a:pt x="440215" y="42656"/>
                </a:lnTo>
                <a:lnTo>
                  <a:pt x="449549" y="38084"/>
                </a:lnTo>
                <a:lnTo>
                  <a:pt x="440584" y="33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94018" y="3673175"/>
            <a:ext cx="338455" cy="74930"/>
          </a:xfrm>
          <a:custGeom>
            <a:avLst/>
            <a:gdLst/>
            <a:ahLst/>
            <a:cxnLst/>
            <a:rect l="l" t="t" r="r" b="b"/>
            <a:pathLst>
              <a:path w="338454" h="74929">
                <a:moveTo>
                  <a:pt x="74660" y="0"/>
                </a:moveTo>
                <a:lnTo>
                  <a:pt x="0" y="38099"/>
                </a:lnTo>
                <a:lnTo>
                  <a:pt x="74660" y="74660"/>
                </a:lnTo>
                <a:lnTo>
                  <a:pt x="74660" y="42656"/>
                </a:lnTo>
                <a:lnTo>
                  <a:pt x="62468" y="42656"/>
                </a:lnTo>
                <a:lnTo>
                  <a:pt x="59420" y="41132"/>
                </a:lnTo>
                <a:lnTo>
                  <a:pt x="57896" y="38099"/>
                </a:lnTo>
                <a:lnTo>
                  <a:pt x="59420" y="33527"/>
                </a:lnTo>
                <a:lnTo>
                  <a:pt x="74660" y="33527"/>
                </a:lnTo>
                <a:lnTo>
                  <a:pt x="74660" y="0"/>
                </a:lnTo>
                <a:close/>
              </a:path>
              <a:path w="338454" h="74929">
                <a:moveTo>
                  <a:pt x="74660" y="33527"/>
                </a:moveTo>
                <a:lnTo>
                  <a:pt x="59420" y="33527"/>
                </a:lnTo>
                <a:lnTo>
                  <a:pt x="57896" y="38099"/>
                </a:lnTo>
                <a:lnTo>
                  <a:pt x="59420" y="41132"/>
                </a:lnTo>
                <a:lnTo>
                  <a:pt x="62468" y="42656"/>
                </a:lnTo>
                <a:lnTo>
                  <a:pt x="74660" y="42656"/>
                </a:lnTo>
                <a:lnTo>
                  <a:pt x="74660" y="33527"/>
                </a:lnTo>
                <a:close/>
              </a:path>
              <a:path w="338454" h="74929">
                <a:moveTo>
                  <a:pt x="336773" y="33527"/>
                </a:moveTo>
                <a:lnTo>
                  <a:pt x="74660" y="33527"/>
                </a:lnTo>
                <a:lnTo>
                  <a:pt x="74660" y="42656"/>
                </a:lnTo>
                <a:lnTo>
                  <a:pt x="333725" y="42656"/>
                </a:lnTo>
                <a:lnTo>
                  <a:pt x="336773" y="41132"/>
                </a:lnTo>
                <a:lnTo>
                  <a:pt x="338297" y="38099"/>
                </a:lnTo>
                <a:lnTo>
                  <a:pt x="336773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05254" y="4304050"/>
            <a:ext cx="338455" cy="74930"/>
          </a:xfrm>
          <a:custGeom>
            <a:avLst/>
            <a:gdLst/>
            <a:ahLst/>
            <a:cxnLst/>
            <a:rect l="l" t="t" r="r" b="b"/>
            <a:pathLst>
              <a:path w="338454" h="74929">
                <a:moveTo>
                  <a:pt x="74675" y="0"/>
                </a:moveTo>
                <a:lnTo>
                  <a:pt x="0" y="36575"/>
                </a:lnTo>
                <a:lnTo>
                  <a:pt x="74675" y="74675"/>
                </a:lnTo>
                <a:lnTo>
                  <a:pt x="74675" y="41147"/>
                </a:lnTo>
                <a:lnTo>
                  <a:pt x="62483" y="41147"/>
                </a:lnTo>
                <a:lnTo>
                  <a:pt x="59435" y="39623"/>
                </a:lnTo>
                <a:lnTo>
                  <a:pt x="57911" y="36575"/>
                </a:lnTo>
                <a:lnTo>
                  <a:pt x="59435" y="33527"/>
                </a:lnTo>
                <a:lnTo>
                  <a:pt x="62483" y="32003"/>
                </a:lnTo>
                <a:lnTo>
                  <a:pt x="74675" y="32003"/>
                </a:lnTo>
                <a:lnTo>
                  <a:pt x="74675" y="0"/>
                </a:lnTo>
                <a:close/>
              </a:path>
              <a:path w="338454" h="74929">
                <a:moveTo>
                  <a:pt x="74675" y="32003"/>
                </a:moveTo>
                <a:lnTo>
                  <a:pt x="62483" y="32003"/>
                </a:lnTo>
                <a:lnTo>
                  <a:pt x="59435" y="33527"/>
                </a:lnTo>
                <a:lnTo>
                  <a:pt x="57911" y="36575"/>
                </a:lnTo>
                <a:lnTo>
                  <a:pt x="59435" y="39623"/>
                </a:lnTo>
                <a:lnTo>
                  <a:pt x="62483" y="41147"/>
                </a:lnTo>
                <a:lnTo>
                  <a:pt x="74675" y="41147"/>
                </a:lnTo>
                <a:lnTo>
                  <a:pt x="74675" y="32003"/>
                </a:lnTo>
                <a:close/>
              </a:path>
              <a:path w="338454" h="74929">
                <a:moveTo>
                  <a:pt x="333725" y="32003"/>
                </a:moveTo>
                <a:lnTo>
                  <a:pt x="74675" y="32003"/>
                </a:lnTo>
                <a:lnTo>
                  <a:pt x="74675" y="41147"/>
                </a:lnTo>
                <a:lnTo>
                  <a:pt x="333725" y="41147"/>
                </a:lnTo>
                <a:lnTo>
                  <a:pt x="336773" y="39623"/>
                </a:lnTo>
                <a:lnTo>
                  <a:pt x="338297" y="36575"/>
                </a:lnTo>
                <a:lnTo>
                  <a:pt x="336773" y="33527"/>
                </a:lnTo>
                <a:lnTo>
                  <a:pt x="333725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86966" y="5136093"/>
            <a:ext cx="338455" cy="74930"/>
          </a:xfrm>
          <a:custGeom>
            <a:avLst/>
            <a:gdLst/>
            <a:ahLst/>
            <a:cxnLst/>
            <a:rect l="l" t="t" r="r" b="b"/>
            <a:pathLst>
              <a:path w="338454" h="74929">
                <a:moveTo>
                  <a:pt x="74675" y="0"/>
                </a:moveTo>
                <a:lnTo>
                  <a:pt x="0" y="36575"/>
                </a:lnTo>
                <a:lnTo>
                  <a:pt x="74675" y="74675"/>
                </a:lnTo>
                <a:lnTo>
                  <a:pt x="74675" y="41147"/>
                </a:lnTo>
                <a:lnTo>
                  <a:pt x="62483" y="41147"/>
                </a:lnTo>
                <a:lnTo>
                  <a:pt x="57911" y="39623"/>
                </a:lnTo>
                <a:lnTo>
                  <a:pt x="57911" y="33527"/>
                </a:lnTo>
                <a:lnTo>
                  <a:pt x="62483" y="32003"/>
                </a:lnTo>
                <a:lnTo>
                  <a:pt x="74675" y="32003"/>
                </a:lnTo>
                <a:lnTo>
                  <a:pt x="74675" y="0"/>
                </a:lnTo>
                <a:close/>
              </a:path>
              <a:path w="338454" h="74929">
                <a:moveTo>
                  <a:pt x="74675" y="32003"/>
                </a:moveTo>
                <a:lnTo>
                  <a:pt x="62483" y="32003"/>
                </a:lnTo>
                <a:lnTo>
                  <a:pt x="57911" y="33527"/>
                </a:lnTo>
                <a:lnTo>
                  <a:pt x="57911" y="39623"/>
                </a:lnTo>
                <a:lnTo>
                  <a:pt x="62483" y="41147"/>
                </a:lnTo>
                <a:lnTo>
                  <a:pt x="74675" y="41147"/>
                </a:lnTo>
                <a:lnTo>
                  <a:pt x="74675" y="32003"/>
                </a:lnTo>
                <a:close/>
              </a:path>
              <a:path w="338454" h="74929">
                <a:moveTo>
                  <a:pt x="333725" y="32003"/>
                </a:moveTo>
                <a:lnTo>
                  <a:pt x="74675" y="32003"/>
                </a:lnTo>
                <a:lnTo>
                  <a:pt x="74675" y="41147"/>
                </a:lnTo>
                <a:lnTo>
                  <a:pt x="333725" y="41147"/>
                </a:lnTo>
                <a:lnTo>
                  <a:pt x="336773" y="39623"/>
                </a:lnTo>
                <a:lnTo>
                  <a:pt x="338297" y="36575"/>
                </a:lnTo>
                <a:lnTo>
                  <a:pt x="336773" y="33527"/>
                </a:lnTo>
                <a:lnTo>
                  <a:pt x="333725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17036" y="5325054"/>
            <a:ext cx="449580" cy="73660"/>
          </a:xfrm>
          <a:custGeom>
            <a:avLst/>
            <a:gdLst/>
            <a:ahLst/>
            <a:cxnLst/>
            <a:rect l="l" t="t" r="r" b="b"/>
            <a:pathLst>
              <a:path w="449579" h="73660">
                <a:moveTo>
                  <a:pt x="374873" y="0"/>
                </a:moveTo>
                <a:lnTo>
                  <a:pt x="374873" y="73136"/>
                </a:lnTo>
                <a:lnTo>
                  <a:pt x="440215" y="41132"/>
                </a:lnTo>
                <a:lnTo>
                  <a:pt x="387065" y="41132"/>
                </a:lnTo>
                <a:lnTo>
                  <a:pt x="391637" y="39608"/>
                </a:lnTo>
                <a:lnTo>
                  <a:pt x="391637" y="33512"/>
                </a:lnTo>
                <a:lnTo>
                  <a:pt x="387065" y="31988"/>
                </a:lnTo>
                <a:lnTo>
                  <a:pt x="440211" y="31988"/>
                </a:lnTo>
                <a:lnTo>
                  <a:pt x="374873" y="0"/>
                </a:lnTo>
                <a:close/>
              </a:path>
              <a:path w="449579" h="73660">
                <a:moveTo>
                  <a:pt x="374873" y="31988"/>
                </a:moveTo>
                <a:lnTo>
                  <a:pt x="4571" y="31988"/>
                </a:lnTo>
                <a:lnTo>
                  <a:pt x="1523" y="33512"/>
                </a:lnTo>
                <a:lnTo>
                  <a:pt x="0" y="36560"/>
                </a:lnTo>
                <a:lnTo>
                  <a:pt x="1523" y="39608"/>
                </a:lnTo>
                <a:lnTo>
                  <a:pt x="4571" y="41132"/>
                </a:lnTo>
                <a:lnTo>
                  <a:pt x="374873" y="41132"/>
                </a:lnTo>
                <a:lnTo>
                  <a:pt x="374873" y="31988"/>
                </a:lnTo>
                <a:close/>
              </a:path>
              <a:path w="449579" h="73660">
                <a:moveTo>
                  <a:pt x="440211" y="31988"/>
                </a:moveTo>
                <a:lnTo>
                  <a:pt x="387065" y="31988"/>
                </a:lnTo>
                <a:lnTo>
                  <a:pt x="391637" y="33512"/>
                </a:lnTo>
                <a:lnTo>
                  <a:pt x="391637" y="39608"/>
                </a:lnTo>
                <a:lnTo>
                  <a:pt x="387065" y="41132"/>
                </a:lnTo>
                <a:lnTo>
                  <a:pt x="440215" y="41132"/>
                </a:lnTo>
                <a:lnTo>
                  <a:pt x="449549" y="36560"/>
                </a:lnTo>
                <a:lnTo>
                  <a:pt x="440211" y="31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21979" y="3859088"/>
            <a:ext cx="449580" cy="74930"/>
          </a:xfrm>
          <a:custGeom>
            <a:avLst/>
            <a:gdLst/>
            <a:ahLst/>
            <a:cxnLst/>
            <a:rect l="l" t="t" r="r" b="b"/>
            <a:pathLst>
              <a:path w="449579" h="74929">
                <a:moveTo>
                  <a:pt x="374873" y="0"/>
                </a:moveTo>
                <a:lnTo>
                  <a:pt x="374873" y="74660"/>
                </a:lnTo>
                <a:lnTo>
                  <a:pt x="440584" y="41147"/>
                </a:lnTo>
                <a:lnTo>
                  <a:pt x="388589" y="41147"/>
                </a:lnTo>
                <a:lnTo>
                  <a:pt x="391637" y="39623"/>
                </a:lnTo>
                <a:lnTo>
                  <a:pt x="393161" y="36575"/>
                </a:lnTo>
                <a:lnTo>
                  <a:pt x="391637" y="33527"/>
                </a:lnTo>
                <a:lnTo>
                  <a:pt x="388589" y="32003"/>
                </a:lnTo>
                <a:lnTo>
                  <a:pt x="440215" y="32003"/>
                </a:lnTo>
                <a:lnTo>
                  <a:pt x="374873" y="0"/>
                </a:lnTo>
                <a:close/>
              </a:path>
              <a:path w="449579" h="74929">
                <a:moveTo>
                  <a:pt x="374873" y="32003"/>
                </a:moveTo>
                <a:lnTo>
                  <a:pt x="4571" y="32003"/>
                </a:lnTo>
                <a:lnTo>
                  <a:pt x="1523" y="33527"/>
                </a:lnTo>
                <a:lnTo>
                  <a:pt x="0" y="36575"/>
                </a:lnTo>
                <a:lnTo>
                  <a:pt x="1523" y="39623"/>
                </a:lnTo>
                <a:lnTo>
                  <a:pt x="4571" y="41147"/>
                </a:lnTo>
                <a:lnTo>
                  <a:pt x="374873" y="41147"/>
                </a:lnTo>
                <a:lnTo>
                  <a:pt x="374873" y="32003"/>
                </a:lnTo>
                <a:close/>
              </a:path>
              <a:path w="449579" h="74929">
                <a:moveTo>
                  <a:pt x="440215" y="32003"/>
                </a:moveTo>
                <a:lnTo>
                  <a:pt x="388589" y="32003"/>
                </a:lnTo>
                <a:lnTo>
                  <a:pt x="391637" y="33527"/>
                </a:lnTo>
                <a:lnTo>
                  <a:pt x="393161" y="36575"/>
                </a:lnTo>
                <a:lnTo>
                  <a:pt x="391637" y="39623"/>
                </a:lnTo>
                <a:lnTo>
                  <a:pt x="388589" y="41147"/>
                </a:lnTo>
                <a:lnTo>
                  <a:pt x="440584" y="41147"/>
                </a:lnTo>
                <a:lnTo>
                  <a:pt x="449549" y="36575"/>
                </a:lnTo>
                <a:lnTo>
                  <a:pt x="440215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36887" y="3561932"/>
            <a:ext cx="1149350" cy="222885"/>
          </a:xfrm>
          <a:custGeom>
            <a:avLst/>
            <a:gdLst/>
            <a:ahLst/>
            <a:cxnLst/>
            <a:rect l="l" t="t" r="r" b="b"/>
            <a:pathLst>
              <a:path w="1149350" h="222885">
                <a:moveTo>
                  <a:pt x="0" y="222479"/>
                </a:moveTo>
                <a:lnTo>
                  <a:pt x="1149001" y="222479"/>
                </a:lnTo>
                <a:lnTo>
                  <a:pt x="1149001" y="0"/>
                </a:lnTo>
                <a:lnTo>
                  <a:pt x="0" y="0"/>
                </a:lnTo>
                <a:lnTo>
                  <a:pt x="0" y="222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236887" y="3561932"/>
            <a:ext cx="1150620" cy="222885"/>
          </a:xfrm>
          <a:prstGeom prst="rect">
            <a:avLst/>
          </a:prstGeom>
          <a:ln w="9270">
            <a:solidFill>
              <a:srgbClr val="0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260"/>
              </a:spcBef>
            </a:pPr>
            <a:r>
              <a:rPr dirty="0" sz="950" spc="10">
                <a:latin typeface="Times New Roman"/>
                <a:cs typeface="Times New Roman"/>
              </a:rPr>
              <a:t>Up-Trend</a:t>
            </a:r>
            <a:r>
              <a:rPr dirty="0" sz="950" spc="-7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Shadow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48124" y="4282719"/>
            <a:ext cx="1335405" cy="422275"/>
          </a:xfrm>
          <a:custGeom>
            <a:avLst/>
            <a:gdLst/>
            <a:ahLst/>
            <a:cxnLst/>
            <a:rect l="l" t="t" r="r" b="b"/>
            <a:pathLst>
              <a:path w="1335404" h="422275">
                <a:moveTo>
                  <a:pt x="0" y="422112"/>
                </a:moveTo>
                <a:lnTo>
                  <a:pt x="1334911" y="422112"/>
                </a:lnTo>
                <a:lnTo>
                  <a:pt x="1334911" y="0"/>
                </a:lnTo>
                <a:lnTo>
                  <a:pt x="0" y="0"/>
                </a:lnTo>
                <a:lnTo>
                  <a:pt x="0" y="422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348124" y="4282719"/>
            <a:ext cx="1335405" cy="421005"/>
          </a:xfrm>
          <a:prstGeom prst="rect">
            <a:avLst/>
          </a:prstGeom>
          <a:ln w="9270">
            <a:solidFill>
              <a:srgbClr val="0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89535" marR="177165">
              <a:lnSpc>
                <a:spcPct val="102099"/>
              </a:lnSpc>
              <a:spcBef>
                <a:spcPts val="250"/>
              </a:spcBef>
            </a:pPr>
            <a:r>
              <a:rPr dirty="0" sz="950" spc="10">
                <a:latin typeface="Times New Roman"/>
                <a:cs typeface="Times New Roman"/>
              </a:rPr>
              <a:t>Up-Trend </a:t>
            </a:r>
            <a:r>
              <a:rPr dirty="0" sz="950" spc="5">
                <a:latin typeface="Times New Roman"/>
                <a:cs typeface="Times New Roman"/>
              </a:rPr>
              <a:t>Real </a:t>
            </a:r>
            <a:r>
              <a:rPr dirty="0" sz="950" spc="15">
                <a:latin typeface="Times New Roman"/>
                <a:cs typeface="Times New Roman"/>
              </a:rPr>
              <a:t>Body  </a:t>
            </a:r>
            <a:r>
              <a:rPr dirty="0" sz="950" spc="5">
                <a:latin typeface="Times New Roman"/>
                <a:cs typeface="Times New Roman"/>
              </a:rPr>
              <a:t>(Bullish</a:t>
            </a:r>
            <a:r>
              <a:rPr dirty="0" sz="950" spc="-45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Body)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03628" y="3450689"/>
            <a:ext cx="1800225" cy="222885"/>
          </a:xfrm>
          <a:prstGeom prst="rect">
            <a:avLst/>
          </a:prstGeom>
          <a:ln w="9270">
            <a:solidFill>
              <a:srgbClr val="0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dirty="0" sz="950" spc="10">
                <a:latin typeface="Times New Roman"/>
                <a:cs typeface="Times New Roman"/>
              </a:rPr>
              <a:t>The </a:t>
            </a:r>
            <a:r>
              <a:rPr dirty="0" sz="950" spc="5">
                <a:latin typeface="Times New Roman"/>
                <a:cs typeface="Times New Roman"/>
              </a:rPr>
              <a:t>Highest </a:t>
            </a:r>
            <a:r>
              <a:rPr dirty="0" sz="950" spc="10">
                <a:latin typeface="Times New Roman"/>
                <a:cs typeface="Times New Roman"/>
              </a:rPr>
              <a:t>Move of the</a:t>
            </a:r>
            <a:r>
              <a:rPr dirty="0" sz="950" spc="-85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Price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57908" y="3837755"/>
            <a:ext cx="1688464" cy="222885"/>
          </a:xfrm>
          <a:custGeom>
            <a:avLst/>
            <a:gdLst/>
            <a:ahLst/>
            <a:cxnLst/>
            <a:rect l="l" t="t" r="r" b="b"/>
            <a:pathLst>
              <a:path w="1688464" h="222885">
                <a:moveTo>
                  <a:pt x="0" y="222485"/>
                </a:moveTo>
                <a:lnTo>
                  <a:pt x="1688454" y="222485"/>
                </a:lnTo>
                <a:lnTo>
                  <a:pt x="1688454" y="0"/>
                </a:lnTo>
                <a:lnTo>
                  <a:pt x="0" y="0"/>
                </a:lnTo>
                <a:lnTo>
                  <a:pt x="0" y="2224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557908" y="3837755"/>
            <a:ext cx="1687195" cy="222885"/>
          </a:xfrm>
          <a:prstGeom prst="rect">
            <a:avLst/>
          </a:prstGeom>
          <a:ln w="9270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254"/>
              </a:spcBef>
            </a:pPr>
            <a:r>
              <a:rPr dirty="0" sz="1050" spc="10">
                <a:latin typeface="Times New Roman"/>
                <a:cs typeface="Times New Roman"/>
              </a:rPr>
              <a:t>The </a:t>
            </a:r>
            <a:r>
              <a:rPr dirty="0" sz="1050" spc="5">
                <a:latin typeface="Times New Roman"/>
                <a:cs typeface="Times New Roman"/>
              </a:rPr>
              <a:t>Price Closed</a:t>
            </a:r>
            <a:r>
              <a:rPr dirty="0" sz="1050" spc="-9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Here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46675" y="4950183"/>
            <a:ext cx="1911350" cy="222885"/>
          </a:xfrm>
          <a:custGeom>
            <a:avLst/>
            <a:gdLst/>
            <a:ahLst/>
            <a:cxnLst/>
            <a:rect l="l" t="t" r="r" b="b"/>
            <a:pathLst>
              <a:path w="1911350" h="222885">
                <a:moveTo>
                  <a:pt x="0" y="222485"/>
                </a:moveTo>
                <a:lnTo>
                  <a:pt x="1910928" y="222485"/>
                </a:lnTo>
                <a:lnTo>
                  <a:pt x="1910928" y="0"/>
                </a:lnTo>
                <a:lnTo>
                  <a:pt x="0" y="0"/>
                </a:lnTo>
                <a:lnTo>
                  <a:pt x="0" y="2224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446675" y="4950183"/>
            <a:ext cx="1909445" cy="222885"/>
          </a:xfrm>
          <a:prstGeom prst="rect">
            <a:avLst/>
          </a:prstGeom>
          <a:ln w="9270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254"/>
              </a:spcBef>
            </a:pPr>
            <a:r>
              <a:rPr dirty="0" sz="1050" spc="10">
                <a:latin typeface="Times New Roman"/>
                <a:cs typeface="Times New Roman"/>
              </a:rPr>
              <a:t>The </a:t>
            </a:r>
            <a:r>
              <a:rPr dirty="0" sz="1050" spc="5">
                <a:latin typeface="Times New Roman"/>
                <a:cs typeface="Times New Roman"/>
              </a:rPr>
              <a:t>Price </a:t>
            </a:r>
            <a:r>
              <a:rPr dirty="0" sz="1050" spc="10">
                <a:latin typeface="Times New Roman"/>
                <a:cs typeface="Times New Roman"/>
              </a:rPr>
              <a:t>Opened</a:t>
            </a:r>
            <a:r>
              <a:rPr dirty="0" sz="1050" spc="-9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Here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74101" y="5259525"/>
            <a:ext cx="1929764" cy="222885"/>
          </a:xfrm>
          <a:prstGeom prst="rect">
            <a:avLst/>
          </a:prstGeom>
          <a:ln w="9270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270"/>
              </a:spcBef>
            </a:pPr>
            <a:r>
              <a:rPr dirty="0" sz="1050" spc="10">
                <a:latin typeface="Times New Roman"/>
                <a:cs typeface="Times New Roman"/>
              </a:rPr>
              <a:t>The </a:t>
            </a:r>
            <a:r>
              <a:rPr dirty="0" sz="1050" spc="5">
                <a:latin typeface="Times New Roman"/>
                <a:cs typeface="Times New Roman"/>
              </a:rPr>
              <a:t>Lowest </a:t>
            </a:r>
            <a:r>
              <a:rPr dirty="0" sz="1050" spc="10">
                <a:latin typeface="Times New Roman"/>
                <a:cs typeface="Times New Roman"/>
              </a:rPr>
              <a:t>Move of </a:t>
            </a:r>
            <a:r>
              <a:rPr dirty="0" sz="1050" spc="5">
                <a:latin typeface="Times New Roman"/>
                <a:cs typeface="Times New Roman"/>
              </a:rPr>
              <a:t>the</a:t>
            </a:r>
            <a:r>
              <a:rPr dirty="0" sz="1050" spc="-80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Price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38980" y="5038560"/>
            <a:ext cx="1668780" cy="222885"/>
          </a:xfrm>
          <a:custGeom>
            <a:avLst/>
            <a:gdLst/>
            <a:ahLst/>
            <a:cxnLst/>
            <a:rect l="l" t="t" r="r" b="b"/>
            <a:pathLst>
              <a:path w="1668779" h="222885">
                <a:moveTo>
                  <a:pt x="0" y="222485"/>
                </a:moveTo>
                <a:lnTo>
                  <a:pt x="1668642" y="222485"/>
                </a:lnTo>
                <a:lnTo>
                  <a:pt x="1668642" y="0"/>
                </a:lnTo>
                <a:lnTo>
                  <a:pt x="0" y="0"/>
                </a:lnTo>
                <a:lnTo>
                  <a:pt x="0" y="2224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338980" y="5037036"/>
            <a:ext cx="1668780" cy="222885"/>
          </a:xfrm>
          <a:prstGeom prst="rect">
            <a:avLst/>
          </a:prstGeom>
          <a:ln w="9270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270"/>
              </a:spcBef>
            </a:pPr>
            <a:r>
              <a:rPr dirty="0" sz="1050" spc="10">
                <a:latin typeface="Times New Roman"/>
                <a:cs typeface="Times New Roman"/>
              </a:rPr>
              <a:t>Down Trend</a:t>
            </a:r>
            <a:r>
              <a:rPr dirty="0" sz="1050" spc="-5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Shadow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53273" y="2905077"/>
            <a:ext cx="4347845" cy="34353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47625" rIns="0" bIns="0" rtlCol="0" vert="horz">
            <a:spAutoFit/>
          </a:bodyPr>
          <a:lstStyle/>
          <a:p>
            <a:pPr marL="99060">
              <a:lnSpc>
                <a:spcPct val="100000"/>
              </a:lnSpc>
              <a:spcBef>
                <a:spcPts val="375"/>
              </a:spcBef>
            </a:pPr>
            <a:r>
              <a:rPr dirty="0" sz="1150" spc="5" b="1">
                <a:solidFill>
                  <a:srgbClr val="007F00"/>
                </a:solidFill>
                <a:latin typeface="Arial"/>
                <a:cs typeface="Arial"/>
              </a:rPr>
              <a:t>The Up-Trend (Bullish) Candlestick </a:t>
            </a:r>
            <a:r>
              <a:rPr dirty="0" sz="1150" spc="10" b="1">
                <a:solidFill>
                  <a:srgbClr val="007F00"/>
                </a:solidFill>
                <a:latin typeface="Arial"/>
                <a:cs typeface="Arial"/>
              </a:rPr>
              <a:t>Graphic</a:t>
            </a:r>
            <a:r>
              <a:rPr dirty="0" sz="1150" spc="60" b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150" spc="-5" b="1">
                <a:solidFill>
                  <a:srgbClr val="007F00"/>
                </a:solidFill>
                <a:latin typeface="Arial"/>
                <a:cs typeface="Arial"/>
              </a:rPr>
              <a:t>Description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53273" y="5699862"/>
            <a:ext cx="5126990" cy="67691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55244" rIns="0" bIns="0" rtlCol="0" vert="horz">
            <a:spAutoFit/>
          </a:bodyPr>
          <a:lstStyle/>
          <a:p>
            <a:pPr marL="99060" marR="365125">
              <a:lnSpc>
                <a:spcPts val="1330"/>
              </a:lnSpc>
              <a:spcBef>
                <a:spcPts val="434"/>
              </a:spcBef>
            </a:pPr>
            <a:r>
              <a:rPr dirty="0" sz="1150" spc="5" b="1">
                <a:solidFill>
                  <a:srgbClr val="FFFFFF"/>
                </a:solidFill>
                <a:latin typeface="Arial"/>
                <a:cs typeface="Arial"/>
              </a:rPr>
              <a:t>When the </a:t>
            </a:r>
            <a:r>
              <a:rPr dirty="0" sz="1150" spc="10" b="1">
                <a:solidFill>
                  <a:srgbClr val="FFFFFF"/>
                </a:solidFill>
                <a:latin typeface="Arial"/>
                <a:cs typeface="Arial"/>
              </a:rPr>
              <a:t>candle </a:t>
            </a:r>
            <a:r>
              <a:rPr dirty="0" sz="1150" spc="5" b="1">
                <a:solidFill>
                  <a:srgbClr val="FFFFFF"/>
                </a:solidFill>
                <a:latin typeface="Arial"/>
                <a:cs typeface="Arial"/>
              </a:rPr>
              <a:t>is moving in </a:t>
            </a: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up-trend, </a:t>
            </a:r>
            <a:r>
              <a:rPr dirty="0" sz="1150" spc="5" b="1">
                <a:solidFill>
                  <a:srgbClr val="FFFFFF"/>
                </a:solidFill>
                <a:latin typeface="Arial"/>
                <a:cs typeface="Arial"/>
              </a:rPr>
              <a:t>the trader </a:t>
            </a:r>
            <a:r>
              <a:rPr dirty="0" sz="1150" spc="20" b="1">
                <a:solidFill>
                  <a:srgbClr val="FFFFFF"/>
                </a:solidFill>
                <a:latin typeface="Arial"/>
                <a:cs typeface="Arial"/>
              </a:rPr>
              <a:t>who </a:t>
            </a:r>
            <a:r>
              <a:rPr dirty="0" sz="1150" spc="5" b="1">
                <a:solidFill>
                  <a:srgbClr val="FFFFFF"/>
                </a:solidFill>
                <a:latin typeface="Arial"/>
                <a:cs typeface="Arial"/>
              </a:rPr>
              <a:t>bought (go  long) position </a:t>
            </a:r>
            <a:r>
              <a:rPr dirty="0" sz="1150" spc="10" b="1">
                <a:solidFill>
                  <a:srgbClr val="FFFFFF"/>
                </a:solidFill>
                <a:latin typeface="Arial"/>
                <a:cs typeface="Arial"/>
              </a:rPr>
              <a:t>will be </a:t>
            </a:r>
            <a:r>
              <a:rPr dirty="0" sz="1150" spc="5" b="1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150" spc="10" b="1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dirty="0" sz="1150" spc="20" b="1">
                <a:solidFill>
                  <a:srgbClr val="FFFFFF"/>
                </a:solidFill>
                <a:latin typeface="Arial"/>
                <a:cs typeface="Arial"/>
              </a:rPr>
              <a:t>who </a:t>
            </a:r>
            <a:r>
              <a:rPr dirty="0" sz="1150" spc="5" b="1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dirty="0" sz="1150" b="1">
                <a:solidFill>
                  <a:srgbClr val="FFFFFF"/>
                </a:solidFill>
                <a:latin typeface="Arial"/>
                <a:cs typeface="Arial"/>
              </a:rPr>
              <a:t>profit </a:t>
            </a:r>
            <a:r>
              <a:rPr dirty="0" sz="1150" spc="10" b="1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dirty="0" sz="1150" spc="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15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5" b="1">
                <a:solidFill>
                  <a:srgbClr val="FFFFFF"/>
                </a:solidFill>
                <a:latin typeface="Arial"/>
                <a:cs typeface="Arial"/>
              </a:rPr>
              <a:t>market.</a:t>
            </a:r>
            <a:endParaRPr sz="1150">
              <a:latin typeface="Arial"/>
              <a:cs typeface="Arial"/>
            </a:endParaRPr>
          </a:p>
          <a:p>
            <a:pPr marL="181610">
              <a:lnSpc>
                <a:spcPts val="1610"/>
              </a:lnSpc>
            </a:pPr>
            <a:r>
              <a:rPr dirty="0" sz="1150" spc="5" b="1">
                <a:solidFill>
                  <a:srgbClr val="FFFFFF"/>
                </a:solidFill>
                <a:latin typeface="Arial"/>
                <a:cs typeface="Arial"/>
              </a:rPr>
              <a:t>Note: </a:t>
            </a:r>
            <a:r>
              <a:rPr dirty="0" sz="1350" spc="5" b="1">
                <a:solidFill>
                  <a:srgbClr val="FFFFFF"/>
                </a:solidFill>
                <a:latin typeface="Arial"/>
                <a:cs typeface="Arial"/>
              </a:rPr>
              <a:t>enter buying position when the trend is moving</a:t>
            </a:r>
            <a:r>
              <a:rPr dirty="0" sz="135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5" b="1">
                <a:solidFill>
                  <a:srgbClr val="FFFFFF"/>
                </a:solidFill>
                <a:latin typeface="Arial"/>
                <a:cs typeface="Arial"/>
              </a:rPr>
              <a:t>up!!</a:t>
            </a:r>
            <a:endParaRPr sz="13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75762" y="6516652"/>
            <a:ext cx="4570730" cy="34353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47625" rIns="0" bIns="0" rtlCol="0" vert="horz">
            <a:spAutoFit/>
          </a:bodyPr>
          <a:lstStyle/>
          <a:p>
            <a:pPr marL="99060">
              <a:lnSpc>
                <a:spcPct val="100000"/>
              </a:lnSpc>
              <a:spcBef>
                <a:spcPts val="375"/>
              </a:spcBef>
            </a:pPr>
            <a:r>
              <a:rPr dirty="0" sz="1150" spc="5" b="1">
                <a:solidFill>
                  <a:srgbClr val="FF0000"/>
                </a:solidFill>
                <a:latin typeface="Arial"/>
                <a:cs typeface="Arial"/>
              </a:rPr>
              <a:t>The Down-Trend (Bearish) Candlestick Graphic</a:t>
            </a:r>
            <a:r>
              <a:rPr dirty="0" sz="1150" spc="6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FF0000"/>
                </a:solidFill>
                <a:latin typeface="Arial"/>
                <a:cs typeface="Arial"/>
              </a:rPr>
              <a:t>Description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209455" y="7411242"/>
            <a:ext cx="338455" cy="73660"/>
          </a:xfrm>
          <a:custGeom>
            <a:avLst/>
            <a:gdLst/>
            <a:ahLst/>
            <a:cxnLst/>
            <a:rect l="l" t="t" r="r" b="b"/>
            <a:pathLst>
              <a:path w="338454" h="73659">
                <a:moveTo>
                  <a:pt x="74675" y="0"/>
                </a:moveTo>
                <a:lnTo>
                  <a:pt x="0" y="36560"/>
                </a:lnTo>
                <a:lnTo>
                  <a:pt x="74675" y="73136"/>
                </a:lnTo>
                <a:lnTo>
                  <a:pt x="74675" y="41132"/>
                </a:lnTo>
                <a:lnTo>
                  <a:pt x="62483" y="41132"/>
                </a:lnTo>
                <a:lnTo>
                  <a:pt x="57911" y="39608"/>
                </a:lnTo>
                <a:lnTo>
                  <a:pt x="57911" y="33512"/>
                </a:lnTo>
                <a:lnTo>
                  <a:pt x="62483" y="31988"/>
                </a:lnTo>
                <a:lnTo>
                  <a:pt x="74675" y="31988"/>
                </a:lnTo>
                <a:lnTo>
                  <a:pt x="74675" y="0"/>
                </a:lnTo>
                <a:close/>
              </a:path>
              <a:path w="338454" h="73659">
                <a:moveTo>
                  <a:pt x="74675" y="31988"/>
                </a:moveTo>
                <a:lnTo>
                  <a:pt x="62483" y="31988"/>
                </a:lnTo>
                <a:lnTo>
                  <a:pt x="57911" y="33512"/>
                </a:lnTo>
                <a:lnTo>
                  <a:pt x="57911" y="39608"/>
                </a:lnTo>
                <a:lnTo>
                  <a:pt x="62483" y="41132"/>
                </a:lnTo>
                <a:lnTo>
                  <a:pt x="74675" y="41132"/>
                </a:lnTo>
                <a:lnTo>
                  <a:pt x="74675" y="31988"/>
                </a:lnTo>
                <a:close/>
              </a:path>
              <a:path w="338454" h="73659">
                <a:moveTo>
                  <a:pt x="333725" y="31988"/>
                </a:moveTo>
                <a:lnTo>
                  <a:pt x="74675" y="31988"/>
                </a:lnTo>
                <a:lnTo>
                  <a:pt x="74675" y="41132"/>
                </a:lnTo>
                <a:lnTo>
                  <a:pt x="333725" y="41132"/>
                </a:lnTo>
                <a:lnTo>
                  <a:pt x="336773" y="39608"/>
                </a:lnTo>
                <a:lnTo>
                  <a:pt x="338297" y="36560"/>
                </a:lnTo>
                <a:lnTo>
                  <a:pt x="336773" y="33512"/>
                </a:lnTo>
                <a:lnTo>
                  <a:pt x="333725" y="31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537417" y="7595616"/>
            <a:ext cx="449580" cy="74930"/>
          </a:xfrm>
          <a:custGeom>
            <a:avLst/>
            <a:gdLst/>
            <a:ahLst/>
            <a:cxnLst/>
            <a:rect l="l" t="t" r="r" b="b"/>
            <a:pathLst>
              <a:path w="449579" h="74929">
                <a:moveTo>
                  <a:pt x="374888" y="0"/>
                </a:moveTo>
                <a:lnTo>
                  <a:pt x="374888" y="74675"/>
                </a:lnTo>
                <a:lnTo>
                  <a:pt x="440216" y="42671"/>
                </a:lnTo>
                <a:lnTo>
                  <a:pt x="387080" y="42671"/>
                </a:lnTo>
                <a:lnTo>
                  <a:pt x="391652" y="41147"/>
                </a:lnTo>
                <a:lnTo>
                  <a:pt x="391652" y="35051"/>
                </a:lnTo>
                <a:lnTo>
                  <a:pt x="387080" y="33527"/>
                </a:lnTo>
                <a:lnTo>
                  <a:pt x="440590" y="33527"/>
                </a:lnTo>
                <a:lnTo>
                  <a:pt x="374888" y="0"/>
                </a:lnTo>
                <a:close/>
              </a:path>
              <a:path w="449579" h="74929">
                <a:moveTo>
                  <a:pt x="374888" y="33527"/>
                </a:move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374888" y="42671"/>
                </a:lnTo>
                <a:lnTo>
                  <a:pt x="374888" y="33527"/>
                </a:lnTo>
                <a:close/>
              </a:path>
              <a:path w="449579" h="74929">
                <a:moveTo>
                  <a:pt x="440590" y="33527"/>
                </a:moveTo>
                <a:lnTo>
                  <a:pt x="387080" y="33527"/>
                </a:lnTo>
                <a:lnTo>
                  <a:pt x="391652" y="35051"/>
                </a:lnTo>
                <a:lnTo>
                  <a:pt x="391652" y="41147"/>
                </a:lnTo>
                <a:lnTo>
                  <a:pt x="387080" y="42671"/>
                </a:lnTo>
                <a:lnTo>
                  <a:pt x="440216" y="42671"/>
                </a:lnTo>
                <a:lnTo>
                  <a:pt x="449549" y="38099"/>
                </a:lnTo>
                <a:lnTo>
                  <a:pt x="440590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654432" y="7299993"/>
            <a:ext cx="1149350" cy="222885"/>
          </a:xfrm>
          <a:prstGeom prst="rect">
            <a:avLst/>
          </a:prstGeom>
          <a:ln w="9270">
            <a:solidFill>
              <a:srgbClr val="0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260"/>
              </a:spcBef>
            </a:pPr>
            <a:r>
              <a:rPr dirty="0" sz="950" spc="5">
                <a:latin typeface="Times New Roman"/>
                <a:cs typeface="Times New Roman"/>
              </a:rPr>
              <a:t>Up-Trend</a:t>
            </a:r>
            <a:r>
              <a:rPr dirty="0" sz="950" spc="-4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Shadow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80397" y="7188757"/>
            <a:ext cx="1800225" cy="222885"/>
          </a:xfrm>
          <a:custGeom>
            <a:avLst/>
            <a:gdLst/>
            <a:ahLst/>
            <a:cxnLst/>
            <a:rect l="l" t="t" r="r" b="b"/>
            <a:pathLst>
              <a:path w="1800225" h="222884">
                <a:moveTo>
                  <a:pt x="0" y="222485"/>
                </a:moveTo>
                <a:lnTo>
                  <a:pt x="1799691" y="222485"/>
                </a:lnTo>
                <a:lnTo>
                  <a:pt x="1799691" y="0"/>
                </a:lnTo>
                <a:lnTo>
                  <a:pt x="0" y="0"/>
                </a:lnTo>
                <a:lnTo>
                  <a:pt x="0" y="2224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780397" y="7188757"/>
            <a:ext cx="1798320" cy="222885"/>
          </a:xfrm>
          <a:prstGeom prst="rect">
            <a:avLst/>
          </a:prstGeom>
          <a:ln w="9270">
            <a:solidFill>
              <a:srgbClr val="0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260"/>
              </a:spcBef>
            </a:pPr>
            <a:r>
              <a:rPr dirty="0" sz="950" spc="10">
                <a:latin typeface="Times New Roman"/>
                <a:cs typeface="Times New Roman"/>
              </a:rPr>
              <a:t>The </a:t>
            </a:r>
            <a:r>
              <a:rPr dirty="0" sz="950" spc="5">
                <a:latin typeface="Times New Roman"/>
                <a:cs typeface="Times New Roman"/>
              </a:rPr>
              <a:t>Highest </a:t>
            </a:r>
            <a:r>
              <a:rPr dirty="0" sz="950" spc="10">
                <a:latin typeface="Times New Roman"/>
                <a:cs typeface="Times New Roman"/>
              </a:rPr>
              <a:t>Move of the</a:t>
            </a:r>
            <a:r>
              <a:rPr dirty="0" sz="950" spc="-85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Price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780397" y="7522482"/>
            <a:ext cx="1688464" cy="222885"/>
          </a:xfrm>
          <a:custGeom>
            <a:avLst/>
            <a:gdLst/>
            <a:ahLst/>
            <a:cxnLst/>
            <a:rect l="l" t="t" r="r" b="b"/>
            <a:pathLst>
              <a:path w="1688464" h="222884">
                <a:moveTo>
                  <a:pt x="0" y="222485"/>
                </a:moveTo>
                <a:lnTo>
                  <a:pt x="1688454" y="222485"/>
                </a:lnTo>
                <a:lnTo>
                  <a:pt x="1688454" y="0"/>
                </a:lnTo>
                <a:lnTo>
                  <a:pt x="0" y="0"/>
                </a:lnTo>
                <a:lnTo>
                  <a:pt x="0" y="2224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780397" y="7522482"/>
            <a:ext cx="1687195" cy="222885"/>
          </a:xfrm>
          <a:prstGeom prst="rect">
            <a:avLst/>
          </a:prstGeom>
          <a:ln w="9270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254"/>
              </a:spcBef>
            </a:pPr>
            <a:r>
              <a:rPr dirty="0" sz="1050" spc="10">
                <a:latin typeface="Times New Roman"/>
                <a:cs typeface="Times New Roman"/>
              </a:rPr>
              <a:t>The </a:t>
            </a:r>
            <a:r>
              <a:rPr dirty="0" sz="1050" spc="5">
                <a:latin typeface="Times New Roman"/>
                <a:cs typeface="Times New Roman"/>
              </a:rPr>
              <a:t>Price </a:t>
            </a:r>
            <a:r>
              <a:rPr dirty="0" sz="1050" spc="10">
                <a:latin typeface="Times New Roman"/>
                <a:cs typeface="Times New Roman"/>
              </a:rPr>
              <a:t>Opened</a:t>
            </a:r>
            <a:r>
              <a:rPr dirty="0" sz="1050" spc="-10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Here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50"/>
              </a:lnSpc>
            </a:pPr>
            <a:r>
              <a:rPr dirty="0" spc="5">
                <a:hlinkClick r:id="rId6"/>
              </a:rPr>
              <a:t>www.instafxng.com</a:t>
            </a:r>
          </a:p>
          <a:p>
            <a:pPr algn="ctr">
              <a:lnSpc>
                <a:spcPts val="1360"/>
              </a:lnSpc>
            </a:pPr>
            <a:r>
              <a:rPr dirty="0" spc="5" u="none">
                <a:solidFill>
                  <a:srgbClr val="C00000"/>
                </a:solidFill>
              </a:rPr>
              <a:t>This materials </a:t>
            </a:r>
            <a:r>
              <a:rPr dirty="0" u="none">
                <a:solidFill>
                  <a:srgbClr val="C00000"/>
                </a:solidFill>
              </a:rPr>
              <a:t>are </a:t>
            </a:r>
            <a:r>
              <a:rPr dirty="0" spc="10" u="none">
                <a:solidFill>
                  <a:srgbClr val="C00000"/>
                </a:solidFill>
              </a:rPr>
              <a:t>solely </a:t>
            </a:r>
            <a:r>
              <a:rPr dirty="0" spc="5" u="none">
                <a:solidFill>
                  <a:srgbClr val="C00000"/>
                </a:solidFill>
              </a:rPr>
              <a:t>meant for educational </a:t>
            </a:r>
            <a:r>
              <a:rPr dirty="0" spc="-5" u="none">
                <a:solidFill>
                  <a:srgbClr val="C00000"/>
                </a:solidFill>
              </a:rPr>
              <a:t>purposes</a:t>
            </a:r>
            <a:r>
              <a:rPr dirty="0" spc="-25" u="none">
                <a:solidFill>
                  <a:srgbClr val="C00000"/>
                </a:solidFill>
              </a:rPr>
              <a:t> </a:t>
            </a:r>
            <a:r>
              <a:rPr dirty="0" spc="10" u="none">
                <a:solidFill>
                  <a:srgbClr val="C00000"/>
                </a:solidFill>
              </a:rPr>
              <a:t>only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emtech</dc:creator>
  <dc:title>Microsoft Word - What_Is_Forex3</dc:title>
  <dcterms:created xsi:type="dcterms:W3CDTF">2016-04-07T09:41:24Z</dcterms:created>
  <dcterms:modified xsi:type="dcterms:W3CDTF">2016-04-07T09:41:24Z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2012-01-23T00:00:00Z</vt:filetime>
  </property>
  <property fmtid="{D5CDD505-2E9C-101B-9397-08002B2CF9AE}" pid="3" name="Creator">
    <vt:lpwstr>PrimoPDF http://www.primopdf.com</vt:lpwstr>
  </property>
  <property fmtid="{D5CDD505-2E9C-101B-9397-08002B2CF9AE}" pid="4" name="LastSaved">
    <vt:filetime>2016-04-07T00:00:00Z</vt:filetime>
  </property>
</Properties>
</file>