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8" r:id="rId2"/>
    <p:sldId id="362" r:id="rId3"/>
    <p:sldId id="363" r:id="rId4"/>
    <p:sldId id="331" r:id="rId5"/>
    <p:sldId id="333" r:id="rId6"/>
    <p:sldId id="334" r:id="rId7"/>
    <p:sldId id="335" r:id="rId8"/>
    <p:sldId id="336" r:id="rId9"/>
    <p:sldId id="337" r:id="rId10"/>
    <p:sldId id="338" r:id="rId11"/>
    <p:sldId id="339" r:id="rId12"/>
    <p:sldId id="340" r:id="rId13"/>
    <p:sldId id="341" r:id="rId14"/>
    <p:sldId id="342" r:id="rId15"/>
    <p:sldId id="344" r:id="rId16"/>
    <p:sldId id="343" r:id="rId17"/>
    <p:sldId id="345" r:id="rId18"/>
    <p:sldId id="346" r:id="rId19"/>
    <p:sldId id="347" r:id="rId20"/>
    <p:sldId id="348" r:id="rId21"/>
    <p:sldId id="350" r:id="rId22"/>
    <p:sldId id="351" r:id="rId23"/>
    <p:sldId id="352" r:id="rId24"/>
    <p:sldId id="354" r:id="rId25"/>
    <p:sldId id="356" r:id="rId26"/>
    <p:sldId id="353" r:id="rId27"/>
    <p:sldId id="357" r:id="rId28"/>
    <p:sldId id="358" r:id="rId29"/>
    <p:sldId id="359" r:id="rId30"/>
    <p:sldId id="360" r:id="rId31"/>
    <p:sldId id="361" r:id="rId32"/>
    <p:sldId id="349" r:id="rId33"/>
    <p:sldId id="364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56" autoAdjust="0"/>
    <p:restoredTop sz="94660"/>
  </p:normalViewPr>
  <p:slideViewPr>
    <p:cSldViewPr snapToGrid="0">
      <p:cViewPr varScale="1">
        <p:scale>
          <a:sx n="74" d="100"/>
          <a:sy n="74" d="100"/>
        </p:scale>
        <p:origin x="80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4E791-EBA1-4262-8C84-A03EA3BAA32A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74A514-8706-4B7D-9197-B837582C69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2330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4A514-8706-4B7D-9197-B837582C69A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82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074A514-8706-4B7D-9197-B837582C69A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27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cs typeface="B Yekan" panose="00000400000000000000" pitchFamily="2" charset="-78"/>
              </a:defRPr>
            </a:lvl1pPr>
          </a:lstStyle>
          <a:p>
            <a:r>
              <a:rPr lang="fa-IR" dirty="0"/>
              <a:t>برنامه سازی پیشرفته (مقدمه)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cs typeface="2  Kamran" panose="00000400000000000000" pitchFamily="2" charset="-7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a-IR" dirty="0"/>
              <a:t>صادق اسکندری</a:t>
            </a:r>
          </a:p>
          <a:p>
            <a:r>
              <a:rPr lang="fa-IR" dirty="0"/>
              <a:t>دانشگاه گیلان، گروه علوم کامپیوتر</a:t>
            </a:r>
          </a:p>
          <a:p>
            <a:r>
              <a:rPr lang="fa-IR" dirty="0"/>
              <a:t>نیمسال دوم 98-99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A899F3-6BE7-46ED-A53A-DCF40435850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874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8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28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11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761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 rtl="1">
              <a:defRPr>
                <a:cs typeface="B Yekan" panose="00000400000000000000" pitchFamily="2" charset="-78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r" rtl="1">
              <a:defRPr/>
            </a:lvl1pPr>
            <a:lvl2pPr algn="r" rtl="1">
              <a:defRPr/>
            </a:lvl2pPr>
            <a:lvl3pPr algn="r" rtl="1">
              <a:defRPr/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r" rtl="1">
              <a:defRPr b="1" baseline="0">
                <a:cs typeface="2  Zar" panose="00000400000000000000" pitchFamily="2" charset="-78"/>
              </a:defRPr>
            </a:lvl1pPr>
            <a:lvl2pPr algn="r" rtl="1">
              <a:defRPr>
                <a:cs typeface="2  Zar" panose="00000400000000000000" pitchFamily="2" charset="-78"/>
              </a:defRPr>
            </a:lvl2pPr>
            <a:lvl3pPr algn="r" rtl="1">
              <a:defRPr>
                <a:cs typeface="2  Zar" panose="00000400000000000000" pitchFamily="2" charset="-78"/>
              </a:defRPr>
            </a:lvl3pPr>
            <a:lvl4pPr algn="r" rtl="1">
              <a:defRPr/>
            </a:lvl4pPr>
            <a:lvl5pPr algn="r" rtl="1">
              <a:defRPr/>
            </a:lvl5pPr>
          </a:lstStyle>
          <a:p>
            <a:pPr lvl="0"/>
            <a:r>
              <a:rPr lang="fa-IR" dirty="0"/>
              <a:t>سطح اول</a:t>
            </a:r>
            <a:endParaRPr lang="en-US" dirty="0"/>
          </a:p>
          <a:p>
            <a:pPr lvl="1"/>
            <a:r>
              <a:rPr lang="fa-IR" dirty="0"/>
              <a:t>سطح دوم</a:t>
            </a:r>
            <a:endParaRPr lang="en-US" dirty="0"/>
          </a:p>
          <a:p>
            <a:pPr lvl="2"/>
            <a:r>
              <a:rPr lang="fa-IR" dirty="0"/>
              <a:t>سطح سوم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21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90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010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8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964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A475C-F081-42DC-8781-5CA9D66BBF8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778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3A475C-F081-42DC-8781-5CA9D66BBF8C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DFE9E-A4AA-44E2-963E-69026E06C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798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24175" y="-228600"/>
            <a:ext cx="5924563" cy="2387600"/>
          </a:xfrm>
        </p:spPr>
        <p:txBody>
          <a:bodyPr>
            <a:normAutofit/>
          </a:bodyPr>
          <a:lstStyle/>
          <a:p>
            <a:r>
              <a:rPr lang="fa-IR" sz="7200" b="1" dirty="0">
                <a:cs typeface="2  Kamran" panose="00000400000000000000" pitchFamily="2" charset="-78"/>
              </a:rPr>
              <a:t>هوش مصنوعی</a:t>
            </a:r>
            <a:br>
              <a:rPr lang="fa-IR" sz="7200" b="1" dirty="0">
                <a:cs typeface="2  Kamran" panose="00000400000000000000" pitchFamily="2" charset="-78"/>
              </a:rPr>
            </a:br>
            <a:r>
              <a:rPr lang="fa-IR" sz="7200" b="1" dirty="0">
                <a:cs typeface="2  Kamran" panose="00000400000000000000" pitchFamily="2" charset="-78"/>
              </a:rPr>
              <a:t>(جستجو-بخش اول) </a:t>
            </a:r>
            <a:endParaRPr lang="en-US" sz="7200" b="1" dirty="0">
              <a:cs typeface="2  Kamr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24175" y="2251075"/>
            <a:ext cx="5924563" cy="1655762"/>
          </a:xfrm>
        </p:spPr>
        <p:txBody>
          <a:bodyPr/>
          <a:lstStyle/>
          <a:p>
            <a:r>
              <a:rPr lang="fa-IR" dirty="0"/>
              <a:t>صادق اسکندری - دانشکده علوم ریاضی، گروه علوم کامپیوتر</a:t>
            </a:r>
          </a:p>
          <a:p>
            <a:r>
              <a:rPr lang="en-US" dirty="0"/>
              <a:t>eskandari@guilan.ac.ir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6250" t="46040" r="27109" b="12064"/>
          <a:stretch/>
        </p:blipFill>
        <p:spPr>
          <a:xfrm>
            <a:off x="1657350" y="3078956"/>
            <a:ext cx="8034554" cy="4057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159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826373" y="59422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مسائل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81963" y="1349133"/>
            <a:ext cx="4519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يك مسئله جستجو شامل موارد زير است: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4760" y="2201770"/>
            <a:ext cx="1092638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4- يك تابع هزينه مسير: </a:t>
            </a:r>
            <a:r>
              <a:rPr lang="fa-IR" sz="3200" b="1" dirty="0">
                <a:cs typeface="2  Kamran" panose="00000400000000000000" pitchFamily="2" charset="-78"/>
              </a:rPr>
              <a:t>تابعي كه يك مسير (دنباله اي از اعمال) را به عنوان ورودي دريافت كرده و</a:t>
            </a:r>
          </a:p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 هزينه آن را برمي گرداند. معمولا هزينه مسير برابر با مجموع هزينه هاي گامهاي مسير مي باشد. 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132984" y="3926451"/>
            <a:ext cx="54681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6- يك تابع تست هدف (</a:t>
            </a:r>
            <a:r>
              <a:rPr lang="en-US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Goal Test Function</a:t>
            </a:r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)</a:t>
            </a:r>
            <a:endParaRPr lang="en-US" sz="32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596527" y="3310332"/>
            <a:ext cx="40046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5- يك حالت اوليه (</a:t>
            </a:r>
            <a:r>
              <a:rPr lang="en-US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Initial State</a:t>
            </a:r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)</a:t>
            </a:r>
            <a:endParaRPr lang="en-US" sz="3200" b="1" dirty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253368" y="4725182"/>
                <a:ext cx="669060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𝐺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: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𝑆𝑡𝑎𝑡𝑒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𝑆𝑝𝑎𝑐𝑒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→{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𝑇𝑟𝑢𝑒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𝐹𝑎𝑙𝑠𝑒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}</m:t>
                      </m:r>
                    </m:oMath>
                  </m:oMathPara>
                </a14:m>
                <a:endParaRPr lang="fa-IR" sz="2400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368" y="4725182"/>
                <a:ext cx="6690608" cy="461665"/>
              </a:xfrm>
              <a:prstGeom prst="rect">
                <a:avLst/>
              </a:prstGeom>
              <a:blipFill rotWithShape="0">
                <a:blip r:embed="rId2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674760" y="5435279"/>
            <a:ext cx="1092638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FF0000"/>
                </a:solidFill>
                <a:cs typeface="2  Kamran" panose="00000400000000000000" pitchFamily="2" charset="-78"/>
              </a:rPr>
              <a:t>يك جواب (</a:t>
            </a:r>
            <a:r>
              <a:rPr lang="en-US" sz="3200" b="1" dirty="0">
                <a:solidFill>
                  <a:srgbClr val="FF000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Solution</a:t>
            </a:r>
            <a:r>
              <a:rPr lang="fa-IR" sz="3200" b="1" dirty="0">
                <a:solidFill>
                  <a:srgbClr val="FF0000"/>
                </a:solidFill>
                <a:cs typeface="2  Kamran" panose="00000400000000000000" pitchFamily="2" charset="-78"/>
              </a:rPr>
              <a:t>) براي مسئله جستجو دنباله اي از اعمال (مسير) است كه حالت اوليه را به حالت هدف تبديل مي كند. </a:t>
            </a:r>
          </a:p>
        </p:txBody>
      </p:sp>
    </p:spTree>
    <p:extLst>
      <p:ext uri="{BB962C8B-B14F-4D97-AF65-F5344CB8AC3E}">
        <p14:creationId xmlns:p14="http://schemas.microsoft.com/office/powerpoint/2010/main" val="854279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5" grpId="0"/>
      <p:bldP spid="28" grpId="0"/>
      <p:bldP spid="19" grpId="0"/>
      <p:bldP spid="2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826373" y="59422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مسائل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688171" y="1349133"/>
            <a:ext cx="2912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200" b="1" dirty="0">
                <a:cs typeface="2  Kamran" panose="00000400000000000000" pitchFamily="2" charset="-78"/>
              </a:rPr>
              <a:t>: مسافرت در روماني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357187" y="2128838"/>
            <a:ext cx="5726904" cy="3529011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7200585" y="2201770"/>
            <a:ext cx="44005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فضاي حالت: </a:t>
            </a:r>
            <a:r>
              <a:rPr lang="fa-IR" sz="3200" b="1" dirty="0">
                <a:cs typeface="2  Kamran" panose="00000400000000000000" pitchFamily="2" charset="-78"/>
              </a:rPr>
              <a:t>بودن در هر يك از شهرها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476027" y="2762019"/>
            <a:ext cx="5125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تابع بعدي و اعمال:</a:t>
            </a:r>
            <a:r>
              <a:rPr lang="fa-IR" sz="3200" b="1" dirty="0">
                <a:cs typeface="2  Kamran" panose="00000400000000000000" pitchFamily="2" charset="-78"/>
              </a:rPr>
              <a:t> رفتن به شهرهاي همسايه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415111" y="3346794"/>
            <a:ext cx="51860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تابع هزينه: </a:t>
            </a:r>
            <a:r>
              <a:rPr lang="fa-IR" sz="3200" b="1" dirty="0">
                <a:cs typeface="2  Kamran" panose="00000400000000000000" pitchFamily="2" charset="-78"/>
              </a:rPr>
              <a:t>مجموع مسافت ميان شهرها در مسير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398302" y="3907043"/>
            <a:ext cx="22028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حالت اوليه: </a:t>
            </a:r>
            <a:r>
              <a:rPr lang="en-US" sz="3200" b="1" dirty="0">
                <a:latin typeface="Gabriola" panose="04040605051002020D02" pitchFamily="82" charset="0"/>
                <a:cs typeface="2  Kamran" panose="00000400000000000000" pitchFamily="2" charset="-78"/>
              </a:rPr>
              <a:t>Arad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62112" y="4516344"/>
            <a:ext cx="44390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تابع تست هدف:</a:t>
            </a:r>
            <a:r>
              <a:rPr lang="fa-IR" sz="3200" b="1" dirty="0">
                <a:cs typeface="2  Kamran" panose="00000400000000000000" pitchFamily="2" charset="-78"/>
              </a:rPr>
              <a:t> آيا شهر (حالت) فعلي</a:t>
            </a:r>
          </a:p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 </a:t>
            </a:r>
            <a:r>
              <a:rPr lang="en-US" sz="3200" b="1" dirty="0">
                <a:latin typeface="Gabriola" panose="04040605051002020D02" pitchFamily="82" charset="0"/>
                <a:cs typeface="2  Kamran" panose="00000400000000000000" pitchFamily="2" charset="-78"/>
              </a:rPr>
              <a:t>Bucharest</a:t>
            </a:r>
            <a:r>
              <a:rPr lang="fa-IR" sz="3200" b="1" dirty="0">
                <a:cs typeface="2  Kamran" panose="00000400000000000000" pitchFamily="2" charset="-78"/>
              </a:rPr>
              <a:t> است؟</a:t>
            </a:r>
            <a:endParaRPr lang="en-US" sz="32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653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826373" y="59422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مسائل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870641" y="1349133"/>
            <a:ext cx="37305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200" b="1" dirty="0">
                <a:cs typeface="2  Kamran" panose="00000400000000000000" pitchFamily="2" charset="-78"/>
              </a:rPr>
              <a:t>: مسأله 8-پازل (</a:t>
            </a:r>
            <a:r>
              <a:rPr lang="en-US" sz="3200" b="1" dirty="0">
                <a:latin typeface="Gabriola" panose="04040605051002020D02" pitchFamily="82" charset="0"/>
                <a:cs typeface="2  Kamran" panose="00000400000000000000" pitchFamily="2" charset="-78"/>
              </a:rPr>
              <a:t>8-Puzzle</a:t>
            </a:r>
            <a:r>
              <a:rPr lang="fa-IR" sz="3200" b="1" dirty="0">
                <a:cs typeface="2  Kamran" panose="00000400000000000000" pitchFamily="2" charset="-78"/>
              </a:rPr>
              <a:t>)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35987" y="2201770"/>
            <a:ext cx="38651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فضاي حالت: </a:t>
            </a:r>
            <a:r>
              <a:rPr lang="fa-IR" sz="3200" b="1" dirty="0">
                <a:cs typeface="2  Kamran" panose="00000400000000000000" pitchFamily="2" charset="-78"/>
              </a:rPr>
              <a:t>هر ترتيبي از خانه ها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91004" y="2762019"/>
            <a:ext cx="521014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تابع بعدي و اعمال:</a:t>
            </a:r>
            <a:r>
              <a:rPr lang="fa-IR" sz="3200" b="1" dirty="0">
                <a:cs typeface="2  Kamran" panose="00000400000000000000" pitchFamily="2" charset="-78"/>
              </a:rPr>
              <a:t> حركت خانه خالي به سمت</a:t>
            </a:r>
          </a:p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{بالا، پايين، چپ، راست}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8178" y="4118325"/>
            <a:ext cx="80329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تابع هزينه: </a:t>
            </a:r>
            <a:r>
              <a:rPr lang="fa-IR" sz="3200" b="1" dirty="0">
                <a:cs typeface="2  Kamran" panose="00000400000000000000" pitchFamily="2" charset="-78"/>
              </a:rPr>
              <a:t>هزينه هر گام برابر يك واحد و هزينه مسير برابر با تعداد گام ها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65693" y="4678574"/>
            <a:ext cx="42354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حالت اوليه: </a:t>
            </a:r>
            <a:r>
              <a:rPr lang="fa-IR" sz="3200" b="1" dirty="0">
                <a:latin typeface="Gabriola" panose="04040605051002020D02" pitchFamily="82" charset="0"/>
                <a:cs typeface="2  Kamran" panose="00000400000000000000" pitchFamily="2" charset="-78"/>
              </a:rPr>
              <a:t>هر حالتي از فضاي حالت</a:t>
            </a:r>
            <a:endParaRPr lang="en-US" sz="32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727698" y="5287875"/>
            <a:ext cx="48734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تابع تست هدف:</a:t>
            </a:r>
            <a:r>
              <a:rPr lang="fa-IR" sz="3200" b="1" dirty="0">
                <a:cs typeface="2  Kamran" panose="00000400000000000000" pitchFamily="2" charset="-78"/>
              </a:rPr>
              <a:t> آيا خانه ها مرتب هستند؟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6563" t="53335" r="30859" b="21444"/>
          <a:stretch/>
        </p:blipFill>
        <p:spPr>
          <a:xfrm>
            <a:off x="487682" y="1483568"/>
            <a:ext cx="4280797" cy="186322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12" y="3346793"/>
            <a:ext cx="11512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b="1" dirty="0">
                <a:cs typeface="2  Kamran" panose="00000400000000000000" pitchFamily="2" charset="-78"/>
              </a:rPr>
              <a:t>حالت شروع</a:t>
            </a:r>
            <a:endParaRPr lang="en-US" sz="2400" b="1" dirty="0"/>
          </a:p>
        </p:txBody>
      </p:sp>
      <p:sp>
        <p:nvSpPr>
          <p:cNvPr id="18" name="Rectangle 17"/>
          <p:cNvSpPr/>
          <p:nvPr/>
        </p:nvSpPr>
        <p:spPr>
          <a:xfrm>
            <a:off x="3373696" y="3346792"/>
            <a:ext cx="115608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a-IR" sz="2400" b="1" dirty="0">
                <a:cs typeface="2  Kamran" panose="00000400000000000000" pitchFamily="2" charset="-78"/>
              </a:rPr>
              <a:t>حالت هدف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932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826373" y="59422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مسائل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9329373" y="1349133"/>
            <a:ext cx="22717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200" b="1" dirty="0">
                <a:cs typeface="2  Kamran" panose="00000400000000000000" pitchFamily="2" charset="-78"/>
              </a:rPr>
              <a:t>: مسأله 8 وزير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453311" y="2201770"/>
            <a:ext cx="6147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فضاي حالت: </a:t>
            </a:r>
            <a:r>
              <a:rPr lang="fa-IR" sz="3200" b="1" dirty="0">
                <a:cs typeface="2  Kamran" panose="00000400000000000000" pitchFamily="2" charset="-78"/>
              </a:rPr>
              <a:t>تمامي چينش هاي 8 وزير در صفحه شطرنج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105185" y="2762019"/>
            <a:ext cx="7495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تابع بعدي و اعمال:</a:t>
            </a:r>
            <a:r>
              <a:rPr lang="fa-IR" sz="3200" b="1" dirty="0">
                <a:cs typeface="2  Kamran" panose="00000400000000000000" pitchFamily="2" charset="-78"/>
              </a:rPr>
              <a:t> جابجا كردن هر يك از وزيرها در خانه هاي شطرنج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555902" y="3489675"/>
            <a:ext cx="604524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تابع هزينه: </a:t>
            </a:r>
            <a:r>
              <a:rPr lang="fa-IR" sz="3200" b="1" dirty="0">
                <a:cs typeface="2  Kamran" panose="00000400000000000000" pitchFamily="2" charset="-78"/>
              </a:rPr>
              <a:t>هزينه هر گام (جابجا كردن) برابر يك واحد و </a:t>
            </a:r>
          </a:p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هزينه مسير برابر با تعداد گام ها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66205" y="4678574"/>
            <a:ext cx="35349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حالت اوليه: </a:t>
            </a:r>
            <a:r>
              <a:rPr lang="fa-IR" sz="3200" b="1" dirty="0">
                <a:latin typeface="Gabriola" panose="04040605051002020D02" pitchFamily="82" charset="0"/>
                <a:cs typeface="2  Kamran" panose="00000400000000000000" pitchFamily="2" charset="-78"/>
              </a:rPr>
              <a:t>يك چينش تصادفي</a:t>
            </a:r>
            <a:endParaRPr lang="en-US" sz="32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030117" y="5287875"/>
            <a:ext cx="65710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تابع تست هدف:</a:t>
            </a:r>
            <a:r>
              <a:rPr lang="fa-IR" sz="3200" b="1" dirty="0">
                <a:cs typeface="2  Kamran" panose="00000400000000000000" pitchFamily="2" charset="-78"/>
              </a:rPr>
              <a:t> آيا تمامي وزيرها در موقعيت امن هستند؟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1026" name="Picture 2" descr="a) A solution to the non-attacking 8-queens problem; (b) An optimal... |  Download Scientific Diagram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43" b="5516"/>
          <a:stretch/>
        </p:blipFill>
        <p:spPr bwMode="auto">
          <a:xfrm>
            <a:off x="342901" y="878132"/>
            <a:ext cx="3386137" cy="3423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756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002430" y="59422"/>
            <a:ext cx="2722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گراف فضاي حالت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9657" y="1349133"/>
            <a:ext cx="11301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گراف فضاي حالت (</a:t>
            </a:r>
            <a:r>
              <a:rPr lang="en-US" sz="3200" b="1" dirty="0">
                <a:latin typeface="Gabriola" panose="04040605051002020D02" pitchFamily="82" charset="0"/>
                <a:cs typeface="2  Kamran" panose="00000400000000000000" pitchFamily="2" charset="-78"/>
              </a:rPr>
              <a:t>State Space Graph</a:t>
            </a:r>
            <a:r>
              <a:rPr lang="fa-IR" sz="3200" b="1" dirty="0">
                <a:cs typeface="2  Kamran" panose="00000400000000000000" pitchFamily="2" charset="-78"/>
              </a:rPr>
              <a:t>) يا گراف جستجو يك نمايش رياضي براي مسئله جستجو است.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5547" t="40204" r="19961" b="12690"/>
          <a:stretch/>
        </p:blipFill>
        <p:spPr>
          <a:xfrm>
            <a:off x="385763" y="2494159"/>
            <a:ext cx="5700712" cy="2770668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7145159" y="1933908"/>
            <a:ext cx="389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>
                <a:solidFill>
                  <a:schemeClr val="accent1"/>
                </a:solidFill>
                <a:cs typeface="2  Kamran" panose="00000400000000000000" pitchFamily="2" charset="-78"/>
              </a:rPr>
              <a:t>گره ها نمايش دهنده حالت هاي جهان هستند. </a:t>
            </a:r>
            <a:endParaRPr lang="en-US" sz="24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13891" y="2494158"/>
            <a:ext cx="422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>
                <a:solidFill>
                  <a:schemeClr val="accent1"/>
                </a:solidFill>
                <a:cs typeface="2  Kamran" panose="00000400000000000000" pitchFamily="2" charset="-78"/>
              </a:rPr>
              <a:t>يالها نشان دهنده تابع بعدي (نتيجه اعمال) هستند. </a:t>
            </a:r>
            <a:endParaRPr lang="en-US" sz="24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2799" y="3054408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>
                <a:solidFill>
                  <a:schemeClr val="accent1"/>
                </a:solidFill>
                <a:cs typeface="2  Kamran" panose="00000400000000000000" pitchFamily="2" charset="-78"/>
              </a:rPr>
              <a:t>در اين گراف هر حالت فقط يكبار ظاهر مي شود. </a:t>
            </a:r>
            <a:endParaRPr lang="en-US" sz="24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889" y="3986133"/>
            <a:ext cx="68002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براي اغلب مسائل، تشكيل اين گراف امكان پذير نيست زيرا </a:t>
            </a:r>
          </a:p>
          <a:p>
            <a:pPr algn="r" rtl="1"/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اندازه آن بسيار بزرگ خواهد بود. ولي براي تحليل، ايده مناسبي است.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37655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8" grpId="0"/>
      <p:bldP spid="19" grpId="0"/>
      <p:bldP spid="20" grpId="0"/>
      <p:bldP spid="2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002430" y="59422"/>
            <a:ext cx="272222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گراف فضاي حالت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99657" y="1349133"/>
            <a:ext cx="11301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گراف فضاي حالت (</a:t>
            </a:r>
            <a:r>
              <a:rPr lang="en-US" sz="3200" b="1" dirty="0">
                <a:latin typeface="Gabriola" panose="04040605051002020D02" pitchFamily="82" charset="0"/>
                <a:cs typeface="2  Kamran" panose="00000400000000000000" pitchFamily="2" charset="-78"/>
              </a:rPr>
              <a:t>State Space Graph</a:t>
            </a:r>
            <a:r>
              <a:rPr lang="fa-IR" sz="3200" b="1" dirty="0">
                <a:cs typeface="2  Kamran" panose="00000400000000000000" pitchFamily="2" charset="-78"/>
              </a:rPr>
              <a:t>) يا گراف جستجو يك نمايش رياضي براي مسئله جستجو است.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45159" y="1933908"/>
            <a:ext cx="38940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>
                <a:solidFill>
                  <a:schemeClr val="accent1"/>
                </a:solidFill>
                <a:cs typeface="2  Kamran" panose="00000400000000000000" pitchFamily="2" charset="-78"/>
              </a:rPr>
              <a:t>گره ها نمايش دهنده حالت هاي جهان هستند. </a:t>
            </a:r>
            <a:endParaRPr lang="en-US" sz="24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813891" y="2494158"/>
            <a:ext cx="4225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>
                <a:solidFill>
                  <a:schemeClr val="accent1"/>
                </a:solidFill>
                <a:cs typeface="2  Kamran" panose="00000400000000000000" pitchFamily="2" charset="-78"/>
              </a:rPr>
              <a:t>يالها نشان دهنده تابع بعدي (نتيجه اعمال) هستند. </a:t>
            </a:r>
            <a:endParaRPr lang="en-US" sz="24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952799" y="3054408"/>
            <a:ext cx="40863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400" b="1" dirty="0">
                <a:solidFill>
                  <a:schemeClr val="accent1"/>
                </a:solidFill>
                <a:cs typeface="2  Kamran" panose="00000400000000000000" pitchFamily="2" charset="-78"/>
              </a:rPr>
              <a:t>در اين گراف هر حالت فقط يكبار ظاهر مي شود. </a:t>
            </a:r>
            <a:endParaRPr lang="en-US" sz="24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00889" y="3986133"/>
            <a:ext cx="680026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براي اغلب مسائل، تشكيل اين گراف امكان پذير نيست زيرا </a:t>
            </a:r>
          </a:p>
          <a:p>
            <a:pPr algn="r" rtl="1"/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اندازه آن بسيار بزرگ خواهد بود. ولي براي تحليل، ايده مناسبي است.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6016" t="39161" r="8945" b="23738"/>
          <a:stretch/>
        </p:blipFill>
        <p:spPr>
          <a:xfrm>
            <a:off x="528926" y="2812063"/>
            <a:ext cx="4271963" cy="254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4170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823167" y="59422"/>
            <a:ext cx="19014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درخت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753143" y="1141875"/>
            <a:ext cx="800251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يك درخت جستجو يك درخت اگر-آنگاه براي برنامه ها و نتايج آنها است.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7628032" y="1662472"/>
            <a:ext cx="31486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>
                <a:solidFill>
                  <a:schemeClr val="accent1"/>
                </a:solidFill>
                <a:cs typeface="2  Kamran" panose="00000400000000000000" pitchFamily="2" charset="-78"/>
              </a:rPr>
              <a:t>حالت اوليه ريشه درخت است </a:t>
            </a:r>
            <a:endParaRPr lang="en-US" sz="28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610589" y="2186083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>
                <a:solidFill>
                  <a:schemeClr val="accent1"/>
                </a:solidFill>
                <a:cs typeface="2  Kamran" panose="00000400000000000000" pitchFamily="2" charset="-78"/>
              </a:rPr>
              <a:t>فرزندان معادل با حالت هاي بعدي هستند </a:t>
            </a:r>
            <a:endParaRPr lang="en-US" sz="28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37149" t="38745" r="46327" b="46039"/>
          <a:stretch/>
        </p:blipFill>
        <p:spPr>
          <a:xfrm>
            <a:off x="5088733" y="3650948"/>
            <a:ext cx="1007267" cy="521493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9686007" y="3619810"/>
            <a:ext cx="142058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حالت فعلي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2"/>
          <a:srcRect l="37149" t="38745" r="46327" b="46039"/>
          <a:stretch/>
        </p:blipFill>
        <p:spPr>
          <a:xfrm>
            <a:off x="3460547" y="4726080"/>
            <a:ext cx="1007267" cy="521493"/>
          </a:xfrm>
          <a:prstGeom prst="rect">
            <a:avLst/>
          </a:prstGeom>
        </p:spPr>
      </p:pic>
      <p:pic>
        <p:nvPicPr>
          <p:cNvPr id="37" name="Picture 36"/>
          <p:cNvPicPr>
            <a:picLocks noChangeAspect="1"/>
          </p:cNvPicPr>
          <p:nvPr/>
        </p:nvPicPr>
        <p:blipFill rotWithShape="1">
          <a:blip r:embed="rId2"/>
          <a:srcRect l="62697" t="38745" r="20779" b="46039"/>
          <a:stretch/>
        </p:blipFill>
        <p:spPr>
          <a:xfrm>
            <a:off x="6638925" y="4726081"/>
            <a:ext cx="1007267" cy="521493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 rotWithShape="1">
          <a:blip r:embed="rId2"/>
          <a:srcRect l="37149" t="75431" r="46327" b="9353"/>
          <a:stretch/>
        </p:blipFill>
        <p:spPr>
          <a:xfrm>
            <a:off x="5088733" y="4719901"/>
            <a:ext cx="1007267" cy="521493"/>
          </a:xfrm>
          <a:prstGeom prst="rect">
            <a:avLst/>
          </a:prstGeom>
        </p:spPr>
      </p:pic>
      <p:cxnSp>
        <p:nvCxnSpPr>
          <p:cNvPr id="46" name="Straight Arrow Connector 45"/>
          <p:cNvCxnSpPr>
            <a:endCxn id="35" idx="0"/>
          </p:cNvCxnSpPr>
          <p:nvPr/>
        </p:nvCxnSpPr>
        <p:spPr>
          <a:xfrm flipH="1">
            <a:off x="3964181" y="4172441"/>
            <a:ext cx="1422207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2" idx="2"/>
            <a:endCxn id="38" idx="0"/>
          </p:cNvCxnSpPr>
          <p:nvPr/>
        </p:nvCxnSpPr>
        <p:spPr>
          <a:xfrm>
            <a:off x="5592367" y="4172441"/>
            <a:ext cx="0" cy="54746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endCxn id="37" idx="0"/>
          </p:cNvCxnSpPr>
          <p:nvPr/>
        </p:nvCxnSpPr>
        <p:spPr>
          <a:xfrm>
            <a:off x="5775961" y="4172441"/>
            <a:ext cx="1366598" cy="55364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67814" y="3973754"/>
            <a:ext cx="31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briola" panose="04040605051002020D02" pitchFamily="82" charset="0"/>
              </a:rPr>
              <a:t>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285957" y="4127806"/>
            <a:ext cx="293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briola" panose="04040605051002020D02" pitchFamily="82" charset="0"/>
              </a:rPr>
              <a:t>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442378" y="3973753"/>
            <a:ext cx="3305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Gabriola" panose="04040605051002020D02" pitchFamily="82" charset="0"/>
              </a:rPr>
              <a:t>R</a:t>
            </a:r>
          </a:p>
        </p:txBody>
      </p:sp>
      <p:sp>
        <p:nvSpPr>
          <p:cNvPr id="53" name="Right Arrow 52"/>
          <p:cNvSpPr/>
          <p:nvPr/>
        </p:nvSpPr>
        <p:spPr>
          <a:xfrm rot="10800000">
            <a:off x="8123074" y="3765246"/>
            <a:ext cx="1451519" cy="362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TextBox 53"/>
          <p:cNvSpPr txBox="1"/>
          <p:nvPr/>
        </p:nvSpPr>
        <p:spPr>
          <a:xfrm>
            <a:off x="9817303" y="4656619"/>
            <a:ext cx="1938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آينده هاي ممكن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55" name="Right Arrow 54"/>
          <p:cNvSpPr/>
          <p:nvPr/>
        </p:nvSpPr>
        <p:spPr>
          <a:xfrm rot="10800000">
            <a:off x="8123074" y="4786912"/>
            <a:ext cx="1451519" cy="36255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/>
          <p:cNvCxnSpPr/>
          <p:nvPr/>
        </p:nvCxnSpPr>
        <p:spPr>
          <a:xfrm flipH="1">
            <a:off x="3460547" y="5261414"/>
            <a:ext cx="503263" cy="539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>
            <a:stCxn id="35" idx="2"/>
          </p:cNvCxnSpPr>
          <p:nvPr/>
        </p:nvCxnSpPr>
        <p:spPr>
          <a:xfrm flipH="1">
            <a:off x="3963810" y="5247573"/>
            <a:ext cx="371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>
            <a:stCxn id="35" idx="2"/>
          </p:cNvCxnSpPr>
          <p:nvPr/>
        </p:nvCxnSpPr>
        <p:spPr>
          <a:xfrm>
            <a:off x="3964181" y="5247573"/>
            <a:ext cx="502892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5089474" y="5247869"/>
            <a:ext cx="503263" cy="539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5592737" y="5234028"/>
            <a:ext cx="371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5593108" y="5234028"/>
            <a:ext cx="502892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flipH="1">
            <a:off x="6663071" y="5231682"/>
            <a:ext cx="503263" cy="53979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166334" y="5217841"/>
            <a:ext cx="371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7166705" y="5217841"/>
            <a:ext cx="502892" cy="55363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2822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45" grpId="0"/>
      <p:bldP spid="47" grpId="0"/>
      <p:bldP spid="34" grpId="0"/>
      <p:bldP spid="50" grpId="0"/>
      <p:bldP spid="51" grpId="0"/>
      <p:bldP spid="52" grpId="0"/>
      <p:bldP spid="53" grpId="0" animBg="1"/>
      <p:bldP spid="54" grpId="0"/>
      <p:bldP spid="5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5858941" y="59422"/>
            <a:ext cx="58657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درخت جستجو در مقابل گراف فضاي حالت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3875" t="40884" r="65375" b="26878"/>
          <a:stretch/>
        </p:blipFill>
        <p:spPr>
          <a:xfrm>
            <a:off x="1691640" y="2804160"/>
            <a:ext cx="2529840" cy="220980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36929" t="42440" r="41375" b="14872"/>
          <a:stretch/>
        </p:blipFill>
        <p:spPr>
          <a:xfrm>
            <a:off x="7719780" y="2446020"/>
            <a:ext cx="2645127" cy="292608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8261522" y="1842502"/>
            <a:ext cx="15616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درخت جستجو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698387" y="1555383"/>
            <a:ext cx="266611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يك گراف فضاي حالت</a:t>
            </a:r>
          </a:p>
          <a:p>
            <a:pPr algn="ctr" rtl="1"/>
            <a:r>
              <a:rPr lang="fa-IR" sz="3200" b="1" dirty="0">
                <a:cs typeface="2  Kamran" panose="00000400000000000000" pitchFamily="2" charset="-78"/>
              </a:rPr>
              <a:t>با چهار حالت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644913" y="5436563"/>
            <a:ext cx="1101782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FF0000"/>
                </a:solidFill>
                <a:cs typeface="2  Kamran" panose="00000400000000000000" pitchFamily="2" charset="-78"/>
              </a:rPr>
              <a:t>مهم: در يك درخت جستجو، ممكن است ساختارهاي تكراري فراواني ديده شود. بنابراين، اندازه درخت </a:t>
            </a:r>
          </a:p>
          <a:p>
            <a:pPr algn="r" rtl="1"/>
            <a:r>
              <a:rPr lang="fa-IR" sz="3200" b="1" dirty="0">
                <a:solidFill>
                  <a:srgbClr val="FF0000"/>
                </a:solidFill>
                <a:cs typeface="2  Kamran" panose="00000400000000000000" pitchFamily="2" charset="-78"/>
              </a:rPr>
              <a:t>جستجو مي تواند بي نهايت باشد. 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9775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125" t="20653" r="31125" b="22653"/>
          <a:stretch/>
        </p:blipFill>
        <p:spPr>
          <a:xfrm>
            <a:off x="418522" y="2204251"/>
            <a:ext cx="4190056" cy="34466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42607" y="59422"/>
            <a:ext cx="348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پياده سازي درخت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53972" y="1065262"/>
            <a:ext cx="10687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نمايش گرههاي درخت: براي نمايش گرهها از ساختمان داده اي با پنج عنصر زير استفاده مي كنيم: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303658" y="1650037"/>
            <a:ext cx="47884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State</a:t>
            </a:r>
            <a:r>
              <a:rPr lang="fa-IR" sz="2800" b="1" dirty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حالتي كه اين گره نمايش دهنده آن است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08156" y="2065424"/>
            <a:ext cx="7083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Parent Node</a:t>
            </a:r>
            <a:r>
              <a:rPr lang="fa-IR" sz="2800" b="1" dirty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گرهي در درخت جستجو كه اين گره از آن ايجاد شده است.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01506" y="2527199"/>
            <a:ext cx="67906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Operator</a:t>
            </a:r>
            <a:r>
              <a:rPr lang="fa-IR" sz="2800" b="1" dirty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عملي كه باعث به وجود آمدن اين گره از والد شده است.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515253" y="2942586"/>
            <a:ext cx="4576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Depth</a:t>
            </a:r>
            <a:r>
              <a:rPr lang="fa-IR" sz="2800" b="1" dirty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تعداد گرههاي مسير از ريشه تا اين گره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891958" y="3404361"/>
            <a:ext cx="42001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Path Cost</a:t>
            </a:r>
            <a:r>
              <a:rPr lang="fa-IR" sz="2800" b="1" dirty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هزينه مسير از ريشه تا اين گره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889432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0125" t="20653" r="31125" b="22653"/>
          <a:stretch/>
        </p:blipFill>
        <p:spPr>
          <a:xfrm>
            <a:off x="418522" y="2204251"/>
            <a:ext cx="4190056" cy="3446659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242607" y="59422"/>
            <a:ext cx="34820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پياده سازي درخت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348822" y="1065262"/>
            <a:ext cx="959269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علاوه براين، نياز به محلي براي نگهداري گرههايي داريم كه منتظر بسط داده شدن هستند. </a:t>
            </a:r>
          </a:p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بدين منظور از يك صف (</a:t>
            </a:r>
            <a:r>
              <a:rPr lang="en-US" sz="3200" b="1" dirty="0">
                <a:latin typeface="Gabriola" panose="04040605051002020D02" pitchFamily="82" charset="0"/>
                <a:cs typeface="2  Kamran" panose="00000400000000000000" pitchFamily="2" charset="-78"/>
              </a:rPr>
              <a:t>Queue</a:t>
            </a:r>
            <a:r>
              <a:rPr lang="fa-IR" sz="3200" b="1" dirty="0">
                <a:cs typeface="2  Kamran" panose="00000400000000000000" pitchFamily="2" charset="-78"/>
              </a:rPr>
              <a:t>) استفاده خواهيم كرد.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336212" y="2634922"/>
            <a:ext cx="7075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MAKE-QUIUE(Elements)</a:t>
            </a:r>
            <a:r>
              <a:rPr lang="fa-IR" sz="2800" b="1" dirty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يك صف با عناصر داده شده ايجاد مي كند. 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356268" y="3259426"/>
            <a:ext cx="40559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EMPTY?(Queue)</a:t>
            </a:r>
            <a:r>
              <a:rPr lang="fa-IR" sz="2800" b="1" dirty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آيا صف خالي است؟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26456" y="3878681"/>
            <a:ext cx="7585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REMOVE-FRONT(Queue)</a:t>
            </a:r>
            <a:r>
              <a:rPr lang="fa-IR" sz="2800" b="1" dirty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عنصر ابتداي صف را حذف كرده و برمي گرداند.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476940" y="4498757"/>
            <a:ext cx="69173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QUEUING-FN(</a:t>
            </a:r>
            <a:r>
              <a:rPr lang="en-US" sz="2800" b="1" dirty="0" err="1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Elements,Queue</a:t>
            </a:r>
            <a:r>
              <a:rPr lang="en-US" sz="28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r>
              <a:rPr lang="fa-IR" sz="2800" b="1" dirty="0">
                <a:solidFill>
                  <a:srgbClr val="00B0F0"/>
                </a:solidFill>
                <a:cs typeface="2  Kamran" panose="00000400000000000000" pitchFamily="2" charset="-78"/>
              </a:rPr>
              <a:t>: </a:t>
            </a:r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مجموعه اي از عناصر را در صف </a:t>
            </a:r>
          </a:p>
          <a:p>
            <a:pPr algn="r" rtl="1"/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قرار مي دهد. اينكه عناصر جديد به كجاي صف اضافه شوند، استراتژي هاي</a:t>
            </a:r>
          </a:p>
          <a:p>
            <a:pPr algn="r" rtl="1"/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مختلف جستجو را تعريف ميكند.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78534" y="2096314"/>
            <a:ext cx="52629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اعمال زير بر روي اين صف قابل انجام هستند:</a:t>
            </a:r>
            <a:endParaRPr lang="en-US" sz="32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81929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201556" y="0"/>
            <a:ext cx="17155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يادآوري ... 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286625" y="1114700"/>
            <a:ext cx="417024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>
                <a:cs typeface="2  Kamran" panose="00000400000000000000" pitchFamily="2" charset="-78"/>
              </a:rPr>
              <a:t>هر چيزي كه در يك </a:t>
            </a:r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محيط</a:t>
            </a:r>
            <a:r>
              <a:rPr lang="fa-IR" sz="3200" b="1" dirty="0">
                <a:cs typeface="2  Kamran" panose="00000400000000000000" pitchFamily="2" charset="-78"/>
              </a:rPr>
              <a:t> قرار گرفته و با استفاده از </a:t>
            </a:r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سنسور</a:t>
            </a:r>
            <a:r>
              <a:rPr lang="fa-IR" sz="3200" b="1" dirty="0">
                <a:cs typeface="2  Kamran" panose="00000400000000000000" pitchFamily="2" charset="-78"/>
              </a:rPr>
              <a:t>هاي خود محيط را </a:t>
            </a:r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درك</a:t>
            </a:r>
            <a:r>
              <a:rPr lang="fa-IR" sz="3200" b="1" dirty="0">
                <a:cs typeface="2  Kamran" panose="00000400000000000000" pitchFamily="2" charset="-78"/>
              </a:rPr>
              <a:t> كرده و با استفاده از </a:t>
            </a:r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افكتور</a:t>
            </a:r>
            <a:r>
              <a:rPr lang="fa-IR" sz="3200" b="1" dirty="0">
                <a:cs typeface="2  Kamran" panose="00000400000000000000" pitchFamily="2" charset="-78"/>
              </a:rPr>
              <a:t>هاي خود بر روي محيط </a:t>
            </a:r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عمل</a:t>
            </a:r>
            <a:r>
              <a:rPr lang="fa-IR" sz="3200" b="1" dirty="0">
                <a:cs typeface="2  Kamran" panose="00000400000000000000" pitchFamily="2" charset="-78"/>
              </a:rPr>
              <a:t> انجام مي دهد.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32812" t="32283" r="27109" b="36035"/>
          <a:stretch/>
        </p:blipFill>
        <p:spPr>
          <a:xfrm>
            <a:off x="957262" y="961475"/>
            <a:ext cx="5329237" cy="23685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/>
          <p:cNvSpPr txBox="1"/>
          <p:nvPr/>
        </p:nvSpPr>
        <p:spPr>
          <a:xfrm>
            <a:off x="10813730" y="3330026"/>
            <a:ext cx="82696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>
                <a:cs typeface="2  Kamran" panose="00000400000000000000" pitchFamily="2" charset="-78"/>
              </a:rPr>
              <a:t>مثال: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65045" y="3914801"/>
          <a:ext cx="10972803" cy="2529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164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3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717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15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411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اعمال</a:t>
                      </a:r>
                      <a:endParaRPr lang="en-US" sz="2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افكتورها</a:t>
                      </a:r>
                      <a:endParaRPr lang="en-US" sz="2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اداراكات</a:t>
                      </a:r>
                      <a:endParaRPr lang="en-US" sz="2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سنسورها</a:t>
                      </a:r>
                      <a:endParaRPr lang="en-US" sz="2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2  Kamran" panose="00000400000000000000" pitchFamily="2" charset="-78"/>
                        </a:rPr>
                        <a:t>محيط</a:t>
                      </a:r>
                      <a:endParaRPr lang="en-US" sz="2800" b="1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b="1" dirty="0">
                          <a:solidFill>
                            <a:srgbClr val="FF0000"/>
                          </a:solidFill>
                          <a:cs typeface="2  Kamran" panose="00000400000000000000" pitchFamily="2" charset="-78"/>
                        </a:rPr>
                        <a:t>عامل</a:t>
                      </a:r>
                      <a:endParaRPr lang="en-US" sz="2800" b="1" dirty="0">
                        <a:solidFill>
                          <a:srgbClr val="FF0000"/>
                        </a:solidFill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بوق زدن -</a:t>
                      </a:r>
                      <a:r>
                        <a:rPr lang="fa-IR" sz="2400" baseline="0" dirty="0">
                          <a:cs typeface="2  Kamran" panose="00000400000000000000" pitchFamily="2" charset="-78"/>
                        </a:rPr>
                        <a:t>  سوار كردن مسافر  - گاز دادن  - ترمز كردن - .... 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دنده </a:t>
                      </a:r>
                      <a:r>
                        <a:rPr lang="fa-IR" sz="2400" baseline="0" dirty="0">
                          <a:cs typeface="2  Kamran" panose="00000400000000000000" pitchFamily="2" charset="-78"/>
                        </a:rPr>
                        <a:t> - پدال گاز – بوق – زبان  - دست - ... 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سرعت – مسافرين – وضعيت ماشين –</a:t>
                      </a:r>
                      <a:r>
                        <a:rPr lang="fa-IR" sz="2400" baseline="0" dirty="0">
                          <a:cs typeface="2  Kamran" panose="00000400000000000000" pitchFamily="2" charset="-78"/>
                        </a:rPr>
                        <a:t> ترافيك 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چشم -</a:t>
                      </a:r>
                      <a:r>
                        <a:rPr lang="fa-IR" sz="2400" baseline="0" dirty="0">
                          <a:cs typeface="2  Kamran" panose="00000400000000000000" pitchFamily="2" charset="-78"/>
                        </a:rPr>
                        <a:t> گوش - .....</a:t>
                      </a:r>
                    </a:p>
                    <a:p>
                      <a:pPr algn="r" rtl="1"/>
                      <a:r>
                        <a:rPr lang="fa-IR" sz="2400" baseline="0" dirty="0">
                          <a:cs typeface="2  Kamran" panose="00000400000000000000" pitchFamily="2" charset="-78"/>
                        </a:rPr>
                        <a:t>سرعت سنج  - آمپر بنزين 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ترافيك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b="1" dirty="0">
                          <a:solidFill>
                            <a:srgbClr val="00B0F0"/>
                          </a:solidFill>
                          <a:cs typeface="2  Kamran" panose="00000400000000000000" pitchFamily="2" charset="-78"/>
                        </a:rPr>
                        <a:t>راننده تاكسي</a:t>
                      </a:r>
                      <a:endParaRPr lang="en-US" sz="2400" b="1" dirty="0">
                        <a:solidFill>
                          <a:srgbClr val="00B0F0"/>
                        </a:solidFill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حركت دادن مهره ها – كيش دادن - ...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دست </a:t>
                      </a:r>
                      <a:r>
                        <a:rPr lang="fa-IR" sz="2400" baseline="0" dirty="0">
                          <a:cs typeface="2  Kamran" panose="00000400000000000000" pitchFamily="2" charset="-78"/>
                        </a:rPr>
                        <a:t> - زبان 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حركات حريف</a:t>
                      </a:r>
                      <a:r>
                        <a:rPr lang="fa-IR" sz="2400" baseline="0" dirty="0">
                          <a:cs typeface="2  Kamran" panose="00000400000000000000" pitchFamily="2" charset="-78"/>
                        </a:rPr>
                        <a:t> – موفقعيت مهره ها  - ساعت - .... 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چشم  و</a:t>
                      </a:r>
                      <a:r>
                        <a:rPr lang="fa-IR" sz="2400" baseline="0" dirty="0">
                          <a:cs typeface="2  Kamran" panose="00000400000000000000" pitchFamily="2" charset="-78"/>
                        </a:rPr>
                        <a:t> گوش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400" dirty="0">
                          <a:cs typeface="2  Kamran" panose="00000400000000000000" pitchFamily="2" charset="-78"/>
                        </a:rPr>
                        <a:t>بازي</a:t>
                      </a:r>
                      <a:r>
                        <a:rPr lang="fa-IR" sz="2400" baseline="0" dirty="0">
                          <a:cs typeface="2  Kamran" panose="00000400000000000000" pitchFamily="2" charset="-78"/>
                        </a:rPr>
                        <a:t> شطرنج</a:t>
                      </a:r>
                      <a:endParaRPr lang="en-US" sz="2400" dirty="0"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 rtl="1"/>
                      <a:r>
                        <a:rPr lang="fa-IR" sz="2800" b="1" dirty="0">
                          <a:solidFill>
                            <a:srgbClr val="00B0F0"/>
                          </a:solidFill>
                          <a:cs typeface="2  Kamran" panose="00000400000000000000" pitchFamily="2" charset="-78"/>
                        </a:rPr>
                        <a:t>شطرنج</a:t>
                      </a:r>
                      <a:r>
                        <a:rPr lang="fa-IR" sz="2800" b="1" baseline="0" dirty="0">
                          <a:solidFill>
                            <a:srgbClr val="00B0F0"/>
                          </a:solidFill>
                          <a:cs typeface="2  Kamran" panose="00000400000000000000" pitchFamily="2" charset="-78"/>
                        </a:rPr>
                        <a:t> باز</a:t>
                      </a:r>
                      <a:endParaRPr lang="en-US" sz="2800" b="1" dirty="0">
                        <a:solidFill>
                          <a:srgbClr val="00B0F0"/>
                        </a:solidFill>
                        <a:cs typeface="2  Kamran" panose="00000400000000000000" pitchFamily="2" charset="-78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0770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10800999" y="59422"/>
            <a:ext cx="9236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4875" t="36660" r="30250" b="37772"/>
          <a:stretch/>
        </p:blipFill>
        <p:spPr>
          <a:xfrm>
            <a:off x="1127760" y="1584960"/>
            <a:ext cx="9182034" cy="29413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19949" y="4934595"/>
            <a:ext cx="109521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در زمان ايجاد درخت جستجو، </a:t>
            </a:r>
            <a:r>
              <a:rPr lang="fa-IR" sz="3200" b="1" dirty="0">
                <a:solidFill>
                  <a:schemeClr val="accent1"/>
                </a:solidFill>
                <a:cs typeface="2  Kamran" panose="00000400000000000000" pitchFamily="2" charset="-78"/>
              </a:rPr>
              <a:t>تعدادي گره جديد توليد شده و منتظر بسط داده شدن </a:t>
            </a:r>
            <a:r>
              <a:rPr lang="fa-IR" sz="3200" b="1" dirty="0">
                <a:cs typeface="2  Kamran" panose="00000400000000000000" pitchFamily="2" charset="-78"/>
              </a:rPr>
              <a:t>هستند. اينكه كداميك </a:t>
            </a:r>
          </a:p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بايد زودتر بررسي و بسط داده شوند، </a:t>
            </a:r>
            <a:r>
              <a:rPr lang="fa-IR" sz="3200" b="1" dirty="0">
                <a:solidFill>
                  <a:schemeClr val="accent1"/>
                </a:solidFill>
                <a:cs typeface="2  Kamran" panose="00000400000000000000" pitchFamily="2" charset="-78"/>
              </a:rPr>
              <a:t>استراتژي جستجو </a:t>
            </a:r>
            <a:r>
              <a:rPr lang="fa-IR" sz="3200" b="1" dirty="0">
                <a:cs typeface="2  Kamran" panose="00000400000000000000" pitchFamily="2" charset="-78"/>
              </a:rPr>
              <a:t>ناميده مي شود.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2425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19805" t="35017" r="21718" b="16835"/>
          <a:stretch/>
        </p:blipFill>
        <p:spPr>
          <a:xfrm>
            <a:off x="171450" y="1527369"/>
            <a:ext cx="6021386" cy="2787456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7203861" y="59422"/>
            <a:ext cx="4520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استراتژي هاي جستجو: عمق اول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546292" y="1234981"/>
            <a:ext cx="617835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در اين استراتژي، همواره </a:t>
            </a:r>
            <a:r>
              <a:rPr lang="fa-IR" sz="3200" b="1" dirty="0">
                <a:solidFill>
                  <a:schemeClr val="accent1"/>
                </a:solidFill>
                <a:cs typeface="2  Kamran" panose="00000400000000000000" pitchFamily="2" charset="-78"/>
              </a:rPr>
              <a:t>عميق ترين گره</a:t>
            </a:r>
            <a:r>
              <a:rPr lang="fa-IR" sz="3200" b="1" dirty="0">
                <a:cs typeface="2  Kamran" panose="00000400000000000000" pitchFamily="2" charset="-78"/>
              </a:rPr>
              <a:t> زودتر از بقيه</a:t>
            </a:r>
          </a:p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بسط داده مي شود.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5782805" y="2604587"/>
            <a:ext cx="596195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در اين استراتژي، فرزندان توليد شده از بسط گرهها، </a:t>
            </a:r>
          </a:p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به </a:t>
            </a:r>
            <a:r>
              <a:rPr lang="fa-IR" sz="3200" b="1" dirty="0">
                <a:solidFill>
                  <a:schemeClr val="accent1"/>
                </a:solidFill>
                <a:cs typeface="2  Kamran" panose="00000400000000000000" pitchFamily="2" charset="-78"/>
              </a:rPr>
              <a:t>ابتداي صف </a:t>
            </a:r>
            <a:r>
              <a:rPr lang="fa-IR" sz="3200" b="1" dirty="0">
                <a:cs typeface="2  Kamran" panose="00000400000000000000" pitchFamily="2" charset="-78"/>
              </a:rPr>
              <a:t>اضافه مي شوند. به عبارت ديگر، صف </a:t>
            </a:r>
          </a:p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همانند يك </a:t>
            </a:r>
            <a:r>
              <a:rPr lang="fa-IR" sz="3200" b="1" dirty="0">
                <a:solidFill>
                  <a:schemeClr val="accent1"/>
                </a:solidFill>
                <a:cs typeface="2  Kamran" panose="00000400000000000000" pitchFamily="2" charset="-78"/>
              </a:rPr>
              <a:t>پشته</a:t>
            </a:r>
            <a:r>
              <a:rPr lang="fa-IR" sz="3200" b="1" dirty="0">
                <a:cs typeface="2  Kamran" panose="00000400000000000000" pitchFamily="2" charset="-78"/>
              </a:rPr>
              <a:t> عمل مي كند.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444056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203861" y="59422"/>
            <a:ext cx="45207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استراتژي هاي جستجو: عمق اول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688169" y="1032220"/>
            <a:ext cx="29129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FF0000"/>
                </a:solidFill>
                <a:cs typeface="2  Kamran" panose="00000400000000000000" pitchFamily="2" charset="-78"/>
              </a:rPr>
              <a:t>مثال</a:t>
            </a:r>
            <a:r>
              <a:rPr lang="fa-IR" sz="3200" b="1" dirty="0">
                <a:cs typeface="2  Kamran" panose="00000400000000000000" pitchFamily="2" charset="-78"/>
              </a:rPr>
              <a:t>: مسافرت در روماني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888984" y="1919856"/>
            <a:ext cx="1684885" cy="1983455"/>
            <a:chOff x="6573816" y="1616995"/>
            <a:chExt cx="1684885" cy="1983455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5"/>
              <a:ext cx="1571625" cy="19834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49185" y="2069544"/>
              <a:ext cx="1304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STATE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Arad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49185" y="2357437"/>
              <a:ext cx="1404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PARENT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null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3816" y="2625685"/>
              <a:ext cx="168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OPERATOR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null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44419" y="2852738"/>
              <a:ext cx="105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DEPTH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70734" y="3120986"/>
              <a:ext cx="1472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PATH-COST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6105" t="40893" r="39191" b="55073"/>
          <a:stretch/>
        </p:blipFill>
        <p:spPr>
          <a:xfrm>
            <a:off x="2728913" y="6189628"/>
            <a:ext cx="7100887" cy="46399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0805564" y="2660298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0869727" y="21877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nodes</a:t>
            </a:r>
          </a:p>
        </p:txBody>
      </p:sp>
      <p:sp>
        <p:nvSpPr>
          <p:cNvPr id="10" name="Oval 9"/>
          <p:cNvSpPr/>
          <p:nvPr/>
        </p:nvSpPr>
        <p:spPr>
          <a:xfrm>
            <a:off x="11072813" y="5843588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85579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03272" y="204284"/>
            <a:ext cx="1684885" cy="1983455"/>
            <a:chOff x="6573816" y="1616995"/>
            <a:chExt cx="1684885" cy="1983455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5"/>
              <a:ext cx="1571625" cy="19834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49185" y="2069544"/>
              <a:ext cx="1304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STATE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Arad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49185" y="2357437"/>
              <a:ext cx="1404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PARENT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null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3816" y="2625685"/>
              <a:ext cx="168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OPERATOR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null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44419" y="2852738"/>
              <a:ext cx="105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DEPTH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70734" y="3120986"/>
              <a:ext cx="1472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PATH-COST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5844" t="44151" r="31082" b="41066"/>
          <a:stretch/>
        </p:blipFill>
        <p:spPr>
          <a:xfrm>
            <a:off x="371474" y="5642475"/>
            <a:ext cx="6083609" cy="1173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49025" y="472559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13188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nodes</a:t>
            </a:r>
          </a:p>
        </p:txBody>
      </p:sp>
      <p:sp>
        <p:nvSpPr>
          <p:cNvPr id="10" name="Oval 9"/>
          <p:cNvSpPr/>
          <p:nvPr/>
        </p:nvSpPr>
        <p:spPr>
          <a:xfrm>
            <a:off x="11516274" y="3655849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57225" y="5872163"/>
            <a:ext cx="2914650" cy="271462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0040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03272" y="204284"/>
            <a:ext cx="1684885" cy="1983455"/>
            <a:chOff x="6573816" y="1616995"/>
            <a:chExt cx="1684885" cy="1983455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5"/>
              <a:ext cx="1571625" cy="19834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49185" y="2069544"/>
              <a:ext cx="1304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STATE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Arad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49185" y="2357437"/>
              <a:ext cx="1404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PARENT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null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3816" y="2625685"/>
              <a:ext cx="168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OPERATOR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null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44419" y="2852738"/>
              <a:ext cx="105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DEPTH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70734" y="3120986"/>
              <a:ext cx="1472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PATH-COST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5844" t="44151" r="31082" b="41066"/>
          <a:stretch/>
        </p:blipFill>
        <p:spPr>
          <a:xfrm>
            <a:off x="371474" y="5642475"/>
            <a:ext cx="6083609" cy="1173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49025" y="472559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13188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57225" y="6100763"/>
            <a:ext cx="2914650" cy="271462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3901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03272" y="204284"/>
            <a:ext cx="1684885" cy="1983455"/>
            <a:chOff x="6573816" y="1616995"/>
            <a:chExt cx="1684885" cy="1983455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5"/>
              <a:ext cx="1571625" cy="19834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49185" y="2069544"/>
              <a:ext cx="1304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STATE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Arad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49185" y="2357437"/>
              <a:ext cx="1404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PARENT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null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3816" y="2625685"/>
              <a:ext cx="168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OPERATOR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null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44419" y="2852738"/>
              <a:ext cx="105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DEPTH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70734" y="3120986"/>
              <a:ext cx="1472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PATH-COST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5844" t="44151" r="31082" b="41066"/>
          <a:stretch/>
        </p:blipFill>
        <p:spPr>
          <a:xfrm>
            <a:off x="371474" y="5642475"/>
            <a:ext cx="6083609" cy="1173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49025" y="472559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13188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57225" y="6372225"/>
            <a:ext cx="5797857" cy="228600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735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03272" y="204284"/>
            <a:ext cx="1684885" cy="1983455"/>
            <a:chOff x="6573816" y="1616995"/>
            <a:chExt cx="1684885" cy="1983455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5"/>
              <a:ext cx="1571625" cy="19834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749185" y="2069544"/>
              <a:ext cx="13049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STATE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Arad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749185" y="2357437"/>
              <a:ext cx="14049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PARENT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null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573816" y="2625685"/>
              <a:ext cx="168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OPERATOR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null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744419" y="2852738"/>
              <a:ext cx="105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DEPTH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670734" y="3120986"/>
              <a:ext cx="14727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PATH-COST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0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5844" t="44151" r="31082" b="41066"/>
          <a:stretch/>
        </p:blipFill>
        <p:spPr>
          <a:xfrm>
            <a:off x="371474" y="5642475"/>
            <a:ext cx="6083609" cy="1173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49025" y="472559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13188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57224" y="6600824"/>
            <a:ext cx="5654982" cy="208799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4018205" y="3365657"/>
            <a:ext cx="2213619" cy="1983455"/>
            <a:chOff x="6573816" y="1616995"/>
            <a:chExt cx="2213619" cy="1983455"/>
          </a:xfrm>
        </p:grpSpPr>
        <p:sp>
          <p:nvSpPr>
            <p:cNvPr id="28" name="Rectangle 27"/>
            <p:cNvSpPr/>
            <p:nvPr/>
          </p:nvSpPr>
          <p:spPr>
            <a:xfrm>
              <a:off x="6602779" y="1616995"/>
              <a:ext cx="2184656" cy="19834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749185" y="2069544"/>
              <a:ext cx="14460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STATE</a:t>
              </a:r>
              <a:r>
                <a:rPr lang="en-US" dirty="0"/>
                <a:t>: </a:t>
              </a:r>
              <a:r>
                <a:rPr lang="en-US" dirty="0" err="1">
                  <a:solidFill>
                    <a:schemeClr val="accent1"/>
                  </a:solidFill>
                </a:rPr>
                <a:t>Zerind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49185" y="2357437"/>
              <a:ext cx="1172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PARENT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573816" y="2625685"/>
              <a:ext cx="2213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OPERATOR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go </a:t>
              </a:r>
              <a:r>
                <a:rPr lang="en-US" dirty="0" err="1">
                  <a:solidFill>
                    <a:schemeClr val="accent1"/>
                  </a:solidFill>
                </a:rPr>
                <a:t>Zerind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744419" y="2852738"/>
              <a:ext cx="105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DEPTH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670734" y="3120986"/>
              <a:ext cx="15897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PATH-COST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75</a:t>
              </a: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602392" y="1616995"/>
              <a:ext cx="2185043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6563755" y="3365657"/>
            <a:ext cx="2213619" cy="1983455"/>
            <a:chOff x="6573816" y="1616995"/>
            <a:chExt cx="2213619" cy="1983455"/>
          </a:xfrm>
        </p:grpSpPr>
        <p:sp>
          <p:nvSpPr>
            <p:cNvPr id="36" name="Rectangle 35"/>
            <p:cNvSpPr/>
            <p:nvPr/>
          </p:nvSpPr>
          <p:spPr>
            <a:xfrm>
              <a:off x="6602779" y="1616995"/>
              <a:ext cx="2184656" cy="19834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749185" y="2069544"/>
              <a:ext cx="13052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STATE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Sibiu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749185" y="2357437"/>
              <a:ext cx="1172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PARENT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573816" y="2625685"/>
              <a:ext cx="20728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OPERATOR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go Sibiu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744419" y="2852738"/>
              <a:ext cx="105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DEPTH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670734" y="3120986"/>
              <a:ext cx="1706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PATH-COST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140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6602392" y="1616995"/>
              <a:ext cx="2185043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8894599" y="3356187"/>
            <a:ext cx="2213619" cy="1983455"/>
            <a:chOff x="6573816" y="1616995"/>
            <a:chExt cx="2213619" cy="1983455"/>
          </a:xfrm>
        </p:grpSpPr>
        <p:sp>
          <p:nvSpPr>
            <p:cNvPr id="44" name="Rectangle 43"/>
            <p:cNvSpPr/>
            <p:nvPr/>
          </p:nvSpPr>
          <p:spPr>
            <a:xfrm>
              <a:off x="6602779" y="1616995"/>
              <a:ext cx="2184656" cy="1983455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749185" y="2069544"/>
              <a:ext cx="17605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STATE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Timisoara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749185" y="2357437"/>
              <a:ext cx="11725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PARENT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6573816" y="2625685"/>
              <a:ext cx="21401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OPERATOR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go Tim…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744419" y="2852738"/>
              <a:ext cx="1057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DEPTH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1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670734" y="3120986"/>
              <a:ext cx="1706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PATH-COST</a:t>
              </a:r>
              <a:r>
                <a:rPr lang="en-US" dirty="0"/>
                <a:t>: </a:t>
              </a:r>
              <a:r>
                <a:rPr lang="en-US" dirty="0">
                  <a:solidFill>
                    <a:schemeClr val="accent1"/>
                  </a:solidFill>
                </a:rPr>
                <a:t>118</a:t>
              </a: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6602392" y="1616995"/>
              <a:ext cx="2185043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cxnSp>
        <p:nvCxnSpPr>
          <p:cNvPr id="11" name="Straight Arrow Connector 10"/>
          <p:cNvCxnSpPr>
            <a:stCxn id="4" idx="2"/>
            <a:endCxn id="34" idx="0"/>
          </p:cNvCxnSpPr>
          <p:nvPr/>
        </p:nvCxnSpPr>
        <p:spPr>
          <a:xfrm flipH="1">
            <a:off x="5139303" y="2187739"/>
            <a:ext cx="2578745" cy="11779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" idx="2"/>
            <a:endCxn id="42" idx="0"/>
          </p:cNvCxnSpPr>
          <p:nvPr/>
        </p:nvCxnSpPr>
        <p:spPr>
          <a:xfrm flipH="1">
            <a:off x="7684853" y="2187739"/>
            <a:ext cx="33195" cy="117791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4" idx="2"/>
            <a:endCxn id="50" idx="0"/>
          </p:cNvCxnSpPr>
          <p:nvPr/>
        </p:nvCxnSpPr>
        <p:spPr>
          <a:xfrm>
            <a:off x="7718048" y="2187739"/>
            <a:ext cx="2297649" cy="116844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Oval 52"/>
          <p:cNvSpPr/>
          <p:nvPr/>
        </p:nvSpPr>
        <p:spPr>
          <a:xfrm>
            <a:off x="11516274" y="3655849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11519819" y="323409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5" name="Oval 54"/>
          <p:cNvSpPr/>
          <p:nvPr/>
        </p:nvSpPr>
        <p:spPr>
          <a:xfrm>
            <a:off x="11519818" y="278752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72747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31848" y="204284"/>
            <a:ext cx="1580305" cy="905099"/>
            <a:chOff x="6602392" y="1616995"/>
            <a:chExt cx="1580305" cy="905099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66887" y="2069544"/>
              <a:ext cx="6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Arad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5844" t="44151" r="31082" b="41066"/>
          <a:stretch/>
        </p:blipFill>
        <p:spPr>
          <a:xfrm>
            <a:off x="371474" y="5642475"/>
            <a:ext cx="6083609" cy="1173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49025" y="472559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13188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nodes</a:t>
            </a:r>
          </a:p>
        </p:txBody>
      </p:sp>
      <p:sp>
        <p:nvSpPr>
          <p:cNvPr id="53" name="Oval 52"/>
          <p:cNvSpPr/>
          <p:nvPr/>
        </p:nvSpPr>
        <p:spPr>
          <a:xfrm>
            <a:off x="11516274" y="3655849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11519819" y="323409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55" name="Oval 54"/>
          <p:cNvSpPr/>
          <p:nvPr/>
        </p:nvSpPr>
        <p:spPr>
          <a:xfrm>
            <a:off x="11519818" y="278752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441732" y="1582411"/>
            <a:ext cx="1580305" cy="905099"/>
            <a:chOff x="6602392" y="1616995"/>
            <a:chExt cx="1580305" cy="905099"/>
          </a:xfrm>
        </p:grpSpPr>
        <p:sp>
          <p:nvSpPr>
            <p:cNvPr id="57" name="Rectangle 56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66887" y="2069544"/>
              <a:ext cx="78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Zerind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151062" y="1582411"/>
            <a:ext cx="1580305" cy="905099"/>
            <a:chOff x="6602392" y="1616995"/>
            <a:chExt cx="1580305" cy="905099"/>
          </a:xfrm>
        </p:grpSpPr>
        <p:sp>
          <p:nvSpPr>
            <p:cNvPr id="61" name="Rectangle 60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66887" y="2069544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Sibiu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858205" y="1582411"/>
            <a:ext cx="1580305" cy="905099"/>
            <a:chOff x="6602392" y="1616995"/>
            <a:chExt cx="1580305" cy="905099"/>
          </a:xfrm>
        </p:grpSpPr>
        <p:sp>
          <p:nvSpPr>
            <p:cNvPr id="65" name="Rectangle 64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73582" y="2069544"/>
              <a:ext cx="10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Timisoara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cxnSp>
        <p:nvCxnSpPr>
          <p:cNvPr id="68" name="Straight Arrow Connector 67"/>
          <p:cNvCxnSpPr>
            <a:stCxn id="4" idx="2"/>
            <a:endCxn id="59" idx="0"/>
          </p:cNvCxnSpPr>
          <p:nvPr/>
        </p:nvCxnSpPr>
        <p:spPr>
          <a:xfrm flipH="1">
            <a:off x="6231885" y="1109383"/>
            <a:ext cx="1486163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61" idx="0"/>
          </p:cNvCxnSpPr>
          <p:nvPr/>
        </p:nvCxnSpPr>
        <p:spPr>
          <a:xfrm>
            <a:off x="7718048" y="1109383"/>
            <a:ext cx="219214" cy="4730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" idx="2"/>
            <a:endCxn id="67" idx="0"/>
          </p:cNvCxnSpPr>
          <p:nvPr/>
        </p:nvCxnSpPr>
        <p:spPr>
          <a:xfrm>
            <a:off x="7718048" y="1109383"/>
            <a:ext cx="1930310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57225" y="5872163"/>
            <a:ext cx="2914650" cy="271462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1997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31848" y="204284"/>
            <a:ext cx="1580305" cy="905099"/>
            <a:chOff x="6602392" y="1616995"/>
            <a:chExt cx="1580305" cy="905099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66887" y="2069544"/>
              <a:ext cx="6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Arad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5844" t="44151" r="31082" b="41066"/>
          <a:stretch/>
        </p:blipFill>
        <p:spPr>
          <a:xfrm>
            <a:off x="371474" y="5642475"/>
            <a:ext cx="6083609" cy="1173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49025" y="472559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13188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nodes</a:t>
            </a:r>
          </a:p>
        </p:txBody>
      </p:sp>
      <p:sp>
        <p:nvSpPr>
          <p:cNvPr id="53" name="Oval 52"/>
          <p:cNvSpPr/>
          <p:nvPr/>
        </p:nvSpPr>
        <p:spPr>
          <a:xfrm>
            <a:off x="11516274" y="3655849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11519819" y="323409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441732" y="1582411"/>
            <a:ext cx="1580305" cy="905099"/>
            <a:chOff x="6602392" y="1616995"/>
            <a:chExt cx="1580305" cy="905099"/>
          </a:xfrm>
        </p:grpSpPr>
        <p:sp>
          <p:nvSpPr>
            <p:cNvPr id="57" name="Rectangle 56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66887" y="2069544"/>
              <a:ext cx="78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Zerind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151062" y="1582411"/>
            <a:ext cx="1580305" cy="905099"/>
            <a:chOff x="6602392" y="1616995"/>
            <a:chExt cx="1580305" cy="905099"/>
          </a:xfrm>
        </p:grpSpPr>
        <p:sp>
          <p:nvSpPr>
            <p:cNvPr id="61" name="Rectangle 60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66887" y="2069544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Sibiu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858205" y="1582411"/>
            <a:ext cx="1580305" cy="905099"/>
            <a:chOff x="6602392" y="1616995"/>
            <a:chExt cx="1580305" cy="905099"/>
          </a:xfrm>
        </p:grpSpPr>
        <p:sp>
          <p:nvSpPr>
            <p:cNvPr id="65" name="Rectangle 64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73582" y="2069544"/>
              <a:ext cx="10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Timisoara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cxnSp>
        <p:nvCxnSpPr>
          <p:cNvPr id="68" name="Straight Arrow Connector 67"/>
          <p:cNvCxnSpPr>
            <a:stCxn id="4" idx="2"/>
            <a:endCxn id="59" idx="0"/>
          </p:cNvCxnSpPr>
          <p:nvPr/>
        </p:nvCxnSpPr>
        <p:spPr>
          <a:xfrm flipH="1">
            <a:off x="6231885" y="1109383"/>
            <a:ext cx="1486163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61" idx="0"/>
          </p:cNvCxnSpPr>
          <p:nvPr/>
        </p:nvCxnSpPr>
        <p:spPr>
          <a:xfrm>
            <a:off x="7718048" y="1109383"/>
            <a:ext cx="219214" cy="4730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" idx="2"/>
            <a:endCxn id="67" idx="0"/>
          </p:cNvCxnSpPr>
          <p:nvPr/>
        </p:nvCxnSpPr>
        <p:spPr>
          <a:xfrm>
            <a:off x="7718048" y="1109383"/>
            <a:ext cx="1930310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561759" y="6093618"/>
            <a:ext cx="2914650" cy="271462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561759" y="656833"/>
            <a:ext cx="181191" cy="3693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28399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31848" y="204284"/>
            <a:ext cx="1580305" cy="905099"/>
            <a:chOff x="6602392" y="1616995"/>
            <a:chExt cx="1580305" cy="905099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66887" y="2069544"/>
              <a:ext cx="6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Arad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5844" t="44151" r="31082" b="41066"/>
          <a:stretch/>
        </p:blipFill>
        <p:spPr>
          <a:xfrm>
            <a:off x="371474" y="5642475"/>
            <a:ext cx="6083609" cy="1173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49025" y="472559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13188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nodes</a:t>
            </a:r>
          </a:p>
        </p:txBody>
      </p:sp>
      <p:sp>
        <p:nvSpPr>
          <p:cNvPr id="53" name="Oval 52"/>
          <p:cNvSpPr/>
          <p:nvPr/>
        </p:nvSpPr>
        <p:spPr>
          <a:xfrm>
            <a:off x="11516274" y="3655849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11519819" y="323409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441732" y="1582411"/>
            <a:ext cx="1580305" cy="905099"/>
            <a:chOff x="6602392" y="1616995"/>
            <a:chExt cx="1580305" cy="905099"/>
          </a:xfrm>
        </p:grpSpPr>
        <p:sp>
          <p:nvSpPr>
            <p:cNvPr id="57" name="Rectangle 56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66887" y="2069544"/>
              <a:ext cx="78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Zerind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151062" y="1582411"/>
            <a:ext cx="1580305" cy="905099"/>
            <a:chOff x="6602392" y="1616995"/>
            <a:chExt cx="1580305" cy="905099"/>
          </a:xfrm>
        </p:grpSpPr>
        <p:sp>
          <p:nvSpPr>
            <p:cNvPr id="61" name="Rectangle 60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66887" y="2069544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Sibiu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858205" y="1582411"/>
            <a:ext cx="1580305" cy="905099"/>
            <a:chOff x="6602392" y="1616995"/>
            <a:chExt cx="1580305" cy="905099"/>
          </a:xfrm>
        </p:grpSpPr>
        <p:sp>
          <p:nvSpPr>
            <p:cNvPr id="65" name="Rectangle 64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73582" y="2069544"/>
              <a:ext cx="10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Timisoara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cxnSp>
        <p:nvCxnSpPr>
          <p:cNvPr id="68" name="Straight Arrow Connector 67"/>
          <p:cNvCxnSpPr>
            <a:stCxn id="4" idx="2"/>
            <a:endCxn id="59" idx="0"/>
          </p:cNvCxnSpPr>
          <p:nvPr/>
        </p:nvCxnSpPr>
        <p:spPr>
          <a:xfrm flipH="1">
            <a:off x="6231885" y="1109383"/>
            <a:ext cx="1486163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61" idx="0"/>
          </p:cNvCxnSpPr>
          <p:nvPr/>
        </p:nvCxnSpPr>
        <p:spPr>
          <a:xfrm>
            <a:off x="7718048" y="1109383"/>
            <a:ext cx="219214" cy="4730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" idx="2"/>
            <a:endCxn id="67" idx="0"/>
          </p:cNvCxnSpPr>
          <p:nvPr/>
        </p:nvCxnSpPr>
        <p:spPr>
          <a:xfrm>
            <a:off x="7718048" y="1109383"/>
            <a:ext cx="1930310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68085" y="6363750"/>
            <a:ext cx="5786998" cy="270966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61759" y="656833"/>
            <a:ext cx="181191" cy="3693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421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0313766" y="0"/>
            <a:ext cx="160332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يادآوري ...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14365" y="1114700"/>
            <a:ext cx="10842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3200" b="1" dirty="0">
                <a:cs typeface="2  Kamran" panose="00000400000000000000" pitchFamily="2" charset="-78"/>
              </a:rPr>
              <a:t>ساختار كلي يك عامل: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14365" y="1902157"/>
            <a:ext cx="108425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1"/>
            <a:r>
              <a:rPr lang="en-US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Agent = Architecture + Program </a:t>
            </a:r>
            <a:endParaRPr lang="fa-IR" sz="32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14365" y="3793762"/>
            <a:ext cx="108425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rtl="1"/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در اين درس فرض بر اين است كه يك معماري در اختيار ما قرار داده شده است (سنسورها و افكتورها مشخص هستند) و ما بايد برنامه آن را مشخص كنيم. </a:t>
            </a:r>
          </a:p>
        </p:txBody>
      </p:sp>
    </p:spTree>
    <p:extLst>
      <p:ext uri="{BB962C8B-B14F-4D97-AF65-F5344CB8AC3E}">
        <p14:creationId xmlns:p14="http://schemas.microsoft.com/office/powerpoint/2010/main" val="6376372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31848" y="204284"/>
            <a:ext cx="1580305" cy="905099"/>
            <a:chOff x="6602392" y="1616995"/>
            <a:chExt cx="1580305" cy="905099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66887" y="2069544"/>
              <a:ext cx="6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Arad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5844" t="44151" r="31082" b="41066"/>
          <a:stretch/>
        </p:blipFill>
        <p:spPr>
          <a:xfrm>
            <a:off x="371474" y="5642475"/>
            <a:ext cx="6083609" cy="1173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49025" y="472559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13188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nodes</a:t>
            </a:r>
          </a:p>
        </p:txBody>
      </p:sp>
      <p:sp>
        <p:nvSpPr>
          <p:cNvPr id="53" name="Oval 52"/>
          <p:cNvSpPr/>
          <p:nvPr/>
        </p:nvSpPr>
        <p:spPr>
          <a:xfrm>
            <a:off x="11516274" y="3655849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11519819" y="323409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441732" y="1582411"/>
            <a:ext cx="1580305" cy="905099"/>
            <a:chOff x="6602392" y="1616995"/>
            <a:chExt cx="1580305" cy="905099"/>
          </a:xfrm>
        </p:grpSpPr>
        <p:sp>
          <p:nvSpPr>
            <p:cNvPr id="57" name="Rectangle 56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66887" y="2069544"/>
              <a:ext cx="78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Zerind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151062" y="1582411"/>
            <a:ext cx="1580305" cy="905099"/>
            <a:chOff x="6602392" y="1616995"/>
            <a:chExt cx="1580305" cy="905099"/>
          </a:xfrm>
        </p:grpSpPr>
        <p:sp>
          <p:nvSpPr>
            <p:cNvPr id="61" name="Rectangle 60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66887" y="2069544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Sibiu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858205" y="1582411"/>
            <a:ext cx="1580305" cy="905099"/>
            <a:chOff x="6602392" y="1616995"/>
            <a:chExt cx="1580305" cy="905099"/>
          </a:xfrm>
        </p:grpSpPr>
        <p:sp>
          <p:nvSpPr>
            <p:cNvPr id="65" name="Rectangle 64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73582" y="2069544"/>
              <a:ext cx="10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Timisoara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cxnSp>
        <p:nvCxnSpPr>
          <p:cNvPr id="68" name="Straight Arrow Connector 67"/>
          <p:cNvCxnSpPr>
            <a:stCxn id="4" idx="2"/>
            <a:endCxn id="59" idx="0"/>
          </p:cNvCxnSpPr>
          <p:nvPr/>
        </p:nvCxnSpPr>
        <p:spPr>
          <a:xfrm flipH="1">
            <a:off x="6231885" y="1109383"/>
            <a:ext cx="1486163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61" idx="0"/>
          </p:cNvCxnSpPr>
          <p:nvPr/>
        </p:nvCxnSpPr>
        <p:spPr>
          <a:xfrm>
            <a:off x="7718048" y="1109383"/>
            <a:ext cx="219214" cy="4730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" idx="2"/>
            <a:endCxn id="67" idx="0"/>
          </p:cNvCxnSpPr>
          <p:nvPr/>
        </p:nvCxnSpPr>
        <p:spPr>
          <a:xfrm>
            <a:off x="7718048" y="1109383"/>
            <a:ext cx="1930310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68085" y="6576400"/>
            <a:ext cx="5786998" cy="270966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61759" y="656833"/>
            <a:ext cx="181191" cy="3693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3518" y="2892773"/>
            <a:ext cx="1580305" cy="905099"/>
            <a:chOff x="6602392" y="1616995"/>
            <a:chExt cx="1580305" cy="905099"/>
          </a:xfrm>
        </p:grpSpPr>
        <p:sp>
          <p:nvSpPr>
            <p:cNvPr id="30" name="Rectangle 29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66887" y="2069544"/>
              <a:ext cx="870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Oradea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8836253" y="6228284"/>
            <a:ext cx="30380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>
                <a:solidFill>
                  <a:srgbClr val="FF0000"/>
                </a:solidFill>
                <a:cs typeface="2  Kamran" panose="00000400000000000000" pitchFamily="2" charset="-78"/>
              </a:rPr>
              <a:t>با فرض اينكه مسيرها يك طرفه باشد</a:t>
            </a:r>
            <a:endParaRPr lang="en-US" sz="24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34" name="Straight Arrow Connector 33"/>
          <p:cNvCxnSpPr>
            <a:stCxn id="57" idx="2"/>
            <a:endCxn id="32" idx="0"/>
          </p:cNvCxnSpPr>
          <p:nvPr/>
        </p:nvCxnSpPr>
        <p:spPr>
          <a:xfrm flipH="1">
            <a:off x="6223671" y="2487510"/>
            <a:ext cx="4261" cy="40526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1529342" y="277212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166213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7618" t="27906" r="49023" b="24571"/>
          <a:stretch/>
        </p:blipFill>
        <p:spPr>
          <a:xfrm>
            <a:off x="228600" y="59422"/>
            <a:ext cx="5213132" cy="321241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6931848" y="204284"/>
            <a:ext cx="1580305" cy="905099"/>
            <a:chOff x="6602392" y="1616995"/>
            <a:chExt cx="1580305" cy="905099"/>
          </a:xfrm>
        </p:grpSpPr>
        <p:sp>
          <p:nvSpPr>
            <p:cNvPr id="4" name="Rectangle 3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66887" y="2069544"/>
              <a:ext cx="6255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Arad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</p:grpSp>
      <p:pic>
        <p:nvPicPr>
          <p:cNvPr id="24" name="Picture 23"/>
          <p:cNvPicPr>
            <a:picLocks noChangeAspect="1"/>
          </p:cNvPicPr>
          <p:nvPr/>
        </p:nvPicPr>
        <p:blipFill rotWithShape="1">
          <a:blip r:embed="rId3"/>
          <a:srcRect l="25844" t="44151" r="31082" b="41066"/>
          <a:stretch/>
        </p:blipFill>
        <p:spPr>
          <a:xfrm>
            <a:off x="371474" y="5642475"/>
            <a:ext cx="6083609" cy="117374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1249025" y="472559"/>
            <a:ext cx="942975" cy="3767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1313188" y="0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nodes</a:t>
            </a:r>
          </a:p>
        </p:txBody>
      </p:sp>
      <p:sp>
        <p:nvSpPr>
          <p:cNvPr id="53" name="Oval 52"/>
          <p:cNvSpPr/>
          <p:nvPr/>
        </p:nvSpPr>
        <p:spPr>
          <a:xfrm>
            <a:off x="11516274" y="3655849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54" name="Oval 53"/>
          <p:cNvSpPr/>
          <p:nvPr/>
        </p:nvSpPr>
        <p:spPr>
          <a:xfrm>
            <a:off x="11519819" y="323409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5441732" y="1582411"/>
            <a:ext cx="1580305" cy="905099"/>
            <a:chOff x="6602392" y="1616995"/>
            <a:chExt cx="1580305" cy="905099"/>
          </a:xfrm>
        </p:grpSpPr>
        <p:sp>
          <p:nvSpPr>
            <p:cNvPr id="57" name="Rectangle 56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066887" y="2069544"/>
              <a:ext cx="7807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chemeClr val="accent1"/>
                  </a:solidFill>
                </a:rPr>
                <a:t>Zerind</a:t>
              </a:r>
              <a:endParaRPr lang="en-US" dirty="0">
                <a:solidFill>
                  <a:schemeClr val="accent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7151062" y="1582411"/>
            <a:ext cx="1580305" cy="905099"/>
            <a:chOff x="6602392" y="1616995"/>
            <a:chExt cx="1580305" cy="905099"/>
          </a:xfrm>
        </p:grpSpPr>
        <p:sp>
          <p:nvSpPr>
            <p:cNvPr id="61" name="Rectangle 60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7066887" y="2069544"/>
              <a:ext cx="63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Sibiu</a:t>
              </a: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858205" y="1582411"/>
            <a:ext cx="1580305" cy="905099"/>
            <a:chOff x="6602392" y="1616995"/>
            <a:chExt cx="1580305" cy="905099"/>
          </a:xfrm>
        </p:grpSpPr>
        <p:sp>
          <p:nvSpPr>
            <p:cNvPr id="65" name="Rectangle 64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873582" y="2069544"/>
              <a:ext cx="1095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Timisoara</a:t>
              </a: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cxnSp>
        <p:nvCxnSpPr>
          <p:cNvPr id="68" name="Straight Arrow Connector 67"/>
          <p:cNvCxnSpPr>
            <a:stCxn id="4" idx="2"/>
            <a:endCxn id="59" idx="0"/>
          </p:cNvCxnSpPr>
          <p:nvPr/>
        </p:nvCxnSpPr>
        <p:spPr>
          <a:xfrm flipH="1">
            <a:off x="6231885" y="1109383"/>
            <a:ext cx="1486163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4" idx="2"/>
            <a:endCxn id="61" idx="0"/>
          </p:cNvCxnSpPr>
          <p:nvPr/>
        </p:nvCxnSpPr>
        <p:spPr>
          <a:xfrm>
            <a:off x="7718048" y="1109383"/>
            <a:ext cx="219214" cy="47302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>
            <a:stCxn id="4" idx="2"/>
            <a:endCxn id="67" idx="0"/>
          </p:cNvCxnSpPr>
          <p:nvPr/>
        </p:nvCxnSpPr>
        <p:spPr>
          <a:xfrm>
            <a:off x="7718048" y="1109383"/>
            <a:ext cx="1930310" cy="4730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/>
          <p:cNvSpPr/>
          <p:nvPr/>
        </p:nvSpPr>
        <p:spPr>
          <a:xfrm>
            <a:off x="668085" y="6576400"/>
            <a:ext cx="5786998" cy="270966"/>
          </a:xfrm>
          <a:prstGeom prst="rect">
            <a:avLst/>
          </a:prstGeom>
          <a:noFill/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/>
          <p:nvPr/>
        </p:nvCxnSpPr>
        <p:spPr>
          <a:xfrm flipV="1">
            <a:off x="561759" y="656833"/>
            <a:ext cx="181191" cy="369332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9" name="Group 28"/>
          <p:cNvGrpSpPr/>
          <p:nvPr/>
        </p:nvGrpSpPr>
        <p:grpSpPr>
          <a:xfrm>
            <a:off x="5433518" y="2892773"/>
            <a:ext cx="1580305" cy="905099"/>
            <a:chOff x="6602392" y="1616995"/>
            <a:chExt cx="1580305" cy="905099"/>
          </a:xfrm>
        </p:grpSpPr>
        <p:sp>
          <p:nvSpPr>
            <p:cNvPr id="30" name="Rectangle 29"/>
            <p:cNvSpPr/>
            <p:nvPr/>
          </p:nvSpPr>
          <p:spPr>
            <a:xfrm>
              <a:off x="6602779" y="1616996"/>
              <a:ext cx="1571625" cy="90509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  <a:p>
              <a:pPr algn="ctr"/>
              <a:endParaRPr lang="en-US" sz="1200" b="1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066887" y="2069544"/>
              <a:ext cx="8708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Oradea</a:t>
              </a: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6602392" y="1616995"/>
              <a:ext cx="1580305" cy="452549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6455083" y="4396482"/>
            <a:ext cx="19559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400" b="1" dirty="0">
                <a:solidFill>
                  <a:srgbClr val="FF0000"/>
                </a:solidFill>
                <a:cs typeface="2  Kamran" panose="00000400000000000000" pitchFamily="2" charset="-78"/>
              </a:rPr>
              <a:t>ادامه به عنوان تمرين</a:t>
            </a:r>
            <a:endParaRPr lang="en-US" sz="24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cxnSp>
        <p:nvCxnSpPr>
          <p:cNvPr id="34" name="Straight Arrow Connector 33"/>
          <p:cNvCxnSpPr>
            <a:stCxn id="57" idx="2"/>
            <a:endCxn id="32" idx="0"/>
          </p:cNvCxnSpPr>
          <p:nvPr/>
        </p:nvCxnSpPr>
        <p:spPr>
          <a:xfrm flipH="1">
            <a:off x="6223671" y="2487510"/>
            <a:ext cx="4261" cy="40526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11529342" y="2772124"/>
            <a:ext cx="385762" cy="385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4327659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683159" y="59422"/>
            <a:ext cx="40414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ارزيابي استراتژي هاي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284564" y="936585"/>
            <a:ext cx="4474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معيارهاي ارزيابي استراتژي هاي جستجو: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3519" y="1521360"/>
            <a:ext cx="1156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800" b="1" dirty="0">
                <a:solidFill>
                  <a:schemeClr val="accent1"/>
                </a:solidFill>
                <a:cs typeface="2  Kamran" panose="00000400000000000000" pitchFamily="2" charset="-78"/>
              </a:rPr>
              <a:t>كامل بودن (</a:t>
            </a:r>
            <a:r>
              <a:rPr lang="en-US" sz="2800" b="1" dirty="0">
                <a:solidFill>
                  <a:schemeClr val="accent1"/>
                </a:solidFill>
                <a:latin typeface="Gabriola" panose="04040605051002020D02" pitchFamily="82" charset="0"/>
              </a:rPr>
              <a:t>Completeness</a:t>
            </a:r>
            <a:r>
              <a:rPr lang="fa-IR" sz="2800" b="1" dirty="0">
                <a:solidFill>
                  <a:schemeClr val="accent1"/>
                </a:solidFill>
                <a:cs typeface="2  Kamran" panose="00000400000000000000" pitchFamily="2" charset="-78"/>
              </a:rPr>
              <a:t>): </a:t>
            </a:r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در صورت وجود پاسخ، آيا استراتژي جستجو تضمين مي كند كه آن را خواهد يافت؟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4309" y="1921470"/>
            <a:ext cx="113633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800" b="1" dirty="0">
                <a:solidFill>
                  <a:schemeClr val="accent1"/>
                </a:solidFill>
                <a:cs typeface="2  Kamran" panose="00000400000000000000" pitchFamily="2" charset="-78"/>
              </a:rPr>
              <a:t>پيچيدگي زماني (</a:t>
            </a:r>
            <a:r>
              <a:rPr lang="en-US" sz="2800" b="1" dirty="0">
                <a:solidFill>
                  <a:schemeClr val="accent1"/>
                </a:solidFill>
                <a:latin typeface="Gabriola" panose="04040605051002020D02" pitchFamily="82" charset="0"/>
              </a:rPr>
              <a:t>Time Complexity</a:t>
            </a:r>
            <a:r>
              <a:rPr lang="fa-IR" sz="2800" b="1" dirty="0">
                <a:solidFill>
                  <a:schemeClr val="accent1"/>
                </a:solidFill>
                <a:cs typeface="2  Kamran" panose="00000400000000000000" pitchFamily="2" charset="-78"/>
              </a:rPr>
              <a:t>): </a:t>
            </a:r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چه مدت زمان نياز است تا الگوريتم پاسخ را بيابد.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34862" y="2296624"/>
            <a:ext cx="112227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800" b="1" dirty="0">
                <a:solidFill>
                  <a:schemeClr val="accent1"/>
                </a:solidFill>
                <a:cs typeface="2  Kamran" panose="00000400000000000000" pitchFamily="2" charset="-78"/>
              </a:rPr>
              <a:t>پيچيدگي فضايي (</a:t>
            </a:r>
            <a:r>
              <a:rPr lang="en-US" sz="2800" b="1" dirty="0">
                <a:solidFill>
                  <a:schemeClr val="accent1"/>
                </a:solidFill>
                <a:latin typeface="Gabriola" panose="04040605051002020D02" pitchFamily="82" charset="0"/>
              </a:rPr>
              <a:t>Space Complexity</a:t>
            </a:r>
            <a:r>
              <a:rPr lang="fa-IR" sz="2800" b="1" dirty="0">
                <a:solidFill>
                  <a:schemeClr val="accent1"/>
                </a:solidFill>
                <a:cs typeface="2  Kamran" panose="00000400000000000000" pitchFamily="2" charset="-78"/>
              </a:rPr>
              <a:t>): </a:t>
            </a:r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چه مقدار حافظه نياز است تا الگوريتم كار خود را انجام دهد. 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3520" y="2696734"/>
            <a:ext cx="115640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800" b="1" dirty="0">
                <a:solidFill>
                  <a:schemeClr val="accent1"/>
                </a:solidFill>
                <a:cs typeface="2  Kamran" panose="00000400000000000000" pitchFamily="2" charset="-78"/>
              </a:rPr>
              <a:t>بهينگي (</a:t>
            </a:r>
            <a:r>
              <a:rPr lang="en-US" sz="2800" b="1" dirty="0">
                <a:solidFill>
                  <a:schemeClr val="accent1"/>
                </a:solidFill>
                <a:latin typeface="Gabriola" panose="04040605051002020D02" pitchFamily="82" charset="0"/>
              </a:rPr>
              <a:t>Optimality</a:t>
            </a:r>
            <a:r>
              <a:rPr lang="fa-IR" sz="2800" b="1" dirty="0">
                <a:solidFill>
                  <a:schemeClr val="accent1"/>
                </a:solidFill>
                <a:cs typeface="2  Kamran" panose="00000400000000000000" pitchFamily="2" charset="-78"/>
              </a:rPr>
              <a:t>): </a:t>
            </a:r>
            <a:r>
              <a:rPr lang="fa-IR" sz="2800" b="1" dirty="0">
                <a:solidFill>
                  <a:srgbClr val="FF0000"/>
                </a:solidFill>
                <a:cs typeface="2  Kamran" panose="00000400000000000000" pitchFamily="2" charset="-78"/>
              </a:rPr>
              <a:t>در صورت وجود چندین پاسخ، آیا الگوریتم تضمین می کند بهترین (کم هزینه ترین) را بیابد</a:t>
            </a:r>
            <a:endParaRPr lang="en-US" sz="28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125" t="26864" r="13164" b="31866"/>
          <a:stretch/>
        </p:blipFill>
        <p:spPr>
          <a:xfrm>
            <a:off x="0" y="4100514"/>
            <a:ext cx="4273679" cy="2268602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 flipH="1">
            <a:off x="0" y="3471998"/>
            <a:ext cx="1219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829590" y="3634443"/>
            <a:ext cx="28280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شكل كامل درخت جستجو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401174" y="4272218"/>
            <a:ext cx="22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en-US" sz="2000" b="1" dirty="0">
                <a:cs typeface="2  Kamran" panose="00000400000000000000" pitchFamily="2" charset="-78"/>
              </a:rPr>
              <a:t>B</a:t>
            </a:r>
            <a:r>
              <a:rPr lang="fa-IR" sz="2000" b="1" dirty="0">
                <a:cs typeface="2  Kamran" panose="00000400000000000000" pitchFamily="2" charset="-78"/>
              </a:rPr>
              <a:t>: فاكتور انشعاب</a:t>
            </a:r>
            <a:endParaRPr lang="en-US" sz="2000" b="1" dirty="0">
              <a:cs typeface="2  Kamran" panose="00000400000000000000" pitchFamily="2" charset="-78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9401173" y="4725328"/>
            <a:ext cx="22564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en-US" sz="2000" b="1" dirty="0">
                <a:cs typeface="2  Kamran" panose="00000400000000000000" pitchFamily="2" charset="-78"/>
              </a:rPr>
              <a:t>m</a:t>
            </a:r>
            <a:r>
              <a:rPr lang="fa-IR" sz="2000" b="1" dirty="0">
                <a:cs typeface="2  Kamran" panose="00000400000000000000" pitchFamily="2" charset="-78"/>
              </a:rPr>
              <a:t>: حداكثر عمق</a:t>
            </a:r>
            <a:endParaRPr lang="en-US" sz="2000" b="1" dirty="0">
              <a:cs typeface="2  Kamran" panose="00000400000000000000" pitchFamily="2" charset="-78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683160" y="5178438"/>
            <a:ext cx="3974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buFont typeface="Courier New" panose="02070309020205020404" pitchFamily="49" charset="0"/>
              <a:buChar char="o"/>
            </a:pPr>
            <a:r>
              <a:rPr lang="fa-IR" sz="2000" b="1" dirty="0">
                <a:cs typeface="2  Kamran" panose="00000400000000000000" pitchFamily="2" charset="-78"/>
              </a:rPr>
              <a:t>جواب ها مي توانند در عمق هاي مختلف باشند. </a:t>
            </a:r>
            <a:endParaRPr lang="en-US" sz="2000" b="1" dirty="0">
              <a:cs typeface="2  Kamran" panose="00000400000000000000" pitchFamily="2" charset="-78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858374" y="5884603"/>
            <a:ext cx="202874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>
                <a:solidFill>
                  <a:srgbClr val="FF0000"/>
                </a:solidFill>
                <a:cs typeface="2  Kamran" panose="00000400000000000000" pitchFamily="2" charset="-78"/>
              </a:rPr>
              <a:t>تعداد كل گره هاي درخت</a:t>
            </a:r>
            <a:endParaRPr lang="en-US" sz="20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6786562" y="5968381"/>
                <a:ext cx="32814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6562" y="5968381"/>
                <a:ext cx="3281411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2955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8" grpId="0"/>
      <p:bldP spid="19" grpId="0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7784148" y="59422"/>
            <a:ext cx="39405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ارزيابي استراتژي عمق اول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403460" y="936585"/>
            <a:ext cx="33554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en-US" sz="2800" b="1" dirty="0">
                <a:latin typeface="Gabriola" panose="04040605051002020D02" pitchFamily="82" charset="0"/>
                <a:cs typeface="2  Kamran" panose="00000400000000000000" pitchFamily="2" charset="-78"/>
              </a:rPr>
              <a:t>DFS</a:t>
            </a:r>
            <a:r>
              <a:rPr lang="fa-IR" sz="2800" b="1" dirty="0">
                <a:cs typeface="2  Kamran" panose="00000400000000000000" pitchFamily="2" charset="-78"/>
              </a:rPr>
              <a:t> چه گرههايي را بسط مي دهد؟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14670" y="1392771"/>
            <a:ext cx="8228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>
                <a:solidFill>
                  <a:schemeClr val="accent1"/>
                </a:solidFill>
                <a:cs typeface="2  Kamran" panose="00000400000000000000" pitchFamily="2" charset="-78"/>
              </a:rPr>
              <a:t>اين الگوريتم همواره يك پيشوند چپ از كل درخت جستجو را بسط مي دهد</a:t>
            </a:r>
            <a:endParaRPr lang="en-US" sz="2000" b="1" dirty="0">
              <a:solidFill>
                <a:schemeClr val="accent1"/>
              </a:solidFill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257545" y="1721442"/>
            <a:ext cx="8085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>
                <a:solidFill>
                  <a:schemeClr val="accent1"/>
                </a:solidFill>
                <a:cs typeface="2  Kamran" panose="00000400000000000000" pitchFamily="2" charset="-78"/>
              </a:rPr>
              <a:t>در صورتي كه حداكثر عمق محدود باشد، مي تواند كل درخت جستجو را پردازش كند.</a:t>
            </a:r>
            <a:endParaRPr lang="en-US" sz="20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943600" y="2626707"/>
                <a:ext cx="539967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000" b="1" dirty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در صورتي كه حداكثر عمق محدود باشد، داراي پيچيدگي زماني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(</m:t>
                    </m:r>
                    <m:sSup>
                      <m:sSupPr>
                        <m:ctrlP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</m:ctrlPr>
                      </m:sSupPr>
                      <m:e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𝒃</m:t>
                        </m:r>
                      </m:e>
                      <m:sup>
                        <m:r>
                          <a:rPr lang="en-US" sz="2000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cs typeface="2  Kamran" panose="00000400000000000000" pitchFamily="2" charset="-78"/>
                          </a:rPr>
                          <m:t>𝒎</m:t>
                        </m:r>
                      </m:sup>
                    </m:sSup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)</m:t>
                    </m:r>
                  </m:oMath>
                </a14:m>
                <a:r>
                  <a:rPr lang="fa-IR" sz="2000" b="1" dirty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 است. </a:t>
                </a:r>
                <a:endParaRPr lang="en-US" sz="20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2626707"/>
                <a:ext cx="5399678" cy="400110"/>
              </a:xfrm>
              <a:prstGeom prst="rect">
                <a:avLst/>
              </a:prstGeom>
              <a:blipFill rotWithShape="0">
                <a:blip r:embed="rId2"/>
                <a:stretch>
                  <a:fillRect l="-903" t="-6061" r="-1129" b="-28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/>
          <p:cNvSpPr txBox="1"/>
          <p:nvPr/>
        </p:nvSpPr>
        <p:spPr>
          <a:xfrm>
            <a:off x="10291798" y="2116046"/>
            <a:ext cx="14670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>
                <a:latin typeface="Gabriola" panose="04040605051002020D02" pitchFamily="82" charset="0"/>
                <a:cs typeface="2  Kamran" panose="00000400000000000000" pitchFamily="2" charset="-78"/>
              </a:rPr>
              <a:t>پيچيدگي زماني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357558" y="3625652"/>
                <a:ext cx="798572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 rtl="1"/>
                <a:r>
                  <a:rPr lang="fa-IR" sz="2000" b="1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تنها هموالدهاي </a:t>
                </a:r>
                <a:r>
                  <a:rPr lang="fa-IR" sz="2000" b="1" dirty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گرههاي تا ريشه را نگهداري مي كند. بنابراين پيچيدگي فضايي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𝑶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(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𝒃𝒎</m:t>
                    </m:r>
                    <m:r>
                      <a:rPr lang="en-US" sz="20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cs typeface="2  Kamran" panose="00000400000000000000" pitchFamily="2" charset="-78"/>
                      </a:rPr>
                      <m:t>)</m:t>
                    </m:r>
                  </m:oMath>
                </a14:m>
                <a:r>
                  <a:rPr lang="fa-IR" sz="2000" b="1" dirty="0">
                    <a:solidFill>
                      <a:schemeClr val="accent1"/>
                    </a:solidFill>
                    <a:cs typeface="2  Kamran" panose="00000400000000000000" pitchFamily="2" charset="-78"/>
                  </a:rPr>
                  <a:t> است. </a:t>
                </a:r>
                <a:endParaRPr lang="en-US" sz="2000" b="1" dirty="0">
                  <a:solidFill>
                    <a:srgbClr val="FF0000"/>
                  </a:solidFill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7558" y="3625652"/>
                <a:ext cx="7985720" cy="400110"/>
              </a:xfrm>
              <a:prstGeom prst="rect">
                <a:avLst/>
              </a:prstGeom>
              <a:blipFill rotWithShape="0">
                <a:blip r:embed="rId3"/>
                <a:stretch>
                  <a:fillRect t="-6154" r="-763" b="-30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10182240" y="3129597"/>
            <a:ext cx="154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>
                <a:latin typeface="Gabriola" panose="04040605051002020D02" pitchFamily="82" charset="0"/>
                <a:cs typeface="2  Kamran" panose="00000400000000000000" pitchFamily="2" charset="-78"/>
              </a:rPr>
              <a:t>پيچيدگي فضايي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57545" y="4571426"/>
            <a:ext cx="79857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>
                <a:solidFill>
                  <a:schemeClr val="accent1"/>
                </a:solidFill>
                <a:cs typeface="2  Kamran" panose="00000400000000000000" pitchFamily="2" charset="-78"/>
              </a:rPr>
              <a:t>خير، </a:t>
            </a:r>
            <a:r>
              <a:rPr lang="en-US" sz="2000" b="1" dirty="0">
                <a:solidFill>
                  <a:schemeClr val="accent1"/>
                </a:solidFill>
                <a:cs typeface="2  Kamran" panose="00000400000000000000" pitchFamily="2" charset="-78"/>
              </a:rPr>
              <a:t>m</a:t>
            </a:r>
            <a:r>
              <a:rPr lang="fa-IR" sz="2000" b="1" dirty="0">
                <a:solidFill>
                  <a:schemeClr val="accent1"/>
                </a:solidFill>
                <a:cs typeface="2  Kamran" panose="00000400000000000000" pitchFamily="2" charset="-78"/>
              </a:rPr>
              <a:t> مي تواند بينهايت باشد. تنها در صورتي كه </a:t>
            </a:r>
            <a:r>
              <a:rPr lang="en-US" sz="2000" b="1" dirty="0">
                <a:solidFill>
                  <a:schemeClr val="accent1"/>
                </a:solidFill>
                <a:cs typeface="2  Kamran" panose="00000400000000000000" pitchFamily="2" charset="-78"/>
              </a:rPr>
              <a:t>m</a:t>
            </a:r>
            <a:r>
              <a:rPr lang="fa-IR" sz="2000" b="1" dirty="0">
                <a:solidFill>
                  <a:schemeClr val="accent1"/>
                </a:solidFill>
                <a:cs typeface="2  Kamran" panose="00000400000000000000" pitchFamily="2" charset="-78"/>
              </a:rPr>
              <a:t> محدود باشد يا از گرههاي تكراري جلوگيري كنيم، اين استراتژي كامل خواهد بود. </a:t>
            </a:r>
            <a:endParaRPr lang="en-US" sz="20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9481654" y="4127928"/>
            <a:ext cx="21771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>
                <a:latin typeface="Gabriola" panose="04040605051002020D02" pitchFamily="82" charset="0"/>
                <a:cs typeface="2  Kamran" panose="00000400000000000000" pitchFamily="2" charset="-78"/>
              </a:rPr>
              <a:t>آيا </a:t>
            </a:r>
            <a:r>
              <a:rPr lang="en-US" sz="2800" b="1" dirty="0">
                <a:latin typeface="Gabriola" panose="04040605051002020D02" pitchFamily="82" charset="0"/>
                <a:cs typeface="2  Kamran" panose="00000400000000000000" pitchFamily="2" charset="-78"/>
              </a:rPr>
              <a:t>DFS</a:t>
            </a:r>
            <a:r>
              <a:rPr lang="fa-IR" sz="2800" b="1" dirty="0">
                <a:latin typeface="Gabriola" panose="04040605051002020D02" pitchFamily="82" charset="0"/>
                <a:cs typeface="2  Kamran" panose="00000400000000000000" pitchFamily="2" charset="-78"/>
              </a:rPr>
              <a:t> كامل است؟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57545" y="5907475"/>
            <a:ext cx="79857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sz="2000" b="1" dirty="0">
                <a:solidFill>
                  <a:schemeClr val="accent1"/>
                </a:solidFill>
                <a:cs typeface="2  Kamran" panose="00000400000000000000" pitchFamily="2" charset="-78"/>
              </a:rPr>
              <a:t>خير، اين الگوريتم همواره سمت چپ ترين گره را بدون در نظر گرفتن عمق يا هزينه مي يابد. </a:t>
            </a:r>
            <a:endParaRPr lang="en-US" sz="20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9507302" y="5482144"/>
            <a:ext cx="2151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>
                <a:latin typeface="Gabriola" panose="04040605051002020D02" pitchFamily="82" charset="0"/>
                <a:cs typeface="2  Kamran" panose="00000400000000000000" pitchFamily="2" charset="-78"/>
              </a:rPr>
              <a:t>آيا </a:t>
            </a:r>
            <a:r>
              <a:rPr lang="en-US" sz="2800" b="1" dirty="0">
                <a:latin typeface="Gabriola" panose="04040605051002020D02" pitchFamily="82" charset="0"/>
                <a:cs typeface="2  Kamran" panose="00000400000000000000" pitchFamily="2" charset="-78"/>
              </a:rPr>
              <a:t>DFS</a:t>
            </a:r>
            <a:r>
              <a:rPr lang="fa-IR" sz="2800" b="1" dirty="0">
                <a:latin typeface="Gabriola" panose="04040605051002020D02" pitchFamily="82" charset="0"/>
                <a:cs typeface="2  Kamran" panose="00000400000000000000" pitchFamily="2" charset="-78"/>
              </a:rPr>
              <a:t> بهينه است؟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49101" t="24988" r="8125" b="32700"/>
          <a:stretch/>
        </p:blipFill>
        <p:spPr>
          <a:xfrm>
            <a:off x="71407" y="1819792"/>
            <a:ext cx="4710133" cy="2619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651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810343" y="59422"/>
            <a:ext cx="19143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مباحث امروز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556447" y="1183372"/>
            <a:ext cx="3039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عامل هاي برنامه ريز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688166" y="2067679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مسائل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424726" y="2954555"/>
            <a:ext cx="41617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روش هاي جستجوي كوركورانه 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91969" y="3662441"/>
            <a:ext cx="47596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جستجوي عمق اول </a:t>
            </a:r>
            <a:r>
              <a:rPr lang="fa-IR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Depth First Search</a:t>
            </a:r>
            <a:r>
              <a:rPr lang="fa-IR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3200" b="1" dirty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817242" y="4195374"/>
            <a:ext cx="49343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جستجوي سطح اول </a:t>
            </a:r>
            <a:r>
              <a:rPr lang="fa-IR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Breadth First Search</a:t>
            </a:r>
            <a:r>
              <a:rPr lang="fa-IR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3200" b="1" dirty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169627" y="4725023"/>
            <a:ext cx="55819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جستجوي هزينه يكنواخت </a:t>
            </a:r>
            <a:r>
              <a:rPr lang="fa-IR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Uniform Cost Search</a:t>
            </a:r>
            <a:r>
              <a:rPr lang="fa-IR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3200" b="1" dirty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4191794" y="5257956"/>
            <a:ext cx="65598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جستجوي عميق سازي تكراري </a:t>
            </a:r>
            <a:r>
              <a:rPr lang="fa-IR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Iterative Deeping Search</a:t>
            </a:r>
            <a:r>
              <a:rPr lang="fa-IR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</a:t>
            </a:r>
            <a:endParaRPr lang="en-US" sz="3200" b="1" dirty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8359" t="19569" r="27578" b="19569"/>
          <a:stretch/>
        </p:blipFill>
        <p:spPr>
          <a:xfrm>
            <a:off x="294607" y="1321816"/>
            <a:ext cx="4581053" cy="3557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947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28" grpId="0"/>
      <p:bldP spid="29" grpId="0"/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020063" y="59422"/>
            <a:ext cx="270458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عامل هاي رفلكس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786188" y="2177808"/>
            <a:ext cx="7814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تصميمات در هر لحظه را فقط بر اساس ادراكات همان لحظه مي گيرند.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04709" y="2762583"/>
            <a:ext cx="6896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نتايج و پيامدهاي اعمال خود را قبل از انجام عمل نمي سنجند.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52500" t="35826" r="7539" b="8730"/>
          <a:stretch/>
        </p:blipFill>
        <p:spPr>
          <a:xfrm>
            <a:off x="0" y="1775733"/>
            <a:ext cx="3786188" cy="2953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65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l="52500" t="23321" r="7187" b="20610"/>
          <a:stretch/>
        </p:blipFill>
        <p:spPr>
          <a:xfrm>
            <a:off x="140426" y="1409564"/>
            <a:ext cx="4117239" cy="3219585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85035" y="59422"/>
            <a:ext cx="3039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عامل هاي برنامه ريز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6031996" y="2177808"/>
            <a:ext cx="5569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همواره قبل از انجام عمل، نتيجه آن را مي سنجند.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95705" y="2762583"/>
            <a:ext cx="7005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همواره يك مدل از نحوه تغيير جهان در پاسخ با اعمال خود دارد.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50481" y="3347358"/>
            <a:ext cx="5950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هر عملي را براي رسيدن به يك هدف انجام مي دهد. </a:t>
            </a:r>
          </a:p>
        </p:txBody>
      </p:sp>
    </p:spTree>
    <p:extLst>
      <p:ext uri="{BB962C8B-B14F-4D97-AF65-F5344CB8AC3E}">
        <p14:creationId xmlns:p14="http://schemas.microsoft.com/office/powerpoint/2010/main" val="1781328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8828" t="16234" r="27344" b="23529"/>
          <a:stretch/>
        </p:blipFill>
        <p:spPr>
          <a:xfrm>
            <a:off x="3230493" y="2085976"/>
            <a:ext cx="5343525" cy="412908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685035" y="59422"/>
            <a:ext cx="30396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عامل هاي برنامه ريز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43588" y="1349133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در مسائل برنامه ريزي، هدف تغيير وضعيت جهان از حالت فعلي به يك حالت هدف است.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1067" y="2844554"/>
            <a:ext cx="212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FF0000"/>
                </a:solidFill>
                <a:cs typeface="2  Kamran" panose="00000400000000000000" pitchFamily="2" charset="-78"/>
              </a:rPr>
              <a:t>حالت فعلي جهان 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4730681" y="2615447"/>
            <a:ext cx="3370331" cy="1042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>
                <a:cs typeface="2  Kamran" panose="00000400000000000000" pitchFamily="2" charset="-78"/>
              </a:rPr>
              <a:t>دنباله اي از اعمال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28871" y="2844554"/>
            <a:ext cx="148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FF0000"/>
                </a:solidFill>
                <a:cs typeface="2  Kamran" panose="00000400000000000000" pitchFamily="2" charset="-78"/>
              </a:rPr>
              <a:t>حالت هدف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666512" y="5268722"/>
            <a:ext cx="5934637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2800" b="1" dirty="0">
                <a:cs typeface="2  Kamran" panose="00000400000000000000" pitchFamily="2" charset="-78"/>
              </a:rPr>
              <a:t>وظيفه يك عامل برنامه ريز، </a:t>
            </a:r>
            <a:r>
              <a:rPr lang="fa-IR" sz="2800" b="1" dirty="0">
                <a:solidFill>
                  <a:schemeClr val="accent1"/>
                </a:solidFill>
                <a:cs typeface="2  Kamran" panose="00000400000000000000" pitchFamily="2" charset="-78"/>
              </a:rPr>
              <a:t>يافتن دنباله اي از اعمال </a:t>
            </a:r>
            <a:r>
              <a:rPr lang="fa-IR" sz="2800" b="1" dirty="0">
                <a:cs typeface="2  Kamran" panose="00000400000000000000" pitchFamily="2" charset="-78"/>
              </a:rPr>
              <a:t>است</a:t>
            </a:r>
          </a:p>
          <a:p>
            <a:pPr algn="r" rtl="1"/>
            <a:r>
              <a:rPr lang="fa-IR" sz="2800" b="1" dirty="0">
                <a:cs typeface="2  Kamran" panose="00000400000000000000" pitchFamily="2" charset="-78"/>
              </a:rPr>
              <a:t> كه با انجام آنها، وضعيت جهان از حالت فعلي به حالت هدف</a:t>
            </a:r>
          </a:p>
          <a:p>
            <a:pPr algn="r" rtl="1"/>
            <a:r>
              <a:rPr lang="fa-IR" sz="2800" b="1" dirty="0">
                <a:cs typeface="2  Kamran" panose="00000400000000000000" pitchFamily="2" charset="-78"/>
              </a:rPr>
              <a:t> تبديل مي شود. به اين عمل </a:t>
            </a:r>
            <a:r>
              <a:rPr lang="fa-IR" sz="2800" b="1" dirty="0">
                <a:solidFill>
                  <a:schemeClr val="accent1"/>
                </a:solidFill>
                <a:cs typeface="2  Kamran" panose="00000400000000000000" pitchFamily="2" charset="-78"/>
              </a:rPr>
              <a:t>جستجو</a:t>
            </a:r>
            <a:r>
              <a:rPr lang="fa-IR" sz="2800" b="1" dirty="0">
                <a:cs typeface="2  Kamran" panose="00000400000000000000" pitchFamily="2" charset="-78"/>
              </a:rPr>
              <a:t> گفته مي شود.  </a:t>
            </a:r>
            <a:endParaRPr lang="en-US" sz="2800" b="1" dirty="0">
              <a:cs typeface="2  Kamr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7884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" grpId="0" animBg="1"/>
      <p:bldP spid="11" grpId="0"/>
      <p:bldP spid="1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8721905" y="59422"/>
            <a:ext cx="30027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عامل هاي برنامه ريز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1543588" y="1349133"/>
            <a:ext cx="100575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در مسائل برنامه ريزي، هدف تغيير وضعيت جهان از حالت فعلي به يك حالت هدف است.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61067" y="2844554"/>
            <a:ext cx="21242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FF0000"/>
                </a:solidFill>
                <a:cs typeface="2  Kamran" panose="00000400000000000000" pitchFamily="2" charset="-78"/>
              </a:rPr>
              <a:t>حالت فعلي جهان 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sp>
        <p:nvSpPr>
          <p:cNvPr id="5" name="Striped Right Arrow 4"/>
          <p:cNvSpPr/>
          <p:nvPr/>
        </p:nvSpPr>
        <p:spPr>
          <a:xfrm>
            <a:off x="4730681" y="2615447"/>
            <a:ext cx="3370331" cy="1042988"/>
          </a:xfrm>
          <a:prstGeom prst="strip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>
                <a:cs typeface="2  Kamran" panose="00000400000000000000" pitchFamily="2" charset="-78"/>
              </a:rPr>
              <a:t>دنباله اي از اعمال</a:t>
            </a:r>
            <a:endParaRPr lang="en-US" sz="2800" b="1" dirty="0"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528871" y="2844554"/>
            <a:ext cx="14830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FF0000"/>
                </a:solidFill>
                <a:cs typeface="2  Kamran" panose="00000400000000000000" pitchFamily="2" charset="-78"/>
              </a:rPr>
              <a:t>حالت هدف</a:t>
            </a:r>
            <a:endParaRPr lang="en-US" sz="3200" b="1" dirty="0">
              <a:solidFill>
                <a:srgbClr val="FF000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383" t="19986" r="46093" b="64798"/>
          <a:stretch/>
        </p:blipFill>
        <p:spPr>
          <a:xfrm>
            <a:off x="2014538" y="4339975"/>
            <a:ext cx="2014538" cy="104298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3047" t="75429" r="20664" b="8938"/>
          <a:stretch/>
        </p:blipFill>
        <p:spPr>
          <a:xfrm>
            <a:off x="9277438" y="4393699"/>
            <a:ext cx="1985963" cy="107156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Striped Right Arrow 11"/>
              <p:cNvSpPr/>
              <p:nvPr/>
            </p:nvSpPr>
            <p:spPr>
              <a:xfrm>
                <a:off x="4730680" y="4339974"/>
                <a:ext cx="3370331" cy="1042988"/>
              </a:xfrm>
              <a:prstGeom prst="striped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𝑺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𝑹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→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𝑺</m:t>
                      </m:r>
                    </m:oMath>
                  </m:oMathPara>
                </a14:m>
                <a:endParaRPr lang="en-US" sz="2800" b="1" dirty="0"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2" name="Striped Right Arrow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680" y="4339974"/>
                <a:ext cx="3370331" cy="1042988"/>
              </a:xfrm>
              <a:prstGeom prst="stripedRightArrow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562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9826373" y="59422"/>
            <a:ext cx="189827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4000" b="1" dirty="0">
                <a:cs typeface="2  Kamran" panose="00000400000000000000" pitchFamily="2" charset="-78"/>
              </a:rPr>
              <a:t>مسائل جستجو</a:t>
            </a:r>
            <a:endParaRPr lang="en-US" sz="4000" b="1" dirty="0">
              <a:cs typeface="2  Kamran" panose="00000400000000000000" pitchFamily="2" charset="-78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0" y="788882"/>
            <a:ext cx="121920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7081963" y="1349133"/>
            <a:ext cx="45191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cs typeface="2  Kamran" panose="00000400000000000000" pitchFamily="2" charset="-78"/>
              </a:rPr>
              <a:t>يك مسئله جستجو شامل موارد زير است: </a:t>
            </a:r>
            <a:endParaRPr lang="en-US" sz="3200" b="1" dirty="0">
              <a:cs typeface="2  Kamran" panose="00000400000000000000" pitchFamily="2" charset="-78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628587" y="2201770"/>
            <a:ext cx="39725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1- يك فضاي حالت (</a:t>
            </a:r>
            <a:r>
              <a:rPr lang="en-US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State Space</a:t>
            </a:r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)</a:t>
            </a:r>
            <a:endParaRPr lang="en-US" sz="3200" b="1" dirty="0">
              <a:solidFill>
                <a:srgbClr val="00B0F0"/>
              </a:solidFill>
              <a:cs typeface="2  Kamr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37383" t="19986" r="46093" b="64798"/>
          <a:stretch/>
        </p:blipFill>
        <p:spPr>
          <a:xfrm>
            <a:off x="1707357" y="2093602"/>
            <a:ext cx="1007267" cy="52149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/>
          <a:srcRect l="62931" t="19986" r="20545" b="64798"/>
          <a:stretch/>
        </p:blipFill>
        <p:spPr>
          <a:xfrm>
            <a:off x="2755402" y="2093602"/>
            <a:ext cx="1007267" cy="521493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/>
          <a:srcRect l="37149" t="38745" r="46327" b="46039"/>
          <a:stretch/>
        </p:blipFill>
        <p:spPr>
          <a:xfrm>
            <a:off x="3803447" y="2093602"/>
            <a:ext cx="1007267" cy="52149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l="62697" t="38745" r="20779" b="46039"/>
          <a:stretch/>
        </p:blipFill>
        <p:spPr>
          <a:xfrm>
            <a:off x="4846434" y="2093602"/>
            <a:ext cx="1007267" cy="5214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2"/>
          <a:srcRect l="37384" t="57088" r="46092" b="27696"/>
          <a:stretch/>
        </p:blipFill>
        <p:spPr>
          <a:xfrm>
            <a:off x="1715276" y="2644153"/>
            <a:ext cx="1007267" cy="521493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 rotWithShape="1">
          <a:blip r:embed="rId2"/>
          <a:srcRect l="63166" t="57088" r="20310" b="27696"/>
          <a:stretch/>
        </p:blipFill>
        <p:spPr>
          <a:xfrm>
            <a:off x="2793675" y="2644153"/>
            <a:ext cx="1007267" cy="52149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2"/>
          <a:srcRect l="37149" t="75431" r="46327" b="9353"/>
          <a:stretch/>
        </p:blipFill>
        <p:spPr>
          <a:xfrm>
            <a:off x="3839167" y="2644153"/>
            <a:ext cx="1007267" cy="521493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2"/>
          <a:srcRect l="63164" t="75014" r="20312" b="9770"/>
          <a:stretch/>
        </p:blipFill>
        <p:spPr>
          <a:xfrm>
            <a:off x="4884659" y="2644152"/>
            <a:ext cx="1007267" cy="521493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470671" y="4968782"/>
            <a:ext cx="7130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3- يك تابع بعدي </a:t>
            </a:r>
            <a:r>
              <a:rPr lang="fa-IR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(</a:t>
            </a:r>
            <a:r>
              <a:rPr lang="en-US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Successor Function</a:t>
            </a:r>
            <a:r>
              <a:rPr lang="fa-IR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): </a:t>
            </a:r>
            <a:r>
              <a:rPr lang="fa-IR" sz="3200" b="1" dirty="0">
                <a:latin typeface="Gabriola" panose="04040605051002020D02" pitchFamily="82" charset="0"/>
                <a:cs typeface="2  Kamran" panose="00000400000000000000" pitchFamily="2" charset="-78"/>
              </a:rPr>
              <a:t>تابعي كه با دريافت </a:t>
            </a:r>
          </a:p>
          <a:p>
            <a:pPr algn="r" rtl="1"/>
            <a:r>
              <a:rPr lang="fa-IR" sz="3200" b="1" dirty="0">
                <a:latin typeface="Gabriola" panose="04040605051002020D02" pitchFamily="82" charset="0"/>
                <a:cs typeface="2  Kamran" panose="00000400000000000000" pitchFamily="2" charset="-78"/>
              </a:rPr>
              <a:t>يك حالت و يك عمل، نتيجه انجام آن عمل در آن حالت را</a:t>
            </a:r>
          </a:p>
          <a:p>
            <a:pPr algn="r" rtl="1"/>
            <a:r>
              <a:rPr lang="fa-IR" sz="3200" b="1" dirty="0">
                <a:latin typeface="Gabriola" panose="04040605051002020D02" pitchFamily="82" charset="0"/>
                <a:cs typeface="2  Kamran" panose="00000400000000000000" pitchFamily="2" charset="-78"/>
              </a:rPr>
              <a:t>مشخص مي كند. </a:t>
            </a:r>
            <a:endParaRPr lang="en-US" sz="3200" b="1" dirty="0"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223301" y="3585276"/>
            <a:ext cx="33778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2- مجموعه اعمال (</a:t>
            </a:r>
            <a:r>
              <a:rPr lang="en-US" sz="3200" b="1" dirty="0">
                <a:solidFill>
                  <a:srgbClr val="00B0F0"/>
                </a:solidFill>
                <a:latin typeface="Gabriola" panose="04040605051002020D02" pitchFamily="82" charset="0"/>
                <a:cs typeface="2  Kamran" panose="00000400000000000000" pitchFamily="2" charset="-78"/>
              </a:rPr>
              <a:t>Actions</a:t>
            </a:r>
            <a:r>
              <a:rPr lang="fa-IR" sz="3200" b="1" dirty="0">
                <a:solidFill>
                  <a:srgbClr val="00B0F0"/>
                </a:solidFill>
                <a:cs typeface="2  Kamran" panose="00000400000000000000" pitchFamily="2" charset="-78"/>
              </a:rPr>
              <a:t>)</a:t>
            </a:r>
            <a:endParaRPr lang="en-US" sz="3200" b="1" dirty="0">
              <a:solidFill>
                <a:srgbClr val="00B0F0"/>
              </a:solidFill>
              <a:latin typeface="Gabriola" panose="04040605051002020D02" pitchFamily="82" charset="0"/>
              <a:cs typeface="2  Kamra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3003837" y="3585275"/>
                <a:ext cx="25519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 rt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{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𝑺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𝑳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,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𝑹</m:t>
                      </m:r>
                      <m:r>
                        <a:rPr lang="en-US" sz="32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}</m:t>
                      </m:r>
                    </m:oMath>
                  </m:oMathPara>
                </a14:m>
                <a:endParaRPr lang="en-US" sz="3200" b="1" dirty="0">
                  <a:solidFill>
                    <a:schemeClr val="tx1"/>
                  </a:solidFill>
                  <a:latin typeface="Gabriola" panose="04040605051002020D02" pitchFamily="82" charset="0"/>
                  <a:cs typeface="2  Kamra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3837" y="3585275"/>
                <a:ext cx="255198" cy="584775"/>
              </a:xfrm>
              <a:prstGeom prst="rect">
                <a:avLst/>
              </a:prstGeom>
              <a:blipFill rotWithShape="0">
                <a:blip r:embed="rId3"/>
                <a:stretch>
                  <a:fillRect r="-46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" name="Picture 29"/>
          <p:cNvPicPr>
            <a:picLocks noChangeAspect="1"/>
          </p:cNvPicPr>
          <p:nvPr/>
        </p:nvPicPr>
        <p:blipFill rotWithShape="1">
          <a:blip r:embed="rId2"/>
          <a:srcRect l="37383" t="19986" r="46093" b="64798"/>
          <a:stretch/>
        </p:blipFill>
        <p:spPr>
          <a:xfrm>
            <a:off x="744635" y="5553558"/>
            <a:ext cx="1007267" cy="521493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2"/>
          <a:srcRect l="62931" t="19986" r="20545" b="64798"/>
          <a:stretch/>
        </p:blipFill>
        <p:spPr>
          <a:xfrm>
            <a:off x="3498632" y="4857042"/>
            <a:ext cx="1007267" cy="521493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 rotWithShape="1">
          <a:blip r:embed="rId2"/>
          <a:srcRect l="37384" t="57088" r="46092" b="27696"/>
          <a:stretch/>
        </p:blipFill>
        <p:spPr>
          <a:xfrm>
            <a:off x="3498632" y="5524982"/>
            <a:ext cx="1007267" cy="521493"/>
          </a:xfrm>
          <a:prstGeom prst="rect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/>
          <a:srcRect l="37383" t="19986" r="46093" b="64798"/>
          <a:stretch/>
        </p:blipFill>
        <p:spPr>
          <a:xfrm>
            <a:off x="3498631" y="6192922"/>
            <a:ext cx="1007267" cy="521493"/>
          </a:xfrm>
          <a:prstGeom prst="rect">
            <a:avLst/>
          </a:prstGeom>
        </p:spPr>
      </p:pic>
      <p:cxnSp>
        <p:nvCxnSpPr>
          <p:cNvPr id="7" name="Straight Arrow Connector 6"/>
          <p:cNvCxnSpPr>
            <a:stCxn id="30" idx="3"/>
            <a:endCxn id="31" idx="1"/>
          </p:cNvCxnSpPr>
          <p:nvPr/>
        </p:nvCxnSpPr>
        <p:spPr>
          <a:xfrm flipV="1">
            <a:off x="1751902" y="5117789"/>
            <a:ext cx="1746730" cy="6965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 rot="20202319">
                <a:off x="2745195" y="4925491"/>
                <a:ext cx="39786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202319">
                <a:off x="2745195" y="4925491"/>
                <a:ext cx="39786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/>
          <p:cNvCxnSpPr>
            <a:stCxn id="30" idx="3"/>
            <a:endCxn id="32" idx="1"/>
          </p:cNvCxnSpPr>
          <p:nvPr/>
        </p:nvCxnSpPr>
        <p:spPr>
          <a:xfrm flipV="1">
            <a:off x="1751902" y="5785729"/>
            <a:ext cx="1746730" cy="2857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30" idx="3"/>
            <a:endCxn id="33" idx="1"/>
          </p:cNvCxnSpPr>
          <p:nvPr/>
        </p:nvCxnSpPr>
        <p:spPr>
          <a:xfrm>
            <a:off x="1751902" y="5814305"/>
            <a:ext cx="1746729" cy="6393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/>
              <p:cNvSpPr/>
              <p:nvPr/>
            </p:nvSpPr>
            <p:spPr>
              <a:xfrm>
                <a:off x="2772678" y="5387741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𝑺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Rectangle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678" y="5387741"/>
                <a:ext cx="36740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/>
              <p:cNvSpPr/>
              <p:nvPr/>
            </p:nvSpPr>
            <p:spPr>
              <a:xfrm rot="1272541">
                <a:off x="2811294" y="5883522"/>
                <a:ext cx="36740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  <a:cs typeface="2  Kamran" panose="00000400000000000000" pitchFamily="2" charset="-78"/>
                        </a:rPr>
                        <m:t>𝑳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272541">
                <a:off x="2811294" y="5883522"/>
                <a:ext cx="367408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896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11" grpId="0"/>
      <p:bldP spid="25" grpId="0"/>
      <p:bldP spid="28" grpId="0"/>
      <p:bldP spid="29" grpId="0"/>
      <p:bldP spid="10" grpId="0"/>
      <p:bldP spid="41" grpId="0"/>
      <p:bldP spid="4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5646023</TotalTime>
  <Words>1805</Words>
  <Application>Microsoft Office PowerPoint</Application>
  <PresentationFormat>Widescreen</PresentationFormat>
  <Paragraphs>338</Paragraphs>
  <Slides>33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2  Kamran</vt:lpstr>
      <vt:lpstr>Arial</vt:lpstr>
      <vt:lpstr>Calibri</vt:lpstr>
      <vt:lpstr>Calibri Light</vt:lpstr>
      <vt:lpstr>Cambria Math</vt:lpstr>
      <vt:lpstr>Courier New</vt:lpstr>
      <vt:lpstr>Gabriola</vt:lpstr>
      <vt:lpstr>Office Theme</vt:lpstr>
      <vt:lpstr>هوش مصنوعی (جستجو-بخش اول)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معرفی و مفاهیم اولیه پایتون</dc:title>
  <dc:creator>Sadegh</dc:creator>
  <cp:lastModifiedBy>Sadegh Eskandari</cp:lastModifiedBy>
  <cp:revision>717</cp:revision>
  <dcterms:created xsi:type="dcterms:W3CDTF">2019-12-14T18:20:14Z</dcterms:created>
  <dcterms:modified xsi:type="dcterms:W3CDTF">2023-10-10T06:54:39Z</dcterms:modified>
</cp:coreProperties>
</file>