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76" r:id="rId3"/>
    <p:sldId id="299" r:id="rId4"/>
    <p:sldId id="290" r:id="rId5"/>
    <p:sldId id="294" r:id="rId6"/>
    <p:sldId id="291" r:id="rId7"/>
    <p:sldId id="292" r:id="rId8"/>
    <p:sldId id="293" r:id="rId9"/>
    <p:sldId id="274" r:id="rId10"/>
    <p:sldId id="281" r:id="rId11"/>
    <p:sldId id="277" r:id="rId12"/>
    <p:sldId id="279" r:id="rId13"/>
    <p:sldId id="284" r:id="rId14"/>
    <p:sldId id="283" r:id="rId15"/>
    <p:sldId id="288" r:id="rId16"/>
    <p:sldId id="295" r:id="rId17"/>
    <p:sldId id="296" r:id="rId18"/>
    <p:sldId id="297" r:id="rId19"/>
    <p:sldId id="268" r:id="rId20"/>
    <p:sldId id="275" r:id="rId21"/>
    <p:sldId id="289" r:id="rId22"/>
    <p:sldId id="270" r:id="rId23"/>
    <p:sldId id="271" r:id="rId24"/>
    <p:sldId id="272" r:id="rId25"/>
    <p:sldId id="273" r:id="rId26"/>
    <p:sldId id="298" r:id="rId27"/>
    <p:sldId id="269" r:id="rId28"/>
    <p:sldId id="259" r:id="rId29"/>
    <p:sldId id="267" r:id="rId30"/>
    <p:sldId id="266" r:id="rId31"/>
    <p:sldId id="264" r:id="rId32"/>
    <p:sldId id="265" r:id="rId33"/>
    <p:sldId id="300" r:id="rId34"/>
    <p:sldId id="301" r:id="rId35"/>
    <p:sldId id="302" r:id="rId36"/>
  </p:sldIdLst>
  <p:sldSz cx="9144000" cy="6858000" type="screen4x3"/>
  <p:notesSz cx="6800850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Cyr" charset="-5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Cyr" charset="-5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Cyr" charset="-5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Cyr" charset="-5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Cyr" charset="-5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Cyr" charset="-5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Cyr" charset="-5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Cyr" charset="-5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Cyr" charset="-5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6666"/>
    <a:srgbClr val="00FF99"/>
    <a:srgbClr val="009900"/>
    <a:srgbClr val="A50021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4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-11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10" y="-126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F015B7D-34DB-4198-ADBC-AECC6F54D6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9350" cy="37195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7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B13A5A0-B1C2-48D5-B7EC-D2D11ED477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8247C-A0C1-43AB-8486-D2D7684AC948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9257-2220-49F0-9824-70EAF11713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67BF9-38FF-4ACB-9473-99954B3620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67550" y="0"/>
            <a:ext cx="2076450" cy="6248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0"/>
            <a:ext cx="6076950" cy="6248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C4028-C7E9-44AF-ADA1-E136107405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EBBB-8E25-45AB-AAAB-296FA9A576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F5F30-AB73-48C6-A93C-56635574C8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3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006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9C2D0-1357-4BFB-9AAB-4C85247822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EFAE0-374B-4AFB-8867-112FB393D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48F8A-705A-4FE6-9EAB-A068E53D8F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13F95-B66A-4A77-9AAB-BF95EAFB9A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4D83-379D-4528-BFE2-AD0E7397F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6AFBB-F68F-4019-965D-352830FAC2A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76375" y="6453188"/>
            <a:ext cx="1152525" cy="287337"/>
          </a:xfrm>
          <a:prstGeom prst="actionButtonBlank">
            <a:avLst/>
          </a:prstGeom>
          <a:solidFill>
            <a:srgbClr val="B2B2B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1588"/>
            <a:ext cx="501650" cy="68548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2"/>
              </a:gs>
              <a:gs pos="100000">
                <a:srgbClr val="FFFFFF"/>
              </a:gs>
            </a:gsLst>
            <a:lin ang="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000" b="1">
                <a:latin typeface="+mn-lt"/>
              </a:defRPr>
            </a:lvl1pPr>
          </a:lstStyle>
          <a:p>
            <a:pPr>
              <a:defRPr/>
            </a:pPr>
            <a:fld id="{B48A5CB7-F4AC-48CA-9D32-348C354686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2054" name="Picture 5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163" y="1552575"/>
            <a:ext cx="479425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88" y="1588"/>
            <a:ext cx="1520825" cy="4746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0"/>
            <a:ext cx="7772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1655763" y="692150"/>
            <a:ext cx="7488237" cy="1809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88" y="6326188"/>
            <a:ext cx="1257300" cy="530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2060" name="WordArt 15"/>
          <p:cNvSpPr>
            <a:spLocks noChangeArrowheads="1" noChangeShapeType="1" noTextEdit="1"/>
          </p:cNvSpPr>
          <p:nvPr/>
        </p:nvSpPr>
        <p:spPr bwMode="auto">
          <a:xfrm>
            <a:off x="0" y="6092825"/>
            <a:ext cx="1179513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55181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ДП-2011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476375" y="6453188"/>
            <a:ext cx="11874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200" b="1">
                <a:hlinkClick r:id="rId14" action="ppaction://hlinksldjump"/>
              </a:rPr>
              <a:t>Оглавление</a:t>
            </a:r>
            <a:endParaRPr lang="ru-RU" sz="1200" b="1"/>
          </a:p>
        </p:txBody>
      </p:sp>
      <p:pic>
        <p:nvPicPr>
          <p:cNvPr id="2062" name="Picture 1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0825" y="44450"/>
            <a:ext cx="936625" cy="360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6.xml"/><Relationship Id="rId7" Type="http://schemas.openxmlformats.org/officeDocument/2006/relationships/slide" Target="slide18.xml"/><Relationship Id="rId12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7.xml"/><Relationship Id="rId5" Type="http://schemas.openxmlformats.org/officeDocument/2006/relationships/slide" Target="slide11.xml"/><Relationship Id="rId10" Type="http://schemas.openxmlformats.org/officeDocument/2006/relationships/slide" Target="slide26.xml"/><Relationship Id="rId4" Type="http://schemas.openxmlformats.org/officeDocument/2006/relationships/slide" Target="slide9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997200"/>
            <a:ext cx="7772400" cy="1143000"/>
          </a:xfrm>
        </p:spPr>
        <p:txBody>
          <a:bodyPr/>
          <a:lstStyle/>
          <a:p>
            <a:pPr eaLnBrk="1" hangingPunct="1"/>
            <a:r>
              <a:rPr lang="ru-RU" sz="3000" smtClean="0"/>
              <a:t>Программная система модульного тестирования для приема и оценки заданий по дисциплинам цикла «Программирование»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8006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b="1" dirty="0" smtClean="0"/>
              <a:t>    		</a:t>
            </a:r>
            <a:r>
              <a:rPr lang="ru-RU" sz="2400" b="1" dirty="0" smtClean="0"/>
              <a:t>	Автор:  </a:t>
            </a:r>
            <a:r>
              <a:rPr lang="ru-RU" sz="2400" b="1" dirty="0" err="1" smtClean="0"/>
              <a:t>Рахматиллаев</a:t>
            </a:r>
            <a:r>
              <a:rPr lang="ru-RU" sz="2400" b="1" dirty="0" smtClean="0"/>
              <a:t> Т.Х., ПС-574</a:t>
            </a:r>
          </a:p>
          <a:p>
            <a:pPr algn="ctr" eaLnBrk="1" hangingPunct="1">
              <a:buFontTx/>
              <a:buNone/>
            </a:pPr>
            <a:r>
              <a:rPr lang="ru-RU" sz="2400" b="1" dirty="0" smtClean="0"/>
              <a:t> Специальность: 230101</a:t>
            </a:r>
          </a:p>
          <a:p>
            <a:pPr algn="ctr" eaLnBrk="1" hangingPunct="1">
              <a:buFontTx/>
              <a:buNone/>
            </a:pPr>
            <a:endParaRPr lang="ru-RU" b="1" dirty="0" smtClean="0"/>
          </a:p>
          <a:p>
            <a:pPr algn="ctr" eaLnBrk="1" hangingPunct="1">
              <a:buFontTx/>
              <a:buNone/>
            </a:pPr>
            <a:r>
              <a:rPr lang="ru-RU" sz="2200" dirty="0" smtClean="0"/>
              <a:t>Челябинск 2011</a:t>
            </a:r>
          </a:p>
        </p:txBody>
      </p:sp>
      <p:graphicFrame>
        <p:nvGraphicFramePr>
          <p:cNvPr id="1026" name="Object 5"/>
          <p:cNvGraphicFramePr>
            <a:graphicFrameLocks/>
          </p:cNvGraphicFramePr>
          <p:nvPr/>
        </p:nvGraphicFramePr>
        <p:xfrm>
          <a:off x="685800" y="457200"/>
          <a:ext cx="2908300" cy="1982788"/>
        </p:xfrm>
        <a:graphic>
          <a:graphicData uri="http://schemas.openxmlformats.org/presentationml/2006/ole">
            <p:oleObj spid="_x0000_s1026" name="Clip" r:id="rId4" imgW="2908080" imgH="1982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10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Недостатки существующих решений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600" dirty="0" smtClean="0"/>
              <a:t>Сложность адаптации под бизнес-процессы заказчика</a:t>
            </a:r>
          </a:p>
          <a:p>
            <a:pPr lvl="1" eaLnBrk="1" hangingPunct="1"/>
            <a:r>
              <a:rPr lang="ru-RU" sz="2200" dirty="0" smtClean="0"/>
              <a:t>Тесная интеграция с системами управления версиями</a:t>
            </a:r>
          </a:p>
          <a:p>
            <a:pPr lvl="1" eaLnBrk="1" hangingPunct="1"/>
            <a:r>
              <a:rPr lang="ru-RU" sz="2200" dirty="0" smtClean="0"/>
              <a:t>Отсутствие поддержки библиотеки </a:t>
            </a:r>
            <a:r>
              <a:rPr lang="en-US" sz="2200" dirty="0" err="1" smtClean="0"/>
              <a:t>UnitTest</a:t>
            </a:r>
            <a:r>
              <a:rPr lang="en-US" sz="2200" dirty="0" smtClean="0"/>
              <a:t>++</a:t>
            </a:r>
            <a:endParaRPr lang="ru-RU" sz="2200" dirty="0" smtClean="0"/>
          </a:p>
          <a:p>
            <a:pPr lvl="1" eaLnBrk="1" hangingPunct="1"/>
            <a:r>
              <a:rPr lang="ru-RU" sz="2200" dirty="0" smtClean="0"/>
              <a:t>Невозможность реализации прямого взаимодействия с системой управления учебными курсами </a:t>
            </a:r>
            <a:r>
              <a:rPr lang="en-US" sz="2200" dirty="0" err="1" smtClean="0"/>
              <a:t>Moodle</a:t>
            </a:r>
            <a:r>
              <a:rPr lang="en-US" sz="2200" dirty="0" smtClean="0"/>
              <a:t> 2.0</a:t>
            </a:r>
            <a:endParaRPr lang="ru-RU" sz="2200" dirty="0" smtClean="0"/>
          </a:p>
          <a:p>
            <a:pPr lvl="1" eaLnBrk="1" hangingPunct="1"/>
            <a:r>
              <a:rPr lang="ru-RU" sz="2200" dirty="0" smtClean="0"/>
              <a:t>Отсутствие механизмов расширения функциональности</a:t>
            </a:r>
          </a:p>
          <a:p>
            <a:pPr lvl="1" eaLnBrk="1" hangingPunct="1">
              <a:buNone/>
            </a:pPr>
            <a:endParaRPr lang="en-US" sz="1200" dirty="0" smtClean="0"/>
          </a:p>
          <a:p>
            <a:pPr eaLnBrk="1" hangingPunct="1"/>
            <a:r>
              <a:rPr lang="ru-RU" sz="2600" dirty="0" smtClean="0"/>
              <a:t>Избыточная функциональность, тяжеловесность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DC6F57-AA69-4C3C-9AA6-E2C30F8BE7FC}" type="slidenum">
              <a:rPr lang="ru-RU"/>
              <a:pPr>
                <a:defRPr/>
              </a:pPr>
              <a:t>11</a:t>
            </a:fld>
            <a:endParaRPr lang="ru-RU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8024" y="1196975"/>
            <a:ext cx="3822576" cy="4824413"/>
          </a:xfrm>
        </p:spPr>
        <p:txBody>
          <a:bodyPr/>
          <a:lstStyle/>
          <a:p>
            <a:pPr eaLnBrk="1" hangingPunct="1"/>
            <a:r>
              <a:rPr lang="ru-RU" sz="2600" dirty="0" err="1" smtClean="0"/>
              <a:t>Микроядерная</a:t>
            </a:r>
            <a:r>
              <a:rPr lang="ru-RU" sz="2600" dirty="0" smtClean="0"/>
              <a:t> архитектура</a:t>
            </a:r>
          </a:p>
          <a:p>
            <a:pPr eaLnBrk="1" hangingPunct="1"/>
            <a:r>
              <a:rPr lang="ru-RU" sz="2600" dirty="0" smtClean="0"/>
              <a:t>Смешанная модель программной системы</a:t>
            </a:r>
          </a:p>
          <a:p>
            <a:pPr eaLnBrk="1" hangingPunct="1"/>
            <a:r>
              <a:rPr lang="ru-RU" sz="2600" dirty="0" smtClean="0"/>
              <a:t>Гибкое поведение системы за счет компонентной модели и применения паттерна «фильтры и трубы»</a:t>
            </a:r>
            <a:endParaRPr lang="en-US" sz="2600" dirty="0" smtClean="0"/>
          </a:p>
        </p:txBody>
      </p:sp>
      <p:pic>
        <p:nvPicPr>
          <p:cNvPr id="2" name="Picture 2" descr="C:\Documents and Settings\acer\Мои документы\My Dropbox\Диплом\Презентация\Арх_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41" y="1428801"/>
            <a:ext cx="4179600" cy="4292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29084-CA25-4F87-BD4C-898658B06F90}" type="slidenum">
              <a:rPr lang="ru-RU"/>
              <a:pPr>
                <a:defRPr/>
              </a:pPr>
              <a:t>12</a:t>
            </a:fld>
            <a:endParaRPr 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8024" y="1196975"/>
            <a:ext cx="3822576" cy="4824413"/>
          </a:xfrm>
        </p:spPr>
        <p:txBody>
          <a:bodyPr/>
          <a:lstStyle/>
          <a:p>
            <a:pPr eaLnBrk="1" hangingPunct="1">
              <a:buNone/>
            </a:pPr>
            <a:r>
              <a:rPr lang="ru-RU" sz="2600" dirty="0" err="1" smtClean="0"/>
              <a:t>Веб-приложение</a:t>
            </a:r>
            <a:endParaRPr lang="ru-RU" sz="2600" dirty="0" smtClean="0"/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000" dirty="0" smtClean="0"/>
              <a:t>Осуществляет доступ к средствам управления и конфигурирования через </a:t>
            </a:r>
            <a:r>
              <a:rPr lang="ru-RU" sz="2000" dirty="0" err="1" smtClean="0"/>
              <a:t>веб-интерфейс</a:t>
            </a:r>
            <a:endParaRPr lang="ru-RU" sz="2000" dirty="0" smtClean="0"/>
          </a:p>
          <a:p>
            <a:pPr eaLnBrk="1" hangingPunct="1"/>
            <a:endParaRPr lang="ru-RU" sz="1200" dirty="0" smtClean="0"/>
          </a:p>
          <a:p>
            <a:pPr eaLnBrk="1" hangingPunct="1">
              <a:buNone/>
            </a:pPr>
            <a:r>
              <a:rPr lang="ru-RU" sz="2600" dirty="0" smtClean="0"/>
              <a:t>Графический интерфейс</a:t>
            </a:r>
          </a:p>
          <a:p>
            <a:pPr eaLnBrk="1" hangingPunct="1">
              <a:buNone/>
            </a:pPr>
            <a:r>
              <a:rPr lang="ru-RU" sz="2600" dirty="0" smtClean="0"/>
              <a:t>пользователя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en-US" sz="2000" dirty="0" smtClean="0"/>
              <a:t>RIA-</a:t>
            </a:r>
            <a:r>
              <a:rPr lang="ru-RU" sz="2000" dirty="0" smtClean="0"/>
              <a:t>приложение</a:t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en-US" sz="2000" dirty="0" smtClean="0"/>
              <a:t>Rich Internet Application)</a:t>
            </a:r>
          </a:p>
          <a:p>
            <a:pPr eaLnBrk="1" hangingPunct="1"/>
            <a:r>
              <a:rPr lang="ru-RU" sz="2000" dirty="0" err="1" smtClean="0"/>
              <a:t>Кроссплатформенность</a:t>
            </a:r>
            <a:endParaRPr lang="ru-RU" sz="2000" dirty="0" smtClean="0"/>
          </a:p>
          <a:p>
            <a:pPr eaLnBrk="1" hangingPunct="1"/>
            <a:r>
              <a:rPr lang="ru-RU" sz="2000" dirty="0" smtClean="0"/>
              <a:t>Выполнение в </a:t>
            </a:r>
            <a:r>
              <a:rPr lang="ru-RU" sz="2000" dirty="0" err="1" smtClean="0"/>
              <a:t>веб-браузере</a:t>
            </a:r>
            <a:endParaRPr lang="en-US" sz="2000" dirty="0" smtClean="0"/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 rot="5400000" flipH="1" flipV="1">
            <a:off x="2339750" y="2636914"/>
            <a:ext cx="2088236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 bwMode="auto">
          <a:xfrm rot="10800000">
            <a:off x="3563888" y="4365104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 bwMode="auto">
          <a:xfrm rot="10800000">
            <a:off x="3563888" y="1772816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 bwMode="auto">
          <a:xfrm rot="5400000" flipH="1" flipV="1">
            <a:off x="2951818" y="4617134"/>
            <a:ext cx="864100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Documents and Settings\acer\Мои документы\My Dropbox\Диплом\Презентация\Арх_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41" y="1428801"/>
            <a:ext cx="4179600" cy="4292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29084-CA25-4F87-BD4C-898658B06F90}" type="slidenum">
              <a:rPr lang="ru-RU"/>
              <a:pPr>
                <a:defRPr/>
              </a:pPr>
              <a:t>13</a:t>
            </a:fld>
            <a:endParaRPr 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8024" y="1196975"/>
            <a:ext cx="3822576" cy="4824413"/>
          </a:xfrm>
        </p:spPr>
        <p:txBody>
          <a:bodyPr/>
          <a:lstStyle/>
          <a:p>
            <a:pPr eaLnBrk="1" hangingPunct="1">
              <a:buNone/>
            </a:pPr>
            <a:r>
              <a:rPr lang="ru-RU" sz="2600" dirty="0" smtClean="0"/>
              <a:t>База данных</a:t>
            </a:r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000" dirty="0" smtClean="0"/>
              <a:t>Хранит информацию о сущностях предметной области и рабочие данные компонентов</a:t>
            </a:r>
          </a:p>
          <a:p>
            <a:pPr eaLnBrk="1" hangingPunct="1"/>
            <a:endParaRPr lang="ru-RU" sz="1200" dirty="0" smtClean="0"/>
          </a:p>
          <a:p>
            <a:pPr eaLnBrk="1" hangingPunct="1">
              <a:buNone/>
            </a:pPr>
            <a:r>
              <a:rPr lang="ru-RU" sz="2600" dirty="0" smtClean="0"/>
              <a:t>Ядро системы</a:t>
            </a:r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000" dirty="0" smtClean="0"/>
              <a:t>Обеспечивает доступ к данным</a:t>
            </a:r>
          </a:p>
          <a:p>
            <a:pPr eaLnBrk="1" hangingPunct="1"/>
            <a:r>
              <a:rPr lang="ru-RU" sz="2000" dirty="0" smtClean="0"/>
              <a:t>Осуществляет взаимодействие рабочих конвейеров и компонентов</a:t>
            </a:r>
            <a:endParaRPr lang="en-US" sz="2000" dirty="0" smtClean="0"/>
          </a:p>
        </p:txBody>
      </p:sp>
      <p:cxnSp>
        <p:nvCxnSpPr>
          <p:cNvPr id="9" name="Прямая соединительная линия 8"/>
          <p:cNvCxnSpPr/>
          <p:nvPr/>
        </p:nvCxnSpPr>
        <p:spPr bwMode="auto">
          <a:xfrm flipV="1">
            <a:off x="3059832" y="1772816"/>
            <a:ext cx="504056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 bwMode="auto">
          <a:xfrm rot="10800000">
            <a:off x="3563888" y="1772816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auto">
          <a:xfrm rot="10800000">
            <a:off x="3563888" y="3933057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auto">
          <a:xfrm rot="16200000" flipV="1">
            <a:off x="3095836" y="3465004"/>
            <a:ext cx="576064" cy="36004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C:\Documents and Settings\acer\Мои документы\My Dropbox\Диплом\Презентация\Арх_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41" y="1428801"/>
            <a:ext cx="4179600" cy="4292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29084-CA25-4F87-BD4C-898658B06F90}" type="slidenum">
              <a:rPr lang="ru-RU"/>
              <a:pPr>
                <a:defRPr/>
              </a:pPr>
              <a:t>14</a:t>
            </a:fld>
            <a:endParaRPr 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8024" y="1196975"/>
            <a:ext cx="3822576" cy="4824413"/>
          </a:xfrm>
        </p:spPr>
        <p:txBody>
          <a:bodyPr/>
          <a:lstStyle/>
          <a:p>
            <a:pPr eaLnBrk="1" hangingPunct="1">
              <a:buNone/>
            </a:pPr>
            <a:r>
              <a:rPr lang="ru-RU" sz="2600" dirty="0" smtClean="0"/>
              <a:t>Конвейеры</a:t>
            </a:r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000" dirty="0" smtClean="0"/>
              <a:t>Представляют собой пошаговый процесс обработки проектов с использованием компонентов</a:t>
            </a:r>
          </a:p>
          <a:p>
            <a:pPr eaLnBrk="1" hangingPunct="1"/>
            <a:endParaRPr lang="ru-RU" sz="1200" dirty="0" smtClean="0"/>
          </a:p>
          <a:p>
            <a:pPr eaLnBrk="1" hangingPunct="1">
              <a:buNone/>
            </a:pPr>
            <a:r>
              <a:rPr lang="ru-RU" sz="2600" dirty="0" smtClean="0"/>
              <a:t>Компоненты</a:t>
            </a:r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000" dirty="0" smtClean="0"/>
              <a:t>Инкапсулируют логику работы конкретного шага конвейера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 rot="5400000" flipH="1" flipV="1">
            <a:off x="3010733" y="2253964"/>
            <a:ext cx="1034304" cy="72009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 bwMode="auto">
          <a:xfrm rot="10800000">
            <a:off x="3563888" y="1772817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 bwMode="auto">
          <a:xfrm rot="10800000">
            <a:off x="3563888" y="3933057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 bwMode="auto">
          <a:xfrm rot="10800000">
            <a:off x="1835696" y="3429000"/>
            <a:ext cx="1728192" cy="504056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Documents and Settings\acer\Мои документы\My Dropbox\Диплом\Презентация\Арх_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41" y="1428801"/>
            <a:ext cx="4179600" cy="4292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829084-CA25-4F87-BD4C-898658B06F90}" type="slidenum">
              <a:rPr lang="ru-RU"/>
              <a:pPr>
                <a:defRPr/>
              </a:pPr>
              <a:t>15</a:t>
            </a:fld>
            <a:endParaRPr lang="ru-RU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8024" y="1196975"/>
            <a:ext cx="3822576" cy="4824413"/>
          </a:xfrm>
        </p:spPr>
        <p:txBody>
          <a:bodyPr/>
          <a:lstStyle/>
          <a:p>
            <a:pPr eaLnBrk="1" hangingPunct="1">
              <a:buNone/>
            </a:pPr>
            <a:r>
              <a:rPr lang="ru-RU" sz="2600" dirty="0" smtClean="0"/>
              <a:t>Уровень вызова сервисов</a:t>
            </a:r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000" dirty="0" smtClean="0"/>
              <a:t>Обеспечивает обмен данными между сервисом и клиентом (компонентом системы)</a:t>
            </a:r>
          </a:p>
          <a:p>
            <a:pPr eaLnBrk="1" hangingPunct="1"/>
            <a:endParaRPr lang="ru-RU" sz="2000" dirty="0" smtClean="0"/>
          </a:p>
          <a:p>
            <a:pPr eaLnBrk="1" hangingPunct="1">
              <a:buNone/>
            </a:pPr>
            <a:endParaRPr lang="ru-RU" sz="1200" dirty="0" smtClean="0"/>
          </a:p>
          <a:p>
            <a:pPr marL="0" indent="0" eaLnBrk="1" hangingPunct="1">
              <a:buNone/>
            </a:pPr>
            <a:r>
              <a:rPr lang="ru-RU" sz="2600" dirty="0" smtClean="0"/>
              <a:t>Сервис — расширение для </a:t>
            </a:r>
            <a:r>
              <a:rPr lang="en-US" sz="2600" dirty="0" err="1" smtClean="0"/>
              <a:t>Moodle</a:t>
            </a:r>
            <a:r>
              <a:rPr lang="en-US" sz="2600" dirty="0" smtClean="0"/>
              <a:t> 2.0</a:t>
            </a:r>
            <a:endParaRPr lang="ru-RU" sz="2600" dirty="0" smtClean="0"/>
          </a:p>
          <a:p>
            <a:pPr marL="0" indent="0" eaLnBrk="1" hangingPunct="1">
              <a:buNone/>
            </a:pPr>
            <a:endParaRPr lang="ru-RU" sz="1200" dirty="0" smtClean="0"/>
          </a:p>
          <a:p>
            <a:pPr marL="361950" indent="-361950" eaLnBrk="1" hangingPunct="1"/>
            <a:r>
              <a:rPr lang="ru-RU" sz="2000" dirty="0" smtClean="0"/>
              <a:t>Обеспечивает доступ к информации о выложенных решениях к заданиям и хранимых в </a:t>
            </a:r>
            <a:r>
              <a:rPr lang="en-US" sz="2000" dirty="0" err="1" smtClean="0"/>
              <a:t>Moodle</a:t>
            </a:r>
            <a:r>
              <a:rPr lang="en-US" sz="2000" dirty="0" smtClean="0"/>
              <a:t> 2.0</a:t>
            </a:r>
            <a:endParaRPr lang="ru-RU" sz="2000" dirty="0" smtClean="0"/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>
              <a:buNone/>
            </a:pPr>
            <a:endParaRPr lang="en-US" sz="2000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 rot="5400000" flipH="1" flipV="1">
            <a:off x="935595" y="3320989"/>
            <a:ext cx="2088234" cy="28803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 bwMode="auto">
          <a:xfrm rot="10800000">
            <a:off x="3563888" y="1700809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 bwMode="auto">
          <a:xfrm rot="10800000">
            <a:off x="2123728" y="2420888"/>
            <a:ext cx="13681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auto">
          <a:xfrm rot="5400000" flipH="1" flipV="1">
            <a:off x="3167844" y="2024844"/>
            <a:ext cx="720080" cy="72008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auto">
          <a:xfrm rot="10800000">
            <a:off x="3563888" y="4293095"/>
            <a:ext cx="4968552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 bwMode="auto">
          <a:xfrm flipV="1">
            <a:off x="1835696" y="4293096"/>
            <a:ext cx="1728192" cy="72008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C:\Documents and Settings\acer\Мои документы\My Dropbox\Диплом\Презентация\Арх_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941" y="1428801"/>
            <a:ext cx="4179600" cy="4292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0F725D-C955-4C0D-AC38-8D520CA58E88}" type="slidenum">
              <a:rPr lang="ru-RU"/>
              <a:pPr>
                <a:defRPr/>
              </a:pPr>
              <a:t>16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600" dirty="0" smtClean="0"/>
              <a:t>Система сборки и тестирования ПО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Управление проектами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800" dirty="0" smtClean="0"/>
              <a:t>Управление конфигурациями конвейера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800" dirty="0" smtClean="0"/>
              <a:t>Управление конфигурациями компонентов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800" dirty="0" smtClean="0"/>
              <a:t>Обзор отчетов о тестировании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800" dirty="0" smtClean="0"/>
              <a:t>Просмотр системных журналов и обзор состояния системы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800" dirty="0" smtClean="0"/>
              <a:t>Отправка уведомлений по электронной почте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0F725D-C955-4C0D-AC38-8D520CA58E88}" type="slidenum">
              <a:rPr lang="ru-RU"/>
              <a:pPr>
                <a:defRPr/>
              </a:pPr>
              <a:t>17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600" dirty="0" smtClean="0"/>
              <a:t>Система сборки и тестирования ПО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Динамическая загрузка компонентов во время выполнения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800" dirty="0" smtClean="0"/>
              <a:t>Возможность смены логики выполнения шагов конвейера «на лету»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800" dirty="0" smtClean="0"/>
              <a:t>Удобный графический </a:t>
            </a:r>
            <a:r>
              <a:rPr lang="ru-RU" sz="2800" dirty="0" err="1" smtClean="0"/>
              <a:t>веб-интерфейс</a:t>
            </a:r>
            <a:r>
              <a:rPr lang="ru-RU" sz="2800" dirty="0" smtClean="0"/>
              <a:t> пользователя</a:t>
            </a:r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600" dirty="0" smtClean="0"/>
              <a:t>Безопасное взаимодействие с </a:t>
            </a:r>
            <a:r>
              <a:rPr lang="en-US" sz="2600" dirty="0" err="1" smtClean="0"/>
              <a:t>Moodle</a:t>
            </a:r>
            <a:r>
              <a:rPr lang="en-US" sz="2600" dirty="0" smtClean="0"/>
              <a:t> 2.0 </a:t>
            </a:r>
            <a:r>
              <a:rPr lang="ru-RU" sz="2600" dirty="0" smtClean="0"/>
              <a:t>по механизму </a:t>
            </a:r>
            <a:r>
              <a:rPr lang="ru-RU" sz="2600" dirty="0" err="1" smtClean="0"/>
              <a:t>веб-сервисов</a:t>
            </a:r>
            <a:r>
              <a:rPr lang="ru-RU" sz="2600" dirty="0" smtClean="0"/>
              <a:t> с использованием </a:t>
            </a:r>
            <a:r>
              <a:rPr lang="ru-RU" sz="2600" dirty="0" err="1" smtClean="0"/>
              <a:t>токена</a:t>
            </a:r>
            <a:r>
              <a:rPr lang="ru-RU" sz="2600" dirty="0" smtClean="0"/>
              <a:t> доступа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0F725D-C955-4C0D-AC38-8D520CA58E88}" type="slidenum">
              <a:rPr lang="ru-RU"/>
              <a:pPr>
                <a:defRPr/>
              </a:pPr>
              <a:t>18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600" dirty="0" smtClean="0"/>
              <a:t>Организация компонентной модели конвейера</a:t>
            </a:r>
          </a:p>
        </p:txBody>
      </p:sp>
      <p:pic>
        <p:nvPicPr>
          <p:cNvPr id="38915" name="Picture 3" descr="C:\Users\Eskat0n\Documents\Диплом\Диаграммы и графика\Слайды-2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0727"/>
            <a:ext cx="6408712" cy="5217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450C8F-ECC3-46A6-941B-55DEA0CD171B}" type="slidenum">
              <a:rPr lang="ru-RU"/>
              <a:pPr>
                <a:defRPr/>
              </a:pPr>
              <a:t>19</a:t>
            </a:fld>
            <a:endParaRPr lang="ru-RU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400" dirty="0" smtClean="0"/>
              <a:t>Система управления учебными курсами </a:t>
            </a:r>
            <a:r>
              <a:rPr lang="en-US" sz="2400" dirty="0" err="1" smtClean="0"/>
              <a:t>Moodle</a:t>
            </a:r>
            <a:r>
              <a:rPr lang="en-US" sz="2400" dirty="0" smtClean="0"/>
              <a:t> 2.0</a:t>
            </a:r>
            <a:endParaRPr lang="ru-RU" sz="2400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2400" b="1" dirty="0" smtClean="0"/>
              <a:t>Разработчик:</a:t>
            </a:r>
            <a:r>
              <a:rPr lang="ru-RU" sz="2400" dirty="0" smtClean="0"/>
              <a:t> </a:t>
            </a:r>
            <a:r>
              <a:rPr lang="en-US" sz="2400" dirty="0" smtClean="0"/>
              <a:t>Martin </a:t>
            </a:r>
            <a:r>
              <a:rPr lang="en-US" sz="2400" dirty="0" err="1" smtClean="0"/>
              <a:t>Dougiamas</a:t>
            </a:r>
            <a:endParaRPr lang="ru-RU" sz="2400" dirty="0" smtClean="0"/>
          </a:p>
          <a:p>
            <a:pPr eaLnBrk="1" hangingPunct="1">
              <a:buFontTx/>
              <a:buNone/>
            </a:pPr>
            <a:r>
              <a:rPr lang="ru-RU" sz="2400" b="1" dirty="0" smtClean="0"/>
              <a:t>Лицензия:</a:t>
            </a:r>
            <a:r>
              <a:rPr lang="ru-RU" sz="2400" dirty="0" smtClean="0"/>
              <a:t> </a:t>
            </a:r>
            <a:r>
              <a:rPr lang="en-US" sz="2400" dirty="0" smtClean="0"/>
              <a:t>GNU GPL</a:t>
            </a:r>
          </a:p>
          <a:p>
            <a:pPr eaLnBrk="1" hangingPunct="1">
              <a:buFontTx/>
              <a:buNone/>
            </a:pPr>
            <a:r>
              <a:rPr lang="ru-RU" sz="2400" b="1" dirty="0" smtClean="0"/>
              <a:t>На чем написана:</a:t>
            </a:r>
            <a:r>
              <a:rPr lang="ru-RU" sz="2400" dirty="0" smtClean="0"/>
              <a:t> </a:t>
            </a:r>
            <a:r>
              <a:rPr lang="en-US" sz="2400" dirty="0" smtClean="0"/>
              <a:t>PHP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ru-RU" sz="2400" dirty="0" smtClean="0"/>
              <a:t>Организация тестирования и выдачи заданий в режиме </a:t>
            </a:r>
            <a:r>
              <a:rPr lang="ru-RU" sz="2400" dirty="0" err="1" smtClean="0"/>
              <a:t>онлайн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Контроль доступа базирующийся на ролях</a:t>
            </a:r>
          </a:p>
          <a:p>
            <a:pPr eaLnBrk="1" hangingPunct="1"/>
            <a:r>
              <a:rPr lang="ru-RU" sz="2400" dirty="0" smtClean="0"/>
              <a:t>Возможность загрузки файлов в качестве решений к заданиям</a:t>
            </a:r>
          </a:p>
          <a:p>
            <a:pPr eaLnBrk="1" hangingPunct="1"/>
            <a:r>
              <a:rPr lang="ru-RU" sz="2400" dirty="0" smtClean="0"/>
              <a:t>Модульность — расширяемость за счет </a:t>
            </a:r>
            <a:r>
              <a:rPr lang="ru-RU" sz="2400" dirty="0" err="1" smtClean="0"/>
              <a:t>плагинов</a:t>
            </a:r>
            <a:endParaRPr lang="ru-RU" sz="2400" dirty="0" smtClean="0"/>
          </a:p>
          <a:p>
            <a:pPr eaLnBrk="1" hangingPunct="1"/>
            <a:r>
              <a:rPr lang="ru-RU" sz="2400" dirty="0" smtClean="0"/>
              <a:t>Предоставляет объектно-ориентированный </a:t>
            </a:r>
            <a:r>
              <a:rPr lang="en-US" sz="2400" dirty="0" smtClean="0"/>
              <a:t>API</a:t>
            </a:r>
            <a:endParaRPr lang="ru-RU" sz="2400" dirty="0" smtClean="0"/>
          </a:p>
          <a:p>
            <a:pPr eaLnBrk="1" hangingPunct="1">
              <a:buFontTx/>
              <a:buNone/>
            </a:pPr>
            <a:endParaRPr lang="ru-RU" sz="2400" dirty="0" smtClean="0"/>
          </a:p>
          <a:p>
            <a:pPr eaLnBrk="1" hangingPunct="1">
              <a:buFontTx/>
              <a:buNone/>
            </a:pPr>
            <a:endParaRPr lang="ru-RU" sz="2400" dirty="0" smtClean="0"/>
          </a:p>
        </p:txBody>
      </p:sp>
      <p:pic>
        <p:nvPicPr>
          <p:cNvPr id="9221" name="Picture 2" descr="Mood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0538" y="1557338"/>
            <a:ext cx="28178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2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Оглавление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400" dirty="0" smtClean="0">
                <a:hlinkClick r:id="rId2" action="ppaction://hlinksldjump"/>
              </a:rPr>
              <a:t>Введение</a:t>
            </a:r>
            <a:endParaRPr lang="ru-RU" sz="2400" dirty="0" smtClean="0"/>
          </a:p>
          <a:p>
            <a:pPr eaLnBrk="1" hangingPunct="1"/>
            <a:r>
              <a:rPr lang="ru-RU" sz="2400" dirty="0" smtClean="0">
                <a:hlinkClick r:id="rId3" action="ppaction://hlinksldjump"/>
              </a:rPr>
              <a:t>Постановка задачи и </a:t>
            </a:r>
            <a:r>
              <a:rPr lang="ru-RU" sz="2400" dirty="0" err="1" smtClean="0">
                <a:hlinkClick r:id="rId3" action="ppaction://hlinksldjump"/>
              </a:rPr>
              <a:t>бизнес-требования</a:t>
            </a:r>
            <a:endParaRPr lang="ru-RU" sz="2400" dirty="0" smtClean="0"/>
          </a:p>
          <a:p>
            <a:pPr eaLnBrk="1" hangingPunct="1"/>
            <a:r>
              <a:rPr lang="ru-RU" sz="2400" dirty="0" smtClean="0">
                <a:hlinkClick r:id="rId4" action="ppaction://hlinksldjump"/>
              </a:rPr>
              <a:t>Поиск решения</a:t>
            </a:r>
            <a:endParaRPr lang="ru-RU" sz="2400" dirty="0" smtClean="0"/>
          </a:p>
          <a:p>
            <a:pPr eaLnBrk="1" hangingPunct="1"/>
            <a:r>
              <a:rPr lang="ru-RU" sz="2400" dirty="0" smtClean="0">
                <a:hlinkClick r:id="rId5" action="ppaction://hlinksldjump"/>
              </a:rPr>
              <a:t>Полученное решение</a:t>
            </a:r>
            <a:endParaRPr lang="ru-RU" sz="2400" dirty="0" smtClean="0"/>
          </a:p>
          <a:p>
            <a:pPr lvl="1" eaLnBrk="1" hangingPunct="1"/>
            <a:r>
              <a:rPr lang="ru-RU" sz="2000" dirty="0" smtClean="0">
                <a:hlinkClick r:id="rId5" action="ppaction://hlinksldjump"/>
              </a:rPr>
              <a:t>Архитектура системы</a:t>
            </a:r>
            <a:endParaRPr lang="ru-RU" sz="2000" dirty="0" smtClean="0"/>
          </a:p>
          <a:p>
            <a:pPr lvl="1" eaLnBrk="1" hangingPunct="1"/>
            <a:r>
              <a:rPr lang="ru-RU" sz="2000" dirty="0" smtClean="0">
                <a:hlinkClick r:id="rId6" action="ppaction://hlinksldjump"/>
              </a:rPr>
              <a:t>Система сборки и тестирования ПО</a:t>
            </a:r>
            <a:endParaRPr lang="ru-RU" sz="2000" dirty="0" smtClean="0"/>
          </a:p>
          <a:p>
            <a:pPr lvl="1" eaLnBrk="1" hangingPunct="1"/>
            <a:r>
              <a:rPr lang="ru-RU" sz="2000" dirty="0" smtClean="0">
                <a:hlinkClick r:id="rId7" action="ppaction://hlinksldjump"/>
              </a:rPr>
              <a:t>Организация компонентной модели конвейера</a:t>
            </a:r>
            <a:endParaRPr lang="ru-RU" sz="2000" dirty="0" smtClean="0"/>
          </a:p>
          <a:p>
            <a:pPr lvl="1" eaLnBrk="1" hangingPunct="1"/>
            <a:r>
              <a:rPr lang="ru-RU" sz="2000" dirty="0" smtClean="0">
                <a:hlinkClick r:id="rId8" action="ppaction://hlinksldjump"/>
              </a:rPr>
              <a:t>Система управления учебными курсами </a:t>
            </a:r>
            <a:r>
              <a:rPr lang="en-US" sz="2000" dirty="0" err="1" smtClean="0">
                <a:hlinkClick r:id="rId8" action="ppaction://hlinksldjump"/>
              </a:rPr>
              <a:t>Moodle</a:t>
            </a:r>
            <a:r>
              <a:rPr lang="en-US" sz="2000" dirty="0" smtClean="0">
                <a:hlinkClick r:id="rId8" action="ppaction://hlinksldjump"/>
              </a:rPr>
              <a:t> 2.0</a:t>
            </a:r>
            <a:endParaRPr lang="ru-RU" sz="2000" dirty="0" smtClean="0"/>
          </a:p>
          <a:p>
            <a:pPr lvl="1" eaLnBrk="1" hangingPunct="1"/>
            <a:r>
              <a:rPr lang="ru-RU" sz="2000" dirty="0" smtClean="0">
                <a:hlinkClick r:id="rId9" action="ppaction://hlinksldjump"/>
              </a:rPr>
              <a:t>Используемые технологии</a:t>
            </a:r>
            <a:endParaRPr lang="ru-RU" sz="2000" dirty="0" smtClean="0"/>
          </a:p>
          <a:p>
            <a:pPr lvl="1" eaLnBrk="1" hangingPunct="1"/>
            <a:r>
              <a:rPr lang="ru-RU" sz="2000" dirty="0" smtClean="0">
                <a:hlinkClick r:id="rId10" action="ppaction://hlinksldjump"/>
              </a:rPr>
              <a:t>Инфраструктура проектного решения</a:t>
            </a:r>
            <a:endParaRPr lang="ru-RU" sz="2000" dirty="0" smtClean="0"/>
          </a:p>
          <a:p>
            <a:pPr eaLnBrk="1" hangingPunct="1"/>
            <a:r>
              <a:rPr lang="ru-RU" sz="2400" dirty="0" smtClean="0">
                <a:hlinkClick r:id="rId11" action="ppaction://hlinksldjump"/>
              </a:rPr>
              <a:t>Организационно-экономический раздел</a:t>
            </a:r>
            <a:endParaRPr lang="ru-RU" sz="2400" dirty="0" smtClean="0"/>
          </a:p>
          <a:p>
            <a:pPr eaLnBrk="1" hangingPunct="1"/>
            <a:r>
              <a:rPr lang="ru-RU" sz="2400" dirty="0" smtClean="0">
                <a:hlinkClick r:id="rId12" action="ppaction://hlinksldjump"/>
              </a:rPr>
              <a:t>Заключение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0F725D-C955-4C0D-AC38-8D520CA58E88}" type="slidenum">
              <a:rPr lang="ru-RU"/>
              <a:pPr>
                <a:defRPr/>
              </a:pPr>
              <a:t>20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Критерии выбора технологий реализации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2800" dirty="0" smtClean="0"/>
              <a:t>Скорость разработки</a:t>
            </a:r>
          </a:p>
          <a:p>
            <a:pPr eaLnBrk="1" hangingPunct="1">
              <a:lnSpc>
                <a:spcPct val="150000"/>
              </a:lnSpc>
            </a:pPr>
            <a:r>
              <a:rPr lang="ru-RU" sz="2800" dirty="0" smtClean="0"/>
              <a:t>Документированность</a:t>
            </a:r>
          </a:p>
          <a:p>
            <a:pPr eaLnBrk="1" hangingPunct="1">
              <a:lnSpc>
                <a:spcPct val="150000"/>
              </a:lnSpc>
            </a:pPr>
            <a:r>
              <a:rPr lang="ru-RU" sz="2800" dirty="0" smtClean="0"/>
              <a:t>Возможность расширения функциональности</a:t>
            </a:r>
          </a:p>
          <a:p>
            <a:pPr eaLnBrk="1" hangingPunct="1">
              <a:lnSpc>
                <a:spcPct val="150000"/>
              </a:lnSpc>
            </a:pPr>
            <a:r>
              <a:rPr lang="ru-RU" sz="2800" dirty="0" smtClean="0"/>
              <a:t>Простота реализации компонентной модели</a:t>
            </a:r>
          </a:p>
          <a:p>
            <a:pPr eaLnBrk="1" hangingPunct="1">
              <a:lnSpc>
                <a:spcPct val="150000"/>
              </a:lnSpc>
            </a:pPr>
            <a:r>
              <a:rPr lang="ru-RU" sz="2800" dirty="0" smtClean="0"/>
              <a:t>Популярность</a:t>
            </a:r>
          </a:p>
          <a:p>
            <a:pPr eaLnBrk="1" hangingPunct="1">
              <a:lnSpc>
                <a:spcPct val="150000"/>
              </a:lnSpc>
            </a:pPr>
            <a:r>
              <a:rPr lang="ru-RU" sz="2800" dirty="0" smtClean="0"/>
              <a:t>Стоимость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0F725D-C955-4C0D-AC38-8D520CA58E88}" type="slidenum">
              <a:rPr lang="ru-RU"/>
              <a:pPr>
                <a:defRPr/>
              </a:pPr>
              <a:t>21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Используемые технологии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smtClean="0"/>
              <a:t>Серверная часть системы</a:t>
            </a:r>
          </a:p>
          <a:p>
            <a:pPr algn="ctr" eaLnBrk="1" hangingPunct="1">
              <a:buFontTx/>
              <a:buNone/>
            </a:pPr>
            <a:endParaRPr lang="ru-RU" sz="2600" smtClean="0"/>
          </a:p>
          <a:p>
            <a:pPr eaLnBrk="1" hangingPunct="1"/>
            <a:r>
              <a:rPr lang="en-US" sz="2600" b="1" smtClean="0"/>
              <a:t>Sinatra</a:t>
            </a:r>
            <a:r>
              <a:rPr lang="en-US" sz="2600" smtClean="0"/>
              <a:t> </a:t>
            </a:r>
            <a:r>
              <a:rPr lang="ru-RU" sz="2600" smtClean="0"/>
              <a:t>— программный каркас для создания веб-приложений</a:t>
            </a:r>
            <a:r>
              <a:rPr lang="en-US" sz="2600" smtClean="0"/>
              <a:t> </a:t>
            </a:r>
            <a:r>
              <a:rPr lang="ru-RU" sz="2600" smtClean="0"/>
              <a:t>на языке </a:t>
            </a:r>
            <a:r>
              <a:rPr lang="en-US" sz="2600" smtClean="0"/>
              <a:t>Ruby</a:t>
            </a:r>
            <a:endParaRPr lang="ru-RU" sz="2600" smtClean="0"/>
          </a:p>
          <a:p>
            <a:pPr eaLnBrk="1" hangingPunct="1"/>
            <a:r>
              <a:rPr lang="en-US" sz="2600" b="1" smtClean="0"/>
              <a:t>WEBrick</a:t>
            </a:r>
            <a:r>
              <a:rPr lang="en-US" sz="2600" smtClean="0"/>
              <a:t> </a:t>
            </a:r>
            <a:r>
              <a:rPr lang="ru-RU" sz="2600" smtClean="0"/>
              <a:t>— веб-сервер</a:t>
            </a:r>
          </a:p>
          <a:p>
            <a:pPr eaLnBrk="1" hangingPunct="1"/>
            <a:r>
              <a:rPr lang="en-US" sz="2600" b="1" smtClean="0"/>
              <a:t>DataMapper</a:t>
            </a:r>
            <a:r>
              <a:rPr lang="en-US" sz="2600" smtClean="0"/>
              <a:t> </a:t>
            </a:r>
            <a:r>
              <a:rPr lang="ru-RU" sz="2600" smtClean="0"/>
              <a:t>—</a:t>
            </a:r>
            <a:r>
              <a:rPr lang="en-US" sz="2600" smtClean="0"/>
              <a:t> </a:t>
            </a:r>
            <a:r>
              <a:rPr lang="ru-RU" sz="2600" smtClean="0"/>
              <a:t>взаимодействие с СУБД</a:t>
            </a:r>
          </a:p>
          <a:p>
            <a:pPr eaLnBrk="1" hangingPunct="1"/>
            <a:r>
              <a:rPr lang="en-US" sz="2600" b="1" smtClean="0"/>
              <a:t>YAML</a:t>
            </a:r>
            <a:r>
              <a:rPr lang="en-US" sz="2600" smtClean="0"/>
              <a:t> </a:t>
            </a:r>
            <a:r>
              <a:rPr lang="ru-RU" sz="2600" smtClean="0"/>
              <a:t>—</a:t>
            </a:r>
            <a:r>
              <a:rPr lang="en-US" sz="2600" smtClean="0"/>
              <a:t> </a:t>
            </a:r>
            <a:r>
              <a:rPr lang="ru-RU" sz="2600" smtClean="0"/>
              <a:t>язык для описания данных</a:t>
            </a:r>
            <a:endParaRPr lang="en-US" sz="2600" smtClean="0"/>
          </a:p>
          <a:p>
            <a:pPr eaLnBrk="1" hangingPunct="1"/>
            <a:r>
              <a:rPr lang="en-US" sz="2600" b="1" smtClean="0"/>
              <a:t>Nokogiri</a:t>
            </a:r>
            <a:r>
              <a:rPr lang="en-US" sz="2600" smtClean="0"/>
              <a:t> </a:t>
            </a:r>
            <a:r>
              <a:rPr lang="ru-RU" sz="2600" smtClean="0"/>
              <a:t>— библиотека для синтаксического разбора </a:t>
            </a:r>
            <a:r>
              <a:rPr lang="en-US" sz="2600" smtClean="0"/>
              <a:t>XML</a:t>
            </a:r>
            <a:endParaRPr lang="ru-RU" sz="2600" smtClean="0"/>
          </a:p>
          <a:p>
            <a:pPr eaLnBrk="1" hangingPunct="1"/>
            <a:r>
              <a:rPr lang="en-US" sz="2600" b="1" smtClean="0"/>
              <a:t>Pony </a:t>
            </a:r>
            <a:r>
              <a:rPr lang="ru-RU" sz="2600" smtClean="0"/>
              <a:t>— библиотека для работы с электронной почтой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B8971A-5F45-4E61-82E6-B351CBC59EB3}" type="slidenum">
              <a:rPr lang="ru-RU"/>
              <a:pPr>
                <a:defRPr/>
              </a:pPr>
              <a:t>22</a:t>
            </a:fld>
            <a:endParaRPr lang="ru-RU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Используемые технологии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smtClean="0"/>
              <a:t>Клиентская часть системы</a:t>
            </a:r>
          </a:p>
          <a:p>
            <a:pPr algn="ctr" eaLnBrk="1" hangingPunct="1">
              <a:buFontTx/>
              <a:buNone/>
            </a:pPr>
            <a:endParaRPr lang="ru-RU" sz="2600" smtClean="0"/>
          </a:p>
          <a:p>
            <a:pPr eaLnBrk="1" hangingPunct="1"/>
            <a:r>
              <a:rPr lang="en-US" sz="2600" b="1" smtClean="0"/>
              <a:t>AJAX</a:t>
            </a:r>
            <a:r>
              <a:rPr lang="en-US" sz="2600" smtClean="0"/>
              <a:t> </a:t>
            </a:r>
            <a:r>
              <a:rPr lang="ru-RU" sz="2600" smtClean="0"/>
              <a:t>— подход к построению интерактивных пользовательских интерфейсов веб-приложений</a:t>
            </a:r>
          </a:p>
          <a:p>
            <a:pPr eaLnBrk="1" hangingPunct="1"/>
            <a:r>
              <a:rPr lang="en-US" sz="2600" b="1" smtClean="0"/>
              <a:t>jQuery</a:t>
            </a:r>
            <a:r>
              <a:rPr lang="en-US" sz="2600" smtClean="0"/>
              <a:t> </a:t>
            </a:r>
            <a:r>
              <a:rPr lang="ru-RU" sz="2600" smtClean="0"/>
              <a:t>—</a:t>
            </a:r>
            <a:r>
              <a:rPr lang="en-US" sz="2600" smtClean="0"/>
              <a:t> </a:t>
            </a:r>
            <a:r>
              <a:rPr lang="ru-RU" sz="2600" smtClean="0"/>
              <a:t>библиотека для организации взаимодействия </a:t>
            </a:r>
            <a:r>
              <a:rPr lang="en-US" sz="2600" smtClean="0"/>
              <a:t>JavaScript </a:t>
            </a:r>
            <a:r>
              <a:rPr lang="ru-RU" sz="2600" smtClean="0"/>
              <a:t>и </a:t>
            </a:r>
            <a:r>
              <a:rPr lang="en-US" sz="2600" smtClean="0"/>
              <a:t>HTML</a:t>
            </a:r>
          </a:p>
          <a:p>
            <a:pPr eaLnBrk="1" hangingPunct="1"/>
            <a:r>
              <a:rPr lang="en-US" sz="2600" b="1" smtClean="0"/>
              <a:t>jQuery UI </a:t>
            </a:r>
            <a:r>
              <a:rPr lang="ru-RU" sz="2600" smtClean="0"/>
              <a:t>—</a:t>
            </a:r>
            <a:r>
              <a:rPr lang="en-US" sz="2600" smtClean="0"/>
              <a:t> </a:t>
            </a:r>
            <a:r>
              <a:rPr lang="ru-RU" sz="2600" smtClean="0"/>
              <a:t>библиотека для построения интерфейса </a:t>
            </a:r>
            <a:r>
              <a:rPr lang="en-US" sz="2600" smtClean="0"/>
              <a:t>RIA</a:t>
            </a:r>
            <a:r>
              <a:rPr lang="ru-RU" sz="2600" smtClean="0"/>
              <a:t>-приложений</a:t>
            </a:r>
          </a:p>
          <a:p>
            <a:pPr eaLnBrk="1" hangingPunct="1"/>
            <a:r>
              <a:rPr lang="en-US" sz="2600" b="1" smtClean="0"/>
              <a:t>HAML</a:t>
            </a:r>
            <a:r>
              <a:rPr lang="en-US" sz="2600" smtClean="0"/>
              <a:t> </a:t>
            </a:r>
            <a:r>
              <a:rPr lang="ru-RU" sz="2600" smtClean="0"/>
              <a:t>—</a:t>
            </a:r>
            <a:r>
              <a:rPr lang="en-US" sz="2600" smtClean="0"/>
              <a:t> </a:t>
            </a:r>
            <a:r>
              <a:rPr lang="ru-RU" sz="2600" smtClean="0"/>
              <a:t>язык разметки для упрощенной генерации </a:t>
            </a:r>
            <a:r>
              <a:rPr lang="en-US" sz="2600" smtClean="0"/>
              <a:t>XHTML</a:t>
            </a:r>
            <a:r>
              <a:rPr lang="ru-RU" sz="2600" smtClean="0"/>
              <a:t>-документов	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E6B555-036E-43DB-BB6A-2F49587FAC44}" type="slidenum">
              <a:rPr lang="ru-RU"/>
              <a:pPr>
                <a:defRPr/>
              </a:pPr>
              <a:t>23</a:t>
            </a:fld>
            <a:endParaRPr lang="ru-RU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Используемые технологии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smtClean="0"/>
              <a:t>Организация хранения данных</a:t>
            </a:r>
          </a:p>
          <a:p>
            <a:pPr algn="ctr" eaLnBrk="1" hangingPunct="1">
              <a:buFontTx/>
              <a:buNone/>
            </a:pPr>
            <a:endParaRPr lang="ru-RU" sz="2600" smtClean="0"/>
          </a:p>
          <a:p>
            <a:pPr eaLnBrk="1" hangingPunct="1"/>
            <a:r>
              <a:rPr lang="en-US" sz="2600" b="1" smtClean="0"/>
              <a:t>SQLite</a:t>
            </a:r>
            <a:r>
              <a:rPr lang="en-US" sz="2600" smtClean="0"/>
              <a:t> </a:t>
            </a:r>
            <a:r>
              <a:rPr lang="ru-RU" sz="2600" smtClean="0"/>
              <a:t>— реляционная встраиваемая СУБД</a:t>
            </a:r>
          </a:p>
          <a:p>
            <a:pPr lvl="1" eaLnBrk="1" hangingPunct="1"/>
            <a:r>
              <a:rPr lang="ru-RU" sz="2600" smtClean="0"/>
              <a:t>хранение системных данных: информация о проектах, параметры конфигурации компонентов</a:t>
            </a:r>
          </a:p>
          <a:p>
            <a:pPr eaLnBrk="1" hangingPunct="1"/>
            <a:r>
              <a:rPr lang="en-US" sz="2600" b="1" smtClean="0"/>
              <a:t>PStore</a:t>
            </a:r>
            <a:r>
              <a:rPr lang="en-US" sz="2600" smtClean="0"/>
              <a:t> </a:t>
            </a:r>
            <a:r>
              <a:rPr lang="ru-RU" sz="2600" smtClean="0"/>
              <a:t>—</a:t>
            </a:r>
            <a:r>
              <a:rPr lang="en-US" sz="2600" smtClean="0"/>
              <a:t> </a:t>
            </a:r>
            <a:r>
              <a:rPr lang="ru-RU" sz="2600" smtClean="0"/>
              <a:t>нереляционная база данных</a:t>
            </a:r>
          </a:p>
          <a:p>
            <a:pPr lvl="1" eaLnBrk="1" hangingPunct="1"/>
            <a:r>
              <a:rPr lang="ru-RU" sz="2600" smtClean="0"/>
              <a:t>хранение произвольных рабочих данных компонентов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B386E-769C-4561-A3F2-09F15475C4D8}" type="slidenum">
              <a:rPr lang="ru-RU"/>
              <a:pPr>
                <a:defRPr/>
              </a:pPr>
              <a:t>24</a:t>
            </a:fld>
            <a:endParaRPr lang="ru-R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Используемые технологии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smtClean="0"/>
              <a:t>Компоненты в базовой поставке</a:t>
            </a:r>
          </a:p>
          <a:p>
            <a:pPr algn="ctr" eaLnBrk="1" hangingPunct="1">
              <a:buFontTx/>
              <a:buNone/>
            </a:pPr>
            <a:endParaRPr lang="ru-RU" sz="2600" smtClean="0"/>
          </a:p>
          <a:p>
            <a:pPr eaLnBrk="1" hangingPunct="1"/>
            <a:r>
              <a:rPr lang="en-US" sz="2600" b="1" smtClean="0"/>
              <a:t>eRuby</a:t>
            </a:r>
            <a:r>
              <a:rPr lang="ru-RU" sz="2600" smtClean="0"/>
              <a:t>— язык разметки на языке </a:t>
            </a:r>
            <a:r>
              <a:rPr lang="en-US" sz="2600" smtClean="0"/>
              <a:t>Ruby </a:t>
            </a:r>
            <a:r>
              <a:rPr lang="ru-RU" sz="2600" smtClean="0"/>
              <a:t>для генерации </a:t>
            </a:r>
            <a:r>
              <a:rPr lang="en-US" sz="2600" smtClean="0"/>
              <a:t>HTML</a:t>
            </a:r>
            <a:r>
              <a:rPr lang="ru-RU" sz="2600" smtClean="0"/>
              <a:t>-документов</a:t>
            </a:r>
          </a:p>
          <a:p>
            <a:pPr eaLnBrk="1" hangingPunct="1"/>
            <a:r>
              <a:rPr lang="en-US" sz="2600" b="1" smtClean="0"/>
              <a:t>MSBuild</a:t>
            </a:r>
            <a:r>
              <a:rPr lang="en-US" sz="2600" smtClean="0"/>
              <a:t> </a:t>
            </a:r>
            <a:r>
              <a:rPr lang="ru-RU" sz="2600" smtClean="0"/>
              <a:t>—</a:t>
            </a:r>
            <a:r>
              <a:rPr lang="en-US" sz="2600" smtClean="0"/>
              <a:t> </a:t>
            </a:r>
            <a:r>
              <a:rPr lang="ru-RU" sz="2600" smtClean="0"/>
              <a:t>платформа сборки проектов, разработанная компанией </a:t>
            </a:r>
            <a:r>
              <a:rPr lang="en-US" sz="2600" smtClean="0"/>
              <a:t>Microsoft</a:t>
            </a:r>
          </a:p>
          <a:p>
            <a:pPr eaLnBrk="1" hangingPunct="1"/>
            <a:r>
              <a:rPr lang="en-US" sz="2600" b="1" smtClean="0"/>
              <a:t>UnitTest++ </a:t>
            </a:r>
            <a:r>
              <a:rPr lang="ru-RU" sz="2600" smtClean="0"/>
              <a:t>— легковесная библиотека для написания модульных тестов к программному обеспечению на языке </a:t>
            </a:r>
            <a:r>
              <a:rPr lang="en-US" sz="2600" smtClean="0"/>
              <a:t>C++</a:t>
            </a: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58D574-84A8-4FCD-B194-1997F3AEC33B}" type="slidenum">
              <a:rPr lang="ru-RU"/>
              <a:pPr>
                <a:defRPr/>
              </a:pPr>
              <a:t>25</a:t>
            </a:fld>
            <a:endParaRPr lang="ru-R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Используемые технологии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smtClean="0"/>
              <a:t>Расширение (веб-сервис) для </a:t>
            </a:r>
            <a:r>
              <a:rPr lang="en-US" sz="2600" smtClean="0"/>
              <a:t>Moodle 2.0</a:t>
            </a:r>
            <a:endParaRPr lang="ru-RU" sz="2600" smtClean="0"/>
          </a:p>
          <a:p>
            <a:pPr algn="ctr" eaLnBrk="1" hangingPunct="1">
              <a:buFontTx/>
              <a:buNone/>
            </a:pPr>
            <a:endParaRPr lang="ru-RU" sz="2600" smtClean="0"/>
          </a:p>
          <a:p>
            <a:pPr eaLnBrk="1" hangingPunct="1"/>
            <a:r>
              <a:rPr lang="en-US" sz="2600" b="1" smtClean="0"/>
              <a:t>Moodle API </a:t>
            </a:r>
            <a:r>
              <a:rPr lang="ru-RU" sz="2600" smtClean="0"/>
              <a:t>— программный интерфейс предоставляемый </a:t>
            </a:r>
            <a:r>
              <a:rPr lang="en-US" sz="2600" smtClean="0"/>
              <a:t>Moodle 2.0 </a:t>
            </a:r>
            <a:r>
              <a:rPr lang="ru-RU" sz="2600" smtClean="0"/>
              <a:t>для модулей и расширений</a:t>
            </a:r>
          </a:p>
          <a:p>
            <a:pPr eaLnBrk="1" hangingPunct="1"/>
            <a:r>
              <a:rPr lang="en-US" sz="2600" b="1" smtClean="0"/>
              <a:t>XML</a:t>
            </a:r>
            <a:r>
              <a:rPr lang="ru-RU" sz="2600" b="1" smtClean="0"/>
              <a:t> </a:t>
            </a:r>
            <a:r>
              <a:rPr lang="ru-RU" sz="2600" smtClean="0"/>
              <a:t>— язык разметки и формат представления данных, используемый для передачи данных с помощью механизмов веб-сервисов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58D574-84A8-4FCD-B194-1997F3AEC33B}" type="slidenum">
              <a:rPr lang="ru-RU"/>
              <a:pPr>
                <a:defRPr/>
              </a:pPr>
              <a:t>26</a:t>
            </a:fld>
            <a:endParaRPr lang="ru-RU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Инфраструктура проектного решения</a:t>
            </a:r>
          </a:p>
        </p:txBody>
      </p:sp>
      <p:pic>
        <p:nvPicPr>
          <p:cNvPr id="39938" name="Picture 2" descr="C:\Users\Eskat0n\Documents\Диплом\Диаграммы и графика\Слайды-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156668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72DE43-62DB-40B8-813B-86DFD6F671D5}" type="slidenum">
              <a:rPr lang="ru-RU"/>
              <a:pPr>
                <a:defRPr/>
              </a:pPr>
              <a:t>27</a:t>
            </a:fld>
            <a:endParaRPr lang="ru-RU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Организационно-экономический раздел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2138" y="4581525"/>
            <a:ext cx="2941637" cy="50323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b="1" smtClean="0">
                <a:latin typeface="Arial" pitchFamily="34" charset="0"/>
                <a:cs typeface="Arial" pitchFamily="34" charset="0"/>
              </a:rPr>
              <a:t>Сетевой график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565400"/>
            <a:ext cx="8550275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19A2AF-8156-4E39-9A1E-F679F4C9EA47}" type="slidenum">
              <a:rPr lang="ru-RU"/>
              <a:pPr>
                <a:defRPr/>
              </a:pPr>
              <a:t>28</a:t>
            </a:fld>
            <a:endParaRPr lang="ru-RU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Организационно-экономический раздел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4221163"/>
            <a:ext cx="5543550" cy="50323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600" b="1" smtClean="0">
                <a:latin typeface="Arial" pitchFamily="34" charset="0"/>
                <a:cs typeface="Arial" pitchFamily="34" charset="0"/>
              </a:rPr>
              <a:t>Сетевой график</a:t>
            </a:r>
            <a:r>
              <a:rPr lang="en-US" sz="2600" b="1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600" b="1" smtClean="0">
                <a:latin typeface="Arial" pitchFamily="34" charset="0"/>
                <a:cs typeface="Arial" pitchFamily="34" charset="0"/>
              </a:rPr>
              <a:t>продолжение)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492375"/>
            <a:ext cx="8385175" cy="1223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8AC772-C67E-4536-BFEB-8316FA2663E0}" type="slidenum">
              <a:rPr lang="ru-RU"/>
              <a:pPr>
                <a:defRPr/>
              </a:pPr>
              <a:t>29</a:t>
            </a:fld>
            <a:endParaRPr lang="ru-RU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Организационно-экономический раздел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Смета затрат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ru-RU" sz="2600" dirty="0" smtClean="0">
              <a:latin typeface="+mj-lt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187450" y="1844675"/>
          <a:ext cx="7272338" cy="3589341"/>
        </p:xfrm>
        <a:graphic>
          <a:graphicData uri="http://schemas.openxmlformats.org/drawingml/2006/table">
            <a:tbl>
              <a:tblPr/>
              <a:tblGrid>
                <a:gridCol w="5545138"/>
                <a:gridCol w="172720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Статьи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Сумма, руб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Материалы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565,00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Командировочные расходы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4 410,00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Контрагентские расходы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42 400,00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Заработная плата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348 969,50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Накладные расходы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39 634,45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435 978,95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Введение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838256" cy="4824413"/>
          </a:xfrm>
        </p:spPr>
        <p:txBody>
          <a:bodyPr/>
          <a:lstStyle/>
          <a:p>
            <a:pPr eaLnBrk="1" hangingPunct="1"/>
            <a:r>
              <a:rPr lang="ru-RU" sz="2600" dirty="0" smtClean="0"/>
              <a:t>Гибкие модели и практики разработки и управления проектами:</a:t>
            </a:r>
          </a:p>
          <a:p>
            <a:pPr lvl="1" eaLnBrk="1" hangingPunct="1"/>
            <a:r>
              <a:rPr lang="en-US" sz="2200" dirty="0" smtClean="0"/>
              <a:t>Agile software development</a:t>
            </a:r>
            <a:endParaRPr lang="ru-RU" sz="2200" dirty="0" smtClean="0"/>
          </a:p>
          <a:p>
            <a:pPr lvl="1" eaLnBrk="1" hangingPunct="1"/>
            <a:r>
              <a:rPr lang="en-US" sz="2200" dirty="0" smtClean="0"/>
              <a:t>Scrum</a:t>
            </a:r>
            <a:r>
              <a:rPr lang="ru-RU" sz="2200" dirty="0" smtClean="0"/>
              <a:t>, </a:t>
            </a:r>
            <a:r>
              <a:rPr lang="en-US" sz="2200" dirty="0" err="1" smtClean="0"/>
              <a:t>Kanban</a:t>
            </a:r>
            <a:endParaRPr lang="en-US" sz="2200" dirty="0" smtClean="0"/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ru-RU" sz="2600" dirty="0" smtClean="0"/>
              <a:t>Критерий готовности текущей версии программного продукта к выпуску — проходящие интеграционные и нагрузочные тесты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600" dirty="0" smtClean="0"/>
              <a:t>Гарантия непрерывности процесса разработки</a:t>
            </a:r>
          </a:p>
          <a:p>
            <a:pPr lvl="1" eaLnBrk="1" hangingPunct="1"/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A703E-2179-49C8-AE76-08180E4BDA4D}" type="slidenum">
              <a:rPr lang="ru-RU"/>
              <a:pPr>
                <a:defRPr/>
              </a:pPr>
              <a:t>30</a:t>
            </a:fld>
            <a:endParaRPr lang="ru-R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Заключение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600" smtClean="0"/>
              <a:t>Выполнен бизнес-анализ и разработана концепция проекта</a:t>
            </a:r>
          </a:p>
          <a:p>
            <a:pPr eaLnBrk="1" hangingPunct="1"/>
            <a:r>
              <a:rPr lang="ru-RU" sz="2600" smtClean="0"/>
              <a:t>Разработана документация по проекту:</a:t>
            </a:r>
          </a:p>
          <a:p>
            <a:pPr lvl="1" eaLnBrk="1" hangingPunct="1"/>
            <a:r>
              <a:rPr lang="ru-RU" sz="2600" smtClean="0"/>
              <a:t>сценарии использования</a:t>
            </a:r>
          </a:p>
          <a:p>
            <a:pPr lvl="1" eaLnBrk="1" hangingPunct="1"/>
            <a:r>
              <a:rPr lang="ru-RU" sz="2600" smtClean="0"/>
              <a:t>логический и физический дизайн</a:t>
            </a:r>
          </a:p>
          <a:p>
            <a:pPr lvl="1" eaLnBrk="1" hangingPunct="1"/>
            <a:r>
              <a:rPr lang="ru-RU" sz="2600" smtClean="0"/>
              <a:t>спецификация тестирования</a:t>
            </a:r>
          </a:p>
          <a:p>
            <a:pPr lvl="1" eaLnBrk="1" hangingPunct="1"/>
            <a:r>
              <a:rPr lang="ru-RU" sz="2600" smtClean="0"/>
              <a:t>план пилотного внедрения</a:t>
            </a:r>
          </a:p>
          <a:p>
            <a:pPr eaLnBrk="1" hangingPunct="1"/>
            <a:r>
              <a:rPr lang="ru-RU" sz="2600" smtClean="0"/>
              <a:t>Разработан веб-интерфейс, позволяющий управлять проектами, компонентами и конфигурацией 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A31728-CF4D-4C5D-9F58-E58643A96E54}" type="slidenum">
              <a:rPr lang="ru-RU"/>
              <a:pPr>
                <a:defRPr/>
              </a:pPr>
              <a:t>31</a:t>
            </a:fld>
            <a:endParaRPr lang="ru-RU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Заключение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600" smtClean="0"/>
              <a:t>Разработана серверная часть:</a:t>
            </a:r>
          </a:p>
          <a:p>
            <a:pPr lvl="1" eaLnBrk="1" hangingPunct="1"/>
            <a:r>
              <a:rPr lang="ru-RU" sz="2600" smtClean="0"/>
              <a:t>система сборки и тестирования программных продуктов</a:t>
            </a:r>
          </a:p>
          <a:p>
            <a:pPr lvl="1" eaLnBrk="1" hangingPunct="1"/>
            <a:r>
              <a:rPr lang="ru-RU" sz="2600" smtClean="0"/>
              <a:t>компонентная модель, как часть микроядра системы</a:t>
            </a:r>
          </a:p>
          <a:p>
            <a:pPr eaLnBrk="1" hangingPunct="1"/>
            <a:r>
              <a:rPr lang="ru-RU" sz="2600" smtClean="0"/>
              <a:t>Разработан компонент, осуществляющий интеграцию с системой управления учебными курсами </a:t>
            </a:r>
            <a:r>
              <a:rPr lang="en-US" sz="2600" smtClean="0"/>
              <a:t>Moodle 2.0</a:t>
            </a:r>
            <a:endParaRPr lang="ru-RU" sz="2600" smtClean="0"/>
          </a:p>
          <a:p>
            <a:pPr eaLnBrk="1" hangingPunct="1"/>
            <a:r>
              <a:rPr lang="ru-RU" sz="2600" smtClean="0"/>
              <a:t>Разработаны компоненты для сборки и тестирования работ, генерации отчетов</a:t>
            </a: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539C29-92CB-4588-AA22-2E4113D18AED}" type="slidenum">
              <a:rPr lang="ru-RU"/>
              <a:pPr>
                <a:defRPr/>
              </a:pPr>
              <a:t>32</a:t>
            </a:fld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Заключение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600" smtClean="0"/>
              <a:t>Выполнено сетевое планирование процесса разработки и проведен анализ технико-экономической эффективности</a:t>
            </a:r>
          </a:p>
          <a:p>
            <a:pPr eaLnBrk="1" hangingPunct="1"/>
            <a:r>
              <a:rPr lang="ru-RU" sz="2600" smtClean="0"/>
              <a:t>Разработано руководство оператора в соответствии с ЕСПД</a:t>
            </a:r>
          </a:p>
          <a:p>
            <a:pPr eaLnBrk="1" hangingPunct="1"/>
            <a:r>
              <a:rPr lang="ru-RU" sz="2600" smtClean="0"/>
              <a:t>Разработаны рекомендации по организации рабочего места пользователя и режима труда и отдыха</a:t>
            </a:r>
          </a:p>
          <a:p>
            <a:pPr eaLnBrk="1" hangingPunct="1"/>
            <a:r>
              <a:rPr lang="ru-RU" sz="2600" smtClean="0"/>
              <a:t>Разработанная система внедрена на кафедре ЭВМ и используется в учебном процессе для проверки работ студентов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A703E-2179-49C8-AE76-08180E4BDA4D}" type="slidenum">
              <a:rPr lang="ru-RU"/>
              <a:pPr>
                <a:defRPr/>
              </a:pPr>
              <a:t>33</a:t>
            </a:fld>
            <a:endParaRPr lang="ru-R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Библиографический список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marL="514350" lvl="4" indent="-514350" eaLnBrk="1" hangingPunct="1">
              <a:buNone/>
            </a:pPr>
            <a:r>
              <a:rPr lang="en-US" dirty="0" smtClean="0"/>
              <a:t>1)	</a:t>
            </a:r>
            <a:r>
              <a:rPr lang="ru-RU" dirty="0" err="1" smtClean="0"/>
              <a:t>Цытович</a:t>
            </a:r>
            <a:r>
              <a:rPr lang="ru-RU" dirty="0" smtClean="0"/>
              <a:t>, П.Л. Программная инженерия: учебное пособие. </a:t>
            </a:r>
            <a:br>
              <a:rPr lang="ru-RU" dirty="0" smtClean="0"/>
            </a:br>
            <a:r>
              <a:rPr lang="ru-RU" dirty="0" smtClean="0"/>
              <a:t>– Челябинск: Изд-во </a:t>
            </a:r>
            <a:r>
              <a:rPr lang="ru-RU" dirty="0" err="1" smtClean="0"/>
              <a:t>ЮУрГУ</a:t>
            </a:r>
            <a:r>
              <a:rPr lang="ru-RU" dirty="0" smtClean="0"/>
              <a:t>, 2007. – Ч. 1. – 106 с.</a:t>
            </a:r>
          </a:p>
          <a:p>
            <a:pPr marL="514350" lvl="4" indent="-514350" eaLnBrk="1" hangingPunct="1">
              <a:buNone/>
            </a:pPr>
            <a:r>
              <a:rPr lang="en-US" dirty="0" smtClean="0"/>
              <a:t>2)	</a:t>
            </a:r>
            <a:r>
              <a:rPr lang="ru-RU" dirty="0" err="1" smtClean="0"/>
              <a:t>Кролл</a:t>
            </a:r>
            <a:r>
              <a:rPr lang="ru-RU" dirty="0" smtClean="0"/>
              <a:t>, П. </a:t>
            </a:r>
            <a:r>
              <a:rPr lang="ru-RU" dirty="0" err="1" smtClean="0"/>
              <a:t>Rational</a:t>
            </a:r>
            <a:r>
              <a:rPr lang="ru-RU" dirty="0" smtClean="0"/>
              <a:t> </a:t>
            </a:r>
            <a:r>
              <a:rPr lang="ru-RU" dirty="0" err="1" smtClean="0"/>
              <a:t>Unified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 – это легко. </a:t>
            </a:r>
            <a:br>
              <a:rPr lang="ru-RU" dirty="0" smtClean="0"/>
            </a:br>
            <a:r>
              <a:rPr lang="ru-RU" dirty="0" smtClean="0"/>
              <a:t>Руководство по RUP / П. </a:t>
            </a:r>
            <a:r>
              <a:rPr lang="ru-RU" dirty="0" err="1" smtClean="0"/>
              <a:t>Кролл</a:t>
            </a:r>
            <a:r>
              <a:rPr lang="ru-RU" dirty="0" smtClean="0"/>
              <a:t>, Ф. </a:t>
            </a:r>
            <a:r>
              <a:rPr lang="ru-RU" dirty="0" err="1" smtClean="0"/>
              <a:t>Кратчен</a:t>
            </a:r>
            <a:r>
              <a:rPr lang="ru-RU" dirty="0" smtClean="0"/>
              <a:t>; пер. с англ. С. Лунин. – М.: КУДИЦ-ОБРАЗ, 2004. – 432 с.</a:t>
            </a:r>
          </a:p>
          <a:p>
            <a:pPr marL="514350" lvl="4" indent="-514350" eaLnBrk="1" hangingPunct="1">
              <a:buNone/>
            </a:pPr>
            <a:r>
              <a:rPr lang="en-US" dirty="0" smtClean="0"/>
              <a:t>3)	</a:t>
            </a:r>
            <a:r>
              <a:rPr lang="ru-RU" dirty="0" smtClean="0"/>
              <a:t>Шафер, Ф. Управление программными проектами. Достижение оптимального качества при минимуме затрат: Пер. с англ. / Ф. Шафер, Р. </a:t>
            </a:r>
            <a:r>
              <a:rPr lang="ru-RU" dirty="0" err="1" smtClean="0"/>
              <a:t>Фатрелл</a:t>
            </a:r>
            <a:r>
              <a:rPr lang="ru-RU" dirty="0" smtClean="0"/>
              <a:t>. – М.: Издательский дом «Вильямс», 2003. – 1136 с.</a:t>
            </a:r>
          </a:p>
          <a:p>
            <a:pPr marL="514350" lvl="4" indent="-514350" eaLnBrk="1" hangingPunct="1">
              <a:buNone/>
            </a:pPr>
            <a:r>
              <a:rPr lang="en-US" dirty="0" smtClean="0"/>
              <a:t>4)	</a:t>
            </a:r>
            <a:r>
              <a:rPr lang="ru-RU" dirty="0" err="1" smtClean="0"/>
              <a:t>Леффингуэлл</a:t>
            </a:r>
            <a:r>
              <a:rPr lang="ru-RU" dirty="0" smtClean="0"/>
              <a:t>, Д. Принципы работы с требованиями к программному обеспечению. Унифицированный подход / Д. </a:t>
            </a:r>
            <a:r>
              <a:rPr lang="ru-RU" dirty="0" err="1" smtClean="0"/>
              <a:t>Леффингуэлл</a:t>
            </a:r>
            <a:r>
              <a:rPr lang="ru-RU" dirty="0" smtClean="0"/>
              <a:t>, Д. </a:t>
            </a:r>
            <a:r>
              <a:rPr lang="ru-RU" dirty="0" err="1" smtClean="0"/>
              <a:t>Уиндриг</a:t>
            </a:r>
            <a:r>
              <a:rPr lang="ru-RU" dirty="0" smtClean="0"/>
              <a:t>; пер. с англ. Н. Орехова. – М.: Издательский дом «Вильямс», 2002. – 448 с.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A703E-2179-49C8-AE76-08180E4BDA4D}" type="slidenum">
              <a:rPr lang="ru-RU"/>
              <a:pPr>
                <a:defRPr/>
              </a:pPr>
              <a:t>34</a:t>
            </a:fld>
            <a:endParaRPr lang="ru-R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Библиографический список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marL="514350" lvl="4" indent="-514350" eaLnBrk="1" hangingPunct="1">
              <a:buNone/>
            </a:pPr>
            <a:r>
              <a:rPr lang="en-US" dirty="0" smtClean="0"/>
              <a:t>5)	</a:t>
            </a:r>
            <a:r>
              <a:rPr lang="ru-RU" dirty="0" err="1" smtClean="0"/>
              <a:t>Фаулер</a:t>
            </a:r>
            <a:r>
              <a:rPr lang="ru-RU" dirty="0" smtClean="0"/>
              <a:t>, М. Архитектура корпоративных программных приложений / М. </a:t>
            </a:r>
            <a:r>
              <a:rPr lang="ru-RU" dirty="0" err="1" smtClean="0"/>
              <a:t>Фаулер</a:t>
            </a:r>
            <a:r>
              <a:rPr lang="ru-RU" dirty="0" smtClean="0"/>
              <a:t>; пер. с англ.  Н. Орехова. – М.: Издательский дом «Вильямс», 2007. – 544 с.</a:t>
            </a:r>
            <a:endParaRPr lang="ru-RU" b="1" dirty="0" smtClean="0"/>
          </a:p>
          <a:p>
            <a:pPr marL="514350" lvl="4" indent="-514350" eaLnBrk="1" hangingPunct="1">
              <a:buNone/>
            </a:pPr>
            <a:r>
              <a:rPr lang="en-US" dirty="0" smtClean="0"/>
              <a:t>6)	</a:t>
            </a:r>
            <a:r>
              <a:rPr lang="ru-RU" dirty="0" smtClean="0"/>
              <a:t>Буч, Г. Объектно-ориентированное проектирование с примерами применения / Г. Буч; пер. с англ. Д. </a:t>
            </a:r>
            <a:r>
              <a:rPr lang="ru-RU" dirty="0" err="1" smtClean="0"/>
              <a:t>Клюшин</a:t>
            </a:r>
            <a:r>
              <a:rPr lang="ru-RU" dirty="0" smtClean="0"/>
              <a:t>. – М.: Конкорд, 1992.</a:t>
            </a:r>
            <a:endParaRPr lang="ru-RU" b="1" dirty="0" smtClean="0"/>
          </a:p>
          <a:p>
            <a:pPr marL="514350" lvl="4" indent="-514350" eaLnBrk="1" hangingPunct="1">
              <a:buNone/>
            </a:pPr>
            <a:r>
              <a:rPr lang="en-US" dirty="0" smtClean="0"/>
              <a:t>7)	</a:t>
            </a:r>
            <a:r>
              <a:rPr lang="ru-RU" dirty="0" smtClean="0"/>
              <a:t>Буч, Г. Язык UML: Руководство пользователя / Г. Буч, Д. </a:t>
            </a:r>
            <a:r>
              <a:rPr lang="ru-RU" dirty="0" err="1" smtClean="0"/>
              <a:t>Рамбо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А. Джекобсон; пер. с англ. Н. Мухин. – М.: ДМК, 2000.</a:t>
            </a:r>
          </a:p>
          <a:p>
            <a:pPr marL="514350" lvl="4" indent="-514350" eaLnBrk="1" hangingPunct="1">
              <a:buNone/>
            </a:pPr>
            <a:r>
              <a:rPr lang="en-US" dirty="0" smtClean="0"/>
              <a:t>8)	</a:t>
            </a:r>
            <a:r>
              <a:rPr lang="ru-RU" dirty="0" err="1" smtClean="0"/>
              <a:t>Кратчен</a:t>
            </a:r>
            <a:r>
              <a:rPr lang="ru-RU" dirty="0" smtClean="0"/>
              <a:t>, Ф. Введение в </a:t>
            </a:r>
            <a:r>
              <a:rPr lang="ru-RU" dirty="0" err="1" smtClean="0"/>
              <a:t>Rational</a:t>
            </a:r>
            <a:r>
              <a:rPr lang="ru-RU" dirty="0" smtClean="0"/>
              <a:t> </a:t>
            </a:r>
            <a:r>
              <a:rPr lang="ru-RU" dirty="0" err="1" smtClean="0"/>
              <a:t>Unified</a:t>
            </a:r>
            <a:r>
              <a:rPr lang="ru-RU" dirty="0" smtClean="0"/>
              <a:t> </a:t>
            </a:r>
            <a:r>
              <a:rPr lang="ru-RU" dirty="0" err="1" smtClean="0"/>
              <a:t>Process</a:t>
            </a:r>
            <a:r>
              <a:rPr lang="ru-RU" dirty="0" smtClean="0"/>
              <a:t>. 2-е изд. / Ф. </a:t>
            </a:r>
            <a:r>
              <a:rPr lang="ru-RU" dirty="0" err="1" smtClean="0"/>
              <a:t>Кратчен</a:t>
            </a:r>
            <a:r>
              <a:rPr lang="ru-RU" dirty="0" smtClean="0"/>
              <a:t>; пер. с англ. С. Лунин. – М.: Издательский дом «Вильямс», 2002. – 240 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9A703E-2179-49C8-AE76-08180E4BDA4D}" type="slidenum">
              <a:rPr lang="ru-RU"/>
              <a:pPr>
                <a:defRPr/>
              </a:pPr>
              <a:t>35</a:t>
            </a:fld>
            <a:endParaRPr lang="ru-R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Библиографический список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marL="514350" indent="-514350">
              <a:buNone/>
            </a:pPr>
            <a:r>
              <a:rPr lang="en-US" sz="2000" dirty="0" smtClean="0"/>
              <a:t>9)	</a:t>
            </a:r>
            <a:r>
              <a:rPr lang="ru-RU" sz="2000" dirty="0" err="1" smtClean="0"/>
              <a:t>Зинкевич</a:t>
            </a:r>
            <a:r>
              <a:rPr lang="ru-RU" sz="2000" dirty="0" smtClean="0"/>
              <a:t>, В.С. Сетевые методы планирования и управления: Методические указания к курсовому проекту для студентов приборостроительного факультета / сост. В.С. </a:t>
            </a:r>
            <a:r>
              <a:rPr lang="ru-RU" sz="2000" dirty="0" err="1" smtClean="0"/>
              <a:t>Зинкевич</a:t>
            </a:r>
            <a:r>
              <a:rPr lang="ru-RU" sz="2000" dirty="0" smtClean="0"/>
              <a:t>, Л.А. Баев, Н.П. </a:t>
            </a:r>
            <a:r>
              <a:rPr lang="ru-RU" sz="2000" dirty="0" err="1" smtClean="0"/>
              <a:t>Мешковой</a:t>
            </a:r>
            <a:r>
              <a:rPr lang="ru-RU" sz="2000" dirty="0" smtClean="0"/>
              <a:t>. – Челябинск: Изд-во </a:t>
            </a:r>
            <a:r>
              <a:rPr lang="ru-RU" sz="2000" dirty="0" err="1" smtClean="0"/>
              <a:t>ЮУрГУ</a:t>
            </a:r>
            <a:r>
              <a:rPr lang="ru-RU" sz="2000" dirty="0" smtClean="0"/>
              <a:t>, 1998. </a:t>
            </a:r>
            <a:br>
              <a:rPr lang="ru-RU" sz="2000" dirty="0" smtClean="0"/>
            </a:br>
            <a:r>
              <a:rPr lang="ru-RU" sz="2000" dirty="0" smtClean="0"/>
              <a:t>– 22 с.</a:t>
            </a:r>
          </a:p>
          <a:p>
            <a:pPr marL="514350" indent="-514350">
              <a:buNone/>
            </a:pPr>
            <a:r>
              <a:rPr lang="en-US" sz="2000" dirty="0" smtClean="0"/>
              <a:t>10)	</a:t>
            </a:r>
            <a:r>
              <a:rPr lang="ru-RU" sz="2000" dirty="0" err="1" smtClean="0"/>
              <a:t>Википедия</a:t>
            </a:r>
            <a:r>
              <a:rPr lang="ru-RU" sz="2000" dirty="0" smtClean="0"/>
              <a:t>. Непрерывная интеграция.</a:t>
            </a:r>
            <a:br>
              <a:rPr lang="ru-RU" sz="2000" dirty="0" smtClean="0"/>
            </a:br>
            <a:r>
              <a:rPr lang="ru-RU" sz="2000" dirty="0" smtClean="0"/>
              <a:t>– </a:t>
            </a:r>
            <a:r>
              <a:rPr lang="en-US" sz="2000" dirty="0" smtClean="0"/>
              <a:t>http</a:t>
            </a:r>
            <a:r>
              <a:rPr lang="ru-RU" sz="2000" dirty="0" smtClean="0"/>
              <a:t>://</a:t>
            </a:r>
            <a:r>
              <a:rPr lang="en-US" sz="2000" dirty="0" err="1" smtClean="0"/>
              <a:t>ru</a:t>
            </a:r>
            <a:r>
              <a:rPr lang="ru-RU" sz="2000" dirty="0" smtClean="0"/>
              <a:t>.</a:t>
            </a:r>
            <a:r>
              <a:rPr lang="en-US" sz="2000" dirty="0" err="1" smtClean="0"/>
              <a:t>wikipedia</a:t>
            </a:r>
            <a:r>
              <a:rPr lang="ru-RU" sz="2000" dirty="0" smtClean="0"/>
              <a:t>.</a:t>
            </a:r>
            <a:r>
              <a:rPr lang="en-US" sz="2000" dirty="0" smtClean="0"/>
              <a:t>org</a:t>
            </a:r>
            <a:r>
              <a:rPr lang="ru-RU" sz="2000" dirty="0" smtClean="0"/>
              <a:t>/</a:t>
            </a:r>
            <a:r>
              <a:rPr lang="en-US" sz="2000" dirty="0" smtClean="0"/>
              <a:t>wiki</a:t>
            </a:r>
            <a:r>
              <a:rPr lang="ru-RU" sz="2000" dirty="0" smtClean="0"/>
              <a:t>/ </a:t>
            </a:r>
            <a:r>
              <a:rPr lang="ru-RU" sz="2000" dirty="0" err="1" smtClean="0"/>
              <a:t>Непрерывная_интеграция</a:t>
            </a:r>
            <a:r>
              <a:rPr lang="ru-RU" sz="2000" dirty="0" smtClean="0"/>
              <a:t>.</a:t>
            </a:r>
          </a:p>
          <a:p>
            <a:pPr marL="514350" indent="-514350">
              <a:buNone/>
            </a:pPr>
            <a:r>
              <a:rPr lang="en-US" sz="2000" dirty="0" smtClean="0"/>
              <a:t>11)	Wikipedia. </a:t>
            </a:r>
            <a:r>
              <a:rPr lang="en-US" sz="2000" dirty="0" err="1" smtClean="0"/>
              <a:t>TeamCity</a:t>
            </a:r>
            <a:r>
              <a:rPr lang="en-US" sz="2000" dirty="0" smtClean="0"/>
              <a:t>. – http://en.wikipedia.org/wiki/TeamCity.</a:t>
            </a:r>
            <a:endParaRPr lang="ru-RU" sz="2000" dirty="0" smtClean="0"/>
          </a:p>
          <a:p>
            <a:pPr marL="514350" indent="-514350">
              <a:buNone/>
            </a:pPr>
            <a:r>
              <a:rPr lang="en-US" sz="2000" dirty="0" smtClean="0"/>
              <a:t>12) 	Wikipedia. </a:t>
            </a:r>
            <a:r>
              <a:rPr lang="en-US" sz="2000" dirty="0" err="1" smtClean="0"/>
              <a:t>CruiseControl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– http://en.wikipedia.org/wiki/CruiseControl</a:t>
            </a:r>
            <a:endParaRPr lang="ru-RU" sz="2000" dirty="0" smtClean="0"/>
          </a:p>
          <a:p>
            <a:pPr marL="514350" indent="-514350">
              <a:buNone/>
            </a:pPr>
            <a:r>
              <a:rPr lang="en-US" sz="2000" dirty="0" smtClean="0"/>
              <a:t>13)	</a:t>
            </a:r>
            <a:r>
              <a:rPr lang="en-US" sz="2000" dirty="0" err="1" smtClean="0"/>
              <a:t>Moodle</a:t>
            </a:r>
            <a:r>
              <a:rPr lang="en-US" sz="2000" dirty="0" smtClean="0"/>
              <a:t> Docs. External services description.</a:t>
            </a:r>
            <a:br>
              <a:rPr lang="en-US" sz="2000" dirty="0" smtClean="0"/>
            </a:br>
            <a:r>
              <a:rPr lang="en-US" sz="2000" dirty="0" smtClean="0"/>
              <a:t>– http://docs.moodle.org/dev/External_services_description.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4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err="1" smtClean="0"/>
              <a:t>Бизнес-проблемы</a:t>
            </a:r>
            <a:endParaRPr lang="ru-R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600" dirty="0" smtClean="0"/>
              <a:t>Длительность и неэффективность ручной проверки большого числа работ студентов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600" dirty="0" smtClean="0"/>
              <a:t>Отрыв процесса проверки от учебного процесса, построенного с использованием сайта </a:t>
            </a:r>
            <a:r>
              <a:rPr lang="en-US" sz="2600" dirty="0" smtClean="0"/>
              <a:t>item74.ru, </a:t>
            </a:r>
            <a:r>
              <a:rPr lang="ru-RU" sz="2600" dirty="0" smtClean="0"/>
              <a:t>основанного на системе управления учебными курсами </a:t>
            </a:r>
            <a:r>
              <a:rPr lang="en-US" sz="2600" dirty="0" err="1" smtClean="0"/>
              <a:t>Moodle</a:t>
            </a:r>
            <a:r>
              <a:rPr lang="en-US" sz="2600" dirty="0" smtClean="0"/>
              <a:t> 2.0</a:t>
            </a:r>
            <a:endParaRPr lang="ru-RU" sz="2600" dirty="0" smtClean="0"/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600" dirty="0" smtClean="0"/>
              <a:t>Наличие рутинных операций скачивания программных работ студентов, их построения и запуска с различными наборами входных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5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Методология модульного тестирования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838256" cy="4824413"/>
          </a:xfrm>
        </p:spPr>
        <p:txBody>
          <a:bodyPr/>
          <a:lstStyle/>
          <a:p>
            <a:pPr eaLnBrk="1" hangingPunct="1"/>
            <a:r>
              <a:rPr lang="ru-RU" sz="2600" dirty="0" smtClean="0"/>
              <a:t>Применение технологии модульного тестирования, зарекомендовавшей себя в практиках разработки:</a:t>
            </a:r>
          </a:p>
          <a:p>
            <a:pPr lvl="1" eaLnBrk="1" hangingPunct="1"/>
            <a:r>
              <a:rPr lang="en-US" sz="2200" dirty="0" smtClean="0"/>
              <a:t>XP (Extreme Programming)</a:t>
            </a:r>
          </a:p>
          <a:p>
            <a:pPr lvl="1" eaLnBrk="1" hangingPunct="1"/>
            <a:r>
              <a:rPr lang="en-US" sz="2200" dirty="0" smtClean="0"/>
              <a:t>TDD (Test Driven Development)</a:t>
            </a:r>
            <a:endParaRPr lang="ru-RU" sz="2200" dirty="0" smtClean="0"/>
          </a:p>
          <a:p>
            <a:pPr lvl="1" eaLnBrk="1" hangingPunct="1"/>
            <a:endParaRPr lang="ru-RU" sz="1200" dirty="0" smtClean="0"/>
          </a:p>
          <a:p>
            <a:pPr eaLnBrk="1" hangingPunct="1"/>
            <a:r>
              <a:rPr lang="ru-RU" sz="2600" dirty="0" smtClean="0"/>
              <a:t>Использование проходящих модульных тестов в качестве критерия при оценке работ студентов</a:t>
            </a:r>
            <a:endParaRPr lang="ru-RU" sz="1200" dirty="0" smtClean="0"/>
          </a:p>
          <a:p>
            <a:pPr eaLnBrk="1" hangingPunct="1"/>
            <a:endParaRPr lang="ru-RU" sz="1200" dirty="0" smtClean="0"/>
          </a:p>
          <a:p>
            <a:pPr eaLnBrk="1" hangingPunct="1"/>
            <a:endParaRPr lang="ru-RU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Постановка задачи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600" dirty="0" smtClean="0"/>
              <a:t>Система приема и оценки заданий по дисциплинам цикла «Программирование»:</a:t>
            </a:r>
          </a:p>
          <a:p>
            <a:pPr marL="0" indent="0"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600" dirty="0" smtClean="0"/>
              <a:t>Использование модульного тестирования для оценки семестровых работ студентов и решений рейтинговых задач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600" dirty="0" smtClean="0"/>
              <a:t>Интеграция с системой управления учебными курсами </a:t>
            </a:r>
            <a:r>
              <a:rPr lang="en-US" sz="2600" dirty="0" err="1" smtClean="0"/>
              <a:t>Moodle</a:t>
            </a:r>
            <a:r>
              <a:rPr lang="en-US" sz="2600" dirty="0" smtClean="0"/>
              <a:t> 2.0 </a:t>
            </a:r>
            <a:r>
              <a:rPr lang="ru-RU" sz="2600" dirty="0" smtClean="0"/>
              <a:t>для получения работ студентов</a:t>
            </a:r>
            <a:endParaRPr lang="en-US" sz="1200" dirty="0" smtClean="0"/>
          </a:p>
          <a:p>
            <a:pPr eaLnBrk="1" hangingPunct="1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7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err="1" smtClean="0"/>
              <a:t>Бизнес-требования</a:t>
            </a:r>
            <a:endParaRPr lang="ru-R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600" dirty="0" smtClean="0"/>
              <a:t>Проверка работ студентов в автоматическом режиме, используя модульные тесты, написанные преподавателем:</a:t>
            </a:r>
          </a:p>
          <a:p>
            <a:pPr lvl="1" eaLnBrk="1" hangingPunct="1"/>
            <a:r>
              <a:rPr lang="ru-RU" sz="2200" dirty="0" smtClean="0"/>
              <a:t>Язык программирования — </a:t>
            </a:r>
            <a:r>
              <a:rPr lang="en-US" sz="2200" dirty="0" smtClean="0"/>
              <a:t>C++</a:t>
            </a:r>
            <a:endParaRPr lang="ru-RU" sz="2200" dirty="0" smtClean="0"/>
          </a:p>
          <a:p>
            <a:pPr lvl="1" eaLnBrk="1" hangingPunct="1"/>
            <a:r>
              <a:rPr lang="ru-RU" sz="2200" dirty="0" smtClean="0"/>
              <a:t>Библиотека модульных тестов — </a:t>
            </a:r>
            <a:r>
              <a:rPr lang="en-US" sz="2200" dirty="0" err="1" smtClean="0"/>
              <a:t>UnitTest</a:t>
            </a:r>
            <a:r>
              <a:rPr lang="en-US" sz="2200" dirty="0" smtClean="0"/>
              <a:t>++</a:t>
            </a:r>
            <a:endParaRPr lang="ru-RU" sz="2200" dirty="0" smtClean="0"/>
          </a:p>
          <a:p>
            <a:pPr lvl="1" eaLnBrk="1" hangingPunct="1"/>
            <a:r>
              <a:rPr lang="ru-RU" sz="2200" dirty="0" smtClean="0"/>
              <a:t>Возможность использования другого языка программирования или библиотеки модульных тестов</a:t>
            </a:r>
          </a:p>
          <a:p>
            <a:pPr lvl="1" eaLnBrk="1" hangingPunct="1"/>
            <a:endParaRPr lang="ru-RU" sz="1200" dirty="0" smtClean="0"/>
          </a:p>
          <a:p>
            <a:pPr marL="342900" lvl="1" indent="-342900" eaLnBrk="1" hangingPunct="1">
              <a:buFontTx/>
              <a:buChar char="•"/>
            </a:pPr>
            <a:r>
              <a:rPr lang="ru-RU" sz="2600" dirty="0" smtClean="0"/>
              <a:t>Получение исходных кодов работ студентов с сайта </a:t>
            </a:r>
            <a:r>
              <a:rPr lang="en-US" sz="2600" dirty="0" smtClean="0"/>
              <a:t>item74.ru, </a:t>
            </a:r>
            <a:r>
              <a:rPr lang="ru-RU" sz="2600" dirty="0" smtClean="0"/>
              <a:t>использующего систему управления учебными курсами </a:t>
            </a:r>
            <a:r>
              <a:rPr lang="en-US" sz="2600" dirty="0" err="1" smtClean="0"/>
              <a:t>Moodle</a:t>
            </a:r>
            <a:r>
              <a:rPr lang="en-US" sz="2600" dirty="0" smtClean="0"/>
              <a:t> 2.0 </a:t>
            </a:r>
            <a:endParaRPr lang="ru-RU" sz="2600" dirty="0" smtClean="0"/>
          </a:p>
          <a:p>
            <a:pPr marL="715963" lvl="3" indent="-266700" eaLnBrk="1" hangingPunct="1"/>
            <a:r>
              <a:rPr lang="ru-RU" sz="2200" dirty="0" smtClean="0"/>
              <a:t>Безопасное взаимодействие с </a:t>
            </a:r>
            <a:r>
              <a:rPr lang="en-US" sz="2200" dirty="0" err="1" smtClean="0"/>
              <a:t>Moodle</a:t>
            </a:r>
            <a:r>
              <a:rPr lang="en-US" sz="2200" dirty="0" smtClean="0"/>
              <a:t> 2.0</a:t>
            </a: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51F605-B823-40AB-8386-3337B073A46E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err="1" smtClean="0"/>
              <a:t>Бизнес-требования</a:t>
            </a:r>
            <a:endParaRPr lang="ru-RU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ru-RU" sz="2600" dirty="0" smtClean="0"/>
              <a:t>Работа в автономном режиме:</a:t>
            </a:r>
          </a:p>
          <a:p>
            <a:pPr lvl="1" eaLnBrk="1" hangingPunct="1"/>
            <a:r>
              <a:rPr lang="ru-RU" sz="2200" dirty="0" smtClean="0"/>
              <a:t>Наличие средств удаленного администрирования</a:t>
            </a:r>
          </a:p>
          <a:p>
            <a:pPr lvl="1" eaLnBrk="1" hangingPunct="1"/>
            <a:r>
              <a:rPr lang="ru-RU" sz="2200" dirty="0" smtClean="0"/>
              <a:t>Механизмы </a:t>
            </a:r>
            <a:r>
              <a:rPr lang="ru-RU" sz="2200" dirty="0" err="1" smtClean="0"/>
              <a:t>журналирования</a:t>
            </a:r>
            <a:r>
              <a:rPr lang="ru-RU" sz="2200" dirty="0" smtClean="0"/>
              <a:t> и уведомления о событиях в системе</a:t>
            </a:r>
          </a:p>
          <a:p>
            <a:pPr eaLnBrk="1" hangingPunct="1">
              <a:buNone/>
            </a:pPr>
            <a:endParaRPr lang="ru-RU" sz="1200" dirty="0" smtClean="0"/>
          </a:p>
          <a:p>
            <a:pPr eaLnBrk="1" hangingPunct="1"/>
            <a:r>
              <a:rPr lang="ru-RU" sz="2600" dirty="0" smtClean="0"/>
              <a:t>Предоставление гибких средств конфигурирования процесса тестирования:</a:t>
            </a:r>
          </a:p>
          <a:p>
            <a:pPr lvl="1" eaLnBrk="1" hangingPunct="1"/>
            <a:r>
              <a:rPr lang="ru-RU" sz="2200" dirty="0" smtClean="0"/>
              <a:t>Упрощение администрирования и настройки</a:t>
            </a:r>
          </a:p>
          <a:p>
            <a:pPr eaLnBrk="1" hangingPunct="1"/>
            <a:endParaRPr lang="ru-RU" sz="1200" dirty="0" smtClean="0"/>
          </a:p>
          <a:p>
            <a:pPr eaLnBrk="1" hangingPunct="1"/>
            <a:r>
              <a:rPr lang="ru-RU" sz="2600" dirty="0" smtClean="0"/>
              <a:t>Интуитивно понятный интерфейс пользователя:</a:t>
            </a:r>
          </a:p>
          <a:p>
            <a:pPr lvl="1" eaLnBrk="1" hangingPunct="1"/>
            <a:r>
              <a:rPr lang="ru-RU" sz="2200" dirty="0" err="1" smtClean="0"/>
              <a:t>Кроссплатформенный</a:t>
            </a:r>
            <a:r>
              <a:rPr lang="ru-RU" sz="2200" dirty="0" smtClean="0"/>
              <a:t> тонкий клиент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56AFFB-6A99-437E-9152-A1F10CDF6E7B}" type="slidenum">
              <a:rPr lang="ru-RU"/>
              <a:pPr>
                <a:defRPr/>
              </a:pPr>
              <a:t>9</a:t>
            </a:fld>
            <a:endParaRPr lang="ru-RU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Системы непрерывной интеграции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6975"/>
            <a:ext cx="7772400" cy="4824413"/>
          </a:xfrm>
        </p:spPr>
        <p:txBody>
          <a:bodyPr/>
          <a:lstStyle/>
          <a:p>
            <a:pPr eaLnBrk="1" hangingPunct="1"/>
            <a:r>
              <a:rPr lang="en-US" sz="2600" smtClean="0"/>
              <a:t>IBM Rational</a:t>
            </a:r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JetBrains TeamCity</a:t>
            </a:r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CruiseControl</a:t>
            </a:r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Apache Gump</a:t>
            </a:r>
          </a:p>
          <a:p>
            <a:pPr eaLnBrk="1" hangingPunct="1"/>
            <a:endParaRPr lang="en-US" sz="2600" smtClean="0"/>
          </a:p>
          <a:p>
            <a:pPr eaLnBrk="1" hangingPunct="1"/>
            <a:r>
              <a:rPr lang="en-US" sz="2600" smtClean="0"/>
              <a:t>Jenkins</a:t>
            </a:r>
          </a:p>
          <a:p>
            <a:pPr eaLnBrk="1" hangingPunct="1"/>
            <a:endParaRPr lang="en-US" sz="2600" smtClean="0"/>
          </a:p>
        </p:txBody>
      </p:sp>
      <p:pic>
        <p:nvPicPr>
          <p:cNvPr id="3077" name="Picture 4" descr="CruiseContr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3213100"/>
            <a:ext cx="1857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888" y="2133600"/>
            <a:ext cx="771525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07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868863"/>
            <a:ext cx="933450" cy="121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080" name="Picture 11" descr="Файл:RationalSoftw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538" y="1125538"/>
            <a:ext cx="30099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3" descr="Apache Gump™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3" y="4005263"/>
            <a:ext cx="1946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R2006">
  <a:themeElements>
    <a:clrScheme name="DPR2006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3300"/>
      </a:hlink>
      <a:folHlink>
        <a:srgbClr val="000000"/>
      </a:folHlink>
    </a:clrScheme>
    <a:fontScheme name="DPR200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yr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yr" charset="-52"/>
          </a:defRPr>
        </a:defPPr>
      </a:lstStyle>
    </a:lnDef>
  </a:objectDefaults>
  <a:extraClrSchemeLst>
    <a:extraClrScheme>
      <a:clrScheme name="DPR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PR20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PR20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PR20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PR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PR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PR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PR2006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33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DPR2006</Template>
  <TotalTime>937</TotalTime>
  <Words>1004</Words>
  <Application>Microsoft Office PowerPoint</Application>
  <PresentationFormat>Экран (4:3)</PresentationFormat>
  <Paragraphs>284</Paragraphs>
  <Slides>35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7" baseType="lpstr">
      <vt:lpstr>DPR2006</vt:lpstr>
      <vt:lpstr>Clip</vt:lpstr>
      <vt:lpstr>Программная система модульного тестирования для приема и оценки заданий по дисциплинам цикла «Программирование»</vt:lpstr>
      <vt:lpstr>Оглавление</vt:lpstr>
      <vt:lpstr>Введение</vt:lpstr>
      <vt:lpstr>Бизнес-проблемы</vt:lpstr>
      <vt:lpstr>Методология модульного тестирования</vt:lpstr>
      <vt:lpstr>Постановка задачи</vt:lpstr>
      <vt:lpstr>Бизнес-требования</vt:lpstr>
      <vt:lpstr>Бизнес-требования</vt:lpstr>
      <vt:lpstr>Системы непрерывной интеграции</vt:lpstr>
      <vt:lpstr>Недостатки существующих решений</vt:lpstr>
      <vt:lpstr>Архитектура</vt:lpstr>
      <vt:lpstr>Архитектура</vt:lpstr>
      <vt:lpstr>Архитектура</vt:lpstr>
      <vt:lpstr>Архитектура</vt:lpstr>
      <vt:lpstr>Архитектура</vt:lpstr>
      <vt:lpstr>Система сборки и тестирования ПО</vt:lpstr>
      <vt:lpstr>Система сборки и тестирования ПО</vt:lpstr>
      <vt:lpstr>Организация компонентной модели конвейера</vt:lpstr>
      <vt:lpstr>Система управления учебными курсами Moodle 2.0</vt:lpstr>
      <vt:lpstr>Критерии выбора технологий реализации</vt:lpstr>
      <vt:lpstr>Используемые технологии</vt:lpstr>
      <vt:lpstr>Используемые технологии</vt:lpstr>
      <vt:lpstr>Используемые технологии</vt:lpstr>
      <vt:lpstr>Используемые технологии</vt:lpstr>
      <vt:lpstr>Используемые технологии</vt:lpstr>
      <vt:lpstr>Инфраструктура проектного решения</vt:lpstr>
      <vt:lpstr>Организационно-экономический раздел</vt:lpstr>
      <vt:lpstr>Организационно-экономический раздел</vt:lpstr>
      <vt:lpstr>Организационно-экономический раздел</vt:lpstr>
      <vt:lpstr>Заключение</vt:lpstr>
      <vt:lpstr>Заключение</vt:lpstr>
      <vt:lpstr>Заключение</vt:lpstr>
      <vt:lpstr>Библиографический список</vt:lpstr>
      <vt:lpstr>Библиографический список</vt:lpstr>
      <vt:lpstr>Библиографический список</vt:lpstr>
    </vt:vector>
  </TitlesOfParts>
  <Company>COMPDEPT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nil</dc:creator>
  <cp:lastModifiedBy>Eskat0n</cp:lastModifiedBy>
  <cp:revision>239</cp:revision>
  <dcterms:created xsi:type="dcterms:W3CDTF">2006-11-22T11:58:59Z</dcterms:created>
  <dcterms:modified xsi:type="dcterms:W3CDTF">2011-06-12T17:06:31Z</dcterms:modified>
</cp:coreProperties>
</file>