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7" r:id="rId3"/>
    <p:sldId id="268" r:id="rId4"/>
    <p:sldId id="269" r:id="rId5"/>
    <p:sldId id="266" r:id="rId6"/>
    <p:sldId id="270" r:id="rId7"/>
    <p:sldId id="276" r:id="rId8"/>
    <p:sldId id="264" r:id="rId9"/>
    <p:sldId id="274" r:id="rId10"/>
    <p:sldId id="262" r:id="rId11"/>
    <p:sldId id="263" r:id="rId12"/>
    <p:sldId id="275" r:id="rId13"/>
    <p:sldId id="257" r:id="rId14"/>
    <p:sldId id="258" r:id="rId15"/>
    <p:sldId id="273"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63" d="100"/>
          <a:sy n="63" d="100"/>
        </p:scale>
        <p:origin x="116"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DBFA-3603-645A-9EB2-BF18E33B1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3B8327-55E4-1536-B4F6-FBD74A1753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15BB0C-9460-BD86-EFB3-AB6659C26DE0}"/>
              </a:ext>
            </a:extLst>
          </p:cNvPr>
          <p:cNvSpPr>
            <a:spLocks noGrp="1"/>
          </p:cNvSpPr>
          <p:nvPr>
            <p:ph type="dt" sz="half" idx="10"/>
          </p:nvPr>
        </p:nvSpPr>
        <p:spPr/>
        <p:txBody>
          <a:bodyPr/>
          <a:lstStyle/>
          <a:p>
            <a:fld id="{7B289A56-B7BF-4EE2-A684-7373F14AFF3B}" type="datetimeFigureOut">
              <a:rPr lang="en-IN" smtClean="0"/>
              <a:t>07-05-2025</a:t>
            </a:fld>
            <a:endParaRPr lang="en-IN"/>
          </a:p>
        </p:txBody>
      </p:sp>
      <p:sp>
        <p:nvSpPr>
          <p:cNvPr id="5" name="Footer Placeholder 4">
            <a:extLst>
              <a:ext uri="{FF2B5EF4-FFF2-40B4-BE49-F238E27FC236}">
                <a16:creationId xmlns:a16="http://schemas.microsoft.com/office/drawing/2014/main" id="{302C60DD-6F9A-8C55-2C9B-5C4E70AD6A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D434C2-C539-549B-C05C-B98518AC5860}"/>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98924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7D78-8517-28DA-A27A-D8FFDBD250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0457C4-E215-0637-C3AF-8C3D1FCBF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202C78-9EFE-DF28-A614-944782ADBFAD}"/>
              </a:ext>
            </a:extLst>
          </p:cNvPr>
          <p:cNvSpPr>
            <a:spLocks noGrp="1"/>
          </p:cNvSpPr>
          <p:nvPr>
            <p:ph type="dt" sz="half" idx="10"/>
          </p:nvPr>
        </p:nvSpPr>
        <p:spPr/>
        <p:txBody>
          <a:bodyPr/>
          <a:lstStyle/>
          <a:p>
            <a:fld id="{7B289A56-B7BF-4EE2-A684-7373F14AFF3B}" type="datetimeFigureOut">
              <a:rPr lang="en-IN" smtClean="0"/>
              <a:t>07-05-2025</a:t>
            </a:fld>
            <a:endParaRPr lang="en-IN"/>
          </a:p>
        </p:txBody>
      </p:sp>
      <p:sp>
        <p:nvSpPr>
          <p:cNvPr id="5" name="Footer Placeholder 4">
            <a:extLst>
              <a:ext uri="{FF2B5EF4-FFF2-40B4-BE49-F238E27FC236}">
                <a16:creationId xmlns:a16="http://schemas.microsoft.com/office/drawing/2014/main" id="{A01652D1-928F-44A9-D700-AA5F4C04F8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23B83E-DE60-62A4-DDC6-0166638EFBB9}"/>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96624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2510F1-7BC3-31D7-0266-19EAE7F797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19C68-55AF-AAF3-C65B-31A5C1D0EB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AE636-CB51-D73D-DDB9-04342DEBA867}"/>
              </a:ext>
            </a:extLst>
          </p:cNvPr>
          <p:cNvSpPr>
            <a:spLocks noGrp="1"/>
          </p:cNvSpPr>
          <p:nvPr>
            <p:ph type="dt" sz="half" idx="10"/>
          </p:nvPr>
        </p:nvSpPr>
        <p:spPr/>
        <p:txBody>
          <a:bodyPr/>
          <a:lstStyle/>
          <a:p>
            <a:fld id="{7B289A56-B7BF-4EE2-A684-7373F14AFF3B}" type="datetimeFigureOut">
              <a:rPr lang="en-IN" smtClean="0"/>
              <a:t>07-05-2025</a:t>
            </a:fld>
            <a:endParaRPr lang="en-IN"/>
          </a:p>
        </p:txBody>
      </p:sp>
      <p:sp>
        <p:nvSpPr>
          <p:cNvPr id="5" name="Footer Placeholder 4">
            <a:extLst>
              <a:ext uri="{FF2B5EF4-FFF2-40B4-BE49-F238E27FC236}">
                <a16:creationId xmlns:a16="http://schemas.microsoft.com/office/drawing/2014/main" id="{24ABDAD9-6500-E41D-1CBB-7FC9126F68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568266-F247-C64C-3559-6A0C24440CE4}"/>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9768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1F88-B833-1200-D3CF-EE837B0825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C8CB8E-71BD-E0B3-64CF-7417B33BCE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7AA232-E33E-8A21-389D-F57473CF39A9}"/>
              </a:ext>
            </a:extLst>
          </p:cNvPr>
          <p:cNvSpPr>
            <a:spLocks noGrp="1"/>
          </p:cNvSpPr>
          <p:nvPr>
            <p:ph type="dt" sz="half" idx="10"/>
          </p:nvPr>
        </p:nvSpPr>
        <p:spPr/>
        <p:txBody>
          <a:bodyPr/>
          <a:lstStyle/>
          <a:p>
            <a:fld id="{7B289A56-B7BF-4EE2-A684-7373F14AFF3B}" type="datetimeFigureOut">
              <a:rPr lang="en-IN" smtClean="0"/>
              <a:t>07-05-2025</a:t>
            </a:fld>
            <a:endParaRPr lang="en-IN"/>
          </a:p>
        </p:txBody>
      </p:sp>
      <p:sp>
        <p:nvSpPr>
          <p:cNvPr id="5" name="Footer Placeholder 4">
            <a:extLst>
              <a:ext uri="{FF2B5EF4-FFF2-40B4-BE49-F238E27FC236}">
                <a16:creationId xmlns:a16="http://schemas.microsoft.com/office/drawing/2014/main" id="{033C86FC-555E-1772-0A31-2E81D8C847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983072-3545-FC11-E0FE-8FC24CF2E220}"/>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369655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7C800-8FF8-1209-480E-6D31FB4B1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A770BE-4704-DD13-E41C-FDF47C5AC4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AB303D-4232-4156-EED1-1723C75B0ABD}"/>
              </a:ext>
            </a:extLst>
          </p:cNvPr>
          <p:cNvSpPr>
            <a:spLocks noGrp="1"/>
          </p:cNvSpPr>
          <p:nvPr>
            <p:ph type="dt" sz="half" idx="10"/>
          </p:nvPr>
        </p:nvSpPr>
        <p:spPr/>
        <p:txBody>
          <a:bodyPr/>
          <a:lstStyle/>
          <a:p>
            <a:fld id="{7B289A56-B7BF-4EE2-A684-7373F14AFF3B}" type="datetimeFigureOut">
              <a:rPr lang="en-IN" smtClean="0"/>
              <a:t>07-05-2025</a:t>
            </a:fld>
            <a:endParaRPr lang="en-IN"/>
          </a:p>
        </p:txBody>
      </p:sp>
      <p:sp>
        <p:nvSpPr>
          <p:cNvPr id="5" name="Footer Placeholder 4">
            <a:extLst>
              <a:ext uri="{FF2B5EF4-FFF2-40B4-BE49-F238E27FC236}">
                <a16:creationId xmlns:a16="http://schemas.microsoft.com/office/drawing/2014/main" id="{674DEFFC-4535-7746-363E-449CCC4130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3B1815-6E61-12F0-67C6-5391B7A7EA22}"/>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41021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73CA-2221-B6BA-247A-67888D17E1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A66AE0-2950-2E07-2ADF-40ECF430F5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B1802A0-C2B1-90B6-E2F4-4DA17A2E1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FC01AE-CCB7-63D9-CBBB-F645B0F4EA84}"/>
              </a:ext>
            </a:extLst>
          </p:cNvPr>
          <p:cNvSpPr>
            <a:spLocks noGrp="1"/>
          </p:cNvSpPr>
          <p:nvPr>
            <p:ph type="dt" sz="half" idx="10"/>
          </p:nvPr>
        </p:nvSpPr>
        <p:spPr/>
        <p:txBody>
          <a:bodyPr/>
          <a:lstStyle/>
          <a:p>
            <a:fld id="{7B289A56-B7BF-4EE2-A684-7373F14AFF3B}" type="datetimeFigureOut">
              <a:rPr lang="en-IN" smtClean="0"/>
              <a:t>07-05-2025</a:t>
            </a:fld>
            <a:endParaRPr lang="en-IN"/>
          </a:p>
        </p:txBody>
      </p:sp>
      <p:sp>
        <p:nvSpPr>
          <p:cNvPr id="6" name="Footer Placeholder 5">
            <a:extLst>
              <a:ext uri="{FF2B5EF4-FFF2-40B4-BE49-F238E27FC236}">
                <a16:creationId xmlns:a16="http://schemas.microsoft.com/office/drawing/2014/main" id="{FFE62A61-4168-26CC-93B3-683820DDEF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4E477-B40D-8D3E-6DC2-1AC9B036FDE7}"/>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68028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5982-7856-A120-897F-D704730692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8D52EB-C6C9-14DB-C39F-05A13FAA7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9939C4-C3A8-5DC6-5A03-4E06E5BD6A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451D85-6826-075A-E2DD-716FBE57BE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A66085-DC5D-ED87-50D6-6609036B97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8002D5-A8B9-4663-693D-13244095A09D}"/>
              </a:ext>
            </a:extLst>
          </p:cNvPr>
          <p:cNvSpPr>
            <a:spLocks noGrp="1"/>
          </p:cNvSpPr>
          <p:nvPr>
            <p:ph type="dt" sz="half" idx="10"/>
          </p:nvPr>
        </p:nvSpPr>
        <p:spPr/>
        <p:txBody>
          <a:bodyPr/>
          <a:lstStyle/>
          <a:p>
            <a:fld id="{7B289A56-B7BF-4EE2-A684-7373F14AFF3B}" type="datetimeFigureOut">
              <a:rPr lang="en-IN" smtClean="0"/>
              <a:t>07-05-2025</a:t>
            </a:fld>
            <a:endParaRPr lang="en-IN"/>
          </a:p>
        </p:txBody>
      </p:sp>
      <p:sp>
        <p:nvSpPr>
          <p:cNvPr id="8" name="Footer Placeholder 7">
            <a:extLst>
              <a:ext uri="{FF2B5EF4-FFF2-40B4-BE49-F238E27FC236}">
                <a16:creationId xmlns:a16="http://schemas.microsoft.com/office/drawing/2014/main" id="{9A5C1A38-7DB7-27B3-EE2B-0FA8A1EA14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C0E241-9EDE-42DD-B32D-8D7A25957E41}"/>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333382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C722-C2C3-AD81-3B33-252378421D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7C2B20-69F1-93CB-4468-49A7AC79F6BE}"/>
              </a:ext>
            </a:extLst>
          </p:cNvPr>
          <p:cNvSpPr>
            <a:spLocks noGrp="1"/>
          </p:cNvSpPr>
          <p:nvPr>
            <p:ph type="dt" sz="half" idx="10"/>
          </p:nvPr>
        </p:nvSpPr>
        <p:spPr/>
        <p:txBody>
          <a:bodyPr/>
          <a:lstStyle/>
          <a:p>
            <a:fld id="{7B289A56-B7BF-4EE2-A684-7373F14AFF3B}" type="datetimeFigureOut">
              <a:rPr lang="en-IN" smtClean="0"/>
              <a:t>07-05-2025</a:t>
            </a:fld>
            <a:endParaRPr lang="en-IN"/>
          </a:p>
        </p:txBody>
      </p:sp>
      <p:sp>
        <p:nvSpPr>
          <p:cNvPr id="4" name="Footer Placeholder 3">
            <a:extLst>
              <a:ext uri="{FF2B5EF4-FFF2-40B4-BE49-F238E27FC236}">
                <a16:creationId xmlns:a16="http://schemas.microsoft.com/office/drawing/2014/main" id="{E4F5AEDF-21FC-20A9-A97C-010FF73619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A905B7-E5B8-FCA6-C612-AD126D9F070F}"/>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730290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5F24FB-A0D9-0867-6BDA-FAA10E8AFA24}"/>
              </a:ext>
            </a:extLst>
          </p:cNvPr>
          <p:cNvSpPr>
            <a:spLocks noGrp="1"/>
          </p:cNvSpPr>
          <p:nvPr>
            <p:ph type="dt" sz="half" idx="10"/>
          </p:nvPr>
        </p:nvSpPr>
        <p:spPr/>
        <p:txBody>
          <a:bodyPr/>
          <a:lstStyle/>
          <a:p>
            <a:fld id="{7B289A56-B7BF-4EE2-A684-7373F14AFF3B}" type="datetimeFigureOut">
              <a:rPr lang="en-IN" smtClean="0"/>
              <a:t>07-05-2025</a:t>
            </a:fld>
            <a:endParaRPr lang="en-IN"/>
          </a:p>
        </p:txBody>
      </p:sp>
      <p:sp>
        <p:nvSpPr>
          <p:cNvPr id="3" name="Footer Placeholder 2">
            <a:extLst>
              <a:ext uri="{FF2B5EF4-FFF2-40B4-BE49-F238E27FC236}">
                <a16:creationId xmlns:a16="http://schemas.microsoft.com/office/drawing/2014/main" id="{0528FC46-75DF-0D30-C8E5-88F2C53616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CC571C-B718-3EBF-2B95-85CEF876BE72}"/>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842041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056D2-DEB1-30AE-51E1-EE91F66CA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5EAE68-FA8B-41E2-E3FB-36A46A154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3C4BCD-7C3D-22E6-24BE-7467A75922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43662B-AE05-9268-0E56-CD679C6B26ED}"/>
              </a:ext>
            </a:extLst>
          </p:cNvPr>
          <p:cNvSpPr>
            <a:spLocks noGrp="1"/>
          </p:cNvSpPr>
          <p:nvPr>
            <p:ph type="dt" sz="half" idx="10"/>
          </p:nvPr>
        </p:nvSpPr>
        <p:spPr/>
        <p:txBody>
          <a:bodyPr/>
          <a:lstStyle/>
          <a:p>
            <a:fld id="{7B289A56-B7BF-4EE2-A684-7373F14AFF3B}" type="datetimeFigureOut">
              <a:rPr lang="en-IN" smtClean="0"/>
              <a:t>07-05-2025</a:t>
            </a:fld>
            <a:endParaRPr lang="en-IN"/>
          </a:p>
        </p:txBody>
      </p:sp>
      <p:sp>
        <p:nvSpPr>
          <p:cNvPr id="6" name="Footer Placeholder 5">
            <a:extLst>
              <a:ext uri="{FF2B5EF4-FFF2-40B4-BE49-F238E27FC236}">
                <a16:creationId xmlns:a16="http://schemas.microsoft.com/office/drawing/2014/main" id="{A6C6A849-17CD-A798-9990-6220B27F1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8D7318-CA5C-54BF-3E83-9C37673518A4}"/>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2958738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A8056-573E-5E0D-778E-4DE41CB987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A09817-F19E-6A4F-5FF8-2F3D3AAF11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E0419C-229C-2594-B804-6EA9008830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38213C-4F0F-7E55-13F1-BAAD409512C6}"/>
              </a:ext>
            </a:extLst>
          </p:cNvPr>
          <p:cNvSpPr>
            <a:spLocks noGrp="1"/>
          </p:cNvSpPr>
          <p:nvPr>
            <p:ph type="dt" sz="half" idx="10"/>
          </p:nvPr>
        </p:nvSpPr>
        <p:spPr/>
        <p:txBody>
          <a:bodyPr/>
          <a:lstStyle/>
          <a:p>
            <a:fld id="{7B289A56-B7BF-4EE2-A684-7373F14AFF3B}" type="datetimeFigureOut">
              <a:rPr lang="en-IN" smtClean="0"/>
              <a:t>07-05-2025</a:t>
            </a:fld>
            <a:endParaRPr lang="en-IN"/>
          </a:p>
        </p:txBody>
      </p:sp>
      <p:sp>
        <p:nvSpPr>
          <p:cNvPr id="6" name="Footer Placeholder 5">
            <a:extLst>
              <a:ext uri="{FF2B5EF4-FFF2-40B4-BE49-F238E27FC236}">
                <a16:creationId xmlns:a16="http://schemas.microsoft.com/office/drawing/2014/main" id="{F47548F3-EEE0-2CB0-0510-48D1CC2F1A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F2A5B8-D47F-A235-0038-FCFC9CC9015F}"/>
              </a:ext>
            </a:extLst>
          </p:cNvPr>
          <p:cNvSpPr>
            <a:spLocks noGrp="1"/>
          </p:cNvSpPr>
          <p:nvPr>
            <p:ph type="sldNum" sz="quarter" idx="12"/>
          </p:nvPr>
        </p:nvSpPr>
        <p:spPr/>
        <p:txBody>
          <a:bodyPr/>
          <a:lstStyle/>
          <a:p>
            <a:fld id="{3E05A8C5-EE7D-4E52-AF3E-16E9F1C18F47}" type="slidenum">
              <a:rPr lang="en-IN" smtClean="0"/>
              <a:t>‹#›</a:t>
            </a:fld>
            <a:endParaRPr lang="en-IN"/>
          </a:p>
        </p:txBody>
      </p:sp>
    </p:spTree>
    <p:extLst>
      <p:ext uri="{BB962C8B-B14F-4D97-AF65-F5344CB8AC3E}">
        <p14:creationId xmlns:p14="http://schemas.microsoft.com/office/powerpoint/2010/main" val="147869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916DC5-6480-E0BC-F1F7-D7E605F296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45A303-F574-AA86-3F6C-B592CDEE8A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335D02-92E6-CE42-BFE8-8029C2A42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289A56-B7BF-4EE2-A684-7373F14AFF3B}" type="datetimeFigureOut">
              <a:rPr lang="en-IN" smtClean="0"/>
              <a:t>07-05-2025</a:t>
            </a:fld>
            <a:endParaRPr lang="en-IN"/>
          </a:p>
        </p:txBody>
      </p:sp>
      <p:sp>
        <p:nvSpPr>
          <p:cNvPr id="5" name="Footer Placeholder 4">
            <a:extLst>
              <a:ext uri="{FF2B5EF4-FFF2-40B4-BE49-F238E27FC236}">
                <a16:creationId xmlns:a16="http://schemas.microsoft.com/office/drawing/2014/main" id="{8B90A4AE-F6D4-1200-163D-1FE1D2E81F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AA569D-EF3A-0E41-7F3B-0EDD07E67E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05A8C5-EE7D-4E52-AF3E-16E9F1C18F47}" type="slidenum">
              <a:rPr lang="en-IN" smtClean="0"/>
              <a:t>‹#›</a:t>
            </a:fld>
            <a:endParaRPr lang="en-IN"/>
          </a:p>
        </p:txBody>
      </p:sp>
    </p:spTree>
    <p:extLst>
      <p:ext uri="{BB962C8B-B14F-4D97-AF65-F5344CB8AC3E}">
        <p14:creationId xmlns:p14="http://schemas.microsoft.com/office/powerpoint/2010/main" val="4169888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FD37F5C-B498-7E9E-7268-B898BED7C5C1}"/>
              </a:ext>
            </a:extLst>
          </p:cNvPr>
          <p:cNvSpPr txBox="1"/>
          <p:nvPr/>
        </p:nvSpPr>
        <p:spPr>
          <a:xfrm>
            <a:off x="2670913" y="3293972"/>
            <a:ext cx="6849373" cy="1015663"/>
          </a:xfrm>
          <a:prstGeom prst="rect">
            <a:avLst/>
          </a:prstGeom>
          <a:noFill/>
        </p:spPr>
        <p:txBody>
          <a:bodyPr wrap="square" rtlCol="0">
            <a:spAutoFit/>
          </a:bodyPr>
          <a:lstStyle/>
          <a:p>
            <a:pPr algn="ctr"/>
            <a:r>
              <a:rPr lang="en-IN" sz="6000" dirty="0">
                <a:solidFill>
                  <a:schemeClr val="accent5">
                    <a:lumMod val="20000"/>
                    <a:lumOff val="80000"/>
                  </a:schemeClr>
                </a:solidFill>
                <a:latin typeface="Lato Black" panose="020F0A02020204030203" pitchFamily="34" charset="0"/>
              </a:rPr>
              <a:t>MS SQL SERVER</a:t>
            </a:r>
          </a:p>
        </p:txBody>
      </p:sp>
      <p:pic>
        <p:nvPicPr>
          <p:cNvPr id="15" name="Picture 12" descr="Sql server - Free logo icons">
            <a:extLst>
              <a:ext uri="{FF2B5EF4-FFF2-40B4-BE49-F238E27FC236}">
                <a16:creationId xmlns:a16="http://schemas.microsoft.com/office/drawing/2014/main" id="{F41865F3-DE1B-AB07-633A-FDEB072AE684}"/>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35406" y="4765145"/>
            <a:ext cx="1935214" cy="193521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4" descr="Logo Mysql PNG Images, Free Download - Free Transparent PNG Logos">
            <a:extLst>
              <a:ext uri="{FF2B5EF4-FFF2-40B4-BE49-F238E27FC236}">
                <a16:creationId xmlns:a16="http://schemas.microsoft.com/office/drawing/2014/main" id="{CA1D7C9D-9E08-9075-9F65-42DE06B42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026" y="4938527"/>
            <a:ext cx="1679450" cy="17618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01F6CB98-36C5-38E5-0DF0-29D3168418DC}"/>
              </a:ext>
            </a:extLst>
          </p:cNvPr>
          <p:cNvSpPr txBox="1"/>
          <p:nvPr/>
        </p:nvSpPr>
        <p:spPr>
          <a:xfrm>
            <a:off x="0" y="157641"/>
            <a:ext cx="12192000" cy="646331"/>
          </a:xfrm>
          <a:prstGeom prst="rect">
            <a:avLst/>
          </a:prstGeom>
          <a:noFill/>
        </p:spPr>
        <p:txBody>
          <a:bodyPr wrap="square" rtlCol="0">
            <a:spAutoFit/>
          </a:bodyPr>
          <a:lstStyle/>
          <a:p>
            <a:pPr algn="ctr"/>
            <a:r>
              <a:rPr lang="en-IN" sz="3600" dirty="0">
                <a:solidFill>
                  <a:schemeClr val="accent4">
                    <a:lumMod val="60000"/>
                    <a:lumOff val="40000"/>
                  </a:schemeClr>
                </a:solidFill>
                <a:latin typeface="Lato Black" panose="020F0A02020204030203" pitchFamily="34" charset="0"/>
              </a:rPr>
              <a:t>DATA ANALYST </a:t>
            </a:r>
            <a:r>
              <a:rPr lang="en-IN" sz="3600" dirty="0">
                <a:solidFill>
                  <a:schemeClr val="bg1"/>
                </a:solidFill>
                <a:latin typeface="Lato Black" panose="020F0A02020204030203" pitchFamily="34" charset="0"/>
              </a:rPr>
              <a:t>PORTFOLIO PROJECT</a:t>
            </a:r>
          </a:p>
        </p:txBody>
      </p:sp>
      <p:sp>
        <p:nvSpPr>
          <p:cNvPr id="19" name="TextBox 18">
            <a:extLst>
              <a:ext uri="{FF2B5EF4-FFF2-40B4-BE49-F238E27FC236}">
                <a16:creationId xmlns:a16="http://schemas.microsoft.com/office/drawing/2014/main" id="{E8907EC3-CB54-081F-6806-59FB3EDC3F65}"/>
              </a:ext>
            </a:extLst>
          </p:cNvPr>
          <p:cNvSpPr txBox="1"/>
          <p:nvPr/>
        </p:nvSpPr>
        <p:spPr>
          <a:xfrm>
            <a:off x="475491" y="1102030"/>
            <a:ext cx="11240219" cy="1015663"/>
          </a:xfrm>
          <a:prstGeom prst="rect">
            <a:avLst/>
          </a:prstGeom>
          <a:noFill/>
        </p:spPr>
        <p:txBody>
          <a:bodyPr wrap="square" rtlCol="0">
            <a:spAutoFit/>
          </a:bodyPr>
          <a:lstStyle/>
          <a:p>
            <a:pPr algn="ctr"/>
            <a:r>
              <a:rPr lang="en-IN" sz="6000" dirty="0">
                <a:solidFill>
                  <a:srgbClr val="FFFF00"/>
                </a:solidFill>
                <a:latin typeface="Lato Black" panose="020F0A02020204030203" pitchFamily="34" charset="0"/>
              </a:rPr>
              <a:t>BANK LOAN ANALYSIS</a:t>
            </a:r>
          </a:p>
        </p:txBody>
      </p:sp>
      <p:sp>
        <p:nvSpPr>
          <p:cNvPr id="2" name="TextBox 1">
            <a:extLst>
              <a:ext uri="{FF2B5EF4-FFF2-40B4-BE49-F238E27FC236}">
                <a16:creationId xmlns:a16="http://schemas.microsoft.com/office/drawing/2014/main" id="{E0AD651C-426D-E156-C006-3C6DD5D7C840}"/>
              </a:ext>
            </a:extLst>
          </p:cNvPr>
          <p:cNvSpPr txBox="1"/>
          <p:nvPr/>
        </p:nvSpPr>
        <p:spPr>
          <a:xfrm>
            <a:off x="4990697" y="2194695"/>
            <a:ext cx="2209804" cy="830997"/>
          </a:xfrm>
          <a:prstGeom prst="rect">
            <a:avLst/>
          </a:prstGeom>
          <a:noFill/>
        </p:spPr>
        <p:txBody>
          <a:bodyPr wrap="square" rtlCol="0">
            <a:spAutoFit/>
          </a:bodyPr>
          <a:lstStyle/>
          <a:p>
            <a:r>
              <a:rPr lang="en-IN" sz="4800" dirty="0">
                <a:solidFill>
                  <a:srgbClr val="00B0F0"/>
                </a:solidFill>
                <a:latin typeface="Lato Black" panose="020F0A02020204030203" pitchFamily="34" charset="0"/>
              </a:rPr>
              <a:t>PART 1</a:t>
            </a:r>
          </a:p>
        </p:txBody>
      </p:sp>
    </p:spTree>
    <p:extLst>
      <p:ext uri="{BB962C8B-B14F-4D97-AF65-F5344CB8AC3E}">
        <p14:creationId xmlns:p14="http://schemas.microsoft.com/office/powerpoint/2010/main" val="4288530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56E1CB-C23A-8E6C-4322-BE518ECDDE56}"/>
              </a:ext>
            </a:extLst>
          </p:cNvPr>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721577" y="157765"/>
            <a:ext cx="1342645" cy="968319"/>
          </a:xfrm>
          <a:prstGeom prst="rect">
            <a:avLst/>
          </a:prstGeom>
        </p:spPr>
      </p:pic>
      <p:sp>
        <p:nvSpPr>
          <p:cNvPr id="3" name="TextBox 2">
            <a:extLst>
              <a:ext uri="{FF2B5EF4-FFF2-40B4-BE49-F238E27FC236}">
                <a16:creationId xmlns:a16="http://schemas.microsoft.com/office/drawing/2014/main" id="{1058CA99-5896-CF6F-E3D9-47410F2EEA1D}"/>
              </a:ext>
            </a:extLst>
          </p:cNvPr>
          <p:cNvSpPr txBox="1"/>
          <p:nvPr/>
        </p:nvSpPr>
        <p:spPr>
          <a:xfrm>
            <a:off x="127778" y="441532"/>
            <a:ext cx="3629025" cy="461665"/>
          </a:xfrm>
          <a:prstGeom prst="rect">
            <a:avLst/>
          </a:prstGeom>
          <a:noFill/>
        </p:spPr>
        <p:txBody>
          <a:bodyPr wrap="square" rtlCol="0">
            <a:spAutoFit/>
          </a:bodyPr>
          <a:lstStyle/>
          <a:p>
            <a:r>
              <a:rPr lang="en-IN" sz="2400" b="1" u="sng" kern="100" dirty="0">
                <a:solidFill>
                  <a:schemeClr val="accent4">
                    <a:lumMod val="60000"/>
                    <a:lumOff val="40000"/>
                  </a:schemeClr>
                </a:solidFill>
                <a:effectLst/>
                <a:highlight>
                  <a:srgbClr val="008000"/>
                </a:highlight>
                <a:latin typeface="Calibri" panose="020F0502020204030204" pitchFamily="34" charset="0"/>
                <a:ea typeface="Calibri" panose="020F0502020204030204" pitchFamily="34" charset="0"/>
                <a:cs typeface="Times New Roman" panose="02020603050405020304" pitchFamily="18" charset="0"/>
              </a:rPr>
              <a:t>DASHBOARD 1: SUMMARY</a:t>
            </a:r>
            <a:endParaRPr lang="en-IN" sz="2400" kern="100" dirty="0">
              <a:solidFill>
                <a:schemeClr val="accent4">
                  <a:lumMod val="60000"/>
                  <a:lumOff val="40000"/>
                </a:schemeClr>
              </a:solidFill>
              <a:effectLst/>
              <a:highlight>
                <a:srgbClr val="0080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E3EF215-20BB-527A-E72D-12F6F9355EC2}"/>
              </a:ext>
            </a:extLst>
          </p:cNvPr>
          <p:cNvSpPr txBox="1"/>
          <p:nvPr/>
        </p:nvSpPr>
        <p:spPr>
          <a:xfrm>
            <a:off x="127778" y="1184600"/>
            <a:ext cx="4981575" cy="2496196"/>
          </a:xfrm>
          <a:prstGeom prst="rect">
            <a:avLst/>
          </a:prstGeom>
          <a:noFill/>
        </p:spPr>
        <p:txBody>
          <a:bodyPr wrap="square" rtlCol="0">
            <a:spAutoFit/>
          </a:bodyPr>
          <a:lstStyle/>
          <a:p>
            <a:r>
              <a:rPr lang="en-IN" sz="2400" b="1" kern="100" dirty="0">
                <a:solidFill>
                  <a:schemeClr val="accent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Good Loan v Bad Loan KPI’s</a:t>
            </a:r>
          </a:p>
          <a:p>
            <a:endParaRPr lang="en-IN" sz="1200" b="1" kern="100" dirty="0">
              <a:solidFill>
                <a:schemeClr val="accent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IN" sz="2000"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rPr>
              <a:t>Good Loan:</a:t>
            </a:r>
          </a:p>
          <a:p>
            <a:pPr marL="342900" indent="-342900">
              <a:buFont typeface="+mj-lt"/>
              <a:buAutoNum type="arabicPeriod"/>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Good Loan Application Percentage</a:t>
            </a:r>
            <a:endParaRPr lang="en-IN" sz="2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Good Loan Applications</a:t>
            </a:r>
            <a:endParaRPr lang="en-IN" sz="24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Good Loan Funded Amount</a:t>
            </a:r>
            <a:endParaRPr lang="en-IN" sz="2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Good Loan Total Received Amount</a:t>
            </a:r>
            <a:endParaRPr lang="en-IN"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BC36B1B-46BC-47F8-6C86-7B04F62B2F7F}"/>
              </a:ext>
            </a:extLst>
          </p:cNvPr>
          <p:cNvSpPr txBox="1"/>
          <p:nvPr/>
        </p:nvSpPr>
        <p:spPr>
          <a:xfrm>
            <a:off x="7001874" y="1687051"/>
            <a:ext cx="4391025" cy="1911421"/>
          </a:xfrm>
          <a:prstGeom prst="rect">
            <a:avLst/>
          </a:prstGeom>
          <a:noFill/>
        </p:spPr>
        <p:txBody>
          <a:bodyPr wrap="square" rtlCol="0">
            <a:spAutoFit/>
          </a:bodyPr>
          <a:lstStyle/>
          <a:p>
            <a:r>
              <a:rPr lang="en-IN" sz="2000"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rPr>
              <a:t>Bad Loan</a:t>
            </a:r>
          </a:p>
          <a:p>
            <a:pPr marL="342900" indent="-342900">
              <a:buFont typeface="+mj-lt"/>
              <a:buAutoNum type="arabicPeriod"/>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Bad Loan Application Percentage</a:t>
            </a:r>
            <a:endParaRPr lang="en-IN" sz="2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Bad Loan Applications</a:t>
            </a:r>
            <a:endParaRPr lang="en-IN" sz="24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Bad Loan Funded Amount</a:t>
            </a:r>
            <a:endParaRPr lang="en-IN" sz="2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sz="18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Bad Loan Total Received Amount</a:t>
            </a:r>
            <a:endParaRPr lang="en-IN" sz="2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5340642-52BE-80AC-4C5E-F8F223F9BB8F}"/>
              </a:ext>
            </a:extLst>
          </p:cNvPr>
          <p:cNvSpPr txBox="1"/>
          <p:nvPr/>
        </p:nvSpPr>
        <p:spPr>
          <a:xfrm>
            <a:off x="228599" y="4159439"/>
            <a:ext cx="11572876" cy="2026196"/>
          </a:xfrm>
          <a:prstGeom prst="rect">
            <a:avLst/>
          </a:prstGeom>
          <a:noFill/>
        </p:spPr>
        <p:txBody>
          <a:bodyPr wrap="square" rtlCol="0">
            <a:spAutoFit/>
          </a:bodyPr>
          <a:lstStyle/>
          <a:p>
            <a:pPr algn="just">
              <a:spcAft>
                <a:spcPts val="800"/>
              </a:spcAft>
            </a:pPr>
            <a:r>
              <a:rPr lang="en-IN" sz="2400" b="1" kern="100" dirty="0">
                <a:solidFill>
                  <a:schemeClr val="accent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Loan Status Grid View</a:t>
            </a:r>
          </a:p>
          <a:p>
            <a:pPr algn="just">
              <a:spcAft>
                <a:spcPts val="800"/>
              </a:spcAft>
            </a:pPr>
            <a:r>
              <a:rPr lang="en-IN" sz="19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order to gain a comprehensive overview of our lending operations and monitor the performance of loans, we aim to create a grid view report categorized by 'Loan Status.’ By providing insights into metrics such as 'Total Loan Applications,' 'Total Funded Amount,' 'Total Amount Received,' 'Month-to-Date (MTD) Funded Amount,' 'MTD Amount Received,' 'Average Interest Rate,' and 'Average Debt-to-Income Ratio (DTI),' this grid view will empower us to make data-driven decisions and assess the health of our loan portfolio.</a:t>
            </a:r>
            <a:endParaRPr lang="en-IN" sz="19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8389533"/>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58CA99-5896-CF6F-E3D9-47410F2EEA1D}"/>
              </a:ext>
            </a:extLst>
          </p:cNvPr>
          <p:cNvSpPr txBox="1"/>
          <p:nvPr/>
        </p:nvSpPr>
        <p:spPr>
          <a:xfrm>
            <a:off x="228600" y="374650"/>
            <a:ext cx="3629025" cy="461665"/>
          </a:xfrm>
          <a:prstGeom prst="rect">
            <a:avLst/>
          </a:prstGeom>
          <a:noFill/>
        </p:spPr>
        <p:txBody>
          <a:bodyPr wrap="square" rtlCol="0">
            <a:spAutoFit/>
          </a:bodyPr>
          <a:lstStyle/>
          <a:p>
            <a:r>
              <a:rPr lang="en-IN" sz="2400" b="1" u="sng" kern="100" dirty="0">
                <a:solidFill>
                  <a:schemeClr val="accent4">
                    <a:lumMod val="60000"/>
                    <a:lumOff val="40000"/>
                  </a:schemeClr>
                </a:solidFill>
                <a:effectLst/>
                <a:highlight>
                  <a:srgbClr val="008000"/>
                </a:highlight>
                <a:latin typeface="Calibri" panose="020F0502020204030204" pitchFamily="34" charset="0"/>
                <a:ea typeface="Calibri" panose="020F0502020204030204" pitchFamily="34" charset="0"/>
                <a:cs typeface="Times New Roman" panose="02020603050405020304" pitchFamily="18" charset="0"/>
              </a:rPr>
              <a:t>DASHBOARD 2: OVERVIEW</a:t>
            </a:r>
            <a:endParaRPr lang="en-IN" sz="2400" kern="100" dirty="0">
              <a:solidFill>
                <a:schemeClr val="accent4">
                  <a:lumMod val="60000"/>
                  <a:lumOff val="40000"/>
                </a:schemeClr>
              </a:solidFill>
              <a:effectLst/>
              <a:highlight>
                <a:srgbClr val="0080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0E3EF215-20BB-527A-E72D-12F6F9355EC2}"/>
              </a:ext>
            </a:extLst>
          </p:cNvPr>
          <p:cNvSpPr txBox="1"/>
          <p:nvPr/>
        </p:nvSpPr>
        <p:spPr>
          <a:xfrm>
            <a:off x="228600" y="1081871"/>
            <a:ext cx="11420475" cy="5401479"/>
          </a:xfrm>
          <a:prstGeom prst="rect">
            <a:avLst/>
          </a:prstGeom>
          <a:noFill/>
        </p:spPr>
        <p:txBody>
          <a:bodyPr wrap="square" rtlCol="0">
            <a:spAutoFit/>
          </a:bodyPr>
          <a:lstStyle/>
          <a:p>
            <a:r>
              <a:rPr lang="en-IN" sz="2800" b="1"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CHARTS</a:t>
            </a:r>
          </a:p>
          <a:p>
            <a:pPr marL="342900" indent="-342900">
              <a:lnSpc>
                <a:spcPct val="150000"/>
              </a:lnSpc>
              <a:buFont typeface="+mj-lt"/>
              <a:buAutoNum type="arabicPeriod"/>
            </a:pPr>
            <a:r>
              <a:rPr lang="en-IN" b="1"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Monthly Trends by Issue Date (Line Chart):  </a:t>
            </a:r>
            <a:r>
              <a:rPr lang="en-IN"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 </a:t>
            </a:r>
            <a:r>
              <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identify seasonality and long-term trends in lending activities</a:t>
            </a:r>
            <a:endParaRPr lang="en-IN"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mj-lt"/>
              <a:buAutoNum type="arabicPeriod"/>
            </a:pPr>
            <a:r>
              <a:rPr lang="en-IN"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Regional Analysis by State (Filled Map</a:t>
            </a:r>
            <a:r>
              <a:rPr lang="en-IN" b="1" dirty="0">
                <a:solidFill>
                  <a:schemeClr val="accent4">
                    <a:lumMod val="60000"/>
                    <a:lumOff val="40000"/>
                  </a:schemeClr>
                </a:solidFill>
                <a:latin typeface="Calibri" panose="020F0502020204030204" pitchFamily="34" charset="0"/>
                <a:ea typeface="Calibri" panose="020F0502020204030204" pitchFamily="34" charset="0"/>
                <a:cs typeface="Times New Roman" panose="02020603050405020304" pitchFamily="18" charset="0"/>
              </a:rPr>
              <a:t>):</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 To identify regions with significant lending activity and assess regional disparities</a:t>
            </a:r>
          </a:p>
          <a:p>
            <a:pPr marL="342900" indent="-342900">
              <a:lnSpc>
                <a:spcPct val="150000"/>
              </a:lnSpc>
              <a:buFont typeface="+mj-lt"/>
              <a:buAutoNum type="arabicPeriod"/>
            </a:pPr>
            <a:r>
              <a:rPr lang="en-IN"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Loan Term Analysis (Donut Chart): </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To allow the client to understand the distribution of loans across various term lengths.</a:t>
            </a:r>
          </a:p>
          <a:p>
            <a:pPr marL="342900" indent="-342900">
              <a:lnSpc>
                <a:spcPct val="150000"/>
              </a:lnSpc>
              <a:buFont typeface="+mj-lt"/>
              <a:buAutoNum type="arabicPeriod"/>
            </a:pPr>
            <a:r>
              <a:rPr lang="en-IN"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Employee Length Analysis (Bar Chart): </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How lending metrics are distributed among borrowers with different employment lengths, helping us assess the impact of employment history on loan applications.</a:t>
            </a:r>
          </a:p>
          <a:p>
            <a:pPr marL="342900" indent="-342900">
              <a:lnSpc>
                <a:spcPct val="150000"/>
              </a:lnSpc>
              <a:buFont typeface="+mj-lt"/>
              <a:buAutoNum type="arabicPeriod"/>
            </a:pPr>
            <a:r>
              <a:rPr lang="en-IN"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Loan Purpose Breakdown (Bar Chart): </a:t>
            </a:r>
            <a:r>
              <a:rPr lang="en-IN"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ill provide a visual breakdown of loan metrics based on the stated purposes of loans, aiding in the understanding of the primary reasons borrowers seek financing.</a:t>
            </a:r>
          </a:p>
          <a:p>
            <a:pPr marL="342900" indent="-342900">
              <a:lnSpc>
                <a:spcPct val="150000"/>
              </a:lnSpc>
              <a:buFont typeface="+mj-lt"/>
              <a:buAutoNum type="arabicPeriod"/>
            </a:pPr>
            <a:r>
              <a:rPr lang="en-IN" b="1"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Home Ownership Analysis (Tree Map): </a:t>
            </a:r>
            <a:r>
              <a:rPr lang="en-IN" dirty="0">
                <a:solidFill>
                  <a:schemeClr val="bg1"/>
                </a:solidFill>
                <a:latin typeface="Calibri" panose="020F0502020204030204" pitchFamily="34" charset="0"/>
                <a:ea typeface="Calibri" panose="020F0502020204030204" pitchFamily="34" charset="0"/>
                <a:cs typeface="Times New Roman" panose="02020603050405020304" pitchFamily="18" charset="0"/>
              </a:rPr>
              <a:t>For a hierarchical view of how home ownership impacts loan applications and disbursements.</a:t>
            </a:r>
            <a:endParaRPr lang="en-IN" b="1" kern="100" dirty="0">
              <a:solidFill>
                <a:schemeClr val="accent2">
                  <a:lumMod val="60000"/>
                  <a:lumOff val="40000"/>
                </a:schemeClr>
              </a:solidFill>
              <a:latin typeface="Calibri" panose="020F0502020204030204" pitchFamily="34" charset="0"/>
              <a:ea typeface="Calibri" panose="020F0502020204030204" pitchFamily="34" charset="0"/>
              <a:cs typeface="Times New Roman" panose="02020603050405020304" pitchFamily="18" charset="0"/>
            </a:endParaRPr>
          </a:p>
          <a:p>
            <a:r>
              <a:rPr lang="en-IN" b="1" i="1" u="sng"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Metrics to be shown: 'Total Loan Applications,' 'Total Funded Amount,' and 'Total Amount Received'</a:t>
            </a:r>
          </a:p>
        </p:txBody>
      </p:sp>
    </p:spTree>
    <p:extLst>
      <p:ext uri="{BB962C8B-B14F-4D97-AF65-F5344CB8AC3E}">
        <p14:creationId xmlns:p14="http://schemas.microsoft.com/office/powerpoint/2010/main" val="114296421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a:extLst>
            <a:ext uri="{FF2B5EF4-FFF2-40B4-BE49-F238E27FC236}">
              <a16:creationId xmlns:a16="http://schemas.microsoft.com/office/drawing/2014/main" id="{E35AF568-2E11-7746-043B-67E69CAEBAC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3774CEA-728C-C7BC-9E6E-CEB968932F6B}"/>
              </a:ext>
            </a:extLst>
          </p:cNvPr>
          <p:cNvSpPr txBox="1"/>
          <p:nvPr/>
        </p:nvSpPr>
        <p:spPr>
          <a:xfrm>
            <a:off x="107458" y="425450"/>
            <a:ext cx="3997182" cy="461665"/>
          </a:xfrm>
          <a:prstGeom prst="rect">
            <a:avLst/>
          </a:prstGeom>
          <a:noFill/>
        </p:spPr>
        <p:txBody>
          <a:bodyPr wrap="square" rtlCol="0">
            <a:spAutoFit/>
          </a:bodyPr>
          <a:lstStyle/>
          <a:p>
            <a:r>
              <a:rPr lang="en-IN" sz="2400" b="1" u="sng" kern="100" dirty="0">
                <a:solidFill>
                  <a:schemeClr val="accent4">
                    <a:lumMod val="60000"/>
                    <a:lumOff val="40000"/>
                  </a:schemeClr>
                </a:solidFill>
                <a:effectLst/>
                <a:highlight>
                  <a:srgbClr val="008000"/>
                </a:highlight>
                <a:latin typeface="Calibri" panose="020F0502020204030204" pitchFamily="34" charset="0"/>
                <a:ea typeface="Calibri" panose="020F0502020204030204" pitchFamily="34" charset="0"/>
                <a:cs typeface="Times New Roman" panose="02020603050405020304" pitchFamily="18" charset="0"/>
              </a:rPr>
              <a:t>DASHBOARD 3: DETAILS</a:t>
            </a:r>
            <a:endParaRPr lang="en-IN" sz="2400" kern="100" dirty="0">
              <a:solidFill>
                <a:schemeClr val="accent4">
                  <a:lumMod val="60000"/>
                  <a:lumOff val="40000"/>
                </a:schemeClr>
              </a:solidFill>
              <a:effectLst/>
              <a:highlight>
                <a:srgbClr val="0080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9FFB3CC4-E00E-C6B3-3797-DE651BA5B8BB}"/>
              </a:ext>
            </a:extLst>
          </p:cNvPr>
          <p:cNvSpPr txBox="1"/>
          <p:nvPr/>
        </p:nvSpPr>
        <p:spPr>
          <a:xfrm>
            <a:off x="228600" y="1314450"/>
            <a:ext cx="11420475" cy="4493538"/>
          </a:xfrm>
          <a:prstGeom prst="rect">
            <a:avLst/>
          </a:prstGeom>
          <a:noFill/>
        </p:spPr>
        <p:txBody>
          <a:bodyPr wrap="square" rtlCol="0">
            <a:spAutoFit/>
          </a:bodyPr>
          <a:lstStyle/>
          <a:p>
            <a:r>
              <a:rPr lang="en-IN" sz="2800" b="1"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GRID</a:t>
            </a:r>
          </a:p>
          <a:p>
            <a:pPr algn="just">
              <a:lnSpc>
                <a:spcPct val="150000"/>
              </a:lnSpc>
              <a:spcAft>
                <a:spcPts val="800"/>
              </a:spcAft>
            </a:pPr>
            <a:r>
              <a:rPr lang="en-IN"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Need for a comprehensive 'Details Dashboard' that provides a consolidated view of all the essential information within our loan data. This Details Dashboard aims to offer a holistic snapshot of key loan-related metrics and data points, enabling users to access critical information efficiently.</a:t>
            </a:r>
          </a:p>
          <a:p>
            <a:pPr algn="just">
              <a:lnSpc>
                <a:spcPct val="150000"/>
              </a:lnSpc>
              <a:spcAft>
                <a:spcPts val="800"/>
              </a:spcAft>
            </a:pPr>
            <a:r>
              <a:rPr lang="en-IN" sz="2000" b="1" i="1" kern="100" dirty="0">
                <a:solidFill>
                  <a:schemeClr val="accent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Objective:</a:t>
            </a:r>
            <a:endParaRPr lang="en-IN" sz="2000" b="1" kern="100" dirty="0">
              <a:solidFill>
                <a:schemeClr val="accent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i="1" kern="100" dirty="0">
                <a:solidFill>
                  <a:schemeClr val="accent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rPr>
              <a:t>The primary objective of the Details Dashboard is to provide a comprehensive and user-friendly interface for accessing vital loan data. It will serve as a one-stop solution for users seeking detailed insights into our loan portfolio, borrower profiles, and loan performance.</a:t>
            </a:r>
            <a:endParaRPr lang="en-IN" sz="2000" kern="100" dirty="0">
              <a:solidFill>
                <a:schemeClr val="accent2">
                  <a:lumMod val="40000"/>
                  <a:lumOff val="6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2800" b="1"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252275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8C99B5-5307-E4E4-0E72-DE3504B0A583}"/>
              </a:ext>
            </a:extLst>
          </p:cNvPr>
          <p:cNvSpPr txBox="1"/>
          <p:nvPr/>
        </p:nvSpPr>
        <p:spPr>
          <a:xfrm>
            <a:off x="157903" y="185738"/>
            <a:ext cx="1943416" cy="584775"/>
          </a:xfrm>
          <a:prstGeom prst="rect">
            <a:avLst/>
          </a:prstGeom>
          <a:solidFill>
            <a:schemeClr val="tx1"/>
          </a:solidFill>
        </p:spPr>
        <p:txBody>
          <a:bodyPr wrap="square" rtlCol="0">
            <a:spAutoFit/>
          </a:bodyPr>
          <a:lstStyle/>
          <a:p>
            <a:pPr algn="ctr"/>
            <a:r>
              <a:rPr lang="en-IN" sz="3200" b="1" dirty="0">
                <a:solidFill>
                  <a:srgbClr val="FFFF00"/>
                </a:solidFill>
              </a:rPr>
              <a:t>POWER BI</a:t>
            </a:r>
          </a:p>
        </p:txBody>
      </p:sp>
      <p:pic>
        <p:nvPicPr>
          <p:cNvPr id="6" name="Picture 5">
            <a:extLst>
              <a:ext uri="{FF2B5EF4-FFF2-40B4-BE49-F238E27FC236}">
                <a16:creationId xmlns:a16="http://schemas.microsoft.com/office/drawing/2014/main" id="{EE843937-0252-6408-B4D5-06B6D9531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544" y="185738"/>
            <a:ext cx="1039601" cy="584775"/>
          </a:xfrm>
          <a:prstGeom prst="rect">
            <a:avLst/>
          </a:prstGeom>
          <a:effectLst/>
        </p:spPr>
      </p:pic>
      <p:pic>
        <p:nvPicPr>
          <p:cNvPr id="7" name="Content Placeholder 6">
            <a:extLst>
              <a:ext uri="{FF2B5EF4-FFF2-40B4-BE49-F238E27FC236}">
                <a16:creationId xmlns:a16="http://schemas.microsoft.com/office/drawing/2014/main" id="{48F20E29-34FB-F10E-C176-C6BB916DCCD6}"/>
              </a:ext>
            </a:extLst>
          </p:cNvPr>
          <p:cNvPicPr>
            <a:picLocks noChangeAspect="1"/>
          </p:cNvPicPr>
          <p:nvPr/>
        </p:nvPicPr>
        <p:blipFill>
          <a:blip r:embed="rId3"/>
          <a:stretch>
            <a:fillRect/>
          </a:stretch>
        </p:blipFill>
        <p:spPr>
          <a:xfrm>
            <a:off x="760070" y="815993"/>
            <a:ext cx="10324242" cy="6015220"/>
          </a:xfrm>
          <a:prstGeom prst="rect">
            <a:avLst/>
          </a:prstGeom>
        </p:spPr>
      </p:pic>
    </p:spTree>
    <p:extLst>
      <p:ext uri="{BB962C8B-B14F-4D97-AF65-F5344CB8AC3E}">
        <p14:creationId xmlns:p14="http://schemas.microsoft.com/office/powerpoint/2010/main" val="3679719717"/>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8C99B5-5307-E4E4-0E72-DE3504B0A583}"/>
              </a:ext>
            </a:extLst>
          </p:cNvPr>
          <p:cNvSpPr txBox="1"/>
          <p:nvPr/>
        </p:nvSpPr>
        <p:spPr>
          <a:xfrm>
            <a:off x="157903" y="185738"/>
            <a:ext cx="1943416" cy="584775"/>
          </a:xfrm>
          <a:prstGeom prst="rect">
            <a:avLst/>
          </a:prstGeom>
          <a:solidFill>
            <a:schemeClr val="tx1"/>
          </a:solidFill>
        </p:spPr>
        <p:txBody>
          <a:bodyPr wrap="square" rtlCol="0">
            <a:spAutoFit/>
          </a:bodyPr>
          <a:lstStyle/>
          <a:p>
            <a:pPr algn="ctr"/>
            <a:r>
              <a:rPr lang="en-IN" sz="3200" b="1" dirty="0">
                <a:solidFill>
                  <a:srgbClr val="FFFF00"/>
                </a:solidFill>
              </a:rPr>
              <a:t>POWER BI</a:t>
            </a:r>
          </a:p>
        </p:txBody>
      </p:sp>
      <p:pic>
        <p:nvPicPr>
          <p:cNvPr id="6" name="Picture 5">
            <a:extLst>
              <a:ext uri="{FF2B5EF4-FFF2-40B4-BE49-F238E27FC236}">
                <a16:creationId xmlns:a16="http://schemas.microsoft.com/office/drawing/2014/main" id="{EE843937-0252-6408-B4D5-06B6D9531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544" y="185738"/>
            <a:ext cx="1039601" cy="584775"/>
          </a:xfrm>
          <a:prstGeom prst="rect">
            <a:avLst/>
          </a:prstGeom>
          <a:effectLst/>
        </p:spPr>
      </p:pic>
      <p:pic>
        <p:nvPicPr>
          <p:cNvPr id="3" name="Picture 2">
            <a:extLst>
              <a:ext uri="{FF2B5EF4-FFF2-40B4-BE49-F238E27FC236}">
                <a16:creationId xmlns:a16="http://schemas.microsoft.com/office/drawing/2014/main" id="{EC223BB5-28F3-C7BB-1310-F8EB4825302A}"/>
              </a:ext>
            </a:extLst>
          </p:cNvPr>
          <p:cNvPicPr>
            <a:picLocks noChangeAspect="1"/>
          </p:cNvPicPr>
          <p:nvPr/>
        </p:nvPicPr>
        <p:blipFill>
          <a:blip r:embed="rId3"/>
          <a:stretch>
            <a:fillRect/>
          </a:stretch>
        </p:blipFill>
        <p:spPr>
          <a:xfrm>
            <a:off x="653143" y="829716"/>
            <a:ext cx="10450286" cy="5842546"/>
          </a:xfrm>
          <a:prstGeom prst="rect">
            <a:avLst/>
          </a:prstGeom>
        </p:spPr>
      </p:pic>
    </p:spTree>
    <p:extLst>
      <p:ext uri="{BB962C8B-B14F-4D97-AF65-F5344CB8AC3E}">
        <p14:creationId xmlns:p14="http://schemas.microsoft.com/office/powerpoint/2010/main" val="3528695337"/>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a:extLst>
            <a:ext uri="{FF2B5EF4-FFF2-40B4-BE49-F238E27FC236}">
              <a16:creationId xmlns:a16="http://schemas.microsoft.com/office/drawing/2014/main" id="{C4A47952-A2EF-85BE-B435-90C6E8843ED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D06150C-8DC6-4AC1-1872-83265621DF57}"/>
              </a:ext>
            </a:extLst>
          </p:cNvPr>
          <p:cNvSpPr txBox="1"/>
          <p:nvPr/>
        </p:nvSpPr>
        <p:spPr>
          <a:xfrm>
            <a:off x="157902" y="185738"/>
            <a:ext cx="2007781" cy="584775"/>
          </a:xfrm>
          <a:prstGeom prst="rect">
            <a:avLst/>
          </a:prstGeom>
          <a:solidFill>
            <a:schemeClr val="tx1"/>
          </a:solidFill>
        </p:spPr>
        <p:txBody>
          <a:bodyPr wrap="square" rtlCol="0">
            <a:spAutoFit/>
          </a:bodyPr>
          <a:lstStyle/>
          <a:p>
            <a:pPr algn="ctr"/>
            <a:r>
              <a:rPr lang="en-IN" sz="3200" b="1" dirty="0">
                <a:solidFill>
                  <a:srgbClr val="FFFF00"/>
                </a:solidFill>
              </a:rPr>
              <a:t>POWER BI</a:t>
            </a:r>
          </a:p>
        </p:txBody>
      </p:sp>
      <p:pic>
        <p:nvPicPr>
          <p:cNvPr id="6" name="Picture 5">
            <a:extLst>
              <a:ext uri="{FF2B5EF4-FFF2-40B4-BE49-F238E27FC236}">
                <a16:creationId xmlns:a16="http://schemas.microsoft.com/office/drawing/2014/main" id="{4B7E605D-51F6-2C9F-3437-752243C5B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544" y="185738"/>
            <a:ext cx="1039601" cy="584775"/>
          </a:xfrm>
          <a:prstGeom prst="rect">
            <a:avLst/>
          </a:prstGeom>
          <a:effectLst/>
        </p:spPr>
      </p:pic>
      <p:pic>
        <p:nvPicPr>
          <p:cNvPr id="3" name="Picture 2">
            <a:extLst>
              <a:ext uri="{FF2B5EF4-FFF2-40B4-BE49-F238E27FC236}">
                <a16:creationId xmlns:a16="http://schemas.microsoft.com/office/drawing/2014/main" id="{60C1D01E-DB76-5B09-4FDE-BFBEF83033F5}"/>
              </a:ext>
            </a:extLst>
          </p:cNvPr>
          <p:cNvPicPr>
            <a:picLocks noChangeAspect="1"/>
          </p:cNvPicPr>
          <p:nvPr/>
        </p:nvPicPr>
        <p:blipFill>
          <a:blip r:embed="rId3"/>
          <a:stretch>
            <a:fillRect/>
          </a:stretch>
        </p:blipFill>
        <p:spPr>
          <a:xfrm>
            <a:off x="1161792" y="770513"/>
            <a:ext cx="10145028" cy="5986422"/>
          </a:xfrm>
          <a:prstGeom prst="rect">
            <a:avLst/>
          </a:prstGeom>
        </p:spPr>
      </p:pic>
    </p:spTree>
    <p:extLst>
      <p:ext uri="{BB962C8B-B14F-4D97-AF65-F5344CB8AC3E}">
        <p14:creationId xmlns:p14="http://schemas.microsoft.com/office/powerpoint/2010/main" val="200280111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a:extLst>
            <a:ext uri="{FF2B5EF4-FFF2-40B4-BE49-F238E27FC236}">
              <a16:creationId xmlns:a16="http://schemas.microsoft.com/office/drawing/2014/main" id="{5531C723-FCA5-1F71-06F8-2A8C5FFEEC8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A702720-859B-3286-F82C-9872F88E0107}"/>
              </a:ext>
            </a:extLst>
          </p:cNvPr>
          <p:cNvSpPr txBox="1"/>
          <p:nvPr/>
        </p:nvSpPr>
        <p:spPr>
          <a:xfrm>
            <a:off x="373380" y="1223010"/>
            <a:ext cx="11445240" cy="5139869"/>
          </a:xfrm>
          <a:prstGeom prst="rect">
            <a:avLst/>
          </a:prstGeom>
          <a:noFill/>
        </p:spPr>
        <p:txBody>
          <a:bodyPr wrap="square" rtlCol="0">
            <a:spAutoFit/>
          </a:bodyPr>
          <a:lstStyle/>
          <a:p>
            <a:pPr>
              <a:lnSpc>
                <a:spcPct val="150000"/>
              </a:lnSpc>
              <a:buNone/>
            </a:pPr>
            <a:r>
              <a:rPr lang="en-US" sz="2000" dirty="0">
                <a:solidFill>
                  <a:schemeClr val="bg1"/>
                </a:solidFill>
              </a:rPr>
              <a:t>The analysis of bank loan data revealed valuable insights into the characteristics and risk factors associated with bad loans. By classifying and analyzing loan outcomes, we found that:</a:t>
            </a:r>
          </a:p>
          <a:p>
            <a:pPr>
              <a:lnSpc>
                <a:spcPct val="150000"/>
              </a:lnSpc>
              <a:buNone/>
            </a:pPr>
            <a:endParaRPr lang="en-US" sz="2000" dirty="0">
              <a:solidFill>
                <a:schemeClr val="bg1"/>
              </a:solidFill>
            </a:endParaRPr>
          </a:p>
          <a:p>
            <a:pPr lvl="1">
              <a:lnSpc>
                <a:spcPct val="150000"/>
              </a:lnSpc>
              <a:buFont typeface="Arial" panose="020B0604020202020204" pitchFamily="34" charset="0"/>
              <a:buChar char="•"/>
            </a:pPr>
            <a:r>
              <a:rPr lang="en-US" sz="2000" dirty="0">
                <a:solidFill>
                  <a:schemeClr val="bg1"/>
                </a:solidFill>
              </a:rPr>
              <a:t>Certain loan grades and purposes (e.g., small business or debt consolidation) have higher default rates</a:t>
            </a:r>
          </a:p>
          <a:p>
            <a:pPr lvl="1">
              <a:lnSpc>
                <a:spcPct val="150000"/>
              </a:lnSpc>
              <a:buFont typeface="Arial" panose="020B0604020202020204" pitchFamily="34" charset="0"/>
              <a:buChar char="•"/>
            </a:pPr>
            <a:r>
              <a:rPr lang="en-US" sz="2000" dirty="0">
                <a:solidFill>
                  <a:schemeClr val="bg1"/>
                </a:solidFill>
              </a:rPr>
              <a:t>Borrowers with lower annual income or shorter employment history tend to default more frequently</a:t>
            </a:r>
          </a:p>
          <a:p>
            <a:pPr lvl="1">
              <a:lnSpc>
                <a:spcPct val="150000"/>
              </a:lnSpc>
              <a:buFont typeface="Arial" panose="020B0604020202020204" pitchFamily="34" charset="0"/>
              <a:buChar char="•"/>
            </a:pPr>
            <a:r>
              <a:rPr lang="en-US" sz="2000" dirty="0">
                <a:solidFill>
                  <a:schemeClr val="bg1"/>
                </a:solidFill>
              </a:rPr>
              <a:t>Specific states and application types may contribute disproportionately to the number of bad loans</a:t>
            </a:r>
          </a:p>
          <a:p>
            <a:pPr>
              <a:lnSpc>
                <a:spcPct val="150000"/>
              </a:lnSpc>
            </a:pPr>
            <a:endParaRPr lang="en-US" sz="2000" dirty="0">
              <a:solidFill>
                <a:schemeClr val="bg1"/>
              </a:solidFill>
            </a:endParaRPr>
          </a:p>
          <a:p>
            <a:pPr>
              <a:lnSpc>
                <a:spcPct val="150000"/>
              </a:lnSpc>
            </a:pPr>
            <a:r>
              <a:rPr lang="en-US" sz="2000" dirty="0">
                <a:solidFill>
                  <a:schemeClr val="bg1"/>
                </a:solidFill>
              </a:rPr>
              <a:t>These insights can help banks </a:t>
            </a:r>
            <a:r>
              <a:rPr lang="en-US" sz="2000" b="1" dirty="0">
                <a:solidFill>
                  <a:schemeClr val="bg1"/>
                </a:solidFill>
              </a:rPr>
              <a:t>refine their lending criteria</a:t>
            </a:r>
            <a:r>
              <a:rPr lang="en-US" sz="2000" dirty="0">
                <a:solidFill>
                  <a:schemeClr val="bg1"/>
                </a:solidFill>
              </a:rPr>
              <a:t>, target </a:t>
            </a:r>
            <a:r>
              <a:rPr lang="en-US" sz="2000" b="1" dirty="0">
                <a:solidFill>
                  <a:schemeClr val="bg1"/>
                </a:solidFill>
              </a:rPr>
              <a:t>safer borrower segments</a:t>
            </a:r>
            <a:r>
              <a:rPr lang="en-US" sz="2000" dirty="0">
                <a:solidFill>
                  <a:schemeClr val="bg1"/>
                </a:solidFill>
              </a:rPr>
              <a:t>, and proactively manage credit risk. Moving forward, integrating this analysis into loan approval workflows can significantly </a:t>
            </a:r>
            <a:r>
              <a:rPr lang="en-US" sz="2000" b="1" dirty="0">
                <a:solidFill>
                  <a:schemeClr val="bg1"/>
                </a:solidFill>
              </a:rPr>
              <a:t>reduce default rates</a:t>
            </a:r>
            <a:r>
              <a:rPr lang="en-US" sz="2000" dirty="0">
                <a:solidFill>
                  <a:schemeClr val="bg1"/>
                </a:solidFill>
              </a:rPr>
              <a:t> and improve overall portfolio quality.</a:t>
            </a:r>
          </a:p>
          <a:p>
            <a:endParaRPr lang="en-IN" sz="2800" b="1"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3DAD1567-CB06-94EA-B7FE-F7BDEA5AA21E}"/>
              </a:ext>
            </a:extLst>
          </p:cNvPr>
          <p:cNvSpPr txBox="1"/>
          <p:nvPr/>
        </p:nvSpPr>
        <p:spPr>
          <a:xfrm>
            <a:off x="373380" y="304601"/>
            <a:ext cx="8699500" cy="584775"/>
          </a:xfrm>
          <a:prstGeom prst="rect">
            <a:avLst/>
          </a:prstGeom>
          <a:noFill/>
        </p:spPr>
        <p:txBody>
          <a:bodyPr wrap="square" rtlCol="0">
            <a:spAutoFit/>
          </a:bodyPr>
          <a:lstStyle/>
          <a:p>
            <a:r>
              <a:rPr lang="en-IN" sz="3200" b="1" u="sng" kern="100" dirty="0">
                <a:solidFill>
                  <a:schemeClr val="accent4">
                    <a:lumMod val="60000"/>
                    <a:lumOff val="40000"/>
                  </a:schemeClr>
                </a:solidFill>
                <a:highlight>
                  <a:srgbClr val="008000"/>
                </a:highlight>
                <a:latin typeface="Calibri" panose="020F0502020204030204" pitchFamily="34" charset="0"/>
                <a:ea typeface="Calibri" panose="020F0502020204030204" pitchFamily="34" charset="0"/>
                <a:cs typeface="Times New Roman" panose="02020603050405020304" pitchFamily="18" charset="0"/>
              </a:rPr>
              <a:t>PROJECT CONCLUSION</a:t>
            </a:r>
            <a:r>
              <a:rPr lang="en-IN" sz="2400" b="1" u="sng" kern="100" dirty="0">
                <a:solidFill>
                  <a:schemeClr val="accent4">
                    <a:lumMod val="60000"/>
                    <a:lumOff val="40000"/>
                  </a:schemeClr>
                </a:solidFill>
                <a:highlight>
                  <a:srgbClr val="008000"/>
                </a:highlight>
                <a:latin typeface="Calibri" panose="020F0502020204030204" pitchFamily="34" charset="0"/>
                <a:ea typeface="Calibri" panose="020F0502020204030204" pitchFamily="34" charset="0"/>
                <a:cs typeface="Times New Roman" panose="02020603050405020304" pitchFamily="18" charset="0"/>
              </a:rPr>
              <a:t>:</a:t>
            </a:r>
            <a:endParaRPr lang="en-IN" sz="2400" kern="100" dirty="0">
              <a:solidFill>
                <a:schemeClr val="accent4">
                  <a:lumMod val="60000"/>
                  <a:lumOff val="40000"/>
                </a:schemeClr>
              </a:solidFill>
              <a:effectLst/>
              <a:highlight>
                <a:srgbClr val="0080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9391389"/>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F29DCE-4F9B-3E06-25A9-49C99130379C}"/>
              </a:ext>
            </a:extLst>
          </p:cNvPr>
          <p:cNvSpPr txBox="1"/>
          <p:nvPr/>
        </p:nvSpPr>
        <p:spPr>
          <a:xfrm>
            <a:off x="436352" y="1310135"/>
            <a:ext cx="1890980" cy="646331"/>
          </a:xfrm>
          <a:prstGeom prst="rect">
            <a:avLst/>
          </a:prstGeom>
          <a:solidFill>
            <a:schemeClr val="accent1">
              <a:lumMod val="75000"/>
            </a:schemeClr>
          </a:solidFill>
        </p:spPr>
        <p:txBody>
          <a:bodyPr wrap="square" rtlCol="0">
            <a:spAutoFit/>
          </a:bodyPr>
          <a:lstStyle/>
          <a:p>
            <a:pPr algn="r"/>
            <a:r>
              <a:rPr lang="en-IN" sz="3600" b="1" dirty="0">
                <a:solidFill>
                  <a:schemeClr val="accent4"/>
                </a:solidFill>
              </a:rPr>
              <a:t>IMPORT</a:t>
            </a:r>
          </a:p>
        </p:txBody>
      </p:sp>
      <p:sp>
        <p:nvSpPr>
          <p:cNvPr id="4" name="TextBox 3">
            <a:extLst>
              <a:ext uri="{FF2B5EF4-FFF2-40B4-BE49-F238E27FC236}">
                <a16:creationId xmlns:a16="http://schemas.microsoft.com/office/drawing/2014/main" id="{4FEE5224-59D0-0CB4-D868-7B2A980DA320}"/>
              </a:ext>
            </a:extLst>
          </p:cNvPr>
          <p:cNvSpPr txBox="1"/>
          <p:nvPr/>
        </p:nvSpPr>
        <p:spPr>
          <a:xfrm>
            <a:off x="2327698" y="1310135"/>
            <a:ext cx="1226385" cy="646331"/>
          </a:xfrm>
          <a:prstGeom prst="rect">
            <a:avLst/>
          </a:prstGeom>
          <a:solidFill>
            <a:schemeClr val="accent4">
              <a:lumMod val="75000"/>
            </a:schemeClr>
          </a:solidFill>
        </p:spPr>
        <p:txBody>
          <a:bodyPr wrap="square" rtlCol="0">
            <a:spAutoFit/>
          </a:bodyPr>
          <a:lstStyle/>
          <a:p>
            <a:r>
              <a:rPr lang="en-IN" sz="3600" b="1" dirty="0">
                <a:solidFill>
                  <a:schemeClr val="accent1">
                    <a:lumMod val="75000"/>
                  </a:schemeClr>
                </a:solidFill>
              </a:rPr>
              <a:t>DATA</a:t>
            </a:r>
          </a:p>
        </p:txBody>
      </p:sp>
      <p:sp>
        <p:nvSpPr>
          <p:cNvPr id="5" name="TextBox 4">
            <a:extLst>
              <a:ext uri="{FF2B5EF4-FFF2-40B4-BE49-F238E27FC236}">
                <a16:creationId xmlns:a16="http://schemas.microsoft.com/office/drawing/2014/main" id="{33BF6A62-6D9A-3528-4276-57102C0BF48F}"/>
              </a:ext>
            </a:extLst>
          </p:cNvPr>
          <p:cNvSpPr txBox="1"/>
          <p:nvPr/>
        </p:nvSpPr>
        <p:spPr>
          <a:xfrm>
            <a:off x="2603736" y="119959"/>
            <a:ext cx="5047891" cy="830997"/>
          </a:xfrm>
          <a:prstGeom prst="rect">
            <a:avLst/>
          </a:prstGeom>
          <a:noFill/>
        </p:spPr>
        <p:txBody>
          <a:bodyPr wrap="square" rtlCol="0">
            <a:spAutoFit/>
          </a:bodyPr>
          <a:lstStyle/>
          <a:p>
            <a:r>
              <a:rPr lang="en-IN" sz="4800" dirty="0">
                <a:solidFill>
                  <a:schemeClr val="accent5">
                    <a:lumMod val="20000"/>
                    <a:lumOff val="80000"/>
                  </a:schemeClr>
                </a:solidFill>
                <a:latin typeface="Lato Black" panose="020F0A02020204030203" pitchFamily="34" charset="0"/>
              </a:rPr>
              <a:t>MS SQL SERVER</a:t>
            </a:r>
          </a:p>
        </p:txBody>
      </p:sp>
      <p:pic>
        <p:nvPicPr>
          <p:cNvPr id="6" name="Picture 12" descr="Sql server - Free logo icons">
            <a:extLst>
              <a:ext uri="{FF2B5EF4-FFF2-40B4-BE49-F238E27FC236}">
                <a16:creationId xmlns:a16="http://schemas.microsoft.com/office/drawing/2014/main" id="{419E3FF8-C6F1-BC7D-0F6C-3907E21F090C}"/>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48079" y="171703"/>
            <a:ext cx="779253" cy="77925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Logo Mysql PNG Images, Free Download - Free Transparent PNG Logos">
            <a:extLst>
              <a:ext uri="{FF2B5EF4-FFF2-40B4-BE49-F238E27FC236}">
                <a16:creationId xmlns:a16="http://schemas.microsoft.com/office/drawing/2014/main" id="{CB2ECD20-9715-9840-D011-C5E6334BE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18" y="251038"/>
            <a:ext cx="620658" cy="6511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2646651-4D07-638D-94AF-12C3ADD27676}"/>
              </a:ext>
            </a:extLst>
          </p:cNvPr>
          <p:cNvPicPr>
            <a:picLocks noChangeAspect="1"/>
          </p:cNvPicPr>
          <p:nvPr/>
        </p:nvPicPr>
        <p:blipFill>
          <a:blip r:embed="rId4"/>
          <a:stretch>
            <a:fillRect/>
          </a:stretch>
        </p:blipFill>
        <p:spPr>
          <a:xfrm>
            <a:off x="4965940" y="1310135"/>
            <a:ext cx="6222520" cy="5366087"/>
          </a:xfrm>
          <a:prstGeom prst="rect">
            <a:avLst/>
          </a:prstGeom>
        </p:spPr>
      </p:pic>
      <p:pic>
        <p:nvPicPr>
          <p:cNvPr id="9" name="Picture 18" descr="Data Import / Export through files — CMDBuild">
            <a:extLst>
              <a:ext uri="{FF2B5EF4-FFF2-40B4-BE49-F238E27FC236}">
                <a16:creationId xmlns:a16="http://schemas.microsoft.com/office/drawing/2014/main" id="{9851E5A0-2C71-1CF7-360D-B0C080A4961C}"/>
              </a:ext>
            </a:extLst>
          </p:cNvPr>
          <p:cNvPicPr>
            <a:picLocks noChangeAspect="1" noChangeArrowheads="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3463" y="2108610"/>
            <a:ext cx="4050649" cy="4050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028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A577A3C-8BDB-56BA-633E-16205B278E35}"/>
              </a:ext>
            </a:extLst>
          </p:cNvPr>
          <p:cNvSpPr txBox="1"/>
          <p:nvPr/>
        </p:nvSpPr>
        <p:spPr>
          <a:xfrm>
            <a:off x="436352" y="1310135"/>
            <a:ext cx="2237836" cy="646331"/>
          </a:xfrm>
          <a:prstGeom prst="rect">
            <a:avLst/>
          </a:prstGeom>
          <a:solidFill>
            <a:schemeClr val="accent1">
              <a:lumMod val="75000"/>
            </a:schemeClr>
          </a:solidFill>
        </p:spPr>
        <p:txBody>
          <a:bodyPr wrap="square" rtlCol="0">
            <a:spAutoFit/>
          </a:bodyPr>
          <a:lstStyle/>
          <a:p>
            <a:pPr algn="r"/>
            <a:r>
              <a:rPr lang="en-IN" sz="3600" b="1" dirty="0">
                <a:solidFill>
                  <a:schemeClr val="accent4"/>
                </a:solidFill>
              </a:rPr>
              <a:t>CREATING</a:t>
            </a:r>
          </a:p>
        </p:txBody>
      </p:sp>
      <p:sp>
        <p:nvSpPr>
          <p:cNvPr id="12" name="TextBox 11">
            <a:extLst>
              <a:ext uri="{FF2B5EF4-FFF2-40B4-BE49-F238E27FC236}">
                <a16:creationId xmlns:a16="http://schemas.microsoft.com/office/drawing/2014/main" id="{5A05D65C-FEF3-B4EA-EBB1-061EF5E4281C}"/>
              </a:ext>
            </a:extLst>
          </p:cNvPr>
          <p:cNvSpPr txBox="1"/>
          <p:nvPr/>
        </p:nvSpPr>
        <p:spPr>
          <a:xfrm>
            <a:off x="2674189" y="1310135"/>
            <a:ext cx="879894" cy="646331"/>
          </a:xfrm>
          <a:prstGeom prst="rect">
            <a:avLst/>
          </a:prstGeom>
          <a:solidFill>
            <a:schemeClr val="accent4">
              <a:lumMod val="75000"/>
            </a:schemeClr>
          </a:solidFill>
        </p:spPr>
        <p:txBody>
          <a:bodyPr wrap="square" rtlCol="0">
            <a:spAutoFit/>
          </a:bodyPr>
          <a:lstStyle/>
          <a:p>
            <a:r>
              <a:rPr lang="en-IN" sz="3600" b="1" dirty="0">
                <a:solidFill>
                  <a:schemeClr val="accent1">
                    <a:lumMod val="75000"/>
                  </a:schemeClr>
                </a:solidFill>
              </a:rPr>
              <a:t>DB</a:t>
            </a:r>
          </a:p>
        </p:txBody>
      </p:sp>
      <p:sp>
        <p:nvSpPr>
          <p:cNvPr id="13" name="TextBox 12">
            <a:extLst>
              <a:ext uri="{FF2B5EF4-FFF2-40B4-BE49-F238E27FC236}">
                <a16:creationId xmlns:a16="http://schemas.microsoft.com/office/drawing/2014/main" id="{9D2C5993-1A7E-2257-A719-633485B11CEA}"/>
              </a:ext>
            </a:extLst>
          </p:cNvPr>
          <p:cNvSpPr txBox="1"/>
          <p:nvPr/>
        </p:nvSpPr>
        <p:spPr>
          <a:xfrm>
            <a:off x="2603736" y="119959"/>
            <a:ext cx="5047891" cy="830997"/>
          </a:xfrm>
          <a:prstGeom prst="rect">
            <a:avLst/>
          </a:prstGeom>
          <a:noFill/>
        </p:spPr>
        <p:txBody>
          <a:bodyPr wrap="square" rtlCol="0">
            <a:spAutoFit/>
          </a:bodyPr>
          <a:lstStyle/>
          <a:p>
            <a:r>
              <a:rPr lang="en-IN" sz="4800" dirty="0">
                <a:solidFill>
                  <a:schemeClr val="accent5">
                    <a:lumMod val="20000"/>
                    <a:lumOff val="80000"/>
                  </a:schemeClr>
                </a:solidFill>
                <a:latin typeface="Lato Black" panose="020F0A02020204030203" pitchFamily="34" charset="0"/>
              </a:rPr>
              <a:t>MS SQL SERVER</a:t>
            </a:r>
          </a:p>
        </p:txBody>
      </p:sp>
      <p:pic>
        <p:nvPicPr>
          <p:cNvPr id="14" name="Picture 12" descr="Sql server - Free logo icons">
            <a:extLst>
              <a:ext uri="{FF2B5EF4-FFF2-40B4-BE49-F238E27FC236}">
                <a16:creationId xmlns:a16="http://schemas.microsoft.com/office/drawing/2014/main" id="{A1C7A778-2966-2051-25A1-AA6A09DF3AF6}"/>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48079" y="171703"/>
            <a:ext cx="779253" cy="77925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 Mysql PNG Images, Free Download - Free Transparent PNG Logos">
            <a:extLst>
              <a:ext uri="{FF2B5EF4-FFF2-40B4-BE49-F238E27FC236}">
                <a16:creationId xmlns:a16="http://schemas.microsoft.com/office/drawing/2014/main" id="{20D987B5-B900-B9DD-C73E-1C07E5E44E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18" y="251038"/>
            <a:ext cx="620658" cy="65110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B01ADDCE-0998-425D-9A58-EE016290BB31}"/>
              </a:ext>
            </a:extLst>
          </p:cNvPr>
          <p:cNvPicPr>
            <a:picLocks noChangeAspect="1"/>
          </p:cNvPicPr>
          <p:nvPr/>
        </p:nvPicPr>
        <p:blipFill>
          <a:blip r:embed="rId4"/>
          <a:stretch>
            <a:fillRect/>
          </a:stretch>
        </p:blipFill>
        <p:spPr>
          <a:xfrm>
            <a:off x="4965940" y="1310135"/>
            <a:ext cx="6222520" cy="5366087"/>
          </a:xfrm>
          <a:prstGeom prst="rect">
            <a:avLst/>
          </a:prstGeom>
        </p:spPr>
      </p:pic>
      <p:pic>
        <p:nvPicPr>
          <p:cNvPr id="17" name="Picture 2" descr="Add, create, database, hd, new, plus, server icon - Download on Iconfinder">
            <a:extLst>
              <a:ext uri="{FF2B5EF4-FFF2-40B4-BE49-F238E27FC236}">
                <a16:creationId xmlns:a16="http://schemas.microsoft.com/office/drawing/2014/main" id="{088B7569-922A-9A8F-8B55-FBDCEF0A77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827" y="2708337"/>
            <a:ext cx="2839528" cy="2839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0105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2A3D0D-DDF0-B75E-2E66-13E023613410}"/>
              </a:ext>
            </a:extLst>
          </p:cNvPr>
          <p:cNvSpPr txBox="1"/>
          <p:nvPr/>
        </p:nvSpPr>
        <p:spPr>
          <a:xfrm>
            <a:off x="603850" y="1310135"/>
            <a:ext cx="1940943" cy="646331"/>
          </a:xfrm>
          <a:prstGeom prst="rect">
            <a:avLst/>
          </a:prstGeom>
          <a:solidFill>
            <a:schemeClr val="accent1">
              <a:lumMod val="75000"/>
            </a:schemeClr>
          </a:solidFill>
        </p:spPr>
        <p:txBody>
          <a:bodyPr wrap="square" rtlCol="0">
            <a:spAutoFit/>
          </a:bodyPr>
          <a:lstStyle/>
          <a:p>
            <a:pPr algn="r"/>
            <a:r>
              <a:rPr lang="en-IN" sz="3600" b="1" dirty="0">
                <a:solidFill>
                  <a:schemeClr val="accent4"/>
                </a:solidFill>
              </a:rPr>
              <a:t>WRITING</a:t>
            </a:r>
          </a:p>
        </p:txBody>
      </p:sp>
      <p:sp>
        <p:nvSpPr>
          <p:cNvPr id="3" name="TextBox 2">
            <a:extLst>
              <a:ext uri="{FF2B5EF4-FFF2-40B4-BE49-F238E27FC236}">
                <a16:creationId xmlns:a16="http://schemas.microsoft.com/office/drawing/2014/main" id="{4CDF014E-E113-E267-1E2F-E2465BD5AC91}"/>
              </a:ext>
            </a:extLst>
          </p:cNvPr>
          <p:cNvSpPr txBox="1"/>
          <p:nvPr/>
        </p:nvSpPr>
        <p:spPr>
          <a:xfrm>
            <a:off x="2544794" y="1310135"/>
            <a:ext cx="1858993" cy="646331"/>
          </a:xfrm>
          <a:prstGeom prst="rect">
            <a:avLst/>
          </a:prstGeom>
          <a:solidFill>
            <a:schemeClr val="accent4">
              <a:lumMod val="75000"/>
            </a:schemeClr>
          </a:solidFill>
        </p:spPr>
        <p:txBody>
          <a:bodyPr wrap="square" rtlCol="0">
            <a:spAutoFit/>
          </a:bodyPr>
          <a:lstStyle/>
          <a:p>
            <a:r>
              <a:rPr lang="en-IN" sz="3600" b="1" dirty="0">
                <a:solidFill>
                  <a:schemeClr val="accent1">
                    <a:lumMod val="75000"/>
                  </a:schemeClr>
                </a:solidFill>
              </a:rPr>
              <a:t>QUERIES</a:t>
            </a:r>
          </a:p>
        </p:txBody>
      </p:sp>
      <p:sp>
        <p:nvSpPr>
          <p:cNvPr id="4" name="TextBox 3">
            <a:extLst>
              <a:ext uri="{FF2B5EF4-FFF2-40B4-BE49-F238E27FC236}">
                <a16:creationId xmlns:a16="http://schemas.microsoft.com/office/drawing/2014/main" id="{2526BBC7-AD07-89BE-CDAF-EF8C8ED20231}"/>
              </a:ext>
            </a:extLst>
          </p:cNvPr>
          <p:cNvSpPr txBox="1"/>
          <p:nvPr/>
        </p:nvSpPr>
        <p:spPr>
          <a:xfrm>
            <a:off x="2603736" y="119959"/>
            <a:ext cx="5047891" cy="830997"/>
          </a:xfrm>
          <a:prstGeom prst="rect">
            <a:avLst/>
          </a:prstGeom>
          <a:noFill/>
        </p:spPr>
        <p:txBody>
          <a:bodyPr wrap="square" rtlCol="0">
            <a:spAutoFit/>
          </a:bodyPr>
          <a:lstStyle/>
          <a:p>
            <a:r>
              <a:rPr lang="en-IN" sz="4800" dirty="0">
                <a:solidFill>
                  <a:schemeClr val="accent5">
                    <a:lumMod val="20000"/>
                    <a:lumOff val="80000"/>
                  </a:schemeClr>
                </a:solidFill>
                <a:latin typeface="Lato Black" panose="020F0A02020204030203" pitchFamily="34" charset="0"/>
              </a:rPr>
              <a:t>MS SQL SERVER</a:t>
            </a:r>
          </a:p>
        </p:txBody>
      </p:sp>
      <p:pic>
        <p:nvPicPr>
          <p:cNvPr id="5" name="Picture 12" descr="Sql server - Free logo icons">
            <a:extLst>
              <a:ext uri="{FF2B5EF4-FFF2-40B4-BE49-F238E27FC236}">
                <a16:creationId xmlns:a16="http://schemas.microsoft.com/office/drawing/2014/main" id="{A5FA9380-85A3-5EB1-2C9B-1C4ABB8EF8FD}"/>
              </a:ext>
            </a:extLst>
          </p:cNvPr>
          <p:cNvPicPr>
            <a:picLocks noChangeAspect="1" noChangeArrowheads="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48079" y="171703"/>
            <a:ext cx="779253" cy="77925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descr="Logo Mysql PNG Images, Free Download - Free Transparent PNG Logos">
            <a:extLst>
              <a:ext uri="{FF2B5EF4-FFF2-40B4-BE49-F238E27FC236}">
                <a16:creationId xmlns:a16="http://schemas.microsoft.com/office/drawing/2014/main" id="{3E80D00F-6EA5-9A4C-EC8A-63F38E357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18" y="251038"/>
            <a:ext cx="620658" cy="6511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01A6FD57-88FE-9417-94A8-05E1D5F38AFB}"/>
              </a:ext>
            </a:extLst>
          </p:cNvPr>
          <p:cNvPicPr>
            <a:picLocks noChangeAspect="1"/>
          </p:cNvPicPr>
          <p:nvPr/>
        </p:nvPicPr>
        <p:blipFill>
          <a:blip r:embed="rId4"/>
          <a:stretch>
            <a:fillRect/>
          </a:stretch>
        </p:blipFill>
        <p:spPr>
          <a:xfrm>
            <a:off x="295902" y="2194639"/>
            <a:ext cx="11600196" cy="4212494"/>
          </a:xfrm>
          <a:prstGeom prst="rect">
            <a:avLst/>
          </a:prstGeom>
        </p:spPr>
      </p:pic>
    </p:spTree>
    <p:extLst>
      <p:ext uri="{BB962C8B-B14F-4D97-AF65-F5344CB8AC3E}">
        <p14:creationId xmlns:p14="http://schemas.microsoft.com/office/powerpoint/2010/main" val="403942538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B21A84-16ED-E315-0365-C99EA56D3865}"/>
              </a:ext>
            </a:extLst>
          </p:cNvPr>
          <p:cNvPicPr>
            <a:picLocks noChangeAspect="1"/>
          </p:cNvPicPr>
          <p:nvPr/>
        </p:nvPicPr>
        <p:blipFill>
          <a:blip r:embed="rId2"/>
          <a:stretch>
            <a:fillRect/>
          </a:stretch>
        </p:blipFill>
        <p:spPr>
          <a:xfrm>
            <a:off x="253040" y="2042239"/>
            <a:ext cx="11600196" cy="4212494"/>
          </a:xfrm>
          <a:prstGeom prst="rect">
            <a:avLst/>
          </a:prstGeom>
        </p:spPr>
      </p:pic>
      <p:sp>
        <p:nvSpPr>
          <p:cNvPr id="7" name="TextBox 6">
            <a:extLst>
              <a:ext uri="{FF2B5EF4-FFF2-40B4-BE49-F238E27FC236}">
                <a16:creationId xmlns:a16="http://schemas.microsoft.com/office/drawing/2014/main" id="{98B2E6D4-5C36-6630-22D9-2DE480A57460}"/>
              </a:ext>
            </a:extLst>
          </p:cNvPr>
          <p:cNvSpPr txBox="1"/>
          <p:nvPr/>
        </p:nvSpPr>
        <p:spPr>
          <a:xfrm>
            <a:off x="219966" y="123823"/>
            <a:ext cx="1943416" cy="646331"/>
          </a:xfrm>
          <a:prstGeom prst="rect">
            <a:avLst/>
          </a:prstGeom>
          <a:solidFill>
            <a:schemeClr val="accent5">
              <a:lumMod val="75000"/>
            </a:schemeClr>
          </a:solidFill>
        </p:spPr>
        <p:txBody>
          <a:bodyPr wrap="square" rtlCol="0">
            <a:spAutoFit/>
          </a:bodyPr>
          <a:lstStyle/>
          <a:p>
            <a:pPr algn="ctr"/>
            <a:r>
              <a:rPr lang="en-IN" sz="3600" b="1" dirty="0">
                <a:solidFill>
                  <a:srgbClr val="FFFF00"/>
                </a:solidFill>
              </a:rPr>
              <a:t>SQL</a:t>
            </a:r>
          </a:p>
        </p:txBody>
      </p:sp>
      <p:pic>
        <p:nvPicPr>
          <p:cNvPr id="8" name="Picture 7">
            <a:extLst>
              <a:ext uri="{FF2B5EF4-FFF2-40B4-BE49-F238E27FC236}">
                <a16:creationId xmlns:a16="http://schemas.microsoft.com/office/drawing/2014/main" id="{126798A0-186C-3BE6-84AB-0BA49EB10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7131" y="123823"/>
            <a:ext cx="434013" cy="584775"/>
          </a:xfrm>
          <a:prstGeom prst="rect">
            <a:avLst/>
          </a:prstGeom>
          <a:effectLst>
            <a:glow rad="63500">
              <a:schemeClr val="bg1">
                <a:alpha val="23000"/>
              </a:schemeClr>
            </a:glow>
          </a:effectLst>
        </p:spPr>
      </p:pic>
      <p:sp>
        <p:nvSpPr>
          <p:cNvPr id="9" name="TextBox 8">
            <a:extLst>
              <a:ext uri="{FF2B5EF4-FFF2-40B4-BE49-F238E27FC236}">
                <a16:creationId xmlns:a16="http://schemas.microsoft.com/office/drawing/2014/main" id="{7B857CFF-1124-05A4-7DD1-784492F973DC}"/>
              </a:ext>
            </a:extLst>
          </p:cNvPr>
          <p:cNvSpPr txBox="1"/>
          <p:nvPr/>
        </p:nvSpPr>
        <p:spPr>
          <a:xfrm>
            <a:off x="552451" y="818455"/>
            <a:ext cx="11001374" cy="646331"/>
          </a:xfrm>
          <a:prstGeom prst="rect">
            <a:avLst/>
          </a:prstGeom>
          <a:noFill/>
        </p:spPr>
        <p:txBody>
          <a:bodyPr wrap="square" rtlCol="0">
            <a:spAutoFit/>
          </a:bodyPr>
          <a:lstStyle/>
          <a:p>
            <a:pPr algn="ctr"/>
            <a:r>
              <a:rPr lang="en-IN" sz="3600" b="1" dirty="0">
                <a:solidFill>
                  <a:schemeClr val="accent1">
                    <a:lumMod val="20000"/>
                    <a:lumOff val="80000"/>
                  </a:schemeClr>
                </a:solidFill>
              </a:rPr>
              <a:t>FIRING SQL QUERIES TO SOLVE THE BUSINESS PROBLEMS</a:t>
            </a:r>
          </a:p>
        </p:txBody>
      </p:sp>
      <p:sp>
        <p:nvSpPr>
          <p:cNvPr id="10" name="TextBox 9">
            <a:extLst>
              <a:ext uri="{FF2B5EF4-FFF2-40B4-BE49-F238E27FC236}">
                <a16:creationId xmlns:a16="http://schemas.microsoft.com/office/drawing/2014/main" id="{2FB230D0-E6A4-BA14-A14A-48AC7409EDA1}"/>
              </a:ext>
            </a:extLst>
          </p:cNvPr>
          <p:cNvSpPr txBox="1"/>
          <p:nvPr/>
        </p:nvSpPr>
        <p:spPr>
          <a:xfrm>
            <a:off x="552451" y="1445736"/>
            <a:ext cx="11001374" cy="615553"/>
          </a:xfrm>
          <a:prstGeom prst="rect">
            <a:avLst/>
          </a:prstGeom>
          <a:noFill/>
        </p:spPr>
        <p:txBody>
          <a:bodyPr wrap="square" rtlCol="0">
            <a:spAutoFit/>
          </a:bodyPr>
          <a:lstStyle/>
          <a:p>
            <a:r>
              <a:rPr lang="en-IN" sz="3400" b="1" dirty="0">
                <a:solidFill>
                  <a:srgbClr val="FFFF00"/>
                </a:solidFill>
              </a:rPr>
              <a:t>COMPARING RESULTS WITH POWER BI</a:t>
            </a:r>
          </a:p>
        </p:txBody>
      </p:sp>
      <p:sp>
        <p:nvSpPr>
          <p:cNvPr id="11" name="TextBox 10">
            <a:extLst>
              <a:ext uri="{FF2B5EF4-FFF2-40B4-BE49-F238E27FC236}">
                <a16:creationId xmlns:a16="http://schemas.microsoft.com/office/drawing/2014/main" id="{34EEA4A0-4AF0-B634-EFAA-19F25C170AAC}"/>
              </a:ext>
            </a:extLst>
          </p:cNvPr>
          <p:cNvSpPr txBox="1"/>
          <p:nvPr/>
        </p:nvSpPr>
        <p:spPr>
          <a:xfrm>
            <a:off x="0" y="6228840"/>
            <a:ext cx="12192000" cy="538609"/>
          </a:xfrm>
          <a:prstGeom prst="rect">
            <a:avLst/>
          </a:prstGeom>
          <a:noFill/>
        </p:spPr>
        <p:txBody>
          <a:bodyPr wrap="square" rtlCol="0">
            <a:spAutoFit/>
          </a:bodyPr>
          <a:lstStyle/>
          <a:p>
            <a:pPr algn="ctr"/>
            <a:r>
              <a:rPr lang="en-IN" sz="2900" b="1" i="1" dirty="0">
                <a:solidFill>
                  <a:srgbClr val="92D050"/>
                </a:solidFill>
              </a:rPr>
              <a:t>You can use the data in any DB to fire queries. Queries used will remain same</a:t>
            </a:r>
          </a:p>
        </p:txBody>
      </p:sp>
    </p:spTree>
    <p:extLst>
      <p:ext uri="{BB962C8B-B14F-4D97-AF65-F5344CB8AC3E}">
        <p14:creationId xmlns:p14="http://schemas.microsoft.com/office/powerpoint/2010/main" val="354873791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FD37F5C-B498-7E9E-7268-B898BED7C5C1}"/>
              </a:ext>
            </a:extLst>
          </p:cNvPr>
          <p:cNvSpPr txBox="1"/>
          <p:nvPr/>
        </p:nvSpPr>
        <p:spPr>
          <a:xfrm>
            <a:off x="2670913" y="3293972"/>
            <a:ext cx="6849373" cy="1015663"/>
          </a:xfrm>
          <a:prstGeom prst="rect">
            <a:avLst/>
          </a:prstGeom>
          <a:noFill/>
        </p:spPr>
        <p:txBody>
          <a:bodyPr wrap="square" rtlCol="0">
            <a:spAutoFit/>
          </a:bodyPr>
          <a:lstStyle/>
          <a:p>
            <a:pPr algn="ctr"/>
            <a:r>
              <a:rPr lang="en-IN" sz="6000" dirty="0">
                <a:solidFill>
                  <a:schemeClr val="bg1"/>
                </a:solidFill>
                <a:latin typeface="Lato Black" panose="020F0A02020204030203" pitchFamily="34" charset="0"/>
              </a:rPr>
              <a:t>POWER BI</a:t>
            </a:r>
          </a:p>
        </p:txBody>
      </p:sp>
      <p:sp>
        <p:nvSpPr>
          <p:cNvPr id="17" name="TextBox 16">
            <a:extLst>
              <a:ext uri="{FF2B5EF4-FFF2-40B4-BE49-F238E27FC236}">
                <a16:creationId xmlns:a16="http://schemas.microsoft.com/office/drawing/2014/main" id="{23AE5A38-1C90-91C3-C264-017362FE588D}"/>
              </a:ext>
            </a:extLst>
          </p:cNvPr>
          <p:cNvSpPr txBox="1"/>
          <p:nvPr/>
        </p:nvSpPr>
        <p:spPr>
          <a:xfrm>
            <a:off x="4990697" y="2194695"/>
            <a:ext cx="2209804" cy="830997"/>
          </a:xfrm>
          <a:prstGeom prst="rect">
            <a:avLst/>
          </a:prstGeom>
          <a:noFill/>
        </p:spPr>
        <p:txBody>
          <a:bodyPr wrap="square" rtlCol="0">
            <a:spAutoFit/>
          </a:bodyPr>
          <a:lstStyle/>
          <a:p>
            <a:r>
              <a:rPr lang="en-IN" sz="4800" dirty="0">
                <a:solidFill>
                  <a:srgbClr val="00B0F0"/>
                </a:solidFill>
                <a:latin typeface="Lato Black" panose="020F0A02020204030203" pitchFamily="34" charset="0"/>
              </a:rPr>
              <a:t>PART 2</a:t>
            </a:r>
          </a:p>
        </p:txBody>
      </p:sp>
      <p:sp>
        <p:nvSpPr>
          <p:cNvPr id="18" name="TextBox 17">
            <a:extLst>
              <a:ext uri="{FF2B5EF4-FFF2-40B4-BE49-F238E27FC236}">
                <a16:creationId xmlns:a16="http://schemas.microsoft.com/office/drawing/2014/main" id="{01F6CB98-36C5-38E5-0DF0-29D3168418DC}"/>
              </a:ext>
            </a:extLst>
          </p:cNvPr>
          <p:cNvSpPr txBox="1"/>
          <p:nvPr/>
        </p:nvSpPr>
        <p:spPr>
          <a:xfrm>
            <a:off x="0" y="157641"/>
            <a:ext cx="12192000" cy="646331"/>
          </a:xfrm>
          <a:prstGeom prst="rect">
            <a:avLst/>
          </a:prstGeom>
          <a:noFill/>
        </p:spPr>
        <p:txBody>
          <a:bodyPr wrap="square" rtlCol="0">
            <a:spAutoFit/>
          </a:bodyPr>
          <a:lstStyle/>
          <a:p>
            <a:pPr algn="ctr"/>
            <a:r>
              <a:rPr lang="en-IN" sz="3600" dirty="0">
                <a:solidFill>
                  <a:srgbClr val="00B0F0"/>
                </a:solidFill>
                <a:latin typeface="Lato Black" panose="020F0A02020204030203" pitchFamily="34" charset="0"/>
              </a:rPr>
              <a:t>DATA ANALYST </a:t>
            </a:r>
            <a:r>
              <a:rPr lang="en-IN" sz="3600" dirty="0">
                <a:solidFill>
                  <a:schemeClr val="bg1"/>
                </a:solidFill>
                <a:latin typeface="Lato Black" panose="020F0A02020204030203" pitchFamily="34" charset="0"/>
              </a:rPr>
              <a:t>PORTFOLIO PROJECT</a:t>
            </a:r>
          </a:p>
        </p:txBody>
      </p:sp>
      <p:sp>
        <p:nvSpPr>
          <p:cNvPr id="19" name="TextBox 18">
            <a:extLst>
              <a:ext uri="{FF2B5EF4-FFF2-40B4-BE49-F238E27FC236}">
                <a16:creationId xmlns:a16="http://schemas.microsoft.com/office/drawing/2014/main" id="{E8907EC3-CB54-081F-6806-59FB3EDC3F65}"/>
              </a:ext>
            </a:extLst>
          </p:cNvPr>
          <p:cNvSpPr txBox="1"/>
          <p:nvPr/>
        </p:nvSpPr>
        <p:spPr>
          <a:xfrm>
            <a:off x="475491" y="1102030"/>
            <a:ext cx="11240219" cy="1015663"/>
          </a:xfrm>
          <a:prstGeom prst="rect">
            <a:avLst/>
          </a:prstGeom>
          <a:noFill/>
        </p:spPr>
        <p:txBody>
          <a:bodyPr wrap="square" rtlCol="0">
            <a:spAutoFit/>
          </a:bodyPr>
          <a:lstStyle/>
          <a:p>
            <a:pPr algn="ctr"/>
            <a:r>
              <a:rPr lang="en-IN" sz="6000" dirty="0">
                <a:solidFill>
                  <a:srgbClr val="FFFF00"/>
                </a:solidFill>
                <a:latin typeface="Lato Black" panose="020F0A02020204030203" pitchFamily="34" charset="0"/>
              </a:rPr>
              <a:t>BANK LOAN ANALYSIS</a:t>
            </a:r>
          </a:p>
        </p:txBody>
      </p:sp>
      <p:pic>
        <p:nvPicPr>
          <p:cNvPr id="2" name="Picture 1">
            <a:extLst>
              <a:ext uri="{FF2B5EF4-FFF2-40B4-BE49-F238E27FC236}">
                <a16:creationId xmlns:a16="http://schemas.microsoft.com/office/drawing/2014/main" id="{B565E50B-F93A-78F0-AFD4-036E6BED0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5969" y="4399579"/>
            <a:ext cx="3619260" cy="2035834"/>
          </a:xfrm>
          <a:prstGeom prst="rect">
            <a:avLst/>
          </a:prstGeom>
        </p:spPr>
      </p:pic>
    </p:spTree>
    <p:extLst>
      <p:ext uri="{BB962C8B-B14F-4D97-AF65-F5344CB8AC3E}">
        <p14:creationId xmlns:p14="http://schemas.microsoft.com/office/powerpoint/2010/main" val="219068253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a:extLst>
            <a:ext uri="{FF2B5EF4-FFF2-40B4-BE49-F238E27FC236}">
              <a16:creationId xmlns:a16="http://schemas.microsoft.com/office/drawing/2014/main" id="{B60E6504-0C2E-41F6-8F90-F2E0231728C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3E9F7B2-B301-016A-6E2B-A6A79ADE4130}"/>
              </a:ext>
            </a:extLst>
          </p:cNvPr>
          <p:cNvSpPr txBox="1"/>
          <p:nvPr/>
        </p:nvSpPr>
        <p:spPr>
          <a:xfrm>
            <a:off x="373380" y="1223010"/>
            <a:ext cx="11445240" cy="3847207"/>
          </a:xfrm>
          <a:prstGeom prst="rect">
            <a:avLst/>
          </a:prstGeom>
          <a:noFill/>
        </p:spPr>
        <p:txBody>
          <a:bodyPr wrap="square" rtlCol="0">
            <a:spAutoFit/>
          </a:bodyPr>
          <a:lstStyle/>
          <a:p>
            <a:pPr>
              <a:lnSpc>
                <a:spcPct val="150000"/>
              </a:lnSpc>
            </a:pPr>
            <a:r>
              <a:rPr lang="en-US" sz="2400" dirty="0">
                <a:solidFill>
                  <a:schemeClr val="bg1"/>
                </a:solidFill>
              </a:rPr>
              <a:t>Banks face significant financial risk when borrowers fail to repay their loans. Without proper analysis, institutions may continue to approve high-risk loans, leading to increased defaults and loss of revenue. This project addresses the need to </a:t>
            </a:r>
            <a:r>
              <a:rPr lang="en-US" sz="2400" b="1" dirty="0">
                <a:solidFill>
                  <a:schemeClr val="bg1"/>
                </a:solidFill>
              </a:rPr>
              <a:t>identify bad loans</a:t>
            </a:r>
            <a:r>
              <a:rPr lang="en-US" sz="2400" dirty="0">
                <a:solidFill>
                  <a:schemeClr val="bg1"/>
                </a:solidFill>
              </a:rPr>
              <a:t> and uncover the </a:t>
            </a:r>
            <a:r>
              <a:rPr lang="en-US" sz="2400" b="1" dirty="0">
                <a:solidFill>
                  <a:schemeClr val="bg1"/>
                </a:solidFill>
              </a:rPr>
              <a:t>factors contributing to loan default</a:t>
            </a:r>
            <a:r>
              <a:rPr lang="en-US" sz="2400" dirty="0">
                <a:solidFill>
                  <a:schemeClr val="bg1"/>
                </a:solidFill>
              </a:rPr>
              <a:t> using historical lending data. The challenge is to turn raw financial data into actionable insights that can help reduce lending risk and improve decision-making.</a:t>
            </a:r>
          </a:p>
          <a:p>
            <a:endParaRPr lang="en-IN" sz="2800" b="1"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D76DBB8-EF81-9927-6F65-FD1858CF2D05}"/>
              </a:ext>
            </a:extLst>
          </p:cNvPr>
          <p:cNvSpPr txBox="1"/>
          <p:nvPr/>
        </p:nvSpPr>
        <p:spPr>
          <a:xfrm>
            <a:off x="373380" y="300851"/>
            <a:ext cx="9397221" cy="584775"/>
          </a:xfrm>
          <a:prstGeom prst="rect">
            <a:avLst/>
          </a:prstGeom>
          <a:noFill/>
        </p:spPr>
        <p:txBody>
          <a:bodyPr wrap="square" rtlCol="0">
            <a:spAutoFit/>
          </a:bodyPr>
          <a:lstStyle>
            <a:defPPr>
              <a:defRPr lang="en-US"/>
            </a:defPPr>
            <a:lvl1pPr>
              <a:defRPr sz="4000" b="1">
                <a:solidFill>
                  <a:schemeClr val="bg1"/>
                </a:solidFill>
                <a:latin typeface="Lato Black" panose="020F0A02020204030203" pitchFamily="34" charset="0"/>
              </a:defRPr>
            </a:lvl1pPr>
          </a:lstStyle>
          <a:p>
            <a:r>
              <a:rPr lang="en-IN" sz="3200" b="1" u="sng" dirty="0">
                <a:solidFill>
                  <a:schemeClr val="accent4">
                    <a:lumMod val="60000"/>
                    <a:lumOff val="40000"/>
                  </a:schemeClr>
                </a:solidFill>
                <a:highlight>
                  <a:srgbClr val="008000"/>
                </a:highlight>
                <a:latin typeface="Lato Black" panose="020F0A02020204030203" pitchFamily="34" charset="0"/>
              </a:rPr>
              <a:t>PROBLEM STATEMENT:</a:t>
            </a:r>
          </a:p>
        </p:txBody>
      </p:sp>
    </p:spTree>
    <p:extLst>
      <p:ext uri="{BB962C8B-B14F-4D97-AF65-F5344CB8AC3E}">
        <p14:creationId xmlns:p14="http://schemas.microsoft.com/office/powerpoint/2010/main" val="288037099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3EF215-20BB-527A-E72D-12F6F9355EC2}"/>
              </a:ext>
            </a:extLst>
          </p:cNvPr>
          <p:cNvSpPr txBox="1"/>
          <p:nvPr/>
        </p:nvSpPr>
        <p:spPr>
          <a:xfrm>
            <a:off x="373380" y="1223010"/>
            <a:ext cx="11445240" cy="4216539"/>
          </a:xfrm>
          <a:prstGeom prst="rect">
            <a:avLst/>
          </a:prstGeom>
          <a:noFill/>
        </p:spPr>
        <p:txBody>
          <a:bodyPr wrap="square" rtlCol="0">
            <a:spAutoFit/>
          </a:bodyPr>
          <a:lstStyle/>
          <a:p>
            <a:pPr>
              <a:lnSpc>
                <a:spcPct val="150000"/>
              </a:lnSpc>
            </a:pPr>
            <a:r>
              <a:rPr lang="en-US" sz="2000" dirty="0">
                <a:solidFill>
                  <a:schemeClr val="bg1"/>
                </a:solidFill>
              </a:rPr>
              <a:t>The objective of this project is to analyze historical bank loan data to identify and understand the characteristics of bad loans—defined as loans where customers have defaulted or failed to repay. By using SQL for data processing and Power BI for visualization, the goal is to:</a:t>
            </a:r>
          </a:p>
          <a:p>
            <a:pPr>
              <a:lnSpc>
                <a:spcPct val="150000"/>
              </a:lnSpc>
            </a:pPr>
            <a:endParaRPr lang="en-IN" sz="2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lnSpc>
                <a:spcPct val="150000"/>
              </a:lnSpc>
              <a:buFont typeface="+mj-lt"/>
              <a:buAutoNum type="arabicPeriod"/>
            </a:pPr>
            <a:r>
              <a:rPr lang="en-US" sz="2000" dirty="0">
                <a:solidFill>
                  <a:schemeClr val="bg1"/>
                </a:solidFill>
              </a:rPr>
              <a:t>Classify loans as </a:t>
            </a:r>
            <a:r>
              <a:rPr lang="en-US" sz="2000" i="1" dirty="0">
                <a:solidFill>
                  <a:schemeClr val="bg1"/>
                </a:solidFill>
              </a:rPr>
              <a:t>good</a:t>
            </a:r>
            <a:r>
              <a:rPr lang="en-US" sz="2000" dirty="0">
                <a:solidFill>
                  <a:schemeClr val="bg1"/>
                </a:solidFill>
              </a:rPr>
              <a:t> or </a:t>
            </a:r>
            <a:r>
              <a:rPr lang="en-US" sz="2000" i="1" dirty="0">
                <a:solidFill>
                  <a:schemeClr val="bg1"/>
                </a:solidFill>
              </a:rPr>
              <a:t>bad</a:t>
            </a:r>
            <a:r>
              <a:rPr lang="en-US" sz="2000" dirty="0">
                <a:solidFill>
                  <a:schemeClr val="bg1"/>
                </a:solidFill>
              </a:rPr>
              <a:t> based on repayment status</a:t>
            </a:r>
          </a:p>
          <a:p>
            <a:pPr marL="914400" lvl="1" indent="-457200">
              <a:lnSpc>
                <a:spcPct val="150000"/>
              </a:lnSpc>
              <a:buFont typeface="+mj-lt"/>
              <a:buAutoNum type="arabicPeriod"/>
            </a:pPr>
            <a:r>
              <a:rPr lang="en-US" sz="2000" dirty="0">
                <a:solidFill>
                  <a:schemeClr val="bg1"/>
                </a:solidFill>
              </a:rPr>
              <a:t>Discover key patterns and borrower attributes associated with bad loans</a:t>
            </a:r>
          </a:p>
          <a:p>
            <a:pPr marL="914400" lvl="1" indent="-457200">
              <a:lnSpc>
                <a:spcPct val="150000"/>
              </a:lnSpc>
              <a:buFont typeface="+mj-lt"/>
              <a:buAutoNum type="arabicPeriod"/>
            </a:pPr>
            <a:r>
              <a:rPr lang="en-US" sz="2000" dirty="0">
                <a:solidFill>
                  <a:schemeClr val="bg1"/>
                </a:solidFill>
              </a:rPr>
              <a:t>Highlight high-risk loan segments and common default triggers</a:t>
            </a:r>
          </a:p>
          <a:p>
            <a:pPr marL="914400" lvl="1" indent="-457200">
              <a:lnSpc>
                <a:spcPct val="150000"/>
              </a:lnSpc>
              <a:buFont typeface="+mj-lt"/>
              <a:buAutoNum type="arabicPeriod"/>
            </a:pPr>
            <a:r>
              <a:rPr lang="en-US" sz="2000" dirty="0">
                <a:solidFill>
                  <a:schemeClr val="bg1"/>
                </a:solidFill>
              </a:rPr>
              <a:t>Provide data-driven insights to support better credit risk management and loan approval strategies</a:t>
            </a:r>
          </a:p>
          <a:p>
            <a:endParaRPr lang="en-IN" sz="2800" b="1"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6FFAE5FD-D48B-223B-35F4-89E191857964}"/>
              </a:ext>
            </a:extLst>
          </p:cNvPr>
          <p:cNvSpPr txBox="1"/>
          <p:nvPr/>
        </p:nvSpPr>
        <p:spPr>
          <a:xfrm>
            <a:off x="373380" y="304601"/>
            <a:ext cx="8699500" cy="584775"/>
          </a:xfrm>
          <a:prstGeom prst="rect">
            <a:avLst/>
          </a:prstGeom>
          <a:noFill/>
        </p:spPr>
        <p:txBody>
          <a:bodyPr wrap="square" rtlCol="0">
            <a:spAutoFit/>
          </a:bodyPr>
          <a:lstStyle/>
          <a:p>
            <a:r>
              <a:rPr lang="en-IN" sz="3200" b="1" u="sng" kern="100" dirty="0">
                <a:solidFill>
                  <a:schemeClr val="accent4">
                    <a:lumMod val="60000"/>
                    <a:lumOff val="40000"/>
                  </a:schemeClr>
                </a:solidFill>
                <a:highlight>
                  <a:srgbClr val="008000"/>
                </a:highlight>
                <a:latin typeface="Calibri" panose="020F0502020204030204" pitchFamily="34" charset="0"/>
                <a:ea typeface="Calibri" panose="020F0502020204030204" pitchFamily="34" charset="0"/>
                <a:cs typeface="Times New Roman" panose="02020603050405020304" pitchFamily="18" charset="0"/>
              </a:rPr>
              <a:t>PROJECT OBJECTIVE</a:t>
            </a:r>
            <a:r>
              <a:rPr lang="en-IN" sz="2400" b="1" u="sng" kern="100" dirty="0">
                <a:solidFill>
                  <a:schemeClr val="accent4">
                    <a:lumMod val="60000"/>
                    <a:lumOff val="40000"/>
                  </a:schemeClr>
                </a:solidFill>
                <a:highlight>
                  <a:srgbClr val="008000"/>
                </a:highlight>
                <a:latin typeface="Calibri" panose="020F0502020204030204" pitchFamily="34" charset="0"/>
                <a:ea typeface="Calibri" panose="020F0502020204030204" pitchFamily="34" charset="0"/>
                <a:cs typeface="Times New Roman" panose="02020603050405020304" pitchFamily="18" charset="0"/>
              </a:rPr>
              <a:t>:</a:t>
            </a:r>
            <a:endParaRPr lang="en-IN" sz="2400" kern="100" dirty="0">
              <a:solidFill>
                <a:schemeClr val="accent4">
                  <a:lumMod val="60000"/>
                  <a:lumOff val="40000"/>
                </a:schemeClr>
              </a:solidFill>
              <a:effectLst/>
              <a:highlight>
                <a:srgbClr val="008000"/>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5897694"/>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a:extLst>
            <a:ext uri="{FF2B5EF4-FFF2-40B4-BE49-F238E27FC236}">
              <a16:creationId xmlns:a16="http://schemas.microsoft.com/office/drawing/2014/main" id="{BB74D5CC-4583-6D75-919F-605DAACE99A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B79CA3-33DC-AD4C-5663-9E9EA188AFFE}"/>
              </a:ext>
            </a:extLst>
          </p:cNvPr>
          <p:cNvSpPr txBox="1"/>
          <p:nvPr/>
        </p:nvSpPr>
        <p:spPr>
          <a:xfrm>
            <a:off x="107458" y="506730"/>
            <a:ext cx="3629025" cy="461665"/>
          </a:xfrm>
          <a:prstGeom prst="rect">
            <a:avLst/>
          </a:prstGeom>
          <a:noFill/>
        </p:spPr>
        <p:txBody>
          <a:bodyPr wrap="square" rtlCol="0">
            <a:spAutoFit/>
          </a:bodyPr>
          <a:lstStyle/>
          <a:p>
            <a:r>
              <a:rPr lang="en-IN" sz="2400" b="1" u="sng" kern="100" dirty="0">
                <a:solidFill>
                  <a:schemeClr val="accent4">
                    <a:lumMod val="60000"/>
                    <a:lumOff val="40000"/>
                  </a:schemeClr>
                </a:solidFill>
                <a:effectLst/>
                <a:highlight>
                  <a:srgbClr val="008000"/>
                </a:highlight>
                <a:latin typeface="Calibri" panose="020F0502020204030204" pitchFamily="34" charset="0"/>
                <a:ea typeface="Calibri" panose="020F0502020204030204" pitchFamily="34" charset="0"/>
                <a:cs typeface="Times New Roman" panose="02020603050405020304" pitchFamily="18" charset="0"/>
              </a:rPr>
              <a:t>DASHBOARD 1: SUMMARY</a:t>
            </a:r>
            <a:endParaRPr lang="en-IN" sz="2400" kern="100" dirty="0">
              <a:solidFill>
                <a:schemeClr val="accent4">
                  <a:lumMod val="60000"/>
                  <a:lumOff val="40000"/>
                </a:schemeClr>
              </a:solidFill>
              <a:effectLst/>
              <a:highlight>
                <a:srgbClr val="0080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B3C2BB3-73D9-B45F-5B53-7676D622FB03}"/>
              </a:ext>
            </a:extLst>
          </p:cNvPr>
          <p:cNvSpPr txBox="1"/>
          <p:nvPr/>
        </p:nvSpPr>
        <p:spPr>
          <a:xfrm>
            <a:off x="178189" y="1046480"/>
            <a:ext cx="11835622" cy="5404685"/>
          </a:xfrm>
          <a:prstGeom prst="rect">
            <a:avLst/>
          </a:prstGeom>
          <a:noFill/>
        </p:spPr>
        <p:txBody>
          <a:bodyPr wrap="square" rtlCol="0">
            <a:spAutoFit/>
          </a:bodyPr>
          <a:lstStyle/>
          <a:p>
            <a:r>
              <a:rPr lang="en-IN" sz="2400" b="1"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Key Performance Indicators (KPIs) Requirements:</a:t>
            </a:r>
            <a:endParaRPr lang="en-IN" sz="2400"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Total Loan Applications:</a:t>
            </a:r>
            <a:r>
              <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We need to calculate the total number of loan applications received during a specified period. Additionally, it is essential to monitor the Month-to-Date (MTD) Loan Applications and track changes Month-over-Month (MoM).</a:t>
            </a:r>
          </a:p>
          <a:p>
            <a:pPr marL="342900" lvl="0" indent="-342900" algn="just">
              <a:lnSpc>
                <a:spcPct val="150000"/>
              </a:lnSpc>
              <a:buFont typeface="+mj-lt"/>
              <a:buAutoNum type="arabicPeriod"/>
            </a:pPr>
            <a:r>
              <a:rPr lang="en-IN"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Total Funded Amount: </a:t>
            </a:r>
            <a:r>
              <a:rPr lang="en-IN" sz="1800" kern="1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Understanding the total amount of funds disbursed as loans is crucial. We also want to keep an eye on the MTD Total Funded Amount and analyse the Month-over-Month (MoM) changes in this metric.</a:t>
            </a:r>
          </a:p>
          <a:p>
            <a:pPr marL="342900" lvl="0" indent="-342900" algn="just">
              <a:lnSpc>
                <a:spcPct val="150000"/>
              </a:lnSpc>
              <a:buFont typeface="+mj-lt"/>
              <a:buAutoNum type="arabicPeriod"/>
            </a:pPr>
            <a:r>
              <a:rPr lang="en-IN"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Total Amount Received: </a:t>
            </a:r>
            <a:r>
              <a:rPr lang="en-IN" sz="1800" kern="1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Tracking the total amount received from borrowers is essential for assessing the bank's cash flow and loan repayment. We should analyse the Month-to-Date (MTD) Total Amount Received and observe the Month-over-Month (MoM) changes.</a:t>
            </a:r>
          </a:p>
          <a:p>
            <a:pPr marL="342900" lvl="0" indent="-342900" algn="just">
              <a:lnSpc>
                <a:spcPct val="150000"/>
              </a:lnSpc>
              <a:buFont typeface="+mj-lt"/>
              <a:buAutoNum type="arabicPeriod"/>
            </a:pPr>
            <a:r>
              <a:rPr lang="en-IN"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Average Interest Rate: </a:t>
            </a:r>
            <a:r>
              <a:rPr lang="en-IN" sz="1800" kern="1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Calculating the average interest rate across all loans, MTD, and monitoring the Month-over-Month (MoM) variations in interest rates will provide insights into our lending portfolio's overall cost.</a:t>
            </a:r>
          </a:p>
          <a:p>
            <a:pPr marL="342900" lvl="0" indent="-342900" algn="just">
              <a:lnSpc>
                <a:spcPct val="150000"/>
              </a:lnSpc>
              <a:spcAft>
                <a:spcPts val="800"/>
              </a:spcAft>
              <a:buFont typeface="+mj-lt"/>
              <a:buAutoNum type="arabicPeriod"/>
            </a:pPr>
            <a:r>
              <a:rPr lang="en-IN" b="1" kern="100" dirty="0">
                <a:solidFill>
                  <a:srgbClr val="FFFF00"/>
                </a:solidFill>
                <a:latin typeface="Calibri" panose="020F0502020204030204" pitchFamily="34" charset="0"/>
                <a:ea typeface="Calibri" panose="020F0502020204030204" pitchFamily="34" charset="0"/>
                <a:cs typeface="Times New Roman" panose="02020603050405020304" pitchFamily="18" charset="0"/>
              </a:rPr>
              <a:t>Average Debt-to-Income Ratio (DTI): </a:t>
            </a:r>
            <a:r>
              <a:rPr lang="en-IN" sz="1800" kern="100" dirty="0">
                <a:solidFill>
                  <a:schemeClr val="accent1">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rPr>
              <a:t>Evaluating the average DTI for our borrowers helps us gauge their financial health. We need to compute the average DTI for all loans, MTD, and track Month-over-Month (MoM) fluctuations.</a:t>
            </a:r>
          </a:p>
        </p:txBody>
      </p:sp>
    </p:spTree>
    <p:extLst>
      <p:ext uri="{BB962C8B-B14F-4D97-AF65-F5344CB8AC3E}">
        <p14:creationId xmlns:p14="http://schemas.microsoft.com/office/powerpoint/2010/main" val="3691803795"/>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TotalTime>
  <Words>998</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 A</dc:creator>
  <cp:lastModifiedBy>Esakkiammal Sivasubramanian</cp:lastModifiedBy>
  <cp:revision>14</cp:revision>
  <dcterms:created xsi:type="dcterms:W3CDTF">2023-10-07T01:44:58Z</dcterms:created>
  <dcterms:modified xsi:type="dcterms:W3CDTF">2025-05-07T16:59:01Z</dcterms:modified>
</cp:coreProperties>
</file>