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 id="284" r:id="rId14"/>
  </p:sldIdLst>
  <p:sldSz cx="9144000" cy="5143500" type="screen16x9"/>
  <p:notesSz cx="6858000" cy="9144000"/>
  <p:embeddedFontLst>
    <p:embeddedFont>
      <p:font typeface="Merriweather" panose="020B0604020202020204" charset="0"/>
      <p:regular r:id="rId16"/>
      <p:bold r:id="rId17"/>
      <p:italic r:id="rId18"/>
      <p:boldItalic r:id="rId19"/>
    </p:embeddedFont>
    <p:embeddedFont>
      <p:font typeface="Merriweather Light"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1859D2-26A3-41FA-BB6A-5A3A71376E35}">
  <a:tblStyle styleId="{D41859D2-26A3-41FA-BB6A-5A3A71376E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57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0a11f0bd9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0a11f0bd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0a2bced77a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0a2bced77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0a2bced77a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0a2bced77a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0a2bced77a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0a2bced77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a2bced77a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a2bced77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a2bced7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0a2bced7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0a11f0bd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0a11f0bd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0a2bced77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0a2bced77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0a2bced77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0a2bced77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0a2bced77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0a2bced77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0a2bced77a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0a2bced77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0a2bced77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0a2bced77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0a2bced77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0a2bced77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0"/>
              </a:spcBef>
              <a:spcAft>
                <a:spcPts val="0"/>
              </a:spcAft>
              <a:buClr>
                <a:schemeClr val="dk1"/>
              </a:buClr>
              <a:buSzPts val="1400"/>
              <a:buChar char="■"/>
              <a:defRPr>
                <a:solidFill>
                  <a:schemeClr val="dk1"/>
                </a:solidFill>
              </a:defRPr>
            </a:lvl3pPr>
            <a:lvl4pPr marL="1828800" lvl="3" indent="-317500" rtl="0">
              <a:spcBef>
                <a:spcPts val="0"/>
              </a:spcBef>
              <a:spcAft>
                <a:spcPts val="0"/>
              </a:spcAft>
              <a:buClr>
                <a:schemeClr val="dk1"/>
              </a:buClr>
              <a:buSzPts val="1400"/>
              <a:buChar char="●"/>
              <a:defRPr>
                <a:solidFill>
                  <a:schemeClr val="dk1"/>
                </a:solidFill>
              </a:defRPr>
            </a:lvl4pPr>
            <a:lvl5pPr marL="2286000" lvl="4" indent="-317500" rtl="0">
              <a:spcBef>
                <a:spcPts val="0"/>
              </a:spcBef>
              <a:spcAft>
                <a:spcPts val="0"/>
              </a:spcAft>
              <a:buClr>
                <a:schemeClr val="dk1"/>
              </a:buClr>
              <a:buSzPts val="1400"/>
              <a:buChar char="○"/>
              <a:defRPr>
                <a:solidFill>
                  <a:schemeClr val="dk1"/>
                </a:solidFill>
              </a:defRPr>
            </a:lvl5pPr>
            <a:lvl6pPr marL="2743200" lvl="5" indent="-317500" rtl="0">
              <a:spcBef>
                <a:spcPts val="0"/>
              </a:spcBef>
              <a:spcAft>
                <a:spcPts val="0"/>
              </a:spcAft>
              <a:buClr>
                <a:schemeClr val="dk1"/>
              </a:buClr>
              <a:buSzPts val="1400"/>
              <a:buChar char="■"/>
              <a:defRPr>
                <a:solidFill>
                  <a:schemeClr val="dk1"/>
                </a:solidFill>
              </a:defRPr>
            </a:lvl6pPr>
            <a:lvl7pPr marL="3200400" lvl="6" indent="-317500" rtl="0">
              <a:spcBef>
                <a:spcPts val="0"/>
              </a:spcBef>
              <a:spcAft>
                <a:spcPts val="0"/>
              </a:spcAft>
              <a:buClr>
                <a:schemeClr val="dk1"/>
              </a:buClr>
              <a:buSzPts val="1400"/>
              <a:buChar char="●"/>
              <a:defRPr>
                <a:solidFill>
                  <a:schemeClr val="dk1"/>
                </a:solidFill>
              </a:defRPr>
            </a:lvl7pPr>
            <a:lvl8pPr marL="3657600" lvl="7" indent="-317500" rtl="0">
              <a:spcBef>
                <a:spcPts val="0"/>
              </a:spcBef>
              <a:spcAft>
                <a:spcPts val="0"/>
              </a:spcAft>
              <a:buClr>
                <a:schemeClr val="dk1"/>
              </a:buClr>
              <a:buSzPts val="1400"/>
              <a:buChar char="○"/>
              <a:defRPr>
                <a:solidFill>
                  <a:schemeClr val="dk1"/>
                </a:solidFill>
              </a:defRPr>
            </a:lvl8pPr>
            <a:lvl9pPr marL="4114800" lvl="8" indent="-317500" rtl="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0"/>
              </a:spcBef>
              <a:spcAft>
                <a:spcPts val="0"/>
              </a:spcAft>
              <a:buClr>
                <a:schemeClr val="lt2"/>
              </a:buClr>
              <a:buSzPts val="1400"/>
              <a:buChar char="○"/>
              <a:defRPr>
                <a:solidFill>
                  <a:schemeClr val="lt2"/>
                </a:solidFill>
              </a:defRPr>
            </a:lvl2pPr>
            <a:lvl3pPr marL="1371600" lvl="2" indent="-317500" rtl="0">
              <a:lnSpc>
                <a:spcPct val="115000"/>
              </a:lnSpc>
              <a:spcBef>
                <a:spcPts val="0"/>
              </a:spcBef>
              <a:spcAft>
                <a:spcPts val="0"/>
              </a:spcAft>
              <a:buClr>
                <a:schemeClr val="lt2"/>
              </a:buClr>
              <a:buSzPts val="1400"/>
              <a:buChar char="■"/>
              <a:defRPr>
                <a:solidFill>
                  <a:schemeClr val="lt2"/>
                </a:solidFill>
              </a:defRPr>
            </a:lvl3pPr>
            <a:lvl4pPr marL="1828800" lvl="3" indent="-317500" rtl="0">
              <a:lnSpc>
                <a:spcPct val="115000"/>
              </a:lnSpc>
              <a:spcBef>
                <a:spcPts val="0"/>
              </a:spcBef>
              <a:spcAft>
                <a:spcPts val="0"/>
              </a:spcAft>
              <a:buClr>
                <a:schemeClr val="lt2"/>
              </a:buClr>
              <a:buSzPts val="1400"/>
              <a:buChar char="●"/>
              <a:defRPr>
                <a:solidFill>
                  <a:schemeClr val="lt2"/>
                </a:solidFill>
              </a:defRPr>
            </a:lvl4pPr>
            <a:lvl5pPr marL="2286000" lvl="4" indent="-317500" rtl="0">
              <a:lnSpc>
                <a:spcPct val="115000"/>
              </a:lnSpc>
              <a:spcBef>
                <a:spcPts val="0"/>
              </a:spcBef>
              <a:spcAft>
                <a:spcPts val="0"/>
              </a:spcAft>
              <a:buClr>
                <a:schemeClr val="lt2"/>
              </a:buClr>
              <a:buSzPts val="1400"/>
              <a:buChar char="○"/>
              <a:defRPr>
                <a:solidFill>
                  <a:schemeClr val="lt2"/>
                </a:solidFill>
              </a:defRPr>
            </a:lvl5pPr>
            <a:lvl6pPr marL="2743200" lvl="5" indent="-317500" rtl="0">
              <a:lnSpc>
                <a:spcPct val="115000"/>
              </a:lnSpc>
              <a:spcBef>
                <a:spcPts val="0"/>
              </a:spcBef>
              <a:spcAft>
                <a:spcPts val="0"/>
              </a:spcAft>
              <a:buClr>
                <a:schemeClr val="lt2"/>
              </a:buClr>
              <a:buSzPts val="1400"/>
              <a:buChar char="■"/>
              <a:defRPr>
                <a:solidFill>
                  <a:schemeClr val="lt2"/>
                </a:solidFill>
              </a:defRPr>
            </a:lvl6pPr>
            <a:lvl7pPr marL="3200400" lvl="6" indent="-317500" rtl="0">
              <a:lnSpc>
                <a:spcPct val="115000"/>
              </a:lnSpc>
              <a:spcBef>
                <a:spcPts val="0"/>
              </a:spcBef>
              <a:spcAft>
                <a:spcPts val="0"/>
              </a:spcAft>
              <a:buClr>
                <a:schemeClr val="lt2"/>
              </a:buClr>
              <a:buSzPts val="1400"/>
              <a:buChar char="●"/>
              <a:defRPr>
                <a:solidFill>
                  <a:schemeClr val="lt2"/>
                </a:solidFill>
              </a:defRPr>
            </a:lvl7pPr>
            <a:lvl8pPr marL="3657600" lvl="7" indent="-317500" rtl="0">
              <a:lnSpc>
                <a:spcPct val="115000"/>
              </a:lnSpc>
              <a:spcBef>
                <a:spcPts val="0"/>
              </a:spcBef>
              <a:spcAft>
                <a:spcPts val="0"/>
              </a:spcAft>
              <a:buClr>
                <a:schemeClr val="lt2"/>
              </a:buClr>
              <a:buSzPts val="1400"/>
              <a:buChar char="○"/>
              <a:defRPr>
                <a:solidFill>
                  <a:schemeClr val="lt2"/>
                </a:solidFill>
              </a:defRPr>
            </a:lvl8pPr>
            <a:lvl9pPr marL="4114800" lvl="8" indent="-317500" rtl="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ctrTitle"/>
          </p:nvPr>
        </p:nvSpPr>
        <p:spPr>
          <a:xfrm>
            <a:off x="150600" y="1300275"/>
            <a:ext cx="8520600" cy="1508400"/>
          </a:xfrm>
          <a:prstGeom prst="rect">
            <a:avLst/>
          </a:prstGeom>
        </p:spPr>
        <p:txBody>
          <a:bodyPr spcFirstLastPara="1" wrap="square" lIns="91425" tIns="91425" rIns="91425" bIns="91425" anchor="b" anchorCtr="0">
            <a:normAutofit/>
          </a:bodyPr>
          <a:lstStyle/>
          <a:p>
            <a:pPr marL="457200" lvl="0" indent="0" algn="ctr" rtl="0">
              <a:spcBef>
                <a:spcPts val="0"/>
              </a:spcBef>
              <a:spcAft>
                <a:spcPts val="0"/>
              </a:spcAft>
              <a:buNone/>
            </a:pPr>
            <a:r>
              <a:rPr lang="vi">
                <a:solidFill>
                  <a:srgbClr val="FF9900"/>
                </a:solidFill>
                <a:latin typeface="Merriweather"/>
                <a:ea typeface="Merriweather"/>
                <a:cs typeface="Merriweather"/>
                <a:sym typeface="Merriweather"/>
              </a:rPr>
              <a:t>2. Tìm đường đi</a:t>
            </a:r>
            <a:endParaRPr>
              <a:solidFill>
                <a:srgbClr val="FF9900"/>
              </a:solidFill>
              <a:latin typeface="Merriweather"/>
              <a:ea typeface="Merriweather"/>
              <a:cs typeface="Merriweather"/>
              <a:sym typeface="Merriweather"/>
            </a:endParaRPr>
          </a:p>
        </p:txBody>
      </p:sp>
      <p:sp>
        <p:nvSpPr>
          <p:cNvPr id="242" name="Google Shape;242;p29"/>
          <p:cNvSpPr txBox="1">
            <a:spLocks noGrp="1"/>
          </p:cNvSpPr>
          <p:nvPr>
            <p:ph type="subTitle" idx="1"/>
          </p:nvPr>
        </p:nvSpPr>
        <p:spPr>
          <a:xfrm>
            <a:off x="311700" y="27190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a:t>Google Maps?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38"/>
          <p:cNvPicPr preferRelativeResize="0"/>
          <p:nvPr/>
        </p:nvPicPr>
        <p:blipFill>
          <a:blip r:embed="rId3">
            <a:alphaModFix/>
          </a:blip>
          <a:stretch>
            <a:fillRect/>
          </a:stretch>
        </p:blipFill>
        <p:spPr>
          <a:xfrm>
            <a:off x="0" y="304800"/>
            <a:ext cx="9144000" cy="44988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a:p>
        </p:txBody>
      </p:sp>
      <p:pic>
        <p:nvPicPr>
          <p:cNvPr id="347" name="Google Shape;347;p39"/>
          <p:cNvPicPr preferRelativeResize="0"/>
          <p:nvPr/>
        </p:nvPicPr>
        <p:blipFill>
          <a:blip r:embed="rId3">
            <a:alphaModFix/>
          </a:blip>
          <a:stretch>
            <a:fillRect/>
          </a:stretch>
        </p:blipFill>
        <p:spPr>
          <a:xfrm>
            <a:off x="0" y="313775"/>
            <a:ext cx="9144000" cy="44988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a:p>
        </p:txBody>
      </p:sp>
      <p:pic>
        <p:nvPicPr>
          <p:cNvPr id="353" name="Google Shape;353;p40"/>
          <p:cNvPicPr preferRelativeResize="0"/>
          <p:nvPr/>
        </p:nvPicPr>
        <p:blipFill>
          <a:blip r:embed="rId3">
            <a:alphaModFix/>
          </a:blip>
          <a:stretch>
            <a:fillRect/>
          </a:stretch>
        </p:blipFill>
        <p:spPr>
          <a:xfrm>
            <a:off x="218825" y="358175"/>
            <a:ext cx="8689675" cy="46224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vi">
                <a:solidFill>
                  <a:srgbClr val="FF9900"/>
                </a:solidFill>
                <a:latin typeface="Merriweather"/>
                <a:ea typeface="Merriweather"/>
                <a:cs typeface="Merriweather"/>
                <a:sym typeface="Merriweather"/>
              </a:rPr>
              <a:t>Góc luyện tập</a:t>
            </a:r>
            <a:endParaRPr>
              <a:solidFill>
                <a:srgbClr val="FF9900"/>
              </a:solidFill>
              <a:latin typeface="Merriweather"/>
              <a:ea typeface="Merriweather"/>
              <a:cs typeface="Merriweather"/>
              <a:sym typeface="Merriweather"/>
            </a:endParaRPr>
          </a:p>
          <a:p>
            <a:pPr marL="0" lvl="0" indent="0" algn="ctr" rtl="0">
              <a:spcBef>
                <a:spcPts val="0"/>
              </a:spcBef>
              <a:spcAft>
                <a:spcPts val="0"/>
              </a:spcAft>
              <a:buNone/>
            </a:pPr>
            <a:r>
              <a:rPr lang="vi" sz="2044">
                <a:solidFill>
                  <a:srgbClr val="FF9900"/>
                </a:solidFill>
                <a:latin typeface="Merriweather"/>
                <a:ea typeface="Merriweather"/>
                <a:cs typeface="Merriweather"/>
                <a:sym typeface="Merriweather"/>
              </a:rPr>
              <a:t>https://codeforces.com/problemset/problem/20/C</a:t>
            </a:r>
            <a:endParaRPr sz="2044">
              <a:solidFill>
                <a:srgbClr val="FF9900"/>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0"/>
          <p:cNvSpPr txBox="1">
            <a:spLocks noGrp="1"/>
          </p:cNvSpPr>
          <p:nvPr>
            <p:ph type="ctrTitle"/>
          </p:nvPr>
        </p:nvSpPr>
        <p:spPr>
          <a:xfrm>
            <a:off x="-1837000" y="-44675"/>
            <a:ext cx="8520600" cy="89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sz="3500">
                <a:solidFill>
                  <a:srgbClr val="FF9900"/>
                </a:solidFill>
                <a:latin typeface="Merriweather Light"/>
                <a:ea typeface="Merriweather Light"/>
                <a:cs typeface="Merriweather Light"/>
                <a:sym typeface="Merriweather Light"/>
              </a:rPr>
              <a:t>Thuật toán Dijkstra</a:t>
            </a:r>
            <a:endParaRPr sz="3500">
              <a:solidFill>
                <a:srgbClr val="FF9900"/>
              </a:solidFill>
              <a:latin typeface="Merriweather Light"/>
              <a:ea typeface="Merriweather Light"/>
              <a:cs typeface="Merriweather Light"/>
              <a:sym typeface="Merriweather Light"/>
            </a:endParaRPr>
          </a:p>
        </p:txBody>
      </p:sp>
      <p:pic>
        <p:nvPicPr>
          <p:cNvPr id="248" name="Google Shape;248;p30"/>
          <p:cNvPicPr preferRelativeResize="0"/>
          <p:nvPr/>
        </p:nvPicPr>
        <p:blipFill>
          <a:blip r:embed="rId3">
            <a:alphaModFix/>
          </a:blip>
          <a:stretch>
            <a:fillRect/>
          </a:stretch>
        </p:blipFill>
        <p:spPr>
          <a:xfrm>
            <a:off x="5286375" y="0"/>
            <a:ext cx="3857616" cy="5143500"/>
          </a:xfrm>
          <a:prstGeom prst="rect">
            <a:avLst/>
          </a:prstGeom>
          <a:noFill/>
          <a:ln>
            <a:noFill/>
          </a:ln>
        </p:spPr>
      </p:pic>
      <p:sp>
        <p:nvSpPr>
          <p:cNvPr id="249" name="Google Shape;249;p30"/>
          <p:cNvSpPr txBox="1"/>
          <p:nvPr/>
        </p:nvSpPr>
        <p:spPr>
          <a:xfrm>
            <a:off x="506300" y="886025"/>
            <a:ext cx="4476000" cy="344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950" b="1" i="1">
                <a:solidFill>
                  <a:srgbClr val="6AA84F"/>
                </a:solidFill>
              </a:rPr>
              <a:t>Đâu là con đường ngắn nhất</a:t>
            </a:r>
            <a:r>
              <a:rPr lang="vi" sz="1750" i="1">
                <a:solidFill>
                  <a:srgbClr val="D9D9D9"/>
                </a:solidFill>
              </a:rPr>
              <a:t> </a:t>
            </a:r>
            <a:endParaRPr sz="1750" i="1">
              <a:solidFill>
                <a:srgbClr val="D9D9D9"/>
              </a:solidFill>
            </a:endParaRPr>
          </a:p>
          <a:p>
            <a:pPr marL="0" lvl="0" indent="0" algn="l" rtl="0">
              <a:spcBef>
                <a:spcPts val="0"/>
              </a:spcBef>
              <a:spcAft>
                <a:spcPts val="0"/>
              </a:spcAft>
              <a:buNone/>
            </a:pPr>
            <a:r>
              <a:rPr lang="vi" sz="1750" i="1">
                <a:solidFill>
                  <a:srgbClr val="D9D9D9"/>
                </a:solidFill>
              </a:rPr>
              <a:t>để đi từ Rotterdam đến Groningen,</a:t>
            </a:r>
            <a:endParaRPr sz="1750" i="1">
              <a:solidFill>
                <a:srgbClr val="D9D9D9"/>
              </a:solidFill>
            </a:endParaRPr>
          </a:p>
          <a:p>
            <a:pPr marL="0" lvl="0" indent="0" algn="l" rtl="0">
              <a:spcBef>
                <a:spcPts val="0"/>
              </a:spcBef>
              <a:spcAft>
                <a:spcPts val="0"/>
              </a:spcAft>
              <a:buNone/>
            </a:pPr>
            <a:r>
              <a:rPr lang="vi" sz="1750" i="1">
                <a:solidFill>
                  <a:srgbClr val="D9D9D9"/>
                </a:solidFill>
              </a:rPr>
              <a:t>hay nói chung: từ thành phố này đến thành phố nhất định. Đây là thuật toán tìm đường đi ngắn nhất, mà tôi đã thiết kế trong khoảng hai mươi phút. Sau một buổi sáng đi mua sắm mệt mỏi ở Amsterdam cùng vị hôn thê trẻ tuổi, chúng tôi ngồi trên sân thượng để uống một tách cà phê và tôi nghĩ liệu tôi có thể làm điều này không, và sau đó tôi đã thiết kế thuật toán tìm đường đi ngắn nhất. </a:t>
            </a:r>
            <a:endParaRPr sz="2100" i="1">
              <a:solidFill>
                <a:srgbClr val="D9D9D9"/>
              </a:solidFill>
            </a:endParaRPr>
          </a:p>
        </p:txBody>
      </p:sp>
      <p:sp>
        <p:nvSpPr>
          <p:cNvPr id="250" name="Google Shape;250;p30"/>
          <p:cNvSpPr txBox="1"/>
          <p:nvPr/>
        </p:nvSpPr>
        <p:spPr>
          <a:xfrm>
            <a:off x="3475600" y="4374525"/>
            <a:ext cx="21171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700" i="1">
                <a:solidFill>
                  <a:srgbClr val="FF9900"/>
                </a:solidFill>
                <a:latin typeface="Merriweather"/>
                <a:ea typeface="Merriweather"/>
                <a:cs typeface="Merriweather"/>
                <a:sym typeface="Merriweather"/>
              </a:rPr>
              <a:t>Edsger Dijkstra</a:t>
            </a:r>
            <a:endParaRPr sz="1700" i="1">
              <a:solidFill>
                <a:srgbClr val="FF9900"/>
              </a:solidFill>
              <a:latin typeface="Merriweather"/>
              <a:ea typeface="Merriweather"/>
              <a:cs typeface="Merriweather"/>
              <a:sym typeface="Merriweather"/>
            </a:endParaRPr>
          </a:p>
          <a:p>
            <a:pPr marL="0" lvl="0" indent="0" algn="l" rtl="0">
              <a:spcBef>
                <a:spcPts val="0"/>
              </a:spcBef>
              <a:spcAft>
                <a:spcPts val="0"/>
              </a:spcAft>
              <a:buNone/>
            </a:pPr>
            <a:r>
              <a:rPr lang="vi" sz="1700" i="1">
                <a:solidFill>
                  <a:srgbClr val="FF9900"/>
                </a:solidFill>
                <a:latin typeface="Merriweather"/>
                <a:ea typeface="Merriweather"/>
                <a:cs typeface="Merriweather"/>
                <a:sym typeface="Merriweather"/>
              </a:rPr>
              <a:t>1930 - 2002</a:t>
            </a:r>
            <a:endParaRPr sz="1700" i="1">
              <a:solidFill>
                <a:srgbClr val="FF9900"/>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31"/>
          <p:cNvPicPr preferRelativeResize="0"/>
          <p:nvPr/>
        </p:nvPicPr>
        <p:blipFill>
          <a:blip r:embed="rId3">
            <a:alphaModFix/>
          </a:blip>
          <a:stretch>
            <a:fillRect/>
          </a:stretch>
        </p:blipFill>
        <p:spPr>
          <a:xfrm>
            <a:off x="209750" y="1409900"/>
            <a:ext cx="5041525" cy="2196400"/>
          </a:xfrm>
          <a:prstGeom prst="rect">
            <a:avLst/>
          </a:prstGeom>
          <a:noFill/>
          <a:ln>
            <a:noFill/>
          </a:ln>
        </p:spPr>
      </p:pic>
      <p:sp>
        <p:nvSpPr>
          <p:cNvPr id="256" name="Google Shape;256;p31"/>
          <p:cNvSpPr txBox="1"/>
          <p:nvPr/>
        </p:nvSpPr>
        <p:spPr>
          <a:xfrm>
            <a:off x="460275" y="184100"/>
            <a:ext cx="486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57" name="Google Shape;257;p31"/>
          <p:cNvSpPr txBox="1"/>
          <p:nvPr/>
        </p:nvSpPr>
        <p:spPr>
          <a:xfrm>
            <a:off x="-398400" y="107900"/>
            <a:ext cx="58224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a:solidFill>
                  <a:srgbClr val="FF9900"/>
                </a:solidFill>
                <a:latin typeface="Merriweather Light"/>
                <a:ea typeface="Merriweather Light"/>
                <a:cs typeface="Merriweather Light"/>
                <a:sym typeface="Merriweather Light"/>
              </a:rPr>
              <a:t>Thuật toán Dijkstra</a:t>
            </a:r>
            <a:endParaRPr sz="3500">
              <a:solidFill>
                <a:srgbClr val="FF9900"/>
              </a:solidFill>
              <a:latin typeface="Merriweather Light"/>
              <a:ea typeface="Merriweather Light"/>
              <a:cs typeface="Merriweather Light"/>
              <a:sym typeface="Merriweather Light"/>
            </a:endParaRPr>
          </a:p>
        </p:txBody>
      </p:sp>
      <p:graphicFrame>
        <p:nvGraphicFramePr>
          <p:cNvPr id="258" name="Google Shape;258;p31"/>
          <p:cNvGraphicFramePr/>
          <p:nvPr/>
        </p:nvGraphicFramePr>
        <p:xfrm>
          <a:off x="369938" y="3920410"/>
          <a:ext cx="3000000" cy="3000000"/>
        </p:xfrm>
        <a:graphic>
          <a:graphicData uri="http://schemas.openxmlformats.org/drawingml/2006/table">
            <a:tbl>
              <a:tblPr>
                <a:noFill/>
                <a:tableStyleId>{D41859D2-26A3-41FA-BB6A-5A3A71376E35}</a:tableStyleId>
              </a:tblPr>
              <a:tblGrid>
                <a:gridCol w="512800">
                  <a:extLst>
                    <a:ext uri="{9D8B030D-6E8A-4147-A177-3AD203B41FA5}">
                      <a16:colId xmlns:a16="http://schemas.microsoft.com/office/drawing/2014/main" val="20000"/>
                    </a:ext>
                  </a:extLst>
                </a:gridCol>
                <a:gridCol w="512800">
                  <a:extLst>
                    <a:ext uri="{9D8B030D-6E8A-4147-A177-3AD203B41FA5}">
                      <a16:colId xmlns:a16="http://schemas.microsoft.com/office/drawing/2014/main" val="20001"/>
                    </a:ext>
                  </a:extLst>
                </a:gridCol>
                <a:gridCol w="512800">
                  <a:extLst>
                    <a:ext uri="{9D8B030D-6E8A-4147-A177-3AD203B41FA5}">
                      <a16:colId xmlns:a16="http://schemas.microsoft.com/office/drawing/2014/main" val="20002"/>
                    </a:ext>
                  </a:extLst>
                </a:gridCol>
                <a:gridCol w="512800">
                  <a:extLst>
                    <a:ext uri="{9D8B030D-6E8A-4147-A177-3AD203B41FA5}">
                      <a16:colId xmlns:a16="http://schemas.microsoft.com/office/drawing/2014/main" val="20003"/>
                    </a:ext>
                  </a:extLst>
                </a:gridCol>
                <a:gridCol w="512800">
                  <a:extLst>
                    <a:ext uri="{9D8B030D-6E8A-4147-A177-3AD203B41FA5}">
                      <a16:colId xmlns:a16="http://schemas.microsoft.com/office/drawing/2014/main" val="20004"/>
                    </a:ext>
                  </a:extLst>
                </a:gridCol>
                <a:gridCol w="512800">
                  <a:extLst>
                    <a:ext uri="{9D8B030D-6E8A-4147-A177-3AD203B41FA5}">
                      <a16:colId xmlns:a16="http://schemas.microsoft.com/office/drawing/2014/main" val="20005"/>
                    </a:ext>
                  </a:extLst>
                </a:gridCol>
                <a:gridCol w="512800">
                  <a:extLst>
                    <a:ext uri="{9D8B030D-6E8A-4147-A177-3AD203B41FA5}">
                      <a16:colId xmlns:a16="http://schemas.microsoft.com/office/drawing/2014/main" val="20006"/>
                    </a:ext>
                  </a:extLst>
                </a:gridCol>
                <a:gridCol w="512800">
                  <a:extLst>
                    <a:ext uri="{9D8B030D-6E8A-4147-A177-3AD203B41FA5}">
                      <a16:colId xmlns:a16="http://schemas.microsoft.com/office/drawing/2014/main" val="20007"/>
                    </a:ext>
                  </a:extLst>
                </a:gridCol>
                <a:gridCol w="512800">
                  <a:extLst>
                    <a:ext uri="{9D8B030D-6E8A-4147-A177-3AD203B41FA5}">
                      <a16:colId xmlns:a16="http://schemas.microsoft.com/office/drawing/2014/main" val="20008"/>
                    </a:ext>
                  </a:extLst>
                </a:gridCol>
              </a:tblGrid>
              <a:tr h="396200">
                <a:tc>
                  <a:txBody>
                    <a:bodyPr/>
                    <a:lstStyle/>
                    <a:p>
                      <a:pPr marL="0" lvl="0" indent="0" algn="ctr" rtl="0">
                        <a:spcBef>
                          <a:spcPts val="0"/>
                        </a:spcBef>
                        <a:spcAft>
                          <a:spcPts val="0"/>
                        </a:spcAft>
                        <a:buNone/>
                      </a:pPr>
                      <a:r>
                        <a:rPr lang="vi">
                          <a:solidFill>
                            <a:srgbClr val="00FF00"/>
                          </a:solidFill>
                        </a:rPr>
                        <a:t>x</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x</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x</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x</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x</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x</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x</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x</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x</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59" name="Google Shape;259;p31"/>
          <p:cNvSpPr txBox="1"/>
          <p:nvPr/>
        </p:nvSpPr>
        <p:spPr>
          <a:xfrm>
            <a:off x="231675" y="4334488"/>
            <a:ext cx="353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solidFill>
                  <a:srgbClr val="93C47D"/>
                </a:solidFill>
                <a:latin typeface="Merriweather"/>
                <a:ea typeface="Merriweather"/>
                <a:cs typeface="Merriweather"/>
                <a:sym typeface="Merriweather"/>
              </a:rPr>
              <a:t>Visited</a:t>
            </a:r>
            <a:endParaRPr>
              <a:solidFill>
                <a:srgbClr val="93C47D"/>
              </a:solidFill>
              <a:latin typeface="Merriweather"/>
              <a:ea typeface="Merriweather"/>
              <a:cs typeface="Merriweather"/>
              <a:sym typeface="Merriweather"/>
            </a:endParaRPr>
          </a:p>
        </p:txBody>
      </p:sp>
      <p:sp>
        <p:nvSpPr>
          <p:cNvPr id="260" name="Google Shape;260;p31"/>
          <p:cNvSpPr txBox="1"/>
          <p:nvPr/>
        </p:nvSpPr>
        <p:spPr>
          <a:xfrm>
            <a:off x="417050" y="3456300"/>
            <a:ext cx="5237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800">
                <a:solidFill>
                  <a:srgbClr val="6AA84F"/>
                </a:solidFill>
              </a:rPr>
              <a:t>1      2      3      4      5      6      7      8       9</a:t>
            </a:r>
            <a:endParaRPr sz="1800">
              <a:solidFill>
                <a:srgbClr val="6AA84F"/>
              </a:solidFill>
            </a:endParaRPr>
          </a:p>
        </p:txBody>
      </p:sp>
      <p:graphicFrame>
        <p:nvGraphicFramePr>
          <p:cNvPr id="261" name="Google Shape;261;p31"/>
          <p:cNvGraphicFramePr/>
          <p:nvPr/>
        </p:nvGraphicFramePr>
        <p:xfrm>
          <a:off x="5500188" y="872625"/>
          <a:ext cx="3000000" cy="3000000"/>
        </p:xfrm>
        <a:graphic>
          <a:graphicData uri="http://schemas.openxmlformats.org/drawingml/2006/table">
            <a:tbl>
              <a:tblPr>
                <a:noFill/>
                <a:tableStyleId>{D41859D2-26A3-41FA-BB6A-5A3A71376E35}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tblGrid>
              <a:tr h="333950">
                <a:tc>
                  <a:txBody>
                    <a:bodyPr/>
                    <a:lstStyle/>
                    <a:p>
                      <a:pPr marL="0" lvl="0" indent="0" algn="ctr" rtl="0">
                        <a:spcBef>
                          <a:spcPts val="0"/>
                        </a:spcBef>
                        <a:spcAft>
                          <a:spcPts val="0"/>
                        </a:spcAft>
                        <a:buNone/>
                      </a:pPr>
                      <a:r>
                        <a:rPr lang="vi">
                          <a:solidFill>
                            <a:srgbClr val="00FF00"/>
                          </a:solidFill>
                        </a:rPr>
                        <a:t>0</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4</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8</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4</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12</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8</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1"/>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12</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9</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8</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15</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2"/>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12</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11</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9</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15</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3"/>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12</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25</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21</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11</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15</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4"/>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12</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19</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21</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14</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5"/>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19</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21</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14</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6"/>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19</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21</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7"/>
                  </a:ext>
                </a:extLst>
              </a:tr>
              <a:tr h="33600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21</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262" name="Google Shape;262;p31"/>
          <p:cNvSpPr txBox="1"/>
          <p:nvPr/>
        </p:nvSpPr>
        <p:spPr>
          <a:xfrm>
            <a:off x="5124000" y="920450"/>
            <a:ext cx="45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solidFill>
                  <a:srgbClr val="6D9EEB"/>
                </a:solidFill>
                <a:latin typeface="Merriweather"/>
                <a:ea typeface="Merriweather"/>
                <a:cs typeface="Merriweather"/>
                <a:sym typeface="Merriweather"/>
              </a:rPr>
              <a:t>d</a:t>
            </a:r>
            <a:endParaRPr>
              <a:solidFill>
                <a:srgbClr val="6D9EEB"/>
              </a:solidFill>
              <a:latin typeface="Merriweather"/>
              <a:ea typeface="Merriweather"/>
              <a:cs typeface="Merriweather"/>
              <a:sym typeface="Merriweather"/>
            </a:endParaRPr>
          </a:p>
        </p:txBody>
      </p:sp>
      <p:sp>
        <p:nvSpPr>
          <p:cNvPr id="263" name="Google Shape;263;p31"/>
          <p:cNvSpPr txBox="1"/>
          <p:nvPr/>
        </p:nvSpPr>
        <p:spPr>
          <a:xfrm>
            <a:off x="5576400" y="458025"/>
            <a:ext cx="52374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300">
                <a:solidFill>
                  <a:srgbClr val="3C78D8"/>
                </a:solidFill>
              </a:rPr>
              <a:t>1      2      3      4       5      6      7      8       9</a:t>
            </a:r>
            <a:endParaRPr sz="1300">
              <a:solidFill>
                <a:srgbClr val="3C78D8"/>
              </a:solidFill>
            </a:endParaRPr>
          </a:p>
        </p:txBody>
      </p:sp>
      <p:sp>
        <p:nvSpPr>
          <p:cNvPr id="264" name="Google Shape;264;p31"/>
          <p:cNvSpPr/>
          <p:nvPr/>
        </p:nvSpPr>
        <p:spPr>
          <a:xfrm>
            <a:off x="347250" y="2343875"/>
            <a:ext cx="452400" cy="4617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1389450" y="1552225"/>
            <a:ext cx="452400" cy="4617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1389450" y="3117313"/>
            <a:ext cx="452400" cy="4617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2603750" y="3117313"/>
            <a:ext cx="452400" cy="4617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3818050" y="3144588"/>
            <a:ext cx="452400" cy="4617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2591475" y="1552213"/>
            <a:ext cx="452400" cy="4617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2591475" y="2334763"/>
            <a:ext cx="452400" cy="4617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3818050" y="1552213"/>
            <a:ext cx="452400" cy="4617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4740900" y="2373538"/>
            <a:ext cx="452400" cy="4617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73" name="Google Shape;273;p31"/>
          <p:cNvGraphicFramePr/>
          <p:nvPr/>
        </p:nvGraphicFramePr>
        <p:xfrm>
          <a:off x="2659488" y="4682435"/>
          <a:ext cx="3000000" cy="3000000"/>
        </p:xfrm>
        <a:graphic>
          <a:graphicData uri="http://schemas.openxmlformats.org/drawingml/2006/table">
            <a:tbl>
              <a:tblPr>
                <a:noFill/>
                <a:tableStyleId>{D41859D2-26A3-41FA-BB6A-5A3A71376E35}</a:tableStyleId>
              </a:tblPr>
              <a:tblGrid>
                <a:gridCol w="512800">
                  <a:extLst>
                    <a:ext uri="{9D8B030D-6E8A-4147-A177-3AD203B41FA5}">
                      <a16:colId xmlns:a16="http://schemas.microsoft.com/office/drawing/2014/main" val="20000"/>
                    </a:ext>
                  </a:extLst>
                </a:gridCol>
                <a:gridCol w="512800">
                  <a:extLst>
                    <a:ext uri="{9D8B030D-6E8A-4147-A177-3AD203B41FA5}">
                      <a16:colId xmlns:a16="http://schemas.microsoft.com/office/drawing/2014/main" val="20001"/>
                    </a:ext>
                  </a:extLst>
                </a:gridCol>
                <a:gridCol w="512800">
                  <a:extLst>
                    <a:ext uri="{9D8B030D-6E8A-4147-A177-3AD203B41FA5}">
                      <a16:colId xmlns:a16="http://schemas.microsoft.com/office/drawing/2014/main" val="20002"/>
                    </a:ext>
                  </a:extLst>
                </a:gridCol>
                <a:gridCol w="512800">
                  <a:extLst>
                    <a:ext uri="{9D8B030D-6E8A-4147-A177-3AD203B41FA5}">
                      <a16:colId xmlns:a16="http://schemas.microsoft.com/office/drawing/2014/main" val="20003"/>
                    </a:ext>
                  </a:extLst>
                </a:gridCol>
                <a:gridCol w="512800">
                  <a:extLst>
                    <a:ext uri="{9D8B030D-6E8A-4147-A177-3AD203B41FA5}">
                      <a16:colId xmlns:a16="http://schemas.microsoft.com/office/drawing/2014/main" val="20004"/>
                    </a:ext>
                  </a:extLst>
                </a:gridCol>
                <a:gridCol w="512800">
                  <a:extLst>
                    <a:ext uri="{9D8B030D-6E8A-4147-A177-3AD203B41FA5}">
                      <a16:colId xmlns:a16="http://schemas.microsoft.com/office/drawing/2014/main" val="20005"/>
                    </a:ext>
                  </a:extLst>
                </a:gridCol>
                <a:gridCol w="512800">
                  <a:extLst>
                    <a:ext uri="{9D8B030D-6E8A-4147-A177-3AD203B41FA5}">
                      <a16:colId xmlns:a16="http://schemas.microsoft.com/office/drawing/2014/main" val="20006"/>
                    </a:ext>
                  </a:extLst>
                </a:gridCol>
                <a:gridCol w="512800">
                  <a:extLst>
                    <a:ext uri="{9D8B030D-6E8A-4147-A177-3AD203B41FA5}">
                      <a16:colId xmlns:a16="http://schemas.microsoft.com/office/drawing/2014/main" val="20007"/>
                    </a:ext>
                  </a:extLst>
                </a:gridCol>
                <a:gridCol w="512800">
                  <a:extLst>
                    <a:ext uri="{9D8B030D-6E8A-4147-A177-3AD203B41FA5}">
                      <a16:colId xmlns:a16="http://schemas.microsoft.com/office/drawing/2014/main" val="20008"/>
                    </a:ext>
                  </a:extLst>
                </a:gridCol>
              </a:tblGrid>
              <a:tr h="396200">
                <a:tc>
                  <a:txBody>
                    <a:bodyPr/>
                    <a:lstStyle/>
                    <a:p>
                      <a:pPr marL="0" lvl="0" indent="0" algn="ctr" rtl="0">
                        <a:spcBef>
                          <a:spcPts val="0"/>
                        </a:spcBef>
                        <a:spcAft>
                          <a:spcPts val="0"/>
                        </a:spcAft>
                        <a:buNone/>
                      </a:pPr>
                      <a:r>
                        <a:rPr lang="vi">
                          <a:solidFill>
                            <a:srgbClr val="00FF00"/>
                          </a:solidFill>
                        </a:rPr>
                        <a:t>0</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1</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2</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3</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6</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7</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8</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1</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3</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74" name="Google Shape;274;p31"/>
          <p:cNvSpPr txBox="1"/>
          <p:nvPr/>
        </p:nvSpPr>
        <p:spPr>
          <a:xfrm>
            <a:off x="2756150" y="4315825"/>
            <a:ext cx="5237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800">
                <a:solidFill>
                  <a:srgbClr val="6AA84F"/>
                </a:solidFill>
              </a:rPr>
              <a:t>1      2      3      4      5      6      7      8       9</a:t>
            </a:r>
            <a:endParaRPr sz="1800">
              <a:solidFill>
                <a:srgbClr val="6AA84F"/>
              </a:solidFill>
            </a:endParaRPr>
          </a:p>
        </p:txBody>
      </p:sp>
      <p:sp>
        <p:nvSpPr>
          <p:cNvPr id="275" name="Google Shape;275;p31"/>
          <p:cNvSpPr txBox="1"/>
          <p:nvPr/>
        </p:nvSpPr>
        <p:spPr>
          <a:xfrm>
            <a:off x="1884900" y="4682425"/>
            <a:ext cx="87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solidFill>
                  <a:srgbClr val="93C47D"/>
                </a:solidFill>
                <a:latin typeface="Merriweather"/>
                <a:ea typeface="Merriweather"/>
                <a:cs typeface="Merriweather"/>
                <a:sym typeface="Merriweather"/>
              </a:rPr>
              <a:t>Trace</a:t>
            </a:r>
            <a:endParaRPr>
              <a:solidFill>
                <a:srgbClr val="93C47D"/>
              </a:solidFill>
              <a:latin typeface="Merriweather"/>
              <a:ea typeface="Merriweather"/>
              <a:cs typeface="Merriweather"/>
              <a:sym typeface="Merriweath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par>
                                <p:cTn id="8" presetID="10" presetClass="entr" presetSubtype="0" fill="hold" nodeType="withEffect">
                                  <p:stCondLst>
                                    <p:cond delay="0"/>
                                  </p:stCondLst>
                                  <p:childTnLst>
                                    <p:set>
                                      <p:cBhvr>
                                        <p:cTn id="9" dur="1" fill="hold">
                                          <p:stCondLst>
                                            <p:cond delay="0"/>
                                          </p:stCondLst>
                                        </p:cTn>
                                        <p:tgtEl>
                                          <p:spTgt spid="260"/>
                                        </p:tgtEl>
                                        <p:attrNameLst>
                                          <p:attrName>style.visibility</p:attrName>
                                        </p:attrNameLst>
                                      </p:cBhvr>
                                      <p:to>
                                        <p:strVal val="visible"/>
                                      </p:to>
                                    </p:set>
                                    <p:animEffect transition="in" filter="fade">
                                      <p:cBhvr>
                                        <p:cTn id="10" dur="1000"/>
                                        <p:tgtEl>
                                          <p:spTgt spid="260"/>
                                        </p:tgtEl>
                                      </p:cBhvr>
                                    </p:animEffect>
                                  </p:childTnLst>
                                </p:cTn>
                              </p:par>
                              <p:par>
                                <p:cTn id="11" presetID="10" presetClass="entr" presetSubtype="0" fill="hold" nodeType="withEffect">
                                  <p:stCondLst>
                                    <p:cond delay="0"/>
                                  </p:stCondLst>
                                  <p:childTnLst>
                                    <p:set>
                                      <p:cBhvr>
                                        <p:cTn id="12" dur="1" fill="hold">
                                          <p:stCondLst>
                                            <p:cond delay="0"/>
                                          </p:stCondLst>
                                        </p:cTn>
                                        <p:tgtEl>
                                          <p:spTgt spid="259"/>
                                        </p:tgtEl>
                                        <p:attrNameLst>
                                          <p:attrName>style.visibility</p:attrName>
                                        </p:attrNameLst>
                                      </p:cBhvr>
                                      <p:to>
                                        <p:strVal val="visible"/>
                                      </p:to>
                                    </p:set>
                                    <p:animEffect transition="in" filter="fade">
                                      <p:cBhvr>
                                        <p:cTn id="13" dur="10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2"/>
          <p:cNvPicPr preferRelativeResize="0"/>
          <p:nvPr/>
        </p:nvPicPr>
        <p:blipFill>
          <a:blip r:embed="rId3">
            <a:alphaModFix/>
          </a:blip>
          <a:stretch>
            <a:fillRect/>
          </a:stretch>
        </p:blipFill>
        <p:spPr>
          <a:xfrm>
            <a:off x="209750" y="1409900"/>
            <a:ext cx="5041525" cy="2196400"/>
          </a:xfrm>
          <a:prstGeom prst="rect">
            <a:avLst/>
          </a:prstGeom>
          <a:noFill/>
          <a:ln>
            <a:noFill/>
          </a:ln>
        </p:spPr>
      </p:pic>
      <p:sp>
        <p:nvSpPr>
          <p:cNvPr id="281" name="Google Shape;281;p32"/>
          <p:cNvSpPr txBox="1"/>
          <p:nvPr/>
        </p:nvSpPr>
        <p:spPr>
          <a:xfrm>
            <a:off x="460275" y="184100"/>
            <a:ext cx="486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82" name="Google Shape;282;p32"/>
          <p:cNvSpPr txBox="1"/>
          <p:nvPr/>
        </p:nvSpPr>
        <p:spPr>
          <a:xfrm>
            <a:off x="-398400" y="107900"/>
            <a:ext cx="58224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a:solidFill>
                  <a:srgbClr val="FF9900"/>
                </a:solidFill>
                <a:latin typeface="Merriweather Light"/>
                <a:ea typeface="Merriweather Light"/>
                <a:cs typeface="Merriweather Light"/>
                <a:sym typeface="Merriweather Light"/>
              </a:rPr>
              <a:t>Thuật toán Dijkstra</a:t>
            </a:r>
            <a:endParaRPr sz="3500">
              <a:solidFill>
                <a:srgbClr val="FF9900"/>
              </a:solidFill>
              <a:latin typeface="Merriweather Light"/>
              <a:ea typeface="Merriweather Light"/>
              <a:cs typeface="Merriweather Light"/>
              <a:sym typeface="Merriweather Light"/>
            </a:endParaRPr>
          </a:p>
        </p:txBody>
      </p:sp>
      <p:graphicFrame>
        <p:nvGraphicFramePr>
          <p:cNvPr id="283" name="Google Shape;283;p32"/>
          <p:cNvGraphicFramePr/>
          <p:nvPr/>
        </p:nvGraphicFramePr>
        <p:xfrm>
          <a:off x="522338" y="4377610"/>
          <a:ext cx="3000000" cy="3000000"/>
        </p:xfrm>
        <a:graphic>
          <a:graphicData uri="http://schemas.openxmlformats.org/drawingml/2006/table">
            <a:tbl>
              <a:tblPr>
                <a:noFill/>
                <a:tableStyleId>{D41859D2-26A3-41FA-BB6A-5A3A71376E35}</a:tableStyleId>
              </a:tblPr>
              <a:tblGrid>
                <a:gridCol w="512800">
                  <a:extLst>
                    <a:ext uri="{9D8B030D-6E8A-4147-A177-3AD203B41FA5}">
                      <a16:colId xmlns:a16="http://schemas.microsoft.com/office/drawing/2014/main" val="20000"/>
                    </a:ext>
                  </a:extLst>
                </a:gridCol>
                <a:gridCol w="512800">
                  <a:extLst>
                    <a:ext uri="{9D8B030D-6E8A-4147-A177-3AD203B41FA5}">
                      <a16:colId xmlns:a16="http://schemas.microsoft.com/office/drawing/2014/main" val="20001"/>
                    </a:ext>
                  </a:extLst>
                </a:gridCol>
                <a:gridCol w="512800">
                  <a:extLst>
                    <a:ext uri="{9D8B030D-6E8A-4147-A177-3AD203B41FA5}">
                      <a16:colId xmlns:a16="http://schemas.microsoft.com/office/drawing/2014/main" val="20002"/>
                    </a:ext>
                  </a:extLst>
                </a:gridCol>
                <a:gridCol w="512800">
                  <a:extLst>
                    <a:ext uri="{9D8B030D-6E8A-4147-A177-3AD203B41FA5}">
                      <a16:colId xmlns:a16="http://schemas.microsoft.com/office/drawing/2014/main" val="20003"/>
                    </a:ext>
                  </a:extLst>
                </a:gridCol>
                <a:gridCol w="512800">
                  <a:extLst>
                    <a:ext uri="{9D8B030D-6E8A-4147-A177-3AD203B41FA5}">
                      <a16:colId xmlns:a16="http://schemas.microsoft.com/office/drawing/2014/main" val="20004"/>
                    </a:ext>
                  </a:extLst>
                </a:gridCol>
                <a:gridCol w="512800">
                  <a:extLst>
                    <a:ext uri="{9D8B030D-6E8A-4147-A177-3AD203B41FA5}">
                      <a16:colId xmlns:a16="http://schemas.microsoft.com/office/drawing/2014/main" val="20005"/>
                    </a:ext>
                  </a:extLst>
                </a:gridCol>
                <a:gridCol w="512800">
                  <a:extLst>
                    <a:ext uri="{9D8B030D-6E8A-4147-A177-3AD203B41FA5}">
                      <a16:colId xmlns:a16="http://schemas.microsoft.com/office/drawing/2014/main" val="20006"/>
                    </a:ext>
                  </a:extLst>
                </a:gridCol>
                <a:gridCol w="512800">
                  <a:extLst>
                    <a:ext uri="{9D8B030D-6E8A-4147-A177-3AD203B41FA5}">
                      <a16:colId xmlns:a16="http://schemas.microsoft.com/office/drawing/2014/main" val="20007"/>
                    </a:ext>
                  </a:extLst>
                </a:gridCol>
                <a:gridCol w="512800">
                  <a:extLst>
                    <a:ext uri="{9D8B030D-6E8A-4147-A177-3AD203B41FA5}">
                      <a16:colId xmlns:a16="http://schemas.microsoft.com/office/drawing/2014/main" val="20008"/>
                    </a:ext>
                  </a:extLst>
                </a:gridCol>
              </a:tblGrid>
              <a:tr h="396200">
                <a:tc>
                  <a:txBody>
                    <a:bodyPr/>
                    <a:lstStyle/>
                    <a:p>
                      <a:pPr marL="0" lvl="0" indent="0" algn="ctr" rtl="0">
                        <a:spcBef>
                          <a:spcPts val="0"/>
                        </a:spcBef>
                        <a:spcAft>
                          <a:spcPts val="0"/>
                        </a:spcAft>
                        <a:buNone/>
                      </a:pPr>
                      <a:r>
                        <a:rPr lang="vi">
                          <a:solidFill>
                            <a:srgbClr val="00FF00"/>
                          </a:solidFill>
                        </a:rPr>
                        <a:t>0</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1</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2</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3</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6</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7</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8</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1</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3</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84" name="Google Shape;284;p32"/>
          <p:cNvSpPr txBox="1"/>
          <p:nvPr/>
        </p:nvSpPr>
        <p:spPr>
          <a:xfrm>
            <a:off x="460275" y="4791688"/>
            <a:ext cx="353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solidFill>
                  <a:srgbClr val="93C47D"/>
                </a:solidFill>
                <a:latin typeface="Merriweather"/>
                <a:ea typeface="Merriweather"/>
                <a:cs typeface="Merriweather"/>
                <a:sym typeface="Merriweather"/>
              </a:rPr>
              <a:t>Trace</a:t>
            </a:r>
            <a:endParaRPr>
              <a:solidFill>
                <a:srgbClr val="93C47D"/>
              </a:solidFill>
              <a:latin typeface="Merriweather"/>
              <a:ea typeface="Merriweather"/>
              <a:cs typeface="Merriweather"/>
              <a:sym typeface="Merriweather"/>
            </a:endParaRPr>
          </a:p>
        </p:txBody>
      </p:sp>
      <p:sp>
        <p:nvSpPr>
          <p:cNvPr id="285" name="Google Shape;285;p32"/>
          <p:cNvSpPr txBox="1"/>
          <p:nvPr/>
        </p:nvSpPr>
        <p:spPr>
          <a:xfrm>
            <a:off x="640825" y="3968150"/>
            <a:ext cx="5237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800">
                <a:solidFill>
                  <a:srgbClr val="6AA84F"/>
                </a:solidFill>
              </a:rPr>
              <a:t>1      2      3      4      5      6      7      8       9</a:t>
            </a:r>
            <a:endParaRPr sz="1800">
              <a:solidFill>
                <a:srgbClr val="6AA84F"/>
              </a:solidFill>
            </a:endParaRPr>
          </a:p>
        </p:txBody>
      </p:sp>
      <p:graphicFrame>
        <p:nvGraphicFramePr>
          <p:cNvPr id="286" name="Google Shape;286;p32"/>
          <p:cNvGraphicFramePr/>
          <p:nvPr/>
        </p:nvGraphicFramePr>
        <p:xfrm>
          <a:off x="5500188" y="872625"/>
          <a:ext cx="3000000" cy="3000000"/>
        </p:xfrm>
        <a:graphic>
          <a:graphicData uri="http://schemas.openxmlformats.org/drawingml/2006/table">
            <a:tbl>
              <a:tblPr>
                <a:noFill/>
                <a:tableStyleId>{D41859D2-26A3-41FA-BB6A-5A3A71376E35}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tblGrid>
              <a:tr h="333950">
                <a:tc>
                  <a:txBody>
                    <a:bodyPr/>
                    <a:lstStyle/>
                    <a:p>
                      <a:pPr marL="0" lvl="0" indent="0" algn="ctr" rtl="0">
                        <a:spcBef>
                          <a:spcPts val="0"/>
                        </a:spcBef>
                        <a:spcAft>
                          <a:spcPts val="0"/>
                        </a:spcAft>
                        <a:buNone/>
                      </a:pPr>
                      <a:r>
                        <a:rPr lang="vi">
                          <a:solidFill>
                            <a:srgbClr val="00FF00"/>
                          </a:solidFill>
                        </a:rPr>
                        <a:t>0</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4</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8</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4</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12</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8</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1"/>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12</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9</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8</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15</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2"/>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12</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11</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9</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15</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3"/>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12</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25</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21</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11</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15</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4"/>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12</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19</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21</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14</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5"/>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19</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21</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14</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6"/>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19</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21</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7"/>
                  </a:ext>
                </a:extLst>
              </a:tr>
              <a:tr h="33600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21</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287" name="Google Shape;287;p32"/>
          <p:cNvSpPr txBox="1"/>
          <p:nvPr/>
        </p:nvSpPr>
        <p:spPr>
          <a:xfrm>
            <a:off x="5124000" y="920450"/>
            <a:ext cx="45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solidFill>
                  <a:srgbClr val="6D9EEB"/>
                </a:solidFill>
                <a:latin typeface="Merriweather"/>
                <a:ea typeface="Merriweather"/>
                <a:cs typeface="Merriweather"/>
                <a:sym typeface="Merriweather"/>
              </a:rPr>
              <a:t>d</a:t>
            </a:r>
            <a:endParaRPr>
              <a:solidFill>
                <a:srgbClr val="6D9EEB"/>
              </a:solidFill>
              <a:latin typeface="Merriweather"/>
              <a:ea typeface="Merriweather"/>
              <a:cs typeface="Merriweather"/>
              <a:sym typeface="Merriweather"/>
            </a:endParaRPr>
          </a:p>
        </p:txBody>
      </p:sp>
      <p:sp>
        <p:nvSpPr>
          <p:cNvPr id="288" name="Google Shape;288;p32"/>
          <p:cNvSpPr txBox="1"/>
          <p:nvPr/>
        </p:nvSpPr>
        <p:spPr>
          <a:xfrm>
            <a:off x="5576400" y="458025"/>
            <a:ext cx="52374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300">
                <a:solidFill>
                  <a:srgbClr val="3C78D8"/>
                </a:solidFill>
              </a:rPr>
              <a:t>1      2      3      4       5      6      7      8       9</a:t>
            </a:r>
            <a:endParaRPr sz="1300">
              <a:solidFill>
                <a:srgbClr val="3C78D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1000"/>
                                        <p:tgtEl>
                                          <p:spTgt spid="283"/>
                                        </p:tgtEl>
                                      </p:cBhvr>
                                    </p:animEffect>
                                  </p:childTnLst>
                                </p:cTn>
                              </p:par>
                              <p:par>
                                <p:cTn id="8" presetID="10" presetClass="entr" presetSubtype="0" fill="hold" nodeType="withEffect">
                                  <p:stCondLst>
                                    <p:cond delay="0"/>
                                  </p:stCondLst>
                                  <p:childTnLst>
                                    <p:set>
                                      <p:cBhvr>
                                        <p:cTn id="9" dur="1" fill="hold">
                                          <p:stCondLst>
                                            <p:cond delay="0"/>
                                          </p:stCondLst>
                                        </p:cTn>
                                        <p:tgtEl>
                                          <p:spTgt spid="285"/>
                                        </p:tgtEl>
                                        <p:attrNameLst>
                                          <p:attrName>style.visibility</p:attrName>
                                        </p:attrNameLst>
                                      </p:cBhvr>
                                      <p:to>
                                        <p:strVal val="visible"/>
                                      </p:to>
                                    </p:set>
                                    <p:animEffect transition="in" filter="fade">
                                      <p:cBhvr>
                                        <p:cTn id="10" dur="1000"/>
                                        <p:tgtEl>
                                          <p:spTgt spid="285"/>
                                        </p:tgtEl>
                                      </p:cBhvr>
                                    </p:animEffect>
                                  </p:childTnLst>
                                </p:cTn>
                              </p:par>
                              <p:par>
                                <p:cTn id="11" presetID="10" presetClass="entr" presetSubtype="0" fill="hold" nodeType="withEffect">
                                  <p:stCondLst>
                                    <p:cond delay="0"/>
                                  </p:stCondLst>
                                  <p:childTnLst>
                                    <p:set>
                                      <p:cBhvr>
                                        <p:cTn id="12" dur="1" fill="hold">
                                          <p:stCondLst>
                                            <p:cond delay="0"/>
                                          </p:stCondLst>
                                        </p:cTn>
                                        <p:tgtEl>
                                          <p:spTgt spid="284"/>
                                        </p:tgtEl>
                                        <p:attrNameLst>
                                          <p:attrName>style.visibility</p:attrName>
                                        </p:attrNameLst>
                                      </p:cBhvr>
                                      <p:to>
                                        <p:strVal val="visible"/>
                                      </p:to>
                                    </p:set>
                                    <p:animEffect transition="in" filter="fade">
                                      <p:cBhvr>
                                        <p:cTn id="13" dur="10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p:nvPr/>
        </p:nvSpPr>
        <p:spPr>
          <a:xfrm>
            <a:off x="-398400" y="107900"/>
            <a:ext cx="58224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a:solidFill>
                  <a:srgbClr val="FF9900"/>
                </a:solidFill>
                <a:latin typeface="Merriweather Light"/>
                <a:ea typeface="Merriweather Light"/>
                <a:cs typeface="Merriweather Light"/>
                <a:sym typeface="Merriweather Light"/>
              </a:rPr>
              <a:t>Thuật toán Dijkstra</a:t>
            </a:r>
            <a:endParaRPr sz="3500">
              <a:solidFill>
                <a:srgbClr val="FF9900"/>
              </a:solidFill>
              <a:latin typeface="Merriweather Light"/>
              <a:ea typeface="Merriweather Light"/>
              <a:cs typeface="Merriweather Light"/>
              <a:sym typeface="Merriweather Light"/>
            </a:endParaRPr>
          </a:p>
        </p:txBody>
      </p:sp>
      <p:graphicFrame>
        <p:nvGraphicFramePr>
          <p:cNvPr id="294" name="Google Shape;294;p33"/>
          <p:cNvGraphicFramePr/>
          <p:nvPr/>
        </p:nvGraphicFramePr>
        <p:xfrm>
          <a:off x="522338" y="4377610"/>
          <a:ext cx="3000000" cy="3000000"/>
        </p:xfrm>
        <a:graphic>
          <a:graphicData uri="http://schemas.openxmlformats.org/drawingml/2006/table">
            <a:tbl>
              <a:tblPr>
                <a:noFill/>
                <a:tableStyleId>{D41859D2-26A3-41FA-BB6A-5A3A71376E35}</a:tableStyleId>
              </a:tblPr>
              <a:tblGrid>
                <a:gridCol w="512800">
                  <a:extLst>
                    <a:ext uri="{9D8B030D-6E8A-4147-A177-3AD203B41FA5}">
                      <a16:colId xmlns:a16="http://schemas.microsoft.com/office/drawing/2014/main" val="20000"/>
                    </a:ext>
                  </a:extLst>
                </a:gridCol>
                <a:gridCol w="512800">
                  <a:extLst>
                    <a:ext uri="{9D8B030D-6E8A-4147-A177-3AD203B41FA5}">
                      <a16:colId xmlns:a16="http://schemas.microsoft.com/office/drawing/2014/main" val="20001"/>
                    </a:ext>
                  </a:extLst>
                </a:gridCol>
                <a:gridCol w="512800">
                  <a:extLst>
                    <a:ext uri="{9D8B030D-6E8A-4147-A177-3AD203B41FA5}">
                      <a16:colId xmlns:a16="http://schemas.microsoft.com/office/drawing/2014/main" val="20002"/>
                    </a:ext>
                  </a:extLst>
                </a:gridCol>
                <a:gridCol w="512800">
                  <a:extLst>
                    <a:ext uri="{9D8B030D-6E8A-4147-A177-3AD203B41FA5}">
                      <a16:colId xmlns:a16="http://schemas.microsoft.com/office/drawing/2014/main" val="20003"/>
                    </a:ext>
                  </a:extLst>
                </a:gridCol>
                <a:gridCol w="512800">
                  <a:extLst>
                    <a:ext uri="{9D8B030D-6E8A-4147-A177-3AD203B41FA5}">
                      <a16:colId xmlns:a16="http://schemas.microsoft.com/office/drawing/2014/main" val="20004"/>
                    </a:ext>
                  </a:extLst>
                </a:gridCol>
                <a:gridCol w="512800">
                  <a:extLst>
                    <a:ext uri="{9D8B030D-6E8A-4147-A177-3AD203B41FA5}">
                      <a16:colId xmlns:a16="http://schemas.microsoft.com/office/drawing/2014/main" val="20005"/>
                    </a:ext>
                  </a:extLst>
                </a:gridCol>
                <a:gridCol w="512800">
                  <a:extLst>
                    <a:ext uri="{9D8B030D-6E8A-4147-A177-3AD203B41FA5}">
                      <a16:colId xmlns:a16="http://schemas.microsoft.com/office/drawing/2014/main" val="20006"/>
                    </a:ext>
                  </a:extLst>
                </a:gridCol>
              </a:tblGrid>
              <a:tr h="396200">
                <a:tc>
                  <a:txBody>
                    <a:bodyPr/>
                    <a:lstStyle/>
                    <a:p>
                      <a:pPr marL="0" lvl="0" indent="0" algn="ctr" rtl="0">
                        <a:spcBef>
                          <a:spcPts val="0"/>
                        </a:spcBef>
                        <a:spcAft>
                          <a:spcPts val="0"/>
                        </a:spcAft>
                        <a:buNone/>
                      </a:pPr>
                      <a:r>
                        <a:rPr lang="vi">
                          <a:solidFill>
                            <a:srgbClr val="00FF00"/>
                          </a:solidFill>
                        </a:rPr>
                        <a:t>0</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0</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0</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0</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0</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0</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0</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95" name="Google Shape;295;p33"/>
          <p:cNvSpPr txBox="1"/>
          <p:nvPr/>
        </p:nvSpPr>
        <p:spPr>
          <a:xfrm>
            <a:off x="460275" y="4791688"/>
            <a:ext cx="353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solidFill>
                  <a:srgbClr val="93C47D"/>
                </a:solidFill>
                <a:latin typeface="Merriweather"/>
                <a:ea typeface="Merriweather"/>
                <a:cs typeface="Merriweather"/>
                <a:sym typeface="Merriweather"/>
              </a:rPr>
              <a:t>Trace</a:t>
            </a:r>
            <a:endParaRPr>
              <a:solidFill>
                <a:srgbClr val="93C47D"/>
              </a:solidFill>
              <a:latin typeface="Merriweather"/>
              <a:ea typeface="Merriweather"/>
              <a:cs typeface="Merriweather"/>
              <a:sym typeface="Merriweather"/>
            </a:endParaRPr>
          </a:p>
        </p:txBody>
      </p:sp>
      <p:sp>
        <p:nvSpPr>
          <p:cNvPr id="296" name="Google Shape;296;p33"/>
          <p:cNvSpPr txBox="1"/>
          <p:nvPr/>
        </p:nvSpPr>
        <p:spPr>
          <a:xfrm>
            <a:off x="640825" y="3968150"/>
            <a:ext cx="5237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800">
                <a:solidFill>
                  <a:srgbClr val="6AA84F"/>
                </a:solidFill>
              </a:rPr>
              <a:t>1      2      3      4      5      6      7     </a:t>
            </a:r>
            <a:endParaRPr sz="1800">
              <a:solidFill>
                <a:srgbClr val="6AA84F"/>
              </a:solidFill>
            </a:endParaRPr>
          </a:p>
        </p:txBody>
      </p:sp>
      <p:graphicFrame>
        <p:nvGraphicFramePr>
          <p:cNvPr id="297" name="Google Shape;297;p33"/>
          <p:cNvGraphicFramePr/>
          <p:nvPr/>
        </p:nvGraphicFramePr>
        <p:xfrm>
          <a:off x="6262188" y="872625"/>
          <a:ext cx="3000000" cy="3000000"/>
        </p:xfrm>
        <a:graphic>
          <a:graphicData uri="http://schemas.openxmlformats.org/drawingml/2006/table">
            <a:tbl>
              <a:tblPr>
                <a:noFill/>
                <a:tableStyleId>{D41859D2-26A3-41FA-BB6A-5A3A71376E35}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tblGrid>
              <a:tr h="333950">
                <a:tc>
                  <a:txBody>
                    <a:bodyPr/>
                    <a:lstStyle/>
                    <a:p>
                      <a:pPr marL="0" lvl="0" indent="0" algn="ctr" rtl="0">
                        <a:spcBef>
                          <a:spcPts val="0"/>
                        </a:spcBef>
                        <a:spcAft>
                          <a:spcPts val="0"/>
                        </a:spcAft>
                        <a:buNone/>
                      </a:pPr>
                      <a:r>
                        <a:rPr lang="vi">
                          <a:solidFill>
                            <a:srgbClr val="00FF00"/>
                          </a:solidFill>
                        </a:rPr>
                        <a:t>0</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1"/>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2"/>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3"/>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4"/>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5"/>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98" name="Google Shape;298;p33"/>
          <p:cNvSpPr txBox="1"/>
          <p:nvPr/>
        </p:nvSpPr>
        <p:spPr>
          <a:xfrm>
            <a:off x="5886000" y="920450"/>
            <a:ext cx="45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solidFill>
                  <a:srgbClr val="6D9EEB"/>
                </a:solidFill>
                <a:latin typeface="Merriweather"/>
                <a:ea typeface="Merriweather"/>
                <a:cs typeface="Merriweather"/>
                <a:sym typeface="Merriweather"/>
              </a:rPr>
              <a:t>d</a:t>
            </a:r>
            <a:endParaRPr>
              <a:solidFill>
                <a:srgbClr val="6D9EEB"/>
              </a:solidFill>
              <a:latin typeface="Merriweather"/>
              <a:ea typeface="Merriweather"/>
              <a:cs typeface="Merriweather"/>
              <a:sym typeface="Merriweather"/>
            </a:endParaRPr>
          </a:p>
        </p:txBody>
      </p:sp>
      <p:sp>
        <p:nvSpPr>
          <p:cNvPr id="299" name="Google Shape;299;p33"/>
          <p:cNvSpPr txBox="1"/>
          <p:nvPr/>
        </p:nvSpPr>
        <p:spPr>
          <a:xfrm>
            <a:off x="6338400" y="458025"/>
            <a:ext cx="52374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300">
                <a:solidFill>
                  <a:srgbClr val="3C78D8"/>
                </a:solidFill>
              </a:rPr>
              <a:t>1      2      3      4       5      6      7      </a:t>
            </a:r>
            <a:endParaRPr sz="1300">
              <a:solidFill>
                <a:srgbClr val="3C78D8"/>
              </a:solidFill>
            </a:endParaRPr>
          </a:p>
        </p:txBody>
      </p:sp>
      <p:pic>
        <p:nvPicPr>
          <p:cNvPr id="300" name="Google Shape;300;p33"/>
          <p:cNvPicPr preferRelativeResize="0"/>
          <p:nvPr/>
        </p:nvPicPr>
        <p:blipFill rotWithShape="1">
          <a:blip r:embed="rId3">
            <a:alphaModFix/>
          </a:blip>
          <a:srcRect l="5714" t="5893" r="7697" b="4121"/>
          <a:stretch/>
        </p:blipFill>
        <p:spPr>
          <a:xfrm>
            <a:off x="302200" y="768050"/>
            <a:ext cx="5445391" cy="30734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1000"/>
                                        <p:tgtEl>
                                          <p:spTgt spid="294"/>
                                        </p:tgtEl>
                                      </p:cBhvr>
                                    </p:animEffect>
                                  </p:childTnLst>
                                </p:cTn>
                              </p:par>
                              <p:par>
                                <p:cTn id="8" presetID="10" presetClass="entr" presetSubtype="0" fill="hold" nodeType="withEffect">
                                  <p:stCondLst>
                                    <p:cond delay="0"/>
                                  </p:stCondLst>
                                  <p:childTnLst>
                                    <p:set>
                                      <p:cBhvr>
                                        <p:cTn id="9" dur="1" fill="hold">
                                          <p:stCondLst>
                                            <p:cond delay="0"/>
                                          </p:stCondLst>
                                        </p:cTn>
                                        <p:tgtEl>
                                          <p:spTgt spid="296"/>
                                        </p:tgtEl>
                                        <p:attrNameLst>
                                          <p:attrName>style.visibility</p:attrName>
                                        </p:attrNameLst>
                                      </p:cBhvr>
                                      <p:to>
                                        <p:strVal val="visible"/>
                                      </p:to>
                                    </p:set>
                                    <p:animEffect transition="in" filter="fade">
                                      <p:cBhvr>
                                        <p:cTn id="10" dur="1000"/>
                                        <p:tgtEl>
                                          <p:spTgt spid="296"/>
                                        </p:tgtEl>
                                      </p:cBhvr>
                                    </p:animEffect>
                                  </p:childTnLst>
                                </p:cTn>
                              </p:par>
                              <p:par>
                                <p:cTn id="11" presetID="10" presetClass="entr" presetSubtype="0" fill="hold" nodeType="withEffect">
                                  <p:stCondLst>
                                    <p:cond delay="0"/>
                                  </p:stCondLst>
                                  <p:childTnLst>
                                    <p:set>
                                      <p:cBhvr>
                                        <p:cTn id="12" dur="1" fill="hold">
                                          <p:stCondLst>
                                            <p:cond delay="0"/>
                                          </p:stCondLst>
                                        </p:cTn>
                                        <p:tgtEl>
                                          <p:spTgt spid="295"/>
                                        </p:tgtEl>
                                        <p:attrNameLst>
                                          <p:attrName>style.visibility</p:attrName>
                                        </p:attrNameLst>
                                      </p:cBhvr>
                                      <p:to>
                                        <p:strVal val="visible"/>
                                      </p:to>
                                    </p:set>
                                    <p:animEffect transition="in" filter="fade">
                                      <p:cBhvr>
                                        <p:cTn id="13" dur="10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4"/>
          <p:cNvSpPr txBox="1">
            <a:spLocks noGrp="1"/>
          </p:cNvSpPr>
          <p:nvPr>
            <p:ph type="title"/>
          </p:nvPr>
        </p:nvSpPr>
        <p:spPr>
          <a:xfrm>
            <a:off x="389925" y="341825"/>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vi">
                <a:solidFill>
                  <a:srgbClr val="FF9900"/>
                </a:solidFill>
                <a:latin typeface="Merriweather"/>
                <a:ea typeface="Merriweather"/>
                <a:cs typeface="Merriweather"/>
                <a:sym typeface="Merriweather"/>
              </a:rPr>
              <a:t>Câu hỏi?</a:t>
            </a:r>
            <a:endParaRPr>
              <a:solidFill>
                <a:srgbClr val="FF9900"/>
              </a:solidFill>
              <a:latin typeface="Merriweather"/>
              <a:ea typeface="Merriweather"/>
              <a:cs typeface="Merriweather"/>
              <a:sym typeface="Merriweather"/>
            </a:endParaRPr>
          </a:p>
        </p:txBody>
      </p:sp>
      <p:sp>
        <p:nvSpPr>
          <p:cNvPr id="306" name="Google Shape;306;p34"/>
          <p:cNvSpPr txBox="1">
            <a:spLocks noGrp="1"/>
          </p:cNvSpPr>
          <p:nvPr>
            <p:ph type="title"/>
          </p:nvPr>
        </p:nvSpPr>
        <p:spPr>
          <a:xfrm>
            <a:off x="286050" y="1183625"/>
            <a:ext cx="8520600" cy="3285000"/>
          </a:xfrm>
          <a:prstGeom prst="rect">
            <a:avLst/>
          </a:prstGeom>
        </p:spPr>
        <p:txBody>
          <a:bodyPr spcFirstLastPara="1" wrap="square" lIns="91425" tIns="91425" rIns="91425" bIns="91425" anchor="ctr" anchorCtr="0">
            <a:normAutofit fontScale="90000"/>
          </a:bodyPr>
          <a:lstStyle/>
          <a:p>
            <a:pPr marL="457200" lvl="0" indent="-434340" algn="ctr" rtl="0">
              <a:spcBef>
                <a:spcPts val="0"/>
              </a:spcBef>
              <a:spcAft>
                <a:spcPts val="0"/>
              </a:spcAft>
              <a:buClr>
                <a:srgbClr val="D9D9D9"/>
              </a:buClr>
              <a:buSzPct val="100000"/>
              <a:buFont typeface="Merriweather"/>
              <a:buAutoNum type="arabicPeriod"/>
            </a:pPr>
            <a:r>
              <a:rPr lang="vi">
                <a:solidFill>
                  <a:srgbClr val="D9D9D9"/>
                </a:solidFill>
                <a:latin typeface="Merriweather"/>
                <a:ea typeface="Merriweather"/>
                <a:cs typeface="Merriweather"/>
                <a:sym typeface="Merriweather"/>
              </a:rPr>
              <a:t>Mảng d tại bước 5?</a:t>
            </a:r>
            <a:endParaRPr>
              <a:solidFill>
                <a:srgbClr val="D9D9D9"/>
              </a:solidFill>
              <a:latin typeface="Merriweather"/>
              <a:ea typeface="Merriweather"/>
              <a:cs typeface="Merriweather"/>
              <a:sym typeface="Merriweather"/>
            </a:endParaRPr>
          </a:p>
          <a:p>
            <a:pPr marL="457200" lvl="0" indent="-434340" algn="ctr" rtl="0">
              <a:spcBef>
                <a:spcPts val="0"/>
              </a:spcBef>
              <a:spcAft>
                <a:spcPts val="0"/>
              </a:spcAft>
              <a:buClr>
                <a:srgbClr val="D9D9D9"/>
              </a:buClr>
              <a:buSzPct val="100000"/>
              <a:buFont typeface="Merriweather"/>
              <a:buAutoNum type="arabicPeriod"/>
            </a:pPr>
            <a:r>
              <a:rPr lang="vi">
                <a:solidFill>
                  <a:srgbClr val="D9D9D9"/>
                </a:solidFill>
                <a:latin typeface="Merriweather"/>
                <a:ea typeface="Merriweather"/>
                <a:cs typeface="Merriweather"/>
                <a:sym typeface="Merriweather"/>
              </a:rPr>
              <a:t>Mảng d tại bước 6?</a:t>
            </a:r>
            <a:endParaRPr>
              <a:solidFill>
                <a:srgbClr val="D9D9D9"/>
              </a:solidFill>
              <a:latin typeface="Merriweather"/>
              <a:ea typeface="Merriweather"/>
              <a:cs typeface="Merriweather"/>
              <a:sym typeface="Merriweather"/>
            </a:endParaRPr>
          </a:p>
          <a:p>
            <a:pPr marL="457200" lvl="0" indent="-434340" algn="ctr" rtl="0">
              <a:spcBef>
                <a:spcPts val="0"/>
              </a:spcBef>
              <a:spcAft>
                <a:spcPts val="0"/>
              </a:spcAft>
              <a:buClr>
                <a:srgbClr val="D9D9D9"/>
              </a:buClr>
              <a:buSzPct val="100000"/>
              <a:buFont typeface="Merriweather"/>
              <a:buAutoNum type="arabicPeriod"/>
            </a:pPr>
            <a:r>
              <a:rPr lang="vi">
                <a:solidFill>
                  <a:srgbClr val="D9D9D9"/>
                </a:solidFill>
                <a:latin typeface="Merriweather"/>
                <a:ea typeface="Merriweather"/>
                <a:cs typeface="Merriweather"/>
                <a:sym typeface="Merriweather"/>
              </a:rPr>
              <a:t>Mảng d tại bước 7?</a:t>
            </a:r>
            <a:endParaRPr>
              <a:solidFill>
                <a:srgbClr val="D9D9D9"/>
              </a:solidFill>
              <a:latin typeface="Merriweather"/>
              <a:ea typeface="Merriweather"/>
              <a:cs typeface="Merriweather"/>
              <a:sym typeface="Merriweather"/>
            </a:endParaRPr>
          </a:p>
          <a:p>
            <a:pPr marL="457200" lvl="0" indent="-434340" algn="ctr" rtl="0">
              <a:spcBef>
                <a:spcPts val="0"/>
              </a:spcBef>
              <a:spcAft>
                <a:spcPts val="0"/>
              </a:spcAft>
              <a:buClr>
                <a:srgbClr val="D9D9D9"/>
              </a:buClr>
              <a:buSzPct val="100000"/>
              <a:buFont typeface="Merriweather"/>
              <a:buAutoNum type="arabicPeriod"/>
            </a:pPr>
            <a:r>
              <a:rPr lang="vi">
                <a:solidFill>
                  <a:srgbClr val="D9D9D9"/>
                </a:solidFill>
                <a:latin typeface="Merriweather"/>
                <a:ea typeface="Merriweather"/>
                <a:cs typeface="Merriweather"/>
                <a:sym typeface="Merriweather"/>
              </a:rPr>
              <a:t>Mảng trace tại bước 5?</a:t>
            </a:r>
            <a:endParaRPr>
              <a:solidFill>
                <a:srgbClr val="D9D9D9"/>
              </a:solidFill>
              <a:latin typeface="Merriweather"/>
              <a:ea typeface="Merriweather"/>
              <a:cs typeface="Merriweather"/>
              <a:sym typeface="Merriweather"/>
            </a:endParaRPr>
          </a:p>
          <a:p>
            <a:pPr marL="457200" lvl="0" indent="-434340" algn="ctr" rtl="0">
              <a:spcBef>
                <a:spcPts val="0"/>
              </a:spcBef>
              <a:spcAft>
                <a:spcPts val="0"/>
              </a:spcAft>
              <a:buClr>
                <a:srgbClr val="D9D9D9"/>
              </a:buClr>
              <a:buSzPct val="100000"/>
              <a:buFont typeface="Merriweather"/>
              <a:buAutoNum type="arabicPeriod"/>
            </a:pPr>
            <a:r>
              <a:rPr lang="vi">
                <a:solidFill>
                  <a:srgbClr val="D9D9D9"/>
                </a:solidFill>
                <a:latin typeface="Merriweather"/>
                <a:ea typeface="Merriweather"/>
                <a:cs typeface="Merriweather"/>
                <a:sym typeface="Merriweather"/>
              </a:rPr>
              <a:t>Mảng trace tại bước 6?</a:t>
            </a:r>
            <a:endParaRPr>
              <a:solidFill>
                <a:srgbClr val="D9D9D9"/>
              </a:solidFill>
              <a:latin typeface="Merriweather"/>
              <a:ea typeface="Merriweather"/>
              <a:cs typeface="Merriweather"/>
              <a:sym typeface="Merriweather"/>
            </a:endParaRPr>
          </a:p>
          <a:p>
            <a:pPr marL="457200" lvl="0" indent="-434340" algn="ctr" rtl="0">
              <a:spcBef>
                <a:spcPts val="0"/>
              </a:spcBef>
              <a:spcAft>
                <a:spcPts val="0"/>
              </a:spcAft>
              <a:buClr>
                <a:srgbClr val="D9D9D9"/>
              </a:buClr>
              <a:buSzPct val="100000"/>
              <a:buFont typeface="Merriweather"/>
              <a:buAutoNum type="arabicPeriod"/>
            </a:pPr>
            <a:r>
              <a:rPr lang="vi">
                <a:solidFill>
                  <a:srgbClr val="D9D9D9"/>
                </a:solidFill>
                <a:latin typeface="Merriweather"/>
                <a:ea typeface="Merriweather"/>
                <a:cs typeface="Merriweather"/>
                <a:sym typeface="Merriweather"/>
              </a:rPr>
              <a:t>Mảng trace tại bước 7?</a:t>
            </a:r>
            <a:endParaRPr>
              <a:solidFill>
                <a:srgbClr val="D9D9D9"/>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5"/>
          <p:cNvSpPr txBox="1"/>
          <p:nvPr/>
        </p:nvSpPr>
        <p:spPr>
          <a:xfrm>
            <a:off x="-398400" y="107900"/>
            <a:ext cx="58224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a:solidFill>
                  <a:srgbClr val="FF9900"/>
                </a:solidFill>
                <a:latin typeface="Merriweather Light"/>
                <a:ea typeface="Merriweather Light"/>
                <a:cs typeface="Merriweather Light"/>
                <a:sym typeface="Merriweather Light"/>
              </a:rPr>
              <a:t>Thuật toán Dijkstra</a:t>
            </a:r>
            <a:endParaRPr sz="3500">
              <a:solidFill>
                <a:srgbClr val="FF9900"/>
              </a:solidFill>
              <a:latin typeface="Merriweather Light"/>
              <a:ea typeface="Merriweather Light"/>
              <a:cs typeface="Merriweather Light"/>
              <a:sym typeface="Merriweather Light"/>
            </a:endParaRPr>
          </a:p>
        </p:txBody>
      </p:sp>
      <p:graphicFrame>
        <p:nvGraphicFramePr>
          <p:cNvPr id="312" name="Google Shape;312;p35"/>
          <p:cNvGraphicFramePr/>
          <p:nvPr/>
        </p:nvGraphicFramePr>
        <p:xfrm>
          <a:off x="522338" y="4377610"/>
          <a:ext cx="3000000" cy="3000000"/>
        </p:xfrm>
        <a:graphic>
          <a:graphicData uri="http://schemas.openxmlformats.org/drawingml/2006/table">
            <a:tbl>
              <a:tblPr>
                <a:noFill/>
                <a:tableStyleId>{D41859D2-26A3-41FA-BB6A-5A3A71376E35}</a:tableStyleId>
              </a:tblPr>
              <a:tblGrid>
                <a:gridCol w="512800">
                  <a:extLst>
                    <a:ext uri="{9D8B030D-6E8A-4147-A177-3AD203B41FA5}">
                      <a16:colId xmlns:a16="http://schemas.microsoft.com/office/drawing/2014/main" val="20000"/>
                    </a:ext>
                  </a:extLst>
                </a:gridCol>
                <a:gridCol w="512800">
                  <a:extLst>
                    <a:ext uri="{9D8B030D-6E8A-4147-A177-3AD203B41FA5}">
                      <a16:colId xmlns:a16="http://schemas.microsoft.com/office/drawing/2014/main" val="20001"/>
                    </a:ext>
                  </a:extLst>
                </a:gridCol>
                <a:gridCol w="512800">
                  <a:extLst>
                    <a:ext uri="{9D8B030D-6E8A-4147-A177-3AD203B41FA5}">
                      <a16:colId xmlns:a16="http://schemas.microsoft.com/office/drawing/2014/main" val="20002"/>
                    </a:ext>
                  </a:extLst>
                </a:gridCol>
                <a:gridCol w="512800">
                  <a:extLst>
                    <a:ext uri="{9D8B030D-6E8A-4147-A177-3AD203B41FA5}">
                      <a16:colId xmlns:a16="http://schemas.microsoft.com/office/drawing/2014/main" val="20003"/>
                    </a:ext>
                  </a:extLst>
                </a:gridCol>
                <a:gridCol w="512800">
                  <a:extLst>
                    <a:ext uri="{9D8B030D-6E8A-4147-A177-3AD203B41FA5}">
                      <a16:colId xmlns:a16="http://schemas.microsoft.com/office/drawing/2014/main" val="20004"/>
                    </a:ext>
                  </a:extLst>
                </a:gridCol>
                <a:gridCol w="512800">
                  <a:extLst>
                    <a:ext uri="{9D8B030D-6E8A-4147-A177-3AD203B41FA5}">
                      <a16:colId xmlns:a16="http://schemas.microsoft.com/office/drawing/2014/main" val="20005"/>
                    </a:ext>
                  </a:extLst>
                </a:gridCol>
                <a:gridCol w="512800">
                  <a:extLst>
                    <a:ext uri="{9D8B030D-6E8A-4147-A177-3AD203B41FA5}">
                      <a16:colId xmlns:a16="http://schemas.microsoft.com/office/drawing/2014/main" val="20006"/>
                    </a:ext>
                  </a:extLst>
                </a:gridCol>
              </a:tblGrid>
              <a:tr h="396200">
                <a:tc>
                  <a:txBody>
                    <a:bodyPr/>
                    <a:lstStyle/>
                    <a:p>
                      <a:pPr marL="0" lvl="0" indent="0" algn="ctr" rtl="0">
                        <a:spcBef>
                          <a:spcPts val="0"/>
                        </a:spcBef>
                        <a:spcAft>
                          <a:spcPts val="0"/>
                        </a:spcAft>
                        <a:buNone/>
                      </a:pPr>
                      <a:r>
                        <a:rPr lang="vi">
                          <a:solidFill>
                            <a:srgbClr val="00FF00"/>
                          </a:solidFill>
                        </a:rPr>
                        <a:t>0</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1</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1</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2</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2</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4</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6</a:t>
                      </a:r>
                      <a:endParaRPr>
                        <a:solidFill>
                          <a:srgbClr val="00FF00"/>
                        </a:solidFill>
                      </a:endParaRPr>
                    </a:p>
                  </a:txBody>
                  <a:tcPr marL="91425" marR="91425" marT="91425" marB="91425">
                    <a:lnL w="19050" cap="flat" cmpd="sng">
                      <a:solidFill>
                        <a:srgbClr val="00FF00"/>
                      </a:solidFill>
                      <a:prstDash val="solid"/>
                      <a:round/>
                      <a:headEnd type="none" w="sm" len="sm"/>
                      <a:tailEnd type="none" w="sm" len="sm"/>
                    </a:lnL>
                    <a:lnR w="19050" cap="flat" cmpd="sng">
                      <a:solidFill>
                        <a:srgbClr val="00FF00"/>
                      </a:solidFill>
                      <a:prstDash val="solid"/>
                      <a:round/>
                      <a:headEnd type="none" w="sm" len="sm"/>
                      <a:tailEnd type="none" w="sm" len="sm"/>
                    </a:lnR>
                    <a:lnT w="19050" cap="flat" cmpd="sng">
                      <a:solidFill>
                        <a:srgbClr val="00FF00"/>
                      </a:solidFill>
                      <a:prstDash val="solid"/>
                      <a:round/>
                      <a:headEnd type="none" w="sm" len="sm"/>
                      <a:tailEnd type="none" w="sm" len="sm"/>
                    </a:lnT>
                    <a:lnB w="19050" cap="flat" cmpd="sng">
                      <a:solidFill>
                        <a:srgbClr val="00FF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13" name="Google Shape;313;p35"/>
          <p:cNvSpPr txBox="1"/>
          <p:nvPr/>
        </p:nvSpPr>
        <p:spPr>
          <a:xfrm>
            <a:off x="460275" y="4791688"/>
            <a:ext cx="353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solidFill>
                  <a:srgbClr val="93C47D"/>
                </a:solidFill>
                <a:latin typeface="Merriweather"/>
                <a:ea typeface="Merriweather"/>
                <a:cs typeface="Merriweather"/>
                <a:sym typeface="Merriweather"/>
              </a:rPr>
              <a:t>Trace</a:t>
            </a:r>
            <a:endParaRPr>
              <a:solidFill>
                <a:srgbClr val="93C47D"/>
              </a:solidFill>
              <a:latin typeface="Merriweather"/>
              <a:ea typeface="Merriweather"/>
              <a:cs typeface="Merriweather"/>
              <a:sym typeface="Merriweather"/>
            </a:endParaRPr>
          </a:p>
        </p:txBody>
      </p:sp>
      <p:sp>
        <p:nvSpPr>
          <p:cNvPr id="314" name="Google Shape;314;p35"/>
          <p:cNvSpPr txBox="1"/>
          <p:nvPr/>
        </p:nvSpPr>
        <p:spPr>
          <a:xfrm>
            <a:off x="640825" y="3968150"/>
            <a:ext cx="5237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800">
                <a:solidFill>
                  <a:srgbClr val="6AA84F"/>
                </a:solidFill>
              </a:rPr>
              <a:t>1      2      3      4      5      6      7     </a:t>
            </a:r>
            <a:endParaRPr sz="1800">
              <a:solidFill>
                <a:srgbClr val="6AA84F"/>
              </a:solidFill>
            </a:endParaRPr>
          </a:p>
        </p:txBody>
      </p:sp>
      <p:graphicFrame>
        <p:nvGraphicFramePr>
          <p:cNvPr id="315" name="Google Shape;315;p35"/>
          <p:cNvGraphicFramePr/>
          <p:nvPr/>
        </p:nvGraphicFramePr>
        <p:xfrm>
          <a:off x="6262188" y="872625"/>
          <a:ext cx="3000000" cy="3000000"/>
        </p:xfrm>
        <a:graphic>
          <a:graphicData uri="http://schemas.openxmlformats.org/drawingml/2006/table">
            <a:tbl>
              <a:tblPr>
                <a:noFill/>
                <a:tableStyleId>{D41859D2-26A3-41FA-BB6A-5A3A71376E35}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tblGrid>
              <a:tr h="333950">
                <a:tc>
                  <a:txBody>
                    <a:bodyPr/>
                    <a:lstStyle/>
                    <a:p>
                      <a:pPr marL="0" lvl="0" indent="0" algn="ctr" rtl="0">
                        <a:spcBef>
                          <a:spcPts val="0"/>
                        </a:spcBef>
                        <a:spcAft>
                          <a:spcPts val="0"/>
                        </a:spcAft>
                        <a:buNone/>
                      </a:pPr>
                      <a:r>
                        <a:rPr lang="vi">
                          <a:solidFill>
                            <a:srgbClr val="00FF00"/>
                          </a:solidFill>
                        </a:rPr>
                        <a:t>0</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7</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4</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0"/>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7</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4</a:t>
                      </a: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12</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1"/>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7</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11</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10</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2"/>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11</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10</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14</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15</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3"/>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11</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13</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15</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4"/>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13</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4A86E8"/>
                          </a:solidFill>
                        </a:rPr>
                        <a:t>14</a:t>
                      </a: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5"/>
                  </a:ext>
                </a:extLst>
              </a:tr>
              <a:tr h="333950">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4A86E8"/>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tc>
                  <a:txBody>
                    <a:bodyPr/>
                    <a:lstStyle/>
                    <a:p>
                      <a:pPr marL="0" lvl="0" indent="0" algn="ctr" rtl="0">
                        <a:spcBef>
                          <a:spcPts val="0"/>
                        </a:spcBef>
                        <a:spcAft>
                          <a:spcPts val="0"/>
                        </a:spcAft>
                        <a:buNone/>
                      </a:pPr>
                      <a:r>
                        <a:rPr lang="vi">
                          <a:solidFill>
                            <a:srgbClr val="00FF00"/>
                          </a:solidFill>
                        </a:rPr>
                        <a:t>14</a:t>
                      </a:r>
                      <a:endParaRPr>
                        <a:solidFill>
                          <a:srgbClr val="00FF00"/>
                        </a:solidFill>
                      </a:endParaRPr>
                    </a:p>
                  </a:txBody>
                  <a:tcPr marL="91425" marR="91425" marT="91425" marB="91425">
                    <a:lnL w="9525" cap="flat" cmpd="sng">
                      <a:solidFill>
                        <a:srgbClr val="4A86E8"/>
                      </a:solidFill>
                      <a:prstDash val="solid"/>
                      <a:round/>
                      <a:headEnd type="none" w="sm" len="sm"/>
                      <a:tailEnd type="none" w="sm" len="sm"/>
                    </a:lnL>
                    <a:lnR w="9525" cap="flat" cmpd="sng">
                      <a:solidFill>
                        <a:srgbClr val="4A86E8"/>
                      </a:solidFill>
                      <a:prstDash val="solid"/>
                      <a:round/>
                      <a:headEnd type="none" w="sm" len="sm"/>
                      <a:tailEnd type="none" w="sm" len="sm"/>
                    </a:lnR>
                    <a:lnT w="9525" cap="flat" cmpd="sng">
                      <a:solidFill>
                        <a:srgbClr val="4A86E8"/>
                      </a:solidFill>
                      <a:prstDash val="solid"/>
                      <a:round/>
                      <a:headEnd type="none" w="sm" len="sm"/>
                      <a:tailEnd type="none" w="sm" len="sm"/>
                    </a:lnT>
                    <a:lnB w="9525" cap="flat" cmpd="sng">
                      <a:solidFill>
                        <a:srgbClr val="4A86E8"/>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16" name="Google Shape;316;p35"/>
          <p:cNvSpPr txBox="1"/>
          <p:nvPr/>
        </p:nvSpPr>
        <p:spPr>
          <a:xfrm>
            <a:off x="5886000" y="920450"/>
            <a:ext cx="45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solidFill>
                  <a:srgbClr val="6D9EEB"/>
                </a:solidFill>
                <a:latin typeface="Merriweather"/>
                <a:ea typeface="Merriweather"/>
                <a:cs typeface="Merriweather"/>
                <a:sym typeface="Merriweather"/>
              </a:rPr>
              <a:t>d</a:t>
            </a:r>
            <a:endParaRPr>
              <a:solidFill>
                <a:srgbClr val="6D9EEB"/>
              </a:solidFill>
              <a:latin typeface="Merriweather"/>
              <a:ea typeface="Merriweather"/>
              <a:cs typeface="Merriweather"/>
              <a:sym typeface="Merriweather"/>
            </a:endParaRPr>
          </a:p>
        </p:txBody>
      </p:sp>
      <p:sp>
        <p:nvSpPr>
          <p:cNvPr id="317" name="Google Shape;317;p35"/>
          <p:cNvSpPr txBox="1"/>
          <p:nvPr/>
        </p:nvSpPr>
        <p:spPr>
          <a:xfrm>
            <a:off x="6338400" y="458025"/>
            <a:ext cx="52374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300">
                <a:solidFill>
                  <a:srgbClr val="3C78D8"/>
                </a:solidFill>
              </a:rPr>
              <a:t>1      2      3      4       5      6      7      </a:t>
            </a:r>
            <a:endParaRPr sz="1300">
              <a:solidFill>
                <a:srgbClr val="3C78D8"/>
              </a:solidFill>
            </a:endParaRPr>
          </a:p>
        </p:txBody>
      </p:sp>
      <p:pic>
        <p:nvPicPr>
          <p:cNvPr id="318" name="Google Shape;318;p35"/>
          <p:cNvPicPr preferRelativeResize="0"/>
          <p:nvPr/>
        </p:nvPicPr>
        <p:blipFill rotWithShape="1">
          <a:blip r:embed="rId3">
            <a:alphaModFix/>
          </a:blip>
          <a:srcRect l="5714" t="5893" r="7697" b="4121"/>
          <a:stretch/>
        </p:blipFill>
        <p:spPr>
          <a:xfrm>
            <a:off x="302200" y="768050"/>
            <a:ext cx="5445391" cy="30734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2"/>
                                        </p:tgtEl>
                                        <p:attrNameLst>
                                          <p:attrName>style.visibility</p:attrName>
                                        </p:attrNameLst>
                                      </p:cBhvr>
                                      <p:to>
                                        <p:strVal val="visible"/>
                                      </p:to>
                                    </p:set>
                                    <p:animEffect transition="in" filter="fade">
                                      <p:cBhvr>
                                        <p:cTn id="7" dur="1000"/>
                                        <p:tgtEl>
                                          <p:spTgt spid="312"/>
                                        </p:tgtEl>
                                      </p:cBhvr>
                                    </p:animEffect>
                                  </p:childTnLst>
                                </p:cTn>
                              </p:par>
                              <p:par>
                                <p:cTn id="8" presetID="10" presetClass="entr" presetSubtype="0" fill="hold" nodeType="withEffect">
                                  <p:stCondLst>
                                    <p:cond delay="0"/>
                                  </p:stCondLst>
                                  <p:childTnLst>
                                    <p:set>
                                      <p:cBhvr>
                                        <p:cTn id="9" dur="1" fill="hold">
                                          <p:stCondLst>
                                            <p:cond delay="0"/>
                                          </p:stCondLst>
                                        </p:cTn>
                                        <p:tgtEl>
                                          <p:spTgt spid="314"/>
                                        </p:tgtEl>
                                        <p:attrNameLst>
                                          <p:attrName>style.visibility</p:attrName>
                                        </p:attrNameLst>
                                      </p:cBhvr>
                                      <p:to>
                                        <p:strVal val="visible"/>
                                      </p:to>
                                    </p:set>
                                    <p:animEffect transition="in" filter="fade">
                                      <p:cBhvr>
                                        <p:cTn id="10" dur="1000"/>
                                        <p:tgtEl>
                                          <p:spTgt spid="314"/>
                                        </p:tgtEl>
                                      </p:cBhvr>
                                    </p:animEffect>
                                  </p:childTnLst>
                                </p:cTn>
                              </p:par>
                              <p:par>
                                <p:cTn id="11" presetID="10" presetClass="entr" presetSubtype="0" fill="hold" nodeType="withEffect">
                                  <p:stCondLst>
                                    <p:cond delay="0"/>
                                  </p:stCondLst>
                                  <p:childTnLst>
                                    <p:set>
                                      <p:cBhvr>
                                        <p:cTn id="12" dur="1" fill="hold">
                                          <p:stCondLst>
                                            <p:cond delay="0"/>
                                          </p:stCondLst>
                                        </p:cTn>
                                        <p:tgtEl>
                                          <p:spTgt spid="313"/>
                                        </p:tgtEl>
                                        <p:attrNameLst>
                                          <p:attrName>style.visibility</p:attrName>
                                        </p:attrNameLst>
                                      </p:cBhvr>
                                      <p:to>
                                        <p:strVal val="visible"/>
                                      </p:to>
                                    </p:set>
                                    <p:animEffect transition="in" filter="fade">
                                      <p:cBhvr>
                                        <p:cTn id="13" dur="10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6"/>
          <p:cNvSpPr txBox="1">
            <a:spLocks noGrp="1"/>
          </p:cNvSpPr>
          <p:nvPr>
            <p:ph type="title"/>
          </p:nvPr>
        </p:nvSpPr>
        <p:spPr>
          <a:xfrm>
            <a:off x="333275" y="33000"/>
            <a:ext cx="4665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vi" sz="3100">
                <a:solidFill>
                  <a:srgbClr val="FF9900"/>
                </a:solidFill>
                <a:latin typeface="Merriweather"/>
                <a:ea typeface="Merriweather"/>
                <a:cs typeface="Merriweather"/>
                <a:sym typeface="Merriweather"/>
              </a:rPr>
              <a:t>Pseudo-code</a:t>
            </a:r>
            <a:endParaRPr sz="3100">
              <a:solidFill>
                <a:srgbClr val="FF9900"/>
              </a:solidFill>
              <a:latin typeface="Merriweather"/>
              <a:ea typeface="Merriweather"/>
              <a:cs typeface="Merriweather"/>
              <a:sym typeface="Merriweather"/>
            </a:endParaRPr>
          </a:p>
        </p:txBody>
      </p:sp>
      <p:pic>
        <p:nvPicPr>
          <p:cNvPr id="324" name="Google Shape;324;p36"/>
          <p:cNvPicPr preferRelativeResize="0"/>
          <p:nvPr/>
        </p:nvPicPr>
        <p:blipFill rotWithShape="1">
          <a:blip r:embed="rId3">
            <a:alphaModFix/>
          </a:blip>
          <a:srcRect l="773" t="1236" b="1440"/>
          <a:stretch/>
        </p:blipFill>
        <p:spPr>
          <a:xfrm>
            <a:off x="1124525" y="790025"/>
            <a:ext cx="5236549" cy="4018975"/>
          </a:xfrm>
          <a:prstGeom prst="rect">
            <a:avLst/>
          </a:prstGeom>
          <a:noFill/>
          <a:ln>
            <a:noFill/>
          </a:ln>
        </p:spPr>
      </p:pic>
      <p:sp>
        <p:nvSpPr>
          <p:cNvPr id="325" name="Google Shape;325;p36"/>
          <p:cNvSpPr txBox="1"/>
          <p:nvPr/>
        </p:nvSpPr>
        <p:spPr>
          <a:xfrm>
            <a:off x="6833150" y="1887250"/>
            <a:ext cx="2024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600">
                <a:solidFill>
                  <a:srgbClr val="FF9900"/>
                </a:solidFill>
                <a:latin typeface="Merriweather"/>
                <a:ea typeface="Merriweather"/>
                <a:cs typeface="Merriweather"/>
                <a:sym typeface="Merriweather"/>
              </a:rPr>
              <a:t>Độ phức tạp?</a:t>
            </a:r>
            <a:endParaRPr sz="1600">
              <a:solidFill>
                <a:srgbClr val="FF9900"/>
              </a:solidFill>
              <a:latin typeface="Merriweather"/>
              <a:ea typeface="Merriweather"/>
              <a:cs typeface="Merriweather"/>
              <a:sym typeface="Merriweather"/>
            </a:endParaRPr>
          </a:p>
        </p:txBody>
      </p:sp>
      <p:sp>
        <p:nvSpPr>
          <p:cNvPr id="326" name="Google Shape;326;p36"/>
          <p:cNvSpPr txBox="1"/>
          <p:nvPr/>
        </p:nvSpPr>
        <p:spPr>
          <a:xfrm>
            <a:off x="6833150" y="2318350"/>
            <a:ext cx="20241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600">
                <a:solidFill>
                  <a:srgbClr val="EFEFEF"/>
                </a:solidFill>
                <a:latin typeface="Merriweather"/>
                <a:ea typeface="Merriweather"/>
                <a:cs typeface="Merriweather"/>
                <a:sym typeface="Merriweather"/>
              </a:rPr>
              <a:t>O(n</a:t>
            </a:r>
            <a:r>
              <a:rPr lang="vi" sz="1600" baseline="30000">
                <a:solidFill>
                  <a:srgbClr val="EFEFEF"/>
                </a:solidFill>
                <a:latin typeface="Merriweather"/>
                <a:ea typeface="Merriweather"/>
                <a:cs typeface="Merriweather"/>
                <a:sym typeface="Merriweather"/>
              </a:rPr>
              <a:t>2</a:t>
            </a:r>
            <a:r>
              <a:rPr lang="vi" sz="1600">
                <a:solidFill>
                  <a:srgbClr val="EFEFEF"/>
                </a:solidFill>
                <a:latin typeface="Merriweather"/>
                <a:ea typeface="Merriweather"/>
                <a:cs typeface="Merriweather"/>
                <a:sym typeface="Merriweather"/>
              </a:rPr>
              <a:t>+m)</a:t>
            </a:r>
            <a:endParaRPr sz="1600">
              <a:solidFill>
                <a:srgbClr val="EFEFEF"/>
              </a:solidFill>
              <a:latin typeface="Merriweather"/>
              <a:ea typeface="Merriweather"/>
              <a:cs typeface="Merriweather"/>
              <a:sym typeface="Merriweath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6"/>
                                        </p:tgtEl>
                                        <p:attrNameLst>
                                          <p:attrName>style.visibility</p:attrName>
                                        </p:attrNameLst>
                                      </p:cBhvr>
                                      <p:to>
                                        <p:strVal val="visible"/>
                                      </p:to>
                                    </p:set>
                                    <p:animEffect transition="in" filter="fade">
                                      <p:cBhvr>
                                        <p:cTn id="7" dur="10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7"/>
          <p:cNvSpPr txBox="1"/>
          <p:nvPr/>
        </p:nvSpPr>
        <p:spPr>
          <a:xfrm>
            <a:off x="440525" y="119700"/>
            <a:ext cx="58224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a:solidFill>
                  <a:srgbClr val="FF9900"/>
                </a:solidFill>
                <a:latin typeface="Merriweather Light"/>
                <a:ea typeface="Merriweather Light"/>
                <a:cs typeface="Merriweather Light"/>
                <a:sym typeface="Merriweather Light"/>
              </a:rPr>
              <a:t>Dijkstra với cấu trúc Heap</a:t>
            </a:r>
            <a:endParaRPr sz="3500">
              <a:solidFill>
                <a:srgbClr val="FF9900"/>
              </a:solidFill>
              <a:latin typeface="Merriweather Light"/>
              <a:ea typeface="Merriweather Light"/>
              <a:cs typeface="Merriweather Light"/>
              <a:sym typeface="Merriweather Light"/>
            </a:endParaRPr>
          </a:p>
        </p:txBody>
      </p:sp>
      <p:pic>
        <p:nvPicPr>
          <p:cNvPr id="332" name="Google Shape;332;p37"/>
          <p:cNvPicPr preferRelativeResize="0"/>
          <p:nvPr/>
        </p:nvPicPr>
        <p:blipFill rotWithShape="1">
          <a:blip r:embed="rId3">
            <a:alphaModFix/>
          </a:blip>
          <a:srcRect l="773" t="1236" b="1440"/>
          <a:stretch/>
        </p:blipFill>
        <p:spPr>
          <a:xfrm>
            <a:off x="1124525" y="790025"/>
            <a:ext cx="5236549" cy="4018975"/>
          </a:xfrm>
          <a:prstGeom prst="rect">
            <a:avLst/>
          </a:prstGeom>
          <a:noFill/>
          <a:ln>
            <a:noFill/>
          </a:ln>
        </p:spPr>
      </p:pic>
      <p:sp>
        <p:nvSpPr>
          <p:cNvPr id="333" name="Google Shape;333;p37"/>
          <p:cNvSpPr/>
          <p:nvPr/>
        </p:nvSpPr>
        <p:spPr>
          <a:xfrm>
            <a:off x="1556800" y="1848150"/>
            <a:ext cx="3109500" cy="11049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txBox="1"/>
          <p:nvPr/>
        </p:nvSpPr>
        <p:spPr>
          <a:xfrm>
            <a:off x="6471975" y="1355575"/>
            <a:ext cx="23046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800">
                <a:solidFill>
                  <a:srgbClr val="CCCCCC"/>
                </a:solidFill>
                <a:latin typeface="Merriweather"/>
                <a:ea typeface="Merriweather"/>
                <a:cs typeface="Merriweather"/>
                <a:sym typeface="Merriweather"/>
              </a:rPr>
              <a:t>Bước tìm đỉnh u mất O(n)</a:t>
            </a:r>
            <a:endParaRPr sz="1800">
              <a:solidFill>
                <a:srgbClr val="CCCCCC"/>
              </a:solidFill>
              <a:latin typeface="Merriweather"/>
              <a:ea typeface="Merriweather"/>
              <a:cs typeface="Merriweather"/>
              <a:sym typeface="Merriweather"/>
            </a:endParaRPr>
          </a:p>
        </p:txBody>
      </p:sp>
      <p:sp>
        <p:nvSpPr>
          <p:cNvPr id="335" name="Google Shape;335;p37"/>
          <p:cNvSpPr txBox="1"/>
          <p:nvPr/>
        </p:nvSpPr>
        <p:spPr>
          <a:xfrm>
            <a:off x="6587400" y="2370625"/>
            <a:ext cx="23046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800">
                <a:solidFill>
                  <a:srgbClr val="CCCCCC"/>
                </a:solidFill>
                <a:latin typeface="Merriweather"/>
                <a:ea typeface="Merriweather"/>
                <a:cs typeface="Merriweather"/>
                <a:sym typeface="Merriweather"/>
              </a:rPr>
              <a:t>Có cách nào giảm độ phức tạp xuống không?</a:t>
            </a:r>
            <a:endParaRPr sz="1800">
              <a:solidFill>
                <a:srgbClr val="CCCCCC"/>
              </a:solidFill>
              <a:latin typeface="Merriweather"/>
              <a:ea typeface="Merriweather"/>
              <a:cs typeface="Merriweather"/>
              <a:sym typeface="Merriweather"/>
            </a:endParaRPr>
          </a:p>
        </p:txBody>
      </p:sp>
      <p:sp>
        <p:nvSpPr>
          <p:cNvPr id="336" name="Google Shape;336;p37"/>
          <p:cNvSpPr txBox="1"/>
          <p:nvPr/>
        </p:nvSpPr>
        <p:spPr>
          <a:xfrm>
            <a:off x="6587400" y="3596025"/>
            <a:ext cx="23046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800">
                <a:solidFill>
                  <a:srgbClr val="FF9900"/>
                </a:solidFill>
                <a:latin typeface="Merriweather"/>
                <a:ea typeface="Merriweather"/>
                <a:cs typeface="Merriweather"/>
                <a:sym typeface="Merriweather"/>
              </a:rPr>
              <a:t>Sử dụng cấu trúc Heap!</a:t>
            </a:r>
            <a:endParaRPr sz="1800">
              <a:solidFill>
                <a:srgbClr val="FF9900"/>
              </a:solidFill>
              <a:latin typeface="Merriweather"/>
              <a:ea typeface="Merriweather"/>
              <a:cs typeface="Merriweather"/>
              <a:sym typeface="Merriweath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1000"/>
                                        <p:tgtEl>
                                          <p:spTgt spid="3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4"/>
                                        </p:tgtEl>
                                        <p:attrNameLst>
                                          <p:attrName>style.visibility</p:attrName>
                                        </p:attrNameLst>
                                      </p:cBhvr>
                                      <p:to>
                                        <p:strVal val="visible"/>
                                      </p:to>
                                    </p:set>
                                    <p:animEffect transition="in" filter="fade">
                                      <p:cBhvr>
                                        <p:cTn id="12" dur="1000"/>
                                        <p:tgtEl>
                                          <p:spTgt spid="3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5"/>
                                        </p:tgtEl>
                                        <p:attrNameLst>
                                          <p:attrName>style.visibility</p:attrName>
                                        </p:attrNameLst>
                                      </p:cBhvr>
                                      <p:to>
                                        <p:strVal val="visible"/>
                                      </p:to>
                                    </p:set>
                                    <p:animEffect transition="in" filter="fade">
                                      <p:cBhvr>
                                        <p:cTn id="17" dur="1000"/>
                                        <p:tgtEl>
                                          <p:spTgt spid="3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6"/>
                                        </p:tgtEl>
                                        <p:attrNameLst>
                                          <p:attrName>style.visibility</p:attrName>
                                        </p:attrNameLst>
                                      </p:cBhvr>
                                      <p:to>
                                        <p:strVal val="visible"/>
                                      </p:to>
                                    </p:set>
                                    <p:animEffect transition="in" filter="fade">
                                      <p:cBhvr>
                                        <p:cTn id="22" dur="1000"/>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455</Words>
  <Application>Microsoft Office PowerPoint</Application>
  <PresentationFormat>On-screen Show (16:9)</PresentationFormat>
  <Paragraphs>206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Merriweather</vt:lpstr>
      <vt:lpstr>Arial</vt:lpstr>
      <vt:lpstr>Merriweather Light</vt:lpstr>
      <vt:lpstr>Simple Dark</vt:lpstr>
      <vt:lpstr>2. Tìm đường đi</vt:lpstr>
      <vt:lpstr>Thuật toán Dijkstra</vt:lpstr>
      <vt:lpstr>PowerPoint Presentation</vt:lpstr>
      <vt:lpstr>PowerPoint Presentation</vt:lpstr>
      <vt:lpstr>PowerPoint Presentation</vt:lpstr>
      <vt:lpstr>Câu hỏi?</vt:lpstr>
      <vt:lpstr>PowerPoint Presentation</vt:lpstr>
      <vt:lpstr>Pseudo-code</vt:lpstr>
      <vt:lpstr>PowerPoint Presentation</vt:lpstr>
      <vt:lpstr>PowerPoint Presentation</vt:lpstr>
      <vt:lpstr>PowerPoint Presentation</vt:lpstr>
      <vt:lpstr>PowerPoint Presentation</vt:lpstr>
      <vt:lpstr>Góc luyện tập https://codeforces.com/problemset/problem/20/C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Tìm đường đi</dc:title>
  <cp:lastModifiedBy>VP</cp:lastModifiedBy>
  <cp:revision>1</cp:revision>
  <dcterms:modified xsi:type="dcterms:W3CDTF">2022-02-10T16:01:41Z</dcterms:modified>
</cp:coreProperties>
</file>