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erriweather Light"/>
      <p:regular r:id="rId17"/>
      <p:bold r:id="rId18"/>
      <p:italic r:id="rId19"/>
      <p:boldItalic r:id="rId20"/>
    </p:embeddedFont>
    <p:embeddedFont>
      <p:font typeface="Book Antiqu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BookAntiqua-bold.fntdata"/><Relationship Id="rId10" Type="http://schemas.openxmlformats.org/officeDocument/2006/relationships/slide" Target="slides/slide5.xml"/><Relationship Id="rId21" Type="http://schemas.openxmlformats.org/officeDocument/2006/relationships/font" Target="fonts/BookAntiqua-regular.fntdata"/><Relationship Id="rId13" Type="http://schemas.openxmlformats.org/officeDocument/2006/relationships/slide" Target="slides/slide8.xml"/><Relationship Id="rId24" Type="http://schemas.openxmlformats.org/officeDocument/2006/relationships/font" Target="fonts/BookAntiqua-boldItalic.fntdata"/><Relationship Id="rId12" Type="http://schemas.openxmlformats.org/officeDocument/2006/relationships/slide" Target="slides/slide7.xml"/><Relationship Id="rId23" Type="http://schemas.openxmlformats.org/officeDocument/2006/relationships/font" Target="fonts/BookAntiqu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Ligh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Light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133165d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133165d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4133165d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4133165d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4133165d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4133165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4133165d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4133165d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133165d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133165d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4133165d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4133165d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4133165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4133165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4133165d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4133165d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133165d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133165d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4133165d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4133165d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9900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5 bước để giải bài toán </a:t>
            </a:r>
            <a:endParaRPr>
              <a:solidFill>
                <a:srgbClr val="FF9900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Merriweather Light"/>
                <a:ea typeface="Merriweather Light"/>
                <a:cs typeface="Merriweather Light"/>
                <a:sym typeface="Merriweather Light"/>
              </a:rPr>
              <a:t>Quy Hoạch Động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5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 simple steps to solve a DP problem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Chuyên mục ghi nhớ</a:t>
            </a:r>
            <a:endParaRPr/>
          </a:p>
        </p:txBody>
      </p:sp>
      <p:sp>
        <p:nvSpPr>
          <p:cNvPr id="134" name="Google Shape;134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Dành ra 3 phút để nhớ lại 5 bước vừa học nhé!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Chuyên mục luyện tập</a:t>
            </a:r>
            <a:endParaRPr/>
          </a:p>
        </p:txBody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Bài toán bậc thang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9900"/>
                </a:solidFill>
              </a:rPr>
              <a:t>Box Stacking Problem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Cho n hộp {[L1, W1, H1], [L2, W2, H2], ….., [Ln, Wn, Hn]} với hộp i có chiều dài là Li, chiều rộng là Wi và chiều cao là Hi. Tìm chiều cao của chồng hộp cao nhất có thể?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Hộp [Li, Wi, Hi] có thể được đặt lên trên hộp [Lj, Wj, Hj] nếu Li &lt; Lj và Wi &lt; Wj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>
                <a:solidFill>
                  <a:srgbClr val="FF9900"/>
                </a:solidFill>
              </a:rPr>
              <a:t>Ví dụ</a:t>
            </a:r>
            <a:r>
              <a:rPr lang="vi"/>
              <a:t>: { [2, 3, 3], [2, 2, 4], [4, 4, 2] }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063" y="3736563"/>
            <a:ext cx="20478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1750" y="3709761"/>
            <a:ext cx="1621525" cy="12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8213" y="3784188"/>
            <a:ext cx="265747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479" y="666113"/>
            <a:ext cx="3536400" cy="32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175" y="274963"/>
            <a:ext cx="20478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9563" y="1831661"/>
            <a:ext cx="1621525" cy="12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75" y="3441938"/>
            <a:ext cx="26574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059100" y="4106225"/>
            <a:ext cx="397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lt2"/>
                </a:solidFill>
              </a:rPr>
              <a:t>Chiều cao</a:t>
            </a:r>
            <a:r>
              <a:rPr lang="vi" sz="1600">
                <a:solidFill>
                  <a:schemeClr val="lt2"/>
                </a:solidFill>
              </a:rPr>
              <a:t> = 6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020">
                <a:solidFill>
                  <a:srgbClr val="FF9900"/>
                </a:solidFill>
              </a:rPr>
              <a:t>Ví dụ</a:t>
            </a:r>
            <a:r>
              <a:rPr lang="vi" sz="2020"/>
              <a:t>: </a:t>
            </a:r>
            <a:r>
              <a:rPr lang="vi" sz="1920">
                <a:latin typeface="Times New Roman"/>
                <a:ea typeface="Times New Roman"/>
                <a:cs typeface="Times New Roman"/>
                <a:sym typeface="Times New Roman"/>
              </a:rPr>
              <a:t> [4, 5, 3], [2, 3, 2], [3, 6, 2], [1, 5, 4], [2, 4, 1], [1, 2, 2]  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0" y="1189087"/>
            <a:ext cx="5387149" cy="35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377" y="1428714"/>
            <a:ext cx="3299625" cy="30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974675" y="4558825"/>
            <a:ext cx="260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>
                <a:solidFill>
                  <a:schemeClr val="lt2"/>
                </a:solidFill>
              </a:rPr>
              <a:t>Chiều cao = 7</a:t>
            </a:r>
            <a:endParaRPr sz="19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AutoNum type="arabicPeriod"/>
            </a:pPr>
            <a:r>
              <a:rPr lang="vi">
                <a:solidFill>
                  <a:srgbClr val="FF9900"/>
                </a:solidFill>
              </a:rPr>
              <a:t>Visualization Examples - Hình tượng hóa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38" y="1093925"/>
            <a:ext cx="75202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5303"/>
          <a:stretch/>
        </p:blipFill>
        <p:spPr>
          <a:xfrm>
            <a:off x="935350" y="989850"/>
            <a:ext cx="7060651" cy="35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9900"/>
                </a:solidFill>
              </a:rPr>
              <a:t>2. Find subproblems - Tìm bài toán con hợp lí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05375" y="465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vi">
                <a:solidFill>
                  <a:srgbClr val="FF9900"/>
                </a:solidFill>
              </a:rPr>
              <a:t>Tìm chiều cao tối đa của chồng hộp khi ta chọn một hộp nào đó là đáy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935550" y="1218438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</a:rPr>
              <a:t>chiều cao [2,3,2] = 4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935550" y="1509250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</a:rPr>
              <a:t>chiều cao [3,6,2] = 6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935550" y="1819350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lt2"/>
                </a:solidFill>
              </a:rPr>
              <a:t>chiều cao [4,5,3] = 7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5303"/>
          <a:stretch/>
        </p:blipFill>
        <p:spPr>
          <a:xfrm>
            <a:off x="723575" y="995950"/>
            <a:ext cx="7883376" cy="40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9900"/>
                </a:solidFill>
              </a:rPr>
              <a:t>3</a:t>
            </a:r>
            <a:r>
              <a:rPr lang="vi">
                <a:solidFill>
                  <a:srgbClr val="FF9900"/>
                </a:solidFill>
              </a:rPr>
              <a:t>. Find relationship - Tìm mối quan hệ giữa bài toán con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6166250" y="3945650"/>
            <a:ext cx="2102700" cy="1047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583875" y="2671925"/>
            <a:ext cx="1604400" cy="7149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3529025" y="4103700"/>
            <a:ext cx="1733100" cy="647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926525" y="3410300"/>
            <a:ext cx="1353300" cy="7149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616025" y="1433500"/>
            <a:ext cx="3187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75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(        )</a:t>
            </a:r>
            <a:endParaRPr sz="7500">
              <a:solidFill>
                <a:srgbClr val="F3F3F3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002725" y="1693725"/>
            <a:ext cx="210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Chiều cao([</a:t>
            </a:r>
            <a:r>
              <a:rPr lang="vi" sz="1500">
                <a:solidFill>
                  <a:srgbClr val="674EA7"/>
                </a:solidFill>
                <a:latin typeface="Book Antiqua"/>
                <a:ea typeface="Book Antiqua"/>
                <a:cs typeface="Book Antiqua"/>
                <a:sym typeface="Book Antiqua"/>
              </a:rPr>
              <a:t>1,2,2]</a:t>
            </a:r>
            <a:r>
              <a:rPr lang="vi" sz="15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) = 2</a:t>
            </a:r>
            <a:endParaRPr sz="1500">
              <a:solidFill>
                <a:srgbClr val="F3F3F3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Chiều cao([</a:t>
            </a:r>
            <a:r>
              <a:rPr lang="vi" sz="1500">
                <a:solidFill>
                  <a:srgbClr val="FF9900"/>
                </a:solidFill>
                <a:latin typeface="Book Antiqua"/>
                <a:ea typeface="Book Antiqua"/>
                <a:cs typeface="Book Antiqua"/>
                <a:sym typeface="Book Antiqua"/>
              </a:rPr>
              <a:t>2,3,2]</a:t>
            </a:r>
            <a:r>
              <a:rPr lang="vi" sz="15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) = 4</a:t>
            </a:r>
            <a:endParaRPr sz="1500">
              <a:solidFill>
                <a:srgbClr val="F3F3F3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Chiều cao([</a:t>
            </a:r>
            <a:r>
              <a:rPr lang="vi" sz="1500">
                <a:solidFill>
                  <a:srgbClr val="00FFFF"/>
                </a:solidFill>
                <a:latin typeface="Book Antiqua"/>
                <a:ea typeface="Book Antiqua"/>
                <a:cs typeface="Book Antiqua"/>
                <a:sym typeface="Book Antiqua"/>
              </a:rPr>
              <a:t>2,4,1]</a:t>
            </a:r>
            <a:r>
              <a:rPr lang="vi" sz="15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) = 3</a:t>
            </a:r>
            <a:endParaRPr sz="1500">
              <a:solidFill>
                <a:srgbClr val="F3F3F3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377425" y="1308650"/>
            <a:ext cx="13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MAX</a:t>
            </a:r>
            <a:endParaRPr sz="1800">
              <a:solidFill>
                <a:srgbClr val="F3F3F3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380050" y="2752863"/>
            <a:ext cx="160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200">
                <a:solidFill>
                  <a:srgbClr val="A61C00"/>
                </a:solidFill>
                <a:latin typeface="Book Antiqua"/>
                <a:ea typeface="Book Antiqua"/>
                <a:cs typeface="Book Antiqua"/>
                <a:sym typeface="Book Antiqua"/>
              </a:rPr>
              <a:t>+h(4,5,3)</a:t>
            </a:r>
            <a:endParaRPr sz="2200">
              <a:solidFill>
                <a:srgbClr val="A61C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9900"/>
                </a:solidFill>
              </a:rPr>
              <a:t>4</a:t>
            </a:r>
            <a:r>
              <a:rPr lang="vi">
                <a:solidFill>
                  <a:srgbClr val="FF9900"/>
                </a:solidFill>
              </a:rPr>
              <a:t>. Generalize relationship - Khái quát hóa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Khi cho một tập hộp ngẫu nhiễn.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Làm thế nào để tìm </a:t>
            </a:r>
            <a:r>
              <a:rPr lang="vi">
                <a:solidFill>
                  <a:srgbClr val="F3F3F3"/>
                </a:solidFill>
              </a:rPr>
              <a:t>Chiều cao([Li, Wi, Hi])</a:t>
            </a:r>
            <a:r>
              <a:rPr lang="vi"/>
              <a:t>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35600" y="2679825"/>
            <a:ext cx="7568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Book Antiqua"/>
              <a:buAutoNum type="arabicPeriod"/>
            </a:pPr>
            <a:r>
              <a:rPr lang="vi" sz="16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Gọi S là tập hợp các hộp</a:t>
            </a:r>
            <a:r>
              <a:rPr lang="vi" sz="27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vi" sz="16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có thể xếp chồng lên hộp i</a:t>
            </a:r>
            <a:endParaRPr sz="1600">
              <a:solidFill>
                <a:srgbClr val="F3F3F3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330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Font typeface="Book Antiqua"/>
              <a:buAutoNum type="arabicPeriod"/>
            </a:pPr>
            <a:r>
              <a:rPr lang="vi" sz="1600">
                <a:solidFill>
                  <a:srgbClr val="F3F3F3"/>
                </a:solidFill>
                <a:latin typeface="Book Antiqua"/>
                <a:ea typeface="Book Antiqua"/>
                <a:cs typeface="Book Antiqua"/>
                <a:sym typeface="Book Antiqua"/>
              </a:rPr>
              <a:t>Chiều cao ([Li, Wi, Hi]) = Hi + max(Chiều cao(Lj, Wj, Hj) | [Lj, Wj, Hj] ∈ S)</a:t>
            </a:r>
            <a:endParaRPr sz="1600">
              <a:solidFill>
                <a:srgbClr val="F3F3F3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320">
                <a:solidFill>
                  <a:srgbClr val="FF9900"/>
                </a:solidFill>
              </a:rPr>
              <a:t>5</a:t>
            </a:r>
            <a:r>
              <a:rPr lang="vi" sz="2320">
                <a:solidFill>
                  <a:srgbClr val="FF9900"/>
                </a:solidFill>
              </a:rPr>
              <a:t>. Solving subproblem in order - Giải bài toán con theo thứ tự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Câu hỏi: Thứ tự giải các bài toán con có quan trọng không?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398325" y="1906825"/>
            <a:ext cx="620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700">
                <a:solidFill>
                  <a:schemeClr val="lt2"/>
                </a:solidFill>
              </a:rPr>
              <a:t>Có, vì khi ta giải một bài toán con, ta cần kết quả của những hộp con của nó</a:t>
            </a:r>
            <a:endParaRPr i="1" sz="1700">
              <a:solidFill>
                <a:schemeClr val="lt2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2796475"/>
            <a:ext cx="8520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vi"/>
              <a:t>Câu hỏi: Làm thế nào để đảm bảo thứ tự đúng nếu input cho                                  các hộp theo thứ tự ngẫu nhiên?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1526075" y="3640825"/>
            <a:ext cx="620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700">
                <a:solidFill>
                  <a:schemeClr val="lt2"/>
                </a:solidFill>
              </a:rPr>
              <a:t>Chúng ta có thể sắp xếp các hộp theo L hoặc W</a:t>
            </a:r>
            <a:endParaRPr i="1" sz="17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