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0"/>
  </p:notesMasterIdLst>
  <p:sldIdLst>
    <p:sldId id="256" r:id="rId2"/>
    <p:sldId id="273" r:id="rId3"/>
    <p:sldId id="288" r:id="rId4"/>
    <p:sldId id="266" r:id="rId5"/>
    <p:sldId id="287" r:id="rId6"/>
    <p:sldId id="278" r:id="rId7"/>
    <p:sldId id="283" r:id="rId8"/>
    <p:sldId id="285"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ockhaus, Hendrik (CT RDA CST SEA-DE)" initials="BH(RCS" lastIdx="7" clrIdx="0">
    <p:extLst>
      <p:ext uri="{19B8F6BF-5375-455C-9EA6-DF929625EA0E}">
        <p15:presenceInfo xmlns:p15="http://schemas.microsoft.com/office/powerpoint/2012/main" userId="S::hendrik.brockhaus@siemens.com::f1e0bebd-314c-47da-b99d-4360ed40ca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1263" autoAdjust="0"/>
  </p:normalViewPr>
  <p:slideViewPr>
    <p:cSldViewPr snapToGrid="0" snapToObjects="1">
      <p:cViewPr varScale="1">
        <p:scale>
          <a:sx n="100" d="100"/>
          <a:sy n="100" d="100"/>
        </p:scale>
        <p:origin x="84" y="336"/>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B5B5E8-CA78-4A82-83A0-867EF5A818AE}"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D392E-C4EF-4AC5-9CF0-E17168E17BBE}" type="slidenum">
              <a:rPr lang="en-US" smtClean="0"/>
              <a:t>‹#›</a:t>
            </a:fld>
            <a:endParaRPr lang="en-US"/>
          </a:p>
        </p:txBody>
      </p:sp>
    </p:spTree>
    <p:extLst>
      <p:ext uri="{BB962C8B-B14F-4D97-AF65-F5344CB8AC3E}">
        <p14:creationId xmlns:p14="http://schemas.microsoft.com/office/powerpoint/2010/main" val="3214862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2</a:t>
            </a:fld>
            <a:endParaRPr lang="en-US"/>
          </a:p>
        </p:txBody>
      </p:sp>
    </p:spTree>
    <p:extLst>
      <p:ext uri="{BB962C8B-B14F-4D97-AF65-F5344CB8AC3E}">
        <p14:creationId xmlns:p14="http://schemas.microsoft.com/office/powerpoint/2010/main" val="2726529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3</a:t>
            </a:fld>
            <a:endParaRPr lang="en-US"/>
          </a:p>
        </p:txBody>
      </p:sp>
    </p:spTree>
    <p:extLst>
      <p:ext uri="{BB962C8B-B14F-4D97-AF65-F5344CB8AC3E}">
        <p14:creationId xmlns:p14="http://schemas.microsoft.com/office/powerpoint/2010/main" val="364914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4</a:t>
            </a:fld>
            <a:endParaRPr lang="en-US"/>
          </a:p>
        </p:txBody>
      </p:sp>
    </p:spTree>
    <p:extLst>
      <p:ext uri="{BB962C8B-B14F-4D97-AF65-F5344CB8AC3E}">
        <p14:creationId xmlns:p14="http://schemas.microsoft.com/office/powerpoint/2010/main" val="139992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5</a:t>
            </a:fld>
            <a:endParaRPr lang="en-US"/>
          </a:p>
        </p:txBody>
      </p:sp>
    </p:spTree>
    <p:extLst>
      <p:ext uri="{BB962C8B-B14F-4D97-AF65-F5344CB8AC3E}">
        <p14:creationId xmlns:p14="http://schemas.microsoft.com/office/powerpoint/2010/main" val="4184775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6</a:t>
            </a:fld>
            <a:endParaRPr lang="en-US"/>
          </a:p>
        </p:txBody>
      </p:sp>
    </p:spTree>
    <p:extLst>
      <p:ext uri="{BB962C8B-B14F-4D97-AF65-F5344CB8AC3E}">
        <p14:creationId xmlns:p14="http://schemas.microsoft.com/office/powerpoint/2010/main" val="139992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7</a:t>
            </a:fld>
            <a:endParaRPr lang="en-US"/>
          </a:p>
        </p:txBody>
      </p:sp>
    </p:spTree>
    <p:extLst>
      <p:ext uri="{BB962C8B-B14F-4D97-AF65-F5344CB8AC3E}">
        <p14:creationId xmlns:p14="http://schemas.microsoft.com/office/powerpoint/2010/main" val="243021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6D392E-C4EF-4AC5-9CF0-E17168E17BBE}" type="slidenum">
              <a:rPr lang="en-US" smtClean="0"/>
              <a:t>8</a:t>
            </a:fld>
            <a:endParaRPr lang="en-US"/>
          </a:p>
        </p:txBody>
      </p:sp>
    </p:spTree>
    <p:extLst>
      <p:ext uri="{BB962C8B-B14F-4D97-AF65-F5344CB8AC3E}">
        <p14:creationId xmlns:p14="http://schemas.microsoft.com/office/powerpoint/2010/main" val="1926212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A0AF-99B7-4D14-A0C5-E8A5EED3C9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5ABDF-D925-41B2-BBC4-D511A029B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9F57D1-E6A1-49A2-A5B7-E258D958CFB5}"/>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5" name="Footer Placeholder 4">
            <a:extLst>
              <a:ext uri="{FF2B5EF4-FFF2-40B4-BE49-F238E27FC236}">
                <a16:creationId xmlns:a16="http://schemas.microsoft.com/office/drawing/2014/main" id="{A2D925BD-4FC4-4F43-8CD0-8339EB25E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22732-C1CA-4623-AAC2-69C7EA94F8AE}"/>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091657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8CD1-0366-4D84-B540-4D570CA93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353A25-E23C-4217-A402-299B301577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5CC1A-B53B-4601-A08E-92E4CD1EAFB5}"/>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5" name="Footer Placeholder 4">
            <a:extLst>
              <a:ext uri="{FF2B5EF4-FFF2-40B4-BE49-F238E27FC236}">
                <a16:creationId xmlns:a16="http://schemas.microsoft.com/office/drawing/2014/main" id="{0B2D6D17-0B09-4BAA-8F9E-7219B3C21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EDDB1-67DF-427B-B881-50D1E9F1FC1E}"/>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3204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515ACC-C3CD-4CA6-A8D0-0C5ECAB3D7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3DCBF-F080-4BA3-A2F6-19FFDA7458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40C59-3F4C-4F85-BC47-386A5098B726}"/>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5" name="Footer Placeholder 4">
            <a:extLst>
              <a:ext uri="{FF2B5EF4-FFF2-40B4-BE49-F238E27FC236}">
                <a16:creationId xmlns:a16="http://schemas.microsoft.com/office/drawing/2014/main" id="{67C07834-57D3-40E8-A0DA-A28E703EC4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F9AD9-DC37-4B8D-8E9B-55D221E611CE}"/>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354937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4829C-A855-44D1-829C-031F5EC196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569E34-F1CD-434C-8565-079C8E8206FB}"/>
              </a:ext>
            </a:extLst>
          </p:cNvPr>
          <p:cNvSpPr>
            <a:spLocks noGrp="1"/>
          </p:cNvSpPr>
          <p:nvPr>
            <p:ph idx="1"/>
          </p:nvPr>
        </p:nvSpPr>
        <p:spPr/>
        <p:txBody>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73ECA3AE-4B10-468A-814A-2FBA610D404F}"/>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5" name="Footer Placeholder 4">
            <a:extLst>
              <a:ext uri="{FF2B5EF4-FFF2-40B4-BE49-F238E27FC236}">
                <a16:creationId xmlns:a16="http://schemas.microsoft.com/office/drawing/2014/main" id="{0EC38BD5-68EE-495B-9DB0-E3604D6CA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6B771-1B38-4BE7-8EBF-B73283F8E5E5}"/>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834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AAA8-ED64-4BED-B9C4-13D3C6EF5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59C2BC-4715-4D72-887E-0A4C854807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B10DE08-C29C-49BE-AB68-FA66703EB35F}"/>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5" name="Footer Placeholder 4">
            <a:extLst>
              <a:ext uri="{FF2B5EF4-FFF2-40B4-BE49-F238E27FC236}">
                <a16:creationId xmlns:a16="http://schemas.microsoft.com/office/drawing/2014/main" id="{F47FADC4-8C28-4373-A14F-C3FE4666E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C590C-8242-4591-B8DE-843C9E428BE2}"/>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76656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2130-ABE4-4989-9E73-8F5B1A51E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D5F2D-5BF2-4700-BB47-C669148B1BB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A00AE1-F0B4-4F9A-B46E-0C6E2638654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9F45D-CED9-4C31-9EC7-F79D53E7D675}"/>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6" name="Footer Placeholder 5">
            <a:extLst>
              <a:ext uri="{FF2B5EF4-FFF2-40B4-BE49-F238E27FC236}">
                <a16:creationId xmlns:a16="http://schemas.microsoft.com/office/drawing/2014/main" id="{468DCFCF-0184-499D-B244-D145986DB9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E215C-391D-4B5C-A8AD-4A8F87080E89}"/>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66954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7405-2525-49AD-9AAD-C2B235D221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91F39-3B27-49E2-8B28-E142F72FE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07E74FB-F182-471C-B7FC-52F1A1D14C0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A6F4A7-46F7-47F0-A7F8-0777C7292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7ACF483-FE96-4239-A09E-B319D17295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5A9FA-BAD5-49F0-A117-6B7CA3B4024B}"/>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8" name="Footer Placeholder 7">
            <a:extLst>
              <a:ext uri="{FF2B5EF4-FFF2-40B4-BE49-F238E27FC236}">
                <a16:creationId xmlns:a16="http://schemas.microsoft.com/office/drawing/2014/main" id="{710DEB67-E8E1-4AAE-98C4-79029B65DD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DDD278-59A5-46FF-8CF5-6542CC5C8449}"/>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471583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0653-7737-4A76-A5A0-7AF3A582D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4724E3-7018-4AC5-A6F1-542DDEDD6C0D}"/>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4" name="Footer Placeholder 3">
            <a:extLst>
              <a:ext uri="{FF2B5EF4-FFF2-40B4-BE49-F238E27FC236}">
                <a16:creationId xmlns:a16="http://schemas.microsoft.com/office/drawing/2014/main" id="{B6C14CB8-E1B8-42F3-B7E5-39950CD5AF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60CE51-AC3E-4958-8812-E02E893328D8}"/>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519264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F31964-EEA7-452B-97AE-2FDC1C335E29}"/>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3" name="Footer Placeholder 2">
            <a:extLst>
              <a:ext uri="{FF2B5EF4-FFF2-40B4-BE49-F238E27FC236}">
                <a16:creationId xmlns:a16="http://schemas.microsoft.com/office/drawing/2014/main" id="{06B53DB8-5F80-4A74-9229-B9835F3303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AF9682-EE2A-4EA4-A2FA-EC1491DEF233}"/>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364121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E01A-74FC-45C5-B8E9-A485CA96C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47E98A-CE2D-4F9E-822A-A02657830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FAC69-6C7B-4605-BA21-45787CCDA3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CDAAB1-7EA6-42A7-BD4A-C344DB7D3E08}"/>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6" name="Footer Placeholder 5">
            <a:extLst>
              <a:ext uri="{FF2B5EF4-FFF2-40B4-BE49-F238E27FC236}">
                <a16:creationId xmlns:a16="http://schemas.microsoft.com/office/drawing/2014/main" id="{B74389E6-114C-4E5E-9ED9-26056C7A2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24F3FA-9C57-4EF2-BF03-1DC18724B208}"/>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2393030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CF246-B9F6-4580-8508-25BCD8A6CD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1BD15B-7099-4E35-B1B3-8427CCE5E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FE57F1-2CBD-4E83-8183-AA7BD2312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84FFDD-CC3E-4CEF-83C3-1A794D939064}"/>
              </a:ext>
            </a:extLst>
          </p:cNvPr>
          <p:cNvSpPr>
            <a:spLocks noGrp="1"/>
          </p:cNvSpPr>
          <p:nvPr>
            <p:ph type="dt" sz="half" idx="10"/>
          </p:nvPr>
        </p:nvSpPr>
        <p:spPr/>
        <p:txBody>
          <a:bodyPr/>
          <a:lstStyle/>
          <a:p>
            <a:fld id="{8C792E63-5F21-4F54-A864-D84D9F273FCA}" type="datetimeFigureOut">
              <a:rPr lang="en-US" smtClean="0"/>
              <a:t>11/9/2020</a:t>
            </a:fld>
            <a:endParaRPr lang="en-US"/>
          </a:p>
        </p:txBody>
      </p:sp>
      <p:sp>
        <p:nvSpPr>
          <p:cNvPr id="6" name="Footer Placeholder 5">
            <a:extLst>
              <a:ext uri="{FF2B5EF4-FFF2-40B4-BE49-F238E27FC236}">
                <a16:creationId xmlns:a16="http://schemas.microsoft.com/office/drawing/2014/main" id="{F56A2AAF-8A22-423C-9F9A-8CE301192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A7E271-9AD9-44D4-ADBC-8E22F19F3DDA}"/>
              </a:ext>
            </a:extLst>
          </p:cNvPr>
          <p:cNvSpPr>
            <a:spLocks noGrp="1"/>
          </p:cNvSpPr>
          <p:nvPr>
            <p:ph type="sldNum" sz="quarter" idx="12"/>
          </p:nvPr>
        </p:nvSpPr>
        <p:spPr/>
        <p:txBody>
          <a:bodyPr/>
          <a:lstStyle/>
          <a:p>
            <a:fld id="{104F53CC-0028-4916-8B93-0EBFFB2C7AAD}" type="slidenum">
              <a:rPr lang="en-US" smtClean="0"/>
              <a:t>‹#›</a:t>
            </a:fld>
            <a:endParaRPr lang="en-US"/>
          </a:p>
        </p:txBody>
      </p:sp>
    </p:spTree>
    <p:extLst>
      <p:ext uri="{BB962C8B-B14F-4D97-AF65-F5344CB8AC3E}">
        <p14:creationId xmlns:p14="http://schemas.microsoft.com/office/powerpoint/2010/main" val="106518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261E8A-5488-45A8-9C36-07236DBB5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747BB4-A4A1-4C36-AF2C-A4F24865B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C315B455-1A91-4276-9074-48317E3DB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792E63-5F21-4F54-A864-D84D9F273FCA}" type="datetimeFigureOut">
              <a:rPr lang="en-US" smtClean="0"/>
              <a:t>11/9/2020</a:t>
            </a:fld>
            <a:endParaRPr lang="en-US"/>
          </a:p>
        </p:txBody>
      </p:sp>
      <p:sp>
        <p:nvSpPr>
          <p:cNvPr id="5" name="Footer Placeholder 4">
            <a:extLst>
              <a:ext uri="{FF2B5EF4-FFF2-40B4-BE49-F238E27FC236}">
                <a16:creationId xmlns:a16="http://schemas.microsoft.com/office/drawing/2014/main" id="{6F055CC8-4168-46B7-AFAD-6EC17D258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C10AC47-8626-4130-A31B-F20B5BBEBE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F53CC-0028-4916-8B93-0EBFFB2C7AAD}" type="slidenum">
              <a:rPr lang="en-US" smtClean="0"/>
              <a:t>‹#›</a:t>
            </a:fld>
            <a:endParaRPr lang="en-US"/>
          </a:p>
        </p:txBody>
      </p:sp>
    </p:spTree>
    <p:extLst>
      <p:ext uri="{BB962C8B-B14F-4D97-AF65-F5344CB8AC3E}">
        <p14:creationId xmlns:p14="http://schemas.microsoft.com/office/powerpoint/2010/main" val="3311545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8FF3-F851-4DD8-A5A4-FEBB01E1551B}"/>
              </a:ext>
            </a:extLst>
          </p:cNvPr>
          <p:cNvSpPr>
            <a:spLocks noGrp="1"/>
          </p:cNvSpPr>
          <p:nvPr>
            <p:ph type="ctrTitle"/>
          </p:nvPr>
        </p:nvSpPr>
        <p:spPr>
          <a:xfrm>
            <a:off x="220133" y="770666"/>
            <a:ext cx="11684000" cy="2387600"/>
          </a:xfrm>
        </p:spPr>
        <p:txBody>
          <a:bodyPr>
            <a:normAutofit/>
          </a:bodyPr>
          <a:lstStyle/>
          <a:p>
            <a:r>
              <a:rPr lang="en-US" sz="5400" dirty="0"/>
              <a:t>Update on BRSKI-AE – </a:t>
            </a:r>
            <a:br>
              <a:rPr lang="en-US" sz="5400" dirty="0"/>
            </a:br>
            <a:r>
              <a:rPr lang="en-US" sz="5400" dirty="0"/>
              <a:t>Support for asynchronous enrollment</a:t>
            </a:r>
          </a:p>
        </p:txBody>
      </p:sp>
      <p:sp>
        <p:nvSpPr>
          <p:cNvPr id="3" name="Subtitle 2">
            <a:extLst>
              <a:ext uri="{FF2B5EF4-FFF2-40B4-BE49-F238E27FC236}">
                <a16:creationId xmlns:a16="http://schemas.microsoft.com/office/drawing/2014/main" id="{EAD993CE-AB6B-47CD-9FD0-864FCC9994EA}"/>
              </a:ext>
            </a:extLst>
          </p:cNvPr>
          <p:cNvSpPr>
            <a:spLocks noGrp="1"/>
          </p:cNvSpPr>
          <p:nvPr>
            <p:ph type="subTitle" idx="1"/>
          </p:nvPr>
        </p:nvSpPr>
        <p:spPr>
          <a:xfrm>
            <a:off x="1425526" y="3288323"/>
            <a:ext cx="9144000" cy="3028071"/>
          </a:xfrm>
        </p:spPr>
        <p:txBody>
          <a:bodyPr>
            <a:normAutofit/>
          </a:bodyPr>
          <a:lstStyle/>
          <a:p>
            <a:r>
              <a:rPr lang="en-US" dirty="0"/>
              <a:t>draft-ietf-anima-brski-async-enroll-00</a:t>
            </a:r>
          </a:p>
          <a:p>
            <a:endParaRPr lang="en-US" dirty="0"/>
          </a:p>
          <a:p>
            <a:endParaRPr lang="en-US" dirty="0"/>
          </a:p>
          <a:p>
            <a:r>
              <a:rPr lang="en-US" dirty="0"/>
              <a:t>Steffen Fries, Hendrik Brockhaus, Elliot Lear</a:t>
            </a:r>
          </a:p>
          <a:p>
            <a:endParaRPr lang="en-US" dirty="0"/>
          </a:p>
          <a:p>
            <a:r>
              <a:rPr lang="en-US" dirty="0"/>
              <a:t>IETF 109 – ANIMA Working Group</a:t>
            </a:r>
          </a:p>
          <a:p>
            <a:endParaRPr lang="en-US" dirty="0"/>
          </a:p>
        </p:txBody>
      </p:sp>
    </p:spTree>
    <p:extLst>
      <p:ext uri="{BB962C8B-B14F-4D97-AF65-F5344CB8AC3E}">
        <p14:creationId xmlns:p14="http://schemas.microsoft.com/office/powerpoint/2010/main" val="143496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Recall: Problem statement &amp; Overview</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40" y="1470549"/>
            <a:ext cx="10870928" cy="4836059"/>
          </a:xfrm>
        </p:spPr>
        <p:txBody>
          <a:bodyPr>
            <a:noAutofit/>
          </a:bodyPr>
          <a:lstStyle/>
          <a:p>
            <a:pPr>
              <a:lnSpc>
                <a:spcPct val="100000"/>
              </a:lnSpc>
              <a:spcBef>
                <a:spcPts val="0"/>
              </a:spcBef>
              <a:spcAft>
                <a:spcPts val="1000"/>
              </a:spcAft>
            </a:pPr>
            <a:r>
              <a:rPr lang="en-US" sz="2200" dirty="0"/>
              <a:t>There exists various industrial scenarios, which have limited online connectivity to local or backend services either technically or by policy used during onboarding / enrollment. </a:t>
            </a:r>
          </a:p>
          <a:p>
            <a:pPr lvl="1">
              <a:lnSpc>
                <a:spcPct val="100000"/>
              </a:lnSpc>
              <a:spcBef>
                <a:spcPts val="0"/>
              </a:spcBef>
              <a:spcAft>
                <a:spcPts val="1000"/>
              </a:spcAft>
            </a:pPr>
            <a:r>
              <a:rPr lang="en-US" sz="2200" dirty="0"/>
              <a:t>Use Case 1: limited on-site PKI functionality support, requires relying on a backend PKI, to perform (final) authorization of certification requests for operational certificate (</a:t>
            </a:r>
            <a:r>
              <a:rPr lang="en-US" sz="2200" dirty="0" err="1"/>
              <a:t>LDevID</a:t>
            </a:r>
            <a:r>
              <a:rPr lang="en-US" sz="2200" dirty="0"/>
              <a:t>). </a:t>
            </a:r>
          </a:p>
          <a:p>
            <a:pPr lvl="1">
              <a:lnSpc>
                <a:spcPct val="100000"/>
              </a:lnSpc>
              <a:spcBef>
                <a:spcPts val="0"/>
              </a:spcBef>
              <a:spcAft>
                <a:spcPts val="1000"/>
              </a:spcAft>
            </a:pPr>
            <a:r>
              <a:rPr lang="en-US" sz="2200" dirty="0"/>
              <a:t>Use Case 2: reversed client – sever roles in deployment or limited connectivity to a domain registrar</a:t>
            </a:r>
          </a:p>
          <a:p>
            <a:pPr>
              <a:lnSpc>
                <a:spcPct val="100000"/>
              </a:lnSpc>
              <a:spcBef>
                <a:spcPts val="0"/>
              </a:spcBef>
              <a:spcAft>
                <a:spcPts val="1000"/>
              </a:spcAft>
            </a:pPr>
            <a:r>
              <a:rPr lang="en-US" sz="2200" dirty="0"/>
              <a:t>Draft addresses these issues by updating BRSKI to support authenticated self-contained objects (signed-wrapped objects) for the certificate enrolment to bind proof of possession and poof of identity to the objects in a similar way as already applied for the voucher handling to be transport independent. </a:t>
            </a:r>
          </a:p>
        </p:txBody>
      </p:sp>
    </p:spTree>
    <p:extLst>
      <p:ext uri="{BB962C8B-B14F-4D97-AF65-F5344CB8AC3E}">
        <p14:creationId xmlns:p14="http://schemas.microsoft.com/office/powerpoint/2010/main" val="1894769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Current focus on use case 2</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682589" y="1493750"/>
            <a:ext cx="6289711" cy="4587382"/>
          </a:xfrm>
        </p:spPr>
        <p:txBody>
          <a:bodyPr>
            <a:noAutofit/>
          </a:bodyPr>
          <a:lstStyle/>
          <a:p>
            <a:pPr>
              <a:lnSpc>
                <a:spcPct val="100000"/>
              </a:lnSpc>
              <a:spcBef>
                <a:spcPts val="0"/>
              </a:spcBef>
              <a:spcAft>
                <a:spcPts val="1000"/>
              </a:spcAft>
            </a:pPr>
            <a:r>
              <a:rPr lang="en-US" sz="2000" dirty="0"/>
              <a:t>Develop interaction between pledge, pledge-agent, and domain registrar</a:t>
            </a:r>
          </a:p>
          <a:p>
            <a:pPr>
              <a:lnSpc>
                <a:spcPct val="100000"/>
              </a:lnSpc>
              <a:spcBef>
                <a:spcPts val="0"/>
              </a:spcBef>
              <a:spcAft>
                <a:spcPts val="1000"/>
              </a:spcAft>
            </a:pPr>
            <a:r>
              <a:rPr lang="en-US" sz="2000" dirty="0"/>
              <a:t>Protocol approach for the first step close to BRSKI, with the specifics of reversed roles between pledge-agent and pledge:</a:t>
            </a:r>
          </a:p>
          <a:p>
            <a:pPr lvl="1">
              <a:lnSpc>
                <a:spcPct val="100000"/>
              </a:lnSpc>
              <a:spcBef>
                <a:spcPts val="0"/>
              </a:spcBef>
              <a:spcAft>
                <a:spcPts val="1000"/>
              </a:spcAft>
            </a:pPr>
            <a:r>
              <a:rPr lang="en-US" sz="2000" dirty="0"/>
              <a:t>TLS between components</a:t>
            </a:r>
          </a:p>
          <a:p>
            <a:pPr lvl="1">
              <a:lnSpc>
                <a:spcPct val="100000"/>
              </a:lnSpc>
              <a:spcBef>
                <a:spcPts val="0"/>
              </a:spcBef>
              <a:spcAft>
                <a:spcPts val="1000"/>
              </a:spcAft>
            </a:pPr>
            <a:r>
              <a:rPr lang="en-US" sz="2000" dirty="0"/>
              <a:t>HTTP transport of objects</a:t>
            </a:r>
          </a:p>
          <a:p>
            <a:pPr>
              <a:lnSpc>
                <a:spcPct val="100000"/>
              </a:lnSpc>
              <a:spcBef>
                <a:spcPts val="0"/>
              </a:spcBef>
              <a:spcAft>
                <a:spcPts val="1000"/>
              </a:spcAft>
            </a:pPr>
            <a:r>
              <a:rPr lang="en-US" sz="2000" dirty="0"/>
              <a:t>Clarification ongoing on </a:t>
            </a:r>
          </a:p>
          <a:p>
            <a:pPr lvl="1">
              <a:lnSpc>
                <a:spcPct val="100000"/>
              </a:lnSpc>
              <a:spcBef>
                <a:spcPts val="0"/>
              </a:spcBef>
              <a:spcAft>
                <a:spcPts val="1000"/>
              </a:spcAft>
            </a:pPr>
            <a:r>
              <a:rPr lang="en-US" sz="2000" dirty="0"/>
              <a:t>Trust relations between components to ensure onboarding of the right pledge in the right domain</a:t>
            </a:r>
          </a:p>
          <a:p>
            <a:pPr lvl="1">
              <a:lnSpc>
                <a:spcPct val="100000"/>
              </a:lnSpc>
              <a:spcBef>
                <a:spcPts val="0"/>
              </a:spcBef>
              <a:spcAft>
                <a:spcPts val="1000"/>
              </a:spcAft>
            </a:pPr>
            <a:r>
              <a:rPr lang="en-US" sz="2000" dirty="0"/>
              <a:t>Endpoints for the pledge</a:t>
            </a:r>
          </a:p>
          <a:p>
            <a:pPr lvl="1">
              <a:lnSpc>
                <a:spcPct val="100000"/>
              </a:lnSpc>
              <a:spcBef>
                <a:spcPts val="0"/>
              </a:spcBef>
              <a:spcAft>
                <a:spcPts val="1000"/>
              </a:spcAft>
            </a:pPr>
            <a:r>
              <a:rPr lang="en-US" sz="2000" dirty="0"/>
              <a:t>Object format for exchange of signature wrapped objects</a:t>
            </a:r>
          </a:p>
        </p:txBody>
      </p:sp>
      <p:sp>
        <p:nvSpPr>
          <p:cNvPr id="4" name="Content Placeholder 2">
            <a:extLst>
              <a:ext uri="{FF2B5EF4-FFF2-40B4-BE49-F238E27FC236}">
                <a16:creationId xmlns:a16="http://schemas.microsoft.com/office/drawing/2014/main" id="{BA753A19-D2F3-4875-AE16-C5E0D7FBC446}"/>
              </a:ext>
            </a:extLst>
          </p:cNvPr>
          <p:cNvSpPr txBox="1">
            <a:spLocks/>
          </p:cNvSpPr>
          <p:nvPr/>
        </p:nvSpPr>
        <p:spPr>
          <a:xfrm>
            <a:off x="7093360" y="1719226"/>
            <a:ext cx="4965290" cy="41364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+--------------Drop Ship---------------| Vendor Service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M </a:t>
            </a:r>
            <a:r>
              <a:rPr lang="en-US" sz="900" dirty="0" err="1">
                <a:latin typeface="Courier New" panose="02070309020205020404" pitchFamily="49" charset="0"/>
                <a:ea typeface="Calibri" panose="020F0502020204030204" pitchFamily="34" charset="0"/>
                <a:cs typeface="Courier New" panose="02070309020205020404" pitchFamily="49" charset="0"/>
              </a:rPr>
              <a:t>anufacturer</a:t>
            </a:r>
            <a:r>
              <a:rPr lang="en-US" sz="900" dirty="0">
                <a:latin typeface="Courier New" panose="02070309020205020404" pitchFamily="49" charset="0"/>
                <a:ea typeface="Calibri" panose="020F0502020204030204" pitchFamily="34" charset="0"/>
                <a:cs typeface="Courier New" panose="02070309020205020404" pitchFamily="49" charset="0"/>
              </a:rPr>
              <a:t>|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A </a:t>
            </a:r>
            <a:r>
              <a:rPr lang="en-US" sz="900" dirty="0" err="1">
                <a:latin typeface="Courier New" panose="02070309020205020404" pitchFamily="49" charset="0"/>
                <a:ea typeface="Calibri" panose="020F0502020204030204" pitchFamily="34" charset="0"/>
                <a:cs typeface="Courier New" panose="02070309020205020404" pitchFamily="49" charset="0"/>
              </a:rPr>
              <a:t>uthorized</a:t>
            </a:r>
            <a:r>
              <a:rPr lang="en-US" sz="900" dirty="0">
                <a:latin typeface="Courier New" panose="02070309020205020404" pitchFamily="49" charset="0"/>
                <a:ea typeface="Calibri" panose="020F0502020204030204" pitchFamily="34" charset="0"/>
                <a:cs typeface="Courier New" panose="02070309020205020404" pitchFamily="49" charset="0"/>
              </a:rPr>
              <a:t>  |Ownership|</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S </a:t>
            </a:r>
            <a:r>
              <a:rPr lang="en-US" sz="900" dirty="0" err="1">
                <a:latin typeface="Courier New" panose="02070309020205020404" pitchFamily="49" charset="0"/>
                <a:ea typeface="Calibri" panose="020F0502020204030204" pitchFamily="34" charset="0"/>
                <a:cs typeface="Courier New" panose="02070309020205020404" pitchFamily="49" charset="0"/>
              </a:rPr>
              <a:t>igning</a:t>
            </a:r>
            <a:r>
              <a:rPr lang="en-US" sz="900" dirty="0">
                <a:latin typeface="Courier New" panose="02070309020205020404" pitchFamily="49" charset="0"/>
                <a:ea typeface="Calibri" panose="020F0502020204030204" pitchFamily="34" charset="0"/>
                <a:cs typeface="Courier New" panose="02070309020205020404" pitchFamily="49" charset="0"/>
              </a:rPr>
              <a:t>     |Tracker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A </a:t>
            </a:r>
            <a:r>
              <a:rPr lang="en-US" sz="900" dirty="0" err="1">
                <a:latin typeface="Courier New" panose="02070309020205020404" pitchFamily="49" charset="0"/>
                <a:ea typeface="Calibri" panose="020F0502020204030204" pitchFamily="34" charset="0"/>
                <a:cs typeface="Courier New" panose="02070309020205020404" pitchFamily="49" charset="0"/>
              </a:rPr>
              <a:t>uthority</a:t>
            </a: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BRSKI-</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V                                                     |   MASA</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  +-----------+       +-----v-----+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|Pledge |     .  |           |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|Pledge |     | Agent |     .  |   Join    |       | Domain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  |   Proxy   |       | Registrar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&lt;-----&gt;.......&lt;--------&gt;...........&lt;-------&gt; (PKI RA)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  |       BRSKI-AE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  |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a:t>
            </a:r>
            <a:r>
              <a:rPr lang="en-US" sz="900" dirty="0" err="1">
                <a:latin typeface="Courier New" panose="02070309020205020404" pitchFamily="49" charset="0"/>
                <a:ea typeface="Calibri" panose="020F0502020204030204" pitchFamily="34" charset="0"/>
                <a:cs typeface="Courier New" panose="02070309020205020404" pitchFamily="49" charset="0"/>
              </a:rPr>
              <a:t>IDevID</a:t>
            </a:r>
            <a:r>
              <a:rPr lang="en-US" sz="900" dirty="0">
                <a:latin typeface="Courier New" panose="02070309020205020404" pitchFamily="49" charset="0"/>
                <a:ea typeface="Calibri" panose="020F0502020204030204" pitchFamily="34" charset="0"/>
                <a:cs typeface="Courier New" panose="02070309020205020404" pitchFamily="49" charset="0"/>
              </a:rPr>
              <a:t> |     |opt.   |     .  +-----------+         e.g. RFC7030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IDevID</a:t>
            </a:r>
            <a:r>
              <a:rPr lang="en-US" sz="900" dirty="0">
                <a:latin typeface="Courier New" panose="02070309020205020404" pitchFamily="49" charset="0"/>
                <a:ea typeface="Calibri" panose="020F0502020204030204" pitchFamily="34" charset="0"/>
                <a:cs typeface="Courier New" panose="02070309020205020404" pitchFamily="49" charset="0"/>
              </a:rPr>
              <a:t> |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|or     |     .         | Key Infrastructure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LDevID</a:t>
            </a:r>
            <a:r>
              <a:rPr lang="en-US" sz="900" dirty="0">
                <a:latin typeface="Courier New" panose="02070309020205020404" pitchFamily="49" charset="0"/>
                <a:ea typeface="Calibri" panose="020F0502020204030204" pitchFamily="34" charset="0"/>
                <a:cs typeface="Courier New" panose="02070309020205020404" pitchFamily="49" charset="0"/>
              </a:rPr>
              <a:t> |     .         | (e.g., PKI Certificate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       Authority)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         +------------------------+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a:t>
            </a:r>
          </a:p>
          <a:p>
            <a:pPr marL="0" indent="0">
              <a:lnSpc>
                <a:spcPct val="100000"/>
              </a:lnSpc>
              <a:spcBef>
                <a:spcPts val="0"/>
              </a:spcBef>
              <a:buNone/>
            </a:pPr>
            <a:r>
              <a:rPr lang="en-US" sz="900" dirty="0">
                <a:latin typeface="Courier New" panose="02070309020205020404" pitchFamily="49" charset="0"/>
                <a:ea typeface="Calibri" panose="020F0502020204030204" pitchFamily="34" charset="0"/>
                <a:cs typeface="Courier New" panose="02070309020205020404" pitchFamily="49" charset="0"/>
              </a:rPr>
              <a:t>                                      "Domain" components</a:t>
            </a:r>
            <a:endParaRPr lang="en-US"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6911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a:xfrm>
            <a:off x="838200" y="365125"/>
            <a:ext cx="10516235" cy="1326515"/>
          </a:xfrm>
        </p:spPr>
        <p:txBody>
          <a:bodyPr>
            <a:normAutofit/>
          </a:bodyPr>
          <a:lstStyle/>
          <a:p>
            <a:r>
              <a:rPr lang="en-US" sz="3600" dirty="0">
                <a:sym typeface="Wingdings" panose="05000000000000000000" pitchFamily="2" charset="2"/>
              </a:rPr>
              <a:t>BRSKI design team discussions focus on Use case 2: Trust relations</a:t>
            </a:r>
            <a:endParaRPr lang="en-US" sz="3600" dirty="0"/>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75" y="1850223"/>
            <a:ext cx="10669905" cy="4436277"/>
          </a:xfrm>
        </p:spPr>
        <p:txBody>
          <a:bodyPr vert="horz" wrap="square" lIns="91440" tIns="45720" rIns="91440" bIns="45720" numCol="1" anchor="t">
            <a:noAutofit/>
          </a:bodyPr>
          <a:lstStyle/>
          <a:p>
            <a:pPr>
              <a:lnSpc>
                <a:spcPct val="100000"/>
              </a:lnSpc>
              <a:spcBef>
                <a:spcPts val="0"/>
              </a:spcBef>
              <a:spcAft>
                <a:spcPts val="1000"/>
              </a:spcAft>
              <a:buClr>
                <a:srgbClr val="000000"/>
              </a:buClr>
              <a:buFont typeface="Arial"/>
              <a:buChar char="•"/>
            </a:pPr>
            <a:r>
              <a:rPr lang="en-US" altLang="ko-KR" sz="2000" dirty="0">
                <a:latin typeface="Calibri" charset="0"/>
                <a:ea typeface="Calibri" charset="0"/>
              </a:rPr>
              <a:t>Clarification of trust relation between pledge-agent and pledge and pledge-agent and domain registrar. Ideal: less trust assumptions on pledge-agent.</a:t>
            </a:r>
          </a:p>
          <a:p>
            <a:pPr>
              <a:lnSpc>
                <a:spcPct val="100000"/>
              </a:lnSpc>
              <a:spcBef>
                <a:spcPts val="0"/>
              </a:spcBef>
              <a:spcAft>
                <a:spcPts val="1000"/>
              </a:spcAft>
              <a:buClr>
                <a:srgbClr val="000000"/>
              </a:buClr>
              <a:buFont typeface="Arial"/>
              <a:buChar char="•"/>
            </a:pPr>
            <a:r>
              <a:rPr lang="en-US" altLang="ko-KR" sz="2000" dirty="0">
                <a:latin typeface="Calibri" charset="0"/>
                <a:ea typeface="Calibri" charset="0"/>
              </a:rPr>
              <a:t>Options</a:t>
            </a:r>
          </a:p>
          <a:p>
            <a:pPr lvl="1">
              <a:lnSpc>
                <a:spcPct val="100000"/>
              </a:lnSpc>
              <a:spcBef>
                <a:spcPts val="0"/>
              </a:spcBef>
              <a:spcAft>
                <a:spcPts val="1000"/>
              </a:spcAft>
              <a:buClr>
                <a:srgbClr val="000000"/>
              </a:buClr>
              <a:buFont typeface="Arial"/>
              <a:buChar char="•"/>
            </a:pPr>
            <a:r>
              <a:rPr lang="en-US" altLang="ko-KR" sz="2000" dirty="0">
                <a:latin typeface="Calibri" charset="0"/>
                <a:ea typeface="Calibri" charset="0"/>
              </a:rPr>
              <a:t>Pledge-agent / pledge: Potential use of a QR code or similar to show proximity between pledge and pledge-agent. Can be used for instance in a TLS cipher suite utilizing the QR code. </a:t>
            </a:r>
            <a:br>
              <a:rPr lang="en-US" altLang="ko-KR" sz="2000" dirty="0">
                <a:latin typeface="Calibri" charset="0"/>
                <a:ea typeface="Calibri" charset="0"/>
              </a:rPr>
            </a:br>
            <a:r>
              <a:rPr lang="en-US" altLang="ko-KR" sz="2000" dirty="0">
                <a:latin typeface="Calibri" charset="0"/>
                <a:ea typeface="Calibri" charset="0"/>
              </a:rPr>
              <a:t>Use of </a:t>
            </a:r>
            <a:r>
              <a:rPr lang="en-US" altLang="ko-KR" sz="2000" dirty="0" err="1">
                <a:latin typeface="Calibri" charset="0"/>
                <a:ea typeface="Calibri" charset="0"/>
              </a:rPr>
              <a:t>subcerts</a:t>
            </a:r>
            <a:r>
              <a:rPr lang="en-US" altLang="ko-KR" sz="2000" dirty="0">
                <a:latin typeface="Calibri" charset="0"/>
                <a:ea typeface="Calibri" charset="0"/>
              </a:rPr>
              <a:t> draft has been discussed, but neglected, as other use cases may not consider a TLS connection here and benefit a close binding (e.g., when using BT or NFC or other)</a:t>
            </a:r>
          </a:p>
          <a:p>
            <a:pPr lvl="1">
              <a:lnSpc>
                <a:spcPct val="100000"/>
              </a:lnSpc>
              <a:spcBef>
                <a:spcPts val="0"/>
              </a:spcBef>
              <a:spcAft>
                <a:spcPts val="1000"/>
              </a:spcAft>
              <a:buClr>
                <a:srgbClr val="000000"/>
              </a:buClr>
              <a:buFont typeface="Arial"/>
              <a:buChar char="•"/>
            </a:pPr>
            <a:r>
              <a:rPr lang="en-US" altLang="ko-KR" sz="2000" dirty="0">
                <a:latin typeface="Calibri" charset="0"/>
                <a:ea typeface="Calibri" charset="0"/>
              </a:rPr>
              <a:t>Pledge-agent / registrar: Potential use of server side only TLS and HTTP authentication from the pledge-agent (e.g. allowing a service technician to authenticate) as alternative to </a:t>
            </a:r>
            <a:r>
              <a:rPr lang="en-US" altLang="ko-KR" sz="2000" dirty="0" err="1">
                <a:latin typeface="Calibri" charset="0"/>
                <a:ea typeface="Calibri" charset="0"/>
              </a:rPr>
              <a:t>LDevID</a:t>
            </a:r>
            <a:r>
              <a:rPr lang="en-US" altLang="ko-KR" sz="2000" dirty="0">
                <a:latin typeface="Calibri" charset="0"/>
                <a:ea typeface="Calibri" charset="0"/>
              </a:rPr>
              <a:t> on pledge-agent (both already stated in the 00 draft for use case 2) </a:t>
            </a:r>
          </a:p>
          <a:p>
            <a:pPr>
              <a:lnSpc>
                <a:spcPct val="100000"/>
              </a:lnSpc>
              <a:spcBef>
                <a:spcPts val="0"/>
              </a:spcBef>
              <a:spcAft>
                <a:spcPts val="1000"/>
              </a:spcAft>
              <a:buClr>
                <a:srgbClr val="000000"/>
              </a:buClr>
              <a:buFont typeface="Arial"/>
              <a:buChar char="•"/>
            </a:pPr>
            <a:r>
              <a:rPr lang="en-US" altLang="ko-KR" sz="2000" dirty="0">
                <a:latin typeface="Calibri" charset="0"/>
              </a:rPr>
              <a:t>Ongoing discussion about potential attack and misuse cases when relying on signature wrapped object exchange between pledge and domain registrar</a:t>
            </a:r>
          </a:p>
        </p:txBody>
      </p:sp>
    </p:spTree>
    <p:extLst>
      <p:ext uri="{BB962C8B-B14F-4D97-AF65-F5344CB8AC3E}">
        <p14:creationId xmlns:p14="http://schemas.microsoft.com/office/powerpoint/2010/main" val="713471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a:xfrm>
            <a:off x="838200" y="365125"/>
            <a:ext cx="10516235" cy="1326515"/>
          </a:xfrm>
        </p:spPr>
        <p:txBody>
          <a:bodyPr>
            <a:normAutofit/>
          </a:bodyPr>
          <a:lstStyle/>
          <a:p>
            <a:r>
              <a:rPr lang="en-US" sz="3600" dirty="0">
                <a:sym typeface="Wingdings" panose="05000000000000000000" pitchFamily="2" charset="2"/>
              </a:rPr>
              <a:t>Further discussions on use case 2: </a:t>
            </a:r>
            <a:br>
              <a:rPr lang="en-US" sz="3600" dirty="0">
                <a:sym typeface="Wingdings" panose="05000000000000000000" pitchFamily="2" charset="2"/>
              </a:rPr>
            </a:br>
            <a:r>
              <a:rPr lang="en-US" sz="3600" dirty="0">
                <a:sym typeface="Wingdings" panose="05000000000000000000" pitchFamily="2" charset="2"/>
              </a:rPr>
              <a:t>Pledge-endpoints</a:t>
            </a:r>
            <a:endParaRPr lang="en-US" sz="3600" dirty="0"/>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75" y="1850223"/>
            <a:ext cx="10669905" cy="4642652"/>
          </a:xfrm>
        </p:spPr>
        <p:txBody>
          <a:bodyPr vert="horz" wrap="square" lIns="91440" tIns="45720" rIns="91440" bIns="45720" numCol="1" anchor="t">
            <a:noAutofit/>
          </a:bodyPr>
          <a:lstStyle/>
          <a:p>
            <a:pPr>
              <a:lnSpc>
                <a:spcPct val="100000"/>
              </a:lnSpc>
              <a:spcBef>
                <a:spcPts val="0"/>
              </a:spcBef>
              <a:spcAft>
                <a:spcPts val="1000"/>
              </a:spcAft>
              <a:buClr>
                <a:srgbClr val="000000"/>
              </a:buClr>
              <a:buFont typeface="Arial"/>
              <a:buChar char="•"/>
            </a:pPr>
            <a:r>
              <a:rPr lang="en-US" altLang="ko-KR" sz="2200" dirty="0">
                <a:latin typeface="Calibri" charset="0"/>
                <a:ea typeface="Calibri" charset="0"/>
              </a:rPr>
              <a:t>Endpoints on the pledge are currently discussed allowing a pledge agent to trigger voucher request generation and certification request generation.</a:t>
            </a:r>
          </a:p>
          <a:p>
            <a:pPr>
              <a:lnSpc>
                <a:spcPct val="100000"/>
              </a:lnSpc>
              <a:spcBef>
                <a:spcPts val="0"/>
              </a:spcBef>
              <a:spcAft>
                <a:spcPts val="1000"/>
              </a:spcAft>
              <a:buClr>
                <a:srgbClr val="000000"/>
              </a:buClr>
              <a:buFont typeface="Arial"/>
              <a:buChar char="•"/>
            </a:pPr>
            <a:r>
              <a:rPr lang="en-US" altLang="ko-KR" sz="2200" dirty="0">
                <a:latin typeface="Calibri" charset="0"/>
                <a:ea typeface="Calibri" charset="0"/>
              </a:rPr>
              <a:t>Demand seen for at least four endpoints: </a:t>
            </a:r>
          </a:p>
          <a:p>
            <a:pPr lvl="1">
              <a:lnSpc>
                <a:spcPct val="100000"/>
              </a:lnSpc>
              <a:spcBef>
                <a:spcPts val="0"/>
              </a:spcBef>
              <a:spcAft>
                <a:spcPts val="1000"/>
              </a:spcAft>
              <a:buClr>
                <a:srgbClr val="000000"/>
              </a:buClr>
              <a:buFont typeface="Arial"/>
              <a:buChar char="•"/>
            </a:pPr>
            <a:r>
              <a:rPr lang="en-US" altLang="ko-KR" sz="2200" dirty="0">
                <a:latin typeface="Calibri" charset="0"/>
              </a:rPr>
              <a:t>/</a:t>
            </a:r>
            <a:r>
              <a:rPr lang="en-US" altLang="ko-KR" sz="2200" dirty="0" err="1">
                <a:latin typeface="Calibri" charset="0"/>
              </a:rPr>
              <a:t>triggervoucherrequest</a:t>
            </a:r>
            <a:r>
              <a:rPr lang="en-US" altLang="ko-KR" sz="2200" dirty="0">
                <a:latin typeface="Calibri" charset="0"/>
              </a:rPr>
              <a:t>: initiates request creation on pledge, returns voucher request  </a:t>
            </a:r>
          </a:p>
          <a:p>
            <a:pPr lvl="1">
              <a:lnSpc>
                <a:spcPct val="100000"/>
              </a:lnSpc>
              <a:spcBef>
                <a:spcPts val="0"/>
              </a:spcBef>
              <a:spcAft>
                <a:spcPts val="1000"/>
              </a:spcAft>
              <a:buClr>
                <a:srgbClr val="000000"/>
              </a:buClr>
              <a:buFont typeface="Arial"/>
              <a:buChar char="•"/>
            </a:pPr>
            <a:r>
              <a:rPr lang="en-US" altLang="ko-KR" sz="2200" dirty="0">
                <a:latin typeface="Calibri" charset="0"/>
              </a:rPr>
              <a:t>/</a:t>
            </a:r>
            <a:r>
              <a:rPr lang="en-US" altLang="ko-KR" sz="2200" dirty="0" err="1">
                <a:latin typeface="Calibri" charset="0"/>
              </a:rPr>
              <a:t>triggercertrequest</a:t>
            </a:r>
            <a:r>
              <a:rPr lang="en-US" altLang="ko-KR" sz="2200" dirty="0">
                <a:latin typeface="Calibri" charset="0"/>
              </a:rPr>
              <a:t>: initiates request creation on pledge, returns certification request    </a:t>
            </a:r>
          </a:p>
          <a:p>
            <a:pPr lvl="1">
              <a:lnSpc>
                <a:spcPct val="100000"/>
              </a:lnSpc>
              <a:spcBef>
                <a:spcPts val="0"/>
              </a:spcBef>
              <a:spcAft>
                <a:spcPts val="1000"/>
              </a:spcAft>
              <a:buClr>
                <a:srgbClr val="000000"/>
              </a:buClr>
              <a:buFont typeface="Arial"/>
              <a:buChar char="•"/>
            </a:pPr>
            <a:r>
              <a:rPr lang="en-US" altLang="ko-KR" sz="2200" dirty="0">
                <a:latin typeface="Calibri" charset="0"/>
              </a:rPr>
              <a:t>/</a:t>
            </a:r>
            <a:r>
              <a:rPr lang="en-US" altLang="ko-KR" sz="2200" dirty="0" err="1">
                <a:latin typeface="Calibri" charset="0"/>
              </a:rPr>
              <a:t>supplyvoucher</a:t>
            </a:r>
            <a:r>
              <a:rPr lang="en-US" altLang="ko-KR" sz="2200" dirty="0">
                <a:latin typeface="Calibri" charset="0"/>
              </a:rPr>
              <a:t>: provide voucher to pledge, returns voucher status         </a:t>
            </a:r>
          </a:p>
          <a:p>
            <a:pPr lvl="1">
              <a:lnSpc>
                <a:spcPct val="100000"/>
              </a:lnSpc>
              <a:spcBef>
                <a:spcPts val="0"/>
              </a:spcBef>
              <a:spcAft>
                <a:spcPts val="1000"/>
              </a:spcAft>
              <a:buClr>
                <a:srgbClr val="000000"/>
              </a:buClr>
              <a:buFont typeface="Arial"/>
              <a:buChar char="•"/>
            </a:pPr>
            <a:r>
              <a:rPr lang="en-US" altLang="ko-KR" sz="2200" dirty="0">
                <a:latin typeface="Calibri" charset="0"/>
              </a:rPr>
              <a:t>/</a:t>
            </a:r>
            <a:r>
              <a:rPr lang="en-US" altLang="ko-KR" sz="2200" dirty="0" err="1">
                <a:latin typeface="Calibri" charset="0"/>
              </a:rPr>
              <a:t>supplycertificate</a:t>
            </a:r>
            <a:r>
              <a:rPr lang="en-US" altLang="ko-KR" sz="2200" dirty="0">
                <a:latin typeface="Calibri" charset="0"/>
              </a:rPr>
              <a:t>: provide certificate (and </a:t>
            </a:r>
            <a:r>
              <a:rPr lang="en-US" altLang="ko-KR" sz="2200" dirty="0" err="1">
                <a:latin typeface="Calibri" charset="0"/>
              </a:rPr>
              <a:t>cain</a:t>
            </a:r>
            <a:r>
              <a:rPr lang="en-US" altLang="ko-KR" sz="2200" dirty="0">
                <a:latin typeface="Calibri" charset="0"/>
              </a:rPr>
              <a:t>) to pledge, returns certificate confirmation      </a:t>
            </a:r>
          </a:p>
          <a:p>
            <a:pPr>
              <a:lnSpc>
                <a:spcPct val="100000"/>
              </a:lnSpc>
              <a:spcBef>
                <a:spcPts val="0"/>
              </a:spcBef>
              <a:spcAft>
                <a:spcPts val="1000"/>
              </a:spcAft>
              <a:buClr>
                <a:srgbClr val="000000"/>
              </a:buClr>
              <a:buFont typeface="Arial"/>
              <a:buChar char="•"/>
            </a:pPr>
            <a:r>
              <a:rPr lang="en-US" altLang="ko-KR" sz="2200" dirty="0">
                <a:latin typeface="Calibri" charset="0"/>
                <a:ea typeface="Calibri" charset="0"/>
              </a:rPr>
              <a:t>Clarification has to start regarding supported encodings of the objects exchanged:</a:t>
            </a:r>
          </a:p>
          <a:p>
            <a:pPr lvl="1">
              <a:lnSpc>
                <a:spcPct val="100000"/>
              </a:lnSpc>
              <a:spcBef>
                <a:spcPts val="0"/>
              </a:spcBef>
              <a:spcAft>
                <a:spcPts val="1000"/>
              </a:spcAft>
              <a:buClr>
                <a:srgbClr val="000000"/>
              </a:buClr>
              <a:buFont typeface="Arial"/>
              <a:buChar char="•"/>
            </a:pPr>
            <a:r>
              <a:rPr lang="en-US" altLang="ko-KR" sz="2000" dirty="0">
                <a:latin typeface="Calibri" charset="0"/>
                <a:ea typeface="Calibri" charset="0"/>
              </a:rPr>
              <a:t>Current voucher object is CMC-signed-JSON. Discussion on relying on </a:t>
            </a:r>
            <a:r>
              <a:rPr lang="en-US" altLang="ko-KR" sz="2000" dirty="0">
                <a:latin typeface="Calibri" charset="0"/>
                <a:ea typeface="Calibri" charset="0"/>
                <a:sym typeface="Wingdings" panose="05000000000000000000" pitchFamily="2" charset="2"/>
              </a:rPr>
              <a:t>JWS-signed-JSON in the first step, would also align with using similar formats for the certification request.</a:t>
            </a:r>
            <a:endParaRPr lang="en-US" altLang="ko-KR" sz="2000" dirty="0">
              <a:latin typeface="Calibri" charset="0"/>
              <a:ea typeface="Calibri" charset="0"/>
            </a:endParaRPr>
          </a:p>
          <a:p>
            <a:pPr>
              <a:lnSpc>
                <a:spcPct val="100000"/>
              </a:lnSpc>
              <a:spcBef>
                <a:spcPts val="0"/>
              </a:spcBef>
              <a:spcAft>
                <a:spcPts val="1000"/>
              </a:spcAft>
              <a:buClr>
                <a:srgbClr val="000000"/>
              </a:buClr>
              <a:buFont typeface="Arial"/>
              <a:buChar char="•"/>
            </a:pPr>
            <a:endParaRPr lang="en-US" altLang="ko-KR" sz="2200" dirty="0">
              <a:latin typeface="Calibri" charset="0"/>
              <a:ea typeface="Calibri" charset="0"/>
            </a:endParaRPr>
          </a:p>
        </p:txBody>
      </p:sp>
    </p:spTree>
    <p:extLst>
      <p:ext uri="{BB962C8B-B14F-4D97-AF65-F5344CB8AC3E}">
        <p14:creationId xmlns:p14="http://schemas.microsoft.com/office/powerpoint/2010/main" val="120093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a:xfrm>
            <a:off x="838200" y="365125"/>
            <a:ext cx="10516235" cy="1326515"/>
          </a:xfrm>
        </p:spPr>
        <p:txBody>
          <a:bodyPr>
            <a:normAutofit/>
          </a:bodyPr>
          <a:lstStyle/>
          <a:p>
            <a:r>
              <a:rPr lang="en-US" sz="3600" dirty="0"/>
              <a:t>Changes to </a:t>
            </a:r>
            <a:r>
              <a:rPr lang="en-US" sz="3600" dirty="0">
                <a:sym typeface="Wingdings" panose="05000000000000000000" pitchFamily="2" charset="2"/>
              </a:rPr>
              <a:t>IETF draft 00 (not submitted yet)</a:t>
            </a:r>
            <a:endParaRPr lang="en-US" sz="3600" dirty="0"/>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75" y="1953739"/>
            <a:ext cx="10669905" cy="4032993"/>
          </a:xfrm>
        </p:spPr>
        <p:txBody>
          <a:bodyPr vert="horz" wrap="square" lIns="91440" tIns="45720" rIns="91440" bIns="45720" numCol="1" anchor="t">
            <a:noAutofit/>
          </a:bodyPr>
          <a:lstStyle/>
          <a:p>
            <a:pPr>
              <a:lnSpc>
                <a:spcPct val="100000"/>
              </a:lnSpc>
              <a:spcBef>
                <a:spcPts val="0"/>
              </a:spcBef>
              <a:spcAft>
                <a:spcPts val="1000"/>
              </a:spcAft>
              <a:buClr>
                <a:srgbClr val="000000"/>
              </a:buClr>
              <a:buFont typeface="Arial"/>
              <a:buChar char="•"/>
            </a:pPr>
            <a:r>
              <a:rPr lang="en-US" altLang="ko-KR" sz="2200" dirty="0">
                <a:latin typeface="Calibri" charset="0"/>
              </a:rPr>
              <a:t>Update of scope in Section 3.1 to include that specifically in the pledge acts as a server in use case 2.   </a:t>
            </a:r>
          </a:p>
          <a:p>
            <a:pPr>
              <a:lnSpc>
                <a:spcPct val="100000"/>
              </a:lnSpc>
              <a:spcBef>
                <a:spcPts val="0"/>
              </a:spcBef>
              <a:spcAft>
                <a:spcPts val="1000"/>
              </a:spcAft>
              <a:buClr>
                <a:srgbClr val="000000"/>
              </a:buClr>
              <a:buFont typeface="Arial"/>
              <a:buChar char="•"/>
            </a:pPr>
            <a:r>
              <a:rPr lang="en-US" altLang="ko-KR" sz="2200" dirty="0">
                <a:latin typeface="Calibri" charset="0"/>
              </a:rPr>
              <a:t>Update of introduction of use case 2 in Section 5.2 to state that the transport between the pledge and the pledge agent will be HTTP in the context of this document but may also be done using other protocols.  Introduction of sub section related to the discovery of pledge and pledge-agent in use case 2 in Section 5.2.4</a:t>
            </a:r>
          </a:p>
          <a:p>
            <a:pPr>
              <a:lnSpc>
                <a:spcPct val="100000"/>
              </a:lnSpc>
              <a:spcBef>
                <a:spcPts val="0"/>
              </a:spcBef>
              <a:spcAft>
                <a:spcPts val="1000"/>
              </a:spcAft>
              <a:buClr>
                <a:srgbClr val="000000"/>
              </a:buClr>
              <a:buFont typeface="Arial"/>
              <a:buChar char="•"/>
            </a:pPr>
            <a:r>
              <a:rPr lang="en-US" altLang="ko-KR" sz="2200" dirty="0">
                <a:latin typeface="Calibri" charset="0"/>
              </a:rPr>
              <a:t>Clarification in discovery options for enrollment endpoints at the domain registrar based on well-known endpoints in Section 5.3. Note that the change to /</a:t>
            </a:r>
            <a:r>
              <a:rPr lang="en-US" altLang="ko-KR" sz="2200" dirty="0" err="1">
                <a:latin typeface="Calibri" charset="0"/>
              </a:rPr>
              <a:t>brski</a:t>
            </a:r>
            <a:r>
              <a:rPr lang="en-US" altLang="ko-KR" sz="2200" dirty="0">
                <a:latin typeface="Calibri" charset="0"/>
              </a:rPr>
              <a:t> for the voucher related endpoints has been taken over in the BRSKI main document.   </a:t>
            </a:r>
          </a:p>
          <a:p>
            <a:pPr>
              <a:lnSpc>
                <a:spcPct val="100000"/>
              </a:lnSpc>
              <a:spcBef>
                <a:spcPts val="0"/>
              </a:spcBef>
              <a:spcAft>
                <a:spcPts val="1000"/>
              </a:spcAft>
              <a:buClr>
                <a:srgbClr val="000000"/>
              </a:buClr>
              <a:buFont typeface="Arial"/>
              <a:buChar char="•"/>
            </a:pPr>
            <a:r>
              <a:rPr lang="en-US" altLang="ko-KR" sz="2200" dirty="0">
                <a:latin typeface="Calibri" charset="0"/>
              </a:rPr>
              <a:t>Updated references.</a:t>
            </a:r>
          </a:p>
        </p:txBody>
      </p:sp>
    </p:spTree>
    <p:extLst>
      <p:ext uri="{BB962C8B-B14F-4D97-AF65-F5344CB8AC3E}">
        <p14:creationId xmlns:p14="http://schemas.microsoft.com/office/powerpoint/2010/main" val="384140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Discussion, open issues from IETF 108</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40" y="1727148"/>
            <a:ext cx="10956960" cy="4648251"/>
          </a:xfrm>
        </p:spPr>
        <p:txBody>
          <a:bodyPr>
            <a:noAutofit/>
          </a:bodyPr>
          <a:lstStyle/>
          <a:p>
            <a:pPr marL="361950" indent="-361950">
              <a:lnSpc>
                <a:spcPct val="100000"/>
              </a:lnSpc>
              <a:buNone/>
            </a:pPr>
            <a:r>
              <a:rPr lang="en-US" sz="2200" dirty="0"/>
              <a:t>#1 Discovery of enrollment options on registrar: uses </a:t>
            </a:r>
            <a:r>
              <a:rPr lang="en-US" sz="2000" dirty="0"/>
              <a:t>“GET / .well-known/” resulting in the enumeration of available endpoints on the domain registrar, so pledge or pledge-agent may pick</a:t>
            </a:r>
          </a:p>
          <a:p>
            <a:pPr marL="361950" indent="-361950">
              <a:lnSpc>
                <a:spcPct val="100000"/>
              </a:lnSpc>
              <a:buNone/>
            </a:pPr>
            <a:r>
              <a:rPr lang="en-US" sz="2000" dirty="0"/>
              <a:t>#2 Pledge-agent authentication and authorization in use case 2 towards domain registrar </a:t>
            </a:r>
            <a:r>
              <a:rPr lang="en-US" sz="2000" dirty="0">
                <a:sym typeface="Wingdings" panose="05000000000000000000" pitchFamily="2" charset="2"/>
              </a:rPr>
              <a:t> ongoing discussion in design team</a:t>
            </a:r>
          </a:p>
          <a:p>
            <a:pPr marL="361950" indent="-361950">
              <a:lnSpc>
                <a:spcPct val="100000"/>
              </a:lnSpc>
              <a:buNone/>
            </a:pPr>
            <a:r>
              <a:rPr lang="en-US" sz="2000" dirty="0"/>
              <a:t>#3 Necessity of providing (proximity) registrar certificate to pledge for inclusion into voucher request: current discussion in design team tends to support this to enable registrar to verify that he is the target registrar</a:t>
            </a:r>
          </a:p>
          <a:p>
            <a:pPr marL="361950" indent="-361950">
              <a:lnSpc>
                <a:spcPct val="100000"/>
              </a:lnSpc>
              <a:buNone/>
            </a:pPr>
            <a:r>
              <a:rPr lang="en-US" sz="2000" dirty="0"/>
              <a:t>#4 Consideration of different transport options in the addressing scheme for the enrollment protocol: current draft assumed to follow the BRSKI approach (HTTP)</a:t>
            </a:r>
            <a:endParaRPr lang="en-US" sz="2000" dirty="0">
              <a:sym typeface="Wingdings" panose="05000000000000000000" pitchFamily="2" charset="2"/>
            </a:endParaRPr>
          </a:p>
          <a:p>
            <a:pPr marL="0" indent="0">
              <a:lnSpc>
                <a:spcPct val="100000"/>
              </a:lnSpc>
              <a:buNone/>
            </a:pPr>
            <a:endParaRPr lang="en-US" sz="2000" dirty="0"/>
          </a:p>
          <a:p>
            <a:pPr lvl="1">
              <a:lnSpc>
                <a:spcPct val="100000"/>
              </a:lnSpc>
            </a:pPr>
            <a:endParaRPr lang="en-US" sz="2000" dirty="0"/>
          </a:p>
          <a:p>
            <a:pPr>
              <a:lnSpc>
                <a:spcPct val="100000"/>
              </a:lnSpc>
            </a:pPr>
            <a:endParaRPr lang="en-US" sz="2000" dirty="0"/>
          </a:p>
        </p:txBody>
      </p:sp>
    </p:spTree>
    <p:extLst>
      <p:ext uri="{BB962C8B-B14F-4D97-AF65-F5344CB8AC3E}">
        <p14:creationId xmlns:p14="http://schemas.microsoft.com/office/powerpoint/2010/main" val="271734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12D3D-95B0-4F74-BDB2-BCE058A01C12}"/>
              </a:ext>
            </a:extLst>
          </p:cNvPr>
          <p:cNvSpPr>
            <a:spLocks noGrp="1"/>
          </p:cNvSpPr>
          <p:nvPr>
            <p:ph type="title"/>
          </p:nvPr>
        </p:nvSpPr>
        <p:spPr/>
        <p:txBody>
          <a:bodyPr>
            <a:normAutofit/>
          </a:bodyPr>
          <a:lstStyle/>
          <a:p>
            <a:r>
              <a:rPr lang="en-US" sz="3600" dirty="0"/>
              <a:t>Next Steps</a:t>
            </a:r>
          </a:p>
        </p:txBody>
      </p:sp>
      <p:sp>
        <p:nvSpPr>
          <p:cNvPr id="3" name="Content Placeholder 2">
            <a:extLst>
              <a:ext uri="{FF2B5EF4-FFF2-40B4-BE49-F238E27FC236}">
                <a16:creationId xmlns:a16="http://schemas.microsoft.com/office/drawing/2014/main" id="{A9776AB7-EF6B-4831-BA5E-A2298E1B08F8}"/>
              </a:ext>
            </a:extLst>
          </p:cNvPr>
          <p:cNvSpPr>
            <a:spLocks noGrp="1"/>
          </p:cNvSpPr>
          <p:nvPr>
            <p:ph idx="1"/>
          </p:nvPr>
        </p:nvSpPr>
        <p:spPr>
          <a:xfrm>
            <a:off x="701640" y="1727148"/>
            <a:ext cx="10515600" cy="4594993"/>
          </a:xfrm>
        </p:spPr>
        <p:txBody>
          <a:bodyPr>
            <a:noAutofit/>
          </a:bodyPr>
          <a:lstStyle/>
          <a:p>
            <a:pPr>
              <a:lnSpc>
                <a:spcPct val="100000"/>
              </a:lnSpc>
            </a:pPr>
            <a:r>
              <a:rPr lang="en-US" sz="2200" dirty="0"/>
              <a:t>Further refinement of the approach in the design team </a:t>
            </a:r>
          </a:p>
          <a:p>
            <a:pPr>
              <a:lnSpc>
                <a:spcPct val="100000"/>
              </a:lnSpc>
            </a:pPr>
            <a:r>
              <a:rPr lang="en-US" sz="2200" dirty="0"/>
              <a:t>Circulate outcome on the mailing list for further discussion</a:t>
            </a:r>
          </a:p>
          <a:p>
            <a:pPr>
              <a:lnSpc>
                <a:spcPct val="100000"/>
              </a:lnSpc>
            </a:pPr>
            <a:r>
              <a:rPr lang="en-US" sz="2200" dirty="0"/>
              <a:t>Update draft with results</a:t>
            </a:r>
          </a:p>
        </p:txBody>
      </p:sp>
    </p:spTree>
    <p:extLst>
      <p:ext uri="{BB962C8B-B14F-4D97-AF65-F5344CB8AC3E}">
        <p14:creationId xmlns:p14="http://schemas.microsoft.com/office/powerpoint/2010/main" val="3091934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Pages>8</Pages>
  <Words>1037</Words>
  <Characters>0</Characters>
  <Application>Microsoft Office PowerPoint</Application>
  <DocSecurity>0</DocSecurity>
  <PresentationFormat>Widescreen</PresentationFormat>
  <Lines>0</Lines>
  <Paragraphs>86</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Courier New</vt:lpstr>
      <vt:lpstr>Office Theme</vt:lpstr>
      <vt:lpstr>Update on BRSKI-AE –  Support for asynchronous enrollment</vt:lpstr>
      <vt:lpstr>Recall: Problem statement &amp; Overview</vt:lpstr>
      <vt:lpstr>Current focus on use case 2</vt:lpstr>
      <vt:lpstr>BRSKI design team discussions focus on Use case 2: Trust relations</vt:lpstr>
      <vt:lpstr>Further discussions on use case 2:  Pledge-endpoints</vt:lpstr>
      <vt:lpstr>Changes to IETF draft 00 (not submitted yet)</vt:lpstr>
      <vt:lpstr>Discussion, open issues from IETF 108</vt:lpstr>
      <vt:lpstr>Next Steps</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Update on BRSKI-AE –  Support for asynchronous enrollment</dc:title>
  <dc:creator>Fries, Steffen (CT RDA ITS)</dc:creator>
  <cp:lastModifiedBy>Fries, Steffen (T RDA CST)</cp:lastModifiedBy>
  <cp:revision>86</cp:revision>
  <dcterms:modified xsi:type="dcterms:W3CDTF">2020-11-09T10:29:45Z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Document Confidentiality">
    <vt:lpwstr>Unrestricted</vt:lpwstr>
  </property>
  <property fmtid="{D5CDD505-2E9C-101B-9397-08002B2CF9AE}" pid="4" name="MSIP_Label_6f75f480-7803-4ee9-bb54-84d0635fdbe7_Enabled">
    <vt:lpwstr>true</vt:lpwstr>
  </property>
  <property fmtid="{D5CDD505-2E9C-101B-9397-08002B2CF9AE}" pid="5" name="MSIP_Label_6f75f480-7803-4ee9-bb54-84d0635fdbe7_SetDate">
    <vt:lpwstr>2020-11-09T10:29:45Z</vt:lpwstr>
  </property>
  <property fmtid="{D5CDD505-2E9C-101B-9397-08002B2CF9AE}" pid="6" name="MSIP_Label_6f75f480-7803-4ee9-bb54-84d0635fdbe7_Method">
    <vt:lpwstr>Standard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f72d7698-3ea9-48fe-94cb-c8aa85e6394a</vt:lpwstr>
  </property>
  <property fmtid="{D5CDD505-2E9C-101B-9397-08002B2CF9AE}" pid="10" name="MSIP_Label_6f75f480-7803-4ee9-bb54-84d0635fdbe7_ContentBits">
    <vt:lpwstr>0</vt:lpwstr>
  </property>
  <property fmtid="{D5CDD505-2E9C-101B-9397-08002B2CF9AE}" pid="11" name="Document_Confidentiality">
    <vt:lpwstr>Unrestricted</vt:lpwstr>
  </property>
</Properties>
</file>