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256" r:id="rId2"/>
    <p:sldId id="273" r:id="rId3"/>
    <p:sldId id="299" r:id="rId4"/>
    <p:sldId id="283" r:id="rId5"/>
    <p:sldId id="300" r:id="rId6"/>
    <p:sldId id="285" r:id="rId7"/>
    <p:sldId id="296" r:id="rId8"/>
    <p:sldId id="313" r:id="rId9"/>
    <p:sldId id="304" r:id="rId10"/>
    <p:sldId id="31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1263" autoAdjust="0"/>
  </p:normalViewPr>
  <p:slideViewPr>
    <p:cSldViewPr snapToGrid="0" snapToObjects="1">
      <p:cViewPr varScale="1">
        <p:scale>
          <a:sx n="78" d="100"/>
          <a:sy n="78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2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5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31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8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0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sync-enrol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r>
              <a:rPr lang="en-US" sz="4400" dirty="0"/>
              <a:t>Update on BRSKI-AE – </a:t>
            </a:r>
            <a:br>
              <a:rPr lang="en-US" sz="4400" dirty="0"/>
            </a:br>
            <a:r>
              <a:rPr lang="en-US" sz="4400" dirty="0"/>
              <a:t>Support for asynchronous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draft-ietf-anima-brski-async-enroll-04</a:t>
            </a:r>
          </a:p>
          <a:p>
            <a:r>
              <a:rPr lang="en-US" dirty="0"/>
              <a:t>Steffen Fries, Hendrik Brockhaus, Elliot Lear, David von Oheimb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sz="7000" dirty="0">
                <a:latin typeface="+mj-lt"/>
                <a:ea typeface="+mj-ea"/>
                <a:cs typeface="+mj-cs"/>
              </a:rPr>
              <a:t>BRSKI with Pledge in Responder Mode </a:t>
            </a:r>
            <a:br>
              <a:rPr lang="en-US" sz="7000" dirty="0">
                <a:latin typeface="+mj-lt"/>
                <a:ea typeface="+mj-ea"/>
                <a:cs typeface="+mj-cs"/>
              </a:rPr>
            </a:br>
            <a:r>
              <a:rPr lang="en-US" sz="7000" dirty="0">
                <a:latin typeface="+mj-lt"/>
                <a:ea typeface="+mj-ea"/>
                <a:cs typeface="+mj-cs"/>
              </a:rPr>
              <a:t>(BRSKI-PRM)</a:t>
            </a:r>
          </a:p>
          <a:p>
            <a:r>
              <a:rPr lang="en-US" dirty="0"/>
              <a:t>draft-ietf-anima-brski-prm-00</a:t>
            </a:r>
          </a:p>
          <a:p>
            <a:r>
              <a:rPr lang="en-US" dirty="0"/>
              <a:t>Steffen Fries, Thomas Werner, Elliot Lear, Michael Richardson</a:t>
            </a:r>
          </a:p>
          <a:p>
            <a:endParaRPr lang="en-US" dirty="0"/>
          </a:p>
          <a:p>
            <a:r>
              <a:rPr lang="en-US" b="1" dirty="0"/>
              <a:t>Steffen Fries</a:t>
            </a:r>
          </a:p>
          <a:p>
            <a:endParaRPr lang="en-US" dirty="0"/>
          </a:p>
          <a:p>
            <a:r>
              <a:rPr lang="en-US" dirty="0"/>
              <a:t>IETF 112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Original drawings </a:t>
            </a:r>
            <a:br>
              <a:rPr lang="en-US" sz="3600" dirty="0"/>
            </a:br>
            <a:r>
              <a:rPr lang="en-US" sz="3600" dirty="0"/>
              <a:t>(just used them as picture as they better scale)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AE8E2D-5B98-45B9-92B1-22879F33BF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BDB91E-91B6-49E9-A4D8-84ECC69905BB}"/>
              </a:ext>
            </a:extLst>
          </p:cNvPr>
          <p:cNvGrpSpPr/>
          <p:nvPr/>
        </p:nvGrpSpPr>
        <p:grpSpPr>
          <a:xfrm>
            <a:off x="623686" y="3197652"/>
            <a:ext cx="1096303" cy="1152662"/>
            <a:chOff x="1869479" y="4510280"/>
            <a:chExt cx="906481" cy="9530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B68FF1C-1F3A-44FE-B0CE-0317A4CDB2DA}"/>
                </a:ext>
              </a:extLst>
            </p:cNvPr>
            <p:cNvGrpSpPr/>
            <p:nvPr/>
          </p:nvGrpSpPr>
          <p:grpSpPr>
            <a:xfrm>
              <a:off x="1869479" y="4510280"/>
              <a:ext cx="863279" cy="941920"/>
              <a:chOff x="1869479" y="4510280"/>
              <a:chExt cx="863279" cy="94192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A78C625-F723-424E-8BC2-FB1D3ABAB6CE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3AB723-7B30-4374-9C74-26A65BEA0984}"/>
                  </a:ext>
                </a:extLst>
              </p:cNvPr>
              <p:cNvSpPr txBox="1"/>
              <p:nvPr/>
            </p:nvSpPr>
            <p:spPr>
              <a:xfrm>
                <a:off x="1889842" y="4510280"/>
                <a:ext cx="549279" cy="748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proximity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41B6692-353B-4614-A0E2-A4494202B660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2234E09-3456-400A-BFB5-CDA3FC742A19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1EC4C18-91B5-4237-B29A-F25703345645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E23AE8-9AEC-4CC7-B662-3869FE1FD9B5}"/>
              </a:ext>
            </a:extLst>
          </p:cNvPr>
          <p:cNvGrpSpPr/>
          <p:nvPr/>
        </p:nvGrpSpPr>
        <p:grpSpPr>
          <a:xfrm>
            <a:off x="2248646" y="3265331"/>
            <a:ext cx="1116403" cy="1071486"/>
            <a:chOff x="5975640" y="1198799"/>
            <a:chExt cx="923100" cy="88596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DEDE1C0-1A18-41D4-AB7C-3C09964BEEDC}"/>
                </a:ext>
              </a:extLst>
            </p:cNvPr>
            <p:cNvSpPr/>
            <p:nvPr/>
          </p:nvSpPr>
          <p:spPr>
            <a:xfrm>
              <a:off x="5975640" y="1198799"/>
              <a:ext cx="923100" cy="88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DA647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14560EA-03AA-4BE5-8445-53DDB127709D}"/>
                </a:ext>
              </a:extLst>
            </p:cNvPr>
            <p:cNvGrpSpPr/>
            <p:nvPr/>
          </p:nvGrpSpPr>
          <p:grpSpPr>
            <a:xfrm>
              <a:off x="5975640" y="1198799"/>
              <a:ext cx="818185" cy="850320"/>
              <a:chOff x="5975640" y="1198799"/>
              <a:chExt cx="818185" cy="85032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7515A35-E9E5-423F-BD0C-366DD163271E}"/>
                  </a:ext>
                </a:extLst>
              </p:cNvPr>
              <p:cNvGrpSpPr/>
              <p:nvPr/>
            </p:nvGrpSpPr>
            <p:grpSpPr>
              <a:xfrm>
                <a:off x="5975640" y="1319400"/>
                <a:ext cx="673920" cy="729719"/>
                <a:chOff x="5975640" y="1319400"/>
                <a:chExt cx="673920" cy="729719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672E06DF-4AAE-42FF-B781-E751BBF6C6FA}"/>
                    </a:ext>
                  </a:extLst>
                </p:cNvPr>
                <p:cNvGrpSpPr/>
                <p:nvPr/>
              </p:nvGrpSpPr>
              <p:grpSpPr>
                <a:xfrm>
                  <a:off x="5975640" y="1319400"/>
                  <a:ext cx="643320" cy="721440"/>
                  <a:chOff x="5975640" y="1319400"/>
                  <a:chExt cx="643320" cy="721440"/>
                </a:xfrm>
              </p:grpSpPr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35C6A804-4803-42B7-B331-A27CFCA21BC9}"/>
                      </a:ext>
                    </a:extLst>
                  </p:cNvPr>
                  <p:cNvSpPr/>
                  <p:nvPr/>
                </p:nvSpPr>
                <p:spPr>
                  <a:xfrm>
                    <a:off x="6004800" y="1356840"/>
                    <a:ext cx="614160" cy="68400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FFD32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7D9F20E-5B6E-41D7-88AC-61F69CB9D6EB}"/>
                      </a:ext>
                    </a:extLst>
                  </p:cNvPr>
                  <p:cNvSpPr txBox="1"/>
                  <p:nvPr/>
                </p:nvSpPr>
                <p:spPr>
                  <a:xfrm>
                    <a:off x="5975640" y="1319400"/>
                    <a:ext cx="549279" cy="6390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108847" tIns="54423" rIns="108847" bIns="54423" anchorCtr="0" compatLnSpc="0">
                    <a:spAutoFit/>
                  </a:bodyPr>
                  <a:lstStyle/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Voucher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Request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Assertion: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proximity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0CD6B43F-10A1-4E27-BF41-A34914CEBD5F}"/>
                    </a:ext>
                  </a:extLst>
                </p:cNvPr>
                <p:cNvGrpSpPr/>
                <p:nvPr/>
              </p:nvGrpSpPr>
              <p:grpSpPr>
                <a:xfrm>
                  <a:off x="6291360" y="1840319"/>
                  <a:ext cx="358200" cy="208800"/>
                  <a:chOff x="6291360" y="1840319"/>
                  <a:chExt cx="358200" cy="208800"/>
                </a:xfrm>
              </p:grpSpPr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86C6E8C6-D9FF-484D-AA4F-32C8DBCFE059}"/>
                      </a:ext>
                    </a:extLst>
                  </p:cNvPr>
                  <p:cNvSpPr/>
                  <p:nvPr/>
                </p:nvSpPr>
                <p:spPr>
                  <a:xfrm>
                    <a:off x="6291360" y="1840319"/>
                    <a:ext cx="358200" cy="20880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FF420E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DCAF6CA0-2584-48AF-A1BA-1ECC1C68BD77}"/>
                      </a:ext>
                    </a:extLst>
                  </p:cNvPr>
                  <p:cNvSpPr/>
                  <p:nvPr/>
                </p:nvSpPr>
                <p:spPr>
                  <a:xfrm>
                    <a:off x="6325560" y="1856160"/>
                    <a:ext cx="303120" cy="16164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AECF0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2021-04-16</a:t>
                    </a:r>
                  </a:p>
                </p:txBody>
              </p:sp>
            </p:grp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E216C5-B79A-41EF-9772-0A62310E8271}"/>
                  </a:ext>
                </a:extLst>
              </p:cNvPr>
              <p:cNvSpPr txBox="1"/>
              <p:nvPr/>
            </p:nvSpPr>
            <p:spPr>
              <a:xfrm>
                <a:off x="6004800" y="1198799"/>
                <a:ext cx="789025" cy="200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>
                    <a:latin typeface="Hack" pitchFamily="17"/>
                    <a:ea typeface="DejaVu Sans" pitchFamily="2"/>
                    <a:cs typeface="FreeSans" pitchFamily="2"/>
                  </a:rPr>
                  <a:t>Voucher request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79A5E2-85E6-4418-87CB-BD708C19908C}"/>
              </a:ext>
            </a:extLst>
          </p:cNvPr>
          <p:cNvGrpSpPr/>
          <p:nvPr/>
        </p:nvGrpSpPr>
        <p:grpSpPr>
          <a:xfrm>
            <a:off x="3978300" y="3265332"/>
            <a:ext cx="766152" cy="837831"/>
            <a:chOff x="3885838" y="2523871"/>
            <a:chExt cx="766152" cy="86913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9F5F77-E174-436D-BE76-50AE4D028936}"/>
                </a:ext>
              </a:extLst>
            </p:cNvPr>
            <p:cNvGrpSpPr/>
            <p:nvPr/>
          </p:nvGrpSpPr>
          <p:grpSpPr>
            <a:xfrm>
              <a:off x="3885838" y="2523871"/>
              <a:ext cx="766152" cy="869131"/>
              <a:chOff x="1828440" y="4664137"/>
              <a:chExt cx="724467" cy="718642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A7CD8EA-E249-4D6F-87CC-C1F1BE770EB3}"/>
                  </a:ext>
                </a:extLst>
              </p:cNvPr>
              <p:cNvSpPr/>
              <p:nvPr/>
            </p:nvSpPr>
            <p:spPr>
              <a:xfrm>
                <a:off x="1869479" y="4678397"/>
                <a:ext cx="683428" cy="704382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C7EAD9-6F65-443A-AD2B-FA72F5AEAB50}"/>
                  </a:ext>
                </a:extLst>
              </p:cNvPr>
              <p:cNvSpPr txBox="1"/>
              <p:nvPr/>
            </p:nvSpPr>
            <p:spPr>
              <a:xfrm>
                <a:off x="1828440" y="4664137"/>
                <a:ext cx="548365" cy="310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Cert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6C8A3A2-434D-45B8-B6A8-6DD146D565D8}"/>
                </a:ext>
              </a:extLst>
            </p:cNvPr>
            <p:cNvSpPr/>
            <p:nvPr/>
          </p:nvSpPr>
          <p:spPr>
            <a:xfrm>
              <a:off x="3978300" y="2966484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CR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E8369C-E10D-4266-9D67-F8AE9F5C3D98}"/>
                </a:ext>
              </a:extLst>
            </p:cNvPr>
            <p:cNvSpPr/>
            <p:nvPr/>
          </p:nvSpPr>
          <p:spPr>
            <a:xfrm>
              <a:off x="4275438" y="3062254"/>
              <a:ext cx="370332" cy="2865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420E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0" tIns="54423" rIns="0" bIns="54423" anchor="ctr" anchorCtr="0" compatLnSpc="0">
              <a:noAutofit/>
            </a:bodyPr>
            <a:lstStyle/>
            <a:p>
              <a:pPr hangingPunct="0"/>
              <a:r>
                <a:rPr lang="en-CA" sz="726" dirty="0" err="1">
                  <a:latin typeface="Hack" pitchFamily="17"/>
                </a:rPr>
                <a:t>IDevID</a:t>
              </a:r>
              <a:endParaRPr lang="en-CA" sz="726" dirty="0">
                <a:latin typeface="Hack" pitchFamily="17"/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B3CB21BE-03EA-4E7A-A7D0-7EA03EFD14D6}"/>
              </a:ext>
            </a:extLst>
          </p:cNvPr>
          <p:cNvSpPr txBox="1">
            <a:spLocks/>
          </p:cNvSpPr>
          <p:nvPr/>
        </p:nvSpPr>
        <p:spPr>
          <a:xfrm>
            <a:off x="7809509" y="1753788"/>
            <a:ext cx="1199738" cy="544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BRSKI-PRM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B1EF763-50CA-4B13-941E-AEE5A1EF81F2}"/>
              </a:ext>
            </a:extLst>
          </p:cNvPr>
          <p:cNvSpPr txBox="1">
            <a:spLocks/>
          </p:cNvSpPr>
          <p:nvPr/>
        </p:nvSpPr>
        <p:spPr>
          <a:xfrm>
            <a:off x="648313" y="1753788"/>
            <a:ext cx="1199738" cy="544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BRSKI-AE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9AF66F-0B67-42BD-B807-190B59132C0C}"/>
              </a:ext>
            </a:extLst>
          </p:cNvPr>
          <p:cNvGrpSpPr/>
          <p:nvPr/>
        </p:nvGrpSpPr>
        <p:grpSpPr>
          <a:xfrm>
            <a:off x="7624125" y="3255738"/>
            <a:ext cx="1339684" cy="1071486"/>
            <a:chOff x="5975640" y="1198799"/>
            <a:chExt cx="1107720" cy="88596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5F97DFA-549E-49A7-A017-8A9E5CDC4C23}"/>
                </a:ext>
              </a:extLst>
            </p:cNvPr>
            <p:cNvSpPr/>
            <p:nvPr/>
          </p:nvSpPr>
          <p:spPr>
            <a:xfrm>
              <a:off x="5975640" y="1198799"/>
              <a:ext cx="1107720" cy="88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DA647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8FCF170-EA31-4146-94B6-5795857E46BA}"/>
                </a:ext>
              </a:extLst>
            </p:cNvPr>
            <p:cNvGrpSpPr/>
            <p:nvPr/>
          </p:nvGrpSpPr>
          <p:grpSpPr>
            <a:xfrm>
              <a:off x="5975640" y="1198799"/>
              <a:ext cx="818185" cy="850320"/>
              <a:chOff x="5975640" y="1198799"/>
              <a:chExt cx="818185" cy="85032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A326C71-1505-4F0A-95EC-8E053A8DD3AC}"/>
                  </a:ext>
                </a:extLst>
              </p:cNvPr>
              <p:cNvGrpSpPr/>
              <p:nvPr/>
            </p:nvGrpSpPr>
            <p:grpSpPr>
              <a:xfrm>
                <a:off x="5975640" y="1319400"/>
                <a:ext cx="673920" cy="729719"/>
                <a:chOff x="5975640" y="1319400"/>
                <a:chExt cx="673920" cy="7297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83D84A83-D65C-411E-9710-C5E44F834E4E}"/>
                    </a:ext>
                  </a:extLst>
                </p:cNvPr>
                <p:cNvGrpSpPr/>
                <p:nvPr/>
              </p:nvGrpSpPr>
              <p:grpSpPr>
                <a:xfrm>
                  <a:off x="5975640" y="1319400"/>
                  <a:ext cx="643320" cy="721440"/>
                  <a:chOff x="5975640" y="1319400"/>
                  <a:chExt cx="643320" cy="721440"/>
                </a:xfrm>
              </p:grpSpPr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B70F97A-3EFA-453E-ABDF-012BB3CC85FE}"/>
                      </a:ext>
                    </a:extLst>
                  </p:cNvPr>
                  <p:cNvSpPr/>
                  <p:nvPr/>
                </p:nvSpPr>
                <p:spPr>
                  <a:xfrm>
                    <a:off x="6004800" y="1356840"/>
                    <a:ext cx="614160" cy="68400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FFD32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BC567D1-FF45-40DE-97B1-C56228EAB8AD}"/>
                      </a:ext>
                    </a:extLst>
                  </p:cNvPr>
                  <p:cNvSpPr txBox="1"/>
                  <p:nvPr/>
                </p:nvSpPr>
                <p:spPr>
                  <a:xfrm>
                    <a:off x="5975640" y="1319400"/>
                    <a:ext cx="549279" cy="6390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108847" tIns="54423" rIns="108847" bIns="54423" anchorCtr="0" compatLnSpc="0">
                    <a:spAutoFit/>
                  </a:bodyPr>
                  <a:lstStyle/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Voucher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Request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Assertion: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proximity</a:t>
                    </a:r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CFC4EB3C-59A1-411D-96BE-8F8C9893CC55}"/>
                    </a:ext>
                  </a:extLst>
                </p:cNvPr>
                <p:cNvGrpSpPr/>
                <p:nvPr/>
              </p:nvGrpSpPr>
              <p:grpSpPr>
                <a:xfrm>
                  <a:off x="6291360" y="1840319"/>
                  <a:ext cx="358200" cy="208800"/>
                  <a:chOff x="6291360" y="1840319"/>
                  <a:chExt cx="358200" cy="208800"/>
                </a:xfrm>
              </p:grpSpPr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AAEF2E3B-9D07-444A-B70A-328CC668A7FA}"/>
                      </a:ext>
                    </a:extLst>
                  </p:cNvPr>
                  <p:cNvSpPr/>
                  <p:nvPr/>
                </p:nvSpPr>
                <p:spPr>
                  <a:xfrm>
                    <a:off x="6291360" y="1840319"/>
                    <a:ext cx="358200" cy="20880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FF420E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E32F560C-A8A0-4247-B05A-5E875D1A3D4E}"/>
                      </a:ext>
                    </a:extLst>
                  </p:cNvPr>
                  <p:cNvSpPr/>
                  <p:nvPr/>
                </p:nvSpPr>
                <p:spPr>
                  <a:xfrm>
                    <a:off x="6325560" y="1856160"/>
                    <a:ext cx="303120" cy="16164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AECF0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2021-04-16</a:t>
                    </a:r>
                  </a:p>
                </p:txBody>
              </p: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56BB18-1B07-4452-A0F7-33E9DEC3BD62}"/>
                  </a:ext>
                </a:extLst>
              </p:cNvPr>
              <p:cNvSpPr txBox="1"/>
              <p:nvPr/>
            </p:nvSpPr>
            <p:spPr>
              <a:xfrm>
                <a:off x="6004800" y="1198799"/>
                <a:ext cx="789025" cy="200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>
                    <a:latin typeface="Hack" pitchFamily="17"/>
                    <a:ea typeface="DejaVu Sans" pitchFamily="2"/>
                    <a:cs typeface="FreeSans" pitchFamily="2"/>
                  </a:rPr>
                  <a:t>Voucher request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175F1-B6E5-40F5-809C-58A3A68600EF}"/>
              </a:ext>
            </a:extLst>
          </p:cNvPr>
          <p:cNvGrpSpPr/>
          <p:nvPr/>
        </p:nvGrpSpPr>
        <p:grpSpPr>
          <a:xfrm>
            <a:off x="6301614" y="3182331"/>
            <a:ext cx="1145936" cy="1200796"/>
            <a:chOff x="1828440" y="4470480"/>
            <a:chExt cx="947520" cy="99288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F1269E-A365-46BD-BF54-E4F9C619E28A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69964AA-0B70-46A4-8115-CCAE3954C983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455813-B7ED-4E52-A351-E9E4A466E6AC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50F1E4C-419E-4575-B163-C3DA6F777356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A6A207A-CA6A-43C7-A1CE-DF520E62A3CE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31E0A7F-3B22-4C69-B6BF-3DF0B5D5BBD7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818D98-D772-4A2B-9340-0D4DB19B9EB0}"/>
              </a:ext>
            </a:extLst>
          </p:cNvPr>
          <p:cNvGrpSpPr/>
          <p:nvPr/>
        </p:nvGrpSpPr>
        <p:grpSpPr>
          <a:xfrm>
            <a:off x="9284689" y="3255738"/>
            <a:ext cx="819243" cy="966586"/>
            <a:chOff x="3742358" y="2868746"/>
            <a:chExt cx="819243" cy="96658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F80B983-6E15-443E-9D27-DC0EC5102A97}"/>
                </a:ext>
              </a:extLst>
            </p:cNvPr>
            <p:cNvGrpSpPr/>
            <p:nvPr/>
          </p:nvGrpSpPr>
          <p:grpSpPr>
            <a:xfrm>
              <a:off x="3742358" y="2868746"/>
              <a:ext cx="819243" cy="966586"/>
              <a:chOff x="1828440" y="4664137"/>
              <a:chExt cx="774668" cy="79922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C763891-D56C-4D30-9E49-24E286D9641A}"/>
                  </a:ext>
                </a:extLst>
              </p:cNvPr>
              <p:cNvGrpSpPr/>
              <p:nvPr/>
            </p:nvGrpSpPr>
            <p:grpSpPr>
              <a:xfrm>
                <a:off x="1828440" y="4664137"/>
                <a:ext cx="724467" cy="788062"/>
                <a:chOff x="1828440" y="4664137"/>
                <a:chExt cx="724467" cy="788062"/>
              </a:xfrm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4D0B147F-1275-4DDF-903B-C719AC91F92B}"/>
                    </a:ext>
                  </a:extLst>
                </p:cNvPr>
                <p:cNvSpPr/>
                <p:nvPr/>
              </p:nvSpPr>
              <p:spPr>
                <a:xfrm>
                  <a:off x="1869479" y="4678396"/>
                  <a:ext cx="683428" cy="773803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D320"/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wrap="none" lIns="108847" tIns="54423" rIns="108847" bIns="54423" anchor="ctr" anchorCtr="0" compatLnSpc="0">
                  <a:noAutofit/>
                </a:bodyPr>
                <a:lstStyle/>
                <a:p>
                  <a:pPr hangingPunct="0"/>
                  <a:endParaRPr lang="en-CA" sz="2177">
                    <a:latin typeface="Liberation Sans" pitchFamily="18"/>
                    <a:ea typeface="DejaVu Sans" pitchFamily="2"/>
                    <a:cs typeface="FreeSans" pitchFamily="2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D7DC0B9-C99E-460E-A800-80EE265A3B95}"/>
                    </a:ext>
                  </a:extLst>
                </p:cNvPr>
                <p:cNvSpPr txBox="1"/>
                <p:nvPr/>
              </p:nvSpPr>
              <p:spPr>
                <a:xfrm>
                  <a:off x="1828440" y="4664137"/>
                  <a:ext cx="548365" cy="310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08847" tIns="54423" rIns="108847" bIns="54423" anchorCtr="0" compatLnSpc="0">
                  <a:spAutoFit/>
                </a:bodyPr>
                <a:lstStyle/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Enroll</a:t>
                  </a:r>
                </a:p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Request</a:t>
                  </a:r>
                </a:p>
              </p:txBody>
            </p:sp>
          </p:grp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7C3B78B-0F9F-47FB-9367-B0AF70D2083D}"/>
                  </a:ext>
                </a:extLst>
              </p:cNvPr>
              <p:cNvSpPr/>
              <p:nvPr/>
            </p:nvSpPr>
            <p:spPr>
              <a:xfrm>
                <a:off x="2113497" y="5179320"/>
                <a:ext cx="489611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850" dirty="0" err="1">
                    <a:latin typeface="Liberation Sans" pitchFamily="18"/>
                    <a:ea typeface="DejaVu Sans" pitchFamily="2"/>
                    <a:cs typeface="FreeSans" pitchFamily="2"/>
                  </a:rPr>
                  <a:t>IDevID</a:t>
                </a:r>
                <a:endParaRPr lang="en-CA" sz="850" dirty="0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8ECF188-074A-4A90-B052-7F8946556C02}"/>
                </a:ext>
              </a:extLst>
            </p:cNvPr>
            <p:cNvSpPr/>
            <p:nvPr/>
          </p:nvSpPr>
          <p:spPr>
            <a:xfrm>
              <a:off x="3808658" y="3237462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CSR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70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Discussion on draft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Original BRSKI-AE discussed two use cases, which have evolved into different directions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Discussion (ANIMA Design Team, mailing list) to split the draft along the two use cases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UC1 stays as "Support of Asynchronous Enrollment in BRSKI (BRSKI-AE)" covering the application of alternative enrollment protocols. It will cover the description of utilizing other enrollment protocol than EST /</a:t>
            </a:r>
            <a:r>
              <a:rPr lang="en-US" sz="2200" dirty="0" err="1"/>
              <a:t>simpleenroll</a:t>
            </a:r>
            <a:r>
              <a:rPr lang="en-US" sz="2200" dirty="0"/>
              <a:t> in general and using Lightweight CMP specifically. Focus is the interaction between pledge and registrar.</a:t>
            </a:r>
          </a:p>
          <a:p>
            <a:r>
              <a:rPr lang="en-US" sz="2200" dirty="0"/>
              <a:t>UC2 became "BRSKI with Pledge in Responder Mode (BRSKI- PRM)", and addresses the communication between the pledge and the registrar by reversing the initiator and responder role (compared to RFC 8995) introducing a registrar-agent component to facilitate the communication.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</a:t>
            </a:r>
            <a:br>
              <a:rPr lang="en-US" sz="3600" dirty="0"/>
            </a:br>
            <a:r>
              <a:rPr lang="en-US" sz="3600" dirty="0"/>
              <a:t>History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8211" cy="46672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From version 02 </a:t>
            </a:r>
            <a:r>
              <a:rPr lang="en-US" sz="2200" dirty="0">
                <a:sym typeface="Wingdings" panose="05000000000000000000" pitchFamily="2" charset="2"/>
              </a:rPr>
              <a:t>to version 03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Housekeeping, deleted open issue regarding YANG voucher-request in UC2 as </a:t>
            </a:r>
            <a:r>
              <a:rPr lang="en-US" sz="2200" dirty="0" err="1"/>
              <a:t>ietf</a:t>
            </a:r>
            <a:r>
              <a:rPr lang="en-US" sz="2200" dirty="0"/>
              <a:t>-voucher-request was enhanced with additional leaf.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Included open issues of Voucher YANG model in UC2 regarding assertion value agent-proximity and CSR encapsulation using SZTP sub module.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From version 03 </a:t>
            </a:r>
            <a:r>
              <a:rPr lang="en-US" sz="2200" dirty="0">
                <a:sym typeface="Wingdings" panose="05000000000000000000" pitchFamily="2" charset="2"/>
              </a:rPr>
              <a:t>to version 04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Moved UC2 related parts defining pledge in responder mode to BRSKI-PRM (#19). 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Updated references to the Lightweight CMP Profile.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Change of authors: Added David von Oheimb as co-author. Thomas Werner left.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616" y="1912148"/>
            <a:ext cx="10583880" cy="406587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Clarification of open issues stated in the draft (currently no open issues on </a:t>
            </a:r>
            <a:r>
              <a:rPr lang="en-US" sz="2200" dirty="0">
                <a:hlinkClick r:id="rId3"/>
              </a:rPr>
              <a:t>ANIMA git</a:t>
            </a:r>
            <a:r>
              <a:rPr lang="en-US" sz="22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Further update general description using alternative enrollment protocols and the concrete examples</a:t>
            </a:r>
            <a:endParaRPr lang="en-US" sz="2200" strike="sngStrike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Lightweight CMP Profile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EST with /</a:t>
            </a:r>
            <a:r>
              <a:rPr lang="en-US" sz="2200" dirty="0" err="1"/>
              <a:t>fullCMC</a:t>
            </a: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Updates will be circulated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WG review appreciated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PoC implementation ongoing </a:t>
            </a:r>
            <a:r>
              <a:rPr lang="en-US" sz="2200" dirty="0">
                <a:sym typeface="Wingdings" panose="05000000000000000000" pitchFamily="2" charset="2"/>
              </a:rPr>
              <a:t> Interest from others welcome for interop testing</a:t>
            </a:r>
            <a:endParaRPr lang="en-US" sz="2200" dirty="0"/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90FCB-3EBF-4931-AD52-390444BCB010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37FE-CFCD-4A9F-8422-BEC0153FF0E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81B5F7-67E6-4AEE-86EA-F4DD6D51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BRSKI-AE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71734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changes from BRSKI-AE-03 to BRSKI-PRM-00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Moved UC2 defining pledge in responder mode from BRSKI-AE-03 to BRSKI-PRM-00.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Yang doctor early review addressed (</a:t>
            </a:r>
            <a:r>
              <a:rPr lang="en-US" sz="2200" dirty="0" err="1"/>
              <a:t>ietf</a:t>
            </a:r>
            <a:r>
              <a:rPr lang="en-US" sz="2200" dirty="0"/>
              <a:t>-voucher-request enhancements (Section 6, Security Considerations Section).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Aligned naming of </a:t>
            </a:r>
            <a:r>
              <a:rPr lang="en-US" sz="2200" dirty="0" err="1"/>
              <a:t>ietf</a:t>
            </a:r>
            <a:r>
              <a:rPr lang="en-US" sz="2200" dirty="0"/>
              <a:t>-voucher-request-xxx with other ANIMA drafts (#20).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Utilized </a:t>
            </a:r>
            <a:r>
              <a:rPr lang="en-US" sz="2200" dirty="0" err="1"/>
              <a:t>ietf</a:t>
            </a:r>
            <a:r>
              <a:rPr lang="en-US" sz="2200" dirty="0"/>
              <a:t>-voucher-request-</a:t>
            </a:r>
            <a:r>
              <a:rPr lang="en-US" sz="2200" dirty="0" err="1"/>
              <a:t>prm</a:t>
            </a:r>
            <a:r>
              <a:rPr lang="en-US" sz="2200" dirty="0"/>
              <a:t> in voucher exchanges (to use enhancements for agent-signed-data).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Included changes from draft-ietf-netconf-sztp-csr-06 regarding the YANG definition of </a:t>
            </a:r>
            <a:r>
              <a:rPr lang="en-US" sz="2200" dirty="0" err="1"/>
              <a:t>csr</a:t>
            </a:r>
            <a:r>
              <a:rPr lang="en-US" sz="2200" dirty="0"/>
              <a:t>-types into the enrollment request exchange.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76308"/>
            <a:ext cx="10515600" cy="44180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Further rework the draft (structure and application examples)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Clarification of open issues stated in </a:t>
            </a:r>
            <a:r>
              <a:rPr lang="en-US" sz="2200" dirty="0">
                <a:hlinkClick r:id="rId3"/>
              </a:rPr>
              <a:t>ANIMA git</a:t>
            </a:r>
            <a:r>
              <a:rPr lang="en-US" sz="2200" dirty="0"/>
              <a:t> and also in the draft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Verification of usage of </a:t>
            </a:r>
            <a:r>
              <a:rPr lang="en-US" sz="2200" dirty="0" err="1"/>
              <a:t>ietf</a:t>
            </a:r>
            <a:r>
              <a:rPr lang="en-US" sz="2200" dirty="0"/>
              <a:t>-</a:t>
            </a:r>
            <a:r>
              <a:rPr lang="en-US" sz="2200" dirty="0" err="1"/>
              <a:t>ztp</a:t>
            </a:r>
            <a:r>
              <a:rPr lang="en-US" sz="2200" dirty="0"/>
              <a:t>-types to convey PKCS#10 in BRSKI-PRM enrollment request (#5)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Option to generate multiple CSRs (domain specific, application specific) (#7)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Signature on enrollment response object? Protection of additional data contained or identification of registrar providing the certificate (audit) (#8)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Circulate outcome on the mailing list for further discussion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WG review appreciated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PoC implementation ongoing </a:t>
            </a:r>
            <a:r>
              <a:rPr lang="en-US" sz="2200" dirty="0">
                <a:sym typeface="Wingdings" panose="05000000000000000000" pitchFamily="2" charset="2"/>
              </a:rPr>
              <a:t> Interest from others welcome for interop testing</a:t>
            </a: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AE8E2D-5B98-45B9-92B1-22879F33BF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1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5571578" y="1901968"/>
            <a:ext cx="4655052" cy="4723120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2843035" y="1910762"/>
            <a:ext cx="2719414" cy="4723120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</a:t>
            </a:r>
            <a:br>
              <a:rPr lang="en-US" sz="3600" dirty="0"/>
            </a:br>
            <a:r>
              <a:rPr lang="en-US" sz="3600" dirty="0"/>
              <a:t>Abstract Protocol Overview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3051775" y="3099792"/>
            <a:ext cx="253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018065" y="2913911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3083054" y="3937459"/>
            <a:ext cx="250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5571577" y="2343192"/>
            <a:ext cx="182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plege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5583131" y="3254749"/>
            <a:ext cx="4590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6450321" y="3084688"/>
            <a:ext cx="307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 rot="16200000">
            <a:off x="9682118" y="2661699"/>
            <a:ext cx="179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proximity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5592259" y="3824468"/>
            <a:ext cx="4580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6649604" y="3643528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2977514" y="3760583"/>
            <a:ext cx="2518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6455F2-C09D-410F-B74F-EBB19B5BAE01}"/>
              </a:ext>
            </a:extLst>
          </p:cNvPr>
          <p:cNvSpPr/>
          <p:nvPr/>
        </p:nvSpPr>
        <p:spPr>
          <a:xfrm>
            <a:off x="2268857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Pledge</a:t>
            </a:r>
            <a:r>
              <a:rPr lang="de-DE" sz="1400" dirty="0"/>
              <a:t> (</a:t>
            </a:r>
            <a:r>
              <a:rPr lang="de-DE" sz="1400" dirty="0" err="1"/>
              <a:t>caller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4F4317-6298-42AA-A216-59C1BDF254E2}"/>
              </a:ext>
            </a:extLst>
          </p:cNvPr>
          <p:cNvSpPr/>
          <p:nvPr/>
        </p:nvSpPr>
        <p:spPr>
          <a:xfrm>
            <a:off x="5135059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 Registrar</a:t>
            </a:r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2742DA-92B3-4EE4-BFF4-E3194A92C55F}"/>
              </a:ext>
            </a:extLst>
          </p:cNvPr>
          <p:cNvSpPr/>
          <p:nvPr/>
        </p:nvSpPr>
        <p:spPr>
          <a:xfrm>
            <a:off x="7472640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</a:t>
            </a:r>
            <a:br>
              <a:rPr lang="de-DE" sz="1400" dirty="0"/>
            </a:br>
            <a:r>
              <a:rPr lang="de-DE" sz="1400" dirty="0"/>
              <a:t>CA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04337A-F732-416D-9765-623F4B2B784C}"/>
              </a:ext>
            </a:extLst>
          </p:cNvPr>
          <p:cNvSpPr/>
          <p:nvPr/>
        </p:nvSpPr>
        <p:spPr>
          <a:xfrm>
            <a:off x="9637170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MASA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2DB46A-20E4-45BD-8EB9-41DDC851D031}"/>
              </a:ext>
            </a:extLst>
          </p:cNvPr>
          <p:cNvSpPr txBox="1"/>
          <p:nvPr/>
        </p:nvSpPr>
        <p:spPr>
          <a:xfrm>
            <a:off x="3053791" y="5691371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Certification-request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FF6953-D407-49F9-A8ED-6F33C27B542E}"/>
              </a:ext>
            </a:extLst>
          </p:cNvPr>
          <p:cNvCxnSpPr>
            <a:cxnSpLocks/>
          </p:cNvCxnSpPr>
          <p:nvPr/>
        </p:nvCxnSpPr>
        <p:spPr>
          <a:xfrm>
            <a:off x="2844847" y="5895171"/>
            <a:ext cx="2726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A80683-B716-4508-A021-C7058E36BC98}"/>
              </a:ext>
            </a:extLst>
          </p:cNvPr>
          <p:cNvCxnSpPr/>
          <p:nvPr/>
        </p:nvCxnSpPr>
        <p:spPr>
          <a:xfrm>
            <a:off x="5577354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ACB8BC-3B26-451B-8021-4125625D2FB5}"/>
              </a:ext>
            </a:extLst>
          </p:cNvPr>
          <p:cNvCxnSpPr/>
          <p:nvPr/>
        </p:nvCxnSpPr>
        <p:spPr>
          <a:xfrm>
            <a:off x="7929840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195B7F-27FE-456A-A66B-FE01A3875408}"/>
              </a:ext>
            </a:extLst>
          </p:cNvPr>
          <p:cNvCxnSpPr>
            <a:cxnSpLocks/>
          </p:cNvCxnSpPr>
          <p:nvPr/>
        </p:nvCxnSpPr>
        <p:spPr>
          <a:xfrm flipH="1">
            <a:off x="2843035" y="4924252"/>
            <a:ext cx="2728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EF50C3C-9FD8-4863-997C-220CE9C91A10}"/>
              </a:ext>
            </a:extLst>
          </p:cNvPr>
          <p:cNvSpPr txBox="1"/>
          <p:nvPr/>
        </p:nvSpPr>
        <p:spPr>
          <a:xfrm>
            <a:off x="3053791" y="5994969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B56C02-3177-496B-BB1B-0CF71369640B}"/>
              </a:ext>
            </a:extLst>
          </p:cNvPr>
          <p:cNvSpPr txBox="1"/>
          <p:nvPr/>
        </p:nvSpPr>
        <p:spPr>
          <a:xfrm>
            <a:off x="3192386" y="1686523"/>
            <a:ext cx="130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DF4573-BDC9-4584-86B3-C53EA165DE08}"/>
              </a:ext>
            </a:extLst>
          </p:cNvPr>
          <p:cNvSpPr txBox="1"/>
          <p:nvPr/>
        </p:nvSpPr>
        <p:spPr>
          <a:xfrm>
            <a:off x="6028232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CA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C4F16F-9B5D-4DF1-A3D3-83C527275411}"/>
              </a:ext>
            </a:extLst>
          </p:cNvPr>
          <p:cNvSpPr txBox="1"/>
          <p:nvPr/>
        </p:nvSpPr>
        <p:spPr>
          <a:xfrm>
            <a:off x="8374563" y="1686523"/>
            <a:ext cx="1211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59EE5F-71AF-4B80-9CE1-9E6E3AAF9E32}"/>
              </a:ext>
            </a:extLst>
          </p:cNvPr>
          <p:cNvSpPr txBox="1"/>
          <p:nvPr/>
        </p:nvSpPr>
        <p:spPr>
          <a:xfrm>
            <a:off x="10551570" y="1686523"/>
            <a:ext cx="97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MASA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EE8731-747D-4B7B-8B8B-1C0717E39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117" y="3545548"/>
            <a:ext cx="285914" cy="596161"/>
          </a:xfrm>
          <a:prstGeom prst="rect">
            <a:avLst/>
          </a:prstGeom>
        </p:spPr>
      </p:pic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B84D4794-765A-4F02-951F-E5BD5E561088}"/>
              </a:ext>
            </a:extLst>
          </p:cNvPr>
          <p:cNvSpPr txBox="1">
            <a:spLocks/>
          </p:cNvSpPr>
          <p:nvPr/>
        </p:nvSpPr>
        <p:spPr>
          <a:xfrm>
            <a:off x="794897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5D3134-505D-475A-9C19-196D5B46867E}"/>
              </a:ext>
            </a:extLst>
          </p:cNvPr>
          <p:cNvCxnSpPr>
            <a:cxnSpLocks/>
          </p:cNvCxnSpPr>
          <p:nvPr/>
        </p:nvCxnSpPr>
        <p:spPr>
          <a:xfrm>
            <a:off x="5592259" y="5895171"/>
            <a:ext cx="23375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74AB002-F4C4-43B7-A3C3-992026D8935B}"/>
              </a:ext>
            </a:extLst>
          </p:cNvPr>
          <p:cNvCxnSpPr>
            <a:cxnSpLocks/>
          </p:cNvCxnSpPr>
          <p:nvPr/>
        </p:nvCxnSpPr>
        <p:spPr>
          <a:xfrm flipH="1">
            <a:off x="5592259" y="6184257"/>
            <a:ext cx="23375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74B4BC-E1FB-425F-80A6-B881072B069F}"/>
              </a:ext>
            </a:extLst>
          </p:cNvPr>
          <p:cNvCxnSpPr>
            <a:cxnSpLocks/>
          </p:cNvCxnSpPr>
          <p:nvPr/>
        </p:nvCxnSpPr>
        <p:spPr>
          <a:xfrm>
            <a:off x="1813605" y="4426121"/>
            <a:ext cx="836676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902C85C-AF3B-495F-8B9F-03DB7174ECCD}"/>
              </a:ext>
            </a:extLst>
          </p:cNvPr>
          <p:cNvSpPr txBox="1"/>
          <p:nvPr/>
        </p:nvSpPr>
        <p:spPr>
          <a:xfrm>
            <a:off x="193187" y="2715758"/>
            <a:ext cx="159234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Step1: Voucher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handling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in BRSKI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B86F86-92D9-4BF1-B674-F2C58A28742E}"/>
              </a:ext>
            </a:extLst>
          </p:cNvPr>
          <p:cNvSpPr txBox="1"/>
          <p:nvPr/>
        </p:nvSpPr>
        <p:spPr>
          <a:xfrm>
            <a:off x="173002" y="4598958"/>
            <a:ext cx="159778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Step2: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alternative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(e.g. Lightweight-CMP)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1BC814D-69ED-432E-9FF7-F6F75FFC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747" y="3635778"/>
            <a:ext cx="285914" cy="596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ECF656-341D-494C-A278-82EDE5B6B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272" y="2492273"/>
            <a:ext cx="694908" cy="702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283A8-129E-4C2F-ADAE-889A55403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753" y="2912072"/>
            <a:ext cx="791691" cy="761573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E5779A98-7B9B-4895-B178-A1F8A00F53FC}"/>
              </a:ext>
            </a:extLst>
          </p:cNvPr>
          <p:cNvSpPr txBox="1"/>
          <p:nvPr/>
        </p:nvSpPr>
        <p:spPr>
          <a:xfrm>
            <a:off x="2861859" y="4525832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Request 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6312F7B-95DF-4265-B2D3-4303046B121E}"/>
              </a:ext>
            </a:extLst>
          </p:cNvPr>
          <p:cNvCxnSpPr>
            <a:cxnSpLocks/>
          </p:cNvCxnSpPr>
          <p:nvPr/>
        </p:nvCxnSpPr>
        <p:spPr>
          <a:xfrm>
            <a:off x="2844847" y="4702776"/>
            <a:ext cx="2726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D966888-C5D4-4F9B-90BA-094121FFC2F7}"/>
              </a:ext>
            </a:extLst>
          </p:cNvPr>
          <p:cNvSpPr txBox="1"/>
          <p:nvPr/>
        </p:nvSpPr>
        <p:spPr>
          <a:xfrm>
            <a:off x="2861859" y="4737683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1498A7F-0EA2-4E7D-AA0F-7E3817263FA4}"/>
              </a:ext>
            </a:extLst>
          </p:cNvPr>
          <p:cNvCxnSpPr>
            <a:cxnSpLocks/>
          </p:cNvCxnSpPr>
          <p:nvPr/>
        </p:nvCxnSpPr>
        <p:spPr>
          <a:xfrm flipH="1">
            <a:off x="2843035" y="6199503"/>
            <a:ext cx="2728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FE9F401-3897-40F1-9939-33FCDFB28C13}"/>
              </a:ext>
            </a:extLst>
          </p:cNvPr>
          <p:cNvCxnSpPr>
            <a:cxnSpLocks/>
          </p:cNvCxnSpPr>
          <p:nvPr/>
        </p:nvCxnSpPr>
        <p:spPr>
          <a:xfrm flipH="1">
            <a:off x="2843035" y="5424662"/>
            <a:ext cx="2728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4AD2630-8B6A-4DC5-B6A5-847EC3AF117F}"/>
              </a:ext>
            </a:extLst>
          </p:cNvPr>
          <p:cNvSpPr txBox="1"/>
          <p:nvPr/>
        </p:nvSpPr>
        <p:spPr>
          <a:xfrm>
            <a:off x="2861859" y="5026242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Request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FAD2C6C-10A3-4789-8545-192D5AF2633F}"/>
              </a:ext>
            </a:extLst>
          </p:cNvPr>
          <p:cNvCxnSpPr>
            <a:cxnSpLocks/>
          </p:cNvCxnSpPr>
          <p:nvPr/>
        </p:nvCxnSpPr>
        <p:spPr>
          <a:xfrm>
            <a:off x="2844847" y="5203186"/>
            <a:ext cx="2726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809BB38-3786-4AAB-AC88-DD0DD154178A}"/>
              </a:ext>
            </a:extLst>
          </p:cNvPr>
          <p:cNvSpPr txBox="1"/>
          <p:nvPr/>
        </p:nvSpPr>
        <p:spPr>
          <a:xfrm>
            <a:off x="2861859" y="5238093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Certificate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B631628-5F6D-4706-86BB-72E4A96F81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4855" y="5529629"/>
            <a:ext cx="486503" cy="528642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D9A45A41-8EA4-4ECA-A28E-96E101FBB805}"/>
              </a:ext>
            </a:extLst>
          </p:cNvPr>
          <p:cNvSpPr/>
          <p:nvPr/>
        </p:nvSpPr>
        <p:spPr>
          <a:xfrm>
            <a:off x="2492510" y="6077775"/>
            <a:ext cx="324870" cy="240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AC16C6AE-44A6-4E5A-8FBA-7099627F2F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92510" y="6038836"/>
            <a:ext cx="310415" cy="310415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FB858E0E-AFDE-496C-B175-69EFB9E046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78134" y="6040934"/>
            <a:ext cx="310415" cy="31041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9CCD326-5567-4D6F-B40D-9B7506596483}"/>
              </a:ext>
            </a:extLst>
          </p:cNvPr>
          <p:cNvSpPr txBox="1"/>
          <p:nvPr/>
        </p:nvSpPr>
        <p:spPr>
          <a:xfrm>
            <a:off x="1864060" y="6309844"/>
            <a:ext cx="1041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FF68A7-D687-4C1E-AD9D-97A88556CE39}"/>
              </a:ext>
            </a:extLst>
          </p:cNvPr>
          <p:cNvSpPr txBox="1"/>
          <p:nvPr/>
        </p:nvSpPr>
        <p:spPr>
          <a:xfrm>
            <a:off x="5554428" y="5535815"/>
            <a:ext cx="1041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40CB7F-4452-4F41-97EA-6D109052CDAE}"/>
              </a:ext>
            </a:extLst>
          </p:cNvPr>
          <p:cNvCxnSpPr>
            <a:cxnSpLocks/>
          </p:cNvCxnSpPr>
          <p:nvPr/>
        </p:nvCxnSpPr>
        <p:spPr>
          <a:xfrm>
            <a:off x="2844847" y="4256637"/>
            <a:ext cx="2717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5D084EF-1D12-43A5-915E-1BB0229B19C4}"/>
              </a:ext>
            </a:extLst>
          </p:cNvPr>
          <p:cNvSpPr txBox="1"/>
          <p:nvPr/>
        </p:nvSpPr>
        <p:spPr>
          <a:xfrm>
            <a:off x="3493807" y="4073976"/>
            <a:ext cx="140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03606E-088D-4101-9258-AF7AE3B4DEAB}"/>
              </a:ext>
            </a:extLst>
          </p:cNvPr>
          <p:cNvCxnSpPr>
            <a:cxnSpLocks/>
          </p:cNvCxnSpPr>
          <p:nvPr/>
        </p:nvCxnSpPr>
        <p:spPr>
          <a:xfrm>
            <a:off x="2844847" y="6504319"/>
            <a:ext cx="2717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CAC23AB-5544-4AC5-90E5-9495C6F76BDE}"/>
              </a:ext>
            </a:extLst>
          </p:cNvPr>
          <p:cNvSpPr txBox="1"/>
          <p:nvPr/>
        </p:nvSpPr>
        <p:spPr>
          <a:xfrm>
            <a:off x="3493807" y="6321658"/>
            <a:ext cx="140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77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3739160" y="1901968"/>
            <a:ext cx="7149092" cy="4723120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1139375" y="1910762"/>
            <a:ext cx="2580592" cy="4723120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</a:t>
            </a:r>
            <a:br>
              <a:rPr lang="en-US" sz="3600" dirty="0"/>
            </a:br>
            <a:r>
              <a:rPr lang="en-US" sz="3600" dirty="0"/>
              <a:t>Abstract Protocol Overview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A1C36-F1AE-4CEA-8182-E5654CBC31D2}"/>
              </a:ext>
            </a:extLst>
          </p:cNvPr>
          <p:cNvSpPr txBox="1"/>
          <p:nvPr/>
        </p:nvSpPr>
        <p:spPr>
          <a:xfrm>
            <a:off x="1422412" y="2422421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9EBDF-EFF7-48E1-ABA3-33FE620D5726}"/>
              </a:ext>
            </a:extLst>
          </p:cNvPr>
          <p:cNvSpPr txBox="1"/>
          <p:nvPr/>
        </p:nvSpPr>
        <p:spPr>
          <a:xfrm>
            <a:off x="1236506" y="2760975"/>
            <a:ext cx="2438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3713397" y="4072854"/>
            <a:ext cx="253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679687" y="3886973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3744676" y="4544761"/>
            <a:ext cx="250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6233200" y="3316254"/>
            <a:ext cx="167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own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6244753" y="4227811"/>
            <a:ext cx="4590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7111943" y="4057750"/>
            <a:ext cx="307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 rot="16200000">
            <a:off x="10295984" y="3467629"/>
            <a:ext cx="179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agent-proximity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6253881" y="4431770"/>
            <a:ext cx="4580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7311226" y="4250830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3639136" y="4367885"/>
            <a:ext cx="2518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7F3F8B-C4F4-46C1-8748-7DF592C4EA58}"/>
              </a:ext>
            </a:extLst>
          </p:cNvPr>
          <p:cNvSpPr txBox="1"/>
          <p:nvPr/>
        </p:nvSpPr>
        <p:spPr>
          <a:xfrm>
            <a:off x="1255518" y="6487114"/>
            <a:ext cx="231666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Basement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91B5D1-E4A6-43ED-90AA-6ED1D98922B1}"/>
              </a:ext>
            </a:extLst>
          </p:cNvPr>
          <p:cNvGrpSpPr/>
          <p:nvPr/>
        </p:nvGrpSpPr>
        <p:grpSpPr>
          <a:xfrm>
            <a:off x="3436033" y="3515278"/>
            <a:ext cx="550053" cy="325802"/>
            <a:chOff x="3759232" y="3686762"/>
            <a:chExt cx="550053" cy="325802"/>
          </a:xfrm>
        </p:grpSpPr>
        <p:pic>
          <p:nvPicPr>
            <p:cNvPr id="29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91E3B281-1BE1-4E08-ADF4-F15567A36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59232" y="3799466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B13D0-778D-4119-8B4C-4194D5892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517" y="3721624"/>
              <a:ext cx="298768" cy="247977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579B5F-D34C-4568-9712-88745B98B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1614" y="3686762"/>
              <a:ext cx="137736" cy="158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162645-5460-4C41-B3DF-4ABDE8FB592F}"/>
              </a:ext>
            </a:extLst>
          </p:cNvPr>
          <p:cNvGrpSpPr/>
          <p:nvPr/>
        </p:nvGrpSpPr>
        <p:grpSpPr>
          <a:xfrm>
            <a:off x="3510130" y="5123466"/>
            <a:ext cx="562216" cy="417785"/>
            <a:chOff x="2472977" y="5570084"/>
            <a:chExt cx="562216" cy="417785"/>
          </a:xfrm>
        </p:grpSpPr>
        <p:pic>
          <p:nvPicPr>
            <p:cNvPr id="37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D9CF12B8-28BE-4408-AB06-F0FCCF5EC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22095" y="5570084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CEA61C6-1481-47BE-AD87-97C892354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880" y="5739892"/>
              <a:ext cx="298768" cy="247977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4566C0-609D-4A7E-A8E3-47F6F20AD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977" y="5705030"/>
              <a:ext cx="137736" cy="15863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66455F2-C09D-410F-B74F-EBB19B5BAE01}"/>
              </a:ext>
            </a:extLst>
          </p:cNvPr>
          <p:cNvSpPr/>
          <p:nvPr/>
        </p:nvSpPr>
        <p:spPr>
          <a:xfrm>
            <a:off x="765925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Pledge</a:t>
            </a:r>
            <a:r>
              <a:rPr lang="de-DE" sz="1400" dirty="0"/>
              <a:t> (</a:t>
            </a:r>
            <a:r>
              <a:rPr lang="de-DE" sz="1400" dirty="0" err="1"/>
              <a:t>callee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9BCF52-1B9E-47FA-847C-8A24E3897453}"/>
              </a:ext>
            </a:extLst>
          </p:cNvPr>
          <p:cNvSpPr/>
          <p:nvPr/>
        </p:nvSpPr>
        <p:spPr>
          <a:xfrm>
            <a:off x="3248028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Registrar-Agent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4F4317-6298-42AA-A216-59C1BDF254E2}"/>
              </a:ext>
            </a:extLst>
          </p:cNvPr>
          <p:cNvSpPr/>
          <p:nvPr/>
        </p:nvSpPr>
        <p:spPr>
          <a:xfrm>
            <a:off x="5796681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 Registrar</a:t>
            </a:r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2742DA-92B3-4EE4-BFF4-E3194A92C55F}"/>
              </a:ext>
            </a:extLst>
          </p:cNvPr>
          <p:cNvSpPr/>
          <p:nvPr/>
        </p:nvSpPr>
        <p:spPr>
          <a:xfrm>
            <a:off x="813426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</a:t>
            </a:r>
            <a:br>
              <a:rPr lang="de-DE" sz="1400" dirty="0"/>
            </a:br>
            <a:r>
              <a:rPr lang="de-DE" sz="1400" dirty="0"/>
              <a:t>CA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04337A-F732-416D-9765-623F4B2B784C}"/>
              </a:ext>
            </a:extLst>
          </p:cNvPr>
          <p:cNvSpPr/>
          <p:nvPr/>
        </p:nvSpPr>
        <p:spPr>
          <a:xfrm>
            <a:off x="1029879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MASA</a:t>
            </a:r>
            <a:endParaRPr lang="en-US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9CF49F-9C54-4B06-944B-9DE521C72B24}"/>
              </a:ext>
            </a:extLst>
          </p:cNvPr>
          <p:cNvGrpSpPr/>
          <p:nvPr/>
        </p:nvGrpSpPr>
        <p:grpSpPr>
          <a:xfrm>
            <a:off x="1303748" y="2594262"/>
            <a:ext cx="2152118" cy="871344"/>
            <a:chOff x="1424132" y="2724551"/>
            <a:chExt cx="1572651" cy="8713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7B7FF3-344F-4205-9765-1B43A887419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05191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5224A4-D70C-4065-89E7-FA51AFA30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2724551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40A144-7FD1-4692-9681-DFB6EAE4855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59589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12AB18D-AF2A-4BD3-ADF5-A621B596C0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3407215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95F32A6-3643-40D8-BD29-7A812890A78A}"/>
              </a:ext>
            </a:extLst>
          </p:cNvPr>
          <p:cNvSpPr txBox="1"/>
          <p:nvPr/>
        </p:nvSpPr>
        <p:spPr>
          <a:xfrm>
            <a:off x="1605154" y="3105085"/>
            <a:ext cx="1768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022FAA-1F7C-41A7-B431-9902CAC7C0BD}"/>
              </a:ext>
            </a:extLst>
          </p:cNvPr>
          <p:cNvSpPr txBox="1"/>
          <p:nvPr/>
        </p:nvSpPr>
        <p:spPr>
          <a:xfrm>
            <a:off x="1662906" y="3304955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signature-wrapped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CSR}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42CB7C-BECF-4B5D-BFC3-907ED43C6941}"/>
              </a:ext>
            </a:extLst>
          </p:cNvPr>
          <p:cNvSpPr txBox="1"/>
          <p:nvPr/>
        </p:nvSpPr>
        <p:spPr>
          <a:xfrm>
            <a:off x="1322568" y="558088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7575FB-B456-4DB2-A25A-74A8FFE8803E}"/>
              </a:ext>
            </a:extLst>
          </p:cNvPr>
          <p:cNvCxnSpPr>
            <a:cxnSpLocks/>
          </p:cNvCxnSpPr>
          <p:nvPr/>
        </p:nvCxnSpPr>
        <p:spPr>
          <a:xfrm>
            <a:off x="1367465" y="5949928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5038DA-B191-429D-82D3-13D73DA6D4B8}"/>
              </a:ext>
            </a:extLst>
          </p:cNvPr>
          <p:cNvCxnSpPr>
            <a:cxnSpLocks/>
          </p:cNvCxnSpPr>
          <p:nvPr/>
        </p:nvCxnSpPr>
        <p:spPr>
          <a:xfrm flipH="1">
            <a:off x="1303748" y="5754340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03925C-C2BE-4B7D-BAAE-4383B3249487}"/>
              </a:ext>
            </a:extLst>
          </p:cNvPr>
          <p:cNvCxnSpPr>
            <a:cxnSpLocks/>
          </p:cNvCxnSpPr>
          <p:nvPr/>
        </p:nvCxnSpPr>
        <p:spPr>
          <a:xfrm>
            <a:off x="1367465" y="6341021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06894D8-03F8-4882-AE3A-202383413906}"/>
              </a:ext>
            </a:extLst>
          </p:cNvPr>
          <p:cNvCxnSpPr>
            <a:cxnSpLocks/>
          </p:cNvCxnSpPr>
          <p:nvPr/>
        </p:nvCxnSpPr>
        <p:spPr>
          <a:xfrm flipH="1">
            <a:off x="1303748" y="6143712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B70546C-DA36-445B-AF1C-1BD709544AAF}"/>
              </a:ext>
            </a:extLst>
          </p:cNvPr>
          <p:cNvSpPr txBox="1"/>
          <p:nvPr/>
        </p:nvSpPr>
        <p:spPr>
          <a:xfrm>
            <a:off x="1322568" y="578624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2DFD5D-36BC-428D-996E-79130F1B231D}"/>
              </a:ext>
            </a:extLst>
          </p:cNvPr>
          <p:cNvSpPr txBox="1"/>
          <p:nvPr/>
        </p:nvSpPr>
        <p:spPr>
          <a:xfrm>
            <a:off x="1322568" y="597365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62E965-C3CA-4AAF-8C77-CBC56C03A94E}"/>
              </a:ext>
            </a:extLst>
          </p:cNvPr>
          <p:cNvSpPr txBox="1"/>
          <p:nvPr/>
        </p:nvSpPr>
        <p:spPr>
          <a:xfrm>
            <a:off x="1322568" y="615836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2DB46A-20E4-45BD-8EB9-41DDC851D031}"/>
              </a:ext>
            </a:extLst>
          </p:cNvPr>
          <p:cNvSpPr txBox="1"/>
          <p:nvPr/>
        </p:nvSpPr>
        <p:spPr>
          <a:xfrm>
            <a:off x="3744676" y="4631672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(CSR)-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FF6953-D407-49F9-A8ED-6F33C27B542E}"/>
              </a:ext>
            </a:extLst>
          </p:cNvPr>
          <p:cNvCxnSpPr>
            <a:cxnSpLocks/>
          </p:cNvCxnSpPr>
          <p:nvPr/>
        </p:nvCxnSpPr>
        <p:spPr>
          <a:xfrm>
            <a:off x="3739160" y="4835472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A80683-B716-4508-A021-C7058E36BC98}"/>
              </a:ext>
            </a:extLst>
          </p:cNvPr>
          <p:cNvCxnSpPr/>
          <p:nvPr/>
        </p:nvCxnSpPr>
        <p:spPr>
          <a:xfrm>
            <a:off x="6238976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ACB8BC-3B26-451B-8021-4125625D2FB5}"/>
              </a:ext>
            </a:extLst>
          </p:cNvPr>
          <p:cNvCxnSpPr/>
          <p:nvPr/>
        </p:nvCxnSpPr>
        <p:spPr>
          <a:xfrm>
            <a:off x="8591462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195B7F-27FE-456A-A66B-FE01A3875408}"/>
              </a:ext>
            </a:extLst>
          </p:cNvPr>
          <p:cNvCxnSpPr>
            <a:cxnSpLocks/>
          </p:cNvCxnSpPr>
          <p:nvPr/>
        </p:nvCxnSpPr>
        <p:spPr>
          <a:xfrm flipH="1">
            <a:off x="3739160" y="5069498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EF50C3C-9FD8-4863-997C-220CE9C91A10}"/>
              </a:ext>
            </a:extLst>
          </p:cNvPr>
          <p:cNvSpPr txBox="1"/>
          <p:nvPr/>
        </p:nvSpPr>
        <p:spPr>
          <a:xfrm>
            <a:off x="3744676" y="4880210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B56C02-3177-496B-BB1B-0CF71369640B}"/>
              </a:ext>
            </a:extLst>
          </p:cNvPr>
          <p:cNvSpPr txBox="1"/>
          <p:nvPr/>
        </p:nvSpPr>
        <p:spPr>
          <a:xfrm>
            <a:off x="1660761" y="1686523"/>
            <a:ext cx="130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FAD5E5-3F9B-4CAD-A89D-37D3C6C855FE}"/>
              </a:ext>
            </a:extLst>
          </p:cNvPr>
          <p:cNvSpPr txBox="1"/>
          <p:nvPr/>
        </p:nvSpPr>
        <p:spPr>
          <a:xfrm>
            <a:off x="4153609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RegAgt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DF4573-BDC9-4584-86B3-C53EA165DE08}"/>
              </a:ext>
            </a:extLst>
          </p:cNvPr>
          <p:cNvSpPr txBox="1"/>
          <p:nvPr/>
        </p:nvSpPr>
        <p:spPr>
          <a:xfrm>
            <a:off x="6689854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CA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C4F16F-9B5D-4DF1-A3D3-83C527275411}"/>
              </a:ext>
            </a:extLst>
          </p:cNvPr>
          <p:cNvSpPr txBox="1"/>
          <p:nvPr/>
        </p:nvSpPr>
        <p:spPr>
          <a:xfrm>
            <a:off x="9036185" y="1686523"/>
            <a:ext cx="1211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59EE5F-71AF-4B80-9CE1-9E6E3AAF9E32}"/>
              </a:ext>
            </a:extLst>
          </p:cNvPr>
          <p:cNvSpPr txBox="1"/>
          <p:nvPr/>
        </p:nvSpPr>
        <p:spPr>
          <a:xfrm>
            <a:off x="11187315" y="1686523"/>
            <a:ext cx="97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MASA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EE8731-747D-4B7B-8B8B-1C0717E39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739" y="4292145"/>
            <a:ext cx="285914" cy="5961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F26B2FD-11BB-48A7-A718-C75A20EC8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991" y="2686478"/>
            <a:ext cx="582392" cy="5537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F5BA746-5F76-47AA-95D5-4F1DEF9B0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05" y="3816486"/>
            <a:ext cx="640150" cy="533459"/>
          </a:xfrm>
          <a:prstGeom prst="rect">
            <a:avLst/>
          </a:prstGeom>
        </p:spPr>
      </p:pic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B84D4794-765A-4F02-951F-E5BD5E56108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5D3134-505D-475A-9C19-196D5B46867E}"/>
              </a:ext>
            </a:extLst>
          </p:cNvPr>
          <p:cNvCxnSpPr>
            <a:cxnSpLocks/>
          </p:cNvCxnSpPr>
          <p:nvPr/>
        </p:nvCxnSpPr>
        <p:spPr>
          <a:xfrm>
            <a:off x="6253881" y="4835472"/>
            <a:ext cx="23375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74AB002-F4C4-43B7-A3C3-992026D8935B}"/>
              </a:ext>
            </a:extLst>
          </p:cNvPr>
          <p:cNvCxnSpPr>
            <a:cxnSpLocks/>
          </p:cNvCxnSpPr>
          <p:nvPr/>
        </p:nvCxnSpPr>
        <p:spPr>
          <a:xfrm flipH="1">
            <a:off x="6253881" y="5069498"/>
            <a:ext cx="23375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74B4BC-E1FB-425F-80A6-B881072B069F}"/>
              </a:ext>
            </a:extLst>
          </p:cNvPr>
          <p:cNvCxnSpPr>
            <a:cxnSpLocks/>
          </p:cNvCxnSpPr>
          <p:nvPr/>
        </p:nvCxnSpPr>
        <p:spPr>
          <a:xfrm>
            <a:off x="1139375" y="3911687"/>
            <a:ext cx="258059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902C85C-AF3B-495F-8B9F-03DB7174ECCD}"/>
              </a:ext>
            </a:extLst>
          </p:cNvPr>
          <p:cNvSpPr txBox="1"/>
          <p:nvPr/>
        </p:nvSpPr>
        <p:spPr>
          <a:xfrm>
            <a:off x="-18176" y="2640089"/>
            <a:ext cx="105708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Step1: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Bootstrapping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B86F86-92D9-4BF1-B674-F2C58A28742E}"/>
              </a:ext>
            </a:extLst>
          </p:cNvPr>
          <p:cNvSpPr txBox="1"/>
          <p:nvPr/>
        </p:nvSpPr>
        <p:spPr>
          <a:xfrm>
            <a:off x="-18176" y="4056212"/>
            <a:ext cx="106070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Step2: Infrastructure Interaction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on BRSKI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approach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C309A9-34D3-4C93-B15A-D8B4B6C430F4}"/>
              </a:ext>
            </a:extLst>
          </p:cNvPr>
          <p:cNvSpPr txBox="1"/>
          <p:nvPr/>
        </p:nvSpPr>
        <p:spPr>
          <a:xfrm>
            <a:off x="-18176" y="5727438"/>
            <a:ext cx="106070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Step3: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Provisioning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1BC814D-69ED-432E-9FF7-F6F75FFCE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695" y="5304770"/>
            <a:ext cx="285914" cy="596161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D187E4-95BD-4F16-B1DC-6ABC7A52ABBB}"/>
              </a:ext>
            </a:extLst>
          </p:cNvPr>
          <p:cNvCxnSpPr>
            <a:cxnSpLocks/>
          </p:cNvCxnSpPr>
          <p:nvPr/>
        </p:nvCxnSpPr>
        <p:spPr>
          <a:xfrm>
            <a:off x="1139375" y="5189811"/>
            <a:ext cx="258059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AC263D-CDD6-4C0C-8FBC-624FC7A4D753}"/>
              </a:ext>
            </a:extLst>
          </p:cNvPr>
          <p:cNvSpPr txBox="1"/>
          <p:nvPr/>
        </p:nvSpPr>
        <p:spPr>
          <a:xfrm>
            <a:off x="6543559" y="6485942"/>
            <a:ext cx="237757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A4F5F707-ABE5-4F51-A623-B57FCBBCB4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61185" y="4928438"/>
            <a:ext cx="310415" cy="3104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5FA572-724F-412C-A81E-9159ED188527}"/>
              </a:ext>
            </a:extLst>
          </p:cNvPr>
          <p:cNvSpPr/>
          <p:nvPr/>
        </p:nvSpPr>
        <p:spPr>
          <a:xfrm>
            <a:off x="959685" y="6052604"/>
            <a:ext cx="324870" cy="240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E2107025-2EF1-40AB-81B2-396D52499E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685" y="6013665"/>
            <a:ext cx="310415" cy="3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2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975</Words>
  <Characters>0</Characters>
  <Application>Microsoft Office PowerPoint</Application>
  <DocSecurity>0</DocSecurity>
  <PresentationFormat>Widescreen</PresentationFormat>
  <Lines>0</Lines>
  <Paragraphs>187</Paragraphs>
  <Slides>10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Hack</vt:lpstr>
      <vt:lpstr>Liberation Sans</vt:lpstr>
      <vt:lpstr>Office Theme</vt:lpstr>
      <vt:lpstr>Update on BRSKI-AE –  Support for asynchronous enrollment</vt:lpstr>
      <vt:lpstr>Discussion on draft split</vt:lpstr>
      <vt:lpstr>BRSKI-AE Status History of changes</vt:lpstr>
      <vt:lpstr>BRSKI-AE  Next Steps</vt:lpstr>
      <vt:lpstr>BRSKI-PRM Status History of changes from BRSKI-AE-03 to BRSKI-PRM-00</vt:lpstr>
      <vt:lpstr>BRSKI-PRM Status  Next Steps</vt:lpstr>
      <vt:lpstr>Backup</vt:lpstr>
      <vt:lpstr>BRSKI-AE Abstract Protocol Overview</vt:lpstr>
      <vt:lpstr>BRSKI-PRM Abstract Protocol Overview</vt:lpstr>
      <vt:lpstr>Original drawings  (just used them as picture as they better scale)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creator>Fries, Steffen (CT RDA ITS)</dc:creator>
  <cp:lastModifiedBy>Fries, Steffen (T RDA CST)</cp:lastModifiedBy>
  <cp:revision>260</cp:revision>
  <dcterms:modified xsi:type="dcterms:W3CDTF">2021-11-10T17:16:42Z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2021-11-10T17:16:42Z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