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attrocento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Qwrmp7Mg6A/i1zVkqtx9cBQO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" name="Google Shape;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8"/>
          <p:cNvSpPr/>
          <p:nvPr/>
        </p:nvSpPr>
        <p:spPr>
          <a:xfrm>
            <a:off x="10897986" y="6344015"/>
            <a:ext cx="466090" cy="837085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/>
          <p:nvPr/>
        </p:nvSpPr>
        <p:spPr>
          <a:xfrm>
            <a:off x="10897986" y="6344015"/>
            <a:ext cx="466090" cy="837085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8umzir86x25ZHFyUaCt3RflogwZuVMNX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717755" y="1943466"/>
            <a:ext cx="11071122" cy="1769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Verdana"/>
              <a:buNone/>
            </a:pP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latin typeface="Verdana"/>
                <a:ea typeface="Verdana"/>
                <a:cs typeface="Verdana"/>
                <a:sym typeface="Verdana"/>
              </a:rPr>
              <a:t>Project Name:</a:t>
            </a: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r>
              <a:rPr lang="en-GB" sz="4400"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i="0" lang="en-GB" sz="4400">
                <a:solidFill>
                  <a:srgbClr val="DD4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E-Commerce Dashboard</a:t>
            </a:r>
            <a:br>
              <a:rPr lang="en-GB"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717755" y="3614649"/>
            <a:ext cx="9144000" cy="2282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Team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Yousef Ahmed Mohamed(Team Leader)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Nayra Mahmoud Gabr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Mennatallah Mohamed Hussein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Eslam Ragab Kamal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>
                <a:solidFill>
                  <a:schemeClr val="lt1"/>
                </a:solidFill>
              </a:rPr>
              <a:t>Thursday</a:t>
            </a:r>
            <a:r>
              <a:rPr b="0" i="0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>
                <a:solidFill>
                  <a:schemeClr val="lt1"/>
                </a:solidFill>
              </a:rPr>
              <a:t>, Oct 3, 2024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ctrTitle"/>
          </p:nvPr>
        </p:nvSpPr>
        <p:spPr>
          <a:xfrm>
            <a:off x="1995948" y="1297075"/>
            <a:ext cx="8750710" cy="5876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3200">
                <a:latin typeface="Verdana"/>
                <a:ea typeface="Verdana"/>
                <a:cs typeface="Verdana"/>
                <a:sym typeface="Verdana"/>
              </a:rPr>
              <a:t>Forecasting for Upcoming 6 Months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634812" y="1131669"/>
            <a:ext cx="11258105" cy="4541544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2104103" y="2714027"/>
            <a:ext cx="8750710" cy="5876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Insights</a:t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1203026" y="1400113"/>
            <a:ext cx="484632" cy="48463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1203026" y="2817065"/>
            <a:ext cx="484632" cy="48463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1524000" y="2907957"/>
            <a:ext cx="9144000" cy="105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Verdana"/>
              <a:buNone/>
            </a:pPr>
            <a:r>
              <a:rPr b="0" i="0" lang="en-GB" sz="5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Questions ?</a:t>
            </a:r>
            <a:endParaRPr b="0" i="0" sz="5500" u="none" cap="none" strike="noStrik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882" y="1122394"/>
            <a:ext cx="18573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524000" y="2907957"/>
            <a:ext cx="9144000" cy="105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Verdana"/>
              <a:buNone/>
            </a:pPr>
            <a:r>
              <a:rPr b="0" i="0" lang="en-GB" sz="5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 You </a:t>
            </a:r>
            <a:r>
              <a:rPr b="0" i="0" lang="en-GB" sz="55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♥♥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4703805" y="584886"/>
            <a:ext cx="2388974" cy="65902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727588" y="1435510"/>
            <a:ext cx="10953135" cy="45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Transformation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Building Relationships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Building Metrics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Visualization </a:t>
            </a:r>
            <a:endParaRPr b="0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Forecasting for Upcoming 6 Months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Insights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-299082" y="411813"/>
            <a:ext cx="12192000" cy="508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Objectives 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34812" y="1131669"/>
            <a:ext cx="10324211" cy="1070377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082749" y="1260463"/>
            <a:ext cx="100265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Unlocking Growth: Analyzing E-Commerce Success Factors Through Data-Driven Insights for Strategic Recommendations on Olist's Platform Performance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361200" y="2542022"/>
            <a:ext cx="10536863" cy="329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Growth Patterns: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uncover trends and patterns that drive revenue growth in Olist's e-commerce platform.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Product Offerings: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product categories and sales performance to enhance inventory and marketing strategies.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Seller Performance: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seller ratings and performance metrics to improve seller support and retention.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 Customer Loyalty: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repeat purchase rates to develop strategies that increase customer retention.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Marketing Efficiency: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effectiveness of marketing expenditures to optimize return on investment.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Data Insights: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data-driven insights to guide strategic decisions and enhance overall business performance.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ctrTitle"/>
          </p:nvPr>
        </p:nvSpPr>
        <p:spPr>
          <a:xfrm>
            <a:off x="-299082" y="411813"/>
            <a:ext cx="12192000" cy="508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Objectives 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634812" y="1131670"/>
            <a:ext cx="10324211" cy="508674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665291" y="1131670"/>
            <a:ext cx="10263251" cy="3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Analytics Questions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422160" y="1606097"/>
            <a:ext cx="10536863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crafted fifteen Business Analytics Questions:</a:t>
            </a:r>
            <a:endParaRPr/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What is the total revenue generated by Olist, and how has it trended over a period of time?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How does the number of orders placed on Olist vary on a monthly or seasonal basis?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What product categories are the most popular on Olist, and how do their sales compare to each other?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How does the average order value (AOV) on Olist vary based on product category or payment method?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 How many active sellers are currently operating on Olist, and how has this number changed over time?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 What is the distribution of seller ratings on Olist, and how does this impact sales performance?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7- How many customers engage in repeat purchases on Olist, and what percentage of total sales do they contribute?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8- What is the average customer rating for products on Olist, and how does it correlate with sales?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9- How does the average order cancellation rate on Olist affect seller performance?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10- What are the top-selling products on Olist, and how have their sales trends evolved over time?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 What payment methods do Olist customers commonly use, and how does this usage differ by product category or geographic region?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 How do customer reviews and ratings influence sales and product performance on Olist?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13- Which product categories yield the highest profit margins, and how can profitability within these categories be enhanced?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14- How does Olist's marketing expenditure and channel mix impact sales and customer acquisition costs, and how can the marketing strategy be optimized for improved ROI?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15- Conduct an analysis of customer retention rates based on geolocations with high customer density.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ctrTitle"/>
          </p:nvPr>
        </p:nvSpPr>
        <p:spPr>
          <a:xfrm>
            <a:off x="-299082" y="411813"/>
            <a:ext cx="12192000" cy="508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Data Transformation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662244" y="1131669"/>
            <a:ext cx="10324211" cy="678843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082749" y="1260463"/>
            <a:ext cx="10026502" cy="29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transformation in Power BI involves modifying and cleaning data to prepare it for analysis.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370344" y="2050046"/>
            <a:ext cx="10536863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Removing duplicates, errors, and inconsistencies to enhance data quality.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Shaping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Altering data structures, such as pivoting or unpivoting tables, to facilitate analysis.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Merging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multiple tables using joins to create a comprehensive dataset for reporting.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Filtering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Applying conditions to focus on specific data subsets relevant to analysis.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Columns and Measures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Creating new columns or metrics to derive insights directly within Power BI.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transformations ensure that data is accurate, relevant, and ready for insightful analysis.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ctrTitle"/>
          </p:nvPr>
        </p:nvSpPr>
        <p:spPr>
          <a:xfrm>
            <a:off x="-299082" y="411800"/>
            <a:ext cx="12192000" cy="508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Building relationships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634812" y="1131669"/>
            <a:ext cx="10324211" cy="1070377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082749" y="1260463"/>
            <a:ext cx="100265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relationship in Power BI simply defines how different tables are related to one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33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another.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361200" y="2542022"/>
            <a:ext cx="1053686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few characteristics of relationships that you should be aware of, which will be discussed in this section: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Auto-detected relationships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There may be only one active relationship between two tables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There may be an unlimited number of inactive relationships between two tables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Relationships may only be built on a single column, not multiple columns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Relationships automatically filter from the one side of the relationship to the many side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ctrTitle"/>
          </p:nvPr>
        </p:nvSpPr>
        <p:spPr>
          <a:xfrm>
            <a:off x="-299082" y="411800"/>
            <a:ext cx="12192000" cy="508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Building relationships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58" y="1280160"/>
            <a:ext cx="10713342" cy="48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ctrTitle"/>
          </p:nvPr>
        </p:nvSpPr>
        <p:spPr>
          <a:xfrm>
            <a:off x="-299082" y="411813"/>
            <a:ext cx="12192000" cy="508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Building Metrics 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634813" y="1131669"/>
            <a:ext cx="9304716" cy="614835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749053" y="1243607"/>
            <a:ext cx="9076235" cy="29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metrics in Power BI involves creating calculations that provide insights into data.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307551" y="1957686"/>
            <a:ext cx="9743486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vs. Calculated Columns: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are dynamic calculations, while calculated columns are static and stored in the data model.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DAX Language: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are created using DAX (Data Analysis Expressions), a powerful formula language designed for data analysis.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Awareness: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respond to filters and slicers, adapting based on the current data context in reports.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Types: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can utilize various aggregation functions, such as SUM, AVERAGE, COUNT, and more, to summarize data.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Reusability: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created, metrics can be reused across multiple reports and visualizations, enhancing consistency and efficiency.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2544" y="1060704"/>
            <a:ext cx="1695687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-299082" y="411800"/>
            <a:ext cx="12192000" cy="508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075">
            <a:spAutoFit/>
          </a:bodyPr>
          <a:lstStyle/>
          <a:p>
            <a:pPr indent="0" lvl="0" marL="270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Data Visualization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634813" y="1131669"/>
            <a:ext cx="9304716" cy="834783"/>
          </a:xfrm>
          <a:custGeom>
            <a:rect b="b" l="l" r="r" t="t"/>
            <a:pathLst>
              <a:path extrusionOk="0" h="576580" w="4951095">
                <a:moveTo>
                  <a:pt x="0" y="95885"/>
                </a:moveTo>
                <a:lnTo>
                  <a:pt x="6985" y="58419"/>
                </a:lnTo>
                <a:lnTo>
                  <a:pt x="27939" y="27939"/>
                </a:lnTo>
                <a:lnTo>
                  <a:pt x="58419" y="6985"/>
                </a:lnTo>
                <a:lnTo>
                  <a:pt x="95885" y="0"/>
                </a:lnTo>
                <a:lnTo>
                  <a:pt x="4854575" y="0"/>
                </a:lnTo>
                <a:lnTo>
                  <a:pt x="4907915" y="15875"/>
                </a:lnTo>
                <a:lnTo>
                  <a:pt x="4943475" y="59054"/>
                </a:lnTo>
                <a:lnTo>
                  <a:pt x="4951095" y="95885"/>
                </a:lnTo>
                <a:lnTo>
                  <a:pt x="4951095" y="480694"/>
                </a:lnTo>
                <a:lnTo>
                  <a:pt x="4943475" y="518160"/>
                </a:lnTo>
                <a:lnTo>
                  <a:pt x="4922520" y="548639"/>
                </a:lnTo>
                <a:lnTo>
                  <a:pt x="4892040" y="569594"/>
                </a:lnTo>
                <a:lnTo>
                  <a:pt x="4854575" y="576579"/>
                </a:lnTo>
                <a:lnTo>
                  <a:pt x="95885" y="576579"/>
                </a:lnTo>
                <a:lnTo>
                  <a:pt x="58419" y="569594"/>
                </a:lnTo>
                <a:lnTo>
                  <a:pt x="27939" y="548639"/>
                </a:lnTo>
                <a:lnTo>
                  <a:pt x="6985" y="518160"/>
                </a:lnTo>
                <a:lnTo>
                  <a:pt x="0" y="480694"/>
                </a:lnTo>
                <a:lnTo>
                  <a:pt x="0" y="95885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749053" y="1243607"/>
            <a:ext cx="9076235" cy="57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in various forms, including charts, graphs, tables, and maps, each serving different purposes for conveying information effectively.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303388" y="2177634"/>
            <a:ext cx="9743486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Effective visualizations adhere to design principles such as simplicity, clarity, and consistency, ensuring that viewers can easily interpret the data being presented.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Theory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use of color in visualizations is critical; it can highlight trends, distinguish categories, and evoke emotions, but it should be used thoughtfully to avoid confusion.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Interactivity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Interactive visualizations allow users to engage with the data through filters, tooltips, and drill-down capabilities, enabling deeper insights and exploration.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Storytelling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 visualization is a powerful storytelling tool. It helps to convey a narrative by combining data with context, making complex information more accessible and memorable.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2544" y="1060704"/>
            <a:ext cx="1695687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2024-05-22T14:43:55Z</dcterms:created>
  <dc:creator>Yehya</dc:creator>
</cp:coreProperties>
</file>