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75" r:id="rId3"/>
    <p:sldId id="276" r:id="rId4"/>
    <p:sldId id="27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7" r:id="rId19"/>
    <p:sldId id="278" r:id="rId20"/>
    <p:sldId id="271" r:id="rId21"/>
    <p:sldId id="272" r:id="rId22"/>
    <p:sldId id="274" r:id="rId23"/>
    <p:sldId id="273" r:id="rId24"/>
  </p:sldIdLst>
  <p:sldSz cx="7772400" cy="100584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31F651-A961-4EBC-817B-8AB6AD40ECF9}">
          <p14:sldIdLst>
            <p14:sldId id="256"/>
            <p14:sldId id="275"/>
            <p14:sldId id="276"/>
            <p14:sldId id="270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7"/>
            <p14:sldId id="278"/>
            <p14:sldId id="271"/>
          </p14:sldIdLst>
        </p14:section>
        <p14:section name="Untitled Section" id="{6C11308D-339E-49B7-9D34-76964CD380D2}">
          <p14:sldIdLst>
            <p14:sldId id="272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226" autoAdjust="0"/>
  </p:normalViewPr>
  <p:slideViewPr>
    <p:cSldViewPr>
      <p:cViewPr>
        <p:scale>
          <a:sx n="63" d="100"/>
          <a:sy n="63" d="100"/>
        </p:scale>
        <p:origin x="2899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6417" y="874161"/>
            <a:ext cx="6383930" cy="4713840"/>
          </a:xfrm>
        </p:spPr>
        <p:txBody>
          <a:bodyPr anchor="b">
            <a:normAutofit/>
          </a:bodyPr>
          <a:lstStyle>
            <a:lvl1pPr algn="ctr">
              <a:defRPr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6417" y="5699760"/>
            <a:ext cx="6383930" cy="3254692"/>
          </a:xfrm>
        </p:spPr>
        <p:txBody>
          <a:bodyPr anchor="t">
            <a:normAutofit/>
          </a:bodyPr>
          <a:lstStyle>
            <a:lvl1pPr marL="0" indent="0" algn="ctr">
              <a:buNone/>
              <a:defRPr sz="153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38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6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026" y="6420312"/>
            <a:ext cx="6301056" cy="1331007"/>
          </a:xfrm>
        </p:spPr>
        <p:txBody>
          <a:bodyPr anchor="b">
            <a:normAutofit/>
          </a:bodyPr>
          <a:lstStyle>
            <a:lvl1pPr algn="l">
              <a:defRPr sz="1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0027" y="1461076"/>
            <a:ext cx="6206213" cy="43723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0026" y="7751319"/>
            <a:ext cx="6301056" cy="1198369"/>
          </a:xfrm>
        </p:spPr>
        <p:txBody>
          <a:bodyPr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80026" y="9065972"/>
            <a:ext cx="4536686" cy="53551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2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595" y="874160"/>
            <a:ext cx="6384753" cy="4602080"/>
          </a:xfrm>
        </p:spPr>
        <p:txBody>
          <a:bodyPr anchor="ctr">
            <a:normAutofit/>
          </a:bodyPr>
          <a:lstStyle>
            <a:lvl1pPr algn="l">
              <a:defRPr sz="238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595" y="6370320"/>
            <a:ext cx="6384753" cy="2579368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6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96246" y="1261738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8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05499" y="4379354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8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201" y="874161"/>
            <a:ext cx="5927998" cy="4464649"/>
          </a:xfrm>
        </p:spPr>
        <p:txBody>
          <a:bodyPr anchor="ctr">
            <a:normAutofit/>
          </a:bodyPr>
          <a:lstStyle>
            <a:lvl1pPr algn="l">
              <a:defRPr sz="238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7971" y="5354222"/>
            <a:ext cx="5636459" cy="558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190"/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595" y="6807102"/>
            <a:ext cx="6384752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5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595" y="5285230"/>
            <a:ext cx="6385487" cy="2154240"/>
          </a:xfrm>
        </p:spPr>
        <p:txBody>
          <a:bodyPr anchor="b">
            <a:normAutofit/>
          </a:bodyPr>
          <a:lstStyle>
            <a:lvl1pPr algn="l">
              <a:defRPr sz="238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863" y="7439470"/>
            <a:ext cx="6385488" cy="1510218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59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96246" y="1105648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8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04423" y="4223264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8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201" y="874161"/>
            <a:ext cx="5927998" cy="4171741"/>
          </a:xfrm>
        </p:spPr>
        <p:txBody>
          <a:bodyPr anchor="ctr">
            <a:normAutofit/>
          </a:bodyPr>
          <a:lstStyle>
            <a:lvl1pPr algn="l">
              <a:defRPr sz="238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5595" y="5699760"/>
            <a:ext cx="6385487" cy="154537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7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595" y="7245131"/>
            <a:ext cx="6385487" cy="1704557"/>
          </a:xfrm>
        </p:spPr>
        <p:txBody>
          <a:bodyPr anchor="t">
            <a:normAutofit/>
          </a:bodyPr>
          <a:lstStyle>
            <a:lvl1pPr marL="0" indent="0" algn="l">
              <a:buNone/>
              <a:defRPr sz="136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886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27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595" y="874160"/>
            <a:ext cx="6384752" cy="404328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38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5595" y="5401648"/>
            <a:ext cx="6384752" cy="153894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4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595" y="6940595"/>
            <a:ext cx="6384751" cy="2009093"/>
          </a:xfrm>
        </p:spPr>
        <p:txBody>
          <a:bodyPr anchor="t">
            <a:normAutofit/>
          </a:bodyPr>
          <a:lstStyle>
            <a:lvl1pPr marL="0" indent="0" algn="l">
              <a:buNone/>
              <a:defRPr sz="136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886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38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95595" y="874160"/>
            <a:ext cx="6384752" cy="19249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2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8952" y="874160"/>
            <a:ext cx="1511395" cy="80755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5596" y="874160"/>
            <a:ext cx="4780516" cy="807552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6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417" y="4797024"/>
            <a:ext cx="6383930" cy="2674181"/>
          </a:xfrm>
        </p:spPr>
        <p:txBody>
          <a:bodyPr anchor="b">
            <a:normAutofit/>
          </a:bodyPr>
          <a:lstStyle>
            <a:lvl1pPr algn="r">
              <a:defRPr sz="238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417" y="7485588"/>
            <a:ext cx="6383930" cy="1464100"/>
          </a:xfrm>
        </p:spPr>
        <p:txBody>
          <a:bodyPr anchor="t">
            <a:normAutofit/>
          </a:bodyPr>
          <a:lstStyle>
            <a:lvl1pPr marL="0" indent="0" algn="r">
              <a:buNone/>
              <a:defRPr sz="153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1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595" y="3022651"/>
            <a:ext cx="3132312" cy="5912619"/>
          </a:xfrm>
        </p:spPr>
        <p:txBody>
          <a:bodyPr>
            <a:normAutofit/>
          </a:bodyPr>
          <a:lstStyle>
            <a:lvl1pPr>
              <a:defRPr sz="1360"/>
            </a:lvl1pPr>
            <a:lvl2pPr>
              <a:defRPr sz="1190"/>
            </a:lvl2pPr>
            <a:lvl3pPr>
              <a:defRPr sz="1020"/>
            </a:lvl3pPr>
            <a:lvl4pPr>
              <a:defRPr sz="935"/>
            </a:lvl4pPr>
            <a:lvl5pPr>
              <a:defRPr sz="935"/>
            </a:lvl5pPr>
            <a:lvl6pPr>
              <a:defRPr sz="935"/>
            </a:lvl6pPr>
            <a:lvl7pPr>
              <a:defRPr sz="935"/>
            </a:lvl7pPr>
            <a:lvl8pPr>
              <a:defRPr sz="935"/>
            </a:lvl8pPr>
            <a:lvl9pPr>
              <a:defRPr sz="9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44494" y="3022651"/>
            <a:ext cx="3135853" cy="5912617"/>
          </a:xfrm>
        </p:spPr>
        <p:txBody>
          <a:bodyPr>
            <a:normAutofit/>
          </a:bodyPr>
          <a:lstStyle>
            <a:lvl1pPr>
              <a:defRPr sz="1360"/>
            </a:lvl1pPr>
            <a:lvl2pPr>
              <a:defRPr sz="1190"/>
            </a:lvl2pPr>
            <a:lvl3pPr>
              <a:defRPr sz="1020"/>
            </a:lvl3pPr>
            <a:lvl4pPr>
              <a:defRPr sz="935"/>
            </a:lvl4pPr>
            <a:lvl5pPr>
              <a:defRPr sz="935"/>
            </a:lvl5pPr>
            <a:lvl6pPr>
              <a:defRPr sz="935"/>
            </a:lvl6pPr>
            <a:lvl7pPr>
              <a:defRPr sz="935"/>
            </a:lvl7pPr>
            <a:lvl8pPr>
              <a:defRPr sz="935"/>
            </a:lvl8pPr>
            <a:lvl9pPr>
              <a:defRPr sz="9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4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361" y="3022650"/>
            <a:ext cx="2887546" cy="1075941"/>
          </a:xfrm>
        </p:spPr>
        <p:txBody>
          <a:bodyPr anchor="b">
            <a:noAutofit/>
          </a:bodyPr>
          <a:lstStyle>
            <a:lvl1pPr marL="0" indent="0">
              <a:buNone/>
              <a:defRPr sz="187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595" y="4086174"/>
            <a:ext cx="3132312" cy="4863515"/>
          </a:xfrm>
        </p:spPr>
        <p:txBody>
          <a:bodyPr anchor="t">
            <a:normAutofit/>
          </a:bodyPr>
          <a:lstStyle>
            <a:lvl1pPr>
              <a:defRPr sz="1360"/>
            </a:lvl1pPr>
            <a:lvl2pPr>
              <a:defRPr sz="1190"/>
            </a:lvl2pPr>
            <a:lvl3pPr>
              <a:defRPr sz="1020"/>
            </a:lvl3pPr>
            <a:lvl4pPr>
              <a:defRPr sz="935"/>
            </a:lvl4pPr>
            <a:lvl5pPr>
              <a:defRPr sz="935"/>
            </a:lvl5pPr>
            <a:lvl6pPr>
              <a:defRPr sz="935"/>
            </a:lvl6pPr>
            <a:lvl7pPr>
              <a:defRPr sz="935"/>
            </a:lvl7pPr>
            <a:lvl8pPr>
              <a:defRPr sz="935"/>
            </a:lvl8pPr>
            <a:lvl9pPr>
              <a:defRPr sz="9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73627" y="3022651"/>
            <a:ext cx="2906720" cy="1063523"/>
          </a:xfrm>
        </p:spPr>
        <p:txBody>
          <a:bodyPr anchor="b">
            <a:noAutofit/>
          </a:bodyPr>
          <a:lstStyle>
            <a:lvl1pPr marL="0" indent="0">
              <a:buNone/>
              <a:defRPr sz="187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90" y="4086174"/>
            <a:ext cx="3146292" cy="4863515"/>
          </a:xfrm>
        </p:spPr>
        <p:txBody>
          <a:bodyPr anchor="t">
            <a:normAutofit/>
          </a:bodyPr>
          <a:lstStyle>
            <a:lvl1pPr>
              <a:defRPr sz="1360"/>
            </a:lvl1pPr>
            <a:lvl2pPr>
              <a:defRPr sz="1190"/>
            </a:lvl2pPr>
            <a:lvl3pPr>
              <a:defRPr sz="1020"/>
            </a:lvl3pPr>
            <a:lvl4pPr>
              <a:defRPr sz="935"/>
            </a:lvl4pPr>
            <a:lvl5pPr>
              <a:defRPr sz="935"/>
            </a:lvl5pPr>
            <a:lvl6pPr>
              <a:defRPr sz="935"/>
            </a:lvl6pPr>
            <a:lvl7pPr>
              <a:defRPr sz="935"/>
            </a:lvl7pPr>
            <a:lvl8pPr>
              <a:defRPr sz="935"/>
            </a:lvl8pPr>
            <a:lvl9pPr>
              <a:defRPr sz="9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5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3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595" y="2573894"/>
            <a:ext cx="2320095" cy="2011680"/>
          </a:xfrm>
        </p:spPr>
        <p:txBody>
          <a:bodyPr anchor="b">
            <a:normAutofit/>
          </a:bodyPr>
          <a:lstStyle>
            <a:lvl1pPr algn="l">
              <a:defRPr sz="187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4528" y="874160"/>
            <a:ext cx="3825819" cy="8075527"/>
          </a:xfrm>
        </p:spPr>
        <p:txBody>
          <a:bodyPr anchor="ctr">
            <a:normAutofit/>
          </a:bodyPr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020"/>
            </a:lvl4pPr>
            <a:lvl5pPr>
              <a:defRPr sz="935"/>
            </a:lvl5pPr>
            <a:lvl6pPr>
              <a:defRPr sz="935"/>
            </a:lvl6pPr>
            <a:lvl7pPr>
              <a:defRPr sz="935"/>
            </a:lvl7pPr>
            <a:lvl8pPr>
              <a:defRPr sz="935"/>
            </a:lvl8pPr>
            <a:lvl9pPr>
              <a:defRPr sz="9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5595" y="4585574"/>
            <a:ext cx="2320095" cy="2682240"/>
          </a:xfrm>
        </p:spPr>
        <p:txBody>
          <a:bodyPr>
            <a:normAutofit/>
          </a:bodyPr>
          <a:lstStyle>
            <a:lvl1pPr marL="0" indent="0">
              <a:buNone/>
              <a:defRPr sz="136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3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595" y="2784128"/>
            <a:ext cx="3760233" cy="2011680"/>
          </a:xfrm>
        </p:spPr>
        <p:txBody>
          <a:bodyPr anchor="b">
            <a:normAutofit/>
          </a:bodyPr>
          <a:lstStyle>
            <a:lvl1pPr algn="l">
              <a:defRPr sz="20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88126" y="-26822"/>
            <a:ext cx="2125053" cy="10125456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721" y="4795808"/>
            <a:ext cx="3760233" cy="2682240"/>
          </a:xfrm>
        </p:spPr>
        <p:txBody>
          <a:bodyPr>
            <a:normAutofit/>
          </a:bodyPr>
          <a:lstStyle>
            <a:lvl1pPr marL="0" indent="0">
              <a:buNone/>
              <a:defRPr sz="136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5102" y="9065972"/>
            <a:ext cx="610727" cy="535517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5596" y="9065972"/>
            <a:ext cx="3149505" cy="53551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20623" y="9065971"/>
            <a:ext cx="259408" cy="482900"/>
          </a:xfrm>
        </p:spPr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8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595" y="874160"/>
            <a:ext cx="6384752" cy="1924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596" y="3022650"/>
            <a:ext cx="6384751" cy="5927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68952" y="9061449"/>
            <a:ext cx="1094344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596" y="9061449"/>
            <a:ext cx="4780516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9622" y="9061449"/>
            <a:ext cx="351461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12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388620" rtl="0" eaLnBrk="1" latinLnBrk="0" hangingPunct="1">
        <a:spcBef>
          <a:spcPct val="0"/>
        </a:spcBef>
        <a:buNone/>
        <a:defRPr sz="238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42888" indent="-242888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130000"/>
        <a:buFont typeface="Arial"/>
        <a:buChar char="•"/>
        <a:defRPr sz="153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631508" indent="-242888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130000"/>
        <a:buFont typeface="Arial"/>
        <a:buChar char="•"/>
        <a:defRPr sz="136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020128" indent="-242888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130000"/>
        <a:buFont typeface="Arial"/>
        <a:buChar char="•"/>
        <a:defRPr sz="119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311593" indent="-145733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130000"/>
        <a:buFont typeface="Arial"/>
        <a:buChar char="•"/>
        <a:defRPr sz="119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700213" indent="-145733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130000"/>
        <a:buFont typeface="Arial"/>
        <a:buChar char="•"/>
        <a:defRPr sz="102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137410" indent="-194310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130000"/>
        <a:buFont typeface="Arial"/>
        <a:buChar char="•"/>
        <a:defRPr sz="93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526030" indent="-194310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130000"/>
        <a:buFont typeface="Arial"/>
        <a:buChar char="•"/>
        <a:defRPr sz="93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914650" indent="-194310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130000"/>
        <a:buFont typeface="Arial"/>
        <a:buChar char="•"/>
        <a:defRPr sz="93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303270" indent="-194310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100000"/>
        <a:buFont typeface="Arial"/>
        <a:buChar char="•"/>
        <a:defRPr sz="93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lldatasheet.com/datasheet-pdf/pdf/50914/FAIRCHILD/7486.html" TargetMode="External"/><Relationship Id="rId5" Type="http://schemas.openxmlformats.org/officeDocument/2006/relationships/image" Target="../media/image22.jpg"/><Relationship Id="rId4" Type="http://schemas.openxmlformats.org/officeDocument/2006/relationships/hyperlink" Target="https://www.alldatasheet.com/datasheet-pdf/pdf/50887/FAIRCHILD/7402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ldatasheet.com/datasheet-pdf/pdf/51073/FAIRCHILD/7432.html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hyperlink" Target="https://www.alldatasheet.com/datasheet-pdf/pdf/253564/EDI/7408.html" TargetMode="External"/><Relationship Id="rId4" Type="http://schemas.openxmlformats.org/officeDocument/2006/relationships/image" Target="../media/image2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ldatasheet.com/datasheet-pdf/pdf/128897/FAIRCHILD/7483A.html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hyperlink" Target="https://www.alldatasheet.com/datasheet-pdf/pdf/50940/FAIRCHILD/74151.html" TargetMode="External"/><Relationship Id="rId4" Type="http://schemas.openxmlformats.org/officeDocument/2006/relationships/image" Target="../media/image2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cse.ohio-state.edu/~teodorescu.1/download/teaching/cse675.au08/Cse675.02.F.ALUDesign_part1.pdf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s://www.allaboutcircuits.com/projects/how-to-build-your-own-discrete-4-bit-alu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electronics-tutorials.ws/combination/comb_7.html" TargetMode="External"/><Relationship Id="rId5" Type="http://schemas.openxmlformats.org/officeDocument/2006/relationships/hyperlink" Target="https://www.youtube.com/watch?app=desktop&amp;v=p4yVpZGZ9tA" TargetMode="External"/><Relationship Id="rId4" Type="http://schemas.openxmlformats.org/officeDocument/2006/relationships/hyperlink" Target="https://www.geeksforgeeks.org/overflow-in-arithmetic-addition-in-binary-number-syste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610" y="301422"/>
            <a:ext cx="3129789" cy="1217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3230">
              <a:lnSpc>
                <a:spcPct val="109100"/>
              </a:lnSpc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FACULTY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OF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ENGINEERING </a:t>
            </a:r>
            <a:r>
              <a:rPr b="1" spc="-229" dirty="0">
                <a:latin typeface="Calibri"/>
                <a:cs typeface="Calibri"/>
              </a:rPr>
              <a:t> </a:t>
            </a:r>
            <a:r>
              <a:rPr lang="en-US" sz="2000" b="1" dirty="0">
                <a:latin typeface="Calibri"/>
                <a:cs typeface="Calibri"/>
              </a:rPr>
              <a:t>Helwan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UNIVERSITY</a:t>
            </a: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5" dirty="0">
                <a:latin typeface="Calibri"/>
                <a:cs typeface="Calibri"/>
              </a:rPr>
              <a:t>Junior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Mechatronics Eng.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Program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2600" y="3618228"/>
            <a:ext cx="4394835" cy="5685531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555"/>
              </a:spcBef>
            </a:pPr>
            <a:r>
              <a:rPr sz="2400" i="1" dirty="0">
                <a:solidFill>
                  <a:srgbClr val="2E5395"/>
                </a:solidFill>
                <a:latin typeface="Calibri Light"/>
                <a:cs typeface="Calibri Light"/>
              </a:rPr>
              <a:t> </a:t>
            </a:r>
            <a:endParaRPr sz="2400" dirty="0">
              <a:latin typeface="Calibri Light"/>
              <a:cs typeface="Calibri Light"/>
            </a:endParaRPr>
          </a:p>
          <a:p>
            <a:pPr marL="1270" algn="ctr">
              <a:lnSpc>
                <a:spcPct val="100000"/>
              </a:lnSpc>
              <a:spcBef>
                <a:spcPts val="1455"/>
              </a:spcBef>
            </a:pPr>
            <a:endParaRPr lang="en-US" sz="2400" i="1" u="heavy" spc="-5" dirty="0">
              <a:solidFill>
                <a:srgbClr val="2E5395"/>
              </a:solidFill>
              <a:uFill>
                <a:solidFill>
                  <a:srgbClr val="2E5395"/>
                </a:solidFill>
              </a:uFill>
              <a:latin typeface="Calibri Light"/>
              <a:cs typeface="Calibri Light"/>
            </a:endParaRPr>
          </a:p>
          <a:p>
            <a:pPr marL="1270" algn="ctr">
              <a:lnSpc>
                <a:spcPct val="100000"/>
              </a:lnSpc>
              <a:spcBef>
                <a:spcPts val="1455"/>
              </a:spcBef>
            </a:pPr>
            <a:r>
              <a:rPr sz="2400" i="1" u="heavy" spc="-5" dirty="0">
                <a:solidFill>
                  <a:srgbClr val="FFC000"/>
                </a:solidFill>
                <a:uFill>
                  <a:solidFill>
                    <a:srgbClr val="2E5395"/>
                  </a:solidFill>
                </a:uFill>
                <a:latin typeface="Calibri Light"/>
                <a:cs typeface="Calibri Light"/>
              </a:rPr>
              <a:t>Logic</a:t>
            </a:r>
            <a:r>
              <a:rPr sz="2400" i="1" u="heavy" spc="-40" dirty="0">
                <a:solidFill>
                  <a:srgbClr val="FFC000"/>
                </a:solidFill>
                <a:uFill>
                  <a:solidFill>
                    <a:srgbClr val="2E5395"/>
                  </a:solidFill>
                </a:uFill>
                <a:latin typeface="Calibri Light"/>
                <a:cs typeface="Calibri Light"/>
              </a:rPr>
              <a:t> </a:t>
            </a:r>
            <a:r>
              <a:rPr sz="2400" i="1" u="heavy" dirty="0">
                <a:solidFill>
                  <a:srgbClr val="FFC000"/>
                </a:solidFill>
                <a:uFill>
                  <a:solidFill>
                    <a:srgbClr val="2E5395"/>
                  </a:solidFill>
                </a:uFill>
                <a:latin typeface="Calibri Light"/>
                <a:cs typeface="Calibri Light"/>
              </a:rPr>
              <a:t>Design</a:t>
            </a:r>
            <a:r>
              <a:rPr sz="2400" i="1" dirty="0">
                <a:solidFill>
                  <a:srgbClr val="FFC000"/>
                </a:solidFill>
                <a:latin typeface="Calibri Light"/>
                <a:cs typeface="Calibri Light"/>
              </a:rPr>
              <a:t> </a:t>
            </a:r>
            <a:endParaRPr sz="2400" dirty="0">
              <a:solidFill>
                <a:srgbClr val="FFC000"/>
              </a:solidFill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1460"/>
              </a:spcBef>
            </a:pPr>
            <a:r>
              <a:rPr sz="2400" i="1" u="heavy" dirty="0">
                <a:solidFill>
                  <a:srgbClr val="FFC000"/>
                </a:solidFill>
                <a:uFill>
                  <a:solidFill>
                    <a:srgbClr val="2E5395"/>
                  </a:solidFill>
                </a:uFill>
                <a:latin typeface="Calibri Light"/>
                <a:cs typeface="Calibri Light"/>
              </a:rPr>
              <a:t>Arithmetic</a:t>
            </a:r>
            <a:r>
              <a:rPr sz="2400" i="1" u="heavy" spc="-5" dirty="0">
                <a:solidFill>
                  <a:srgbClr val="FFC000"/>
                </a:solidFill>
                <a:uFill>
                  <a:solidFill>
                    <a:srgbClr val="2E5395"/>
                  </a:solidFill>
                </a:uFill>
                <a:latin typeface="Calibri Light"/>
                <a:cs typeface="Calibri Light"/>
              </a:rPr>
              <a:t> Logic</a:t>
            </a:r>
            <a:r>
              <a:rPr sz="2400" i="1" u="heavy" spc="-10" dirty="0">
                <a:solidFill>
                  <a:srgbClr val="FFC000"/>
                </a:solidFill>
                <a:uFill>
                  <a:solidFill>
                    <a:srgbClr val="2E5395"/>
                  </a:solidFill>
                </a:uFill>
                <a:latin typeface="Calibri Light"/>
                <a:cs typeface="Calibri Light"/>
              </a:rPr>
              <a:t> </a:t>
            </a:r>
            <a:r>
              <a:rPr sz="2400" i="1" u="heavy" spc="-5" dirty="0">
                <a:solidFill>
                  <a:srgbClr val="FFC000"/>
                </a:solidFill>
                <a:uFill>
                  <a:solidFill>
                    <a:srgbClr val="2E5395"/>
                  </a:solidFill>
                </a:uFill>
                <a:latin typeface="Calibri Light"/>
                <a:cs typeface="Calibri Light"/>
              </a:rPr>
              <a:t>Unit </a:t>
            </a:r>
            <a:r>
              <a:rPr sz="2400" i="1" u="heavy" dirty="0">
                <a:solidFill>
                  <a:srgbClr val="FFC000"/>
                </a:solidFill>
                <a:uFill>
                  <a:solidFill>
                    <a:srgbClr val="2E5395"/>
                  </a:solidFill>
                </a:uFill>
                <a:latin typeface="Calibri Light"/>
                <a:cs typeface="Calibri Light"/>
              </a:rPr>
              <a:t>(ALU</a:t>
            </a:r>
            <a:r>
              <a:rPr sz="2400" i="1" u="heavy" spc="-10" dirty="0">
                <a:solidFill>
                  <a:srgbClr val="FFC000"/>
                </a:solidFill>
                <a:uFill>
                  <a:solidFill>
                    <a:srgbClr val="2E5395"/>
                  </a:solidFill>
                </a:uFill>
                <a:latin typeface="Calibri Light"/>
                <a:cs typeface="Calibri Light"/>
              </a:rPr>
              <a:t> </a:t>
            </a:r>
            <a:r>
              <a:rPr sz="2400" i="1" u="heavy" spc="-5" dirty="0">
                <a:solidFill>
                  <a:srgbClr val="FFC000"/>
                </a:solidFill>
                <a:uFill>
                  <a:solidFill>
                    <a:srgbClr val="2E5395"/>
                  </a:solidFill>
                </a:uFill>
                <a:latin typeface="Calibri Light"/>
                <a:cs typeface="Calibri Light"/>
              </a:rPr>
              <a:t>)</a:t>
            </a:r>
            <a:r>
              <a:rPr sz="2400" i="1" u="heavy" spc="-10" dirty="0">
                <a:solidFill>
                  <a:srgbClr val="FFC000"/>
                </a:solidFill>
                <a:uFill>
                  <a:solidFill>
                    <a:srgbClr val="2E5395"/>
                  </a:solidFill>
                </a:uFill>
                <a:latin typeface="Calibri Light"/>
                <a:cs typeface="Calibri Light"/>
              </a:rPr>
              <a:t> </a:t>
            </a:r>
            <a:r>
              <a:rPr sz="2400" i="1" u="heavy" spc="-5" dirty="0">
                <a:solidFill>
                  <a:srgbClr val="FFC000"/>
                </a:solidFill>
                <a:uFill>
                  <a:solidFill>
                    <a:srgbClr val="2E5395"/>
                  </a:solidFill>
                </a:uFill>
                <a:latin typeface="Calibri Light"/>
                <a:cs typeface="Calibri Light"/>
              </a:rPr>
              <a:t>Project</a:t>
            </a:r>
            <a:endParaRPr lang="en-US" sz="2400" i="1" u="heavy" spc="-5" dirty="0">
              <a:solidFill>
                <a:srgbClr val="FFC000"/>
              </a:solidFill>
              <a:uFill>
                <a:solidFill>
                  <a:srgbClr val="2E5395"/>
                </a:solidFill>
              </a:uFill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1460"/>
              </a:spcBef>
            </a:pPr>
            <a:r>
              <a:rPr lang="en-US" sz="2400" i="1" u="heavy" spc="-5" dirty="0">
                <a:uFill>
                  <a:solidFill>
                    <a:srgbClr val="2E5395"/>
                  </a:solidFill>
                </a:uFill>
                <a:latin typeface="Calibri Light"/>
                <a:cs typeface="Calibri Light"/>
              </a:rPr>
              <a:t>Name: Eslam Ahmed Ali</a:t>
            </a:r>
          </a:p>
          <a:p>
            <a:pPr algn="ctr">
              <a:lnSpc>
                <a:spcPct val="100000"/>
              </a:lnSpc>
              <a:spcBef>
                <a:spcPts val="1460"/>
              </a:spcBef>
            </a:pPr>
            <a:r>
              <a:rPr lang="en-US" sz="2400" i="1" u="heavy" spc="-5" dirty="0">
                <a:uFill>
                  <a:solidFill>
                    <a:srgbClr val="2E5395"/>
                  </a:solidFill>
                </a:uFill>
                <a:latin typeface="Calibri Light"/>
                <a:cs typeface="Calibri Light"/>
              </a:rPr>
              <a:t>Department: Mechatronics</a:t>
            </a:r>
          </a:p>
          <a:p>
            <a:pPr algn="ctr">
              <a:lnSpc>
                <a:spcPct val="100000"/>
              </a:lnSpc>
              <a:spcBef>
                <a:spcPts val="1460"/>
              </a:spcBef>
            </a:pPr>
            <a:r>
              <a:rPr lang="en-US" sz="2800" i="1" u="heavy" spc="-5" dirty="0">
                <a:solidFill>
                  <a:srgbClr val="00B0F0"/>
                </a:solidFill>
                <a:uFill>
                  <a:solidFill>
                    <a:srgbClr val="2E5395"/>
                  </a:solidFill>
                </a:uFill>
                <a:latin typeface="Calibri Light"/>
                <a:cs typeface="Calibri Light"/>
              </a:rPr>
              <a:t>Supervisor: Dr Azza Anis</a:t>
            </a:r>
          </a:p>
          <a:p>
            <a:pPr algn="ctr">
              <a:lnSpc>
                <a:spcPct val="100000"/>
              </a:lnSpc>
              <a:spcBef>
                <a:spcPts val="1460"/>
              </a:spcBef>
            </a:pPr>
            <a:endParaRPr lang="en-US" sz="2400" i="1" u="heavy" spc="-5" dirty="0">
              <a:solidFill>
                <a:srgbClr val="2E5395"/>
              </a:solidFill>
              <a:uFill>
                <a:solidFill>
                  <a:srgbClr val="2E5395"/>
                </a:solidFill>
              </a:uFill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1460"/>
              </a:spcBef>
            </a:pPr>
            <a:endParaRPr lang="en-US" sz="2400" i="1" u="heavy" spc="-5" dirty="0">
              <a:solidFill>
                <a:srgbClr val="2E5395"/>
              </a:solidFill>
              <a:uFill>
                <a:solidFill>
                  <a:srgbClr val="2E5395"/>
                </a:solidFill>
              </a:uFill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1460"/>
              </a:spcBef>
            </a:pPr>
            <a:r>
              <a:rPr lang="en-US" sz="2400" i="1" dirty="0">
                <a:solidFill>
                  <a:srgbClr val="2E5395"/>
                </a:solidFill>
                <a:latin typeface="Calibri Light"/>
                <a:cs typeface="Calibri Light"/>
              </a:rPr>
              <a:t> 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pic>
        <p:nvPicPr>
          <p:cNvPr id="10" name="Picture 9" descr="A logo with a gear and lines&#10;&#10;Description automatically generated">
            <a:extLst>
              <a:ext uri="{FF2B5EF4-FFF2-40B4-BE49-F238E27FC236}">
                <a16:creationId xmlns:a16="http://schemas.microsoft.com/office/drawing/2014/main" id="{6575B454-E753-6285-C5AA-A557FD8DA7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76200"/>
            <a:ext cx="1377189" cy="1194750"/>
          </a:xfrm>
          <a:prstGeom prst="rect">
            <a:avLst/>
          </a:prstGeom>
        </p:spPr>
      </p:pic>
      <p:pic>
        <p:nvPicPr>
          <p:cNvPr id="4" name="Picture 3" descr="A computer architecture logo with text&#10;&#10;Description automatically generated">
            <a:extLst>
              <a:ext uri="{FF2B5EF4-FFF2-40B4-BE49-F238E27FC236}">
                <a16:creationId xmlns:a16="http://schemas.microsoft.com/office/drawing/2014/main" id="{88F74BDD-9882-8B08-00D9-E79AF7E320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5" b="15384"/>
          <a:stretch/>
        </p:blipFill>
        <p:spPr>
          <a:xfrm>
            <a:off x="2157585" y="2286000"/>
            <a:ext cx="3584864" cy="1804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2249"/>
            <a:ext cx="20129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3230">
              <a:lnSpc>
                <a:spcPct val="109100"/>
              </a:lnSpc>
              <a:spcBef>
                <a:spcPts val="100"/>
              </a:spcBef>
            </a:pPr>
            <a:r>
              <a:rPr lang="en-US" sz="1100" b="1" dirty="0">
                <a:latin typeface="Calibri"/>
                <a:cs typeface="Calibri"/>
              </a:rPr>
              <a:t>FACULTY</a:t>
            </a:r>
            <a:r>
              <a:rPr lang="en-US" sz="1100" b="1" spc="-4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OF</a:t>
            </a:r>
            <a:r>
              <a:rPr lang="en-US" sz="1100" b="1" spc="-35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ENGINEERING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Helwan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UNIVERSITY</a:t>
            </a:r>
            <a:endParaRPr lang="en-US"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100" b="1" spc="-5" dirty="0">
                <a:latin typeface="Calibri"/>
                <a:cs typeface="Calibri"/>
              </a:rPr>
              <a:t>Junior</a:t>
            </a:r>
            <a:r>
              <a:rPr lang="en-US" sz="1100" b="1" spc="-1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Mechatronics Eng.</a:t>
            </a:r>
            <a:r>
              <a:rPr lang="en-US" sz="1100" b="1" spc="-1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Program</a:t>
            </a:r>
            <a:endParaRPr lang="en-US" sz="11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319530"/>
            <a:ext cx="48005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A+1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661666"/>
            <a:ext cx="6324600" cy="777984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pic>
        <p:nvPicPr>
          <p:cNvPr id="7" name="Picture 6" descr="A logo with a gear and lines&#10;&#10;Description automatically generated">
            <a:extLst>
              <a:ext uri="{FF2B5EF4-FFF2-40B4-BE49-F238E27FC236}">
                <a16:creationId xmlns:a16="http://schemas.microsoft.com/office/drawing/2014/main" id="{45F7C14A-DE18-3A7B-4177-062D5A9F39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46117"/>
            <a:ext cx="1020541" cy="8853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2249"/>
            <a:ext cx="20129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3230">
              <a:lnSpc>
                <a:spcPct val="109100"/>
              </a:lnSpc>
              <a:spcBef>
                <a:spcPts val="100"/>
              </a:spcBef>
            </a:pPr>
            <a:r>
              <a:rPr lang="en-US" sz="1100" b="1" dirty="0">
                <a:latin typeface="Calibri"/>
                <a:cs typeface="Calibri"/>
              </a:rPr>
              <a:t>FACULTY</a:t>
            </a:r>
            <a:r>
              <a:rPr lang="en-US" sz="1100" b="1" spc="-4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OF</a:t>
            </a:r>
            <a:r>
              <a:rPr lang="en-US" sz="1100" b="1" spc="-35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ENGINEERING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Helwan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UNIVERSITY</a:t>
            </a:r>
            <a:endParaRPr lang="en-US"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100" b="1" spc="-5" dirty="0">
                <a:latin typeface="Calibri"/>
                <a:cs typeface="Calibri"/>
              </a:rPr>
              <a:t>Junior</a:t>
            </a:r>
            <a:r>
              <a:rPr lang="en-US" sz="1100" b="1" spc="-1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Mechatronics Eng.</a:t>
            </a:r>
            <a:r>
              <a:rPr lang="en-US" sz="1100" b="1" spc="-1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Program</a:t>
            </a:r>
            <a:endParaRPr lang="en-US" sz="11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319530"/>
            <a:ext cx="522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A+B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039799"/>
            <a:ext cx="6400800" cy="72566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pic>
        <p:nvPicPr>
          <p:cNvPr id="7" name="Picture 6" descr="A logo with a gear and lines&#10;&#10;Description automatically generated">
            <a:extLst>
              <a:ext uri="{FF2B5EF4-FFF2-40B4-BE49-F238E27FC236}">
                <a16:creationId xmlns:a16="http://schemas.microsoft.com/office/drawing/2014/main" id="{0FB5D37D-DC81-E823-82CB-EDD9F72D34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67547"/>
            <a:ext cx="1020541" cy="8853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2249"/>
            <a:ext cx="2012950" cy="12347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3230">
              <a:lnSpc>
                <a:spcPct val="109100"/>
              </a:lnSpc>
              <a:spcBef>
                <a:spcPts val="100"/>
              </a:spcBef>
            </a:pPr>
            <a:r>
              <a:rPr lang="en-US" sz="1100" b="1" dirty="0">
                <a:latin typeface="Calibri"/>
                <a:cs typeface="Calibri"/>
              </a:rPr>
              <a:t>FACULTY</a:t>
            </a:r>
            <a:r>
              <a:rPr lang="en-US" sz="1100" b="1" spc="-4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OF</a:t>
            </a:r>
            <a:r>
              <a:rPr lang="en-US" sz="1100" b="1" spc="-35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ENGINEERING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Helwan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UNIVERSITY</a:t>
            </a:r>
            <a:endParaRPr lang="en-US"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100" b="1" spc="-5" dirty="0">
                <a:latin typeface="Calibri"/>
                <a:cs typeface="Calibri"/>
              </a:rPr>
              <a:t>Junior</a:t>
            </a:r>
            <a:r>
              <a:rPr lang="en-US" sz="1100" b="1" spc="-1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Mechatronics Eng.</a:t>
            </a:r>
            <a:r>
              <a:rPr lang="en-US" sz="1100" b="1" spc="-1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Program</a:t>
            </a:r>
            <a:endParaRPr lang="en-US"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A+B+1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1" y="1752600"/>
            <a:ext cx="6466280" cy="75231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pic>
        <p:nvPicPr>
          <p:cNvPr id="6" name="Picture 5" descr="A logo with a gear and lines&#10;&#10;Description automatically generated">
            <a:extLst>
              <a:ext uri="{FF2B5EF4-FFF2-40B4-BE49-F238E27FC236}">
                <a16:creationId xmlns:a16="http://schemas.microsoft.com/office/drawing/2014/main" id="{517A75E8-1D5B-FECA-3F89-6E3F52CB2A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23219"/>
            <a:ext cx="1020541" cy="8853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2249"/>
            <a:ext cx="2012950" cy="1419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3230">
              <a:lnSpc>
                <a:spcPct val="109100"/>
              </a:lnSpc>
              <a:spcBef>
                <a:spcPts val="100"/>
              </a:spcBef>
            </a:pPr>
            <a:r>
              <a:rPr lang="en-US" sz="1100" b="1" dirty="0">
                <a:latin typeface="Calibri"/>
                <a:cs typeface="Calibri"/>
              </a:rPr>
              <a:t>FACULTY</a:t>
            </a:r>
            <a:r>
              <a:rPr lang="en-US" sz="1100" b="1" spc="-4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OF</a:t>
            </a:r>
            <a:r>
              <a:rPr lang="en-US" sz="1100" b="1" spc="-35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ENGINEERING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Helwan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UNIVERSITY</a:t>
            </a:r>
            <a:endParaRPr lang="en-US"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100" b="1" spc="-5" dirty="0">
                <a:latin typeface="Calibri"/>
                <a:cs typeface="Calibri"/>
              </a:rPr>
              <a:t>Junior</a:t>
            </a:r>
            <a:r>
              <a:rPr lang="en-US" sz="1100" b="1" spc="-1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Mechatronics Eng.</a:t>
            </a:r>
            <a:r>
              <a:rPr lang="en-US" sz="1100" b="1" spc="-1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Program</a:t>
            </a:r>
            <a:endParaRPr lang="en-US"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A+B’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552" y="2017574"/>
            <a:ext cx="6400800" cy="750742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pic>
        <p:nvPicPr>
          <p:cNvPr id="6" name="Picture 5" descr="A logo with a gear and lines&#10;&#10;Description automatically generated">
            <a:extLst>
              <a:ext uri="{FF2B5EF4-FFF2-40B4-BE49-F238E27FC236}">
                <a16:creationId xmlns:a16="http://schemas.microsoft.com/office/drawing/2014/main" id="{8162ED85-D613-7B9A-4424-7F79D342E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46117"/>
            <a:ext cx="1020541" cy="8853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2249"/>
            <a:ext cx="2012950" cy="1419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3230">
              <a:lnSpc>
                <a:spcPct val="109100"/>
              </a:lnSpc>
              <a:spcBef>
                <a:spcPts val="100"/>
              </a:spcBef>
            </a:pPr>
            <a:r>
              <a:rPr lang="en-US" sz="1100" b="1" dirty="0">
                <a:latin typeface="Calibri"/>
                <a:cs typeface="Calibri"/>
              </a:rPr>
              <a:t>FACULTY</a:t>
            </a:r>
            <a:r>
              <a:rPr lang="en-US" sz="1100" b="1" spc="-4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OF</a:t>
            </a:r>
            <a:r>
              <a:rPr lang="en-US" sz="1100" b="1" spc="-35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ENGINEERING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Helwan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UNIVERSITY</a:t>
            </a:r>
            <a:endParaRPr lang="en-US"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100" b="1" spc="-5" dirty="0">
                <a:latin typeface="Calibri"/>
                <a:cs typeface="Calibri"/>
              </a:rPr>
              <a:t>Junior</a:t>
            </a:r>
            <a:r>
              <a:rPr lang="en-US" sz="1100" b="1" spc="-1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Mechatronics Eng.</a:t>
            </a:r>
            <a:r>
              <a:rPr lang="en-US" sz="1100" b="1" spc="-1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Program</a:t>
            </a:r>
            <a:endParaRPr lang="en-US"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A’+B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222" y="2089540"/>
            <a:ext cx="6248400" cy="750742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pic>
        <p:nvPicPr>
          <p:cNvPr id="6" name="Picture 5" descr="A logo with a gear and lines&#10;&#10;Description automatically generated">
            <a:extLst>
              <a:ext uri="{FF2B5EF4-FFF2-40B4-BE49-F238E27FC236}">
                <a16:creationId xmlns:a16="http://schemas.microsoft.com/office/drawing/2014/main" id="{7A610F65-4F67-8070-770B-FC52CF9E54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46117"/>
            <a:ext cx="1020541" cy="8853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2249"/>
            <a:ext cx="2012950" cy="14809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3230">
              <a:lnSpc>
                <a:spcPct val="109100"/>
              </a:lnSpc>
              <a:spcBef>
                <a:spcPts val="100"/>
              </a:spcBef>
            </a:pPr>
            <a:r>
              <a:rPr lang="en-US" sz="1100" b="1" dirty="0">
                <a:latin typeface="Calibri"/>
                <a:cs typeface="Calibri"/>
              </a:rPr>
              <a:t>FACULTY</a:t>
            </a:r>
            <a:r>
              <a:rPr lang="en-US" sz="1100" b="1" spc="-4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OF</a:t>
            </a:r>
            <a:r>
              <a:rPr lang="en-US" sz="1100" b="1" spc="-35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ENGINEERING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Helwan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UNIVERSITY</a:t>
            </a:r>
            <a:endParaRPr lang="en-US"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100" b="1" spc="-5" dirty="0">
                <a:latin typeface="Calibri"/>
                <a:cs typeface="Calibri"/>
              </a:rPr>
              <a:t>Junior</a:t>
            </a:r>
            <a:r>
              <a:rPr lang="en-US" sz="1100" b="1" spc="-1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Mechatronics Eng.</a:t>
            </a:r>
            <a:r>
              <a:rPr lang="en-US" sz="1100" b="1" spc="-1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Program</a:t>
            </a:r>
            <a:endParaRPr lang="en-US"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latin typeface="Times New Roman"/>
                <a:cs typeface="Times New Roman"/>
              </a:rPr>
              <a:t>B-A</a:t>
            </a:r>
            <a:endParaRPr sz="36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952" y="2145114"/>
            <a:ext cx="6248400" cy="74518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6" name="Picture 5" descr="A logo with a gear and lines&#10;&#10;Description automatically generated">
            <a:extLst>
              <a:ext uri="{FF2B5EF4-FFF2-40B4-BE49-F238E27FC236}">
                <a16:creationId xmlns:a16="http://schemas.microsoft.com/office/drawing/2014/main" id="{D8135C52-B648-7ADA-2A57-486C849EFC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46117"/>
            <a:ext cx="1020541" cy="8853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2249"/>
            <a:ext cx="2012950" cy="1419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3230">
              <a:lnSpc>
                <a:spcPct val="109100"/>
              </a:lnSpc>
              <a:spcBef>
                <a:spcPts val="100"/>
              </a:spcBef>
            </a:pPr>
            <a:r>
              <a:rPr lang="en-US" sz="1100" b="1" dirty="0">
                <a:latin typeface="Calibri"/>
                <a:cs typeface="Calibri"/>
              </a:rPr>
              <a:t>FACULTY</a:t>
            </a:r>
            <a:r>
              <a:rPr lang="en-US" sz="1100" b="1" spc="-4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OF</a:t>
            </a:r>
            <a:r>
              <a:rPr lang="en-US" sz="1100" b="1" spc="-35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ENGINEERING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Helwan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UNIVERSITY</a:t>
            </a:r>
            <a:endParaRPr lang="en-US"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100" b="1" spc="-5" dirty="0">
                <a:latin typeface="Calibri"/>
                <a:cs typeface="Calibri"/>
              </a:rPr>
              <a:t>Junior</a:t>
            </a:r>
            <a:r>
              <a:rPr lang="en-US" sz="1100" b="1" spc="-1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Mechatronics Eng.</a:t>
            </a:r>
            <a:r>
              <a:rPr lang="en-US" sz="1100" b="1" spc="-1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Program</a:t>
            </a:r>
            <a:endParaRPr lang="en-US"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A-B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43" y="1992744"/>
            <a:ext cx="6324600" cy="73756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6" name="Picture 5" descr="A logo with a gear and lines&#10;&#10;Description automatically generated">
            <a:extLst>
              <a:ext uri="{FF2B5EF4-FFF2-40B4-BE49-F238E27FC236}">
                <a16:creationId xmlns:a16="http://schemas.microsoft.com/office/drawing/2014/main" id="{70B50BF2-D031-2725-48EA-548BE47D81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46117"/>
            <a:ext cx="1020541" cy="88534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2249"/>
            <a:ext cx="20129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3230">
              <a:lnSpc>
                <a:spcPct val="109100"/>
              </a:lnSpc>
              <a:spcBef>
                <a:spcPts val="100"/>
              </a:spcBef>
            </a:pPr>
            <a:r>
              <a:rPr lang="en-US" sz="1100" b="1" dirty="0">
                <a:latin typeface="Calibri"/>
                <a:cs typeface="Calibri"/>
              </a:rPr>
              <a:t>FACULTY</a:t>
            </a:r>
            <a:r>
              <a:rPr lang="en-US" sz="1100" b="1" spc="-4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OF</a:t>
            </a:r>
            <a:r>
              <a:rPr lang="en-US" sz="1100" b="1" spc="-35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ENGINEERING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Helwan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UNIVERSITY</a:t>
            </a:r>
            <a:endParaRPr lang="en-US"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100" b="1" spc="-5" dirty="0">
                <a:latin typeface="Calibri"/>
                <a:cs typeface="Calibri"/>
              </a:rPr>
              <a:t>Junior</a:t>
            </a:r>
            <a:r>
              <a:rPr lang="en-US" sz="1100" b="1" spc="-1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Mechatronics Eng.</a:t>
            </a:r>
            <a:r>
              <a:rPr lang="en-US" sz="1100" b="1" spc="-1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Program</a:t>
            </a:r>
            <a:endParaRPr lang="en-US" sz="11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322578"/>
            <a:ext cx="1492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D74B5"/>
                </a:solidFill>
                <a:latin typeface="Times New Roman"/>
                <a:cs typeface="Times New Roman"/>
              </a:rPr>
              <a:t>Time</a:t>
            </a:r>
            <a:r>
              <a:rPr sz="1800" b="1" spc="-5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D74B5"/>
                </a:solidFill>
                <a:latin typeface="Times New Roman"/>
                <a:cs typeface="Times New Roman"/>
              </a:rPr>
              <a:t>diagram: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862327"/>
            <a:ext cx="6254750" cy="705307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pic>
        <p:nvPicPr>
          <p:cNvPr id="7" name="Picture 6" descr="A logo with a gear and lines&#10;&#10;Description automatically generated">
            <a:extLst>
              <a:ext uri="{FF2B5EF4-FFF2-40B4-BE49-F238E27FC236}">
                <a16:creationId xmlns:a16="http://schemas.microsoft.com/office/drawing/2014/main" id="{37745C6F-A114-160C-D24D-A01D5F8DEB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46117"/>
            <a:ext cx="1020541" cy="8853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496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9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21826-D4C2-8786-AD35-3E62CDC76164}"/>
              </a:ext>
            </a:extLst>
          </p:cNvPr>
          <p:cNvSpPr txBox="1"/>
          <p:nvPr/>
        </p:nvSpPr>
        <p:spPr>
          <a:xfrm>
            <a:off x="304800" y="1254748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Brief about ALU and its 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AFD07-251A-BAE7-18DA-0A39091CC4F7}"/>
              </a:ext>
            </a:extLst>
          </p:cNvPr>
          <p:cNvSpPr txBox="1"/>
          <p:nvPr/>
        </p:nvSpPr>
        <p:spPr>
          <a:xfrm>
            <a:off x="190500" y="1676400"/>
            <a:ext cx="7391400" cy="97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1600" dirty="0"/>
              <a:t>An Arithmetic Logic Unit (ALU) is a fundamental component of a computer's central processing unit (CPU) responsible for performing arithmetic and logic operations on binary data. It is a combinational digital circuit that executes various mathematical and logical operations needed for processing data.</a:t>
            </a:r>
          </a:p>
          <a:p>
            <a:endParaRPr lang="en-US" sz="1600" dirty="0"/>
          </a:p>
          <a:p>
            <a:r>
              <a:rPr lang="en-US" sz="1600" dirty="0"/>
              <a:t>Here's a brief overview of ALU and its applications:</a:t>
            </a:r>
          </a:p>
          <a:p>
            <a:endParaRPr lang="en-US" sz="1600" dirty="0"/>
          </a:p>
          <a:p>
            <a:r>
              <a:rPr lang="en-US" sz="1600" dirty="0"/>
              <a:t>Arithmetic Operations:</a:t>
            </a:r>
          </a:p>
          <a:p>
            <a:endParaRPr lang="en-US" sz="1600" dirty="0"/>
          </a:p>
          <a:p>
            <a:r>
              <a:rPr lang="en-US" sz="1600" dirty="0"/>
              <a:t>1-Addition: ALUs can add two binary numbers, including handling carry bits.</a:t>
            </a:r>
          </a:p>
          <a:p>
            <a:r>
              <a:rPr lang="en-US" sz="1600" dirty="0"/>
              <a:t>Subtraction: By using techniques like two's complement, ALUs can perform binary subtraction.</a:t>
            </a:r>
          </a:p>
          <a:p>
            <a:r>
              <a:rPr lang="en-US" sz="1600" dirty="0"/>
              <a:t>Multiplication: ALUs can be designed to execute multiplication operations using algorithms like Booth's algorithm.</a:t>
            </a:r>
          </a:p>
          <a:p>
            <a:r>
              <a:rPr lang="en-US" sz="1600" dirty="0"/>
              <a:t>Division: ALUs can also handle binary division operations.</a:t>
            </a:r>
          </a:p>
          <a:p>
            <a:endParaRPr lang="en-US" sz="1600" dirty="0"/>
          </a:p>
          <a:p>
            <a:r>
              <a:rPr lang="en-US" sz="1600" dirty="0"/>
              <a:t>2-Logical Operations:</a:t>
            </a:r>
          </a:p>
          <a:p>
            <a:r>
              <a:rPr lang="en-US" sz="1600" dirty="0"/>
              <a:t>AND, OR, XOR: ALUs perform logical operations on corresponding bits of binary operands.</a:t>
            </a:r>
          </a:p>
          <a:p>
            <a:r>
              <a:rPr lang="en-US" sz="1600" dirty="0"/>
              <a:t>NOT: ALUs can invert individual bits of a binary number.</a:t>
            </a:r>
          </a:p>
          <a:p>
            <a:endParaRPr lang="en-US" sz="1600" dirty="0"/>
          </a:p>
          <a:p>
            <a:r>
              <a:rPr lang="en-US" sz="1600" dirty="0"/>
              <a:t>3-Shift Operations:</a:t>
            </a:r>
          </a:p>
          <a:p>
            <a:r>
              <a:rPr lang="en-US" sz="1600" dirty="0"/>
              <a:t>ALUs can perform left and right shift operations, shifting the bits of a binary number by a specified number of positions.</a:t>
            </a:r>
          </a:p>
          <a:p>
            <a:endParaRPr lang="en-US" sz="1600" dirty="0"/>
          </a:p>
          <a:p>
            <a:r>
              <a:rPr lang="en-US" sz="1600" dirty="0"/>
              <a:t>4-Comparison Operations:</a:t>
            </a:r>
          </a:p>
          <a:p>
            <a:r>
              <a:rPr lang="en-US" sz="1600" dirty="0"/>
              <a:t>ALUs can compare two binary numbers and generate outputs such as equal, greater than, or less than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logo with a gear and lines&#10;&#10;Description automatically generated">
            <a:extLst>
              <a:ext uri="{FF2B5EF4-FFF2-40B4-BE49-F238E27FC236}">
                <a16:creationId xmlns:a16="http://schemas.microsoft.com/office/drawing/2014/main" id="{0338F163-A731-2BF4-73A7-4A9CB330C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711" y="0"/>
            <a:ext cx="1377189" cy="1194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45AF99-88D4-32EA-AE21-534C967A3BB6}"/>
              </a:ext>
            </a:extLst>
          </p:cNvPr>
          <p:cNvSpPr txBox="1"/>
          <p:nvPr/>
        </p:nvSpPr>
        <p:spPr>
          <a:xfrm>
            <a:off x="163996" y="87239"/>
            <a:ext cx="3886200" cy="1019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443230">
              <a:lnSpc>
                <a:spcPct val="109100"/>
              </a:lnSpc>
              <a:spcBef>
                <a:spcPts val="100"/>
              </a:spcBef>
            </a:pPr>
            <a:r>
              <a:rPr lang="en-US" sz="1800" b="1" dirty="0">
                <a:latin typeface="Calibri"/>
                <a:cs typeface="Calibri"/>
              </a:rPr>
              <a:t>FACULTY</a:t>
            </a:r>
            <a:r>
              <a:rPr lang="en-US" sz="1800" b="1" spc="-40" dirty="0">
                <a:latin typeface="Calibri"/>
                <a:cs typeface="Calibri"/>
              </a:rPr>
              <a:t> </a:t>
            </a:r>
            <a:r>
              <a:rPr lang="en-US" sz="1800" b="1" spc="-5" dirty="0">
                <a:latin typeface="Calibri"/>
                <a:cs typeface="Calibri"/>
              </a:rPr>
              <a:t>OF</a:t>
            </a:r>
            <a:r>
              <a:rPr lang="en-US" sz="1800" b="1" spc="-35" dirty="0">
                <a:latin typeface="Calibri"/>
                <a:cs typeface="Calibri"/>
              </a:rPr>
              <a:t> </a:t>
            </a:r>
            <a:r>
              <a:rPr lang="en-US" sz="1800" b="1" spc="-5" dirty="0">
                <a:latin typeface="Calibri"/>
                <a:cs typeface="Calibri"/>
              </a:rPr>
              <a:t>ENGINEERING </a:t>
            </a:r>
            <a:r>
              <a:rPr lang="en-US" sz="1800" b="1" spc="-229" dirty="0">
                <a:latin typeface="Calibri"/>
                <a:cs typeface="Calibri"/>
              </a:rPr>
              <a:t> </a:t>
            </a:r>
            <a:r>
              <a:rPr lang="en-US" sz="2000" b="1" dirty="0">
                <a:latin typeface="Calibri"/>
                <a:cs typeface="Calibri"/>
              </a:rPr>
              <a:t>Helwan</a:t>
            </a:r>
            <a:r>
              <a:rPr lang="en-US" sz="1800" b="1" dirty="0">
                <a:latin typeface="Calibri"/>
                <a:cs typeface="Calibri"/>
              </a:rPr>
              <a:t> </a:t>
            </a:r>
            <a:r>
              <a:rPr lang="en-US" sz="1800" b="1" spc="-5" dirty="0">
                <a:latin typeface="Calibri"/>
                <a:cs typeface="Calibri"/>
              </a:rPr>
              <a:t>UNIVERSITY</a:t>
            </a:r>
            <a:endParaRPr lang="en-US"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800" b="1" spc="-5" dirty="0">
                <a:latin typeface="Calibri"/>
                <a:cs typeface="Calibri"/>
              </a:rPr>
              <a:t>Junior</a:t>
            </a:r>
            <a:r>
              <a:rPr lang="en-US" sz="1800" b="1" spc="-10" dirty="0">
                <a:latin typeface="Calibri"/>
                <a:cs typeface="Calibri"/>
              </a:rPr>
              <a:t> </a:t>
            </a:r>
            <a:r>
              <a:rPr lang="en-US" sz="1800" b="1" spc="-5" dirty="0">
                <a:latin typeface="Calibri"/>
                <a:cs typeface="Calibri"/>
              </a:rPr>
              <a:t>Mechatronics Eng.</a:t>
            </a:r>
            <a:r>
              <a:rPr lang="en-US" sz="1800" b="1" spc="-10" dirty="0">
                <a:latin typeface="Calibri"/>
                <a:cs typeface="Calibri"/>
              </a:rPr>
              <a:t> </a:t>
            </a:r>
            <a:r>
              <a:rPr lang="en-US" sz="1800" b="1" spc="-5" dirty="0">
                <a:latin typeface="Calibri"/>
                <a:cs typeface="Calibri"/>
              </a:rPr>
              <a:t>Program</a:t>
            </a: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281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with a gear and lines&#10;&#10;Description automatically generated">
            <a:extLst>
              <a:ext uri="{FF2B5EF4-FFF2-40B4-BE49-F238E27FC236}">
                <a16:creationId xmlns:a16="http://schemas.microsoft.com/office/drawing/2014/main" id="{9F92A50D-C8EA-271A-4DA4-28CE8F6980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28600"/>
            <a:ext cx="1020541" cy="885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7388F9-8D9B-DD94-3F37-B84BE3A08930}"/>
              </a:ext>
            </a:extLst>
          </p:cNvPr>
          <p:cNvSpPr txBox="1"/>
          <p:nvPr/>
        </p:nvSpPr>
        <p:spPr>
          <a:xfrm>
            <a:off x="228600" y="352256"/>
            <a:ext cx="3888154" cy="836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443230" lvl="0" indent="0" algn="l" defTabSz="914400" rtl="0" eaLnBrk="1" fontAlgn="auto" latinLnBrk="0" hangingPunct="1">
              <a:lnSpc>
                <a:spcPct val="1091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FACULTY</a:t>
            </a:r>
            <a:r>
              <a:rPr kumimoji="0" lang="en-US" sz="1400" b="1" i="0" u="none" strike="noStrike" kern="1200" cap="none" spc="-4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1400" b="1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lang="en-US" sz="1400" b="1" i="0" u="none" strike="noStrike" kern="1200" cap="none" spc="-3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1400" b="1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ENGINEERING</a:t>
            </a:r>
          </a:p>
          <a:p>
            <a:pPr marL="12700" marR="443230" lvl="0" indent="0" algn="l" defTabSz="914400" rtl="0" eaLnBrk="1" fontAlgn="auto" latinLnBrk="0" hangingPunct="1">
              <a:lnSpc>
                <a:spcPct val="1091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Helwan </a:t>
            </a:r>
            <a:r>
              <a:rPr kumimoji="0" lang="en-US" sz="1400" b="1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UNIVERSITY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Junior</a:t>
            </a:r>
            <a:r>
              <a:rPr kumimoji="0" lang="en-US" sz="1400" b="1" i="0" u="none" strike="noStrike" kern="1200" cap="none" spc="-1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1400" b="1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Mechatronics Eng.</a:t>
            </a:r>
            <a:r>
              <a:rPr kumimoji="0" lang="en-US" sz="1400" b="1" i="0" u="none" strike="noStrike" kern="1200" cap="none" spc="-1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1400" b="1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Program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D00A8-0CCC-F3D3-600F-6EDDCEC4B822}"/>
              </a:ext>
            </a:extLst>
          </p:cNvPr>
          <p:cNvSpPr txBox="1"/>
          <p:nvPr/>
        </p:nvSpPr>
        <p:spPr>
          <a:xfrm>
            <a:off x="1905000" y="1343830"/>
            <a:ext cx="4781062" cy="411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443230" lvl="0" indent="0" algn="l" defTabSz="914400" rtl="0" eaLnBrk="1" fontAlgn="auto" latinLnBrk="0" hangingPunct="1">
              <a:lnSpc>
                <a:spcPct val="1091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sz="2000" b="1" dirty="0">
                <a:solidFill>
                  <a:srgbClr val="FFFF00"/>
                </a:solidFill>
                <a:latin typeface="Calibri"/>
                <a:cs typeface="Calibri"/>
              </a:rPr>
              <a:t>ICs Schematic and Data Sheets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28" name="Picture 27" descr="A diagram of a gate&#10;&#10;Description automatically generated">
            <a:extLst>
              <a:ext uri="{FF2B5EF4-FFF2-40B4-BE49-F238E27FC236}">
                <a16:creationId xmlns:a16="http://schemas.microsoft.com/office/drawing/2014/main" id="{108512D9-8A7E-BB72-CAAD-B36D1F1EE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29" y="1968104"/>
            <a:ext cx="3067050" cy="22955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7FC8AB3-7A94-9939-A886-56A58671F231}"/>
              </a:ext>
            </a:extLst>
          </p:cNvPr>
          <p:cNvSpPr txBox="1"/>
          <p:nvPr/>
        </p:nvSpPr>
        <p:spPr>
          <a:xfrm>
            <a:off x="1066800" y="4314408"/>
            <a:ext cx="5867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/>
                <a:cs typeface="Calibri"/>
              </a:rPr>
              <a:t>Not Gate(</a:t>
            </a:r>
            <a:r>
              <a:rPr lang="en-US" sz="1600" b="1" dirty="0" err="1">
                <a:latin typeface="Calibri"/>
                <a:cs typeface="Calibri"/>
              </a:rPr>
              <a:t>DataSheet</a:t>
            </a:r>
            <a:r>
              <a:rPr lang="en-US" sz="1600" b="1" dirty="0">
                <a:latin typeface="Calibri"/>
                <a:cs typeface="Calibri"/>
              </a:rPr>
              <a:t>)</a:t>
            </a:r>
            <a:r>
              <a:rPr lang="en-US" sz="1600" b="1" dirty="0">
                <a:solidFill>
                  <a:prstClr val="black"/>
                </a:solidFill>
                <a:latin typeface="Calibri"/>
                <a:cs typeface="Calibri"/>
              </a:rPr>
              <a:t>:</a:t>
            </a:r>
            <a:r>
              <a:rPr lang="en-US" sz="1600" b="1" dirty="0">
                <a:solidFill>
                  <a:prstClr val="black"/>
                </a:solidFill>
                <a:latin typeface="Calibri"/>
                <a:cs typeface="Calibri"/>
                <a:hlinkClick r:id="rId4"/>
              </a:rPr>
              <a:t>https://www.alldatasheet.com/datasheet-pdf/pdf/50887/FAIRCHILD/7402.html</a:t>
            </a:r>
            <a:endParaRPr lang="en-US" sz="1600" dirty="0"/>
          </a:p>
        </p:txBody>
      </p:sp>
      <p:pic>
        <p:nvPicPr>
          <p:cNvPr id="31" name="Picture 30" descr="A diagram of a circuit board&#10;&#10;Description automatically generated">
            <a:extLst>
              <a:ext uri="{FF2B5EF4-FFF2-40B4-BE49-F238E27FC236}">
                <a16:creationId xmlns:a16="http://schemas.microsoft.com/office/drawing/2014/main" id="{DD60A048-259E-0845-DE02-9820639A7C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08" y="5259944"/>
            <a:ext cx="3386666" cy="3048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D52FBED-A88D-1107-0088-D041D24D0091}"/>
              </a:ext>
            </a:extLst>
          </p:cNvPr>
          <p:cNvSpPr txBox="1"/>
          <p:nvPr/>
        </p:nvSpPr>
        <p:spPr>
          <a:xfrm>
            <a:off x="1066800" y="8307944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XOR Gate(Data Sheet): </a:t>
            </a:r>
            <a:r>
              <a:rPr lang="en-US" dirty="0">
                <a:hlinkClick r:id="rId6"/>
              </a:rPr>
              <a:t>https://www.alldatasheet.com/datasheet-pdf/pdf/50914/FAIRCHILD/7486.html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26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circuit board&#10;&#10;Description automatically generated">
            <a:extLst>
              <a:ext uri="{FF2B5EF4-FFF2-40B4-BE49-F238E27FC236}">
                <a16:creationId xmlns:a16="http://schemas.microsoft.com/office/drawing/2014/main" id="{DEF376D3-2EDC-0832-2201-885AA4F9F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67" y="1593154"/>
            <a:ext cx="2895600" cy="2278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C85B08-9AAB-8805-7909-300EC1CD6E55}"/>
              </a:ext>
            </a:extLst>
          </p:cNvPr>
          <p:cNvSpPr txBox="1"/>
          <p:nvPr/>
        </p:nvSpPr>
        <p:spPr>
          <a:xfrm>
            <a:off x="381000" y="4061952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Gate(</a:t>
            </a:r>
            <a:r>
              <a:rPr lang="en-US" dirty="0" err="1"/>
              <a:t>DataSheet</a:t>
            </a:r>
            <a:r>
              <a:rPr lang="en-US" dirty="0"/>
              <a:t>): </a:t>
            </a:r>
            <a:r>
              <a:rPr lang="en-US" dirty="0">
                <a:hlinkClick r:id="rId3"/>
              </a:rPr>
              <a:t>https://www.alldatasheet.com/datasheet-pdf/pdf/51073/FAIRCHILD/7432.html</a:t>
            </a:r>
            <a:endParaRPr lang="en-US" dirty="0"/>
          </a:p>
        </p:txBody>
      </p:sp>
      <p:pic>
        <p:nvPicPr>
          <p:cNvPr id="12" name="Picture 11" descr="A diagram of a circuit board&#10;&#10;Description automatically generated">
            <a:extLst>
              <a:ext uri="{FF2B5EF4-FFF2-40B4-BE49-F238E27FC236}">
                <a16:creationId xmlns:a16="http://schemas.microsoft.com/office/drawing/2014/main" id="{56099640-83E9-A6C5-43F4-05DF110208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4" b="16133"/>
          <a:stretch/>
        </p:blipFill>
        <p:spPr>
          <a:xfrm>
            <a:off x="2168842" y="5410201"/>
            <a:ext cx="3095625" cy="2133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8B10D8-0168-2FB6-9228-048C610409B4}"/>
              </a:ext>
            </a:extLst>
          </p:cNvPr>
          <p:cNvSpPr txBox="1"/>
          <p:nvPr/>
        </p:nvSpPr>
        <p:spPr>
          <a:xfrm>
            <a:off x="533400" y="8279535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Gate(</a:t>
            </a:r>
            <a:r>
              <a:rPr lang="en-US" dirty="0" err="1"/>
              <a:t>DataSheet</a:t>
            </a:r>
            <a:r>
              <a:rPr lang="en-US" dirty="0"/>
              <a:t>): </a:t>
            </a:r>
            <a:r>
              <a:rPr lang="en-US" dirty="0">
                <a:hlinkClick r:id="rId5"/>
              </a:rPr>
              <a:t>https://www.alldatasheet.com/datasheet-pdf/pdf/253564/EDI/7408.html</a:t>
            </a:r>
            <a:endParaRPr lang="en-US" dirty="0"/>
          </a:p>
        </p:txBody>
      </p:sp>
      <p:pic>
        <p:nvPicPr>
          <p:cNvPr id="2" name="Picture 1" descr="A logo with a gear and lines&#10;&#10;Description automatically generated">
            <a:extLst>
              <a:ext uri="{FF2B5EF4-FFF2-40B4-BE49-F238E27FC236}">
                <a16:creationId xmlns:a16="http://schemas.microsoft.com/office/drawing/2014/main" id="{213F0FA9-F583-8552-2899-53199CEE56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58" y="247186"/>
            <a:ext cx="1471784" cy="12768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775196-1822-2D60-4F03-EE5F089D87A4}"/>
              </a:ext>
            </a:extLst>
          </p:cNvPr>
          <p:cNvSpPr txBox="1"/>
          <p:nvPr/>
        </p:nvSpPr>
        <p:spPr>
          <a:xfrm>
            <a:off x="155802" y="247186"/>
            <a:ext cx="4036422" cy="965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443230" lvl="0" indent="0" algn="l" defTabSz="914400" rtl="0" eaLnBrk="1" fontAlgn="auto" latinLnBrk="0" hangingPunct="1">
              <a:lnSpc>
                <a:spcPct val="1091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FACULTY</a:t>
            </a:r>
            <a:r>
              <a:rPr kumimoji="0" lang="en-US" sz="1600" b="1" i="0" u="none" strike="noStrike" kern="1200" cap="none" spc="-4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1600" b="1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lang="en-US" sz="1600" b="1" i="0" u="none" strike="noStrike" kern="1200" cap="none" spc="-3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1600" b="1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ENGINEERING</a:t>
            </a:r>
          </a:p>
          <a:p>
            <a:pPr marL="12700" marR="443230" lvl="0" indent="0" algn="l" defTabSz="914400" rtl="0" eaLnBrk="1" fontAlgn="auto" latinLnBrk="0" hangingPunct="1">
              <a:lnSpc>
                <a:spcPct val="1091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Helwan </a:t>
            </a:r>
            <a:r>
              <a:rPr kumimoji="0" lang="en-US" sz="1600" b="1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UNIVERSITY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Junior</a:t>
            </a:r>
            <a:r>
              <a:rPr kumimoji="0" lang="en-US" sz="1600" b="1" i="0" u="none" strike="noStrike" kern="1200" cap="none" spc="-1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1600" b="1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Mechatronics Eng.</a:t>
            </a:r>
            <a:r>
              <a:rPr kumimoji="0" lang="en-US" sz="1600" b="1" i="0" u="none" strike="noStrike" kern="1200" cap="none" spc="-1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1600" b="1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Program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394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ircuit board&#10;&#10;Description automatically generated">
            <a:extLst>
              <a:ext uri="{FF2B5EF4-FFF2-40B4-BE49-F238E27FC236}">
                <a16:creationId xmlns:a16="http://schemas.microsoft.com/office/drawing/2014/main" id="{19E6D91F-2225-F1D4-3133-B169BAB77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365164"/>
            <a:ext cx="3657600" cy="26133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014EA4-0C58-2551-A7A2-0AC4D24036D5}"/>
              </a:ext>
            </a:extLst>
          </p:cNvPr>
          <p:cNvSpPr txBox="1"/>
          <p:nvPr/>
        </p:nvSpPr>
        <p:spPr>
          <a:xfrm>
            <a:off x="762000" y="3965551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4-bit Full Adder(</a:t>
            </a:r>
            <a:r>
              <a:rPr lang="en-US" dirty="0" err="1"/>
              <a:t>DataSheet</a:t>
            </a:r>
            <a:r>
              <a:rPr lang="en-US" dirty="0"/>
              <a:t>): </a:t>
            </a:r>
            <a:r>
              <a:rPr lang="en-US" dirty="0">
                <a:hlinkClick r:id="rId3"/>
              </a:rPr>
              <a:t>https://www.alldatasheet.com/datasheet-pdf/pdf/128897/FAIRCHILD/7483A.html</a:t>
            </a:r>
            <a:endParaRPr lang="en-US" dirty="0"/>
          </a:p>
        </p:txBody>
      </p:sp>
      <p:pic>
        <p:nvPicPr>
          <p:cNvPr id="8" name="Picture 7" descr="A diagram of a computer circuit&#10;&#10;Description automatically generated">
            <a:extLst>
              <a:ext uri="{FF2B5EF4-FFF2-40B4-BE49-F238E27FC236}">
                <a16:creationId xmlns:a16="http://schemas.microsoft.com/office/drawing/2014/main" id="{97C386DC-CA34-031B-E502-CFEC5E192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181600"/>
            <a:ext cx="3276600" cy="31455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C9A147-C5D6-9E41-D78C-4F0F7BC4B0CD}"/>
              </a:ext>
            </a:extLst>
          </p:cNvPr>
          <p:cNvSpPr txBox="1"/>
          <p:nvPr/>
        </p:nvSpPr>
        <p:spPr>
          <a:xfrm>
            <a:off x="633549" y="86106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MultiPlexer</a:t>
            </a:r>
            <a:r>
              <a:rPr lang="en-US" dirty="0"/>
              <a:t> 8*1(</a:t>
            </a:r>
            <a:r>
              <a:rPr lang="en-US" dirty="0" err="1"/>
              <a:t>DataSheet</a:t>
            </a:r>
            <a:r>
              <a:rPr lang="en-US" dirty="0"/>
              <a:t>): </a:t>
            </a:r>
            <a:r>
              <a:rPr lang="en-US" dirty="0">
                <a:hlinkClick r:id="rId5"/>
              </a:rPr>
              <a:t>https://www.alldatasheet.com/datasheet-pdf/pdf/50940/FAIRCHILD/74151.html</a:t>
            </a:r>
            <a:endParaRPr lang="en-US" dirty="0"/>
          </a:p>
        </p:txBody>
      </p:sp>
      <p:pic>
        <p:nvPicPr>
          <p:cNvPr id="2" name="Picture 1" descr="A logo with a gear and lines&#10;&#10;Description automatically generated">
            <a:extLst>
              <a:ext uri="{FF2B5EF4-FFF2-40B4-BE49-F238E27FC236}">
                <a16:creationId xmlns:a16="http://schemas.microsoft.com/office/drawing/2014/main" id="{95C3E380-229B-6CAC-A831-6C95775ACC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28600"/>
            <a:ext cx="1020541" cy="885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5B1351-0A4A-8F89-D918-A6A9CA241401}"/>
              </a:ext>
            </a:extLst>
          </p:cNvPr>
          <p:cNvSpPr txBox="1"/>
          <p:nvPr/>
        </p:nvSpPr>
        <p:spPr>
          <a:xfrm>
            <a:off x="124098" y="191033"/>
            <a:ext cx="4206240" cy="1032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443230" lvl="0" indent="0" algn="l" defTabSz="914400" rtl="0" eaLnBrk="1" fontAlgn="auto" latinLnBrk="0" hangingPunct="1">
              <a:lnSpc>
                <a:spcPct val="1091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FACULTY</a:t>
            </a:r>
            <a:r>
              <a:rPr kumimoji="0" lang="en-US" sz="1800" b="1" i="0" u="none" strike="noStrike" kern="1200" cap="none" spc="-4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1800" b="1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lang="en-US" sz="1800" b="1" i="0" u="none" strike="noStrike" kern="1200" cap="none" spc="-3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1800" b="1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ENGINEERING</a:t>
            </a:r>
          </a:p>
          <a:p>
            <a:pPr marL="12700" marR="443230" lvl="0" indent="0" algn="l" defTabSz="914400" rtl="0" eaLnBrk="1" fontAlgn="auto" latinLnBrk="0" hangingPunct="1">
              <a:lnSpc>
                <a:spcPct val="1091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Helwan </a:t>
            </a:r>
            <a:r>
              <a:rPr kumimoji="0" lang="en-US" sz="1800" b="1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UNIVERSITY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Junior</a:t>
            </a:r>
            <a:r>
              <a:rPr kumimoji="0" lang="en-US" sz="1800" b="1" i="0" u="none" strike="noStrike" kern="1200" cap="none" spc="-1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1800" b="1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Mechatronics Eng.</a:t>
            </a:r>
            <a:r>
              <a:rPr kumimoji="0" lang="en-US" sz="1800" b="1" i="0" u="none" strike="noStrike" kern="1200" cap="none" spc="-1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1800" b="1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Program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4173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8B5D8F-ADE6-5E26-6357-A1CD5E7F702B}"/>
              </a:ext>
            </a:extLst>
          </p:cNvPr>
          <p:cNvSpPr txBox="1"/>
          <p:nvPr/>
        </p:nvSpPr>
        <p:spPr>
          <a:xfrm>
            <a:off x="304800" y="3657600"/>
            <a:ext cx="716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https://en.wikipedia.org/wiki/Arithmetic_logic_unit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https://www.allaboutcircuits.com/projects/how-to-build-your-own-discrete-4-bit-alu/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https://web.cse.ohio-state.edu/~teodorescu.1/download/teaching/cse675.au08/Cse675.02.F.ALUDesign_part1.pdf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https://www.geeksforgeeks.org/overflow-in-arithmetic-addition-in-binary-number-system/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https://www.youtube.com/watch?app=desktop&amp;v=p4yVpZGZ9tA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https://www.electronics-tutorials.ws/combination/comb_7.html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09E310-3F8D-E8C9-354A-72D374DEF6F7}"/>
              </a:ext>
            </a:extLst>
          </p:cNvPr>
          <p:cNvSpPr txBox="1"/>
          <p:nvPr/>
        </p:nvSpPr>
        <p:spPr>
          <a:xfrm>
            <a:off x="2922814" y="1857346"/>
            <a:ext cx="223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86A6C5-723F-6D9C-0F52-EA03A4582199}"/>
              </a:ext>
            </a:extLst>
          </p:cNvPr>
          <p:cNvSpPr txBox="1"/>
          <p:nvPr/>
        </p:nvSpPr>
        <p:spPr>
          <a:xfrm>
            <a:off x="304800" y="2590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main reference for me is the lectures (combinational circuit part)</a:t>
            </a:r>
          </a:p>
        </p:txBody>
      </p:sp>
      <p:pic>
        <p:nvPicPr>
          <p:cNvPr id="5" name="Picture 4" descr="A logo with a gear and lines&#10;&#10;Description automatically generated">
            <a:extLst>
              <a:ext uri="{FF2B5EF4-FFF2-40B4-BE49-F238E27FC236}">
                <a16:creationId xmlns:a16="http://schemas.microsoft.com/office/drawing/2014/main" id="{FF79091B-2F05-104A-37F6-0E59678BB4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46117"/>
            <a:ext cx="1020541" cy="8853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FCB22B-AE98-7A92-7240-28F8F913059F}"/>
              </a:ext>
            </a:extLst>
          </p:cNvPr>
          <p:cNvSpPr txBox="1"/>
          <p:nvPr/>
        </p:nvSpPr>
        <p:spPr>
          <a:xfrm>
            <a:off x="152400" y="265178"/>
            <a:ext cx="3886200" cy="1032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443230" lvl="0" indent="0" algn="l" defTabSz="914400" rtl="0" eaLnBrk="1" fontAlgn="auto" latinLnBrk="0" hangingPunct="1">
              <a:lnSpc>
                <a:spcPct val="1091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FACULTY</a:t>
            </a:r>
            <a:r>
              <a:rPr kumimoji="0" lang="en-US" sz="1800" b="1" i="0" u="none" strike="noStrike" kern="1200" cap="none" spc="-4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1800" b="1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lang="en-US" sz="1800" b="1" i="0" u="none" strike="noStrike" kern="1200" cap="none" spc="-3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1800" b="1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ENGINEERING</a:t>
            </a:r>
          </a:p>
          <a:p>
            <a:pPr marL="12700" marR="443230" lvl="0" indent="0" algn="l" defTabSz="914400" rtl="0" eaLnBrk="1" fontAlgn="auto" latinLnBrk="0" hangingPunct="1">
              <a:lnSpc>
                <a:spcPct val="1091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Helwan </a:t>
            </a:r>
            <a:r>
              <a:rPr kumimoji="0" lang="en-US" sz="1800" b="1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UNIVERSITY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Junior</a:t>
            </a:r>
            <a:r>
              <a:rPr kumimoji="0" lang="en-US" sz="1800" b="1" i="0" u="none" strike="noStrike" kern="1200" cap="none" spc="-1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1800" b="1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Mechatronics Eng.</a:t>
            </a:r>
            <a:r>
              <a:rPr kumimoji="0" lang="en-US" sz="1800" b="1" i="0" u="none" strike="noStrike" kern="1200" cap="none" spc="-1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1800" b="1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Program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395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E25E78-CCBE-9D94-4480-5D3F98604FD5}"/>
              </a:ext>
            </a:extLst>
          </p:cNvPr>
          <p:cNvSpPr txBox="1"/>
          <p:nvPr/>
        </p:nvSpPr>
        <p:spPr>
          <a:xfrm>
            <a:off x="190500" y="1905000"/>
            <a:ext cx="7391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5-Conditional Operations:</a:t>
            </a:r>
          </a:p>
          <a:p>
            <a:r>
              <a:rPr lang="en-US" dirty="0"/>
              <a:t>ALUs play a crucial role in conditional branching and decision-making within a computer program by determining which instruction to execute based on certain conditions.</a:t>
            </a:r>
          </a:p>
          <a:p>
            <a:endParaRPr lang="en-US" dirty="0"/>
          </a:p>
          <a:p>
            <a:r>
              <a:rPr lang="en-US" dirty="0"/>
              <a:t>6-Fixed-Point and Floating-Point Arithmetic:</a:t>
            </a:r>
          </a:p>
          <a:p>
            <a:r>
              <a:rPr lang="en-US" dirty="0"/>
              <a:t>ALUs can be designed to handle fixed-point or floating-point arithmetic, allowing for the processing of real numbers with fractional parts.</a:t>
            </a:r>
          </a:p>
          <a:p>
            <a:endParaRPr lang="en-US" dirty="0"/>
          </a:p>
          <a:p>
            <a:r>
              <a:rPr lang="en-US" dirty="0"/>
              <a:t>7-Graphics Processing Units (GPUs):</a:t>
            </a:r>
          </a:p>
          <a:p>
            <a:r>
              <a:rPr lang="en-US" dirty="0"/>
              <a:t>ALUs are a core component of GPUs, where they are utilized to perform parallel processing for graphics rendering, simulations, and other complex mathematical computations in parallel.</a:t>
            </a:r>
          </a:p>
          <a:p>
            <a:endParaRPr lang="en-US" dirty="0"/>
          </a:p>
          <a:p>
            <a:r>
              <a:rPr lang="en-US" dirty="0"/>
              <a:t>8-Digital Signal Processing (DSP):</a:t>
            </a:r>
          </a:p>
          <a:p>
            <a:r>
              <a:rPr lang="en-US" dirty="0"/>
              <a:t>In DSP applications, ALUs are used for real-time processing of signals, such as filtering, modulation, and demodulation.</a:t>
            </a:r>
          </a:p>
          <a:p>
            <a:endParaRPr lang="en-US" dirty="0"/>
          </a:p>
          <a:p>
            <a:r>
              <a:rPr lang="en-US" dirty="0"/>
              <a:t>9-Microcontrollers and Embedded Systems:</a:t>
            </a:r>
          </a:p>
          <a:p>
            <a:r>
              <a:rPr lang="en-US" dirty="0"/>
              <a:t>ALUs are found in microcontrollers and embedded systems to perform computations and control functions in various applications, from consumer electronics to industrial automation.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A94CE-24B1-66E7-DFCB-33EAD3CC0D96}"/>
              </a:ext>
            </a:extLst>
          </p:cNvPr>
          <p:cNvSpPr txBox="1"/>
          <p:nvPr/>
        </p:nvSpPr>
        <p:spPr>
          <a:xfrm>
            <a:off x="495300" y="8347501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In our project we will focus on arithmetic and logic operations</a:t>
            </a:r>
            <a:r>
              <a:rPr lang="ar-EG" sz="2400" dirty="0">
                <a:solidFill>
                  <a:schemeClr val="accent2"/>
                </a:solidFill>
              </a:rPr>
              <a:t>  </a:t>
            </a:r>
            <a:r>
              <a:rPr lang="en-US" sz="2400" dirty="0">
                <a:solidFill>
                  <a:schemeClr val="accent2"/>
                </a:solidFill>
              </a:rPr>
              <a:t>application</a:t>
            </a:r>
          </a:p>
        </p:txBody>
      </p:sp>
      <p:pic>
        <p:nvPicPr>
          <p:cNvPr id="4" name="Picture 3" descr="A logo with a gear and lines&#10;&#10;Description automatically generated">
            <a:extLst>
              <a:ext uri="{FF2B5EF4-FFF2-40B4-BE49-F238E27FC236}">
                <a16:creationId xmlns:a16="http://schemas.microsoft.com/office/drawing/2014/main" id="{2A7F1E2E-D875-431F-978D-F2A7B8095B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07" y="94024"/>
            <a:ext cx="1377189" cy="1194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052F1E-FDDE-A2B3-A779-0A8E36E66847}"/>
              </a:ext>
            </a:extLst>
          </p:cNvPr>
          <p:cNvSpPr txBox="1"/>
          <p:nvPr/>
        </p:nvSpPr>
        <p:spPr>
          <a:xfrm>
            <a:off x="183874" y="269200"/>
            <a:ext cx="3886200" cy="1019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443230">
              <a:lnSpc>
                <a:spcPct val="109100"/>
              </a:lnSpc>
              <a:spcBef>
                <a:spcPts val="100"/>
              </a:spcBef>
            </a:pPr>
            <a:r>
              <a:rPr lang="en-US" sz="1800" b="1" dirty="0">
                <a:latin typeface="Calibri"/>
                <a:cs typeface="Calibri"/>
              </a:rPr>
              <a:t>FACULTY</a:t>
            </a:r>
            <a:r>
              <a:rPr lang="en-US" sz="1800" b="1" spc="-40" dirty="0">
                <a:latin typeface="Calibri"/>
                <a:cs typeface="Calibri"/>
              </a:rPr>
              <a:t> </a:t>
            </a:r>
            <a:r>
              <a:rPr lang="en-US" sz="1800" b="1" spc="-5" dirty="0">
                <a:latin typeface="Calibri"/>
                <a:cs typeface="Calibri"/>
              </a:rPr>
              <a:t>OF</a:t>
            </a:r>
            <a:r>
              <a:rPr lang="en-US" sz="1800" b="1" spc="-35" dirty="0">
                <a:latin typeface="Calibri"/>
                <a:cs typeface="Calibri"/>
              </a:rPr>
              <a:t> </a:t>
            </a:r>
            <a:r>
              <a:rPr lang="en-US" sz="1800" b="1" spc="-5" dirty="0">
                <a:latin typeface="Calibri"/>
                <a:cs typeface="Calibri"/>
              </a:rPr>
              <a:t>ENGINEERING </a:t>
            </a:r>
            <a:r>
              <a:rPr lang="en-US" sz="1800" b="1" spc="-229" dirty="0">
                <a:latin typeface="Calibri"/>
                <a:cs typeface="Calibri"/>
              </a:rPr>
              <a:t> </a:t>
            </a:r>
            <a:r>
              <a:rPr lang="en-US" sz="2000" b="1" dirty="0">
                <a:latin typeface="Calibri"/>
                <a:cs typeface="Calibri"/>
              </a:rPr>
              <a:t>Helwan</a:t>
            </a:r>
            <a:r>
              <a:rPr lang="en-US" sz="1800" b="1" dirty="0">
                <a:latin typeface="Calibri"/>
                <a:cs typeface="Calibri"/>
              </a:rPr>
              <a:t> </a:t>
            </a:r>
            <a:r>
              <a:rPr lang="en-US" sz="1800" b="1" spc="-5" dirty="0">
                <a:latin typeface="Calibri"/>
                <a:cs typeface="Calibri"/>
              </a:rPr>
              <a:t>UNIVERSITY</a:t>
            </a:r>
            <a:endParaRPr lang="en-US"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800" b="1" spc="-5" dirty="0">
                <a:latin typeface="Calibri"/>
                <a:cs typeface="Calibri"/>
              </a:rPr>
              <a:t>Junior</a:t>
            </a:r>
            <a:r>
              <a:rPr lang="en-US" sz="1800" b="1" spc="-10" dirty="0">
                <a:latin typeface="Calibri"/>
                <a:cs typeface="Calibri"/>
              </a:rPr>
              <a:t> </a:t>
            </a:r>
            <a:r>
              <a:rPr lang="en-US" sz="1800" b="1" spc="-5" dirty="0">
                <a:latin typeface="Calibri"/>
                <a:cs typeface="Calibri"/>
              </a:rPr>
              <a:t>Mechatronics Eng.</a:t>
            </a:r>
            <a:r>
              <a:rPr lang="en-US" sz="1800" b="1" spc="-10" dirty="0">
                <a:latin typeface="Calibri"/>
                <a:cs typeface="Calibri"/>
              </a:rPr>
              <a:t> </a:t>
            </a:r>
            <a:r>
              <a:rPr lang="en-US" sz="1800" b="1" spc="-5" dirty="0">
                <a:latin typeface="Calibri"/>
                <a:cs typeface="Calibri"/>
              </a:rPr>
              <a:t>Program</a:t>
            </a: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867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ocument with text and numbers&#10;&#10;Description automatically generated">
            <a:extLst>
              <a:ext uri="{FF2B5EF4-FFF2-40B4-BE49-F238E27FC236}">
                <a16:creationId xmlns:a16="http://schemas.microsoft.com/office/drawing/2014/main" id="{7904E40F-4DF2-7226-CA02-8D3599CADA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12" r="3015" b="30303"/>
          <a:stretch/>
        </p:blipFill>
        <p:spPr>
          <a:xfrm>
            <a:off x="189904" y="1638300"/>
            <a:ext cx="7392591" cy="6781800"/>
          </a:xfrm>
          <a:prstGeom prst="rect">
            <a:avLst/>
          </a:prstGeom>
        </p:spPr>
      </p:pic>
      <p:pic>
        <p:nvPicPr>
          <p:cNvPr id="4" name="Picture 3" descr="A logo with a gear and lines&#10;&#10;Description automatically generated">
            <a:extLst>
              <a:ext uri="{FF2B5EF4-FFF2-40B4-BE49-F238E27FC236}">
                <a16:creationId xmlns:a16="http://schemas.microsoft.com/office/drawing/2014/main" id="{A198A28B-2864-562C-EB31-E4100EF223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2846"/>
            <a:ext cx="1377189" cy="1194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6BC943-C26C-57FA-A3BC-AD8260EDF802}"/>
              </a:ext>
            </a:extLst>
          </p:cNvPr>
          <p:cNvSpPr txBox="1"/>
          <p:nvPr/>
        </p:nvSpPr>
        <p:spPr>
          <a:xfrm>
            <a:off x="488734" y="288022"/>
            <a:ext cx="3888154" cy="705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443230">
              <a:lnSpc>
                <a:spcPct val="109100"/>
              </a:lnSpc>
              <a:spcBef>
                <a:spcPts val="100"/>
              </a:spcBef>
            </a:pPr>
            <a:r>
              <a:rPr lang="en-US" sz="1200" b="1" dirty="0">
                <a:latin typeface="Calibri"/>
                <a:cs typeface="Calibri"/>
              </a:rPr>
              <a:t>FACULTY</a:t>
            </a:r>
            <a:r>
              <a:rPr lang="en-US" sz="1200" b="1" spc="-40" dirty="0">
                <a:latin typeface="Calibri"/>
                <a:cs typeface="Calibri"/>
              </a:rPr>
              <a:t> </a:t>
            </a:r>
            <a:r>
              <a:rPr lang="en-US" sz="1200" b="1" spc="-5" dirty="0">
                <a:latin typeface="Calibri"/>
                <a:cs typeface="Calibri"/>
              </a:rPr>
              <a:t>OF</a:t>
            </a:r>
            <a:r>
              <a:rPr lang="en-US" sz="1200" b="1" spc="-35" dirty="0">
                <a:latin typeface="Calibri"/>
                <a:cs typeface="Calibri"/>
              </a:rPr>
              <a:t> </a:t>
            </a:r>
            <a:r>
              <a:rPr lang="en-US" sz="1200" b="1" spc="-5" dirty="0">
                <a:latin typeface="Calibri"/>
                <a:cs typeface="Calibri"/>
              </a:rPr>
              <a:t>ENGINEERING</a:t>
            </a:r>
          </a:p>
          <a:p>
            <a:pPr marL="12700" marR="443230">
              <a:lnSpc>
                <a:spcPct val="109100"/>
              </a:lnSpc>
              <a:spcBef>
                <a:spcPts val="100"/>
              </a:spcBef>
            </a:pPr>
            <a:r>
              <a:rPr lang="en-US" sz="1200" b="1" spc="-5" dirty="0">
                <a:latin typeface="Calibri"/>
                <a:cs typeface="Calibri"/>
              </a:rPr>
              <a:t> </a:t>
            </a:r>
            <a:r>
              <a:rPr lang="en-US" sz="1200" b="1" spc="-229" dirty="0">
                <a:latin typeface="Calibri"/>
                <a:cs typeface="Calibri"/>
              </a:rPr>
              <a:t> </a:t>
            </a:r>
            <a:r>
              <a:rPr lang="en-US" sz="1200" b="1" dirty="0">
                <a:latin typeface="Calibri"/>
                <a:cs typeface="Calibri"/>
              </a:rPr>
              <a:t>Helwan </a:t>
            </a:r>
            <a:r>
              <a:rPr lang="en-US" sz="1200" b="1" spc="-5" dirty="0">
                <a:latin typeface="Calibri"/>
                <a:cs typeface="Calibri"/>
              </a:rPr>
              <a:t>UNIVERSITY</a:t>
            </a:r>
            <a:endParaRPr lang="en-US"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200" b="1" spc="-5" dirty="0">
                <a:latin typeface="Calibri"/>
                <a:cs typeface="Calibri"/>
              </a:rPr>
              <a:t>Junior</a:t>
            </a:r>
            <a:r>
              <a:rPr lang="en-US" sz="1200" b="1" spc="-10" dirty="0">
                <a:latin typeface="Calibri"/>
                <a:cs typeface="Calibri"/>
              </a:rPr>
              <a:t> </a:t>
            </a:r>
            <a:r>
              <a:rPr lang="en-US" sz="1200" b="1" spc="-5" dirty="0">
                <a:latin typeface="Calibri"/>
                <a:cs typeface="Calibri"/>
              </a:rPr>
              <a:t>Mechatronics Eng.</a:t>
            </a:r>
            <a:r>
              <a:rPr lang="en-US" sz="1200" b="1" spc="-10" dirty="0">
                <a:latin typeface="Calibri"/>
                <a:cs typeface="Calibri"/>
              </a:rPr>
              <a:t> </a:t>
            </a:r>
            <a:r>
              <a:rPr lang="en-US" sz="1200" b="1" spc="-5" dirty="0">
                <a:latin typeface="Calibri"/>
                <a:cs typeface="Calibri"/>
              </a:rPr>
              <a:t>Program</a:t>
            </a:r>
            <a:endParaRPr lang="en-US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412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2249"/>
            <a:ext cx="20129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3230">
              <a:lnSpc>
                <a:spcPct val="1091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FACULTY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OF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ENGINEERING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Helwan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UNIVERSITY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b="1" spc="-5" dirty="0">
                <a:latin typeface="Calibri"/>
                <a:cs typeface="Calibri"/>
              </a:rPr>
              <a:t>Junior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Mechatronics Eng.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Program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256" y="2133600"/>
            <a:ext cx="76114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 Light"/>
                <a:cs typeface="Calibri Light"/>
              </a:rPr>
              <a:t>AND</a:t>
            </a:r>
            <a:endParaRPr sz="2400" dirty="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9310" y="2845561"/>
            <a:ext cx="6248400" cy="561263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7" name="Picture 6" descr="A logo with a gear and lines&#10;&#10;Description automatically generated">
            <a:extLst>
              <a:ext uri="{FF2B5EF4-FFF2-40B4-BE49-F238E27FC236}">
                <a16:creationId xmlns:a16="http://schemas.microsoft.com/office/drawing/2014/main" id="{E4C9229B-3F0E-3C76-A119-CD7A4944A8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28600"/>
            <a:ext cx="1099623" cy="9539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8E6692-6391-4ECD-E7B7-CC1631D4F2A4}"/>
              </a:ext>
            </a:extLst>
          </p:cNvPr>
          <p:cNvSpPr txBox="1"/>
          <p:nvPr/>
        </p:nvSpPr>
        <p:spPr>
          <a:xfrm>
            <a:off x="2802953" y="1379320"/>
            <a:ext cx="291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Test cases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2249"/>
            <a:ext cx="20129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3230">
              <a:lnSpc>
                <a:spcPct val="109100"/>
              </a:lnSpc>
              <a:spcBef>
                <a:spcPts val="100"/>
              </a:spcBef>
            </a:pPr>
            <a:r>
              <a:rPr lang="en-US" sz="1100" b="1" dirty="0">
                <a:latin typeface="Calibri"/>
                <a:cs typeface="Calibri"/>
              </a:rPr>
              <a:t>FACULTY</a:t>
            </a:r>
            <a:r>
              <a:rPr lang="en-US" sz="1100" b="1" spc="-4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OF</a:t>
            </a:r>
            <a:r>
              <a:rPr lang="en-US" sz="1100" b="1" spc="-35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ENGINEERING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Helwan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UNIVERSITY</a:t>
            </a:r>
            <a:endParaRPr lang="en-US"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100" b="1" spc="-5" dirty="0">
                <a:latin typeface="Calibri"/>
                <a:cs typeface="Calibri"/>
              </a:rPr>
              <a:t>Junior</a:t>
            </a:r>
            <a:r>
              <a:rPr lang="en-US" sz="1100" b="1" spc="-1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Mechatronics Eng.</a:t>
            </a:r>
            <a:r>
              <a:rPr lang="en-US" sz="1100" b="1" spc="-1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Program</a:t>
            </a:r>
            <a:endParaRPr lang="en-US" sz="11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325626"/>
            <a:ext cx="69819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 Light"/>
                <a:cs typeface="Calibri Light"/>
              </a:rPr>
              <a:t>OR</a:t>
            </a:r>
            <a:endParaRPr sz="2400" dirty="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800098"/>
            <a:ext cx="6172200" cy="764141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pic>
        <p:nvPicPr>
          <p:cNvPr id="7" name="Picture 6" descr="A logo with a gear and lines&#10;&#10;Description automatically generated">
            <a:extLst>
              <a:ext uri="{FF2B5EF4-FFF2-40B4-BE49-F238E27FC236}">
                <a16:creationId xmlns:a16="http://schemas.microsoft.com/office/drawing/2014/main" id="{5EDC8EA8-1C06-A73E-9AC4-A8895B4360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46117"/>
            <a:ext cx="1020541" cy="8853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2249"/>
            <a:ext cx="20129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3230">
              <a:lnSpc>
                <a:spcPct val="109100"/>
              </a:lnSpc>
              <a:spcBef>
                <a:spcPts val="100"/>
              </a:spcBef>
            </a:pPr>
            <a:r>
              <a:rPr lang="en-US" sz="1100" b="1" dirty="0">
                <a:latin typeface="Calibri"/>
                <a:cs typeface="Calibri"/>
              </a:rPr>
              <a:t>FACULTY</a:t>
            </a:r>
            <a:r>
              <a:rPr lang="en-US" sz="1100" b="1" spc="-4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OF</a:t>
            </a:r>
            <a:r>
              <a:rPr lang="en-US" sz="1100" b="1" spc="-35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ENGINEERING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Helwan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UNIVERSITY</a:t>
            </a:r>
            <a:endParaRPr lang="en-US"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100" b="1" spc="-5" dirty="0">
                <a:latin typeface="Calibri"/>
                <a:cs typeface="Calibri"/>
              </a:rPr>
              <a:t>Junior</a:t>
            </a:r>
            <a:r>
              <a:rPr lang="en-US" sz="1100" b="1" spc="-1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Mechatronics Eng.</a:t>
            </a:r>
            <a:r>
              <a:rPr lang="en-US" sz="1100" b="1" spc="-1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Program</a:t>
            </a:r>
            <a:endParaRPr lang="en-US" sz="11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319530"/>
            <a:ext cx="5651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imes New Roman"/>
                <a:cs typeface="Times New Roman"/>
              </a:rPr>
              <a:t>XOR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600" y="1661666"/>
            <a:ext cx="6263640" cy="8150617"/>
            <a:chOff x="914400" y="1661667"/>
            <a:chExt cx="5958840" cy="47790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1661667"/>
              <a:ext cx="5943600" cy="47784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40" y="1684273"/>
              <a:ext cx="5943600" cy="459041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9" name="Picture 8" descr="A logo with a gear and lines&#10;&#10;Description automatically generated">
            <a:extLst>
              <a:ext uri="{FF2B5EF4-FFF2-40B4-BE49-F238E27FC236}">
                <a16:creationId xmlns:a16="http://schemas.microsoft.com/office/drawing/2014/main" id="{A5F1F0EA-1C37-04DB-BE3F-906EA913EF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339" y="246117"/>
            <a:ext cx="946002" cy="8206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2249"/>
            <a:ext cx="20129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3230">
              <a:lnSpc>
                <a:spcPct val="109100"/>
              </a:lnSpc>
              <a:spcBef>
                <a:spcPts val="100"/>
              </a:spcBef>
            </a:pPr>
            <a:r>
              <a:rPr lang="en-US" sz="1100" b="1" dirty="0">
                <a:latin typeface="Calibri"/>
                <a:cs typeface="Calibri"/>
              </a:rPr>
              <a:t>FACULTY</a:t>
            </a:r>
            <a:r>
              <a:rPr lang="en-US" sz="1100" b="1" spc="-4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OF</a:t>
            </a:r>
            <a:r>
              <a:rPr lang="en-US" sz="1100" b="1" spc="-35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ENGINEERING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Helwan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UNIVERSITY</a:t>
            </a:r>
            <a:endParaRPr lang="en-US"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100" b="1" spc="-5" dirty="0">
                <a:latin typeface="Calibri"/>
                <a:cs typeface="Calibri"/>
              </a:rPr>
              <a:t>Junior</a:t>
            </a:r>
            <a:r>
              <a:rPr lang="en-US" sz="1100" b="1" spc="-1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Mechatronics Eng.</a:t>
            </a:r>
            <a:r>
              <a:rPr lang="en-US" sz="1100" b="1" spc="-1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Program</a:t>
            </a:r>
            <a:endParaRPr lang="en-US" sz="11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319530"/>
            <a:ext cx="7467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XNOR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820926"/>
            <a:ext cx="6248400" cy="74548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pic>
        <p:nvPicPr>
          <p:cNvPr id="7" name="Picture 6" descr="A logo with a gear and lines&#10;&#10;Description automatically generated">
            <a:extLst>
              <a:ext uri="{FF2B5EF4-FFF2-40B4-BE49-F238E27FC236}">
                <a16:creationId xmlns:a16="http://schemas.microsoft.com/office/drawing/2014/main" id="{A0C7103E-A2D1-7131-9C1B-8A9B8DAEF8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46117"/>
            <a:ext cx="1020541" cy="8853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2249"/>
            <a:ext cx="20129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3230">
              <a:lnSpc>
                <a:spcPct val="109100"/>
              </a:lnSpc>
              <a:spcBef>
                <a:spcPts val="100"/>
              </a:spcBef>
            </a:pPr>
            <a:r>
              <a:rPr lang="en-US" sz="1100" b="1" dirty="0">
                <a:latin typeface="Calibri"/>
                <a:cs typeface="Calibri"/>
              </a:rPr>
              <a:t>FACULTY</a:t>
            </a:r>
            <a:r>
              <a:rPr lang="en-US" sz="1100" b="1" spc="-4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OF</a:t>
            </a:r>
            <a:r>
              <a:rPr lang="en-US" sz="1100" b="1" spc="-35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ENGINEERING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Helwan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UNIVERSITY</a:t>
            </a:r>
            <a:endParaRPr lang="en-US"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100" b="1" spc="-5" dirty="0">
                <a:latin typeface="Calibri"/>
                <a:cs typeface="Calibri"/>
              </a:rPr>
              <a:t>Junior</a:t>
            </a:r>
            <a:r>
              <a:rPr lang="en-US" sz="1100" b="1" spc="-1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Mechatronics Eng.</a:t>
            </a:r>
            <a:r>
              <a:rPr lang="en-US" sz="1100" b="1" spc="-10" dirty="0">
                <a:latin typeface="Calibri"/>
                <a:cs typeface="Calibri"/>
              </a:rPr>
              <a:t> </a:t>
            </a:r>
            <a:r>
              <a:rPr lang="en-US" sz="1100" b="1" spc="-5" dirty="0">
                <a:latin typeface="Calibri"/>
                <a:cs typeface="Calibri"/>
              </a:rPr>
              <a:t>Program</a:t>
            </a:r>
            <a:endParaRPr lang="en-US" sz="11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319530"/>
            <a:ext cx="1134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Transfer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653794"/>
            <a:ext cx="6039149" cy="762198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7" name="Picture 6" descr="A logo with a gear and lines&#10;&#10;Description automatically generated">
            <a:extLst>
              <a:ext uri="{FF2B5EF4-FFF2-40B4-BE49-F238E27FC236}">
                <a16:creationId xmlns:a16="http://schemas.microsoft.com/office/drawing/2014/main" id="{F6F6C12C-98C8-3630-0F38-B66E2E6407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46117"/>
            <a:ext cx="1020541" cy="88534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183</TotalTime>
  <Words>914</Words>
  <Application>Microsoft Office PowerPoint</Application>
  <PresentationFormat>Custom</PresentationFormat>
  <Paragraphs>160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Times New Roman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Kareem Abshakour</dc:creator>
  <cp:lastModifiedBy>Islam Ali</cp:lastModifiedBy>
  <cp:revision>6</cp:revision>
  <dcterms:created xsi:type="dcterms:W3CDTF">2023-12-20T23:33:09Z</dcterms:created>
  <dcterms:modified xsi:type="dcterms:W3CDTF">2024-02-16T06:39:39Z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2023-01-04T00:00:00Z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2023-12-20T00:00:00Z</vt:filetime>
  </property>
</Properties>
</file>