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4" r:id="rId3"/>
    <p:sldId id="257" r:id="rId4"/>
    <p:sldId id="258" r:id="rId5"/>
    <p:sldId id="259" r:id="rId6"/>
    <p:sldId id="260" r:id="rId7"/>
    <p:sldId id="261" r:id="rId8"/>
    <p:sldId id="262" r:id="rId9"/>
    <p:sldId id="263"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2" d="100"/>
          <a:sy n="72" d="100"/>
        </p:scale>
        <p:origin x="52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4441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070593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US"/>
          </a:p>
        </p:txBody>
      </p:sp>
      <p:sp>
        <p:nvSpPr>
          <p:cNvPr id="3" name="Shape 1"/>
          <p:cNvSpPr/>
          <p:nvPr/>
        </p:nvSpPr>
        <p:spPr>
          <a:xfrm>
            <a:off x="0" y="0"/>
            <a:ext cx="14630400" cy="8229600"/>
          </a:xfrm>
          <a:prstGeom prst="rect">
            <a:avLst/>
          </a:prstGeom>
          <a:solidFill>
            <a:srgbClr val="272525"/>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954292"/>
            <a:ext cx="7477601" cy="2575178"/>
          </a:xfrm>
          <a:prstGeom prst="rect">
            <a:avLst/>
          </a:prstGeom>
          <a:noFill/>
          <a:ln/>
        </p:spPr>
        <p:txBody>
          <a:bodyPr wrap="square" rtlCol="0" anchor="t"/>
          <a:lstStyle/>
          <a:p>
            <a:pPr marL="0" indent="0" algn="ctr">
              <a:lnSpc>
                <a:spcPts val="7545"/>
              </a:lnSpc>
              <a:buNone/>
            </a:pPr>
            <a:r>
              <a:rPr lang="en-US" sz="6600" b="1" kern="0" spc="-181" dirty="0">
                <a:solidFill>
                  <a:srgbClr val="FFFFFF"/>
                </a:solidFill>
                <a:latin typeface="Inter" pitchFamily="34" charset="0"/>
                <a:ea typeface="Inter" pitchFamily="34" charset="-122"/>
                <a:cs typeface="Inter" pitchFamily="34" charset="-120"/>
              </a:rPr>
              <a:t>Mobile Controlled Home</a:t>
            </a:r>
            <a:endParaRPr lang="en-US" sz="6600" dirty="0"/>
          </a:p>
        </p:txBody>
      </p:sp>
      <p:sp>
        <p:nvSpPr>
          <p:cNvPr id="9" name="Text 5"/>
          <p:cNvSpPr/>
          <p:nvPr/>
        </p:nvSpPr>
        <p:spPr>
          <a:xfrm>
            <a:off x="2371060" y="5380074"/>
            <a:ext cx="4125433" cy="2147777"/>
          </a:xfrm>
          <a:prstGeom prst="rect">
            <a:avLst/>
          </a:prstGeom>
          <a:noFill/>
          <a:ln/>
        </p:spPr>
        <p:txBody>
          <a:bodyPr wrap="none" rtlCol="0" anchor="t"/>
          <a:lstStyle/>
          <a:p>
            <a:pPr marL="0" indent="0" algn="ctr">
              <a:lnSpc>
                <a:spcPts val="3062"/>
              </a:lnSpc>
              <a:buNone/>
            </a:pPr>
            <a:r>
              <a:rPr lang="en-US" sz="4000" b="1" kern="0" spc="-35" dirty="0">
                <a:solidFill>
                  <a:srgbClr val="E5E0DF"/>
                </a:solidFill>
                <a:latin typeface="Inter" pitchFamily="34" charset="0"/>
                <a:ea typeface="Inter" pitchFamily="34" charset="-122"/>
                <a:cs typeface="Inter" pitchFamily="34" charset="-120"/>
              </a:rPr>
              <a:t>By</a:t>
            </a:r>
          </a:p>
          <a:p>
            <a:pPr marL="0" indent="0" algn="ctr">
              <a:lnSpc>
                <a:spcPts val="3062"/>
              </a:lnSpc>
              <a:buNone/>
            </a:pPr>
            <a:r>
              <a:rPr lang="en-US" sz="4000" b="1" kern="0" spc="-35" dirty="0">
                <a:solidFill>
                  <a:srgbClr val="E5E0DF"/>
                </a:solidFill>
                <a:latin typeface="Inter" pitchFamily="34" charset="0"/>
                <a:ea typeface="Inter" pitchFamily="34" charset="-122"/>
                <a:cs typeface="Inter" pitchFamily="34" charset="-120"/>
              </a:rPr>
              <a:t> Mohamed </a:t>
            </a:r>
            <a:r>
              <a:rPr lang="en-US" sz="4000" b="1" kern="0" spc="-35" dirty="0" err="1">
                <a:solidFill>
                  <a:srgbClr val="E5E0DF"/>
                </a:solidFill>
                <a:latin typeface="Inter" pitchFamily="34" charset="0"/>
                <a:ea typeface="Inter" pitchFamily="34" charset="-122"/>
                <a:cs typeface="Inter" pitchFamily="34" charset="-120"/>
              </a:rPr>
              <a:t>Harby</a:t>
            </a:r>
            <a:endParaRPr lang="en-US" sz="4000" b="1" kern="0" spc="-35" dirty="0">
              <a:solidFill>
                <a:srgbClr val="E5E0DF"/>
              </a:solidFill>
              <a:latin typeface="Inter" pitchFamily="34" charset="0"/>
              <a:ea typeface="Inter" pitchFamily="34" charset="-122"/>
              <a:cs typeface="Inter" pitchFamily="34" charset="-120"/>
            </a:endParaRPr>
          </a:p>
          <a:p>
            <a:pPr marL="0" indent="0" algn="ctr">
              <a:lnSpc>
                <a:spcPts val="3062"/>
              </a:lnSpc>
              <a:buNone/>
            </a:pPr>
            <a:r>
              <a:rPr lang="en-US" sz="4000" b="1" kern="0" spc="-35" dirty="0">
                <a:solidFill>
                  <a:srgbClr val="E5E0DF"/>
                </a:solidFill>
                <a:latin typeface="Inter" pitchFamily="34" charset="0"/>
                <a:ea typeface="Inter" pitchFamily="34" charset="-122"/>
              </a:rPr>
              <a:t>Eslam Alsaeed</a:t>
            </a:r>
            <a:endParaRPr lang="en-US"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US"/>
          </a:p>
        </p:txBody>
      </p:sp>
      <p:sp>
        <p:nvSpPr>
          <p:cNvPr id="3" name="Shape 1"/>
          <p:cNvSpPr/>
          <p:nvPr/>
        </p:nvSpPr>
        <p:spPr>
          <a:xfrm>
            <a:off x="0" y="10633"/>
            <a:ext cx="14630400" cy="8229600"/>
          </a:xfrm>
          <a:prstGeom prst="rect">
            <a:avLst/>
          </a:prstGeom>
          <a:solidFill>
            <a:srgbClr val="272525"/>
          </a:solidFill>
          <a:ln/>
        </p:spPr>
        <p:txBody>
          <a:bodyPr/>
          <a:lstStyle/>
          <a:p>
            <a:endParaRPr lang="en-US" dirty="0"/>
          </a:p>
        </p:txBody>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954292"/>
            <a:ext cx="7477601" cy="2575178"/>
          </a:xfrm>
          <a:prstGeom prst="rect">
            <a:avLst/>
          </a:prstGeom>
          <a:noFill/>
          <a:ln/>
        </p:spPr>
        <p:txBody>
          <a:bodyPr wrap="square" rtlCol="0" anchor="t"/>
          <a:lstStyle/>
          <a:p>
            <a:pPr marL="0" indent="0" algn="ctr">
              <a:lnSpc>
                <a:spcPts val="7545"/>
              </a:lnSpc>
              <a:buNone/>
            </a:pPr>
            <a:r>
              <a:rPr lang="en-US" sz="6600" b="1" kern="0" spc="-181" dirty="0">
                <a:solidFill>
                  <a:srgbClr val="FFFFFF"/>
                </a:solidFill>
                <a:latin typeface="Inter" pitchFamily="34" charset="0"/>
                <a:ea typeface="Inter" pitchFamily="34" charset="-122"/>
                <a:cs typeface="Inter" pitchFamily="34" charset="-120"/>
              </a:rPr>
              <a:t>Mobile Controlled Home</a:t>
            </a:r>
            <a:endParaRPr lang="en-US" sz="6600" dirty="0"/>
          </a:p>
        </p:txBody>
      </p:sp>
      <p:sp>
        <p:nvSpPr>
          <p:cNvPr id="9" name="Text 5"/>
          <p:cNvSpPr/>
          <p:nvPr/>
        </p:nvSpPr>
        <p:spPr>
          <a:xfrm>
            <a:off x="2371060" y="5380074"/>
            <a:ext cx="4125433" cy="2147777"/>
          </a:xfrm>
          <a:prstGeom prst="rect">
            <a:avLst/>
          </a:prstGeom>
          <a:noFill/>
          <a:ln/>
        </p:spPr>
        <p:txBody>
          <a:bodyPr wrap="none" rtlCol="0" anchor="t"/>
          <a:lstStyle/>
          <a:p>
            <a:pPr marL="0" indent="0" algn="ctr">
              <a:lnSpc>
                <a:spcPts val="3062"/>
              </a:lnSpc>
              <a:buNone/>
            </a:pPr>
            <a:endParaRPr lang="en-US" sz="4000" dirty="0"/>
          </a:p>
        </p:txBody>
      </p:sp>
      <p:sp>
        <p:nvSpPr>
          <p:cNvPr id="6" name="TextBox 5">
            <a:extLst>
              <a:ext uri="{FF2B5EF4-FFF2-40B4-BE49-F238E27FC236}">
                <a16:creationId xmlns:a16="http://schemas.microsoft.com/office/drawing/2014/main" id="{B6473B66-7CAA-9644-2920-7770D2418C3D}"/>
              </a:ext>
            </a:extLst>
          </p:cNvPr>
          <p:cNvSpPr txBox="1"/>
          <p:nvPr/>
        </p:nvSpPr>
        <p:spPr>
          <a:xfrm>
            <a:off x="648586" y="4944139"/>
            <a:ext cx="6783572" cy="2862322"/>
          </a:xfrm>
          <a:prstGeom prst="rect">
            <a:avLst/>
          </a:prstGeom>
          <a:noFill/>
        </p:spPr>
        <p:txBody>
          <a:bodyPr wrap="square" rtlCol="0">
            <a:spAutoFit/>
          </a:bodyPr>
          <a:lstStyle/>
          <a:p>
            <a:r>
              <a:rPr lang="en-US" sz="2000" b="1" dirty="0">
                <a:solidFill>
                  <a:schemeClr val="bg1"/>
                </a:solidFill>
              </a:rPr>
              <a:t>This mobile-controlled home system allows residents to manage their living space conveniently from their smartphones. Key features include secure door access, lighting control, and user management - all accessible through a user-friendly mobile app.</a:t>
            </a:r>
          </a:p>
          <a:p>
            <a:endParaRPr lang="en-US" sz="2000" b="1" dirty="0">
              <a:solidFill>
                <a:schemeClr val="bg1"/>
              </a:solidFill>
            </a:endParaRPr>
          </a:p>
          <a:p>
            <a:r>
              <a:rPr lang="en-US" sz="2000" b="1" dirty="0">
                <a:solidFill>
                  <a:schemeClr val="bg1"/>
                </a:solidFill>
              </a:rPr>
              <a:t>Link codes </a:t>
            </a:r>
          </a:p>
          <a:p>
            <a:r>
              <a:rPr lang="en-US" sz="2000" b="1" dirty="0">
                <a:solidFill>
                  <a:schemeClr val="bg1"/>
                </a:solidFill>
              </a:rPr>
              <a:t>https://github.com/EslamAlsaeed/Mobile-application-with-avr</a:t>
            </a:r>
          </a:p>
        </p:txBody>
      </p:sp>
    </p:spTree>
    <p:extLst>
      <p:ext uri="{BB962C8B-B14F-4D97-AF65-F5344CB8AC3E}">
        <p14:creationId xmlns:p14="http://schemas.microsoft.com/office/powerpoint/2010/main" val="3242150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US"/>
          </a:p>
        </p:txBody>
      </p:sp>
      <p:sp>
        <p:nvSpPr>
          <p:cNvPr id="3" name="Shape 1"/>
          <p:cNvSpPr/>
          <p:nvPr/>
        </p:nvSpPr>
        <p:spPr>
          <a:xfrm>
            <a:off x="0" y="0"/>
            <a:ext cx="14630400" cy="8229600"/>
          </a:xfrm>
          <a:prstGeom prst="rect">
            <a:avLst/>
          </a:prstGeom>
          <a:solidFill>
            <a:srgbClr val="272525"/>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833199" y="1661398"/>
            <a:ext cx="6045518"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Safety Door Subsystem</a:t>
            </a:r>
            <a:endParaRPr lang="en-US" sz="4374" dirty="0"/>
          </a:p>
        </p:txBody>
      </p:sp>
      <p:sp>
        <p:nvSpPr>
          <p:cNvPr id="6" name="Shape 3"/>
          <p:cNvSpPr/>
          <p:nvPr/>
        </p:nvSpPr>
        <p:spPr>
          <a:xfrm>
            <a:off x="833199" y="2689027"/>
            <a:ext cx="4542115" cy="2361605"/>
          </a:xfrm>
          <a:prstGeom prst="roundRect">
            <a:avLst>
              <a:gd name="adj" fmla="val 4234"/>
            </a:avLst>
          </a:prstGeom>
          <a:solidFill>
            <a:srgbClr val="110080"/>
          </a:solidFill>
          <a:ln w="7620">
            <a:solidFill>
              <a:srgbClr val="2A1999"/>
            </a:solidFill>
            <a:prstDash val="solid"/>
          </a:ln>
        </p:spPr>
        <p:txBody>
          <a:bodyPr/>
          <a:lstStyle/>
          <a:p>
            <a:endParaRPr lang="en-US"/>
          </a:p>
        </p:txBody>
      </p:sp>
      <p:sp>
        <p:nvSpPr>
          <p:cNvPr id="7" name="Text 4"/>
          <p:cNvSpPr/>
          <p:nvPr/>
        </p:nvSpPr>
        <p:spPr>
          <a:xfrm>
            <a:off x="1062990" y="2918817"/>
            <a:ext cx="2777490"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Secure Access</a:t>
            </a:r>
            <a:endParaRPr lang="en-US" sz="2187" dirty="0"/>
          </a:p>
        </p:txBody>
      </p:sp>
      <p:sp>
        <p:nvSpPr>
          <p:cNvPr id="8" name="Text 5"/>
          <p:cNvSpPr/>
          <p:nvPr/>
        </p:nvSpPr>
        <p:spPr>
          <a:xfrm>
            <a:off x="1062990" y="3399234"/>
            <a:ext cx="4082534" cy="1421606"/>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The safety door can be unlocked remotely using the mobile app, with user authentication via username and password.</a:t>
            </a:r>
            <a:endParaRPr lang="en-US" sz="1750" dirty="0"/>
          </a:p>
        </p:txBody>
      </p:sp>
      <p:sp>
        <p:nvSpPr>
          <p:cNvPr id="9" name="Shape 6"/>
          <p:cNvSpPr/>
          <p:nvPr/>
        </p:nvSpPr>
        <p:spPr>
          <a:xfrm>
            <a:off x="5597485" y="2689027"/>
            <a:ext cx="4542115" cy="2361605"/>
          </a:xfrm>
          <a:prstGeom prst="roundRect">
            <a:avLst>
              <a:gd name="adj" fmla="val 4234"/>
            </a:avLst>
          </a:prstGeom>
          <a:solidFill>
            <a:srgbClr val="110080"/>
          </a:solidFill>
          <a:ln w="7620">
            <a:solidFill>
              <a:srgbClr val="2A1999"/>
            </a:solidFill>
            <a:prstDash val="solid"/>
          </a:ln>
        </p:spPr>
        <p:txBody>
          <a:bodyPr/>
          <a:lstStyle/>
          <a:p>
            <a:endParaRPr lang="en-US"/>
          </a:p>
        </p:txBody>
      </p:sp>
      <p:sp>
        <p:nvSpPr>
          <p:cNvPr id="10" name="Text 7"/>
          <p:cNvSpPr/>
          <p:nvPr/>
        </p:nvSpPr>
        <p:spPr>
          <a:xfrm>
            <a:off x="5827276" y="2918817"/>
            <a:ext cx="2777490"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Access Logging</a:t>
            </a:r>
            <a:endParaRPr lang="en-US" sz="2187" dirty="0"/>
          </a:p>
        </p:txBody>
      </p:sp>
      <p:sp>
        <p:nvSpPr>
          <p:cNvPr id="11" name="Text 8"/>
          <p:cNvSpPr/>
          <p:nvPr/>
        </p:nvSpPr>
        <p:spPr>
          <a:xfrm>
            <a:off x="5827276" y="3399234"/>
            <a:ext cx="4082534" cy="1066205"/>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The system tracks all door openings and closings.</a:t>
            </a:r>
            <a:endParaRPr lang="en-US" sz="1750" dirty="0"/>
          </a:p>
        </p:txBody>
      </p:sp>
      <p:sp>
        <p:nvSpPr>
          <p:cNvPr id="12" name="Shape 9"/>
          <p:cNvSpPr/>
          <p:nvPr/>
        </p:nvSpPr>
        <p:spPr>
          <a:xfrm>
            <a:off x="833199" y="5272802"/>
            <a:ext cx="9306401" cy="1295400"/>
          </a:xfrm>
          <a:prstGeom prst="roundRect">
            <a:avLst>
              <a:gd name="adj" fmla="val 7719"/>
            </a:avLst>
          </a:prstGeom>
          <a:solidFill>
            <a:srgbClr val="110080"/>
          </a:solidFill>
          <a:ln w="7620">
            <a:solidFill>
              <a:srgbClr val="2A1999"/>
            </a:solidFill>
            <a:prstDash val="solid"/>
          </a:ln>
        </p:spPr>
        <p:txBody>
          <a:bodyPr/>
          <a:lstStyle/>
          <a:p>
            <a:endParaRPr lang="en-US"/>
          </a:p>
        </p:txBody>
      </p:sp>
      <p:sp>
        <p:nvSpPr>
          <p:cNvPr id="13" name="Text 10"/>
          <p:cNvSpPr/>
          <p:nvPr/>
        </p:nvSpPr>
        <p:spPr>
          <a:xfrm>
            <a:off x="1062990" y="5502593"/>
            <a:ext cx="2777490"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Tamper Detection</a:t>
            </a:r>
            <a:endParaRPr lang="en-US" sz="2187" dirty="0"/>
          </a:p>
        </p:txBody>
      </p:sp>
      <p:sp>
        <p:nvSpPr>
          <p:cNvPr id="14" name="Text 11"/>
          <p:cNvSpPr/>
          <p:nvPr/>
        </p:nvSpPr>
        <p:spPr>
          <a:xfrm>
            <a:off x="1062990" y="5983010"/>
            <a:ext cx="8846820" cy="355402"/>
          </a:xfrm>
          <a:prstGeom prst="rect">
            <a:avLst/>
          </a:prstGeom>
          <a:noFill/>
          <a:ln/>
        </p:spPr>
        <p:txBody>
          <a:bodyPr wrap="non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The door lock has  an alarm if someone attempts to Enter wrong password more than three times .</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US"/>
          </a:p>
        </p:txBody>
      </p:sp>
      <p:sp>
        <p:nvSpPr>
          <p:cNvPr id="3" name="Shape 1"/>
          <p:cNvSpPr/>
          <p:nvPr/>
        </p:nvSpPr>
        <p:spPr>
          <a:xfrm>
            <a:off x="0" y="0"/>
            <a:ext cx="14630400" cy="8229600"/>
          </a:xfrm>
          <a:prstGeom prst="rect">
            <a:avLst/>
          </a:prstGeom>
          <a:solidFill>
            <a:srgbClr val="272525"/>
          </a:solidFill>
          <a:ln/>
        </p:spPr>
        <p:txBody>
          <a:bodyPr/>
          <a:lstStyle/>
          <a:p>
            <a:endParaRPr lang="en-US"/>
          </a:p>
        </p:txBody>
      </p:sp>
      <p:sp>
        <p:nvSpPr>
          <p:cNvPr id="4" name="Text 2"/>
          <p:cNvSpPr/>
          <p:nvPr/>
        </p:nvSpPr>
        <p:spPr>
          <a:xfrm>
            <a:off x="2037993" y="2394466"/>
            <a:ext cx="6193036"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Light On/Off Subsystem</a:t>
            </a:r>
            <a:endParaRPr lang="en-US" sz="4374" dirty="0"/>
          </a:p>
        </p:txBody>
      </p:sp>
      <p:sp>
        <p:nvSpPr>
          <p:cNvPr id="5" name="Text 3"/>
          <p:cNvSpPr/>
          <p:nvPr/>
        </p:nvSpPr>
        <p:spPr>
          <a:xfrm>
            <a:off x="2037992" y="3644264"/>
            <a:ext cx="7398069" cy="2342007"/>
          </a:xfrm>
          <a:prstGeom prst="rect">
            <a:avLst/>
          </a:prstGeom>
          <a:noFill/>
          <a:ln/>
        </p:spPr>
        <p:txBody>
          <a:bodyPr wrap="none" rtlCol="0" anchor="t"/>
          <a:lstStyle/>
          <a:p>
            <a:pPr>
              <a:lnSpc>
                <a:spcPts val="2734"/>
              </a:lnSpc>
            </a:pPr>
            <a:r>
              <a:rPr lang="en-US" sz="2187" b="1" kern="0" spc="-66" dirty="0">
                <a:solidFill>
                  <a:srgbClr val="FFFFFF"/>
                </a:solidFill>
                <a:latin typeface="Inter" pitchFamily="34" charset="0"/>
                <a:ea typeface="Inter" pitchFamily="34" charset="-122"/>
                <a:cs typeface="Inter" pitchFamily="34" charset="-120"/>
              </a:rPr>
              <a:t>Remote Control  </a:t>
            </a:r>
            <a:r>
              <a:rPr lang="en-US" sz="2400" kern="0" spc="-35" dirty="0">
                <a:solidFill>
                  <a:srgbClr val="E5E0DF"/>
                </a:solidFill>
                <a:latin typeface="Inter" pitchFamily="34" charset="0"/>
                <a:ea typeface="Inter" pitchFamily="34" charset="-122"/>
                <a:cs typeface="Inter" pitchFamily="34" charset="-120"/>
              </a:rPr>
              <a:t>Users can turn lights on and off remotely</a:t>
            </a:r>
          </a:p>
          <a:p>
            <a:pPr>
              <a:lnSpc>
                <a:spcPts val="2734"/>
              </a:lnSpc>
            </a:pPr>
            <a:r>
              <a:rPr lang="en-US" sz="2400" kern="0" spc="-35" dirty="0">
                <a:solidFill>
                  <a:srgbClr val="E5E0DF"/>
                </a:solidFill>
                <a:latin typeface="Inter" pitchFamily="34" charset="0"/>
                <a:ea typeface="Inter" pitchFamily="34" charset="-122"/>
                <a:cs typeface="Inter" pitchFamily="34" charset="-120"/>
              </a:rPr>
              <a:t> using the mobile app, </a:t>
            </a:r>
          </a:p>
          <a:p>
            <a:pPr>
              <a:lnSpc>
                <a:spcPts val="2734"/>
              </a:lnSpc>
            </a:pPr>
            <a:r>
              <a:rPr lang="en-US" sz="2400" kern="0" spc="-35" dirty="0">
                <a:solidFill>
                  <a:srgbClr val="E5E0DF"/>
                </a:solidFill>
                <a:latin typeface="Inter" pitchFamily="34" charset="0"/>
                <a:ea typeface="Inter" pitchFamily="34" charset="-122"/>
                <a:cs typeface="Inter" pitchFamily="34" charset="-120"/>
              </a:rPr>
              <a:t>providing convenience .</a:t>
            </a:r>
            <a:endParaRPr lang="en-US" sz="2400" dirty="0"/>
          </a:p>
          <a:p>
            <a:pPr marL="0" indent="0">
              <a:lnSpc>
                <a:spcPts val="2734"/>
              </a:lnSpc>
              <a:buNone/>
            </a:pPr>
            <a:endParaRPr lang="en-US" sz="2187" dirty="0"/>
          </a:p>
        </p:txBody>
      </p:sp>
      <p:sp>
        <p:nvSpPr>
          <p:cNvPr id="6" name="Text 4"/>
          <p:cNvSpPr/>
          <p:nvPr/>
        </p:nvSpPr>
        <p:spPr>
          <a:xfrm>
            <a:off x="2037993" y="4213622"/>
            <a:ext cx="3156347" cy="1421606"/>
          </a:xfrm>
          <a:prstGeom prst="rect">
            <a:avLst/>
          </a:prstGeom>
          <a:noFill/>
          <a:ln/>
        </p:spPr>
        <p:txBody>
          <a:bodyPr wrap="square" rtlCol="0" anchor="t"/>
          <a:lstStyle/>
          <a:p>
            <a:pPr marL="0" indent="0">
              <a:lnSpc>
                <a:spcPts val="2799"/>
              </a:lnSpc>
              <a:buNone/>
            </a:pP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US"/>
          </a:p>
        </p:txBody>
      </p:sp>
      <p:sp>
        <p:nvSpPr>
          <p:cNvPr id="3" name="Shape 1"/>
          <p:cNvSpPr/>
          <p:nvPr/>
        </p:nvSpPr>
        <p:spPr>
          <a:xfrm>
            <a:off x="0" y="0"/>
            <a:ext cx="14630400" cy="8229600"/>
          </a:xfrm>
          <a:prstGeom prst="rect">
            <a:avLst/>
          </a:prstGeom>
          <a:solidFill>
            <a:srgbClr val="272525"/>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72525">
              <a:alpha val="80000"/>
            </a:srgbClr>
          </a:solidFill>
          <a:ln/>
        </p:spPr>
        <p:txBody>
          <a:bodyPr/>
          <a:lstStyle/>
          <a:p>
            <a:endParaRPr lang="en-US"/>
          </a:p>
        </p:txBody>
      </p:sp>
      <p:sp>
        <p:nvSpPr>
          <p:cNvPr id="6" name="Text 3"/>
          <p:cNvSpPr/>
          <p:nvPr/>
        </p:nvSpPr>
        <p:spPr>
          <a:xfrm>
            <a:off x="2037993" y="2347317"/>
            <a:ext cx="5554980"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User Management</a:t>
            </a:r>
            <a:endParaRPr lang="en-US" sz="4374" dirty="0"/>
          </a:p>
        </p:txBody>
      </p:sp>
      <p:sp>
        <p:nvSpPr>
          <p:cNvPr id="8" name="Text 5"/>
          <p:cNvSpPr/>
          <p:nvPr/>
        </p:nvSpPr>
        <p:spPr>
          <a:xfrm>
            <a:off x="2211348" y="3590211"/>
            <a:ext cx="153114" cy="416481"/>
          </a:xfrm>
          <a:prstGeom prst="rect">
            <a:avLst/>
          </a:prstGeom>
          <a:noFill/>
          <a:ln/>
        </p:spPr>
        <p:txBody>
          <a:bodyPr wrap="none" rtlCol="0" anchor="t"/>
          <a:lstStyle/>
          <a:p>
            <a:pPr marL="0" indent="0" algn="ctr">
              <a:lnSpc>
                <a:spcPts val="3281"/>
              </a:lnSpc>
              <a:buNone/>
            </a:pPr>
            <a:endParaRPr lang="en-US" sz="2624" dirty="0"/>
          </a:p>
        </p:txBody>
      </p:sp>
      <p:sp>
        <p:nvSpPr>
          <p:cNvPr id="9" name="Text 6"/>
          <p:cNvSpPr/>
          <p:nvPr/>
        </p:nvSpPr>
        <p:spPr>
          <a:xfrm>
            <a:off x="2455306" y="3590211"/>
            <a:ext cx="5310997" cy="2690598"/>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10 User Accounts</a:t>
            </a:r>
          </a:p>
          <a:p>
            <a:pPr>
              <a:lnSpc>
                <a:spcPts val="2734"/>
              </a:lnSpc>
            </a:pPr>
            <a:r>
              <a:rPr lang="en-US" sz="2400" kern="0" spc="-35" dirty="0">
                <a:solidFill>
                  <a:srgbClr val="E5E0DF"/>
                </a:solidFill>
                <a:latin typeface="Inter" pitchFamily="34" charset="0"/>
                <a:ea typeface="Inter" pitchFamily="34" charset="-122"/>
                <a:cs typeface="Inter" pitchFamily="34" charset="-120"/>
              </a:rPr>
              <a:t>The system supports up to 10 unique user accounts </a:t>
            </a:r>
          </a:p>
          <a:p>
            <a:pPr>
              <a:lnSpc>
                <a:spcPts val="2734"/>
              </a:lnSpc>
            </a:pPr>
            <a:r>
              <a:rPr lang="en-US" sz="2400" kern="0" spc="-35" dirty="0">
                <a:solidFill>
                  <a:srgbClr val="E5E0DF"/>
                </a:solidFill>
                <a:latin typeface="Inter" pitchFamily="34" charset="0"/>
                <a:ea typeface="Inter" pitchFamily="34" charset="-122"/>
                <a:cs typeface="Inter" pitchFamily="34" charset="-120"/>
              </a:rPr>
              <a:t>with customizable access privileges.</a:t>
            </a:r>
            <a:endParaRPr lang="en-US" sz="2400" dirty="0"/>
          </a:p>
          <a:p>
            <a:pPr marL="0" indent="0">
              <a:lnSpc>
                <a:spcPts val="2734"/>
              </a:lnSpc>
              <a:buNone/>
            </a:pPr>
            <a:endParaRPr lang="en-US" sz="2187" dirty="0"/>
          </a:p>
        </p:txBody>
      </p:sp>
      <p:sp>
        <p:nvSpPr>
          <p:cNvPr id="10" name="Text 7"/>
          <p:cNvSpPr/>
          <p:nvPr/>
        </p:nvSpPr>
        <p:spPr>
          <a:xfrm>
            <a:off x="2760107" y="4105275"/>
            <a:ext cx="2647950" cy="1777008"/>
          </a:xfrm>
          <a:prstGeom prst="rect">
            <a:avLst/>
          </a:prstGeom>
          <a:noFill/>
          <a:ln/>
        </p:spPr>
        <p:txBody>
          <a:bodyPr wrap="square" rtlCol="0" anchor="t"/>
          <a:lstStyle/>
          <a:p>
            <a:pPr marL="0" indent="0">
              <a:lnSpc>
                <a:spcPts val="2799"/>
              </a:lnSpc>
              <a:buNone/>
            </a:pPr>
            <a:endParaRPr lang="en-US" sz="1750" dirty="0"/>
          </a:p>
        </p:txBody>
      </p:sp>
      <p:sp>
        <p:nvSpPr>
          <p:cNvPr id="12" name="Text 9"/>
          <p:cNvSpPr/>
          <p:nvPr/>
        </p:nvSpPr>
        <p:spPr>
          <a:xfrm>
            <a:off x="5780127" y="3590211"/>
            <a:ext cx="200025" cy="416481"/>
          </a:xfrm>
          <a:prstGeom prst="rect">
            <a:avLst/>
          </a:prstGeom>
          <a:noFill/>
          <a:ln/>
        </p:spPr>
        <p:txBody>
          <a:bodyPr wrap="none" rtlCol="0" anchor="t"/>
          <a:lstStyle/>
          <a:p>
            <a:pPr marL="0" indent="0" algn="ctr">
              <a:lnSpc>
                <a:spcPts val="3281"/>
              </a:lnSpc>
              <a:buNone/>
            </a:pPr>
            <a:endParaRPr lang="en-US" sz="262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US"/>
          </a:p>
        </p:txBody>
      </p:sp>
      <p:sp>
        <p:nvSpPr>
          <p:cNvPr id="3" name="Shape 1"/>
          <p:cNvSpPr/>
          <p:nvPr/>
        </p:nvSpPr>
        <p:spPr>
          <a:xfrm>
            <a:off x="0" y="0"/>
            <a:ext cx="14630400" cy="8229600"/>
          </a:xfrm>
          <a:prstGeom prst="rect">
            <a:avLst/>
          </a:prstGeom>
          <a:solidFill>
            <a:srgbClr val="272525"/>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2617470"/>
          </a:xfrm>
          <a:prstGeom prst="rect">
            <a:avLst/>
          </a:prstGeom>
        </p:spPr>
      </p:pic>
      <p:sp>
        <p:nvSpPr>
          <p:cNvPr id="5" name="Text 2"/>
          <p:cNvSpPr/>
          <p:nvPr/>
        </p:nvSpPr>
        <p:spPr>
          <a:xfrm>
            <a:off x="2341840" y="3194804"/>
            <a:ext cx="5235059" cy="654368"/>
          </a:xfrm>
          <a:prstGeom prst="rect">
            <a:avLst/>
          </a:prstGeom>
          <a:noFill/>
          <a:ln/>
        </p:spPr>
        <p:txBody>
          <a:bodyPr wrap="none" rtlCol="0" anchor="t"/>
          <a:lstStyle/>
          <a:p>
            <a:pPr marL="0" indent="0">
              <a:lnSpc>
                <a:spcPts val="5153"/>
              </a:lnSpc>
              <a:buNone/>
            </a:pPr>
            <a:r>
              <a:rPr lang="en-US" sz="4122" b="1" kern="0" spc="-124" dirty="0">
                <a:solidFill>
                  <a:srgbClr val="FFFFFF"/>
                </a:solidFill>
                <a:latin typeface="Inter" pitchFamily="34" charset="0"/>
                <a:ea typeface="Inter" pitchFamily="34" charset="-122"/>
                <a:cs typeface="Inter" pitchFamily="34" charset="-120"/>
              </a:rPr>
              <a:t>Password Security</a:t>
            </a:r>
            <a:endParaRPr lang="en-US" sz="4122" dirty="0"/>
          </a:p>
        </p:txBody>
      </p:sp>
      <p:pic>
        <p:nvPicPr>
          <p:cNvPr id="6" name="Image 1" descr="preencoded.png"/>
          <p:cNvPicPr>
            <a:picLocks noChangeAspect="1"/>
          </p:cNvPicPr>
          <p:nvPr/>
        </p:nvPicPr>
        <p:blipFill>
          <a:blip r:embed="rId4"/>
          <a:stretch>
            <a:fillRect/>
          </a:stretch>
        </p:blipFill>
        <p:spPr>
          <a:xfrm>
            <a:off x="2341840" y="4163258"/>
            <a:ext cx="3315533" cy="837605"/>
          </a:xfrm>
          <a:prstGeom prst="rect">
            <a:avLst/>
          </a:prstGeom>
        </p:spPr>
      </p:pic>
      <p:sp>
        <p:nvSpPr>
          <p:cNvPr id="7" name="Text 3"/>
          <p:cNvSpPr/>
          <p:nvPr/>
        </p:nvSpPr>
        <p:spPr>
          <a:xfrm>
            <a:off x="2551152" y="5314950"/>
            <a:ext cx="2617470" cy="327065"/>
          </a:xfrm>
          <a:prstGeom prst="rect">
            <a:avLst/>
          </a:prstGeom>
          <a:noFill/>
          <a:ln/>
        </p:spPr>
        <p:txBody>
          <a:bodyPr wrap="none" rtlCol="0" anchor="t"/>
          <a:lstStyle/>
          <a:p>
            <a:pPr marL="0" indent="0" algn="l">
              <a:lnSpc>
                <a:spcPts val="2576"/>
              </a:lnSpc>
              <a:buNone/>
            </a:pPr>
            <a:r>
              <a:rPr lang="en-US" sz="2061" b="1" kern="0" spc="-62" dirty="0">
                <a:solidFill>
                  <a:srgbClr val="E5E0DF"/>
                </a:solidFill>
                <a:latin typeface="Inter" pitchFamily="34" charset="0"/>
                <a:ea typeface="Inter" pitchFamily="34" charset="-122"/>
                <a:cs typeface="Inter" pitchFamily="34" charset="-120"/>
              </a:rPr>
              <a:t>Password Entry</a:t>
            </a:r>
            <a:endParaRPr lang="en-US" sz="2061" dirty="0"/>
          </a:p>
        </p:txBody>
      </p:sp>
      <p:sp>
        <p:nvSpPr>
          <p:cNvPr id="8" name="Text 4"/>
          <p:cNvSpPr/>
          <p:nvPr/>
        </p:nvSpPr>
        <p:spPr>
          <a:xfrm>
            <a:off x="2551152" y="5767626"/>
            <a:ext cx="2896910" cy="1340168"/>
          </a:xfrm>
          <a:prstGeom prst="rect">
            <a:avLst/>
          </a:prstGeom>
          <a:noFill/>
          <a:ln/>
        </p:spPr>
        <p:txBody>
          <a:bodyPr wrap="square" rtlCol="0" anchor="t"/>
          <a:lstStyle/>
          <a:p>
            <a:pPr marL="0" indent="0" algn="l">
              <a:lnSpc>
                <a:spcPts val="2638"/>
              </a:lnSpc>
              <a:buNone/>
            </a:pPr>
            <a:r>
              <a:rPr lang="en-US" sz="1649" kern="0" spc="-33" dirty="0">
                <a:solidFill>
                  <a:srgbClr val="E5E0DF"/>
                </a:solidFill>
                <a:latin typeface="Inter" pitchFamily="34" charset="0"/>
                <a:ea typeface="Inter" pitchFamily="34" charset="-122"/>
                <a:cs typeface="Inter" pitchFamily="34" charset="-120"/>
              </a:rPr>
              <a:t>Users must enter their username and password to access the mobile app and control the home.</a:t>
            </a:r>
            <a:endParaRPr lang="en-US" sz="1649" dirty="0"/>
          </a:p>
        </p:txBody>
      </p:sp>
      <p:pic>
        <p:nvPicPr>
          <p:cNvPr id="9" name="Image 2" descr="preencoded.png"/>
          <p:cNvPicPr>
            <a:picLocks noChangeAspect="1"/>
          </p:cNvPicPr>
          <p:nvPr/>
        </p:nvPicPr>
        <p:blipFill>
          <a:blip r:embed="rId5"/>
          <a:stretch>
            <a:fillRect/>
          </a:stretch>
        </p:blipFill>
        <p:spPr>
          <a:xfrm>
            <a:off x="5657374" y="4163258"/>
            <a:ext cx="3315533" cy="837605"/>
          </a:xfrm>
          <a:prstGeom prst="rect">
            <a:avLst/>
          </a:prstGeom>
        </p:spPr>
      </p:pic>
      <p:sp>
        <p:nvSpPr>
          <p:cNvPr id="10" name="Text 5"/>
          <p:cNvSpPr/>
          <p:nvPr/>
        </p:nvSpPr>
        <p:spPr>
          <a:xfrm>
            <a:off x="5866686" y="5314950"/>
            <a:ext cx="2617470" cy="327065"/>
          </a:xfrm>
          <a:prstGeom prst="rect">
            <a:avLst/>
          </a:prstGeom>
          <a:noFill/>
          <a:ln/>
        </p:spPr>
        <p:txBody>
          <a:bodyPr wrap="none" rtlCol="0" anchor="t"/>
          <a:lstStyle/>
          <a:p>
            <a:pPr marL="0" indent="0" algn="l">
              <a:lnSpc>
                <a:spcPts val="2576"/>
              </a:lnSpc>
              <a:buNone/>
            </a:pPr>
            <a:r>
              <a:rPr lang="en-US" sz="2061" b="1" kern="0" spc="-62" dirty="0">
                <a:solidFill>
                  <a:srgbClr val="E5E0DF"/>
                </a:solidFill>
                <a:latin typeface="Inter" pitchFamily="34" charset="0"/>
                <a:ea typeface="Inter" pitchFamily="34" charset="-122"/>
                <a:cs typeface="Inter" pitchFamily="34" charset="-120"/>
              </a:rPr>
              <a:t>Incorrect Attempts</a:t>
            </a:r>
            <a:endParaRPr lang="en-US" sz="2061" dirty="0"/>
          </a:p>
        </p:txBody>
      </p:sp>
      <p:sp>
        <p:nvSpPr>
          <p:cNvPr id="11" name="Text 6"/>
          <p:cNvSpPr/>
          <p:nvPr/>
        </p:nvSpPr>
        <p:spPr>
          <a:xfrm>
            <a:off x="5866686" y="5767626"/>
            <a:ext cx="2896910" cy="1340168"/>
          </a:xfrm>
          <a:prstGeom prst="rect">
            <a:avLst/>
          </a:prstGeom>
          <a:noFill/>
          <a:ln/>
        </p:spPr>
        <p:txBody>
          <a:bodyPr wrap="square" rtlCol="0" anchor="t"/>
          <a:lstStyle/>
          <a:p>
            <a:pPr marL="0" indent="0" algn="l">
              <a:lnSpc>
                <a:spcPts val="2638"/>
              </a:lnSpc>
              <a:buNone/>
            </a:pPr>
            <a:r>
              <a:rPr lang="en-US" sz="1649" kern="0" spc="-33" dirty="0">
                <a:solidFill>
                  <a:srgbClr val="E5E0DF"/>
                </a:solidFill>
                <a:latin typeface="Inter" pitchFamily="34" charset="0"/>
                <a:ea typeface="Inter" pitchFamily="34" charset="-122"/>
                <a:cs typeface="Inter" pitchFamily="34" charset="-120"/>
              </a:rPr>
              <a:t>If the password is entered incorrectly three times, the system triggers an alarm to prevent unauthorized access.</a:t>
            </a:r>
            <a:endParaRPr lang="en-US" sz="1649" dirty="0"/>
          </a:p>
        </p:txBody>
      </p:sp>
      <p:pic>
        <p:nvPicPr>
          <p:cNvPr id="12" name="Image 3" descr="preencoded.png"/>
          <p:cNvPicPr>
            <a:picLocks noChangeAspect="1"/>
          </p:cNvPicPr>
          <p:nvPr/>
        </p:nvPicPr>
        <p:blipFill>
          <a:blip r:embed="rId6"/>
          <a:stretch>
            <a:fillRect/>
          </a:stretch>
        </p:blipFill>
        <p:spPr>
          <a:xfrm>
            <a:off x="8972907" y="4163258"/>
            <a:ext cx="3315533" cy="837605"/>
          </a:xfrm>
          <a:prstGeom prst="rect">
            <a:avLst/>
          </a:prstGeom>
        </p:spPr>
      </p:pic>
      <p:sp>
        <p:nvSpPr>
          <p:cNvPr id="13" name="Text 7"/>
          <p:cNvSpPr/>
          <p:nvPr/>
        </p:nvSpPr>
        <p:spPr>
          <a:xfrm>
            <a:off x="9182219" y="5314950"/>
            <a:ext cx="2617470" cy="327065"/>
          </a:xfrm>
          <a:prstGeom prst="rect">
            <a:avLst/>
          </a:prstGeom>
          <a:noFill/>
          <a:ln/>
        </p:spPr>
        <p:txBody>
          <a:bodyPr wrap="none" rtlCol="0" anchor="t"/>
          <a:lstStyle/>
          <a:p>
            <a:pPr marL="0" indent="0" algn="l">
              <a:lnSpc>
                <a:spcPts val="2576"/>
              </a:lnSpc>
              <a:buNone/>
            </a:pPr>
            <a:r>
              <a:rPr lang="en-US" sz="2061" b="1" kern="0" spc="-62" dirty="0">
                <a:solidFill>
                  <a:srgbClr val="E5E0DF"/>
                </a:solidFill>
                <a:latin typeface="Inter" pitchFamily="34" charset="0"/>
                <a:ea typeface="Inter" pitchFamily="34" charset="-122"/>
                <a:cs typeface="Inter" pitchFamily="34" charset="-120"/>
              </a:rPr>
              <a:t>Secure Storage</a:t>
            </a:r>
            <a:endParaRPr lang="en-US" sz="2061" dirty="0"/>
          </a:p>
        </p:txBody>
      </p:sp>
      <p:sp>
        <p:nvSpPr>
          <p:cNvPr id="14" name="Text 8"/>
          <p:cNvSpPr/>
          <p:nvPr/>
        </p:nvSpPr>
        <p:spPr>
          <a:xfrm>
            <a:off x="9182219" y="5767626"/>
            <a:ext cx="2896910" cy="1675209"/>
          </a:xfrm>
          <a:prstGeom prst="rect">
            <a:avLst/>
          </a:prstGeom>
          <a:noFill/>
          <a:ln/>
        </p:spPr>
        <p:txBody>
          <a:bodyPr wrap="square" rtlCol="0" anchor="t"/>
          <a:lstStyle/>
          <a:p>
            <a:pPr marL="0" indent="0" algn="l">
              <a:lnSpc>
                <a:spcPts val="2638"/>
              </a:lnSpc>
              <a:buNone/>
            </a:pPr>
            <a:r>
              <a:rPr lang="en-US" sz="1649" kern="0" spc="-33" dirty="0">
                <a:solidFill>
                  <a:srgbClr val="E5E0DF"/>
                </a:solidFill>
                <a:latin typeface="Inter" pitchFamily="34" charset="0"/>
                <a:ea typeface="Inter" pitchFamily="34" charset="-122"/>
                <a:cs typeface="Inter" pitchFamily="34" charset="-120"/>
              </a:rPr>
              <a:t>All user passwords are securely stored and encrypted, ensuring the privacy and integrity of the system.</a:t>
            </a:r>
            <a:endParaRPr lang="en-US" sz="1649"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US"/>
          </a:p>
        </p:txBody>
      </p:sp>
      <p:sp>
        <p:nvSpPr>
          <p:cNvPr id="3" name="Shape 1"/>
          <p:cNvSpPr/>
          <p:nvPr/>
        </p:nvSpPr>
        <p:spPr>
          <a:xfrm>
            <a:off x="0" y="0"/>
            <a:ext cx="14630400" cy="8229600"/>
          </a:xfrm>
          <a:prstGeom prst="rect">
            <a:avLst/>
          </a:prstGeom>
          <a:solidFill>
            <a:srgbClr val="272525"/>
          </a:solidFill>
          <a:ln/>
        </p:spPr>
        <p:txBody>
          <a:bodyPr/>
          <a:lstStyle/>
          <a:p>
            <a:endParaRPr lang="en-US"/>
          </a:p>
        </p:txBody>
      </p:sp>
      <p:sp>
        <p:nvSpPr>
          <p:cNvPr id="4" name="Text 2"/>
          <p:cNvSpPr/>
          <p:nvPr/>
        </p:nvSpPr>
        <p:spPr>
          <a:xfrm>
            <a:off x="2037993" y="2205633"/>
            <a:ext cx="5554980"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Alarm System</a:t>
            </a:r>
            <a:endParaRPr lang="en-US" sz="4374" dirty="0"/>
          </a:p>
        </p:txBody>
      </p:sp>
      <p:pic>
        <p:nvPicPr>
          <p:cNvPr id="5" name="Image 0" descr="preencoded.png"/>
          <p:cNvPicPr>
            <a:picLocks noChangeAspect="1"/>
          </p:cNvPicPr>
          <p:nvPr/>
        </p:nvPicPr>
        <p:blipFill>
          <a:blip r:embed="rId3"/>
          <a:stretch>
            <a:fillRect/>
          </a:stretch>
        </p:blipFill>
        <p:spPr>
          <a:xfrm>
            <a:off x="2037993" y="3344347"/>
            <a:ext cx="555427" cy="555427"/>
          </a:xfrm>
          <a:prstGeom prst="rect">
            <a:avLst/>
          </a:prstGeom>
        </p:spPr>
      </p:pic>
      <p:sp>
        <p:nvSpPr>
          <p:cNvPr id="6" name="Text 3"/>
          <p:cNvSpPr/>
          <p:nvPr/>
        </p:nvSpPr>
        <p:spPr>
          <a:xfrm>
            <a:off x="2037992" y="4121944"/>
            <a:ext cx="8020407" cy="2120360"/>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Inter" pitchFamily="34" charset="0"/>
                <a:ea typeface="Inter" pitchFamily="34" charset="-122"/>
                <a:cs typeface="Inter" pitchFamily="34" charset="-120"/>
              </a:rPr>
              <a:t>Intruder Alert</a:t>
            </a:r>
          </a:p>
          <a:p>
            <a:pPr>
              <a:lnSpc>
                <a:spcPts val="2734"/>
              </a:lnSpc>
            </a:pPr>
            <a:r>
              <a:rPr lang="en-US" sz="2400" kern="0" spc="-35" dirty="0">
                <a:solidFill>
                  <a:srgbClr val="E5E0DF"/>
                </a:solidFill>
                <a:latin typeface="Inter" pitchFamily="34" charset="0"/>
                <a:ea typeface="Inter" pitchFamily="34" charset="-122"/>
                <a:cs typeface="Inter" pitchFamily="34" charset="-120"/>
              </a:rPr>
              <a:t>The alarm sounds if</a:t>
            </a:r>
          </a:p>
          <a:p>
            <a:pPr>
              <a:lnSpc>
                <a:spcPts val="2734"/>
              </a:lnSpc>
            </a:pPr>
            <a:r>
              <a:rPr lang="en-US" sz="2400" kern="0" spc="-35" dirty="0">
                <a:solidFill>
                  <a:srgbClr val="E5E0DF"/>
                </a:solidFill>
                <a:latin typeface="Inter" pitchFamily="34" charset="0"/>
                <a:ea typeface="Inter" pitchFamily="34" charset="-122"/>
                <a:cs typeface="Inter" pitchFamily="34" charset="-120"/>
              </a:rPr>
              <a:t> the password is entered incorrectly multiple times.</a:t>
            </a:r>
            <a:endParaRPr lang="en-US" sz="2400" dirty="0"/>
          </a:p>
          <a:p>
            <a:pPr marL="0" indent="0" algn="l">
              <a:lnSpc>
                <a:spcPts val="2734"/>
              </a:lnSpc>
              <a:buNone/>
            </a:pPr>
            <a:endParaRPr lang="en-US" sz="2187" dirty="0"/>
          </a:p>
        </p:txBody>
      </p:sp>
      <p:sp>
        <p:nvSpPr>
          <p:cNvPr id="7" name="Text 4"/>
          <p:cNvSpPr/>
          <p:nvPr/>
        </p:nvSpPr>
        <p:spPr>
          <a:xfrm>
            <a:off x="2037993" y="4602361"/>
            <a:ext cx="3295888" cy="1421606"/>
          </a:xfrm>
          <a:prstGeom prst="rect">
            <a:avLst/>
          </a:prstGeom>
          <a:noFill/>
          <a:ln/>
        </p:spPr>
        <p:txBody>
          <a:bodyPr wrap="square" rtlCol="0" anchor="t"/>
          <a:lstStyle/>
          <a:p>
            <a:pPr marL="0" indent="0" algn="l">
              <a:lnSpc>
                <a:spcPts val="2799"/>
              </a:lnSpc>
              <a:buNone/>
            </a:pP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US"/>
          </a:p>
        </p:txBody>
      </p:sp>
      <p:sp>
        <p:nvSpPr>
          <p:cNvPr id="3" name="Shape 1"/>
          <p:cNvSpPr/>
          <p:nvPr/>
        </p:nvSpPr>
        <p:spPr>
          <a:xfrm>
            <a:off x="0" y="0"/>
            <a:ext cx="14630400" cy="8229600"/>
          </a:xfrm>
          <a:prstGeom prst="rect">
            <a:avLst/>
          </a:prstGeom>
          <a:solidFill>
            <a:srgbClr val="272525"/>
          </a:solidFill>
          <a:ln/>
        </p:spPr>
        <p:txBody>
          <a:bodyPr/>
          <a:lstStyle/>
          <a:p>
            <a:endParaRPr lang="en-US"/>
          </a:p>
        </p:txBody>
      </p:sp>
      <p:sp>
        <p:nvSpPr>
          <p:cNvPr id="4" name="Text 2"/>
          <p:cNvSpPr/>
          <p:nvPr/>
        </p:nvSpPr>
        <p:spPr>
          <a:xfrm>
            <a:off x="2037993" y="998934"/>
            <a:ext cx="5554980"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System Capabilities</a:t>
            </a:r>
            <a:endParaRPr lang="en-US" sz="4374" dirty="0"/>
          </a:p>
        </p:txBody>
      </p:sp>
      <p:sp>
        <p:nvSpPr>
          <p:cNvPr id="5" name="Shape 3"/>
          <p:cNvSpPr/>
          <p:nvPr/>
        </p:nvSpPr>
        <p:spPr>
          <a:xfrm>
            <a:off x="2037993" y="4684157"/>
            <a:ext cx="10554414" cy="44410"/>
          </a:xfrm>
          <a:prstGeom prst="roundRect">
            <a:avLst>
              <a:gd name="adj" fmla="val 225151"/>
            </a:avLst>
          </a:prstGeom>
          <a:solidFill>
            <a:srgbClr val="2A1999"/>
          </a:solidFill>
          <a:ln/>
        </p:spPr>
        <p:txBody>
          <a:bodyPr/>
          <a:lstStyle/>
          <a:p>
            <a:endParaRPr lang="en-US"/>
          </a:p>
        </p:txBody>
      </p:sp>
      <p:sp>
        <p:nvSpPr>
          <p:cNvPr id="6" name="Shape 4"/>
          <p:cNvSpPr/>
          <p:nvPr/>
        </p:nvSpPr>
        <p:spPr>
          <a:xfrm>
            <a:off x="4598849" y="3906560"/>
            <a:ext cx="44410" cy="777597"/>
          </a:xfrm>
          <a:prstGeom prst="roundRect">
            <a:avLst>
              <a:gd name="adj" fmla="val 225151"/>
            </a:avLst>
          </a:prstGeom>
          <a:solidFill>
            <a:srgbClr val="2A1999"/>
          </a:solidFill>
          <a:ln/>
        </p:spPr>
        <p:txBody>
          <a:bodyPr/>
          <a:lstStyle/>
          <a:p>
            <a:endParaRPr lang="en-US"/>
          </a:p>
        </p:txBody>
      </p:sp>
      <p:sp>
        <p:nvSpPr>
          <p:cNvPr id="7" name="Shape 5"/>
          <p:cNvSpPr/>
          <p:nvPr/>
        </p:nvSpPr>
        <p:spPr>
          <a:xfrm>
            <a:off x="4371142" y="4434245"/>
            <a:ext cx="499943" cy="499943"/>
          </a:xfrm>
          <a:prstGeom prst="roundRect">
            <a:avLst>
              <a:gd name="adj" fmla="val 20000"/>
            </a:avLst>
          </a:prstGeom>
          <a:solidFill>
            <a:srgbClr val="110080"/>
          </a:solidFill>
          <a:ln w="7620">
            <a:solidFill>
              <a:srgbClr val="2A1999"/>
            </a:solidFill>
            <a:prstDash val="solid"/>
          </a:ln>
        </p:spPr>
        <p:txBody>
          <a:bodyPr/>
          <a:lstStyle/>
          <a:p>
            <a:endParaRPr lang="en-US"/>
          </a:p>
        </p:txBody>
      </p:sp>
      <p:sp>
        <p:nvSpPr>
          <p:cNvPr id="8" name="Text 6"/>
          <p:cNvSpPr/>
          <p:nvPr/>
        </p:nvSpPr>
        <p:spPr>
          <a:xfrm>
            <a:off x="4544497" y="4475917"/>
            <a:ext cx="153114"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1</a:t>
            </a:r>
            <a:endParaRPr lang="en-US" sz="2624" dirty="0"/>
          </a:p>
        </p:txBody>
      </p:sp>
      <p:sp>
        <p:nvSpPr>
          <p:cNvPr id="9" name="Text 7"/>
          <p:cNvSpPr/>
          <p:nvPr/>
        </p:nvSpPr>
        <p:spPr>
          <a:xfrm>
            <a:off x="3143131" y="2137648"/>
            <a:ext cx="2955846" cy="347186"/>
          </a:xfrm>
          <a:prstGeom prst="rect">
            <a:avLst/>
          </a:prstGeom>
          <a:noFill/>
          <a:ln/>
        </p:spPr>
        <p:txBody>
          <a:bodyPr wrap="none" rtlCol="0" anchor="t"/>
          <a:lstStyle/>
          <a:p>
            <a:pPr marL="0" indent="0" algn="ctr">
              <a:lnSpc>
                <a:spcPts val="2734"/>
              </a:lnSpc>
              <a:buNone/>
            </a:pPr>
            <a:r>
              <a:rPr lang="en-US" sz="2187" b="1" kern="0" spc="-66" dirty="0">
                <a:solidFill>
                  <a:srgbClr val="E5E0DF"/>
                </a:solidFill>
                <a:latin typeface="Inter" pitchFamily="34" charset="0"/>
                <a:ea typeface="Inter" pitchFamily="34" charset="-122"/>
                <a:cs typeface="Inter" pitchFamily="34" charset="-120"/>
              </a:rPr>
              <a:t>Bluetooth Connectivity</a:t>
            </a:r>
            <a:endParaRPr lang="en-US" sz="2187" dirty="0"/>
          </a:p>
        </p:txBody>
      </p:sp>
      <p:sp>
        <p:nvSpPr>
          <p:cNvPr id="10" name="Text 8"/>
          <p:cNvSpPr/>
          <p:nvPr/>
        </p:nvSpPr>
        <p:spPr>
          <a:xfrm>
            <a:off x="2260163" y="2618065"/>
            <a:ext cx="4721781" cy="1066205"/>
          </a:xfrm>
          <a:prstGeom prst="rect">
            <a:avLst/>
          </a:prstGeom>
          <a:noFill/>
          <a:ln/>
        </p:spPr>
        <p:txBody>
          <a:bodyPr wrap="square" rtlCol="0" anchor="t"/>
          <a:lstStyle/>
          <a:p>
            <a:pPr marL="0" indent="0" algn="ctr">
              <a:lnSpc>
                <a:spcPts val="2799"/>
              </a:lnSpc>
              <a:buNone/>
            </a:pPr>
            <a:r>
              <a:rPr lang="en-US" sz="1750" kern="0" spc="-35" dirty="0">
                <a:solidFill>
                  <a:srgbClr val="E5E0DF"/>
                </a:solidFill>
                <a:latin typeface="Inter" pitchFamily="34" charset="0"/>
                <a:ea typeface="Inter" pitchFamily="34" charset="-122"/>
                <a:cs typeface="Inter" pitchFamily="34" charset="-120"/>
              </a:rPr>
              <a:t>The home system connects to user smartphones via Bluetooth, enabling seamless remote control.</a:t>
            </a:r>
            <a:endParaRPr lang="en-US" sz="1750" dirty="0"/>
          </a:p>
        </p:txBody>
      </p:sp>
      <p:sp>
        <p:nvSpPr>
          <p:cNvPr id="11" name="Shape 9"/>
          <p:cNvSpPr/>
          <p:nvPr/>
        </p:nvSpPr>
        <p:spPr>
          <a:xfrm>
            <a:off x="10237112" y="4892398"/>
            <a:ext cx="44410" cy="777597"/>
          </a:xfrm>
          <a:prstGeom prst="roundRect">
            <a:avLst>
              <a:gd name="adj" fmla="val 225151"/>
            </a:avLst>
          </a:prstGeom>
          <a:solidFill>
            <a:srgbClr val="2A1999"/>
          </a:solidFill>
          <a:ln/>
        </p:spPr>
        <p:txBody>
          <a:bodyPr/>
          <a:lstStyle/>
          <a:p>
            <a:endParaRPr lang="en-US"/>
          </a:p>
        </p:txBody>
      </p:sp>
      <p:sp>
        <p:nvSpPr>
          <p:cNvPr id="12" name="Shape 10"/>
          <p:cNvSpPr/>
          <p:nvPr/>
        </p:nvSpPr>
        <p:spPr>
          <a:xfrm>
            <a:off x="10009346" y="4485957"/>
            <a:ext cx="499943" cy="499943"/>
          </a:xfrm>
          <a:prstGeom prst="roundRect">
            <a:avLst>
              <a:gd name="adj" fmla="val 20000"/>
            </a:avLst>
          </a:prstGeom>
          <a:solidFill>
            <a:srgbClr val="110080"/>
          </a:solidFill>
          <a:ln w="7620">
            <a:solidFill>
              <a:srgbClr val="2A1999"/>
            </a:solidFill>
            <a:prstDash val="solid"/>
          </a:ln>
        </p:spPr>
        <p:txBody>
          <a:bodyPr/>
          <a:lstStyle/>
          <a:p>
            <a:endParaRPr lang="en-US"/>
          </a:p>
        </p:txBody>
      </p:sp>
      <p:sp>
        <p:nvSpPr>
          <p:cNvPr id="13" name="Text 11"/>
          <p:cNvSpPr/>
          <p:nvPr/>
        </p:nvSpPr>
        <p:spPr>
          <a:xfrm>
            <a:off x="10202247" y="4436190"/>
            <a:ext cx="200025"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2</a:t>
            </a:r>
            <a:endParaRPr lang="en-US" sz="2624" dirty="0"/>
          </a:p>
        </p:txBody>
      </p:sp>
      <p:sp>
        <p:nvSpPr>
          <p:cNvPr id="14" name="Text 12"/>
          <p:cNvSpPr/>
          <p:nvPr/>
        </p:nvSpPr>
        <p:spPr>
          <a:xfrm>
            <a:off x="8843505" y="5718692"/>
            <a:ext cx="2917508" cy="347186"/>
          </a:xfrm>
          <a:prstGeom prst="rect">
            <a:avLst/>
          </a:prstGeom>
          <a:noFill/>
          <a:ln/>
        </p:spPr>
        <p:txBody>
          <a:bodyPr wrap="none" rtlCol="0" anchor="t"/>
          <a:lstStyle/>
          <a:p>
            <a:pPr marL="0" indent="0" algn="ctr">
              <a:lnSpc>
                <a:spcPts val="2734"/>
              </a:lnSpc>
              <a:buNone/>
            </a:pPr>
            <a:r>
              <a:rPr lang="en-US" sz="2187" b="1" kern="0" spc="-66" dirty="0">
                <a:solidFill>
                  <a:srgbClr val="E5E0DF"/>
                </a:solidFill>
                <a:latin typeface="Inter" pitchFamily="34" charset="0"/>
                <a:ea typeface="Inter" pitchFamily="34" charset="-122"/>
                <a:cs typeface="Inter" pitchFamily="34" charset="-120"/>
              </a:rPr>
              <a:t>Mobile App Integration</a:t>
            </a:r>
            <a:endParaRPr lang="en-US" sz="2187" dirty="0"/>
          </a:p>
        </p:txBody>
      </p:sp>
      <p:sp>
        <p:nvSpPr>
          <p:cNvPr id="15" name="Text 13"/>
          <p:cNvSpPr/>
          <p:nvPr/>
        </p:nvSpPr>
        <p:spPr>
          <a:xfrm>
            <a:off x="7898426" y="6127017"/>
            <a:ext cx="4721781" cy="1066205"/>
          </a:xfrm>
          <a:prstGeom prst="rect">
            <a:avLst/>
          </a:prstGeom>
          <a:noFill/>
          <a:ln/>
        </p:spPr>
        <p:txBody>
          <a:bodyPr wrap="square" rtlCol="0" anchor="t"/>
          <a:lstStyle/>
          <a:p>
            <a:pPr marL="0" indent="0" algn="ctr">
              <a:lnSpc>
                <a:spcPts val="2799"/>
              </a:lnSpc>
              <a:buNone/>
            </a:pPr>
            <a:r>
              <a:rPr lang="en-US" sz="1750" kern="0" spc="-35" dirty="0">
                <a:solidFill>
                  <a:srgbClr val="E5E0DF"/>
                </a:solidFill>
                <a:latin typeface="Inter" pitchFamily="34" charset="0"/>
                <a:ea typeface="Inter" pitchFamily="34" charset="-122"/>
                <a:cs typeface="Inter" pitchFamily="34" charset="-120"/>
              </a:rPr>
              <a:t>A user-friendly mobile app.</a:t>
            </a:r>
            <a:endParaRPr lang="en-US" sz="1750" dirty="0"/>
          </a:p>
        </p:txBody>
      </p:sp>
      <p:sp>
        <p:nvSpPr>
          <p:cNvPr id="18" name="Text 16"/>
          <p:cNvSpPr/>
          <p:nvPr/>
        </p:nvSpPr>
        <p:spPr>
          <a:xfrm>
            <a:off x="9904452" y="4475917"/>
            <a:ext cx="209788" cy="416481"/>
          </a:xfrm>
          <a:prstGeom prst="rect">
            <a:avLst/>
          </a:prstGeom>
          <a:noFill/>
          <a:ln/>
        </p:spPr>
        <p:txBody>
          <a:bodyPr wrap="none" rtlCol="0" anchor="t"/>
          <a:lstStyle/>
          <a:p>
            <a:pPr marL="0" indent="0" algn="ctr">
              <a:lnSpc>
                <a:spcPts val="3281"/>
              </a:lnSpc>
              <a:buNone/>
            </a:pPr>
            <a:endParaRPr lang="en-US" sz="2624"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US"/>
          </a:p>
        </p:txBody>
      </p:sp>
      <p:sp>
        <p:nvSpPr>
          <p:cNvPr id="3" name="Shape 1"/>
          <p:cNvSpPr/>
          <p:nvPr/>
        </p:nvSpPr>
        <p:spPr>
          <a:xfrm>
            <a:off x="0" y="0"/>
            <a:ext cx="14630400" cy="8229600"/>
          </a:xfrm>
          <a:prstGeom prst="rect">
            <a:avLst/>
          </a:prstGeom>
          <a:solidFill>
            <a:srgbClr val="272525"/>
          </a:solidFill>
          <a:ln/>
        </p:spPr>
        <p:txBody>
          <a:bodyPr/>
          <a:lstStyle/>
          <a:p>
            <a:endParaRPr lang="en-US"/>
          </a:p>
        </p:txBody>
      </p:sp>
      <p:sp>
        <p:nvSpPr>
          <p:cNvPr id="4" name="Text 2"/>
          <p:cNvSpPr/>
          <p:nvPr/>
        </p:nvSpPr>
        <p:spPr>
          <a:xfrm>
            <a:off x="2037993" y="2834640"/>
            <a:ext cx="5554980"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Conclusion</a:t>
            </a:r>
            <a:endParaRPr lang="en-US" sz="4374" dirty="0"/>
          </a:p>
        </p:txBody>
      </p:sp>
      <p:sp>
        <p:nvSpPr>
          <p:cNvPr id="5" name="Text 3"/>
          <p:cNvSpPr/>
          <p:nvPr/>
        </p:nvSpPr>
        <p:spPr>
          <a:xfrm>
            <a:off x="2037993" y="3973354"/>
            <a:ext cx="10554414" cy="1421606"/>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This mobile-controlled home system offers a comprehensive solution for secure and convenient management of residential spaces. By seamlessly integrating door access, lighting, and security features, it empowers homeowners to effortlessly control their living environment from the palm of their hand.</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TotalTime>
  <Words>323</Words>
  <Application>Microsoft Office PowerPoint</Application>
  <PresentationFormat>Custom</PresentationFormat>
  <Paragraphs>53</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Eslam 20352520</cp:lastModifiedBy>
  <cp:revision>4</cp:revision>
  <dcterms:created xsi:type="dcterms:W3CDTF">2024-05-07T12:36:06Z</dcterms:created>
  <dcterms:modified xsi:type="dcterms:W3CDTF">2024-05-09T09:54:30Z</dcterms:modified>
</cp:coreProperties>
</file>