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67" r:id="rId4"/>
    <p:sldId id="269" r:id="rId5"/>
    <p:sldId id="270" r:id="rId6"/>
    <p:sldId id="271" r:id="rId7"/>
    <p:sldId id="273" r:id="rId8"/>
    <p:sldId id="274" r:id="rId9"/>
    <p:sldId id="272" r:id="rId10"/>
    <p:sldId id="275" r:id="rId11"/>
    <p:sldId id="276" r:id="rId12"/>
    <p:sldId id="277" r:id="rId13"/>
    <p:sldId id="278" r:id="rId14"/>
    <p:sldId id="279" r:id="rId15"/>
    <p:sldId id="260" r:id="rId16"/>
    <p:sldId id="280" r:id="rId17"/>
    <p:sldId id="281" r:id="rId18"/>
    <p:sldId id="282" r:id="rId19"/>
    <p:sldId id="287" r:id="rId20"/>
    <p:sldId id="288" r:id="rId21"/>
    <p:sldId id="289" r:id="rId22"/>
    <p:sldId id="259" r:id="rId23"/>
    <p:sldId id="283" r:id="rId24"/>
    <p:sldId id="284" r:id="rId25"/>
    <p:sldId id="285"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autoAdjust="0"/>
  </p:normalViewPr>
  <p:slideViewPr>
    <p:cSldViewPr>
      <p:cViewPr varScale="1">
        <p:scale>
          <a:sx n="84" d="100"/>
          <a:sy n="84" d="100"/>
        </p:scale>
        <p:origin x="658" y="67"/>
      </p:cViewPr>
      <p:guideLst>
        <p:guide pos="3840"/>
        <p:guide orient="horz" pos="2160"/>
      </p:guideLst>
    </p:cSldViewPr>
  </p:slideViewPr>
  <p:outlineViewPr>
    <p:cViewPr>
      <p:scale>
        <a:sx n="33" d="100"/>
        <a:sy n="33" d="100"/>
      </p:scale>
      <p:origin x="0" y="6384"/>
    </p:cViewPr>
  </p:outlin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01-Jun-22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dirty="0"/>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01-Jun-22</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dirty="0"/>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7CC0096-1860-4642-9CD2-0079EA5E7CD1}" type="datetimeFigureOut">
              <a:rPr lang="en-US"/>
              <a:t>01-Jun-22</a:t>
            </a:fld>
            <a:endParaRPr dirty="0"/>
          </a:p>
        </p:txBody>
      </p:sp>
      <p:sp>
        <p:nvSpPr>
          <p:cNvPr id="6" name="Slide Number Placeholder 5"/>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7CC0096-1860-4642-9CD2-0079EA5E7CD1}" type="datetimeFigureOut">
              <a:rPr lang="en-US"/>
              <a:t>01-Jun-22</a:t>
            </a:fld>
            <a:endParaRPr dirty="0"/>
          </a:p>
        </p:txBody>
      </p:sp>
      <p:sp>
        <p:nvSpPr>
          <p:cNvPr id="6" name="Slide Number Placeholder 5"/>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7CC0096-1860-4642-9CD2-0079EA5E7CD1}" type="datetimeFigureOut">
              <a:rPr lang="en-US"/>
              <a:t>01-Jun-22</a:t>
            </a:fld>
            <a:endParaRPr dirty="0"/>
          </a:p>
        </p:txBody>
      </p:sp>
      <p:sp>
        <p:nvSpPr>
          <p:cNvPr id="6" name="Slide Number Placeholder 5"/>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37CC0096-1860-4642-9CD2-0079EA5E7CD1}" type="datetimeFigureOut">
              <a:rPr lang="en-US"/>
              <a:t>01-Jun-22</a:t>
            </a:fld>
            <a:endParaRPr dirty="0"/>
          </a:p>
        </p:txBody>
      </p:sp>
      <p:sp>
        <p:nvSpPr>
          <p:cNvPr id="7" name="Slide Number Placeholder 6"/>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37CC0096-1860-4642-9CD2-0079EA5E7CD1}" type="datetimeFigureOut">
              <a:rPr lang="en-US"/>
              <a:t>01-Jun-22</a:t>
            </a:fld>
            <a:endParaRPr dirty="0"/>
          </a:p>
        </p:txBody>
      </p:sp>
      <p:sp>
        <p:nvSpPr>
          <p:cNvPr id="9" name="Slide Number Placeholder 8"/>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37CC0096-1860-4642-9CD2-0079EA5E7CD1}" type="datetimeFigureOut">
              <a:rPr lang="en-US"/>
              <a:t>01-Jun-22</a:t>
            </a:fld>
            <a:endParaRPr dirty="0"/>
          </a:p>
        </p:txBody>
      </p:sp>
      <p:sp>
        <p:nvSpPr>
          <p:cNvPr id="5" name="Slide Number Placeholder 4"/>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37CC0096-1860-4642-9CD2-0079EA5E7CD1}" type="datetimeFigureOut">
              <a:rPr lang="en-US"/>
              <a:t>01-Jun-22</a:t>
            </a:fld>
            <a:endParaRPr dirty="0"/>
          </a:p>
        </p:txBody>
      </p:sp>
      <p:sp>
        <p:nvSpPr>
          <p:cNvPr id="4" name="Slide Number Placeholder 3"/>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01-Jun-22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371600"/>
            <a:ext cx="4098175" cy="3177380"/>
          </a:xfrm>
        </p:spPr>
        <p:txBody>
          <a:bodyPr/>
          <a:lstStyle/>
          <a:p>
            <a:r>
              <a:rPr lang="en-US" b="1" i="0" u="sng" dirty="0">
                <a:solidFill>
                  <a:srgbClr val="FF0000"/>
                </a:solidFill>
                <a:effectLst/>
                <a:latin typeface="Open Sans" panose="020B0606030504020204" pitchFamily="34" charset="0"/>
              </a:rPr>
              <a:t>Heart disease</a:t>
            </a:r>
            <a:br>
              <a:rPr lang="en-US" b="0" i="0" u="none" strike="noStrike" dirty="0">
                <a:solidFill>
                  <a:srgbClr val="1A0DAB"/>
                </a:solidFill>
                <a:effectLst/>
                <a:latin typeface="Helvetica Neue"/>
              </a:rPr>
            </a:br>
            <a:endParaRPr lang="en-US" dirty="0"/>
          </a:p>
        </p:txBody>
      </p:sp>
      <p:sp>
        <p:nvSpPr>
          <p:cNvPr id="3" name="Subtitle 2"/>
          <p:cNvSpPr>
            <a:spLocks noGrp="1"/>
          </p:cNvSpPr>
          <p:nvPr>
            <p:ph type="subTitle" idx="1"/>
          </p:nvPr>
        </p:nvSpPr>
        <p:spPr>
          <a:xfrm>
            <a:off x="626225" y="5181600"/>
            <a:ext cx="3717175" cy="1600200"/>
          </a:xfrm>
        </p:spPr>
        <p:txBody>
          <a:bodyPr>
            <a:noAutofit/>
          </a:bodyPr>
          <a:lstStyle/>
          <a:p>
            <a:r>
              <a:rPr lang="en-US" sz="1800" b="1" dirty="0">
                <a:solidFill>
                  <a:srgbClr val="FF0000"/>
                </a:solidFill>
              </a:rPr>
              <a:t>By</a:t>
            </a:r>
            <a:r>
              <a:rPr lang="en-US" sz="1800" b="1" dirty="0">
                <a:solidFill>
                  <a:schemeClr val="tx1">
                    <a:lumMod val="95000"/>
                    <a:lumOff val="5000"/>
                  </a:schemeClr>
                </a:solidFill>
              </a:rPr>
              <a:t> : </a:t>
            </a:r>
            <a:r>
              <a:rPr lang="en-US" sz="1800" b="1" dirty="0">
                <a:solidFill>
                  <a:srgbClr val="00B0F0"/>
                </a:solidFill>
              </a:rPr>
              <a:t>Ahmed Mohamed salem &amp;  Eslam Mohamed.</a:t>
            </a:r>
          </a:p>
          <a:p>
            <a:r>
              <a:rPr lang="en-US" sz="1800" b="1" dirty="0">
                <a:solidFill>
                  <a:srgbClr val="FF0000"/>
                </a:solidFill>
              </a:rPr>
              <a:t>To</a:t>
            </a:r>
            <a:r>
              <a:rPr lang="en-US" sz="1800" b="1" dirty="0">
                <a:solidFill>
                  <a:schemeClr val="tx1">
                    <a:lumMod val="95000"/>
                    <a:lumOff val="5000"/>
                  </a:schemeClr>
                </a:solidFill>
              </a:rPr>
              <a:t> : </a:t>
            </a:r>
            <a:r>
              <a:rPr lang="en-US" sz="1800" b="1" dirty="0">
                <a:solidFill>
                  <a:srgbClr val="00B0F0"/>
                </a:solidFill>
              </a:rPr>
              <a:t>dr.</a:t>
            </a:r>
            <a:r>
              <a:rPr lang="en-US" sz="1800" b="1" i="0" dirty="0">
                <a:solidFill>
                  <a:srgbClr val="00B0F0"/>
                </a:solidFill>
                <a:effectLst/>
                <a:latin typeface="Google Sans"/>
              </a:rPr>
              <a:t> </a:t>
            </a:r>
            <a:r>
              <a:rPr lang="en-US" sz="1800" b="1" i="0" dirty="0" err="1">
                <a:solidFill>
                  <a:srgbClr val="00B0F0"/>
                </a:solidFill>
                <a:effectLst/>
                <a:latin typeface="Google Sans"/>
              </a:rPr>
              <a:t>Essam</a:t>
            </a:r>
            <a:r>
              <a:rPr lang="en-US" sz="1800" b="1" i="0" dirty="0">
                <a:solidFill>
                  <a:srgbClr val="00B0F0"/>
                </a:solidFill>
                <a:effectLst/>
                <a:latin typeface="Google Sans"/>
              </a:rPr>
              <a:t> </a:t>
            </a:r>
            <a:r>
              <a:rPr lang="en-US" sz="1800" b="1" i="0" dirty="0" err="1">
                <a:solidFill>
                  <a:srgbClr val="00B0F0"/>
                </a:solidFill>
                <a:effectLst/>
                <a:latin typeface="Google Sans"/>
              </a:rPr>
              <a:t>Seddk</a:t>
            </a:r>
            <a:endParaRPr lang="en-US" sz="1800" b="1" dirty="0">
              <a:solidFill>
                <a:srgbClr val="00B0F0"/>
              </a:solidFill>
            </a:endParaRPr>
          </a:p>
        </p:txBody>
      </p:sp>
    </p:spTree>
    <p:extLst>
      <p:ext uri="{BB962C8B-B14F-4D97-AF65-F5344CB8AC3E}">
        <p14:creationId xmlns:p14="http://schemas.microsoft.com/office/powerpoint/2010/main" val="435141664"/>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3F4D065-71D0-DD78-6CD7-8448DB913B08}"/>
              </a:ext>
            </a:extLst>
          </p:cNvPr>
          <p:cNvSpPr>
            <a:spLocks noGrp="1"/>
          </p:cNvSpPr>
          <p:nvPr>
            <p:ph idx="1"/>
          </p:nvPr>
        </p:nvSpPr>
        <p:spPr>
          <a:xfrm>
            <a:off x="152400" y="1676400"/>
            <a:ext cx="11887200" cy="5082380"/>
          </a:xfrm>
        </p:spPr>
        <p:txBody>
          <a:bodyPr>
            <a:normAutofit/>
          </a:bodyPr>
          <a:lstStyle/>
          <a:p>
            <a:endParaRPr lang="en-US" dirty="0"/>
          </a:p>
          <a:p>
            <a:endParaRPr lang="en-US" dirty="0"/>
          </a:p>
          <a:p>
            <a:endParaRPr lang="en-US" dirty="0"/>
          </a:p>
          <a:p>
            <a:endParaRPr lang="en-US" dirty="0"/>
          </a:p>
          <a:p>
            <a:endParaRPr lang="en-US" sz="1200" dirty="0"/>
          </a:p>
          <a:p>
            <a:endParaRPr lang="en-US" sz="1200" dirty="0"/>
          </a:p>
          <a:p>
            <a:pPr>
              <a:buFont typeface="Wingdings" panose="05000000000000000000" pitchFamily="2" charset="2"/>
              <a:buChar char="Ø"/>
            </a:pPr>
            <a:endParaRPr lang="en-US" sz="1200" dirty="0"/>
          </a:p>
          <a:p>
            <a:pPr>
              <a:buFont typeface="Wingdings" panose="05000000000000000000" pitchFamily="2" charset="2"/>
              <a:buChar char="v"/>
            </a:pPr>
            <a:r>
              <a:rPr lang="en-US" sz="2000" dirty="0"/>
              <a:t>We just describe the datasets to get the mean , count ,std , min and max and other values that can be useful for us.</a:t>
            </a:r>
            <a:endParaRPr lang="ar-EG" sz="2000"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27E9B87-1C03-14C0-E0FC-8DE506246BAB}"/>
              </a:ext>
            </a:extLst>
          </p:cNvPr>
          <p:cNvPicPr>
            <a:picLocks noChangeAspect="1"/>
          </p:cNvPicPr>
          <p:nvPr/>
        </p:nvPicPr>
        <p:blipFill>
          <a:blip r:embed="rId2"/>
          <a:stretch>
            <a:fillRect/>
          </a:stretch>
        </p:blipFill>
        <p:spPr>
          <a:xfrm>
            <a:off x="128016" y="1905000"/>
            <a:ext cx="10598256" cy="2511233"/>
          </a:xfrm>
          <a:prstGeom prst="rect">
            <a:avLst/>
          </a:prstGeom>
        </p:spPr>
      </p:pic>
      <p:pic>
        <p:nvPicPr>
          <p:cNvPr id="8" name="Picture 7">
            <a:extLst>
              <a:ext uri="{FF2B5EF4-FFF2-40B4-BE49-F238E27FC236}">
                <a16:creationId xmlns:a16="http://schemas.microsoft.com/office/drawing/2014/main" id="{FEE966D2-A286-B26A-5047-9109013252C2}"/>
              </a:ext>
            </a:extLst>
          </p:cNvPr>
          <p:cNvPicPr>
            <a:picLocks noChangeAspect="1"/>
          </p:cNvPicPr>
          <p:nvPr/>
        </p:nvPicPr>
        <p:blipFill>
          <a:blip r:embed="rId3"/>
          <a:stretch>
            <a:fillRect/>
          </a:stretch>
        </p:blipFill>
        <p:spPr>
          <a:xfrm>
            <a:off x="10726272" y="2209800"/>
            <a:ext cx="767562" cy="2206433"/>
          </a:xfrm>
          <a:prstGeom prst="rect">
            <a:avLst/>
          </a:prstGeom>
        </p:spPr>
      </p:pic>
    </p:spTree>
    <p:extLst>
      <p:ext uri="{BB962C8B-B14F-4D97-AF65-F5344CB8AC3E}">
        <p14:creationId xmlns:p14="http://schemas.microsoft.com/office/powerpoint/2010/main" val="1290389402"/>
      </p:ext>
    </p:extLst>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2"/>
                </a:solidFill>
              </a:rPr>
              <a:t>3. Data cleaning.</a:t>
            </a:r>
          </a:p>
        </p:txBody>
      </p:sp>
      <p:sp>
        <p:nvSpPr>
          <p:cNvPr id="4" name="Content Placeholder 3">
            <a:extLst>
              <a:ext uri="{FF2B5EF4-FFF2-40B4-BE49-F238E27FC236}">
                <a16:creationId xmlns:a16="http://schemas.microsoft.com/office/drawing/2014/main" id="{53F4D065-71D0-DD78-6CD7-8448DB913B08}"/>
              </a:ext>
            </a:extLst>
          </p:cNvPr>
          <p:cNvSpPr>
            <a:spLocks noGrp="1"/>
          </p:cNvSpPr>
          <p:nvPr>
            <p:ph idx="4294967295"/>
          </p:nvPr>
        </p:nvSpPr>
        <p:spPr>
          <a:xfrm>
            <a:off x="0" y="1676400"/>
            <a:ext cx="11887200" cy="5081588"/>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55E0CC99-D970-82B9-420A-C7244EB1E771}"/>
              </a:ext>
            </a:extLst>
          </p:cNvPr>
          <p:cNvPicPr>
            <a:picLocks noChangeAspect="1"/>
          </p:cNvPicPr>
          <p:nvPr/>
        </p:nvPicPr>
        <p:blipFill>
          <a:blip r:embed="rId2"/>
          <a:stretch>
            <a:fillRect/>
          </a:stretch>
        </p:blipFill>
        <p:spPr>
          <a:xfrm>
            <a:off x="152400" y="1600200"/>
            <a:ext cx="10012680" cy="2051621"/>
          </a:xfrm>
          <a:prstGeom prst="rect">
            <a:avLst/>
          </a:prstGeom>
        </p:spPr>
      </p:pic>
      <p:pic>
        <p:nvPicPr>
          <p:cNvPr id="8" name="Picture 7">
            <a:extLst>
              <a:ext uri="{FF2B5EF4-FFF2-40B4-BE49-F238E27FC236}">
                <a16:creationId xmlns:a16="http://schemas.microsoft.com/office/drawing/2014/main" id="{155AC865-6683-C9CE-1437-931AE675902B}"/>
              </a:ext>
            </a:extLst>
          </p:cNvPr>
          <p:cNvPicPr>
            <a:picLocks noChangeAspect="1"/>
          </p:cNvPicPr>
          <p:nvPr/>
        </p:nvPicPr>
        <p:blipFill>
          <a:blip r:embed="rId3"/>
          <a:stretch>
            <a:fillRect/>
          </a:stretch>
        </p:blipFill>
        <p:spPr>
          <a:xfrm>
            <a:off x="152400" y="3714827"/>
            <a:ext cx="10012680" cy="502763"/>
          </a:xfrm>
          <a:prstGeom prst="rect">
            <a:avLst/>
          </a:prstGeom>
        </p:spPr>
      </p:pic>
      <p:pic>
        <p:nvPicPr>
          <p:cNvPr id="10" name="Picture 9">
            <a:extLst>
              <a:ext uri="{FF2B5EF4-FFF2-40B4-BE49-F238E27FC236}">
                <a16:creationId xmlns:a16="http://schemas.microsoft.com/office/drawing/2014/main" id="{ADA9AD0C-6DAA-1F36-80ED-D12FE108BA34}"/>
              </a:ext>
            </a:extLst>
          </p:cNvPr>
          <p:cNvPicPr>
            <a:picLocks noChangeAspect="1"/>
          </p:cNvPicPr>
          <p:nvPr/>
        </p:nvPicPr>
        <p:blipFill>
          <a:blip r:embed="rId4"/>
          <a:stretch>
            <a:fillRect/>
          </a:stretch>
        </p:blipFill>
        <p:spPr>
          <a:xfrm>
            <a:off x="152400" y="4217590"/>
            <a:ext cx="10012680" cy="520807"/>
          </a:xfrm>
          <a:prstGeom prst="rect">
            <a:avLst/>
          </a:prstGeom>
        </p:spPr>
      </p:pic>
      <p:sp>
        <p:nvSpPr>
          <p:cNvPr id="14" name="Content Placeholder 2">
            <a:extLst>
              <a:ext uri="{FF2B5EF4-FFF2-40B4-BE49-F238E27FC236}">
                <a16:creationId xmlns:a16="http://schemas.microsoft.com/office/drawing/2014/main" id="{EAFEA010-ACB2-1A53-4527-08E4632945F5}"/>
              </a:ext>
            </a:extLst>
          </p:cNvPr>
          <p:cNvSpPr txBox="1">
            <a:spLocks/>
          </p:cNvSpPr>
          <p:nvPr/>
        </p:nvSpPr>
        <p:spPr>
          <a:xfrm>
            <a:off x="152400" y="4990014"/>
            <a:ext cx="11887200" cy="1410785"/>
          </a:xfrm>
          <a:prstGeom prst="rect">
            <a:avLst/>
          </a:prstGeom>
        </p:spPr>
        <p:txBody>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sz="2000" dirty="0"/>
              <a:t>We convert the categorical variable to numerical and rename some columns to be easy for readers and understandable.</a:t>
            </a:r>
            <a:endParaRPr lang="ar-EG" sz="2000" dirty="0"/>
          </a:p>
          <a:p>
            <a:pPr marL="0" indent="0">
              <a:buNone/>
            </a:pPr>
            <a:endParaRPr lang="en-US" dirty="0"/>
          </a:p>
        </p:txBody>
      </p:sp>
    </p:spTree>
    <p:extLst>
      <p:ext uri="{BB962C8B-B14F-4D97-AF65-F5344CB8AC3E}">
        <p14:creationId xmlns:p14="http://schemas.microsoft.com/office/powerpoint/2010/main" val="657192219"/>
      </p:ext>
    </p:extLst>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3F4D065-71D0-DD78-6CD7-8448DB913B08}"/>
              </a:ext>
            </a:extLst>
          </p:cNvPr>
          <p:cNvSpPr>
            <a:spLocks noGrp="1"/>
          </p:cNvSpPr>
          <p:nvPr>
            <p:ph idx="4294967295"/>
          </p:nvPr>
        </p:nvSpPr>
        <p:spPr>
          <a:xfrm>
            <a:off x="0" y="1676400"/>
            <a:ext cx="11887200" cy="5081588"/>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14" name="Content Placeholder 2">
            <a:extLst>
              <a:ext uri="{FF2B5EF4-FFF2-40B4-BE49-F238E27FC236}">
                <a16:creationId xmlns:a16="http://schemas.microsoft.com/office/drawing/2014/main" id="{EAFEA010-ACB2-1A53-4527-08E4632945F5}"/>
              </a:ext>
            </a:extLst>
          </p:cNvPr>
          <p:cNvSpPr txBox="1">
            <a:spLocks/>
          </p:cNvSpPr>
          <p:nvPr/>
        </p:nvSpPr>
        <p:spPr>
          <a:xfrm>
            <a:off x="152400" y="1676400"/>
            <a:ext cx="11963400" cy="5081588"/>
          </a:xfrm>
          <a:prstGeom prst="rect">
            <a:avLst/>
          </a:prstGeom>
        </p:spPr>
        <p:txBody>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None/>
            </a:pPr>
            <a:endParaRPr lang="ar-EG" sz="2000" dirty="0"/>
          </a:p>
          <a:p>
            <a:pPr marL="0" indent="0">
              <a:buNone/>
            </a:pPr>
            <a:endParaRPr lang="en-US" dirty="0"/>
          </a:p>
        </p:txBody>
      </p:sp>
      <p:pic>
        <p:nvPicPr>
          <p:cNvPr id="5" name="Picture 4">
            <a:extLst>
              <a:ext uri="{FF2B5EF4-FFF2-40B4-BE49-F238E27FC236}">
                <a16:creationId xmlns:a16="http://schemas.microsoft.com/office/drawing/2014/main" id="{C0067EA6-AAC4-645E-2607-B29BD456471F}"/>
              </a:ext>
            </a:extLst>
          </p:cNvPr>
          <p:cNvPicPr>
            <a:picLocks noChangeAspect="1"/>
          </p:cNvPicPr>
          <p:nvPr/>
        </p:nvPicPr>
        <p:blipFill>
          <a:blip r:embed="rId2"/>
          <a:stretch>
            <a:fillRect/>
          </a:stretch>
        </p:blipFill>
        <p:spPr>
          <a:xfrm>
            <a:off x="36576" y="1642872"/>
            <a:ext cx="3823334" cy="3031837"/>
          </a:xfrm>
          <a:prstGeom prst="rect">
            <a:avLst/>
          </a:prstGeom>
        </p:spPr>
      </p:pic>
      <p:pic>
        <p:nvPicPr>
          <p:cNvPr id="9" name="Picture 8">
            <a:extLst>
              <a:ext uri="{FF2B5EF4-FFF2-40B4-BE49-F238E27FC236}">
                <a16:creationId xmlns:a16="http://schemas.microsoft.com/office/drawing/2014/main" id="{32964E20-D510-9A07-DAB0-2352624C426C}"/>
              </a:ext>
            </a:extLst>
          </p:cNvPr>
          <p:cNvPicPr>
            <a:picLocks noChangeAspect="1"/>
          </p:cNvPicPr>
          <p:nvPr/>
        </p:nvPicPr>
        <p:blipFill>
          <a:blip r:embed="rId3"/>
          <a:stretch>
            <a:fillRect/>
          </a:stretch>
        </p:blipFill>
        <p:spPr>
          <a:xfrm>
            <a:off x="3894346" y="1642871"/>
            <a:ext cx="8297654" cy="3031837"/>
          </a:xfrm>
          <a:prstGeom prst="rect">
            <a:avLst/>
          </a:prstGeom>
        </p:spPr>
      </p:pic>
      <p:pic>
        <p:nvPicPr>
          <p:cNvPr id="12" name="Picture 11">
            <a:extLst>
              <a:ext uri="{FF2B5EF4-FFF2-40B4-BE49-F238E27FC236}">
                <a16:creationId xmlns:a16="http://schemas.microsoft.com/office/drawing/2014/main" id="{747C244E-524B-9EC2-2FEB-32CE9463E9F3}"/>
              </a:ext>
            </a:extLst>
          </p:cNvPr>
          <p:cNvPicPr>
            <a:picLocks noChangeAspect="1"/>
          </p:cNvPicPr>
          <p:nvPr/>
        </p:nvPicPr>
        <p:blipFill>
          <a:blip r:embed="rId4"/>
          <a:stretch>
            <a:fillRect/>
          </a:stretch>
        </p:blipFill>
        <p:spPr>
          <a:xfrm>
            <a:off x="36576" y="4761701"/>
            <a:ext cx="5754624" cy="1909292"/>
          </a:xfrm>
          <a:prstGeom prst="rect">
            <a:avLst/>
          </a:prstGeom>
        </p:spPr>
      </p:pic>
      <p:sp>
        <p:nvSpPr>
          <p:cNvPr id="16" name="Content Placeholder 2">
            <a:extLst>
              <a:ext uri="{FF2B5EF4-FFF2-40B4-BE49-F238E27FC236}">
                <a16:creationId xmlns:a16="http://schemas.microsoft.com/office/drawing/2014/main" id="{F98B9989-348F-9D2B-6994-8E9A5A402FED}"/>
              </a:ext>
            </a:extLst>
          </p:cNvPr>
          <p:cNvSpPr txBox="1">
            <a:spLocks/>
          </p:cNvSpPr>
          <p:nvPr/>
        </p:nvSpPr>
        <p:spPr>
          <a:xfrm flipH="1">
            <a:off x="5943600" y="4800600"/>
            <a:ext cx="6211824" cy="1909292"/>
          </a:xfrm>
          <a:prstGeom prst="rect">
            <a:avLst/>
          </a:prstGeom>
        </p:spPr>
        <p:txBody>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dirty="0"/>
              <a:t>We just check the null values and remove it if is detected and check the duplicates values and drop it also.</a:t>
            </a:r>
            <a:endParaRPr lang="ar-EG" dirty="0"/>
          </a:p>
        </p:txBody>
      </p:sp>
    </p:spTree>
    <p:extLst>
      <p:ext uri="{BB962C8B-B14F-4D97-AF65-F5344CB8AC3E}">
        <p14:creationId xmlns:p14="http://schemas.microsoft.com/office/powerpoint/2010/main" val="549176538"/>
      </p:ext>
    </p:extLst>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3F4D065-71D0-DD78-6CD7-8448DB913B08}"/>
              </a:ext>
            </a:extLst>
          </p:cNvPr>
          <p:cNvSpPr>
            <a:spLocks noGrp="1"/>
          </p:cNvSpPr>
          <p:nvPr>
            <p:ph idx="1"/>
          </p:nvPr>
        </p:nvSpPr>
        <p:spPr>
          <a:xfrm>
            <a:off x="152400" y="1676400"/>
            <a:ext cx="11887200" cy="5082380"/>
          </a:xfrm>
        </p:spPr>
        <p:txBody>
          <a:bodyPr>
            <a:normAutofit/>
          </a:bodyPr>
          <a:lstStyle/>
          <a:p>
            <a:endParaRPr lang="en-US" dirty="0"/>
          </a:p>
          <a:p>
            <a:endParaRPr lang="en-US" dirty="0"/>
          </a:p>
          <a:p>
            <a:endParaRPr lang="en-US" dirty="0"/>
          </a:p>
          <a:p>
            <a:endParaRPr lang="en-US" dirty="0"/>
          </a:p>
          <a:p>
            <a:endParaRPr lang="en-US" sz="1200" dirty="0"/>
          </a:p>
          <a:p>
            <a:endParaRPr lang="en-US" sz="1200" dirty="0"/>
          </a:p>
          <a:p>
            <a:pPr>
              <a:buFont typeface="Wingdings" panose="05000000000000000000" pitchFamily="2" charset="2"/>
              <a:buChar char="Ø"/>
            </a:pPr>
            <a:endParaRPr lang="en-US" sz="1200" dirty="0"/>
          </a:p>
          <a:p>
            <a:pPr>
              <a:buFont typeface="Wingdings" panose="05000000000000000000" pitchFamily="2" charset="2"/>
              <a:buChar char="v"/>
            </a:pPr>
            <a:r>
              <a:rPr lang="en-US" sz="1800" dirty="0"/>
              <a:t>We just drop unnecessary columns that we don't need in our analysis.</a:t>
            </a:r>
            <a:endParaRPr lang="ar-EG" sz="1800"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66707176-D867-70C6-D11F-69520E25CC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446" y="1562527"/>
            <a:ext cx="9391154" cy="3271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1877827"/>
      </p:ext>
    </p:extLst>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3F4D065-71D0-DD78-6CD7-8448DB913B08}"/>
              </a:ext>
            </a:extLst>
          </p:cNvPr>
          <p:cNvSpPr>
            <a:spLocks noGrp="1"/>
          </p:cNvSpPr>
          <p:nvPr>
            <p:ph idx="1"/>
          </p:nvPr>
        </p:nvSpPr>
        <p:spPr>
          <a:xfrm>
            <a:off x="152400" y="1676400"/>
            <a:ext cx="11887200" cy="5082380"/>
          </a:xfrm>
        </p:spPr>
        <p:txBody>
          <a:bodyPr>
            <a:normAutofit/>
          </a:bodyPr>
          <a:lstStyle/>
          <a:p>
            <a:endParaRPr lang="en-US" dirty="0"/>
          </a:p>
          <a:p>
            <a:endParaRPr lang="en-US" dirty="0"/>
          </a:p>
          <a:p>
            <a:endParaRPr lang="en-US" dirty="0"/>
          </a:p>
          <a:p>
            <a:endParaRPr lang="en-US" dirty="0"/>
          </a:p>
          <a:p>
            <a:endParaRPr lang="en-US" sz="1200" dirty="0"/>
          </a:p>
          <a:p>
            <a:endParaRPr lang="en-US" sz="1200" dirty="0"/>
          </a:p>
          <a:p>
            <a:pPr>
              <a:buFont typeface="Wingdings" panose="05000000000000000000" pitchFamily="2" charset="2"/>
              <a:buChar char="Ø"/>
            </a:pPr>
            <a:endParaRPr lang="en-US" sz="1200" dirty="0"/>
          </a:p>
          <a:p>
            <a:pPr algn="l"/>
            <a:endParaRPr lang="en-US" sz="1600" dirty="0"/>
          </a:p>
          <a:p>
            <a:pPr algn="l">
              <a:buFont typeface="Wingdings" panose="05000000000000000000" pitchFamily="2" charset="2"/>
              <a:buChar char="v"/>
            </a:pPr>
            <a:endParaRPr lang="en-US" sz="1600" dirty="0"/>
          </a:p>
          <a:p>
            <a:pPr algn="l">
              <a:buFont typeface="Wingdings" panose="05000000000000000000" pitchFamily="2" charset="2"/>
              <a:buChar char="v"/>
            </a:pPr>
            <a:r>
              <a:rPr lang="en-US" sz="2000" dirty="0"/>
              <a:t>We plot displot to detect if there are outliers in dataset or not and if there are outlier we remove it using function remove and plot displot again to check if the outlier deleted as we want or not.</a:t>
            </a:r>
            <a:endParaRPr lang="ar-EG" sz="2000"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50DF5583-6D89-56B9-18CD-B3F2285DF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9417652" cy="4006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6021158"/>
      </p:ext>
    </p:extLst>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4.</a:t>
            </a:r>
            <a:r>
              <a:rPr lang="en-US" u="sng" dirty="0">
                <a:effectLst/>
              </a:rPr>
              <a:t>Pandas’ aggregate functions</a:t>
            </a:r>
          </a:p>
        </p:txBody>
      </p:sp>
      <p:sp>
        <p:nvSpPr>
          <p:cNvPr id="3" name="Content Placeholder 2"/>
          <p:cNvSpPr>
            <a:spLocks noGrp="1"/>
          </p:cNvSpPr>
          <p:nvPr>
            <p:ph sz="half" idx="1"/>
          </p:nvPr>
        </p:nvSpPr>
        <p:spPr>
          <a:xfrm>
            <a:off x="76200" y="1600200"/>
            <a:ext cx="12039600" cy="5158580"/>
          </a:xfrm>
        </p:spPr>
        <p:txBody>
          <a:bodyPr/>
          <a:lstStyle/>
          <a:p>
            <a:endParaRPr lang="en-US" dirty="0"/>
          </a:p>
          <a:p>
            <a:pPr marL="0" indent="0">
              <a:buNone/>
            </a:pPr>
            <a:endParaRPr lang="en-US" dirty="0"/>
          </a:p>
          <a:p>
            <a:endParaRPr lang="en-US" dirty="0"/>
          </a:p>
          <a:p>
            <a:endParaRPr lang="en-US" dirty="0"/>
          </a:p>
          <a:p>
            <a:pPr marL="0" indent="0">
              <a:buNone/>
            </a:pPr>
            <a:endParaRPr lang="en-US" dirty="0"/>
          </a:p>
          <a:p>
            <a:pPr marL="457200" indent="-457200">
              <a:buFont typeface="+mj-lt"/>
              <a:buAutoNum type="arabicPeriod"/>
            </a:pPr>
            <a:r>
              <a:rPr lang="en-US" sz="2400" dirty="0"/>
              <a:t>we can see the cholesterol's min , max and mean for females are greater than males.</a:t>
            </a:r>
          </a:p>
          <a:p>
            <a:pPr marL="457200" indent="-457200">
              <a:buFont typeface="+mj-lt"/>
              <a:buAutoNum type="arabicPeriod"/>
            </a:pPr>
            <a:r>
              <a:rPr lang="en-US" sz="2400" dirty="0"/>
              <a:t>the blood sugar's min and max values are equal in males and  females but the blood's mean in females are greater than the males.</a:t>
            </a:r>
          </a:p>
          <a:p>
            <a:pPr marL="457200" indent="-457200">
              <a:buFont typeface="+mj-lt"/>
              <a:buAutoNum type="arabicPeriod"/>
            </a:pPr>
            <a:r>
              <a:rPr lang="en-US" sz="2400" dirty="0"/>
              <a:t>the Body math's mean and min in females is greater than males.</a:t>
            </a:r>
            <a:endParaRPr lang="en-US" dirty="0"/>
          </a:p>
        </p:txBody>
      </p:sp>
      <p:pic>
        <p:nvPicPr>
          <p:cNvPr id="7" name="Picture 6">
            <a:extLst>
              <a:ext uri="{FF2B5EF4-FFF2-40B4-BE49-F238E27FC236}">
                <a16:creationId xmlns:a16="http://schemas.microsoft.com/office/drawing/2014/main" id="{6B7B36F0-8CE9-E016-84AC-AA037E06A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381" y="1676400"/>
            <a:ext cx="8761815" cy="260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8627701"/>
      </p:ext>
    </p:extLst>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1600200"/>
            <a:ext cx="12039600" cy="5158580"/>
          </a:xfrm>
        </p:spPr>
        <p:txBody>
          <a:bodyPr/>
          <a:lstStyle/>
          <a:p>
            <a:endParaRPr lang="en-US" dirty="0"/>
          </a:p>
          <a:p>
            <a:pPr marL="0" indent="0">
              <a:buNone/>
            </a:pPr>
            <a:endParaRPr lang="en-US" dirty="0"/>
          </a:p>
          <a:p>
            <a:endParaRPr lang="en-US" dirty="0"/>
          </a:p>
          <a:p>
            <a:endParaRPr lang="en-US" dirty="0"/>
          </a:p>
          <a:p>
            <a:pPr marL="0" indent="0">
              <a:buNone/>
            </a:pPr>
            <a:endParaRPr lang="en-US" dirty="0"/>
          </a:p>
          <a:p>
            <a:pPr marL="457200" indent="-457200">
              <a:buFont typeface="+mj-lt"/>
              <a:buAutoNum type="arabicPeriod"/>
            </a:pPr>
            <a:endParaRPr lang="en-US" i="0" dirty="0"/>
          </a:p>
          <a:p>
            <a:pPr marL="457200" indent="-457200">
              <a:buFont typeface="+mj-lt"/>
              <a:buAutoNum type="arabicPeriod"/>
            </a:pPr>
            <a:r>
              <a:rPr lang="en-US" i="0" dirty="0"/>
              <a:t>we select this columns and grouped by target to calculate the value of min,max,mean and std .</a:t>
            </a:r>
          </a:p>
          <a:p>
            <a:pPr marL="457200" indent="-457200">
              <a:buFont typeface="+mj-lt"/>
              <a:buAutoNum type="arabicPeriod"/>
            </a:pPr>
            <a:r>
              <a:rPr lang="en-US" i="0" dirty="0"/>
              <a:t>after implements this operation we can see the people that have heart disease and other columns that cause that disease.</a:t>
            </a:r>
            <a:endParaRPr lang="en-US" dirty="0"/>
          </a:p>
          <a:p>
            <a:pPr marL="0" indent="0">
              <a:buNone/>
            </a:pPr>
            <a:endParaRPr lang="en-US" dirty="0"/>
          </a:p>
        </p:txBody>
      </p:sp>
      <p:pic>
        <p:nvPicPr>
          <p:cNvPr id="9" name="Picture 8">
            <a:extLst>
              <a:ext uri="{FF2B5EF4-FFF2-40B4-BE49-F238E27FC236}">
                <a16:creationId xmlns:a16="http://schemas.microsoft.com/office/drawing/2014/main" id="{8974B5C7-1A1D-8E34-91AE-48F771007C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28800"/>
            <a:ext cx="8678688" cy="289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3927740"/>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1600200"/>
            <a:ext cx="12039600" cy="5158580"/>
          </a:xfrm>
        </p:spPr>
        <p:txBody>
          <a:bodyPr/>
          <a:lstStyle/>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457200" indent="-457200">
              <a:buFont typeface="+mj-lt"/>
              <a:buAutoNum type="arabicPeriod"/>
            </a:pPr>
            <a:endParaRPr lang="en-US" i="0" dirty="0"/>
          </a:p>
          <a:p>
            <a:pPr marL="457200" indent="-457200">
              <a:buFont typeface="+mj-lt"/>
              <a:buAutoNum type="arabicPeriod"/>
            </a:pPr>
            <a:endParaRPr lang="en-US" sz="2000" dirty="0"/>
          </a:p>
          <a:p>
            <a:pPr marL="457200" indent="-457200">
              <a:buFont typeface="+mj-lt"/>
              <a:buAutoNum type="arabicPeriod"/>
            </a:pPr>
            <a:r>
              <a:rPr lang="en-US" sz="2000" dirty="0"/>
              <a:t>we select some columns and grouped by(chest pain type) and perform do operations like mean and std.</a:t>
            </a:r>
          </a:p>
          <a:p>
            <a:pPr marL="457200" indent="-457200">
              <a:buFont typeface="+mj-lt"/>
              <a:buAutoNum type="arabicPeriod"/>
            </a:pPr>
            <a:r>
              <a:rPr lang="en-US" sz="2000" dirty="0"/>
              <a:t>we calculate the count of gender and the age’s min , max and mean  grouped by the blood sugar.</a:t>
            </a:r>
          </a:p>
        </p:txBody>
      </p:sp>
      <p:pic>
        <p:nvPicPr>
          <p:cNvPr id="4" name="Picture 3">
            <a:extLst>
              <a:ext uri="{FF2B5EF4-FFF2-40B4-BE49-F238E27FC236}">
                <a16:creationId xmlns:a16="http://schemas.microsoft.com/office/drawing/2014/main" id="{0BF749E2-A2DA-B8BE-6BA6-02F9F3B6B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144" y="1752600"/>
            <a:ext cx="8001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B5C32BD8-370B-5061-EDB0-81D0A105D4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144" y="3657600"/>
            <a:ext cx="8001000" cy="1723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4298745"/>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1600200"/>
            <a:ext cx="12039600" cy="5158580"/>
          </a:xfrm>
        </p:spPr>
        <p:txBody>
          <a:bodyPr/>
          <a:lstStyle/>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457200" indent="-457200">
              <a:buFont typeface="+mj-lt"/>
              <a:buAutoNum type="arabicPeriod"/>
            </a:pPr>
            <a:endParaRPr lang="en-US" i="0" dirty="0"/>
          </a:p>
          <a:p>
            <a:pPr marL="457200" indent="-457200">
              <a:buFont typeface="+mj-lt"/>
              <a:buAutoNum type="arabicPeriod"/>
            </a:pPr>
            <a:endParaRPr lang="en-US" sz="1800" dirty="0"/>
          </a:p>
          <a:p>
            <a:pPr marL="457200" indent="-457200">
              <a:buFont typeface="+mj-lt"/>
              <a:buAutoNum type="arabicPeriod"/>
            </a:pPr>
            <a:r>
              <a:rPr lang="en-US" sz="1800" dirty="0"/>
              <a:t>we calculate the count, mean and std of target according to all columns in the dataset.</a:t>
            </a:r>
          </a:p>
          <a:p>
            <a:pPr marL="457200" indent="-457200">
              <a:buFont typeface="+mj-lt"/>
              <a:buAutoNum type="arabicPeriod"/>
            </a:pPr>
            <a:r>
              <a:rPr lang="en-US" sz="1800" dirty="0"/>
              <a:t>the number of people who smoking and the age that is affect from this</a:t>
            </a:r>
            <a:endParaRPr lang="en-US" sz="2000" dirty="0"/>
          </a:p>
        </p:txBody>
      </p:sp>
      <p:pic>
        <p:nvPicPr>
          <p:cNvPr id="6" name="Picture 5">
            <a:extLst>
              <a:ext uri="{FF2B5EF4-FFF2-40B4-BE49-F238E27FC236}">
                <a16:creationId xmlns:a16="http://schemas.microsoft.com/office/drawing/2014/main" id="{5E01F0A8-3E97-933D-24B9-DF1EF599C2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101" y="1752600"/>
            <a:ext cx="9263743"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6918597"/>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5.</a:t>
            </a:r>
            <a:r>
              <a:rPr lang="en-US" u="sng" dirty="0"/>
              <a:t>Data visualization</a:t>
            </a:r>
            <a:r>
              <a:rPr lang="en-US" dirty="0"/>
              <a:t>.</a:t>
            </a:r>
            <a:endParaRPr lang="ar-E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0"/>
            <a:ext cx="12192000" cy="5334000"/>
          </a:xfrm>
          <a:prstGeom prst="rect">
            <a:avLst/>
          </a:prstGeom>
        </p:spPr>
      </p:pic>
    </p:spTree>
    <p:extLst>
      <p:ext uri="{BB962C8B-B14F-4D97-AF65-F5344CB8AC3E}">
        <p14:creationId xmlns:p14="http://schemas.microsoft.com/office/powerpoint/2010/main" val="135424814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content of presentation :</a:t>
            </a:r>
          </a:p>
        </p:txBody>
      </p:sp>
      <p:sp>
        <p:nvSpPr>
          <p:cNvPr id="3" name="Content Placeholder 2"/>
          <p:cNvSpPr>
            <a:spLocks noGrp="1"/>
          </p:cNvSpPr>
          <p:nvPr>
            <p:ph idx="1"/>
          </p:nvPr>
        </p:nvSpPr>
        <p:spPr/>
        <p:txBody>
          <a:bodyPr/>
          <a:lstStyle/>
          <a:p>
            <a:r>
              <a:rPr lang="en-US" dirty="0">
                <a:solidFill>
                  <a:srgbClr val="00B0F0"/>
                </a:solidFill>
              </a:rPr>
              <a:t>introduction.</a:t>
            </a:r>
          </a:p>
          <a:p>
            <a:r>
              <a:rPr lang="en-US" dirty="0">
                <a:solidFill>
                  <a:srgbClr val="00B0F0"/>
                </a:solidFill>
              </a:rPr>
              <a:t>Loading libraries and importing data.</a:t>
            </a:r>
          </a:p>
          <a:p>
            <a:r>
              <a:rPr lang="en-US" dirty="0">
                <a:solidFill>
                  <a:srgbClr val="00B0F0"/>
                </a:solidFill>
              </a:rPr>
              <a:t>Data cleaning.</a:t>
            </a:r>
          </a:p>
          <a:p>
            <a:r>
              <a:rPr lang="en-US" dirty="0">
                <a:solidFill>
                  <a:srgbClr val="00B0F0"/>
                </a:solidFill>
              </a:rPr>
              <a:t>Data visualization.</a:t>
            </a:r>
          </a:p>
          <a:p>
            <a:r>
              <a:rPr lang="en-US" b="1" dirty="0">
                <a:solidFill>
                  <a:srgbClr val="00B0F0"/>
                </a:solidFill>
              </a:rPr>
              <a:t>The problems.</a:t>
            </a:r>
          </a:p>
          <a:p>
            <a:r>
              <a:rPr lang="en-US" b="1" dirty="0">
                <a:solidFill>
                  <a:srgbClr val="00B0F0"/>
                </a:solidFill>
              </a:rPr>
              <a:t>The recommended solution.</a:t>
            </a:r>
          </a:p>
          <a:p>
            <a:endParaRPr lang="en-US" dirty="0">
              <a:solidFill>
                <a:srgbClr val="00B0F0"/>
              </a:solidFill>
            </a:endParaRPr>
          </a:p>
          <a:p>
            <a:endParaRPr lang="en-US" dirty="0">
              <a:solidFill>
                <a:srgbClr val="00B0F0"/>
              </a:solidFill>
            </a:endParaRPr>
          </a:p>
        </p:txBody>
      </p:sp>
    </p:spTree>
    <p:extLst>
      <p:ext uri="{BB962C8B-B14F-4D97-AF65-F5344CB8AC3E}">
        <p14:creationId xmlns:p14="http://schemas.microsoft.com/office/powerpoint/2010/main" val="177296946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0"/>
            <a:ext cx="12191999" cy="5334000"/>
          </a:xfrm>
          <a:prstGeom prst="rect">
            <a:avLst/>
          </a:prstGeom>
        </p:spPr>
      </p:pic>
    </p:spTree>
    <p:extLst>
      <p:ext uri="{BB962C8B-B14F-4D97-AF65-F5344CB8AC3E}">
        <p14:creationId xmlns:p14="http://schemas.microsoft.com/office/powerpoint/2010/main" val="42368445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0"/>
            <a:ext cx="12192000" cy="5334000"/>
          </a:xfrm>
          <a:prstGeom prst="rect">
            <a:avLst/>
          </a:prstGeom>
        </p:spPr>
      </p:pic>
    </p:spTree>
    <p:extLst>
      <p:ext uri="{BB962C8B-B14F-4D97-AF65-F5344CB8AC3E}">
        <p14:creationId xmlns:p14="http://schemas.microsoft.com/office/powerpoint/2010/main" val="288555859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problems</a:t>
            </a:r>
            <a:endParaRPr lang="en-US" dirty="0"/>
          </a:p>
        </p:txBody>
      </p:sp>
      <p:sp>
        <p:nvSpPr>
          <p:cNvPr id="3" name="Content Placeholder 2"/>
          <p:cNvSpPr>
            <a:spLocks noGrp="1"/>
          </p:cNvSpPr>
          <p:nvPr>
            <p:ph sz="half" idx="1"/>
          </p:nvPr>
        </p:nvSpPr>
        <p:spPr>
          <a:xfrm>
            <a:off x="76200" y="1645920"/>
            <a:ext cx="12039600" cy="5112860"/>
          </a:xfrm>
        </p:spPr>
        <p:txBody>
          <a:bodyPr>
            <a:normAutofit/>
          </a:bodyPr>
          <a:lstStyle/>
          <a:p>
            <a:pPr marL="457200" indent="-457200">
              <a:buFont typeface="+mj-lt"/>
              <a:buAutoNum type="arabicPeriod"/>
            </a:pPr>
            <a:r>
              <a:rPr lang="en-US" sz="2000" dirty="0"/>
              <a:t>We can see that most of the people show their heart disease between age 40- more than 60.</a:t>
            </a:r>
          </a:p>
          <a:p>
            <a:pPr marL="457200" indent="-457200">
              <a:buFont typeface="+mj-lt"/>
              <a:buAutoNum type="arabicPeriod"/>
            </a:pPr>
            <a:r>
              <a:rPr lang="en-US" sz="2000" dirty="0"/>
              <a:t>We can see that women tend to have more heart disease.</a:t>
            </a:r>
          </a:p>
          <a:p>
            <a:pPr marL="457200" indent="-457200">
              <a:buFont typeface="+mj-lt"/>
              <a:buAutoNum type="arabicPeriod"/>
            </a:pPr>
            <a:r>
              <a:rPr lang="en-US" sz="2000" dirty="0"/>
              <a:t>the people who have heart disease is that have chest pain type (atypical angina / </a:t>
            </a:r>
            <a:r>
              <a:rPr lang="en-US" sz="2000" dirty="0">
                <a:solidFill>
                  <a:srgbClr val="002060"/>
                </a:solidFill>
              </a:rPr>
              <a:t>non angina pectoris</a:t>
            </a:r>
            <a:r>
              <a:rPr lang="en-US" sz="2000" dirty="0"/>
              <a:t>/ asymptomatic) more that the others that don't have.</a:t>
            </a:r>
          </a:p>
          <a:p>
            <a:pPr marL="457200" indent="-457200">
              <a:buFont typeface="+mj-lt"/>
              <a:buAutoNum type="arabicPeriod"/>
            </a:pPr>
            <a:r>
              <a:rPr lang="en-US" sz="2000" dirty="0"/>
              <a:t>It seems that people with heart problems generally had slightly lower blood pressure than normal people.</a:t>
            </a:r>
          </a:p>
          <a:p>
            <a:pPr marL="457200" indent="-457200">
              <a:buFont typeface="+mj-lt"/>
              <a:buAutoNum type="arabicPeriod"/>
            </a:pPr>
            <a:r>
              <a:rPr lang="en-US" sz="2000" dirty="0"/>
              <a:t>people who have a big cholestoral value is have heart disease.</a:t>
            </a:r>
          </a:p>
          <a:p>
            <a:pPr marL="457200" indent="-457200">
              <a:buFont typeface="+mj-lt"/>
              <a:buAutoNum type="arabicPeriod"/>
            </a:pPr>
            <a:r>
              <a:rPr lang="en-US" sz="2000" dirty="0"/>
              <a:t>We see that most of the healthy and sick people have blood sugar less than 120)</a:t>
            </a:r>
          </a:p>
          <a:p>
            <a:pPr marL="457200" indent="-457200">
              <a:buFont typeface="+mj-lt"/>
              <a:buAutoNum type="arabicPeriod"/>
            </a:pPr>
            <a:r>
              <a:rPr lang="en-US" sz="2000" dirty="0"/>
              <a:t>Abnormality in electrocardiographic seems to be more dangerous as a lot of sick people have that.</a:t>
            </a:r>
          </a:p>
          <a:p>
            <a:pPr marL="457200" indent="-457200">
              <a:buFont typeface="+mj-lt"/>
              <a:buAutoNum type="arabicPeriod"/>
            </a:pPr>
            <a:r>
              <a:rPr lang="en-US" sz="1800" dirty="0"/>
              <a:t>Sick people seem to have higher maximum heart rate values</a:t>
            </a:r>
            <a:r>
              <a:rPr lang="en-US" sz="2000" dirty="0"/>
              <a:t>.</a:t>
            </a:r>
          </a:p>
          <a:p>
            <a:pPr marL="457200" indent="-457200">
              <a:buFont typeface="+mj-lt"/>
              <a:buAutoNum type="arabicPeriod"/>
            </a:pPr>
            <a:r>
              <a:rPr lang="en-US" sz="1800" i="0" dirty="0"/>
              <a:t>We can see many sick people have the kind 2(non typical angina) of Thalassemia.</a:t>
            </a:r>
            <a:endParaRPr lang="en-US" sz="1800" dirty="0"/>
          </a:p>
          <a:p>
            <a:pPr marL="0" indent="0">
              <a:buNone/>
            </a:pPr>
            <a:endParaRPr lang="en-US" sz="2000" dirty="0"/>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recommended solution</a:t>
            </a:r>
            <a:endParaRPr lang="en-US" dirty="0"/>
          </a:p>
        </p:txBody>
      </p:sp>
      <p:sp>
        <p:nvSpPr>
          <p:cNvPr id="3" name="Content Placeholder 2"/>
          <p:cNvSpPr>
            <a:spLocks noGrp="1"/>
          </p:cNvSpPr>
          <p:nvPr>
            <p:ph sz="half" idx="1"/>
          </p:nvPr>
        </p:nvSpPr>
        <p:spPr>
          <a:xfrm>
            <a:off x="76200" y="1645920"/>
            <a:ext cx="12039600" cy="5112860"/>
          </a:xfrm>
        </p:spPr>
        <p:txBody>
          <a:bodyPr>
            <a:normAutofit/>
          </a:bodyPr>
          <a:lstStyle/>
          <a:p>
            <a:pPr marL="457200" indent="-457200">
              <a:buFont typeface="+mj-lt"/>
              <a:buAutoNum type="arabicPeriod"/>
            </a:pPr>
            <a:r>
              <a:rPr lang="en-US" sz="1400" b="1" u="sng" dirty="0">
                <a:solidFill>
                  <a:srgbClr val="FF0000"/>
                </a:solidFill>
              </a:rPr>
              <a:t>the ages: </a:t>
            </a:r>
            <a:r>
              <a:rPr lang="en-US" sz="1400" dirty="0"/>
              <a:t>between 40 and 60 should do medical tests periodically to detect if they have heart problem or not.</a:t>
            </a:r>
          </a:p>
          <a:p>
            <a:pPr marL="457200" indent="-457200">
              <a:buFont typeface="+mj-lt"/>
              <a:buAutoNum type="arabicPeriod"/>
            </a:pPr>
            <a:r>
              <a:rPr lang="en-US" sz="1400" b="1" u="sng" dirty="0">
                <a:solidFill>
                  <a:srgbClr val="FF0000"/>
                </a:solidFill>
              </a:rPr>
              <a:t>The chest pain type:</a:t>
            </a:r>
            <a:r>
              <a:rPr lang="en-US" sz="1400" b="1" u="sng" dirty="0"/>
              <a:t> </a:t>
            </a:r>
            <a:r>
              <a:rPr lang="en-US" sz="1400" dirty="0"/>
              <a:t>The best treatment for your angina depends on the type of angina you have and other factors. If your angina is stable, you might be able to control it with lifestyle changes and medicines. Unstable angina requires immediate treatment in a hospital, which could involve medicines and surgical procedure.</a:t>
            </a:r>
          </a:p>
          <a:p>
            <a:pPr marL="457200" indent="-457200">
              <a:buFont typeface="+mj-lt"/>
              <a:buAutoNum type="arabicPeriod"/>
            </a:pPr>
            <a:r>
              <a:rPr lang="en-US" sz="1400" b="1" u="sng" dirty="0">
                <a:solidFill>
                  <a:srgbClr val="FF0000"/>
                </a:solidFill>
              </a:rPr>
              <a:t>The low blood pressure: </a:t>
            </a:r>
            <a:r>
              <a:rPr lang="en-US" sz="1400" dirty="0"/>
              <a:t>Medications&gt;- Several medications can be used to treat low blood pressure that occurs when you stand up (orthostatic hypotension). For example, the drug fludrocortisone, which boosts your blood volume, is often used to treat this form of low blood pressure and (diet and lifestyle changes)</a:t>
            </a:r>
          </a:p>
          <a:p>
            <a:pPr marL="457200" indent="-457200">
              <a:buFont typeface="+mj-lt"/>
              <a:buAutoNum type="arabicPeriod"/>
            </a:pPr>
            <a:r>
              <a:rPr lang="en-US" sz="1400" b="1" u="sng" dirty="0">
                <a:solidFill>
                  <a:srgbClr val="FF0000"/>
                </a:solidFill>
              </a:rPr>
              <a:t>a big cholestoral </a:t>
            </a:r>
            <a:r>
              <a:rPr lang="en-US" sz="1400" u="sng" dirty="0">
                <a:solidFill>
                  <a:srgbClr val="FF0000"/>
                </a:solidFill>
              </a:rPr>
              <a:t>: </a:t>
            </a:r>
            <a:r>
              <a:rPr lang="en-US" sz="1400" dirty="0"/>
              <a:t>by change your </a:t>
            </a:r>
            <a:r>
              <a:rPr lang="en-US" sz="1400" i="0" dirty="0"/>
              <a:t>lifestyle.</a:t>
            </a:r>
          </a:p>
          <a:p>
            <a:pPr>
              <a:buFont typeface="Wingdings" panose="05000000000000000000" pitchFamily="2" charset="2"/>
              <a:buChar char="ü"/>
            </a:pPr>
            <a:r>
              <a:rPr lang="en-US" sz="1400" dirty="0"/>
              <a:t>Eat heart-healthy foods.</a:t>
            </a:r>
          </a:p>
          <a:p>
            <a:pPr>
              <a:buFont typeface="Wingdings" panose="05000000000000000000" pitchFamily="2" charset="2"/>
              <a:buChar char="ü"/>
            </a:pPr>
            <a:r>
              <a:rPr lang="en-US" sz="1400" dirty="0"/>
              <a:t>Exercise on most days of the week and increase your physical activity.</a:t>
            </a:r>
          </a:p>
          <a:p>
            <a:pPr>
              <a:buFont typeface="Wingdings" panose="05000000000000000000" pitchFamily="2" charset="2"/>
              <a:buChar char="ü"/>
            </a:pPr>
            <a:r>
              <a:rPr lang="en-US" sz="1400" dirty="0"/>
              <a:t>stop smoking.</a:t>
            </a:r>
          </a:p>
          <a:p>
            <a:pPr>
              <a:buFont typeface="Wingdings" panose="05000000000000000000" pitchFamily="2" charset="2"/>
              <a:buChar char="ü"/>
            </a:pPr>
            <a:r>
              <a:rPr lang="en-US" sz="1600" dirty="0"/>
              <a:t>If lifestyle changes aren't enough we can use medication.</a:t>
            </a:r>
          </a:p>
          <a:p>
            <a:pPr marL="0" indent="0">
              <a:buNone/>
            </a:pPr>
            <a:endParaRPr lang="en-US" sz="1600" i="0" dirty="0"/>
          </a:p>
          <a:p>
            <a:pPr marL="0" indent="0">
              <a:buNone/>
            </a:pPr>
            <a:endParaRPr lang="en-US" sz="1800" dirty="0"/>
          </a:p>
        </p:txBody>
      </p:sp>
    </p:spTree>
    <p:extLst>
      <p:ext uri="{BB962C8B-B14F-4D97-AF65-F5344CB8AC3E}">
        <p14:creationId xmlns:p14="http://schemas.microsoft.com/office/powerpoint/2010/main" val="808162014"/>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recommended solution</a:t>
            </a:r>
            <a:endParaRPr lang="en-US" dirty="0"/>
          </a:p>
        </p:txBody>
      </p:sp>
      <p:sp>
        <p:nvSpPr>
          <p:cNvPr id="3" name="Content Placeholder 2"/>
          <p:cNvSpPr>
            <a:spLocks noGrp="1"/>
          </p:cNvSpPr>
          <p:nvPr>
            <p:ph sz="half" idx="1"/>
          </p:nvPr>
        </p:nvSpPr>
        <p:spPr>
          <a:xfrm>
            <a:off x="76200" y="1645920"/>
            <a:ext cx="12039600" cy="5112860"/>
          </a:xfrm>
        </p:spPr>
        <p:txBody>
          <a:bodyPr>
            <a:normAutofit/>
          </a:bodyPr>
          <a:lstStyle/>
          <a:p>
            <a:pPr marL="0" indent="0" algn="l">
              <a:buNone/>
            </a:pPr>
            <a:r>
              <a:rPr lang="en-US" sz="1400" u="sng" dirty="0">
                <a:solidFill>
                  <a:srgbClr val="FF0000"/>
                </a:solidFill>
              </a:rPr>
              <a:t>5. </a:t>
            </a:r>
            <a:r>
              <a:rPr lang="en-US" sz="1400" b="1" u="sng" dirty="0">
                <a:solidFill>
                  <a:srgbClr val="FF0000"/>
                </a:solidFill>
              </a:rPr>
              <a:t>Low blood sugar</a:t>
            </a:r>
            <a:r>
              <a:rPr lang="en-US" sz="1400" u="sng" dirty="0">
                <a:solidFill>
                  <a:srgbClr val="FF0000"/>
                </a:solidFill>
              </a:rPr>
              <a:t>:</a:t>
            </a:r>
          </a:p>
          <a:p>
            <a:pPr>
              <a:buFont typeface="Wingdings" panose="05000000000000000000" pitchFamily="2" charset="2"/>
              <a:buChar char="ü"/>
            </a:pPr>
            <a:r>
              <a:rPr lang="en-US" sz="1400" dirty="0"/>
              <a:t>Get physical.</a:t>
            </a:r>
          </a:p>
          <a:p>
            <a:pPr>
              <a:buFont typeface="Wingdings" panose="05000000000000000000" pitchFamily="2" charset="2"/>
              <a:buChar char="ü"/>
            </a:pPr>
            <a:r>
              <a:rPr lang="en-US" sz="1400" dirty="0"/>
              <a:t>Take your medication as directed.</a:t>
            </a:r>
          </a:p>
          <a:p>
            <a:pPr>
              <a:buFont typeface="Wingdings" panose="05000000000000000000" pitchFamily="2" charset="2"/>
              <a:buChar char="ü"/>
            </a:pPr>
            <a:r>
              <a:rPr lang="en-US" sz="1400" dirty="0"/>
              <a:t>Follow your diabetes eating plan.</a:t>
            </a:r>
          </a:p>
          <a:p>
            <a:pPr>
              <a:buFont typeface="Wingdings" panose="05000000000000000000" pitchFamily="2" charset="2"/>
              <a:buChar char="ü"/>
            </a:pPr>
            <a:r>
              <a:rPr lang="en-US" sz="1400" dirty="0"/>
              <a:t>Check your blood sugar.</a:t>
            </a:r>
          </a:p>
          <a:p>
            <a:pPr marL="0" indent="0">
              <a:buNone/>
            </a:pPr>
            <a:r>
              <a:rPr lang="en-US" sz="1400" u="sng" dirty="0">
                <a:solidFill>
                  <a:srgbClr val="FF0000"/>
                </a:solidFill>
              </a:rPr>
              <a:t>6. </a:t>
            </a:r>
            <a:r>
              <a:rPr lang="en-US" sz="1400" b="1" u="sng" dirty="0">
                <a:solidFill>
                  <a:srgbClr val="FF0000"/>
                </a:solidFill>
              </a:rPr>
              <a:t>Higher maximum heart rate</a:t>
            </a:r>
            <a:r>
              <a:rPr lang="en-US" sz="1400" u="sng" dirty="0">
                <a:solidFill>
                  <a:srgbClr val="FF0000"/>
                </a:solidFill>
              </a:rPr>
              <a:t>: </a:t>
            </a:r>
          </a:p>
          <a:p>
            <a:pPr marL="0" indent="0">
              <a:buNone/>
            </a:pPr>
            <a:r>
              <a:rPr lang="en-US" sz="1400" i="0" dirty="0"/>
              <a:t>you should avoid</a:t>
            </a:r>
            <a:r>
              <a:rPr lang="en-US" sz="1400" dirty="0"/>
              <a:t>: </a:t>
            </a:r>
          </a:p>
          <a:p>
            <a:pPr>
              <a:buFont typeface="Wingdings" panose="05000000000000000000" pitchFamily="2" charset="2"/>
              <a:buChar char="ü"/>
            </a:pPr>
            <a:r>
              <a:rPr lang="en-US" sz="1400" dirty="0"/>
              <a:t>Stress</a:t>
            </a:r>
          </a:p>
          <a:p>
            <a:pPr>
              <a:buFont typeface="Wingdings" panose="05000000000000000000" pitchFamily="2" charset="2"/>
              <a:buChar char="ü"/>
            </a:pPr>
            <a:r>
              <a:rPr lang="en-US" sz="1400" dirty="0"/>
              <a:t>fears </a:t>
            </a:r>
          </a:p>
          <a:p>
            <a:pPr>
              <a:buFont typeface="Wingdings" panose="05000000000000000000" pitchFamily="2" charset="2"/>
              <a:buChar char="ü"/>
            </a:pPr>
            <a:r>
              <a:rPr lang="en-US" sz="1400" dirty="0"/>
              <a:t>Worries</a:t>
            </a:r>
          </a:p>
          <a:p>
            <a:pPr>
              <a:buFont typeface="Wingdings" panose="05000000000000000000" pitchFamily="2" charset="2"/>
              <a:buChar char="ü"/>
            </a:pPr>
            <a:r>
              <a:rPr lang="en-US" sz="1400" dirty="0"/>
              <a:t>violent efforts </a:t>
            </a:r>
          </a:p>
          <a:p>
            <a:pPr>
              <a:buFont typeface="Wingdings" panose="05000000000000000000" pitchFamily="2" charset="2"/>
              <a:buChar char="ü"/>
            </a:pPr>
            <a:r>
              <a:rPr lang="en-US" sz="1400" dirty="0"/>
              <a:t>some drugs that cause the higher heart rate.</a:t>
            </a:r>
          </a:p>
          <a:p>
            <a:pPr marL="0" indent="0" algn="l">
              <a:buNone/>
            </a:pPr>
            <a:endParaRPr lang="en-US" sz="1600" dirty="0"/>
          </a:p>
          <a:p>
            <a:pPr marL="0" indent="0">
              <a:buNone/>
            </a:pPr>
            <a:endParaRPr lang="en-US" sz="1800" dirty="0"/>
          </a:p>
        </p:txBody>
      </p:sp>
    </p:spTree>
    <p:extLst>
      <p:ext uri="{BB962C8B-B14F-4D97-AF65-F5344CB8AC3E}">
        <p14:creationId xmlns:p14="http://schemas.microsoft.com/office/powerpoint/2010/main" val="1420749910"/>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recommended solution</a:t>
            </a:r>
            <a:endParaRPr lang="en-US" dirty="0"/>
          </a:p>
        </p:txBody>
      </p:sp>
      <p:sp>
        <p:nvSpPr>
          <p:cNvPr id="3" name="Content Placeholder 2"/>
          <p:cNvSpPr>
            <a:spLocks noGrp="1"/>
          </p:cNvSpPr>
          <p:nvPr>
            <p:ph sz="half" idx="1"/>
          </p:nvPr>
        </p:nvSpPr>
        <p:spPr>
          <a:xfrm>
            <a:off x="76200" y="1645920"/>
            <a:ext cx="12039600" cy="5112860"/>
          </a:xfrm>
        </p:spPr>
        <p:txBody>
          <a:bodyPr>
            <a:normAutofit/>
          </a:bodyPr>
          <a:lstStyle/>
          <a:p>
            <a:pPr marL="0" indent="0" algn="l">
              <a:buNone/>
            </a:pPr>
            <a:r>
              <a:rPr lang="en-US" sz="1400" u="sng" dirty="0">
                <a:solidFill>
                  <a:srgbClr val="FF0000"/>
                </a:solidFill>
              </a:rPr>
              <a:t>7. the thalassemia</a:t>
            </a:r>
            <a:r>
              <a:rPr lang="ar-EG" sz="1400" u="sng" dirty="0">
                <a:solidFill>
                  <a:srgbClr val="FF0000"/>
                </a:solidFill>
              </a:rPr>
              <a:t>:</a:t>
            </a:r>
          </a:p>
          <a:p>
            <a:pPr marL="342900" indent="-342900" algn="l">
              <a:buFont typeface="+mj-lt"/>
              <a:buAutoNum type="arabicPeriod"/>
            </a:pPr>
            <a:r>
              <a:rPr lang="en-US" sz="1400" dirty="0"/>
              <a:t>Avoid taking iron tablets and vitamins from nutritional supplements that contain iron without the supervision of a doctor.</a:t>
            </a:r>
          </a:p>
          <a:p>
            <a:pPr marL="342900" indent="-342900" algn="l">
              <a:buFont typeface="+mj-lt"/>
              <a:buAutoNum type="arabicPeriod"/>
            </a:pPr>
            <a:r>
              <a:rPr lang="en-US" sz="1400" dirty="0"/>
              <a:t>Eat a  healthy balanced diet.</a:t>
            </a:r>
          </a:p>
          <a:p>
            <a:pPr marL="342900" indent="-342900" algn="l">
              <a:buFont typeface="+mj-lt"/>
              <a:buAutoNum type="arabicPeriod"/>
            </a:pPr>
            <a:r>
              <a:rPr lang="en-US" sz="1400" dirty="0"/>
              <a:t>Taking folic acid to help the body produce red blood cells and taking calcium and vitamin D to maintain bone health.</a:t>
            </a:r>
          </a:p>
          <a:p>
            <a:pPr marL="342900" indent="-342900" algn="l">
              <a:buFont typeface="+mj-lt"/>
              <a:buAutoNum type="arabicPeriod"/>
            </a:pPr>
            <a:r>
              <a:rPr lang="en-US" sz="1400" dirty="0"/>
              <a:t>Pay attention to personal hygiene to avoid infection.</a:t>
            </a:r>
          </a:p>
          <a:p>
            <a:pPr marL="342900" indent="-342900" algn="l">
              <a:buFont typeface="+mj-lt"/>
              <a:buAutoNum type="arabicPeriod"/>
            </a:pPr>
            <a:r>
              <a:rPr lang="en-US" sz="1400" dirty="0"/>
              <a:t>Take a vaccine, such as the flu vaccine.</a:t>
            </a:r>
          </a:p>
          <a:p>
            <a:pPr algn="l">
              <a:buFont typeface="Wingdings" panose="05000000000000000000" pitchFamily="2" charset="2"/>
              <a:buChar char="v"/>
            </a:pPr>
            <a:r>
              <a:rPr lang="en-US" sz="2800" b="1" u="sng" dirty="0">
                <a:solidFill>
                  <a:srgbClr val="FF0000"/>
                </a:solidFill>
              </a:rPr>
              <a:t>  my code:</a:t>
            </a:r>
          </a:p>
          <a:p>
            <a:pPr marL="0" indent="0" algn="l">
              <a:buNone/>
            </a:pPr>
            <a:r>
              <a:rPr lang="en-US" sz="2800" b="1" u="sng" dirty="0">
                <a:solidFill>
                  <a:srgbClr val="FF0000"/>
                </a:solidFill>
              </a:rPr>
              <a:t> </a:t>
            </a:r>
            <a:r>
              <a:rPr lang="en-US" sz="2800" b="1" u="sng" dirty="0">
                <a:solidFill>
                  <a:srgbClr val="00B0F0"/>
                </a:solidFill>
              </a:rPr>
              <a:t>https://colab.research.google.com/drive/1kGo_rYWaGdtbrkqti_SIMeP6w9bgvxpO</a:t>
            </a:r>
          </a:p>
          <a:p>
            <a:pPr marL="0" indent="0" algn="l">
              <a:buNone/>
            </a:pPr>
            <a:r>
              <a:rPr lang="en-US" sz="1400" dirty="0"/>
              <a:t> </a:t>
            </a:r>
            <a:endParaRPr lang="en-US" sz="1800" dirty="0"/>
          </a:p>
        </p:txBody>
      </p:sp>
    </p:spTree>
    <p:extLst>
      <p:ext uri="{BB962C8B-B14F-4D97-AF65-F5344CB8AC3E}">
        <p14:creationId xmlns:p14="http://schemas.microsoft.com/office/powerpoint/2010/main" val="2140566265"/>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BCDCE2A-1BE2-FF24-3E8F-0DEF90AC5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30828" cy="6858000"/>
          </a:xfrm>
          <a:prstGeom prst="rect">
            <a:avLst/>
          </a:prstGeom>
        </p:spPr>
      </p:pic>
    </p:spTree>
    <p:extLst>
      <p:ext uri="{BB962C8B-B14F-4D97-AF65-F5344CB8AC3E}">
        <p14:creationId xmlns:p14="http://schemas.microsoft.com/office/powerpoint/2010/main" val="3685305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1 . introduction.</a:t>
            </a:r>
          </a:p>
        </p:txBody>
      </p:sp>
      <p:pic>
        <p:nvPicPr>
          <p:cNvPr id="5" name="Content Placeholder 4">
            <a:extLst>
              <a:ext uri="{FF2B5EF4-FFF2-40B4-BE49-F238E27FC236}">
                <a16:creationId xmlns:a16="http://schemas.microsoft.com/office/drawing/2014/main" id="{46C79984-710D-CB4F-A1E2-94EFF34603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9409" y="1752601"/>
            <a:ext cx="6507125" cy="4114800"/>
          </a:xfrm>
        </p:spPr>
      </p:pic>
      <p:sp>
        <p:nvSpPr>
          <p:cNvPr id="6" name="Subtitle 2">
            <a:extLst>
              <a:ext uri="{FF2B5EF4-FFF2-40B4-BE49-F238E27FC236}">
                <a16:creationId xmlns:a16="http://schemas.microsoft.com/office/drawing/2014/main" id="{7AB98DD3-4491-4238-DD59-1BAE72FF329D}"/>
              </a:ext>
            </a:extLst>
          </p:cNvPr>
          <p:cNvSpPr txBox="1">
            <a:spLocks/>
          </p:cNvSpPr>
          <p:nvPr/>
        </p:nvSpPr>
        <p:spPr>
          <a:xfrm>
            <a:off x="228601" y="1752600"/>
            <a:ext cx="4114800" cy="5029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None/>
            </a:pPr>
            <a:r>
              <a:rPr lang="en-US" sz="1800" i="0" dirty="0">
                <a:solidFill>
                  <a:schemeClr val="tx1">
                    <a:lumMod val="95000"/>
                    <a:lumOff val="5000"/>
                  </a:schemeClr>
                </a:solidFill>
              </a:rPr>
              <a:t>Heart disease is broad term used for diseases and conditions affecting the heart and circulatory system. They are also referred as cardiovascular diseases. It is a major cause of disability all around the world. Since heart is amongst the most vital organs of the body, its diseases affect other organs and part of the body as well. There are several different types and forms of heart diseases. The most common ones cause narrowing or blockage of the coronary arteries, malfunctioning in the valves of the heart, enlargement in the size of heart and several others leading to </a:t>
            </a:r>
            <a:r>
              <a:rPr lang="en-US" sz="1800" b="1" i="0" dirty="0">
                <a:solidFill>
                  <a:srgbClr val="FF0000"/>
                </a:solidFill>
              </a:rPr>
              <a:t>heart failure</a:t>
            </a:r>
            <a:r>
              <a:rPr lang="en-US" sz="1800" i="0" dirty="0">
                <a:solidFill>
                  <a:srgbClr val="FF0000"/>
                </a:solidFill>
              </a:rPr>
              <a:t> and </a:t>
            </a:r>
            <a:r>
              <a:rPr lang="en-US" sz="1800" b="1" i="0" dirty="0">
                <a:solidFill>
                  <a:srgbClr val="FF0000"/>
                </a:solidFill>
              </a:rPr>
              <a:t>heart attack</a:t>
            </a:r>
            <a:r>
              <a:rPr lang="en-US" sz="1800" i="0" dirty="0">
                <a:solidFill>
                  <a:srgbClr val="FF0000"/>
                </a:solidFill>
              </a:rPr>
              <a:t>“.</a:t>
            </a:r>
            <a:endParaRPr lang="en-US" sz="1800" dirty="0">
              <a:solidFill>
                <a:srgbClr val="FF0000"/>
              </a:solidFill>
            </a:endParaRPr>
          </a:p>
          <a:p>
            <a:pPr marL="0" indent="0">
              <a:buNone/>
            </a:pPr>
            <a:endParaRPr lang="en-US" sz="1800" b="1" dirty="0">
              <a:solidFill>
                <a:schemeClr val="tx1">
                  <a:lumMod val="95000"/>
                  <a:lumOff val="5000"/>
                </a:schemeClr>
              </a:solidFill>
            </a:endParaRPr>
          </a:p>
        </p:txBody>
      </p:sp>
    </p:spTree>
    <p:extLst>
      <p:ext uri="{BB962C8B-B14F-4D97-AF65-F5344CB8AC3E}">
        <p14:creationId xmlns:p14="http://schemas.microsoft.com/office/powerpoint/2010/main" val="3389058004"/>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features of dataset.</a:t>
            </a:r>
            <a:endParaRPr lang="en-US" sz="3600" u="sng" dirty="0"/>
          </a:p>
        </p:txBody>
      </p:sp>
      <p:sp>
        <p:nvSpPr>
          <p:cNvPr id="4" name="Content Placeholder 3">
            <a:extLst>
              <a:ext uri="{FF2B5EF4-FFF2-40B4-BE49-F238E27FC236}">
                <a16:creationId xmlns:a16="http://schemas.microsoft.com/office/drawing/2014/main" id="{53F4D065-71D0-DD78-6CD7-8448DB913B08}"/>
              </a:ext>
            </a:extLst>
          </p:cNvPr>
          <p:cNvSpPr>
            <a:spLocks noGrp="1"/>
          </p:cNvSpPr>
          <p:nvPr>
            <p:ph idx="1"/>
          </p:nvPr>
        </p:nvSpPr>
        <p:spPr>
          <a:xfrm>
            <a:off x="152400" y="1676400"/>
            <a:ext cx="11887200" cy="508238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table">
            <a:extLst>
              <a:ext uri="{FF2B5EF4-FFF2-40B4-BE49-F238E27FC236}">
                <a16:creationId xmlns:a16="http://schemas.microsoft.com/office/drawing/2014/main" id="{5997A775-C614-4F0C-6B82-76DB6F4A5A27}"/>
              </a:ext>
            </a:extLst>
          </p:cNvPr>
          <p:cNvPicPr>
            <a:picLocks noChangeAspect="1"/>
          </p:cNvPicPr>
          <p:nvPr/>
        </p:nvPicPr>
        <p:blipFill>
          <a:blip r:embed="rId2"/>
          <a:stretch>
            <a:fillRect/>
          </a:stretch>
        </p:blipFill>
        <p:spPr>
          <a:xfrm>
            <a:off x="2423592" y="1554480"/>
            <a:ext cx="7177608" cy="5182783"/>
          </a:xfrm>
          <a:prstGeom prst="rect">
            <a:avLst/>
          </a:prstGeom>
        </p:spPr>
      </p:pic>
    </p:spTree>
    <p:extLst>
      <p:ext uri="{BB962C8B-B14F-4D97-AF65-F5344CB8AC3E}">
        <p14:creationId xmlns:p14="http://schemas.microsoft.com/office/powerpoint/2010/main" val="314720094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3F4D065-71D0-DD78-6CD7-8448DB913B08}"/>
              </a:ext>
            </a:extLst>
          </p:cNvPr>
          <p:cNvSpPr>
            <a:spLocks noGrp="1"/>
          </p:cNvSpPr>
          <p:nvPr>
            <p:ph idx="1"/>
          </p:nvPr>
        </p:nvSpPr>
        <p:spPr>
          <a:xfrm>
            <a:off x="152400" y="1676400"/>
            <a:ext cx="11887200" cy="508238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6" name="table">
            <a:extLst>
              <a:ext uri="{FF2B5EF4-FFF2-40B4-BE49-F238E27FC236}">
                <a16:creationId xmlns:a16="http://schemas.microsoft.com/office/drawing/2014/main" id="{19809D36-86CE-AB8D-ABB2-75921B5757CC}"/>
              </a:ext>
            </a:extLst>
          </p:cNvPr>
          <p:cNvPicPr>
            <a:picLocks noChangeAspect="1"/>
          </p:cNvPicPr>
          <p:nvPr/>
        </p:nvPicPr>
        <p:blipFill>
          <a:blip r:embed="rId2"/>
          <a:stretch>
            <a:fillRect/>
          </a:stretch>
        </p:blipFill>
        <p:spPr>
          <a:xfrm>
            <a:off x="2590800" y="1558634"/>
            <a:ext cx="6477000" cy="5237745"/>
          </a:xfrm>
          <a:prstGeom prst="rect">
            <a:avLst/>
          </a:prstGeom>
        </p:spPr>
      </p:pic>
    </p:spTree>
    <p:extLst>
      <p:ext uri="{BB962C8B-B14F-4D97-AF65-F5344CB8AC3E}">
        <p14:creationId xmlns:p14="http://schemas.microsoft.com/office/powerpoint/2010/main" val="250659827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3F4D065-71D0-DD78-6CD7-8448DB913B08}"/>
              </a:ext>
            </a:extLst>
          </p:cNvPr>
          <p:cNvSpPr>
            <a:spLocks noGrp="1"/>
          </p:cNvSpPr>
          <p:nvPr>
            <p:ph idx="1"/>
          </p:nvPr>
        </p:nvSpPr>
        <p:spPr>
          <a:xfrm>
            <a:off x="152400" y="1676400"/>
            <a:ext cx="11887200" cy="508238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table">
            <a:extLst>
              <a:ext uri="{FF2B5EF4-FFF2-40B4-BE49-F238E27FC236}">
                <a16:creationId xmlns:a16="http://schemas.microsoft.com/office/drawing/2014/main" id="{0554DCBA-6DFE-70A0-253D-EBB038B163D4}"/>
              </a:ext>
            </a:extLst>
          </p:cNvPr>
          <p:cNvPicPr>
            <a:picLocks noChangeAspect="1"/>
          </p:cNvPicPr>
          <p:nvPr/>
        </p:nvPicPr>
        <p:blipFill>
          <a:blip r:embed="rId2"/>
          <a:stretch>
            <a:fillRect/>
          </a:stretch>
        </p:blipFill>
        <p:spPr>
          <a:xfrm>
            <a:off x="2286000" y="1564329"/>
            <a:ext cx="6858000" cy="5275383"/>
          </a:xfrm>
          <a:prstGeom prst="rect">
            <a:avLst/>
          </a:prstGeom>
        </p:spPr>
      </p:pic>
    </p:spTree>
    <p:extLst>
      <p:ext uri="{BB962C8B-B14F-4D97-AF65-F5344CB8AC3E}">
        <p14:creationId xmlns:p14="http://schemas.microsoft.com/office/powerpoint/2010/main" val="38440126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a:t>2 . Loading libraries and importing data</a:t>
            </a:r>
          </a:p>
        </p:txBody>
      </p:sp>
      <p:pic>
        <p:nvPicPr>
          <p:cNvPr id="7" name="Content Placeholder 6">
            <a:extLst>
              <a:ext uri="{FF2B5EF4-FFF2-40B4-BE49-F238E27FC236}">
                <a16:creationId xmlns:a16="http://schemas.microsoft.com/office/drawing/2014/main" id="{E1E50763-6273-8BEC-3B1B-8E3DC97C42D2}"/>
              </a:ext>
            </a:extLst>
          </p:cNvPr>
          <p:cNvPicPr>
            <a:picLocks noGrp="1" noChangeAspect="1"/>
          </p:cNvPicPr>
          <p:nvPr>
            <p:ph idx="1"/>
          </p:nvPr>
        </p:nvPicPr>
        <p:blipFill>
          <a:blip r:embed="rId2"/>
          <a:stretch>
            <a:fillRect/>
          </a:stretch>
        </p:blipFill>
        <p:spPr>
          <a:xfrm>
            <a:off x="1594809" y="2475283"/>
            <a:ext cx="9002381" cy="3029373"/>
          </a:xfrm>
        </p:spPr>
      </p:pic>
    </p:spTree>
    <p:extLst>
      <p:ext uri="{BB962C8B-B14F-4D97-AF65-F5344CB8AC3E}">
        <p14:creationId xmlns:p14="http://schemas.microsoft.com/office/powerpoint/2010/main" val="5805034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dataset</a:t>
            </a:r>
            <a:endParaRPr lang="en-US" sz="3600" u="sng" dirty="0"/>
          </a:p>
        </p:txBody>
      </p:sp>
      <p:sp>
        <p:nvSpPr>
          <p:cNvPr id="4" name="Content Placeholder 3">
            <a:extLst>
              <a:ext uri="{FF2B5EF4-FFF2-40B4-BE49-F238E27FC236}">
                <a16:creationId xmlns:a16="http://schemas.microsoft.com/office/drawing/2014/main" id="{53F4D065-71D0-DD78-6CD7-8448DB913B08}"/>
              </a:ext>
            </a:extLst>
          </p:cNvPr>
          <p:cNvSpPr>
            <a:spLocks noGrp="1"/>
          </p:cNvSpPr>
          <p:nvPr>
            <p:ph idx="1"/>
          </p:nvPr>
        </p:nvSpPr>
        <p:spPr>
          <a:xfrm>
            <a:off x="152400" y="1676400"/>
            <a:ext cx="11887200" cy="508238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sz="2000" dirty="0"/>
              <a:t>We just read the dataset.</a:t>
            </a:r>
            <a:endParaRPr lang="ar-EG" sz="2000" dirty="0"/>
          </a:p>
          <a:p>
            <a:pPr marL="0" indent="0">
              <a:buNone/>
            </a:pPr>
            <a:endParaRPr lang="en-US" dirty="0"/>
          </a:p>
          <a:p>
            <a:endParaRPr lang="en-US" dirty="0"/>
          </a:p>
        </p:txBody>
      </p:sp>
      <p:pic>
        <p:nvPicPr>
          <p:cNvPr id="8" name="Picture 7">
            <a:extLst>
              <a:ext uri="{FF2B5EF4-FFF2-40B4-BE49-F238E27FC236}">
                <a16:creationId xmlns:a16="http://schemas.microsoft.com/office/drawing/2014/main" id="{C4E030F3-2CC7-61F9-3CC4-307D550602B1}"/>
              </a:ext>
            </a:extLst>
          </p:cNvPr>
          <p:cNvPicPr>
            <a:picLocks noChangeAspect="1"/>
          </p:cNvPicPr>
          <p:nvPr/>
        </p:nvPicPr>
        <p:blipFill>
          <a:blip r:embed="rId2"/>
          <a:stretch>
            <a:fillRect/>
          </a:stretch>
        </p:blipFill>
        <p:spPr>
          <a:xfrm>
            <a:off x="451650" y="1695208"/>
            <a:ext cx="11288700" cy="3467584"/>
          </a:xfrm>
          <a:prstGeom prst="rect">
            <a:avLst/>
          </a:prstGeom>
        </p:spPr>
      </p:pic>
    </p:spTree>
    <p:extLst>
      <p:ext uri="{BB962C8B-B14F-4D97-AF65-F5344CB8AC3E}">
        <p14:creationId xmlns:p14="http://schemas.microsoft.com/office/powerpoint/2010/main" val="3632067295"/>
      </p:ext>
    </p:extLst>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3F4D065-71D0-DD78-6CD7-8448DB913B08}"/>
              </a:ext>
            </a:extLst>
          </p:cNvPr>
          <p:cNvSpPr>
            <a:spLocks noGrp="1"/>
          </p:cNvSpPr>
          <p:nvPr>
            <p:ph idx="1"/>
          </p:nvPr>
        </p:nvSpPr>
        <p:spPr>
          <a:xfrm>
            <a:off x="152400" y="1676400"/>
            <a:ext cx="11887200" cy="5082380"/>
          </a:xfrm>
        </p:spPr>
        <p:txBody>
          <a:bodyPr>
            <a:normAutofit fontScale="77500" lnSpcReduction="20000"/>
          </a:bodyPr>
          <a:lstStyle/>
          <a:p>
            <a:endParaRPr lang="en-US" dirty="0"/>
          </a:p>
          <a:p>
            <a:endParaRPr lang="en-US" dirty="0"/>
          </a:p>
          <a:p>
            <a:endParaRPr lang="en-US" dirty="0"/>
          </a:p>
          <a:p>
            <a:endParaRPr lang="en-US" dirty="0"/>
          </a:p>
          <a:p>
            <a:endParaRPr lang="en-US" sz="1200" dirty="0"/>
          </a:p>
          <a:p>
            <a:endParaRPr lang="en-US" sz="1200" dirty="0"/>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a:p>
            <a:pPr>
              <a:buFont typeface="Wingdings" panose="05000000000000000000" pitchFamily="2" charset="2"/>
              <a:buChar char="Ø"/>
            </a:pPr>
            <a:r>
              <a:rPr lang="en-US" sz="1500" dirty="0"/>
              <a:t>get the shape of the dataset .</a:t>
            </a:r>
          </a:p>
          <a:p>
            <a:pPr>
              <a:buFont typeface="Wingdings" panose="05000000000000000000" pitchFamily="2" charset="2"/>
              <a:buChar char="Ø"/>
            </a:pPr>
            <a:r>
              <a:rPr lang="en-US" sz="1500" i="0" dirty="0"/>
              <a:t>checking the dataset's type.</a:t>
            </a:r>
          </a:p>
          <a:p>
            <a:pPr>
              <a:buFont typeface="Wingdings" panose="05000000000000000000" pitchFamily="2" charset="2"/>
              <a:buChar char="Ø"/>
            </a:pPr>
            <a:r>
              <a:rPr lang="en-US" sz="1500" i="0" dirty="0"/>
              <a:t>the total number of the datasets that have heart disease and the same for people that not have heart disease.</a:t>
            </a:r>
          </a:p>
          <a:p>
            <a:pPr>
              <a:buFont typeface="Wingdings" panose="05000000000000000000" pitchFamily="2" charset="2"/>
              <a:buChar char="Ø"/>
            </a:pPr>
            <a:r>
              <a:rPr lang="en-US" sz="1500" i="0" dirty="0"/>
              <a:t>count the number of females that have and not have heart disease.</a:t>
            </a:r>
          </a:p>
          <a:p>
            <a:pPr>
              <a:buFont typeface="Wingdings" panose="05000000000000000000" pitchFamily="2" charset="2"/>
              <a:buChar char="Ø"/>
            </a:pPr>
            <a:r>
              <a:rPr lang="en-US" sz="1500" i="0" dirty="0"/>
              <a:t>count the number of males that have and not have  heart disease</a:t>
            </a:r>
            <a:r>
              <a:rPr lang="en-US" sz="1500" dirty="0">
                <a:latin typeface="Courier New"/>
              </a:rPr>
              <a:t>. </a:t>
            </a:r>
            <a:endParaRPr lang="en-US" sz="1500" dirty="0"/>
          </a:p>
          <a:p>
            <a:pPr>
              <a:buFont typeface="Wingdings" panose="05000000000000000000" pitchFamily="2" charset="2"/>
              <a:buChar char="Ø"/>
            </a:pPr>
            <a:endParaRPr lang="en-US" dirty="0"/>
          </a:p>
          <a:p>
            <a:pPr marL="0" indent="0">
              <a:buNone/>
            </a:pPr>
            <a:endParaRPr lang="en-US" dirty="0"/>
          </a:p>
        </p:txBody>
      </p:sp>
      <p:pic>
        <p:nvPicPr>
          <p:cNvPr id="3" name="Picture 2">
            <a:extLst>
              <a:ext uri="{FF2B5EF4-FFF2-40B4-BE49-F238E27FC236}">
                <a16:creationId xmlns:a16="http://schemas.microsoft.com/office/drawing/2014/main" id="{5AE9CD81-CA05-619E-0EC0-F5A0158FA105}"/>
              </a:ext>
            </a:extLst>
          </p:cNvPr>
          <p:cNvPicPr>
            <a:picLocks noChangeAspect="1"/>
          </p:cNvPicPr>
          <p:nvPr/>
        </p:nvPicPr>
        <p:blipFill>
          <a:blip r:embed="rId2"/>
          <a:stretch>
            <a:fillRect/>
          </a:stretch>
        </p:blipFill>
        <p:spPr>
          <a:xfrm>
            <a:off x="152400" y="1600199"/>
            <a:ext cx="3200400" cy="3101180"/>
          </a:xfrm>
          <a:prstGeom prst="rect">
            <a:avLst/>
          </a:prstGeom>
        </p:spPr>
      </p:pic>
      <p:pic>
        <p:nvPicPr>
          <p:cNvPr id="7" name="Picture 6">
            <a:extLst>
              <a:ext uri="{FF2B5EF4-FFF2-40B4-BE49-F238E27FC236}">
                <a16:creationId xmlns:a16="http://schemas.microsoft.com/office/drawing/2014/main" id="{1B77D6AE-9836-970B-C443-A23DC9CE2410}"/>
              </a:ext>
            </a:extLst>
          </p:cNvPr>
          <p:cNvPicPr>
            <a:picLocks noChangeAspect="1"/>
          </p:cNvPicPr>
          <p:nvPr/>
        </p:nvPicPr>
        <p:blipFill>
          <a:blip r:embed="rId3"/>
          <a:stretch>
            <a:fillRect/>
          </a:stretch>
        </p:blipFill>
        <p:spPr>
          <a:xfrm>
            <a:off x="3587065" y="1705566"/>
            <a:ext cx="8452535" cy="3004957"/>
          </a:xfrm>
          <a:prstGeom prst="rect">
            <a:avLst/>
          </a:prstGeom>
        </p:spPr>
      </p:pic>
    </p:spTree>
    <p:extLst>
      <p:ext uri="{BB962C8B-B14F-4D97-AF65-F5344CB8AC3E}">
        <p14:creationId xmlns:p14="http://schemas.microsoft.com/office/powerpoint/2010/main" val="1697585261"/>
      </p:ext>
    </p:extLst>
  </p:cSld>
  <p:clrMapOvr>
    <a:masterClrMapping/>
  </p:clrMapOvr>
  <p:transition spd="slow">
    <p:pull/>
  </p:transition>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233</TotalTime>
  <Words>1034</Words>
  <Application>Microsoft Office PowerPoint</Application>
  <PresentationFormat>Widescreen</PresentationFormat>
  <Paragraphs>174</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Courier New</vt:lpstr>
      <vt:lpstr>Franklin Gothic Medium</vt:lpstr>
      <vt:lpstr>Google Sans</vt:lpstr>
      <vt:lpstr>Helvetica Neue</vt:lpstr>
      <vt:lpstr>Open Sans</vt:lpstr>
      <vt:lpstr>Wingdings</vt:lpstr>
      <vt:lpstr>Medical Design 16x9</vt:lpstr>
      <vt:lpstr>Heart disease </vt:lpstr>
      <vt:lpstr>The content of presentation :</vt:lpstr>
      <vt:lpstr>1 . introduction.</vt:lpstr>
      <vt:lpstr>The features of dataset.</vt:lpstr>
      <vt:lpstr>PowerPoint Presentation</vt:lpstr>
      <vt:lpstr>PowerPoint Presentation</vt:lpstr>
      <vt:lpstr>2 . Loading libraries and importing data</vt:lpstr>
      <vt:lpstr>the dataset</vt:lpstr>
      <vt:lpstr>PowerPoint Presentation</vt:lpstr>
      <vt:lpstr>PowerPoint Presentation</vt:lpstr>
      <vt:lpstr>3. Data cleaning.</vt:lpstr>
      <vt:lpstr>PowerPoint Presentation</vt:lpstr>
      <vt:lpstr>PowerPoint Presentation</vt:lpstr>
      <vt:lpstr>PowerPoint Presentation</vt:lpstr>
      <vt:lpstr> 4.Pandas’ aggregate functions</vt:lpstr>
      <vt:lpstr>PowerPoint Presentation</vt:lpstr>
      <vt:lpstr>PowerPoint Presentation</vt:lpstr>
      <vt:lpstr>PowerPoint Presentation</vt:lpstr>
      <vt:lpstr> 5.Data visualization.</vt:lpstr>
      <vt:lpstr>PowerPoint Presentation</vt:lpstr>
      <vt:lpstr>PowerPoint Presentation</vt:lpstr>
      <vt:lpstr>The problems</vt:lpstr>
      <vt:lpstr>The recommended solution</vt:lpstr>
      <vt:lpstr>The recommended solution</vt:lpstr>
      <vt:lpstr>The recommended 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Eslam Arafa</dc:creator>
  <cp:lastModifiedBy>Eslam Arafa</cp:lastModifiedBy>
  <cp:revision>15</cp:revision>
  <dcterms:created xsi:type="dcterms:W3CDTF">2022-05-22T22:33:08Z</dcterms:created>
  <dcterms:modified xsi:type="dcterms:W3CDTF">2022-06-01T20:40:59Z</dcterms:modified>
</cp:coreProperties>
</file>