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sldIdLst>
    <p:sldId id="256" r:id="rId2"/>
    <p:sldId id="257" r:id="rId3"/>
    <p:sldId id="258" r:id="rId4"/>
    <p:sldId id="266" r:id="rId5"/>
    <p:sldId id="263" r:id="rId6"/>
    <p:sldId id="261" r:id="rId7"/>
    <p:sldId id="270" r:id="rId8"/>
    <p:sldId id="273" r:id="rId9"/>
    <p:sldId id="274" r:id="rId10"/>
    <p:sldId id="272" r:id="rId11"/>
    <p:sldId id="268" r:id="rId12"/>
    <p:sldId id="271"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39655E-737F-4C8D-95AE-8984A999BC18}" v="438" dt="2022-03-03T21:22:08.424"/>
    <p1510:client id="{76661B36-A44D-4A7B-8824-2A3828EA5794}" v="575" dt="2022-03-03T23:59:24.580"/>
    <p1510:client id="{90D29ECC-CF46-4EA1-B4D6-BD91EE1A0E61}" v="993" dt="2022-03-03T21:35:11.861"/>
    <p1510:client id="{C596FDE9-E276-4435-A7FD-BBF026E46434}" v="91" dt="2022-03-03T18:59:36.548"/>
    <p1510:client id="{CAA71FFF-93B3-4134-884B-F47FE234824F}" v="50" dt="2022-03-03T21:36:40.499"/>
    <p1510:client id="{CDB6910D-5153-4773-977B-76D88122F3D2}" v="22" dt="2022-03-03T23:59:09.1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A4FCAF-AA41-4C04-9FA6-A744EFB3DC81}"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5249F2A2-5F33-480C-929C-2762C478C56B}">
      <dgm:prSet/>
      <dgm:spPr/>
      <dgm:t>
        <a:bodyPr/>
        <a:lstStyle/>
        <a:p>
          <a:r>
            <a:rPr lang="en-US" b="1"/>
            <a:t>Performance Testing</a:t>
          </a:r>
          <a:r>
            <a:rPr lang="en-US"/>
            <a:t> is done to provide stakeholders with information about their application regarding speed, stability, and scalability.  More importantly, Performance Testing uncovers what needs to be improved before the product goes to market.</a:t>
          </a:r>
        </a:p>
      </dgm:t>
    </dgm:pt>
    <dgm:pt modelId="{B9C63088-25DF-493F-9168-5413054BB60D}" type="parTrans" cxnId="{E72E5D7C-5CBC-428F-B529-FF67492B5F87}">
      <dgm:prSet/>
      <dgm:spPr/>
      <dgm:t>
        <a:bodyPr/>
        <a:lstStyle/>
        <a:p>
          <a:endParaRPr lang="en-US"/>
        </a:p>
      </dgm:t>
    </dgm:pt>
    <dgm:pt modelId="{587366ED-579C-48CD-8A91-5316654FD3D8}" type="sibTrans" cxnId="{E72E5D7C-5CBC-428F-B529-FF67492B5F87}">
      <dgm:prSet/>
      <dgm:spPr/>
      <dgm:t>
        <a:bodyPr/>
        <a:lstStyle/>
        <a:p>
          <a:endParaRPr lang="en-US"/>
        </a:p>
      </dgm:t>
    </dgm:pt>
    <dgm:pt modelId="{9AD09A61-7BE9-4355-88E5-5F6C948BB353}">
      <dgm:prSet/>
      <dgm:spPr/>
      <dgm:t>
        <a:bodyPr/>
        <a:lstStyle/>
        <a:p>
          <a:r>
            <a:rPr lang="en-US" b="1"/>
            <a:t>Performance testing</a:t>
          </a:r>
          <a:r>
            <a:rPr lang="en-US"/>
            <a:t> is critical to customer satisfaction; if your application’s performance doesn’t meet the expectations of your customers, they will move on to your competitor. Performance testing can be complicated and requires specialized test planning. </a:t>
          </a:r>
        </a:p>
      </dgm:t>
    </dgm:pt>
    <dgm:pt modelId="{9A0235A8-EA54-48F1-8887-D57D9CDE7D83}" type="parTrans" cxnId="{3A9BF286-565D-40EE-8A1A-9AF814BC1F05}">
      <dgm:prSet/>
      <dgm:spPr/>
      <dgm:t>
        <a:bodyPr/>
        <a:lstStyle/>
        <a:p>
          <a:endParaRPr lang="en-US"/>
        </a:p>
      </dgm:t>
    </dgm:pt>
    <dgm:pt modelId="{EFCD7521-1775-4A77-B7BD-4E3E899BDB04}" type="sibTrans" cxnId="{3A9BF286-565D-40EE-8A1A-9AF814BC1F05}">
      <dgm:prSet/>
      <dgm:spPr/>
      <dgm:t>
        <a:bodyPr/>
        <a:lstStyle/>
        <a:p>
          <a:endParaRPr lang="en-US"/>
        </a:p>
      </dgm:t>
    </dgm:pt>
    <dgm:pt modelId="{B53F0857-02C8-411B-97CF-EF44A5ED8A0D}" type="pres">
      <dgm:prSet presAssocID="{8FA4FCAF-AA41-4C04-9FA6-A744EFB3DC81}" presName="hierChild1" presStyleCnt="0">
        <dgm:presLayoutVars>
          <dgm:chPref val="1"/>
          <dgm:dir/>
          <dgm:animOne val="branch"/>
          <dgm:animLvl val="lvl"/>
          <dgm:resizeHandles/>
        </dgm:presLayoutVars>
      </dgm:prSet>
      <dgm:spPr/>
    </dgm:pt>
    <dgm:pt modelId="{E05E77E3-BAA0-4E1C-B00E-28A62283481C}" type="pres">
      <dgm:prSet presAssocID="{5249F2A2-5F33-480C-929C-2762C478C56B}" presName="hierRoot1" presStyleCnt="0"/>
      <dgm:spPr/>
    </dgm:pt>
    <dgm:pt modelId="{9CAC69E8-FD9A-479A-A0C6-A181A4A9EA39}" type="pres">
      <dgm:prSet presAssocID="{5249F2A2-5F33-480C-929C-2762C478C56B}" presName="composite" presStyleCnt="0"/>
      <dgm:spPr/>
    </dgm:pt>
    <dgm:pt modelId="{744454A3-70FE-46F1-9408-467FC278C0BC}" type="pres">
      <dgm:prSet presAssocID="{5249F2A2-5F33-480C-929C-2762C478C56B}" presName="background" presStyleLbl="node0" presStyleIdx="0" presStyleCnt="2"/>
      <dgm:spPr/>
    </dgm:pt>
    <dgm:pt modelId="{1102BCDD-57DA-49BB-8130-ECC8800BD945}" type="pres">
      <dgm:prSet presAssocID="{5249F2A2-5F33-480C-929C-2762C478C56B}" presName="text" presStyleLbl="fgAcc0" presStyleIdx="0" presStyleCnt="2">
        <dgm:presLayoutVars>
          <dgm:chPref val="3"/>
        </dgm:presLayoutVars>
      </dgm:prSet>
      <dgm:spPr/>
    </dgm:pt>
    <dgm:pt modelId="{E2A6A778-2408-44E0-A3DD-C099F822F5A3}" type="pres">
      <dgm:prSet presAssocID="{5249F2A2-5F33-480C-929C-2762C478C56B}" presName="hierChild2" presStyleCnt="0"/>
      <dgm:spPr/>
    </dgm:pt>
    <dgm:pt modelId="{4614DC79-1371-4344-A8BE-05EBBF34D482}" type="pres">
      <dgm:prSet presAssocID="{9AD09A61-7BE9-4355-88E5-5F6C948BB353}" presName="hierRoot1" presStyleCnt="0"/>
      <dgm:spPr/>
    </dgm:pt>
    <dgm:pt modelId="{5CA324CB-ECD0-4856-A8A9-7652FD722D40}" type="pres">
      <dgm:prSet presAssocID="{9AD09A61-7BE9-4355-88E5-5F6C948BB353}" presName="composite" presStyleCnt="0"/>
      <dgm:spPr/>
    </dgm:pt>
    <dgm:pt modelId="{3BC54D2F-97F3-4FD1-963C-31551694AB51}" type="pres">
      <dgm:prSet presAssocID="{9AD09A61-7BE9-4355-88E5-5F6C948BB353}" presName="background" presStyleLbl="node0" presStyleIdx="1" presStyleCnt="2"/>
      <dgm:spPr/>
    </dgm:pt>
    <dgm:pt modelId="{D7FA8978-7DFE-4D3D-B4AF-5984ED68C91C}" type="pres">
      <dgm:prSet presAssocID="{9AD09A61-7BE9-4355-88E5-5F6C948BB353}" presName="text" presStyleLbl="fgAcc0" presStyleIdx="1" presStyleCnt="2">
        <dgm:presLayoutVars>
          <dgm:chPref val="3"/>
        </dgm:presLayoutVars>
      </dgm:prSet>
      <dgm:spPr/>
    </dgm:pt>
    <dgm:pt modelId="{2A6CAE9E-699D-45C6-9155-CFEF744B8267}" type="pres">
      <dgm:prSet presAssocID="{9AD09A61-7BE9-4355-88E5-5F6C948BB353}" presName="hierChild2" presStyleCnt="0"/>
      <dgm:spPr/>
    </dgm:pt>
  </dgm:ptLst>
  <dgm:cxnLst>
    <dgm:cxn modelId="{C0E39472-CE18-4F01-8D8B-F518A5393B56}" type="presOf" srcId="{5249F2A2-5F33-480C-929C-2762C478C56B}" destId="{1102BCDD-57DA-49BB-8130-ECC8800BD945}" srcOrd="0" destOrd="0" presId="urn:microsoft.com/office/officeart/2005/8/layout/hierarchy1"/>
    <dgm:cxn modelId="{E72E5D7C-5CBC-428F-B529-FF67492B5F87}" srcId="{8FA4FCAF-AA41-4C04-9FA6-A744EFB3DC81}" destId="{5249F2A2-5F33-480C-929C-2762C478C56B}" srcOrd="0" destOrd="0" parTransId="{B9C63088-25DF-493F-9168-5413054BB60D}" sibTransId="{587366ED-579C-48CD-8A91-5316654FD3D8}"/>
    <dgm:cxn modelId="{FDB7E981-C5CF-4B05-B4DD-A41CC404BC5C}" type="presOf" srcId="{8FA4FCAF-AA41-4C04-9FA6-A744EFB3DC81}" destId="{B53F0857-02C8-411B-97CF-EF44A5ED8A0D}" srcOrd="0" destOrd="0" presId="urn:microsoft.com/office/officeart/2005/8/layout/hierarchy1"/>
    <dgm:cxn modelId="{3A9BF286-565D-40EE-8A1A-9AF814BC1F05}" srcId="{8FA4FCAF-AA41-4C04-9FA6-A744EFB3DC81}" destId="{9AD09A61-7BE9-4355-88E5-5F6C948BB353}" srcOrd="1" destOrd="0" parTransId="{9A0235A8-EA54-48F1-8887-D57D9CDE7D83}" sibTransId="{EFCD7521-1775-4A77-B7BD-4E3E899BDB04}"/>
    <dgm:cxn modelId="{BD6B65BD-6B89-4F62-BA39-6727ED835718}" type="presOf" srcId="{9AD09A61-7BE9-4355-88E5-5F6C948BB353}" destId="{D7FA8978-7DFE-4D3D-B4AF-5984ED68C91C}" srcOrd="0" destOrd="0" presId="urn:microsoft.com/office/officeart/2005/8/layout/hierarchy1"/>
    <dgm:cxn modelId="{95275F41-152D-4354-AEA1-F8B31E267465}" type="presParOf" srcId="{B53F0857-02C8-411B-97CF-EF44A5ED8A0D}" destId="{E05E77E3-BAA0-4E1C-B00E-28A62283481C}" srcOrd="0" destOrd="0" presId="urn:microsoft.com/office/officeart/2005/8/layout/hierarchy1"/>
    <dgm:cxn modelId="{E391F420-1AE1-4319-A54D-5056973747BB}" type="presParOf" srcId="{E05E77E3-BAA0-4E1C-B00E-28A62283481C}" destId="{9CAC69E8-FD9A-479A-A0C6-A181A4A9EA39}" srcOrd="0" destOrd="0" presId="urn:microsoft.com/office/officeart/2005/8/layout/hierarchy1"/>
    <dgm:cxn modelId="{118D4E1A-3007-4B05-88A8-264243C9CB8D}" type="presParOf" srcId="{9CAC69E8-FD9A-479A-A0C6-A181A4A9EA39}" destId="{744454A3-70FE-46F1-9408-467FC278C0BC}" srcOrd="0" destOrd="0" presId="urn:microsoft.com/office/officeart/2005/8/layout/hierarchy1"/>
    <dgm:cxn modelId="{BB19D9DE-6736-4075-BAE4-075B46829730}" type="presParOf" srcId="{9CAC69E8-FD9A-479A-A0C6-A181A4A9EA39}" destId="{1102BCDD-57DA-49BB-8130-ECC8800BD945}" srcOrd="1" destOrd="0" presId="urn:microsoft.com/office/officeart/2005/8/layout/hierarchy1"/>
    <dgm:cxn modelId="{A52D6340-6E1F-4E30-A6F7-F1544DA17B95}" type="presParOf" srcId="{E05E77E3-BAA0-4E1C-B00E-28A62283481C}" destId="{E2A6A778-2408-44E0-A3DD-C099F822F5A3}" srcOrd="1" destOrd="0" presId="urn:microsoft.com/office/officeart/2005/8/layout/hierarchy1"/>
    <dgm:cxn modelId="{3099407E-C7D3-4822-9E15-17F940318942}" type="presParOf" srcId="{B53F0857-02C8-411B-97CF-EF44A5ED8A0D}" destId="{4614DC79-1371-4344-A8BE-05EBBF34D482}" srcOrd="1" destOrd="0" presId="urn:microsoft.com/office/officeart/2005/8/layout/hierarchy1"/>
    <dgm:cxn modelId="{12793EE8-AA83-48DB-B700-5BB91CD1C9E5}" type="presParOf" srcId="{4614DC79-1371-4344-A8BE-05EBBF34D482}" destId="{5CA324CB-ECD0-4856-A8A9-7652FD722D40}" srcOrd="0" destOrd="0" presId="urn:microsoft.com/office/officeart/2005/8/layout/hierarchy1"/>
    <dgm:cxn modelId="{E7143106-4A81-4713-BD91-3CAFBC9A3B1C}" type="presParOf" srcId="{5CA324CB-ECD0-4856-A8A9-7652FD722D40}" destId="{3BC54D2F-97F3-4FD1-963C-31551694AB51}" srcOrd="0" destOrd="0" presId="urn:microsoft.com/office/officeart/2005/8/layout/hierarchy1"/>
    <dgm:cxn modelId="{3B9DE61B-03F8-4960-BB6F-7434A3DEFB66}" type="presParOf" srcId="{5CA324CB-ECD0-4856-A8A9-7652FD722D40}" destId="{D7FA8978-7DFE-4D3D-B4AF-5984ED68C91C}" srcOrd="1" destOrd="0" presId="urn:microsoft.com/office/officeart/2005/8/layout/hierarchy1"/>
    <dgm:cxn modelId="{E79DF0D0-B46E-4EA8-BBB6-14123D7ED961}" type="presParOf" srcId="{4614DC79-1371-4344-A8BE-05EBBF34D482}" destId="{2A6CAE9E-699D-45C6-9155-CFEF744B826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454A3-70FE-46F1-9408-467FC278C0BC}">
      <dsp:nvSpPr>
        <dsp:cNvPr id="0" name=""/>
        <dsp:cNvSpPr/>
      </dsp:nvSpPr>
      <dsp:spPr>
        <a:xfrm>
          <a:off x="1189" y="2683"/>
          <a:ext cx="4174260" cy="265065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02BCDD-57DA-49BB-8130-ECC8800BD945}">
      <dsp:nvSpPr>
        <dsp:cNvPr id="0" name=""/>
        <dsp:cNvSpPr/>
      </dsp:nvSpPr>
      <dsp:spPr>
        <a:xfrm>
          <a:off x="464995" y="443299"/>
          <a:ext cx="4174260" cy="265065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Performance Testing</a:t>
          </a:r>
          <a:r>
            <a:rPr lang="en-US" sz="2000" kern="1200"/>
            <a:t> is done to provide stakeholders with information about their application regarding speed, stability, and scalability.  More importantly, Performance Testing uncovers what needs to be improved before the product goes to market.</a:t>
          </a:r>
        </a:p>
      </dsp:txBody>
      <dsp:txXfrm>
        <a:off x="542630" y="520934"/>
        <a:ext cx="4018990" cy="2495385"/>
      </dsp:txXfrm>
    </dsp:sp>
    <dsp:sp modelId="{3BC54D2F-97F3-4FD1-963C-31551694AB51}">
      <dsp:nvSpPr>
        <dsp:cNvPr id="0" name=""/>
        <dsp:cNvSpPr/>
      </dsp:nvSpPr>
      <dsp:spPr>
        <a:xfrm>
          <a:off x="5103062" y="2683"/>
          <a:ext cx="4174260" cy="265065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FA8978-7DFE-4D3D-B4AF-5984ED68C91C}">
      <dsp:nvSpPr>
        <dsp:cNvPr id="0" name=""/>
        <dsp:cNvSpPr/>
      </dsp:nvSpPr>
      <dsp:spPr>
        <a:xfrm>
          <a:off x="5566869" y="443299"/>
          <a:ext cx="4174260" cy="265065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Performance testing</a:t>
          </a:r>
          <a:r>
            <a:rPr lang="en-US" sz="2000" kern="1200"/>
            <a:t> is critical to customer satisfaction; if your application’s performance doesn’t meet the expectations of your customers, they will move on to your competitor. Performance testing can be complicated and requires specialized test planning. </a:t>
          </a:r>
        </a:p>
      </dsp:txBody>
      <dsp:txXfrm>
        <a:off x="5644504" y="520934"/>
        <a:ext cx="4018990" cy="249538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727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2D6473-DF6D-4702-B328-E0DD40540A4E}" type="datetimeFigureOut">
              <a:rPr lang="en-US" dirty="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889636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6F7E3A-B166-407D-9866-32884E7D5B37}" type="datetimeFigureOut">
              <a:rPr lang="en-US" dirty="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258432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2691810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279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467756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426E2C-56C1-4E0D-A793-0088A7FDD37E}" type="datetimeFigureOut">
              <a:rPr lang="en-US" dirty="0"/>
              <a:t>3/3/2022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02871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3/3/2022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914710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3/3/2022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441018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3/3/2022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506532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040259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3/3/2022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7921575"/>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67765" y="1150653"/>
            <a:ext cx="5163424" cy="757130"/>
          </a:xfrm>
          <a:ln w="25400" cap="sq">
            <a:solidFill>
              <a:srgbClr val="FFFFFF"/>
            </a:solidFill>
            <a:miter lim="800000"/>
          </a:ln>
        </p:spPr>
        <p:txBody>
          <a:bodyPr vert="horz" wrap="square" lIns="91440" tIns="45720" rIns="91440" bIns="45720" rtlCol="0" anchor="ctr">
            <a:normAutofit/>
          </a:bodyPr>
          <a:lstStyle/>
          <a:p>
            <a:r>
              <a:rPr lang="en-US" sz="2800" b="1" kern="1200" dirty="0">
                <a:solidFill>
                  <a:srgbClr val="FFFFFF"/>
                </a:solidFill>
                <a:latin typeface="+mj-lt"/>
                <a:ea typeface="+mj-ea"/>
                <a:cs typeface="+mj-cs"/>
              </a:rPr>
              <a:t>Performance testing </a:t>
            </a:r>
          </a:p>
        </p:txBody>
      </p:sp>
      <p:sp>
        <p:nvSpPr>
          <p:cNvPr id="3" name="Subtitle 2"/>
          <p:cNvSpPr>
            <a:spLocks noGrp="1"/>
          </p:cNvSpPr>
          <p:nvPr>
            <p:ph type="subTitle" idx="1"/>
          </p:nvPr>
        </p:nvSpPr>
        <p:spPr>
          <a:xfrm>
            <a:off x="582919" y="4418765"/>
            <a:ext cx="5053066" cy="1847235"/>
          </a:xfrm>
        </p:spPr>
        <p:txBody>
          <a:bodyPr vert="horz" lIns="91440" tIns="45720" rIns="91440" bIns="45720" rtlCol="0" anchor="t">
            <a:normAutofit/>
          </a:bodyPr>
          <a:lstStyle/>
          <a:p>
            <a:pPr indent="-228600" algn="l">
              <a:buFont typeface="Arial" panose="020B0604020202020204" pitchFamily="34" charset="0"/>
              <a:buChar char="•"/>
            </a:pPr>
            <a:r>
              <a:rPr lang="en-US" b="1" dirty="0">
                <a:latin typeface="Comic Sans MS"/>
              </a:rPr>
              <a:t>Prepared by:</a:t>
            </a:r>
            <a:endParaRPr lang="en-US" dirty="0">
              <a:latin typeface="Comic Sans MS"/>
            </a:endParaRPr>
          </a:p>
          <a:p>
            <a:pPr indent="-228600" algn="l">
              <a:buFont typeface="Arial" panose="020B0604020202020204" pitchFamily="34" charset="0"/>
              <a:buChar char="•"/>
            </a:pPr>
            <a:r>
              <a:rPr lang="en-US" sz="2000" b="1" dirty="0"/>
              <a:t>Ahmed Alaa Elden Ahmed</a:t>
            </a:r>
            <a:endParaRPr lang="en-US" sz="2000" b="1" dirty="0">
              <a:cs typeface="Calibri Light"/>
            </a:endParaRPr>
          </a:p>
          <a:p>
            <a:pPr indent="-228600" algn="l">
              <a:buFont typeface="Arial" panose="020B0604020202020204" pitchFamily="34" charset="0"/>
              <a:buChar char="•"/>
            </a:pPr>
            <a:r>
              <a:rPr lang="en-US" sz="2000" b="1" dirty="0"/>
              <a:t>Eslam ElRamikh</a:t>
            </a:r>
            <a:endParaRPr lang="en-US" sz="2000" b="1" dirty="0">
              <a:cs typeface="Calibri Light"/>
            </a:endParaRPr>
          </a:p>
          <a:p>
            <a:pPr indent="-228600" algn="l">
              <a:buFont typeface="Arial" panose="020B0604020202020204" pitchFamily="34" charset="0"/>
              <a:buChar char="•"/>
            </a:pPr>
            <a:r>
              <a:rPr lang="en-US" sz="2000" b="1" dirty="0"/>
              <a:t>Esraa Sayed Mabed</a:t>
            </a:r>
            <a:endParaRPr lang="en-US" sz="2000" b="1" dirty="0">
              <a:cs typeface="Calibri Light"/>
            </a:endParaRPr>
          </a:p>
          <a:p>
            <a:pPr indent="-228600" algn="l">
              <a:buFont typeface="Arial" panose="020B0604020202020204" pitchFamily="34" charset="0"/>
              <a:buChar char="•"/>
            </a:pPr>
            <a:endParaRPr lang="en-US" sz="2000"/>
          </a:p>
        </p:txBody>
      </p:sp>
      <p:sp>
        <p:nvSpPr>
          <p:cNvPr id="7" name="TextBox 6">
            <a:extLst>
              <a:ext uri="{FF2B5EF4-FFF2-40B4-BE49-F238E27FC236}">
                <a16:creationId xmlns:a16="http://schemas.microsoft.com/office/drawing/2014/main" id="{A846241E-3A61-4DD3-83DD-99C3AB3E9098}"/>
              </a:ext>
            </a:extLst>
          </p:cNvPr>
          <p:cNvSpPr txBox="1"/>
          <p:nvPr/>
        </p:nvSpPr>
        <p:spPr>
          <a:xfrm>
            <a:off x="2358808" y="855685"/>
            <a:ext cx="5530240"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600" b="1" dirty="0"/>
              <a:t>Performance Testing</a:t>
            </a:r>
            <a:endParaRPr lang="en-US" sz="6600" b="1"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4592-60A8-4809-94EF-11ACA756717A}"/>
              </a:ext>
            </a:extLst>
          </p:cNvPr>
          <p:cNvSpPr>
            <a:spLocks noGrp="1"/>
          </p:cNvSpPr>
          <p:nvPr>
            <p:ph type="title"/>
          </p:nvPr>
        </p:nvSpPr>
        <p:spPr>
          <a:xfrm>
            <a:off x="410367" y="2841439"/>
            <a:ext cx="11047607" cy="3386191"/>
          </a:xfrm>
          <a:noFill/>
        </p:spPr>
        <p:txBody>
          <a:bodyPr vert="horz" lIns="91440" tIns="45720" rIns="91440" bIns="45720" rtlCol="0" anchor="ctr">
            <a:normAutofit/>
          </a:bodyPr>
          <a:lstStyle/>
          <a:p>
            <a:pPr algn="ctr"/>
            <a:r>
              <a:rPr lang="en-US" sz="1700" b="1"/>
              <a:t> </a:t>
            </a:r>
            <a:br>
              <a:rPr lang="en-US" sz="1700" b="1"/>
            </a:br>
            <a:br>
              <a:rPr lang="en-US" sz="1700" b="1"/>
            </a:br>
            <a:br>
              <a:rPr lang="en-US" sz="1700" b="1"/>
            </a:br>
            <a:br>
              <a:rPr lang="en-US" sz="1700" b="1"/>
            </a:br>
            <a:br>
              <a:rPr lang="en-US" sz="2800" b="1"/>
            </a:br>
            <a:endParaRPr lang="en-US" sz="2800">
              <a:cs typeface="Calibri Light"/>
            </a:endParaRPr>
          </a:p>
          <a:p>
            <a:pPr algn="ctr"/>
            <a:endParaRPr lang="en-US" sz="2800">
              <a:cs typeface="Calibri Light"/>
            </a:endParaRPr>
          </a:p>
        </p:txBody>
      </p:sp>
      <p:pic>
        <p:nvPicPr>
          <p:cNvPr id="4" name="Picture 4" descr="Diagram, schematic&#10;&#10;Description automatically generated">
            <a:extLst>
              <a:ext uri="{FF2B5EF4-FFF2-40B4-BE49-F238E27FC236}">
                <a16:creationId xmlns:a16="http://schemas.microsoft.com/office/drawing/2014/main" id="{7A05B4D5-2DF7-42FB-BFFF-A3E2E7EA9870}"/>
              </a:ext>
            </a:extLst>
          </p:cNvPr>
          <p:cNvPicPr>
            <a:picLocks noChangeAspect="1"/>
          </p:cNvPicPr>
          <p:nvPr/>
        </p:nvPicPr>
        <p:blipFill>
          <a:blip r:embed="rId2"/>
          <a:stretch>
            <a:fillRect/>
          </a:stretch>
        </p:blipFill>
        <p:spPr>
          <a:xfrm>
            <a:off x="2302702" y="1047922"/>
            <a:ext cx="7127307" cy="5023114"/>
          </a:xfrm>
          <a:prstGeom prst="rect">
            <a:avLst/>
          </a:prstGeom>
        </p:spPr>
      </p:pic>
      <p:sp>
        <p:nvSpPr>
          <p:cNvPr id="3" name="TextBox 2">
            <a:extLst>
              <a:ext uri="{FF2B5EF4-FFF2-40B4-BE49-F238E27FC236}">
                <a16:creationId xmlns:a16="http://schemas.microsoft.com/office/drawing/2014/main" id="{7C231002-1D1A-4817-B14E-067029A1CE59}"/>
              </a:ext>
            </a:extLst>
          </p:cNvPr>
          <p:cNvSpPr txBox="1"/>
          <p:nvPr/>
        </p:nvSpPr>
        <p:spPr>
          <a:xfrm>
            <a:off x="2908126" y="152400"/>
            <a:ext cx="7356951"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t>Advantages of </a:t>
            </a:r>
            <a:r>
              <a:rPr lang="en-US" sz="4400" b="1"/>
              <a:t>Jmeter</a:t>
            </a:r>
            <a:endParaRPr lang="en-US" sz="4400" b="1" dirty="0">
              <a:cs typeface="Calibri"/>
            </a:endParaRPr>
          </a:p>
        </p:txBody>
      </p:sp>
    </p:spTree>
    <p:extLst>
      <p:ext uri="{BB962C8B-B14F-4D97-AF65-F5344CB8AC3E}">
        <p14:creationId xmlns:p14="http://schemas.microsoft.com/office/powerpoint/2010/main" val="1251296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CDE1B-3CB5-4A70-A275-AE47D0833756}"/>
              </a:ext>
            </a:extLst>
          </p:cNvPr>
          <p:cNvSpPr>
            <a:spLocks noGrp="1"/>
          </p:cNvSpPr>
          <p:nvPr>
            <p:ph type="title"/>
          </p:nvPr>
        </p:nvSpPr>
        <p:spPr>
          <a:xfrm>
            <a:off x="907973" y="260329"/>
            <a:ext cx="10926678" cy="1335589"/>
          </a:xfrm>
        </p:spPr>
        <p:txBody>
          <a:bodyPr/>
          <a:lstStyle/>
          <a:p>
            <a:r>
              <a:rPr lang="en-US" b="1">
                <a:cs typeface="Calibri Light"/>
              </a:rPr>
              <a:t>Http Script recorder VS Blazemeter recorder</a:t>
            </a:r>
          </a:p>
        </p:txBody>
      </p:sp>
      <p:pic>
        <p:nvPicPr>
          <p:cNvPr id="3" name="Picture 3" descr="Graphical user interface, text, application, email&#10;&#10;Description automatically generated">
            <a:extLst>
              <a:ext uri="{FF2B5EF4-FFF2-40B4-BE49-F238E27FC236}">
                <a16:creationId xmlns:a16="http://schemas.microsoft.com/office/drawing/2014/main" id="{AA4D6392-098B-4D92-9409-EBB43F3C78BA}"/>
              </a:ext>
            </a:extLst>
          </p:cNvPr>
          <p:cNvPicPr>
            <a:picLocks noChangeAspect="1"/>
          </p:cNvPicPr>
          <p:nvPr/>
        </p:nvPicPr>
        <p:blipFill>
          <a:blip r:embed="rId2"/>
          <a:stretch>
            <a:fillRect/>
          </a:stretch>
        </p:blipFill>
        <p:spPr>
          <a:xfrm>
            <a:off x="308975" y="1542480"/>
            <a:ext cx="5582431" cy="4942135"/>
          </a:xfrm>
          <a:prstGeom prst="rect">
            <a:avLst/>
          </a:prstGeom>
        </p:spPr>
      </p:pic>
      <p:pic>
        <p:nvPicPr>
          <p:cNvPr id="4" name="Picture 4" descr="Graphical user interface, text, application, email&#10;&#10;Description automatically generated">
            <a:extLst>
              <a:ext uri="{FF2B5EF4-FFF2-40B4-BE49-F238E27FC236}">
                <a16:creationId xmlns:a16="http://schemas.microsoft.com/office/drawing/2014/main" id="{D48939A5-452A-45CA-A3F4-6E4A7991001B}"/>
              </a:ext>
            </a:extLst>
          </p:cNvPr>
          <p:cNvPicPr>
            <a:picLocks noChangeAspect="1"/>
          </p:cNvPicPr>
          <p:nvPr/>
        </p:nvPicPr>
        <p:blipFill>
          <a:blip r:embed="rId3"/>
          <a:stretch>
            <a:fillRect/>
          </a:stretch>
        </p:blipFill>
        <p:spPr>
          <a:xfrm>
            <a:off x="6300593" y="1540572"/>
            <a:ext cx="5749445" cy="4987707"/>
          </a:xfrm>
          <a:prstGeom prst="rect">
            <a:avLst/>
          </a:prstGeom>
        </p:spPr>
      </p:pic>
    </p:spTree>
    <p:extLst>
      <p:ext uri="{BB962C8B-B14F-4D97-AF65-F5344CB8AC3E}">
        <p14:creationId xmlns:p14="http://schemas.microsoft.com/office/powerpoint/2010/main" val="3068152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B7398-CEB0-4ED2-AE81-5DBFA938EE0C}"/>
              </a:ext>
            </a:extLst>
          </p:cNvPr>
          <p:cNvSpPr>
            <a:spLocks noGrp="1"/>
          </p:cNvSpPr>
          <p:nvPr>
            <p:ph type="title"/>
          </p:nvPr>
        </p:nvSpPr>
        <p:spPr/>
        <p:txBody>
          <a:bodyPr/>
          <a:lstStyle/>
          <a:p>
            <a:r>
              <a:rPr lang="en-US" b="1">
                <a:cs typeface="Calibri Light"/>
              </a:rPr>
              <a:t>Challenges of Performance Testing</a:t>
            </a:r>
            <a:endParaRPr lang="en-US" b="1"/>
          </a:p>
        </p:txBody>
      </p:sp>
      <p:sp>
        <p:nvSpPr>
          <p:cNvPr id="3" name="Content Placeholder 2">
            <a:extLst>
              <a:ext uri="{FF2B5EF4-FFF2-40B4-BE49-F238E27FC236}">
                <a16:creationId xmlns:a16="http://schemas.microsoft.com/office/drawing/2014/main" id="{842B80A2-68A3-439A-A63F-A6EFE13C236A}"/>
              </a:ext>
            </a:extLst>
          </p:cNvPr>
          <p:cNvSpPr>
            <a:spLocks noGrp="1"/>
          </p:cNvSpPr>
          <p:nvPr>
            <p:ph idx="1"/>
          </p:nvPr>
        </p:nvSpPr>
        <p:spPr/>
        <p:txBody>
          <a:bodyPr vert="horz" lIns="91440" tIns="45720" rIns="91440" bIns="45720" rtlCol="0" anchor="t">
            <a:normAutofit fontScale="62500" lnSpcReduction="20000"/>
          </a:bodyPr>
          <a:lstStyle/>
          <a:p>
            <a:pPr marL="0" indent="0">
              <a:spcBef>
                <a:spcPct val="0"/>
              </a:spcBef>
              <a:buNone/>
            </a:pPr>
            <a:r>
              <a:rPr lang="en-US" b="1" dirty="0">
                <a:latin typeface="Calibri Light"/>
                <a:cs typeface="Calibri Light"/>
              </a:rPr>
              <a:t>                                                                                                                                                                                                                                                                                                                                                                                                  </a:t>
            </a:r>
            <a:br>
              <a:rPr lang="en-US" b="1" dirty="0">
                <a:latin typeface="Calibri Light"/>
                <a:cs typeface="Calibri Light"/>
              </a:rPr>
            </a:br>
            <a:br>
              <a:rPr lang="en-US" b="1" dirty="0">
                <a:latin typeface="Calibri Light"/>
                <a:cs typeface="Calibri Light"/>
              </a:rPr>
            </a:br>
            <a:r>
              <a:rPr lang="en-US" sz="3600" b="1" dirty="0">
                <a:latin typeface="Calibri Light"/>
                <a:cs typeface="Calibri Light"/>
              </a:rPr>
              <a:t>Long Load time</a:t>
            </a:r>
            <a:r>
              <a:rPr lang="en-US" sz="3200" b="1" dirty="0">
                <a:latin typeface="Calibri Light"/>
                <a:cs typeface="Calibri Light"/>
              </a:rPr>
              <a:t> </a:t>
            </a:r>
            <a:r>
              <a:rPr lang="en-US" sz="2000" b="1" dirty="0">
                <a:latin typeface="Calibri Light"/>
                <a:cs typeface="Calibri Light"/>
              </a:rPr>
              <a:t>: </a:t>
            </a:r>
            <a:r>
              <a:rPr lang="en-US" sz="2000" dirty="0">
                <a:latin typeface="Calibri Light"/>
                <a:cs typeface="Calibri Light"/>
              </a:rPr>
              <a:t> </a:t>
            </a:r>
            <a:r>
              <a:rPr lang="en-US" sz="3200" dirty="0">
                <a:latin typeface="Calibri Light"/>
                <a:cs typeface="Calibri Light"/>
              </a:rPr>
              <a:t>Load time is normally the initial time it takes an application to start. This should generally be kept to a minimum. While some applications are impossible to make load in under a minute, Load time should be kept under a few seconds if possible</a:t>
            </a:r>
            <a:r>
              <a:rPr lang="en-US" sz="2400" dirty="0">
                <a:latin typeface="Calibri Light"/>
                <a:cs typeface="Calibri Light"/>
              </a:rPr>
              <a:t>.</a:t>
            </a:r>
            <a:br>
              <a:rPr lang="en-US" sz="2400" dirty="0">
                <a:latin typeface="Calibri Light"/>
                <a:cs typeface="Calibri Light"/>
              </a:rPr>
            </a:br>
            <a:endParaRPr lang="en-US" sz="1800">
              <a:ea typeface="+mn-lt"/>
              <a:cs typeface="+mn-lt"/>
            </a:endParaRPr>
          </a:p>
          <a:p>
            <a:pPr marL="0" indent="0">
              <a:spcBef>
                <a:spcPct val="0"/>
              </a:spcBef>
              <a:buNone/>
            </a:pPr>
            <a:r>
              <a:rPr lang="en-US" sz="3200" b="1" dirty="0">
                <a:latin typeface="Calibri Light"/>
                <a:cs typeface="Calibri Light"/>
              </a:rPr>
              <a:t>Poor response time :</a:t>
            </a:r>
            <a:r>
              <a:rPr lang="en-US" sz="2000" b="1" dirty="0">
                <a:latin typeface="Calibri Light"/>
                <a:cs typeface="Calibri Light"/>
              </a:rPr>
              <a:t> </a:t>
            </a:r>
            <a:r>
              <a:rPr lang="en-US" sz="3100" dirty="0">
                <a:latin typeface="Calibri Light"/>
                <a:cs typeface="Calibri Light"/>
              </a:rPr>
              <a:t>Response time is the time it takes from when a user inputs data into the application until the application outputs a response to that input. Generally, this should be very quick. Again if a user has to wait too long, they lose interest.</a:t>
            </a:r>
            <a:br>
              <a:rPr lang="en-US" sz="2400" dirty="0">
                <a:latin typeface="Calibri Light"/>
                <a:cs typeface="Calibri Light"/>
              </a:rPr>
            </a:br>
            <a:endParaRPr lang="en-US" sz="3100">
              <a:latin typeface="Calibri Light"/>
              <a:ea typeface="+mn-lt"/>
              <a:cs typeface="Calibri Light"/>
            </a:endParaRPr>
          </a:p>
          <a:p>
            <a:pPr marL="0" indent="0">
              <a:spcBef>
                <a:spcPct val="0"/>
              </a:spcBef>
              <a:buNone/>
            </a:pPr>
            <a:endParaRPr lang="en-US" sz="2400">
              <a:latin typeface="Calibri Light"/>
              <a:cs typeface="Calibri Light"/>
            </a:endParaRPr>
          </a:p>
          <a:p>
            <a:pPr marL="0" indent="0">
              <a:spcBef>
                <a:spcPct val="0"/>
              </a:spcBef>
              <a:buNone/>
            </a:pPr>
            <a:r>
              <a:rPr lang="en-US" sz="3200" b="1" dirty="0">
                <a:latin typeface="Calibri Light"/>
                <a:cs typeface="Calibri Light"/>
              </a:rPr>
              <a:t>Poor scalability </a:t>
            </a:r>
            <a:r>
              <a:rPr lang="en-US" sz="3100" dirty="0">
                <a:latin typeface="Calibri Light"/>
                <a:cs typeface="Calibri Light"/>
              </a:rPr>
              <a:t>: A software product suffers from poor scalability when it cannot handle the expected number of users or when it does not accommodate a wide enough range of users. </a:t>
            </a:r>
            <a:br>
              <a:rPr lang="en-US" sz="2400" dirty="0">
                <a:latin typeface="Calibri Light"/>
                <a:cs typeface="Calibri Light"/>
              </a:rPr>
            </a:br>
            <a:br>
              <a:rPr lang="en-US" sz="2000" dirty="0">
                <a:latin typeface="Calibri Light"/>
                <a:cs typeface="Calibri Light"/>
              </a:rPr>
            </a:br>
            <a:br>
              <a:rPr lang="en-US" sz="2000" dirty="0">
                <a:latin typeface="Calibri Light"/>
                <a:cs typeface="Calibri Light"/>
              </a:rPr>
            </a:br>
            <a:r>
              <a:rPr lang="en-US" sz="3200" b="1" dirty="0">
                <a:latin typeface="Calibri Light"/>
                <a:cs typeface="Calibri Light"/>
              </a:rPr>
              <a:t>Bottlenecking</a:t>
            </a:r>
            <a:r>
              <a:rPr lang="en-US" sz="3200" dirty="0">
                <a:latin typeface="Calibri Light"/>
                <a:cs typeface="Calibri Light"/>
              </a:rPr>
              <a:t> :</a:t>
            </a:r>
            <a:r>
              <a:rPr lang="en-US" sz="3100" dirty="0">
                <a:latin typeface="Calibri Light"/>
                <a:cs typeface="Calibri Light"/>
              </a:rPr>
              <a:t> Bottlenecks are obstructions in a system which degrade overall system performance.  Bottlenecking is often caused by one faulty section of code. Bottlenecking is generally fixed by either fixing poor running processes or adding additional Hardware</a:t>
            </a:r>
            <a:r>
              <a:rPr lang="en-US" sz="2400" dirty="0">
                <a:latin typeface="Calibri Light"/>
                <a:cs typeface="Calibri Light"/>
              </a:rPr>
              <a:t>.</a:t>
            </a:r>
            <a:endParaRPr lang="en-US" sz="2400" dirty="0">
              <a:cs typeface="Calibri" panose="020F0502020204030204"/>
            </a:endParaRPr>
          </a:p>
        </p:txBody>
      </p:sp>
    </p:spTree>
    <p:extLst>
      <p:ext uri="{BB962C8B-B14F-4D97-AF65-F5344CB8AC3E}">
        <p14:creationId xmlns:p14="http://schemas.microsoft.com/office/powerpoint/2010/main" val="385407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73A503-8B18-4D9C-AA50-B785D753495F}"/>
              </a:ext>
            </a:extLst>
          </p:cNvPr>
          <p:cNvSpPr>
            <a:spLocks noGrp="1"/>
          </p:cNvSpPr>
          <p:nvPr>
            <p:ph idx="1"/>
          </p:nvPr>
        </p:nvSpPr>
        <p:spPr>
          <a:xfrm>
            <a:off x="431104" y="687844"/>
            <a:ext cx="10515600" cy="4351338"/>
          </a:xfrm>
        </p:spPr>
        <p:txBody>
          <a:bodyPr vert="horz" lIns="91440" tIns="45720" rIns="91440" bIns="45720" rtlCol="0" anchor="t">
            <a:normAutofit/>
          </a:bodyPr>
          <a:lstStyle/>
          <a:p>
            <a:endParaRPr lang="en-US"/>
          </a:p>
          <a:p>
            <a:endParaRPr lang="en-US">
              <a:cs typeface="Calibri"/>
            </a:endParaRPr>
          </a:p>
          <a:p>
            <a:endParaRPr lang="en-US">
              <a:cs typeface="Calibri"/>
            </a:endParaRPr>
          </a:p>
          <a:p>
            <a:endParaRPr lang="en-US">
              <a:cs typeface="Calibri"/>
            </a:endParaRPr>
          </a:p>
          <a:p>
            <a:pPr marL="0" indent="0">
              <a:buNone/>
            </a:pPr>
            <a:r>
              <a:rPr lang="en-US">
                <a:cs typeface="Calibri"/>
              </a:rPr>
              <a:t>                                        </a:t>
            </a:r>
            <a:r>
              <a:rPr lang="en-US" sz="6600">
                <a:cs typeface="Calibri"/>
              </a:rPr>
              <a:t>  Thank you</a:t>
            </a:r>
          </a:p>
        </p:txBody>
      </p:sp>
    </p:spTree>
    <p:extLst>
      <p:ext uri="{BB962C8B-B14F-4D97-AF65-F5344CB8AC3E}">
        <p14:creationId xmlns:p14="http://schemas.microsoft.com/office/powerpoint/2010/main" val="2602136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3170C-A0B2-452F-B19C-ECEDC6134DC2}"/>
              </a:ext>
            </a:extLst>
          </p:cNvPr>
          <p:cNvSpPr>
            <a:spLocks noGrp="1"/>
          </p:cNvSpPr>
          <p:nvPr>
            <p:ph type="title"/>
          </p:nvPr>
        </p:nvSpPr>
        <p:spPr>
          <a:xfrm>
            <a:off x="60698" y="1999735"/>
            <a:ext cx="9173725" cy="3878677"/>
          </a:xfrm>
        </p:spPr>
        <p:txBody>
          <a:bodyPr vert="horz" lIns="91440" tIns="45720" rIns="91440" bIns="45720" rtlCol="0" anchor="b">
            <a:normAutofit fontScale="90000"/>
          </a:bodyPr>
          <a:lstStyle/>
          <a:p>
            <a:pPr marL="571500" indent="-571500"/>
            <a:br>
              <a:rPr lang="en-US" sz="2800" b="1" u="sng" kern="1200" dirty="0"/>
            </a:br>
            <a:br>
              <a:rPr lang="en-US" sz="2800" b="1" kern="1200" dirty="0"/>
            </a:br>
            <a:r>
              <a:rPr lang="en-US" sz="2800" b="1" kern="1200" dirty="0">
                <a:latin typeface="+mj-lt"/>
                <a:ea typeface="+mj-ea"/>
                <a:cs typeface="+mj-cs"/>
              </a:rPr>
              <a:t>•</a:t>
            </a:r>
            <a:r>
              <a:rPr lang="en-US" sz="2800" kern="1200" dirty="0">
                <a:latin typeface="+mj-lt"/>
                <a:ea typeface="+mj-ea"/>
                <a:cs typeface="+mj-cs"/>
              </a:rPr>
              <a:t>What is performance testing?</a:t>
            </a:r>
            <a:br>
              <a:rPr lang="en-US" sz="2800" kern="1200" dirty="0"/>
            </a:br>
            <a:r>
              <a:rPr lang="en-US" sz="2800" kern="1200" dirty="0">
                <a:latin typeface="+mj-lt"/>
                <a:ea typeface="+mj-ea"/>
                <a:cs typeface="+mj-cs"/>
              </a:rPr>
              <a:t>•Why we do performance testing?</a:t>
            </a:r>
            <a:br>
              <a:rPr lang="en-US" sz="2800" kern="1200" dirty="0"/>
            </a:br>
            <a:r>
              <a:rPr lang="en-US" sz="2800" kern="1200" dirty="0">
                <a:latin typeface="+mj-lt"/>
                <a:ea typeface="+mj-ea"/>
                <a:cs typeface="+mj-cs"/>
              </a:rPr>
              <a:t>•Types of performance</a:t>
            </a:r>
            <a:r>
              <a:rPr lang="en-US" sz="2800" dirty="0"/>
              <a:t> Testing</a:t>
            </a:r>
            <a:br>
              <a:rPr lang="en-US" sz="2800" kern="1200" dirty="0"/>
            </a:br>
            <a:r>
              <a:rPr lang="en-US" sz="2800" kern="1200" dirty="0">
                <a:latin typeface="+mj-lt"/>
                <a:ea typeface="+mj-ea"/>
                <a:cs typeface="+mj-cs"/>
              </a:rPr>
              <a:t>•Performance </a:t>
            </a:r>
            <a:r>
              <a:rPr lang="en-US" sz="2800" dirty="0"/>
              <a:t>testing</a:t>
            </a:r>
            <a:r>
              <a:rPr lang="en-US" sz="2800" kern="1200" dirty="0">
                <a:latin typeface="+mj-lt"/>
                <a:ea typeface="+mj-ea"/>
                <a:cs typeface="+mj-cs"/>
              </a:rPr>
              <a:t> process</a:t>
            </a:r>
            <a:br>
              <a:rPr lang="en-US" sz="2800" kern="1200" dirty="0"/>
            </a:br>
            <a:r>
              <a:rPr lang="en-US" sz="2800" kern="1200" dirty="0">
                <a:latin typeface="+mj-lt"/>
                <a:ea typeface="+mj-ea"/>
                <a:cs typeface="+mj-cs"/>
              </a:rPr>
              <a:t>•Tools used</a:t>
            </a:r>
            <a:r>
              <a:rPr lang="en-US" sz="2800" dirty="0"/>
              <a:t> in</a:t>
            </a:r>
            <a:r>
              <a:rPr lang="en-US" sz="2800" kern="1200" dirty="0">
                <a:latin typeface="+mj-lt"/>
                <a:ea typeface="+mj-ea"/>
                <a:cs typeface="+mj-cs"/>
              </a:rPr>
              <a:t> performance testing</a:t>
            </a:r>
            <a:br>
              <a:rPr lang="en-US" sz="2800" kern="1200" dirty="0"/>
            </a:br>
            <a:r>
              <a:rPr lang="en-US" sz="2800" kern="1200" dirty="0">
                <a:latin typeface="+mj-lt"/>
                <a:ea typeface="+mj-ea"/>
                <a:cs typeface="+mj-cs"/>
              </a:rPr>
              <a:t>•Differences between Script recorder and</a:t>
            </a:r>
            <a:r>
              <a:rPr lang="en-US" sz="2800" dirty="0"/>
              <a:t> </a:t>
            </a:r>
            <a:r>
              <a:rPr lang="en-US" sz="2800" kern="1200">
                <a:latin typeface="+mj-lt"/>
                <a:ea typeface="+mj-ea"/>
                <a:cs typeface="+mj-cs"/>
              </a:rPr>
              <a:t>Blazemeter</a:t>
            </a:r>
            <a:br>
              <a:rPr lang="en-US" sz="2800" kern="1200" dirty="0">
                <a:cs typeface="Calibri Light"/>
              </a:rPr>
            </a:br>
            <a:r>
              <a:rPr lang="en-US" sz="2800" dirty="0">
                <a:cs typeface="Calibri Light"/>
              </a:rPr>
              <a:t>•Common performance challenges</a:t>
            </a:r>
            <a:br>
              <a:rPr lang="en-US" sz="2800" dirty="0"/>
            </a:br>
            <a:endParaRPr lang="en-US" sz="2800" u="sng" kern="1200">
              <a:latin typeface="+mj-lt"/>
              <a:cs typeface="Calibri Light"/>
            </a:endParaRPr>
          </a:p>
          <a:p>
            <a:br>
              <a:rPr lang="en-US" sz="1500" kern="1200" dirty="0"/>
            </a:br>
            <a:endParaRPr lang="en-US" sz="2800" kern="1200">
              <a:latin typeface="+mj-lt"/>
              <a:cs typeface="Calibri Light"/>
            </a:endParaRPr>
          </a:p>
        </p:txBody>
      </p:sp>
      <p:pic>
        <p:nvPicPr>
          <p:cNvPr id="16" name="Graphic 15" descr="Check List">
            <a:extLst>
              <a:ext uri="{FF2B5EF4-FFF2-40B4-BE49-F238E27FC236}">
                <a16:creationId xmlns:a16="http://schemas.microsoft.com/office/drawing/2014/main" id="{79C95428-E474-4776-A25B-E4D6D56745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
        <p:nvSpPr>
          <p:cNvPr id="3" name="TextBox 2">
            <a:extLst>
              <a:ext uri="{FF2B5EF4-FFF2-40B4-BE49-F238E27FC236}">
                <a16:creationId xmlns:a16="http://schemas.microsoft.com/office/drawing/2014/main" id="{912D2462-CE91-4355-A93D-C07D2B36BB7F}"/>
              </a:ext>
            </a:extLst>
          </p:cNvPr>
          <p:cNvSpPr txBox="1"/>
          <p:nvPr/>
        </p:nvSpPr>
        <p:spPr>
          <a:xfrm>
            <a:off x="653440" y="1102290"/>
            <a:ext cx="27431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dirty="0"/>
              <a:t>Agenda</a:t>
            </a:r>
            <a:endParaRPr lang="en-US" sz="4000" b="1">
              <a:cs typeface="Calibri"/>
            </a:endParaRPr>
          </a:p>
        </p:txBody>
      </p:sp>
    </p:spTree>
    <p:extLst>
      <p:ext uri="{BB962C8B-B14F-4D97-AF65-F5344CB8AC3E}">
        <p14:creationId xmlns:p14="http://schemas.microsoft.com/office/powerpoint/2010/main" val="1504888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00B5AE2-C5CC-499C-8F2D-249888BE2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BA7A3698-B350-40E5-8475-9BCC41A08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0AC655C7-EC94-4BE6-84C8-2F9EFBBB27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ADA534-2402-4473-B7E4-D4C7CE077391}"/>
              </a:ext>
            </a:extLst>
          </p:cNvPr>
          <p:cNvSpPr>
            <a:spLocks noGrp="1"/>
          </p:cNvSpPr>
          <p:nvPr>
            <p:ph type="title"/>
          </p:nvPr>
        </p:nvSpPr>
        <p:spPr>
          <a:xfrm>
            <a:off x="5181601" y="634946"/>
            <a:ext cx="6368142" cy="1450757"/>
          </a:xfrm>
        </p:spPr>
        <p:txBody>
          <a:bodyPr vert="horz" lIns="91440" tIns="45720" rIns="91440" bIns="45720" rtlCol="0" anchor="b">
            <a:normAutofit/>
          </a:bodyPr>
          <a:lstStyle/>
          <a:p>
            <a:r>
              <a:rPr lang="en-US" b="1" kern="1200" spc="-50" baseline="0" dirty="0">
                <a:solidFill>
                  <a:schemeClr val="tx1">
                    <a:lumMod val="75000"/>
                    <a:lumOff val="25000"/>
                  </a:schemeClr>
                </a:solidFill>
                <a:latin typeface="+mj-lt"/>
                <a:ea typeface="+mj-ea"/>
                <a:cs typeface="+mj-cs"/>
              </a:rPr>
              <a:t>What is Performance Testing</a:t>
            </a:r>
            <a:endParaRPr lang="en-US" kern="1200" spc="-50" baseline="0" dirty="0">
              <a:solidFill>
                <a:schemeClr val="tx1">
                  <a:lumMod val="75000"/>
                  <a:lumOff val="25000"/>
                </a:schemeClr>
              </a:solidFill>
              <a:latin typeface="+mj-lt"/>
              <a:ea typeface="+mj-ea"/>
              <a:cs typeface="+mj-cs"/>
            </a:endParaRPr>
          </a:p>
        </p:txBody>
      </p:sp>
      <p:pic>
        <p:nvPicPr>
          <p:cNvPr id="8" name="Picture 6" descr="Computer script on a screen">
            <a:extLst>
              <a:ext uri="{FF2B5EF4-FFF2-40B4-BE49-F238E27FC236}">
                <a16:creationId xmlns:a16="http://schemas.microsoft.com/office/drawing/2014/main" id="{6D92C18F-3EEC-450F-AC68-DB749198AD4C}"/>
              </a:ext>
            </a:extLst>
          </p:cNvPr>
          <p:cNvPicPr>
            <a:picLocks noChangeAspect="1"/>
          </p:cNvPicPr>
          <p:nvPr/>
        </p:nvPicPr>
        <p:blipFill rotWithShape="1">
          <a:blip r:embed="rId2"/>
          <a:srcRect l="8932" r="45914" b="-1"/>
          <a:stretch/>
        </p:blipFill>
        <p:spPr>
          <a:xfrm>
            <a:off x="20" y="-12128"/>
            <a:ext cx="4654276" cy="6870127"/>
          </a:xfrm>
          <a:prstGeom prst="rect">
            <a:avLst/>
          </a:prstGeom>
        </p:spPr>
      </p:pic>
      <p:cxnSp>
        <p:nvCxnSpPr>
          <p:cNvPr id="21" name="Straight Connector 20">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54AE7F3-2501-4D36-A529-BE3C50782AE2}"/>
              </a:ext>
            </a:extLst>
          </p:cNvPr>
          <p:cNvSpPr txBox="1"/>
          <p:nvPr/>
        </p:nvSpPr>
        <p:spPr>
          <a:xfrm>
            <a:off x="5223354" y="2971352"/>
            <a:ext cx="6743922" cy="3670180"/>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rmAutofit/>
          </a:bodyPr>
          <a:lstStyle/>
          <a:p>
            <a:pPr indent="-228600">
              <a:lnSpc>
                <a:spcPct val="90000"/>
              </a:lnSpc>
              <a:spcAft>
                <a:spcPts val="600"/>
              </a:spcAft>
              <a:buClr>
                <a:schemeClr val="accent1"/>
              </a:buClr>
              <a:buFont typeface="Calibri" panose="020F0502020204030204" pitchFamily="34" charset="0"/>
              <a:buChar char="•"/>
            </a:pPr>
            <a:r>
              <a:rPr lang="en-US" sz="2400" dirty="0">
                <a:solidFill>
                  <a:schemeClr val="tx1">
                    <a:lumMod val="75000"/>
                    <a:lumOff val="25000"/>
                  </a:schemeClr>
                </a:solidFill>
              </a:rPr>
              <a:t> Is a software testing process used for testing the speed, response time, stability, reliability, scalability and resource usage of a software application under particular workload.</a:t>
            </a:r>
            <a:endParaRPr lang="en-US">
              <a:cs typeface="Calibri" panose="020F0502020204030204"/>
            </a:endParaRPr>
          </a:p>
        </p:txBody>
      </p:sp>
    </p:spTree>
    <p:extLst>
      <p:ext uri="{BB962C8B-B14F-4D97-AF65-F5344CB8AC3E}">
        <p14:creationId xmlns:p14="http://schemas.microsoft.com/office/powerpoint/2010/main" val="659869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2E6C-AC3F-4666-B0DB-0F5F1349FFF5}"/>
              </a:ext>
            </a:extLst>
          </p:cNvPr>
          <p:cNvSpPr>
            <a:spLocks noGrp="1"/>
          </p:cNvSpPr>
          <p:nvPr>
            <p:ph type="title"/>
          </p:nvPr>
        </p:nvSpPr>
        <p:spPr>
          <a:xfrm>
            <a:off x="1760706" y="529225"/>
            <a:ext cx="9742318" cy="1752599"/>
          </a:xfrm>
        </p:spPr>
        <p:txBody>
          <a:bodyPr vert="horz" lIns="91440" tIns="45720" rIns="91440" bIns="45720" rtlCol="0" anchor="ctr">
            <a:normAutofit/>
          </a:bodyPr>
          <a:lstStyle/>
          <a:p>
            <a:endParaRPr lang="en-US"/>
          </a:p>
          <a:p>
            <a:r>
              <a:rPr lang="en-US" b="1" dirty="0">
                <a:solidFill>
                  <a:schemeClr val="tx1"/>
                </a:solidFill>
              </a:rPr>
              <a:t>Why we do performance testing ?</a:t>
            </a:r>
            <a:endParaRPr lang="en-US" b="1" dirty="0">
              <a:solidFill>
                <a:schemeClr val="tx1"/>
              </a:solidFill>
              <a:cs typeface="Calibri Light"/>
            </a:endParaRPr>
          </a:p>
          <a:p>
            <a:endParaRPr lang="en-US"/>
          </a:p>
        </p:txBody>
      </p:sp>
      <p:graphicFrame>
        <p:nvGraphicFramePr>
          <p:cNvPr id="5" name="TextBox 2">
            <a:extLst>
              <a:ext uri="{FF2B5EF4-FFF2-40B4-BE49-F238E27FC236}">
                <a16:creationId xmlns:a16="http://schemas.microsoft.com/office/drawing/2014/main" id="{262AA9E7-A197-42F4-B0B4-D35E803FACD8}"/>
              </a:ext>
            </a:extLst>
          </p:cNvPr>
          <p:cNvGraphicFramePr/>
          <p:nvPr>
            <p:extLst>
              <p:ext uri="{D42A27DB-BD31-4B8C-83A1-F6EECF244321}">
                <p14:modId xmlns:p14="http://schemas.microsoft.com/office/powerpoint/2010/main" val="75552434"/>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5957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D03A3-CF90-47E6-8A0B-F4AE6F520C1A}"/>
              </a:ext>
            </a:extLst>
          </p:cNvPr>
          <p:cNvSpPr>
            <a:spLocks noGrp="1"/>
          </p:cNvSpPr>
          <p:nvPr>
            <p:ph type="title"/>
          </p:nvPr>
        </p:nvSpPr>
        <p:spPr>
          <a:xfrm>
            <a:off x="639870" y="1440276"/>
            <a:ext cx="10254642" cy="5271261"/>
          </a:xfrm>
        </p:spPr>
        <p:txBody>
          <a:bodyPr>
            <a:normAutofit/>
          </a:bodyPr>
          <a:lstStyle/>
          <a:p>
            <a:r>
              <a:rPr lang="en-US" sz="2400" b="1">
                <a:solidFill>
                  <a:schemeClr val="tx1">
                    <a:lumMod val="95000"/>
                    <a:lumOff val="5000"/>
                  </a:schemeClr>
                </a:solidFill>
                <a:ea typeface="+mj-lt"/>
                <a:cs typeface="+mj-lt"/>
              </a:rPr>
              <a:t>Load testing</a:t>
            </a:r>
            <a:r>
              <a:rPr lang="en-US" sz="2000" b="1">
                <a:solidFill>
                  <a:schemeClr val="tx1">
                    <a:lumMod val="95000"/>
                    <a:lumOff val="5000"/>
                  </a:schemeClr>
                </a:solidFill>
                <a:ea typeface="+mj-lt"/>
                <a:cs typeface="+mj-lt"/>
              </a:rPr>
              <a:t> :</a:t>
            </a:r>
            <a:r>
              <a:rPr lang="en-US" sz="2000">
                <a:ea typeface="+mj-lt"/>
                <a:cs typeface="+mj-lt"/>
              </a:rPr>
              <a:t>checks the applic</a:t>
            </a:r>
            <a:r>
              <a:rPr lang="en-US" sz="2000">
                <a:solidFill>
                  <a:schemeClr val="tx1">
                    <a:lumMod val="95000"/>
                    <a:lumOff val="5000"/>
                  </a:schemeClr>
                </a:solidFill>
                <a:ea typeface="+mj-lt"/>
                <a:cs typeface="+mj-lt"/>
              </a:rPr>
              <a:t>ation’s ability to perform under anticipated user loads. </a:t>
            </a:r>
            <a:br>
              <a:rPr lang="en-US" sz="2000">
                <a:ea typeface="+mj-lt"/>
                <a:cs typeface="+mj-lt"/>
              </a:rPr>
            </a:br>
            <a:br>
              <a:rPr lang="en-US" sz="2000">
                <a:ea typeface="+mj-lt"/>
                <a:cs typeface="+mj-lt"/>
              </a:rPr>
            </a:br>
            <a:r>
              <a:rPr lang="en-US" sz="2400" b="1">
                <a:solidFill>
                  <a:schemeClr val="tx1">
                    <a:lumMod val="95000"/>
                    <a:lumOff val="5000"/>
                  </a:schemeClr>
                </a:solidFill>
                <a:ea typeface="+mj-lt"/>
                <a:cs typeface="+mj-lt"/>
              </a:rPr>
              <a:t>Stress testing</a:t>
            </a:r>
            <a:r>
              <a:rPr lang="en-US" sz="2000">
                <a:solidFill>
                  <a:schemeClr val="tx1">
                    <a:lumMod val="95000"/>
                    <a:lumOff val="5000"/>
                  </a:schemeClr>
                </a:solidFill>
                <a:ea typeface="+mj-lt"/>
                <a:cs typeface="+mj-lt"/>
              </a:rPr>
              <a:t> : involves testing an application under extreme workloads to see how it handles high traffic or data processing. </a:t>
            </a:r>
            <a:br>
              <a:rPr lang="en-US" sz="2000">
                <a:ea typeface="+mj-lt"/>
                <a:cs typeface="+mj-lt"/>
              </a:rPr>
            </a:br>
            <a:endParaRPr lang="en-US" sz="2400">
              <a:solidFill>
                <a:schemeClr val="tx1">
                  <a:lumMod val="95000"/>
                  <a:lumOff val="5000"/>
                </a:schemeClr>
              </a:solidFill>
              <a:ea typeface="+mj-lt"/>
              <a:cs typeface="+mj-lt"/>
            </a:endParaRPr>
          </a:p>
          <a:p>
            <a:r>
              <a:rPr lang="en-US" sz="2400" b="1">
                <a:solidFill>
                  <a:schemeClr val="tx1">
                    <a:lumMod val="95000"/>
                    <a:lumOff val="5000"/>
                  </a:schemeClr>
                </a:solidFill>
                <a:ea typeface="+mj-lt"/>
                <a:cs typeface="+mj-lt"/>
              </a:rPr>
              <a:t>Endurance testin</a:t>
            </a:r>
            <a:r>
              <a:rPr lang="en-US" sz="2000" b="1">
                <a:solidFill>
                  <a:schemeClr val="tx1">
                    <a:lumMod val="95000"/>
                    <a:lumOff val="5000"/>
                  </a:schemeClr>
                </a:solidFill>
                <a:ea typeface="+mj-lt"/>
                <a:cs typeface="+mj-lt"/>
              </a:rPr>
              <a:t>g :</a:t>
            </a:r>
            <a:r>
              <a:rPr lang="en-US" sz="2000">
                <a:solidFill>
                  <a:schemeClr val="tx1">
                    <a:lumMod val="95000"/>
                    <a:lumOff val="5000"/>
                  </a:schemeClr>
                </a:solidFill>
                <a:ea typeface="+mj-lt"/>
                <a:cs typeface="+mj-lt"/>
              </a:rPr>
              <a:t> is done to make sure the software can handle the expected load over a long period of time.</a:t>
            </a:r>
            <a:br>
              <a:rPr lang="en-US" sz="2000">
                <a:ea typeface="+mj-lt"/>
                <a:cs typeface="+mj-lt"/>
              </a:rPr>
            </a:br>
            <a:endParaRPr lang="en-US" sz="2400">
              <a:solidFill>
                <a:schemeClr val="tx1">
                  <a:lumMod val="95000"/>
                  <a:lumOff val="5000"/>
                </a:schemeClr>
              </a:solidFill>
              <a:ea typeface="+mj-lt"/>
              <a:cs typeface="+mj-lt"/>
            </a:endParaRPr>
          </a:p>
          <a:p>
            <a:r>
              <a:rPr lang="en-US" sz="2400" b="1">
                <a:solidFill>
                  <a:schemeClr val="tx1">
                    <a:lumMod val="95000"/>
                    <a:lumOff val="5000"/>
                  </a:schemeClr>
                </a:solidFill>
                <a:ea typeface="+mj-lt"/>
                <a:cs typeface="+mj-lt"/>
              </a:rPr>
              <a:t>Spike testing :</a:t>
            </a:r>
            <a:r>
              <a:rPr lang="en-US" sz="2000">
                <a:solidFill>
                  <a:schemeClr val="tx1">
                    <a:lumMod val="95000"/>
                    <a:lumOff val="5000"/>
                  </a:schemeClr>
                </a:solidFill>
                <a:ea typeface="+mj-lt"/>
                <a:cs typeface="+mj-lt"/>
              </a:rPr>
              <a:t>tests the software’s reaction to sudden large spikes in the load generated by users.</a:t>
            </a:r>
            <a:br>
              <a:rPr lang="en-US" sz="2000">
                <a:ea typeface="+mj-lt"/>
                <a:cs typeface="+mj-lt"/>
              </a:rPr>
            </a:br>
            <a:endParaRPr lang="en-US" sz="2000">
              <a:solidFill>
                <a:schemeClr val="tx1">
                  <a:lumMod val="95000"/>
                  <a:lumOff val="5000"/>
                </a:schemeClr>
              </a:solidFill>
              <a:ea typeface="+mj-lt"/>
              <a:cs typeface="+mj-lt"/>
            </a:endParaRPr>
          </a:p>
          <a:p>
            <a:r>
              <a:rPr lang="en-US" sz="2400" b="1">
                <a:solidFill>
                  <a:schemeClr val="tx1">
                    <a:lumMod val="95000"/>
                    <a:lumOff val="5000"/>
                  </a:schemeClr>
                </a:solidFill>
                <a:ea typeface="+mj-lt"/>
                <a:cs typeface="+mj-lt"/>
              </a:rPr>
              <a:t>Volume testing</a:t>
            </a:r>
            <a:r>
              <a:rPr lang="en-US" sz="2400">
                <a:solidFill>
                  <a:schemeClr val="tx1">
                    <a:lumMod val="95000"/>
                    <a:lumOff val="5000"/>
                  </a:schemeClr>
                </a:solidFill>
                <a:ea typeface="+mj-lt"/>
                <a:cs typeface="+mj-lt"/>
              </a:rPr>
              <a:t> </a:t>
            </a:r>
            <a:r>
              <a:rPr lang="en-US" sz="2000">
                <a:solidFill>
                  <a:schemeClr val="tx1">
                    <a:lumMod val="95000"/>
                    <a:lumOff val="5000"/>
                  </a:schemeClr>
                </a:solidFill>
                <a:ea typeface="+mj-lt"/>
                <a:cs typeface="+mj-lt"/>
              </a:rPr>
              <a:t>: Under Volume Testing large no. of. Data is populated in a database and the overall software system’s behavior is monitored. </a:t>
            </a:r>
            <a:br>
              <a:rPr lang="en-US" sz="2000">
                <a:ea typeface="+mj-lt"/>
                <a:cs typeface="+mj-lt"/>
              </a:rPr>
            </a:br>
            <a:br>
              <a:rPr lang="en-US" sz="2000">
                <a:ea typeface="+mj-lt"/>
                <a:cs typeface="+mj-lt"/>
              </a:rPr>
            </a:br>
            <a:r>
              <a:rPr lang="en-US" sz="2400" b="1">
                <a:solidFill>
                  <a:schemeClr val="tx1">
                    <a:lumMod val="95000"/>
                    <a:lumOff val="5000"/>
                  </a:schemeClr>
                </a:solidFill>
                <a:ea typeface="+mj-lt"/>
                <a:cs typeface="+mj-lt"/>
              </a:rPr>
              <a:t>Scalability testing</a:t>
            </a:r>
            <a:r>
              <a:rPr lang="en-US" sz="2000">
                <a:solidFill>
                  <a:schemeClr val="tx1">
                    <a:lumMod val="95000"/>
                    <a:lumOff val="5000"/>
                  </a:schemeClr>
                </a:solidFill>
                <a:ea typeface="+mj-lt"/>
                <a:cs typeface="+mj-lt"/>
              </a:rPr>
              <a:t> : The objective of scalability testing is to determine the software application’s effectiveness in “scaling up” to support an increase in user load. It helps plan capacity addition to your software system.</a:t>
            </a:r>
          </a:p>
          <a:p>
            <a:endParaRPr lang="en-US" sz="2000">
              <a:solidFill>
                <a:schemeClr val="tx1">
                  <a:lumMod val="95000"/>
                  <a:lumOff val="5000"/>
                </a:schemeClr>
              </a:solidFill>
              <a:cs typeface="Calibri Light"/>
            </a:endParaRPr>
          </a:p>
        </p:txBody>
      </p:sp>
      <p:sp>
        <p:nvSpPr>
          <p:cNvPr id="3" name="TextBox 2">
            <a:extLst>
              <a:ext uri="{FF2B5EF4-FFF2-40B4-BE49-F238E27FC236}">
                <a16:creationId xmlns:a16="http://schemas.microsoft.com/office/drawing/2014/main" id="{E7F32F40-5412-4C30-839C-E0236B99865C}"/>
              </a:ext>
            </a:extLst>
          </p:cNvPr>
          <p:cNvSpPr txBox="1"/>
          <p:nvPr/>
        </p:nvSpPr>
        <p:spPr>
          <a:xfrm>
            <a:off x="1770345" y="402921"/>
            <a:ext cx="8651307"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000" b="1">
                <a:latin typeface="+mj-lt"/>
                <a:ea typeface="+mj-ea"/>
                <a:cs typeface="+mj-cs"/>
              </a:rPr>
              <a:t>Types of Performance Testing</a:t>
            </a:r>
          </a:p>
        </p:txBody>
      </p:sp>
    </p:spTree>
    <p:extLst>
      <p:ext uri="{BB962C8B-B14F-4D97-AF65-F5344CB8AC3E}">
        <p14:creationId xmlns:p14="http://schemas.microsoft.com/office/powerpoint/2010/main" val="3740004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BC78F-1E86-4A3F-989C-E2B451E32AD2}"/>
              </a:ext>
            </a:extLst>
          </p:cNvPr>
          <p:cNvSpPr>
            <a:spLocks noGrp="1"/>
          </p:cNvSpPr>
          <p:nvPr>
            <p:ph type="title"/>
          </p:nvPr>
        </p:nvSpPr>
        <p:spPr>
          <a:xfrm>
            <a:off x="838200" y="365125"/>
            <a:ext cx="10567791" cy="490495"/>
          </a:xfrm>
        </p:spPr>
        <p:txBody>
          <a:bodyPr>
            <a:normAutofit fontScale="90000"/>
          </a:bodyPr>
          <a:lstStyle/>
          <a:p>
            <a:r>
              <a:rPr lang="en-US" b="1">
                <a:cs typeface="Calibri Light"/>
              </a:rPr>
              <a:t>Performance Testing process</a:t>
            </a:r>
            <a:endParaRPr lang="en-US"/>
          </a:p>
        </p:txBody>
      </p:sp>
      <p:pic>
        <p:nvPicPr>
          <p:cNvPr id="3" name="Picture 3" descr="Graphical user interface, application&#10;&#10;Description automatically generated">
            <a:extLst>
              <a:ext uri="{FF2B5EF4-FFF2-40B4-BE49-F238E27FC236}">
                <a16:creationId xmlns:a16="http://schemas.microsoft.com/office/drawing/2014/main" id="{0F46DD26-4782-42F9-A34C-E8FA3FF78737}"/>
              </a:ext>
            </a:extLst>
          </p:cNvPr>
          <p:cNvPicPr>
            <a:picLocks noChangeAspect="1"/>
          </p:cNvPicPr>
          <p:nvPr/>
        </p:nvPicPr>
        <p:blipFill>
          <a:blip r:embed="rId2"/>
          <a:stretch>
            <a:fillRect/>
          </a:stretch>
        </p:blipFill>
        <p:spPr>
          <a:xfrm>
            <a:off x="152401" y="2373264"/>
            <a:ext cx="11991582" cy="1704374"/>
          </a:xfrm>
          <a:prstGeom prst="rect">
            <a:avLst/>
          </a:prstGeom>
        </p:spPr>
      </p:pic>
    </p:spTree>
    <p:extLst>
      <p:ext uri="{BB962C8B-B14F-4D97-AF65-F5344CB8AC3E}">
        <p14:creationId xmlns:p14="http://schemas.microsoft.com/office/powerpoint/2010/main" val="1619651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E364-08A1-42A8-A995-3064590C8B49}"/>
              </a:ext>
            </a:extLst>
          </p:cNvPr>
          <p:cNvSpPr>
            <a:spLocks noGrp="1"/>
          </p:cNvSpPr>
          <p:nvPr>
            <p:ph type="title"/>
          </p:nvPr>
        </p:nvSpPr>
        <p:spPr/>
        <p:txBody>
          <a:bodyPr/>
          <a:lstStyle/>
          <a:p>
            <a:r>
              <a:rPr lang="en-US" b="1">
                <a:cs typeface="Calibri Light"/>
              </a:rPr>
              <a:t>Performance testing Process</a:t>
            </a:r>
          </a:p>
        </p:txBody>
      </p:sp>
      <p:sp>
        <p:nvSpPr>
          <p:cNvPr id="3" name="TextBox 2">
            <a:extLst>
              <a:ext uri="{FF2B5EF4-FFF2-40B4-BE49-F238E27FC236}">
                <a16:creationId xmlns:a16="http://schemas.microsoft.com/office/drawing/2014/main" id="{CD1EB30B-631E-420F-9BA6-E56E16382426}"/>
              </a:ext>
            </a:extLst>
          </p:cNvPr>
          <p:cNvSpPr txBox="1"/>
          <p:nvPr/>
        </p:nvSpPr>
        <p:spPr>
          <a:xfrm>
            <a:off x="841332" y="1895605"/>
            <a:ext cx="10530212" cy="17235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800" b="1"/>
              <a:t>Identify the testing environment.</a:t>
            </a:r>
            <a:endParaRPr lang="en-US" sz="2800" b="1">
              <a:cs typeface="Calibri" panose="020F0502020204030204"/>
            </a:endParaRPr>
          </a:p>
          <a:p>
            <a:endParaRPr lang="en-US" sz="2400" b="1">
              <a:ea typeface="+mn-lt"/>
              <a:cs typeface="+mn-lt"/>
            </a:endParaRPr>
          </a:p>
          <a:p>
            <a:r>
              <a:rPr lang="en-US">
                <a:ea typeface="+mn-lt"/>
                <a:cs typeface="+mn-lt"/>
              </a:rPr>
              <a:t>Identifying the hardware, software, network configurations and tools available allows the testing team to design the test and identify performance testing challenges</a:t>
            </a:r>
            <a:endParaRPr lang="en-US"/>
          </a:p>
          <a:p>
            <a:pPr algn="l"/>
            <a:endParaRPr lang="en-US">
              <a:cs typeface="Calibri"/>
            </a:endParaRPr>
          </a:p>
        </p:txBody>
      </p:sp>
      <p:sp>
        <p:nvSpPr>
          <p:cNvPr id="4" name="TextBox 3">
            <a:extLst>
              <a:ext uri="{FF2B5EF4-FFF2-40B4-BE49-F238E27FC236}">
                <a16:creationId xmlns:a16="http://schemas.microsoft.com/office/drawing/2014/main" id="{572A1AB9-3BF6-4593-B77A-AEE7C06556BA}"/>
              </a:ext>
            </a:extLst>
          </p:cNvPr>
          <p:cNvSpPr txBox="1"/>
          <p:nvPr/>
        </p:nvSpPr>
        <p:spPr>
          <a:xfrm>
            <a:off x="838070" y="3343275"/>
            <a:ext cx="9799527"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800" b="1"/>
              <a:t>Identify performance metrics.</a:t>
            </a:r>
            <a:endParaRPr lang="en-US" sz="2800">
              <a:cs typeface="Calibri"/>
            </a:endParaRPr>
          </a:p>
          <a:p>
            <a:endParaRPr lang="en-US" sz="2000" b="1">
              <a:ea typeface="+mn-lt"/>
              <a:cs typeface="+mn-lt"/>
            </a:endParaRPr>
          </a:p>
          <a:p>
            <a:r>
              <a:rPr lang="en-US">
                <a:ea typeface="+mn-lt"/>
                <a:cs typeface="+mn-lt"/>
              </a:rPr>
              <a:t>In addition to identifying metrics such as response time, throughput and constraints, identify what are the success criteria for performance testing.</a:t>
            </a:r>
            <a:endParaRPr lang="en-US"/>
          </a:p>
          <a:p>
            <a:pPr algn="l"/>
            <a:endParaRPr lang="en-US">
              <a:cs typeface="Calibri"/>
            </a:endParaRPr>
          </a:p>
        </p:txBody>
      </p:sp>
      <p:sp>
        <p:nvSpPr>
          <p:cNvPr id="5" name="TextBox 4">
            <a:extLst>
              <a:ext uri="{FF2B5EF4-FFF2-40B4-BE49-F238E27FC236}">
                <a16:creationId xmlns:a16="http://schemas.microsoft.com/office/drawing/2014/main" id="{19ABCF21-A41B-4998-AD5F-A5E4563FD3C3}"/>
              </a:ext>
            </a:extLst>
          </p:cNvPr>
          <p:cNvSpPr txBox="1"/>
          <p:nvPr/>
        </p:nvSpPr>
        <p:spPr>
          <a:xfrm>
            <a:off x="834808" y="5031027"/>
            <a:ext cx="979952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b="1"/>
              <a:t>Plan and design performance tests.</a:t>
            </a:r>
            <a:endParaRPr lang="en-US" sz="2400">
              <a:cs typeface="Calibri"/>
            </a:endParaRPr>
          </a:p>
          <a:p>
            <a:endParaRPr lang="en-US">
              <a:ea typeface="+mn-lt"/>
              <a:cs typeface="+mn-lt"/>
            </a:endParaRPr>
          </a:p>
          <a:p>
            <a:r>
              <a:rPr lang="en-US">
                <a:ea typeface="+mn-lt"/>
                <a:cs typeface="+mn-lt"/>
              </a:rPr>
              <a:t>Identify performance test scenarios that take into account user variability, test data, and target metrics. </a:t>
            </a:r>
            <a:endParaRPr lang="en-US">
              <a:cs typeface="Calibri"/>
            </a:endParaRPr>
          </a:p>
          <a:p>
            <a:pPr algn="l"/>
            <a:endParaRPr lang="en-US">
              <a:cs typeface="Calibri"/>
            </a:endParaRPr>
          </a:p>
        </p:txBody>
      </p:sp>
    </p:spTree>
    <p:extLst>
      <p:ext uri="{BB962C8B-B14F-4D97-AF65-F5344CB8AC3E}">
        <p14:creationId xmlns:p14="http://schemas.microsoft.com/office/powerpoint/2010/main" val="4190458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76F3C-75C3-4881-B8E1-D84DC7DA3C0C}"/>
              </a:ext>
            </a:extLst>
          </p:cNvPr>
          <p:cNvSpPr>
            <a:spLocks noGrp="1"/>
          </p:cNvSpPr>
          <p:nvPr>
            <p:ph type="title"/>
          </p:nvPr>
        </p:nvSpPr>
        <p:spPr>
          <a:xfrm>
            <a:off x="733816" y="302495"/>
            <a:ext cx="10515600" cy="1325563"/>
          </a:xfrm>
        </p:spPr>
        <p:txBody>
          <a:bodyPr/>
          <a:lstStyle/>
          <a:p>
            <a:r>
              <a:rPr lang="en-US" b="1" dirty="0">
                <a:ea typeface="+mj-lt"/>
                <a:cs typeface="+mj-lt"/>
              </a:rPr>
              <a:t>Performance testing Process</a:t>
            </a:r>
            <a:endParaRPr lang="en-US" dirty="0">
              <a:ea typeface="+mj-lt"/>
              <a:cs typeface="+mj-lt"/>
            </a:endParaRPr>
          </a:p>
        </p:txBody>
      </p:sp>
      <p:sp>
        <p:nvSpPr>
          <p:cNvPr id="3" name="TextBox 2">
            <a:extLst>
              <a:ext uri="{FF2B5EF4-FFF2-40B4-BE49-F238E27FC236}">
                <a16:creationId xmlns:a16="http://schemas.microsoft.com/office/drawing/2014/main" id="{6AFDA165-F90A-4BC5-BE99-C89077B8B93B}"/>
              </a:ext>
            </a:extLst>
          </p:cNvPr>
          <p:cNvSpPr txBox="1"/>
          <p:nvPr/>
        </p:nvSpPr>
        <p:spPr>
          <a:xfrm>
            <a:off x="778702" y="1655523"/>
            <a:ext cx="10530212"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b="1"/>
              <a:t>Configure the test environment.</a:t>
            </a:r>
            <a:endParaRPr lang="en-US" sz="2400">
              <a:cs typeface="Calibri"/>
            </a:endParaRPr>
          </a:p>
          <a:p>
            <a:pPr marL="285750" indent="-285750">
              <a:buFont typeface="Arial"/>
              <a:buChar char="•"/>
            </a:pPr>
            <a:endParaRPr lang="en-US" b="1">
              <a:ea typeface="+mn-lt"/>
              <a:cs typeface="+mn-lt"/>
            </a:endParaRPr>
          </a:p>
          <a:p>
            <a:r>
              <a:rPr lang="en-US">
                <a:ea typeface="+mn-lt"/>
                <a:cs typeface="+mn-lt"/>
              </a:rPr>
              <a:t> Prepare the elements of the test environment and instruments needed to monitor resources.</a:t>
            </a:r>
            <a:endParaRPr lang="en-US"/>
          </a:p>
          <a:p>
            <a:pPr algn="l"/>
            <a:endParaRPr lang="en-US">
              <a:cs typeface="Calibri"/>
            </a:endParaRPr>
          </a:p>
        </p:txBody>
      </p:sp>
      <p:sp>
        <p:nvSpPr>
          <p:cNvPr id="4" name="TextBox 3">
            <a:extLst>
              <a:ext uri="{FF2B5EF4-FFF2-40B4-BE49-F238E27FC236}">
                <a16:creationId xmlns:a16="http://schemas.microsoft.com/office/drawing/2014/main" id="{20BEBEA3-F317-43FB-A429-F2225BA7F15C}"/>
              </a:ext>
            </a:extLst>
          </p:cNvPr>
          <p:cNvSpPr txBox="1"/>
          <p:nvPr/>
        </p:nvSpPr>
        <p:spPr>
          <a:xfrm>
            <a:off x="817193" y="2779604"/>
            <a:ext cx="10530212"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b="1"/>
              <a:t>Implement your test design.</a:t>
            </a:r>
            <a:endParaRPr lang="en-US" sz="2400"/>
          </a:p>
          <a:p>
            <a:pPr marL="285750" indent="-285750">
              <a:buFont typeface="Arial"/>
              <a:buChar char="•"/>
            </a:pPr>
            <a:endParaRPr lang="en-US" b="1">
              <a:ea typeface="+mn-lt"/>
              <a:cs typeface="+mn-lt"/>
            </a:endParaRPr>
          </a:p>
          <a:p>
            <a:r>
              <a:rPr lang="en-US">
                <a:ea typeface="+mn-lt"/>
                <a:cs typeface="+mn-lt"/>
              </a:rPr>
              <a:t>Develop the tests.</a:t>
            </a:r>
            <a:endParaRPr lang="en-US">
              <a:cs typeface="Calibri"/>
            </a:endParaRPr>
          </a:p>
          <a:p>
            <a:pPr algn="l"/>
            <a:endParaRPr lang="en-US">
              <a:cs typeface="Calibri"/>
            </a:endParaRPr>
          </a:p>
        </p:txBody>
      </p:sp>
      <p:sp>
        <p:nvSpPr>
          <p:cNvPr id="5" name="TextBox 4">
            <a:extLst>
              <a:ext uri="{FF2B5EF4-FFF2-40B4-BE49-F238E27FC236}">
                <a16:creationId xmlns:a16="http://schemas.microsoft.com/office/drawing/2014/main" id="{D4E72BDB-A7B0-430E-B323-E8492EC3C789}"/>
              </a:ext>
            </a:extLst>
          </p:cNvPr>
          <p:cNvSpPr txBox="1"/>
          <p:nvPr/>
        </p:nvSpPr>
        <p:spPr>
          <a:xfrm>
            <a:off x="834808" y="4018506"/>
            <a:ext cx="10519773"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b="1"/>
              <a:t>Execute tests.</a:t>
            </a:r>
            <a:endParaRPr lang="en-US" sz="2400"/>
          </a:p>
          <a:p>
            <a:pPr marL="285750" indent="-285750">
              <a:buFont typeface="Arial"/>
              <a:buChar char="•"/>
            </a:pPr>
            <a:endParaRPr lang="en-US" b="1">
              <a:ea typeface="+mn-lt"/>
              <a:cs typeface="+mn-lt"/>
            </a:endParaRPr>
          </a:p>
          <a:p>
            <a:r>
              <a:rPr lang="en-US">
                <a:ea typeface="+mn-lt"/>
                <a:cs typeface="+mn-lt"/>
              </a:rPr>
              <a:t>In addition to running the performance tests, monitor and capture the data generated.</a:t>
            </a:r>
            <a:endParaRPr lang="en-US"/>
          </a:p>
          <a:p>
            <a:pPr algn="l"/>
            <a:endParaRPr lang="en-US">
              <a:cs typeface="Calibri"/>
            </a:endParaRPr>
          </a:p>
        </p:txBody>
      </p:sp>
      <p:sp>
        <p:nvSpPr>
          <p:cNvPr id="6" name="TextBox 5">
            <a:extLst>
              <a:ext uri="{FF2B5EF4-FFF2-40B4-BE49-F238E27FC236}">
                <a16:creationId xmlns:a16="http://schemas.microsoft.com/office/drawing/2014/main" id="{29F1BEED-AA72-438F-AB7F-DF588BDBA1DB}"/>
              </a:ext>
            </a:extLst>
          </p:cNvPr>
          <p:cNvSpPr txBox="1"/>
          <p:nvPr/>
        </p:nvSpPr>
        <p:spPr>
          <a:xfrm>
            <a:off x="737601" y="5048641"/>
            <a:ext cx="1053021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b="1"/>
              <a:t>Analyze, report, retest.</a:t>
            </a:r>
            <a:endParaRPr lang="en-US">
              <a:cs typeface="Calibri" panose="020F0502020204030204"/>
            </a:endParaRPr>
          </a:p>
          <a:p>
            <a:endParaRPr lang="en-US" b="1">
              <a:ea typeface="+mn-lt"/>
              <a:cs typeface="+mn-lt"/>
            </a:endParaRPr>
          </a:p>
          <a:p>
            <a:r>
              <a:rPr lang="en-US">
                <a:ea typeface="+mn-lt"/>
                <a:cs typeface="+mn-lt"/>
              </a:rPr>
              <a:t>Analyze the data and share the findings. Run the performance tests again using the same parameters and different parameters.</a:t>
            </a:r>
            <a:endParaRPr lang="en-US">
              <a:cs typeface="Calibri"/>
            </a:endParaRPr>
          </a:p>
          <a:p>
            <a:pPr algn="l"/>
            <a:endParaRPr lang="en-US">
              <a:cs typeface="Calibri"/>
            </a:endParaRPr>
          </a:p>
        </p:txBody>
      </p:sp>
    </p:spTree>
    <p:extLst>
      <p:ext uri="{BB962C8B-B14F-4D97-AF65-F5344CB8AC3E}">
        <p14:creationId xmlns:p14="http://schemas.microsoft.com/office/powerpoint/2010/main" val="1544372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9834F-50AE-445E-A5B9-DAD91B453D03}"/>
              </a:ext>
            </a:extLst>
          </p:cNvPr>
          <p:cNvSpPr>
            <a:spLocks noGrp="1"/>
          </p:cNvSpPr>
          <p:nvPr>
            <p:ph type="title"/>
          </p:nvPr>
        </p:nvSpPr>
        <p:spPr>
          <a:xfrm>
            <a:off x="838200" y="114605"/>
            <a:ext cx="10515600" cy="1325563"/>
          </a:xfrm>
        </p:spPr>
        <p:txBody>
          <a:bodyPr/>
          <a:lstStyle/>
          <a:p>
            <a:r>
              <a:rPr lang="en-US" dirty="0">
                <a:cs typeface="Calibri Light"/>
              </a:rPr>
              <a:t>                </a:t>
            </a:r>
            <a:r>
              <a:rPr lang="en-US" b="1" dirty="0">
                <a:cs typeface="Calibri Light"/>
              </a:rPr>
              <a:t>Performance Testing Tools</a:t>
            </a:r>
          </a:p>
        </p:txBody>
      </p:sp>
      <p:sp>
        <p:nvSpPr>
          <p:cNvPr id="3" name="Content Placeholder 2">
            <a:extLst>
              <a:ext uri="{FF2B5EF4-FFF2-40B4-BE49-F238E27FC236}">
                <a16:creationId xmlns:a16="http://schemas.microsoft.com/office/drawing/2014/main" id="{CF941658-984D-4A9A-B9B7-284EC03CDCD4}"/>
              </a:ext>
            </a:extLst>
          </p:cNvPr>
          <p:cNvSpPr>
            <a:spLocks noGrp="1"/>
          </p:cNvSpPr>
          <p:nvPr>
            <p:ph idx="1"/>
          </p:nvPr>
        </p:nvSpPr>
        <p:spPr>
          <a:xfrm>
            <a:off x="838200" y="1616858"/>
            <a:ext cx="10515600" cy="4351338"/>
          </a:xfrm>
        </p:spPr>
        <p:txBody>
          <a:bodyPr vert="horz" lIns="91440" tIns="45720" rIns="91440" bIns="45720" rtlCol="0" anchor="ctr">
            <a:normAutofit/>
          </a:bodyPr>
          <a:lstStyle/>
          <a:p>
            <a:pPr marL="0" indent="0">
              <a:buNone/>
            </a:pPr>
            <a:r>
              <a:rPr lang="en-US" sz="3200">
                <a:cs typeface="Calibri"/>
              </a:rPr>
              <a:t>  •   </a:t>
            </a:r>
            <a:r>
              <a:rPr lang="en-US" sz="3200" err="1">
                <a:cs typeface="Calibri"/>
              </a:rPr>
              <a:t>Jmeter</a:t>
            </a:r>
            <a:endParaRPr lang="en-US" err="1">
              <a:cs typeface="Calibri" panose="020F0502020204030204"/>
            </a:endParaRPr>
          </a:p>
          <a:p>
            <a:pPr marL="0" indent="0">
              <a:buNone/>
            </a:pPr>
            <a:endParaRPr lang="en-US" sz="3200">
              <a:cs typeface="Calibri"/>
            </a:endParaRPr>
          </a:p>
          <a:p>
            <a:pPr marL="0" indent="0">
              <a:buNone/>
            </a:pPr>
            <a:r>
              <a:rPr lang="en-US" sz="3200">
                <a:cs typeface="Calibri"/>
              </a:rPr>
              <a:t>     </a:t>
            </a:r>
          </a:p>
          <a:p>
            <a:pPr marL="0" indent="0">
              <a:buNone/>
            </a:pPr>
            <a:r>
              <a:rPr lang="en-US" sz="3200">
                <a:cs typeface="Calibri"/>
              </a:rPr>
              <a:t>  • </a:t>
            </a:r>
            <a:r>
              <a:rPr lang="en-US" sz="3200" err="1">
                <a:cs typeface="Calibri"/>
              </a:rPr>
              <a:t>Loadrunner</a:t>
            </a:r>
            <a:r>
              <a:rPr lang="en-US" sz="3200">
                <a:cs typeface="Calibri"/>
              </a:rPr>
              <a:t> </a:t>
            </a:r>
            <a:endParaRPr lang="en-US">
              <a:cs typeface="Calibri"/>
            </a:endParaRPr>
          </a:p>
          <a:p>
            <a:pPr marL="0" indent="0">
              <a:buNone/>
            </a:pPr>
            <a:r>
              <a:rPr lang="en-US" sz="3200">
                <a:cs typeface="Calibri"/>
              </a:rPr>
              <a:t>      </a:t>
            </a:r>
            <a:endParaRPr lang="en-US">
              <a:cs typeface="Calibri"/>
            </a:endParaRPr>
          </a:p>
          <a:p>
            <a:pPr marL="0" indent="0">
              <a:buNone/>
            </a:pPr>
            <a:endParaRPr lang="en-US" sz="3200">
              <a:cs typeface="Calibri"/>
            </a:endParaRPr>
          </a:p>
          <a:p>
            <a:pPr marL="0" indent="0">
              <a:buNone/>
            </a:pPr>
            <a:r>
              <a:rPr lang="en-US" sz="3200">
                <a:cs typeface="Calibri"/>
              </a:rPr>
              <a:t>  •  Web load     </a:t>
            </a:r>
          </a:p>
        </p:txBody>
      </p:sp>
      <p:pic>
        <p:nvPicPr>
          <p:cNvPr id="4" name="Picture 4" descr="Text&#10;&#10;Description automatically generated">
            <a:extLst>
              <a:ext uri="{FF2B5EF4-FFF2-40B4-BE49-F238E27FC236}">
                <a16:creationId xmlns:a16="http://schemas.microsoft.com/office/drawing/2014/main" id="{10A159A9-0172-4EFC-8227-C2D885A8FC56}"/>
              </a:ext>
            </a:extLst>
          </p:cNvPr>
          <p:cNvPicPr>
            <a:picLocks noChangeAspect="1"/>
          </p:cNvPicPr>
          <p:nvPr/>
        </p:nvPicPr>
        <p:blipFill>
          <a:blip r:embed="rId2"/>
          <a:stretch>
            <a:fillRect/>
          </a:stretch>
        </p:blipFill>
        <p:spPr>
          <a:xfrm>
            <a:off x="4265114" y="5254773"/>
            <a:ext cx="2743200" cy="502920"/>
          </a:xfrm>
          <a:prstGeom prst="rect">
            <a:avLst/>
          </a:prstGeom>
        </p:spPr>
      </p:pic>
      <p:pic>
        <p:nvPicPr>
          <p:cNvPr id="5" name="Picture 5" descr="A picture containing text&#10;&#10;Description automatically generated">
            <a:extLst>
              <a:ext uri="{FF2B5EF4-FFF2-40B4-BE49-F238E27FC236}">
                <a16:creationId xmlns:a16="http://schemas.microsoft.com/office/drawing/2014/main" id="{BF202CB5-AF06-4C16-A6D2-CA79DCA94BBC}"/>
              </a:ext>
            </a:extLst>
          </p:cNvPr>
          <p:cNvPicPr>
            <a:picLocks noChangeAspect="1"/>
          </p:cNvPicPr>
          <p:nvPr/>
        </p:nvPicPr>
        <p:blipFill>
          <a:blip r:embed="rId3"/>
          <a:stretch>
            <a:fillRect/>
          </a:stretch>
        </p:blipFill>
        <p:spPr>
          <a:xfrm>
            <a:off x="3999652" y="1690622"/>
            <a:ext cx="2846148" cy="971550"/>
          </a:xfrm>
          <a:prstGeom prst="rect">
            <a:avLst/>
          </a:prstGeom>
        </p:spPr>
      </p:pic>
      <p:pic>
        <p:nvPicPr>
          <p:cNvPr id="6" name="Picture 6" descr="Icon&#10;&#10;Description automatically generated">
            <a:extLst>
              <a:ext uri="{FF2B5EF4-FFF2-40B4-BE49-F238E27FC236}">
                <a16:creationId xmlns:a16="http://schemas.microsoft.com/office/drawing/2014/main" id="{67D6766B-0580-471E-959A-6529B6DD80AB}"/>
              </a:ext>
            </a:extLst>
          </p:cNvPr>
          <p:cNvPicPr>
            <a:picLocks noChangeAspect="1"/>
          </p:cNvPicPr>
          <p:nvPr/>
        </p:nvPicPr>
        <p:blipFill>
          <a:blip r:embed="rId4"/>
          <a:stretch>
            <a:fillRect/>
          </a:stretch>
        </p:blipFill>
        <p:spPr>
          <a:xfrm>
            <a:off x="4365321" y="2919607"/>
            <a:ext cx="1937359" cy="1749469"/>
          </a:xfrm>
          <a:prstGeom prst="rect">
            <a:avLst/>
          </a:prstGeom>
        </p:spPr>
      </p:pic>
    </p:spTree>
    <p:extLst>
      <p:ext uri="{BB962C8B-B14F-4D97-AF65-F5344CB8AC3E}">
        <p14:creationId xmlns:p14="http://schemas.microsoft.com/office/powerpoint/2010/main" val="396368423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Retrospect</vt:lpstr>
      <vt:lpstr>Performance testing </vt:lpstr>
      <vt:lpstr>  •What is performance testing? •Why we do performance testing? •Types of performance Testing •Performance testing process •Tools used in performance testing •Differences between Script recorder and Blazemeter •Common performance challenges   </vt:lpstr>
      <vt:lpstr>What is Performance Testing</vt:lpstr>
      <vt:lpstr> Why we do performance testing ? </vt:lpstr>
      <vt:lpstr>Load testing :checks the application’s ability to perform under anticipated user loads.   Stress testing : involves testing an application under extreme workloads to see how it handles high traffic or data processing.   Endurance testing : is done to make sure the software can handle the expected load over a long period of time.  Spike testing :tests the software’s reaction to sudden large spikes in the load generated by users.  Volume testing : Under Volume Testing large no. of. Data is populated in a database and the overall software system’s behavior is monitored.   Scalability testing : The objective of scalability testing is to determine the software application’s effectiveness in “scaling up” to support an increase in user load. It helps plan capacity addition to your software system. </vt:lpstr>
      <vt:lpstr>Performance Testing process</vt:lpstr>
      <vt:lpstr>Performance testing Process</vt:lpstr>
      <vt:lpstr>Performance testing Process</vt:lpstr>
      <vt:lpstr>                Performance Testing Tools</vt:lpstr>
      <vt:lpstr>       </vt:lpstr>
      <vt:lpstr>Http Script recorder VS Blazemeter recorder</vt:lpstr>
      <vt:lpstr>Challenges of Performance Testing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140</cp:revision>
  <dcterms:created xsi:type="dcterms:W3CDTF">2022-03-03T18:21:07Z</dcterms:created>
  <dcterms:modified xsi:type="dcterms:W3CDTF">2022-03-04T00:00:04Z</dcterms:modified>
</cp:coreProperties>
</file>