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Comfortaa SemiBold"/>
      <p:regular r:id="rId25"/>
      <p:bold r:id="rId26"/>
    </p:embeddedFont>
    <p:embeddedFont>
      <p:font typeface="Lora SemiBold"/>
      <p:regular r:id="rId27"/>
      <p:bold r:id="rId28"/>
      <p:italic r:id="rId29"/>
      <p:boldItalic r:id="rId30"/>
    </p:embeddedFont>
    <p:embeddedFont>
      <p:font typeface="Lora"/>
      <p:regular r:id="rId31"/>
      <p:bold r:id="rId32"/>
      <p:italic r:id="rId33"/>
      <p:boldItalic r:id="rId34"/>
    </p:embeddedFont>
    <p:embeddedFont>
      <p:font typeface="Comfortaa Medium"/>
      <p:regular r:id="rId35"/>
      <p:bold r:id="rId36"/>
    </p:embeddedFont>
    <p:embeddedFont>
      <p:font typeface="Comforta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SemiBold-bold.fntdata"/><Relationship Id="rId25" Type="http://schemas.openxmlformats.org/officeDocument/2006/relationships/font" Target="fonts/ComfortaaSemiBold-regular.fntdata"/><Relationship Id="rId28" Type="http://schemas.openxmlformats.org/officeDocument/2006/relationships/font" Target="fonts/LoraSemiBold-bold.fntdata"/><Relationship Id="rId27" Type="http://schemas.openxmlformats.org/officeDocument/2006/relationships/font" Target="fonts/Lora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regular.fntdata"/><Relationship Id="rId30" Type="http://schemas.openxmlformats.org/officeDocument/2006/relationships/font" Target="fonts/Lora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Lora-italic.fntdata"/><Relationship Id="rId10" Type="http://schemas.openxmlformats.org/officeDocument/2006/relationships/slide" Target="slides/slide5.xml"/><Relationship Id="rId32" Type="http://schemas.openxmlformats.org/officeDocument/2006/relationships/font" Target="fonts/Lora-bold.fntdata"/><Relationship Id="rId13" Type="http://schemas.openxmlformats.org/officeDocument/2006/relationships/slide" Target="slides/slide8.xml"/><Relationship Id="rId35" Type="http://schemas.openxmlformats.org/officeDocument/2006/relationships/font" Target="fonts/ComfortaaMedium-regular.fntdata"/><Relationship Id="rId12" Type="http://schemas.openxmlformats.org/officeDocument/2006/relationships/slide" Target="slides/slide7.xml"/><Relationship Id="rId34" Type="http://schemas.openxmlformats.org/officeDocument/2006/relationships/font" Target="fonts/Lora-boldItalic.fntdata"/><Relationship Id="rId15" Type="http://schemas.openxmlformats.org/officeDocument/2006/relationships/slide" Target="slides/slide10.xml"/><Relationship Id="rId37" Type="http://schemas.openxmlformats.org/officeDocument/2006/relationships/font" Target="fonts/Comfortaa-regular.fntdata"/><Relationship Id="rId14" Type="http://schemas.openxmlformats.org/officeDocument/2006/relationships/slide" Target="slides/slide9.xml"/><Relationship Id="rId36" Type="http://schemas.openxmlformats.org/officeDocument/2006/relationships/font" Target="fonts/ComfortaaMedium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Comforta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5957560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5957560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464beac3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464beac3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464beac3b_6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464beac3b_6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59575608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59575608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5957560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5957560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59575608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59575608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59575608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59575608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464beac3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464beac3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464beac3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464beac3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59575608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59575608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464beac3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464beac3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464beac3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464beac3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464beac3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464beac3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464beac3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464beac3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59575608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59575608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58c0d4cd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58c0d4cd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5957560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5957560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58c0d4cd4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58c0d4cd4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34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32.png"/><Relationship Id="rId7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33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6.png"/><Relationship Id="rId5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74775" y="43175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2300">
                <a:latin typeface="Lora"/>
                <a:ea typeface="Lora"/>
                <a:cs typeface="Lora"/>
                <a:sym typeface="Lora"/>
              </a:rPr>
              <a:t>Clustering</a:t>
            </a:r>
            <a:r>
              <a:rPr b="1" lang="en" sz="2200">
                <a:latin typeface="Lora"/>
                <a:ea typeface="Lora"/>
                <a:cs typeface="Lora"/>
                <a:sym typeface="Lora"/>
              </a:rPr>
              <a:t> </a:t>
            </a:r>
            <a:endParaRPr b="1"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700"/>
              <a:t>Group 8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0"/>
              <a:t> </a:t>
            </a:r>
            <a:endParaRPr sz="16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8525" y="4718875"/>
            <a:ext cx="1834675" cy="3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25" y="4718875"/>
            <a:ext cx="1834675" cy="3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159300" y="150426"/>
            <a:ext cx="3745500" cy="5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3. </a:t>
            </a:r>
            <a:r>
              <a:rPr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Feature engineering</a:t>
            </a:r>
            <a:endParaRPr sz="1600">
              <a:solidFill>
                <a:srgbClr val="FFFF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word Embedding</a:t>
            </a:r>
            <a:endParaRPr sz="1100">
              <a:solidFill>
                <a:srgbClr val="FF99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99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 </a:t>
            </a:r>
            <a:endParaRPr sz="1100">
              <a:solidFill>
                <a:srgbClr val="FF99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58225"/>
            <a:ext cx="8520599" cy="36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165775" y="4507300"/>
            <a:ext cx="85206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25" y="4718875"/>
            <a:ext cx="1834675" cy="3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/>
          <p:nvPr/>
        </p:nvSpPr>
        <p:spPr>
          <a:xfrm>
            <a:off x="165775" y="122001"/>
            <a:ext cx="3745500" cy="48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4.</a:t>
            </a:r>
            <a:r>
              <a:rPr b="1"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Build the models</a:t>
            </a:r>
            <a:endParaRPr sz="1600">
              <a:solidFill>
                <a:srgbClr val="FFFF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K-means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7517425" y="1315200"/>
            <a:ext cx="979200" cy="865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K=13</a:t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7517425" y="3642100"/>
            <a:ext cx="979200" cy="865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K=6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775" y="725700"/>
            <a:ext cx="6677350" cy="219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775" y="2977425"/>
            <a:ext cx="6677349" cy="20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165775" y="4507300"/>
            <a:ext cx="85206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25" y="4718875"/>
            <a:ext cx="1834675" cy="3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204750" y="122001"/>
            <a:ext cx="3745500" cy="48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4.</a:t>
            </a:r>
            <a:r>
              <a:rPr b="1"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Build the models</a:t>
            </a:r>
            <a:endParaRPr sz="1600">
              <a:solidFill>
                <a:srgbClr val="FFFF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K-means </a:t>
            </a:r>
            <a:r>
              <a:rPr lang="en">
                <a:solidFill>
                  <a:srgbClr val="FFFF00"/>
                </a:solidFill>
              </a:rPr>
              <a:t> 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6685875" y="1341200"/>
            <a:ext cx="8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7517425" y="1315200"/>
            <a:ext cx="979200" cy="865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K=15</a:t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7517413" y="3615425"/>
            <a:ext cx="979200" cy="865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K=5</a:t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50" y="668175"/>
            <a:ext cx="6978226" cy="22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750" y="2993525"/>
            <a:ext cx="6926226" cy="20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165775" y="4507300"/>
            <a:ext cx="85206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25" y="4718875"/>
            <a:ext cx="1834675" cy="3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/>
          <p:nvPr/>
        </p:nvSpPr>
        <p:spPr>
          <a:xfrm>
            <a:off x="204750" y="122001"/>
            <a:ext cx="3745500" cy="48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4.</a:t>
            </a:r>
            <a:r>
              <a:rPr b="1"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Build the models</a:t>
            </a:r>
            <a:endParaRPr sz="1600">
              <a:solidFill>
                <a:srgbClr val="FFFF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EM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6685875" y="1341200"/>
            <a:ext cx="8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7517413" y="3615425"/>
            <a:ext cx="979200" cy="865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K=6</a:t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7517425" y="1338200"/>
            <a:ext cx="979200" cy="865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K=8</a:t>
            </a: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775" y="693975"/>
            <a:ext cx="6980075" cy="206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775" y="2837525"/>
            <a:ext cx="6980074" cy="22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165775" y="4507300"/>
            <a:ext cx="85206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25" y="4718875"/>
            <a:ext cx="1834675" cy="3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/>
          <p:nvPr/>
        </p:nvSpPr>
        <p:spPr>
          <a:xfrm>
            <a:off x="204750" y="122001"/>
            <a:ext cx="3745500" cy="48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4.</a:t>
            </a:r>
            <a:r>
              <a:rPr b="1"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Build the models</a:t>
            </a:r>
            <a:endParaRPr sz="1600">
              <a:solidFill>
                <a:srgbClr val="FFFF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EM</a:t>
            </a:r>
            <a:r>
              <a:rPr lang="en">
                <a:solidFill>
                  <a:srgbClr val="FFFF00"/>
                </a:solidFill>
              </a:rPr>
              <a:t>  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6685875" y="1341200"/>
            <a:ext cx="8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7517425" y="1338200"/>
            <a:ext cx="979200" cy="865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K=5</a:t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7517425" y="3642088"/>
            <a:ext cx="979200" cy="865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K=5</a:t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775" y="702975"/>
            <a:ext cx="6920975" cy="22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775" y="2959000"/>
            <a:ext cx="6920974" cy="213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165775" y="4507300"/>
            <a:ext cx="85206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25" y="4718875"/>
            <a:ext cx="1834675" cy="3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/>
          <p:nvPr/>
        </p:nvSpPr>
        <p:spPr>
          <a:xfrm>
            <a:off x="204750" y="122001"/>
            <a:ext cx="3745500" cy="48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4.</a:t>
            </a:r>
            <a:r>
              <a:rPr b="1"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Build the models</a:t>
            </a:r>
            <a:endParaRPr sz="1600">
              <a:solidFill>
                <a:srgbClr val="FFFF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hierarchical clustering</a:t>
            </a:r>
            <a:r>
              <a:rPr lang="en">
                <a:solidFill>
                  <a:srgbClr val="FFFF00"/>
                </a:solidFill>
              </a:rPr>
              <a:t>  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6685875" y="1341200"/>
            <a:ext cx="8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7517425" y="3642088"/>
            <a:ext cx="979200" cy="865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K=7</a:t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7517425" y="1341188"/>
            <a:ext cx="979200" cy="865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K=15</a:t>
            </a:r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775" y="1153950"/>
            <a:ext cx="3392301" cy="17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2625" y="1149450"/>
            <a:ext cx="3525325" cy="17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575" y="3415225"/>
            <a:ext cx="3525325" cy="16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5425" y="3406225"/>
            <a:ext cx="3479725" cy="16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/>
          <p:nvPr/>
        </p:nvSpPr>
        <p:spPr>
          <a:xfrm>
            <a:off x="3047450" y="774450"/>
            <a:ext cx="1560000" cy="27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</a:t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3047450" y="3066150"/>
            <a:ext cx="1560000" cy="27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165775" y="4507300"/>
            <a:ext cx="85206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25" y="4718875"/>
            <a:ext cx="1834675" cy="3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/>
          <p:nvPr/>
        </p:nvSpPr>
        <p:spPr>
          <a:xfrm>
            <a:off x="204750" y="122001"/>
            <a:ext cx="3745500" cy="48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4.</a:t>
            </a:r>
            <a:r>
              <a:rPr b="1"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Build the models</a:t>
            </a:r>
            <a:endParaRPr sz="1600">
              <a:solidFill>
                <a:srgbClr val="FFFF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hierarchical clustering</a:t>
            </a:r>
            <a:r>
              <a:rPr lang="en">
                <a:solidFill>
                  <a:srgbClr val="FFFF00"/>
                </a:solidFill>
              </a:rPr>
              <a:t>  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6685875" y="1341200"/>
            <a:ext cx="8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7517425" y="3642088"/>
            <a:ext cx="979200" cy="865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K=10</a:t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7517425" y="1341200"/>
            <a:ext cx="979200" cy="865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K=6</a:t>
            </a:r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775" y="910000"/>
            <a:ext cx="3511150" cy="18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1325" y="942225"/>
            <a:ext cx="3328726" cy="18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775" y="3150825"/>
            <a:ext cx="3511151" cy="18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72638" y="3166925"/>
            <a:ext cx="3328738" cy="181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8"/>
          <p:cNvSpPr/>
          <p:nvPr/>
        </p:nvSpPr>
        <p:spPr>
          <a:xfrm>
            <a:off x="3047450" y="622050"/>
            <a:ext cx="1560000" cy="27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</a:t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2698325" y="2821025"/>
            <a:ext cx="1712400" cy="27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25" y="4718875"/>
            <a:ext cx="1834675" cy="3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9"/>
          <p:cNvSpPr/>
          <p:nvPr/>
        </p:nvSpPr>
        <p:spPr>
          <a:xfrm>
            <a:off x="159300" y="87050"/>
            <a:ext cx="3812700" cy="41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5.</a:t>
            </a:r>
            <a:r>
              <a:rPr b="1"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Choose the champion model </a:t>
            </a:r>
            <a:r>
              <a:rPr lang="en">
                <a:solidFill>
                  <a:srgbClr val="FFFF00"/>
                </a:solidFill>
              </a:rPr>
              <a:t>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41" name="Google Shape;241;p29"/>
          <p:cNvSpPr/>
          <p:nvPr/>
        </p:nvSpPr>
        <p:spPr>
          <a:xfrm>
            <a:off x="465925" y="557813"/>
            <a:ext cx="8082600" cy="5433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Our Champion Model is EM-TF-IDF Based on Cohen’s Kappa = 96% </a:t>
            </a:r>
            <a:endParaRPr b="1" sz="1700"/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50" y="1285075"/>
            <a:ext cx="6581299" cy="3580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25" y="4718875"/>
            <a:ext cx="1834675" cy="3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/>
          <p:nvPr/>
        </p:nvSpPr>
        <p:spPr>
          <a:xfrm>
            <a:off x="159300" y="36700"/>
            <a:ext cx="3894000" cy="48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6. </a:t>
            </a:r>
            <a:r>
              <a:rPr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Error analysis</a:t>
            </a:r>
            <a:r>
              <a:rPr lang="en">
                <a:solidFill>
                  <a:srgbClr val="FFFF00"/>
                </a:solidFill>
              </a:rPr>
              <a:t> 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00" y="720525"/>
            <a:ext cx="5471200" cy="17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18525"/>
            <a:ext cx="5515249" cy="19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25" y="4718875"/>
            <a:ext cx="1834675" cy="3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/>
          <p:nvPr/>
        </p:nvSpPr>
        <p:spPr>
          <a:xfrm>
            <a:off x="159300" y="36700"/>
            <a:ext cx="3894000" cy="48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6. </a:t>
            </a:r>
            <a:r>
              <a:rPr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Error analysis</a:t>
            </a:r>
            <a:r>
              <a:rPr lang="en">
                <a:solidFill>
                  <a:srgbClr val="FFFF00"/>
                </a:solidFill>
              </a:rPr>
              <a:t> 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050" y="678325"/>
            <a:ext cx="3894000" cy="392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00" y="695700"/>
            <a:ext cx="4505551" cy="38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51075" y="138600"/>
            <a:ext cx="865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ora"/>
                <a:ea typeface="Lora"/>
                <a:cs typeface="Lora"/>
                <a:sym typeface="Lora"/>
              </a:rPr>
              <a:t>What we  have done</a:t>
            </a:r>
            <a:r>
              <a:rPr lang="en" sz="1900">
                <a:latin typeface="Comfortaa Medium"/>
                <a:ea typeface="Comfortaa Medium"/>
                <a:cs typeface="Comfortaa Medium"/>
                <a:sym typeface="Comfortaa Medium"/>
              </a:rPr>
              <a:t> </a:t>
            </a:r>
            <a:endParaRPr sz="33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25" y="4718875"/>
            <a:ext cx="1834675" cy="3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1164175" y="1588675"/>
            <a:ext cx="4486200" cy="58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r>
              <a:rPr lang="en" sz="15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r>
              <a:rPr lang="en" sz="15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Data preprocessing, </a:t>
            </a:r>
            <a:r>
              <a:rPr lang="en" sz="1500">
                <a:solidFill>
                  <a:srgbClr val="FFFF00"/>
                </a:solidFill>
                <a:latin typeface="Lora SemiBold"/>
                <a:ea typeface="Lora SemiBold"/>
                <a:cs typeface="Lora SemiBold"/>
                <a:sym typeface="Lora SemiBold"/>
              </a:rPr>
              <a:t>Cleaning, and Labeling</a:t>
            </a:r>
            <a:r>
              <a:rPr lang="en">
                <a:solidFill>
                  <a:srgbClr val="FFFF00"/>
                </a:solidFill>
                <a:latin typeface="Lora SemiBold"/>
                <a:ea typeface="Lora SemiBold"/>
                <a:cs typeface="Lora SemiBold"/>
                <a:sym typeface="Lora SemiBold"/>
              </a:rPr>
              <a:t> </a:t>
            </a:r>
            <a:endParaRPr>
              <a:solidFill>
                <a:srgbClr val="FFFF00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621975" y="1102025"/>
            <a:ext cx="2016300" cy="41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9D9D9"/>
                </a:solidFill>
                <a:latin typeface="Lora"/>
                <a:ea typeface="Lora"/>
                <a:cs typeface="Lora"/>
                <a:sym typeface="Lora"/>
              </a:rPr>
              <a:t>1.</a:t>
            </a:r>
            <a:r>
              <a:rPr b="1" lang="en" sz="15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15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Choose Books</a:t>
            </a:r>
            <a:r>
              <a:rPr b="1" lang="en" sz="1500">
                <a:solidFill>
                  <a:srgbClr val="FFFF00"/>
                </a:solidFill>
              </a:rPr>
              <a:t> </a:t>
            </a:r>
            <a:endParaRPr b="1" sz="1500">
              <a:solidFill>
                <a:srgbClr val="FFFF00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773000" y="2306726"/>
            <a:ext cx="3745500" cy="5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3. </a:t>
            </a:r>
            <a:r>
              <a:rPr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Feature engineering</a:t>
            </a:r>
            <a:endParaRPr sz="1600">
              <a:solidFill>
                <a:srgbClr val="FFFF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LDA ,  BOW , TF-IDF , word Embedding</a:t>
            </a:r>
            <a:endParaRPr sz="1100">
              <a:solidFill>
                <a:srgbClr val="FF99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99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 </a:t>
            </a:r>
            <a:endParaRPr sz="1100">
              <a:solidFill>
                <a:srgbClr val="FF99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543450" y="2902500"/>
            <a:ext cx="3745500" cy="5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4.</a:t>
            </a:r>
            <a:r>
              <a:rPr b="1"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Build the models</a:t>
            </a:r>
            <a:endParaRPr sz="1600">
              <a:solidFill>
                <a:srgbClr val="FFFF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K-means , EM , </a:t>
            </a:r>
            <a:r>
              <a:rPr lang="en" sz="13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hierarchical</a:t>
            </a:r>
            <a:r>
              <a:rPr lang="en" sz="13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 clustering</a:t>
            </a:r>
            <a:r>
              <a:rPr lang="en">
                <a:solidFill>
                  <a:srgbClr val="FFFF00"/>
                </a:solidFill>
              </a:rPr>
              <a:t>  </a:t>
            </a:r>
            <a:r>
              <a:rPr lang="en">
                <a:solidFill>
                  <a:srgbClr val="FFFF00"/>
                </a:solidFill>
              </a:rPr>
              <a:t>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374350" y="3468225"/>
            <a:ext cx="3812700" cy="41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5.</a:t>
            </a:r>
            <a:r>
              <a:rPr b="1"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Choose the champion model </a:t>
            </a:r>
            <a:r>
              <a:rPr lang="en">
                <a:solidFill>
                  <a:srgbClr val="FFFF00"/>
                </a:solidFill>
              </a:rPr>
              <a:t>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227125" y="3971550"/>
            <a:ext cx="3894000" cy="48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6. </a:t>
            </a:r>
            <a:r>
              <a:rPr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Error analysis</a:t>
            </a:r>
            <a:r>
              <a:rPr lang="en">
                <a:solidFill>
                  <a:srgbClr val="FFFF00"/>
                </a:solidFill>
              </a:rPr>
              <a:t> </a:t>
            </a:r>
            <a:endParaRPr>
              <a:solidFill>
                <a:srgbClr val="FFFF00"/>
              </a:solidFill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721075" y="1521413"/>
            <a:ext cx="443100" cy="355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/>
          <p:nvPr/>
        </p:nvCxnSpPr>
        <p:spPr>
          <a:xfrm>
            <a:off x="1329900" y="2178463"/>
            <a:ext cx="443100" cy="355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2160350" y="2828325"/>
            <a:ext cx="383100" cy="315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2931250" y="3384288"/>
            <a:ext cx="443100" cy="355500"/>
          </a:xfrm>
          <a:prstGeom prst="curvedConnector3">
            <a:avLst>
              <a:gd fmla="val 53244" name="adj1"/>
            </a:avLst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>
            <a:off x="3787300" y="3893500"/>
            <a:ext cx="439800" cy="290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25" y="4718875"/>
            <a:ext cx="1834675" cy="3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249075" y="272750"/>
            <a:ext cx="2450400" cy="41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D9D9D9"/>
                </a:solidFill>
                <a:latin typeface="Lora"/>
                <a:ea typeface="Lora"/>
                <a:cs typeface="Lora"/>
                <a:sym typeface="Lora"/>
              </a:rPr>
              <a:t>1.</a:t>
            </a:r>
            <a:r>
              <a:rPr b="1"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Choose Books</a:t>
            </a:r>
            <a:r>
              <a:rPr b="1" lang="en" sz="1600">
                <a:solidFill>
                  <a:srgbClr val="FFFF00"/>
                </a:solidFill>
              </a:rPr>
              <a:t> </a:t>
            </a:r>
            <a:endParaRPr b="1" sz="1600">
              <a:solidFill>
                <a:srgbClr val="FFFF00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9900" y="1884400"/>
            <a:ext cx="1156128" cy="17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825" y="1884388"/>
            <a:ext cx="1116875" cy="17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6">
            <a:alphaModFix/>
          </a:blip>
          <a:srcRect b="-11086" l="0" r="0" t="0"/>
          <a:stretch/>
        </p:blipFill>
        <p:spPr>
          <a:xfrm>
            <a:off x="3654225" y="1884400"/>
            <a:ext cx="1305650" cy="17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550" y="1884388"/>
            <a:ext cx="1305650" cy="15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87571" y="1884408"/>
            <a:ext cx="1261450" cy="16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837550" y="3819475"/>
            <a:ext cx="11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Poetry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259125" y="3819475"/>
            <a:ext cx="11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Drama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785750" y="3819475"/>
            <a:ext cx="111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Romance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359850" y="3785275"/>
            <a:ext cx="11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Mystery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942913" y="3819475"/>
            <a:ext cx="111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Children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25" y="4718875"/>
            <a:ext cx="1834675" cy="3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113575" y="107650"/>
            <a:ext cx="4486200" cy="58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r>
              <a:rPr lang="en" sz="15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r>
              <a:rPr lang="en" sz="15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Data preprocessing, </a:t>
            </a:r>
            <a:r>
              <a:rPr lang="en" sz="1500">
                <a:solidFill>
                  <a:srgbClr val="FFFF00"/>
                </a:solidFill>
                <a:latin typeface="Lora SemiBold"/>
                <a:ea typeface="Lora SemiBold"/>
                <a:cs typeface="Lora SemiBold"/>
                <a:sym typeface="Lora SemiBold"/>
              </a:rPr>
              <a:t>Cleaning, and Labeling</a:t>
            </a:r>
            <a:r>
              <a:rPr lang="en">
                <a:solidFill>
                  <a:srgbClr val="FFFF00"/>
                </a:solidFill>
                <a:latin typeface="Lora SemiBold"/>
                <a:ea typeface="Lora SemiBold"/>
                <a:cs typeface="Lora SemiBold"/>
                <a:sym typeface="Lora SemiBold"/>
              </a:rPr>
              <a:t> </a:t>
            </a:r>
            <a:endParaRPr>
              <a:solidFill>
                <a:srgbClr val="FFFF00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311700" y="784600"/>
            <a:ext cx="1834650" cy="85401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Remove T</a:t>
            </a:r>
            <a:r>
              <a:rPr lang="en" sz="1600"/>
              <a:t>itles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618700" y="784600"/>
            <a:ext cx="1834650" cy="85401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Remove Headlines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6997650" y="784600"/>
            <a:ext cx="1834650" cy="85401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Remove Special Characters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0" name="Google Shape;100;p16"/>
          <p:cNvSpPr/>
          <p:nvPr/>
        </p:nvSpPr>
        <p:spPr>
          <a:xfrm>
            <a:off x="311700" y="4330825"/>
            <a:ext cx="1834650" cy="78364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Remove Digits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7048425" y="4330826"/>
            <a:ext cx="1834650" cy="78364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Apply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Stemming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2" name="Google Shape;102;p16"/>
          <p:cNvSpPr/>
          <p:nvPr/>
        </p:nvSpPr>
        <p:spPr>
          <a:xfrm>
            <a:off x="3618700" y="4311775"/>
            <a:ext cx="1834650" cy="78364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Remove Stop Words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50" y="1721250"/>
            <a:ext cx="8839450" cy="25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25" y="4718875"/>
            <a:ext cx="1834675" cy="3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>
            <a:off x="159300" y="150426"/>
            <a:ext cx="3745500" cy="5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3. </a:t>
            </a:r>
            <a:r>
              <a:rPr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Feature engineering</a:t>
            </a:r>
            <a:endParaRPr sz="1600">
              <a:solidFill>
                <a:srgbClr val="FFFF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BOW</a:t>
            </a:r>
            <a:endParaRPr sz="1100">
              <a:solidFill>
                <a:srgbClr val="FF99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99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 </a:t>
            </a:r>
            <a:endParaRPr sz="1100">
              <a:solidFill>
                <a:srgbClr val="FF99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75" y="1066000"/>
            <a:ext cx="8616626" cy="35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25" y="4718875"/>
            <a:ext cx="1834675" cy="3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/>
          <p:nvPr/>
        </p:nvSpPr>
        <p:spPr>
          <a:xfrm>
            <a:off x="159300" y="150426"/>
            <a:ext cx="3745500" cy="5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3. </a:t>
            </a:r>
            <a:r>
              <a:rPr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Feature engineering</a:t>
            </a:r>
            <a:endParaRPr sz="1600">
              <a:solidFill>
                <a:srgbClr val="FFFF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TF-IDF</a:t>
            </a:r>
            <a:endParaRPr sz="1100">
              <a:solidFill>
                <a:srgbClr val="FF99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99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 </a:t>
            </a:r>
            <a:endParaRPr sz="1100">
              <a:solidFill>
                <a:srgbClr val="FF99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25" y="4718875"/>
            <a:ext cx="1834675" cy="3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159300" y="150426"/>
            <a:ext cx="3745500" cy="5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3. </a:t>
            </a:r>
            <a:r>
              <a:rPr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Feature engineering</a:t>
            </a:r>
            <a:endParaRPr sz="1600">
              <a:solidFill>
                <a:srgbClr val="FFFF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LDA </a:t>
            </a:r>
            <a:endParaRPr sz="1100">
              <a:solidFill>
                <a:srgbClr val="FF99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99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 </a:t>
            </a:r>
            <a:endParaRPr sz="1100">
              <a:solidFill>
                <a:srgbClr val="FF99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48875"/>
            <a:ext cx="9143999" cy="31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2568525" y="826925"/>
            <a:ext cx="4216200" cy="56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Number of Topics = 20</a:t>
            </a:r>
            <a:r>
              <a:rPr b="1" lang="en" sz="2000">
                <a:solidFill>
                  <a:schemeClr val="dk2"/>
                </a:solidFill>
              </a:rPr>
              <a:t> topics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25" y="4718875"/>
            <a:ext cx="1834675" cy="3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>
            <a:off x="159300" y="150426"/>
            <a:ext cx="3745500" cy="5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3. </a:t>
            </a:r>
            <a:r>
              <a:rPr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Feature engineering</a:t>
            </a:r>
            <a:endParaRPr sz="1600">
              <a:solidFill>
                <a:srgbClr val="FFFF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LDA </a:t>
            </a:r>
            <a:endParaRPr sz="1100">
              <a:solidFill>
                <a:srgbClr val="FF99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99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 </a:t>
            </a:r>
            <a:endParaRPr sz="1100">
              <a:solidFill>
                <a:srgbClr val="FF99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00" y="1441625"/>
            <a:ext cx="8816474" cy="31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>
            <a:off x="2568525" y="826925"/>
            <a:ext cx="4216200" cy="56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Number of Topics = 20 topics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25" y="4718875"/>
            <a:ext cx="1834675" cy="3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159300" y="150426"/>
            <a:ext cx="3745500" cy="5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3. </a:t>
            </a:r>
            <a:r>
              <a:rPr lang="en" sz="16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Feature engineering</a:t>
            </a:r>
            <a:endParaRPr sz="1600">
              <a:solidFill>
                <a:srgbClr val="FFFF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LDA </a:t>
            </a:r>
            <a:endParaRPr sz="1100">
              <a:solidFill>
                <a:srgbClr val="FF99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99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 </a:t>
            </a:r>
            <a:endParaRPr sz="1100">
              <a:solidFill>
                <a:srgbClr val="FF99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800" y="1463350"/>
            <a:ext cx="8571499" cy="33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/>
          <p:nvPr/>
        </p:nvSpPr>
        <p:spPr>
          <a:xfrm>
            <a:off x="2568525" y="826925"/>
            <a:ext cx="4216200" cy="56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Number of Topics = 20 topics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