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2"/>
  </p:notesMasterIdLst>
  <p:sldIdLst>
    <p:sldId id="256" r:id="rId5"/>
    <p:sldId id="259" r:id="rId6"/>
    <p:sldId id="260" r:id="rId7"/>
    <p:sldId id="261" r:id="rId8"/>
    <p:sldId id="263" r:id="rId9"/>
    <p:sldId id="264" r:id="rId10"/>
    <p:sldId id="266" r:id="rId11"/>
    <p:sldId id="268" r:id="rId12"/>
    <p:sldId id="269" r:id="rId13"/>
    <p:sldId id="270" r:id="rId14"/>
    <p:sldId id="271" r:id="rId15"/>
    <p:sldId id="272" r:id="rId16"/>
    <p:sldId id="273" r:id="rId17"/>
    <p:sldId id="274" r:id="rId18"/>
    <p:sldId id="275" r:id="rId19"/>
    <p:sldId id="276" r:id="rId20"/>
    <p:sldId id="277" r:id="rId21"/>
  </p:sldIdLst>
  <p:sldSz cx="7772400" cy="10058400"/>
  <p:notesSz cx="6858000" cy="9144000"/>
  <p:embeddedFontLst>
    <p:embeddedFont>
      <p:font typeface="Helvetica Neue" panose="020B060402020202020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Open Sans Light" panose="020B03060305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249" autoAdjust="0"/>
  </p:normalViewPr>
  <p:slideViewPr>
    <p:cSldViewPr snapToGrid="0" snapToObjects="1">
      <p:cViewPr>
        <p:scale>
          <a:sx n="73" d="100"/>
          <a:sy n="73" d="100"/>
        </p:scale>
        <p:origin x="199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671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EEEEEE"/>
                </a:solidFill>
                <a:latin typeface="Open Sans"/>
                <a:ea typeface="Open Sans"/>
                <a:cs typeface="Open Sans"/>
                <a:sym typeface="Open Sans"/>
              </a:rPr>
              <a:t>Prepared by: Eslam Elassal</a:t>
            </a: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r>
              <a:rPr lang="en" i="1" dirty="0">
                <a:solidFill>
                  <a:srgbClr val="EEEEEE"/>
                </a:solidFill>
                <a:latin typeface="Open Sans"/>
                <a:ea typeface="Open Sans"/>
                <a:cs typeface="Open Sans"/>
                <a:sym typeface="Open Sans"/>
              </a:rPr>
              <a:t>Submitted on: Jan 2024</a:t>
            </a:r>
            <a:endParaRPr i="1"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s-ES" sz="1600" b="1" dirty="0">
                <a:solidFill>
                  <a:srgbClr val="525C65"/>
                </a:solidFill>
                <a:highlight>
                  <a:srgbClr val="FFFFFF"/>
                </a:highlight>
                <a:latin typeface="Open Sans"/>
                <a:ea typeface="Open Sans"/>
                <a:cs typeface="Open Sans"/>
                <a:sym typeface="Open Sans"/>
              </a:rPr>
              <a:t>Master Data Management </a:t>
            </a:r>
            <a:r>
              <a:rPr lang="es-ES" sz="1600" b="1" dirty="0" err="1">
                <a:solidFill>
                  <a:srgbClr val="525C65"/>
                </a:solidFill>
                <a:highlight>
                  <a:srgbClr val="FFFFFF"/>
                </a:highlight>
                <a:latin typeface="Open Sans"/>
                <a:ea typeface="Open Sans"/>
                <a:cs typeface="Open Sans"/>
                <a:sym typeface="Open Sans"/>
              </a:rPr>
              <a:t>System</a:t>
            </a:r>
            <a:r>
              <a:rPr lang="es-ES" sz="1600" b="1" dirty="0">
                <a:solidFill>
                  <a:srgbClr val="525C65"/>
                </a:solidFill>
                <a:highlight>
                  <a:srgbClr val="FFFFFF"/>
                </a:highlight>
                <a:latin typeface="Open Sans"/>
                <a:ea typeface="Open Sans"/>
                <a:cs typeface="Open Sans"/>
                <a:sym typeface="Open Sans"/>
              </a:rPr>
              <a:t> and Short </a:t>
            </a:r>
            <a:r>
              <a:rPr lang="es-ES" sz="1600" b="1" dirty="0" err="1">
                <a:solidFill>
                  <a:srgbClr val="525C65"/>
                </a:solidFill>
                <a:highlight>
                  <a:srgbClr val="FFFFFF"/>
                </a:highlight>
                <a:latin typeface="Open Sans"/>
                <a:ea typeface="Open Sans"/>
                <a:cs typeface="Open Sans"/>
                <a:sym typeface="Open Sans"/>
              </a:rPr>
              <a:t>Explanation</a:t>
            </a:r>
            <a:r>
              <a:rPr lang="es-ES" sz="1600" b="1" dirty="0">
                <a:solidFill>
                  <a:srgbClr val="525C65"/>
                </a:solidFill>
                <a:highlight>
                  <a:srgbClr val="FFFFFF"/>
                </a:highlight>
                <a:latin typeface="Open Sans"/>
                <a:ea typeface="Open Sans"/>
                <a:cs typeface="Open Sans"/>
                <a:sym typeface="Open Sans"/>
              </a:rPr>
              <a:t>:</a:t>
            </a:r>
            <a:br>
              <a:rPr lang="es-ES" sz="1600" b="1" dirty="0">
                <a:solidFill>
                  <a:srgbClr val="525C65"/>
                </a:solidFill>
                <a:highlight>
                  <a:srgbClr val="FFFFFF"/>
                </a:highlight>
                <a:latin typeface="Open Sans"/>
                <a:ea typeface="Open Sans"/>
                <a:cs typeface="Open Sans"/>
                <a:sym typeface="Open Sans"/>
              </a:rPr>
            </a:br>
            <a:r>
              <a:rPr lang="es-ES" sz="1600" dirty="0" err="1">
                <a:solidFill>
                  <a:srgbClr val="525C65"/>
                </a:solidFill>
                <a:highlight>
                  <a:srgbClr val="FFFFFF"/>
                </a:highlight>
                <a:latin typeface="Open Sans"/>
                <a:ea typeface="Open Sans"/>
                <a:cs typeface="Open Sans"/>
                <a:sym typeface="Open Sans"/>
              </a:rPr>
              <a:t>How</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the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current</a:t>
            </a:r>
            <a:r>
              <a:rPr lang="es-ES" sz="1600" dirty="0">
                <a:solidFill>
                  <a:srgbClr val="525C65"/>
                </a:solidFill>
                <a:highlight>
                  <a:srgbClr val="FFFFFF"/>
                </a:highlight>
                <a:latin typeface="Open Sans"/>
                <a:ea typeface="Open Sans"/>
                <a:cs typeface="Open Sans"/>
                <a:sym typeface="Open Sans"/>
              </a:rPr>
              <a:t> MDM </a:t>
            </a:r>
            <a:r>
              <a:rPr lang="es-ES" sz="1600" dirty="0" err="1">
                <a:solidFill>
                  <a:srgbClr val="525C65"/>
                </a:solidFill>
                <a:highlight>
                  <a:srgbClr val="FFFFFF"/>
                </a:highlight>
                <a:latin typeface="Open Sans"/>
                <a:ea typeface="Open Sans"/>
                <a:cs typeface="Open Sans"/>
                <a:sym typeface="Open Sans"/>
              </a:rPr>
              <a:t>Architecture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affects</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the</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current</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systems</a:t>
            </a:r>
            <a:r>
              <a:rPr lang="es-ES" sz="1600" dirty="0">
                <a:solidFill>
                  <a:srgbClr val="525C65"/>
                </a:solidFill>
                <a:highlight>
                  <a:srgbClr val="FFFFFF"/>
                </a:highlight>
                <a:latin typeface="Open Sans"/>
                <a:ea typeface="Open Sans"/>
                <a:cs typeface="Open Sans"/>
                <a:sym typeface="Open Sans"/>
              </a:rPr>
              <a:t>? </a:t>
            </a:r>
            <a:br>
              <a:rPr lang="es-ES" sz="1600" dirty="0">
                <a:solidFill>
                  <a:srgbClr val="525C65"/>
                </a:solidFill>
                <a:highlight>
                  <a:srgbClr val="FFFFFF"/>
                </a:highlight>
                <a:latin typeface="Open Sans"/>
                <a:ea typeface="Open Sans"/>
                <a:cs typeface="Open Sans"/>
                <a:sym typeface="Open Sans"/>
              </a:rPr>
            </a:br>
            <a:r>
              <a:rPr lang="es-ES" sz="1600" dirty="0" err="1">
                <a:solidFill>
                  <a:srgbClr val="525C65"/>
                </a:solidFill>
                <a:highlight>
                  <a:srgbClr val="FFFFFF"/>
                </a:highlight>
                <a:latin typeface="Open Sans"/>
                <a:ea typeface="Open Sans"/>
                <a:cs typeface="Open Sans"/>
                <a:sym typeface="Open Sans"/>
              </a:rPr>
              <a:t>Answer</a:t>
            </a:r>
            <a:r>
              <a:rPr lang="es-ES" sz="1600" dirty="0">
                <a:solidFill>
                  <a:srgbClr val="525C65"/>
                </a:solidFill>
                <a:highlight>
                  <a:srgbClr val="FFFFFF"/>
                </a:highlight>
                <a:latin typeface="Open Sans"/>
                <a:ea typeface="Open Sans"/>
                <a:cs typeface="Open Sans"/>
                <a:sym typeface="Open Sans"/>
              </a:rPr>
              <a:t>: </a:t>
            </a:r>
            <a:r>
              <a:rPr lang="en-US" sz="1600" dirty="0">
                <a:solidFill>
                  <a:srgbClr val="525C65"/>
                </a:solidFill>
                <a:highlight>
                  <a:srgbClr val="FFFFFF"/>
                </a:highlight>
                <a:latin typeface="Open Sans"/>
                <a:ea typeface="Open Sans"/>
                <a:cs typeface="Open Sans"/>
                <a:sym typeface="Open Sans"/>
              </a:rPr>
              <a:t>The impact of our MDM architecture on the current systems architecture is negligible because we offered the consolidated/analytical MDM Architecture, which does not interfere with our operating systems. We chose this implementation since it is a reliable and easy-to-use solution.</a:t>
            </a:r>
            <a:r>
              <a:rPr lang="es-ES" sz="1600" dirty="0">
                <a:solidFill>
                  <a:srgbClr val="525C65"/>
                </a:solidFill>
                <a:highlight>
                  <a:srgbClr val="FFFFFF"/>
                </a:highlight>
                <a:latin typeface="Open Sans"/>
                <a:ea typeface="Open Sans"/>
                <a:cs typeface="Open Sans"/>
                <a:sym typeface="Open Sans"/>
              </a:rPr>
              <a:t>.</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2" name="Picture 1">
            <a:extLst>
              <a:ext uri="{FF2B5EF4-FFF2-40B4-BE49-F238E27FC236}">
                <a16:creationId xmlns:a16="http://schemas.microsoft.com/office/drawing/2014/main" id="{CBAD783E-556B-D742-B376-B78C4897B606}"/>
              </a:ext>
            </a:extLst>
          </p:cNvPr>
          <p:cNvPicPr>
            <a:picLocks noChangeAspect="1"/>
          </p:cNvPicPr>
          <p:nvPr/>
        </p:nvPicPr>
        <p:blipFill rotWithShape="1">
          <a:blip r:embed="rId3"/>
          <a:srcRect b="3012"/>
          <a:stretch/>
        </p:blipFill>
        <p:spPr>
          <a:xfrm>
            <a:off x="0" y="3073709"/>
            <a:ext cx="7772400" cy="69846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5"/>
            <a:ext cx="6842100" cy="653646"/>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Explanation:</a:t>
            </a:r>
          </a:p>
          <a:p>
            <a:pPr marL="0" lvl="0" indent="0" algn="just" rtl="0">
              <a:spcBef>
                <a:spcPts val="0"/>
              </a:spcBef>
              <a:spcAft>
                <a:spcPts val="1600"/>
              </a:spcAft>
              <a:buClr>
                <a:schemeClr val="dk1"/>
              </a:buClr>
              <a:buSzPts val="1100"/>
              <a:buFont typeface="Arial"/>
              <a:buNone/>
            </a:pPr>
            <a:endParaRPr lang="en" sz="2200" b="1" dirty="0">
              <a:solidFill>
                <a:srgbClr val="525C65"/>
              </a:solidFill>
              <a:highlight>
                <a:schemeClr val="lt1"/>
              </a:highlight>
              <a:latin typeface="Open Sans"/>
              <a:ea typeface="Open Sans"/>
              <a:cs typeface="Open Sans"/>
              <a:sym typeface="Open Sans"/>
            </a:endParaRPr>
          </a:p>
          <a:p>
            <a:pPr marL="0" indent="0">
              <a:spcAft>
                <a:spcPts val="1600"/>
              </a:spcAft>
              <a:buClr>
                <a:schemeClr val="dk1"/>
              </a:buClr>
              <a:buSzPts val="1100"/>
              <a:buNone/>
            </a:pPr>
            <a:r>
              <a:rPr lang="es-ES" sz="1700" b="1" dirty="0" err="1">
                <a:solidFill>
                  <a:srgbClr val="525C65"/>
                </a:solidFill>
                <a:highlight>
                  <a:schemeClr val="lt1"/>
                </a:highlight>
                <a:latin typeface="Open Sans"/>
                <a:ea typeface="Open Sans"/>
                <a:cs typeface="Open Sans"/>
                <a:sym typeface="Open Sans"/>
              </a:rPr>
              <a:t>How</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the</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current</a:t>
            </a:r>
            <a:r>
              <a:rPr lang="es-ES" sz="1700" b="1" dirty="0">
                <a:solidFill>
                  <a:srgbClr val="525C65"/>
                </a:solidFill>
                <a:highlight>
                  <a:schemeClr val="lt1"/>
                </a:highlight>
                <a:latin typeface="Open Sans"/>
                <a:ea typeface="Open Sans"/>
                <a:cs typeface="Open Sans"/>
                <a:sym typeface="Open Sans"/>
              </a:rPr>
              <a:t> MDM </a:t>
            </a:r>
            <a:r>
              <a:rPr lang="es-ES" sz="1700" b="1" dirty="0" err="1">
                <a:solidFill>
                  <a:srgbClr val="525C65"/>
                </a:solidFill>
                <a:highlight>
                  <a:schemeClr val="lt1"/>
                </a:highlight>
                <a:latin typeface="Open Sans"/>
                <a:ea typeface="Open Sans"/>
                <a:cs typeface="Open Sans"/>
                <a:sym typeface="Open Sans"/>
              </a:rPr>
              <a:t>Architecture</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affects</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the</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current</a:t>
            </a:r>
            <a:r>
              <a:rPr lang="es-ES" sz="1700" b="1" dirty="0">
                <a:solidFill>
                  <a:srgbClr val="525C65"/>
                </a:solidFill>
                <a:highlight>
                  <a:schemeClr val="lt1"/>
                </a:highlight>
                <a:latin typeface="Open Sans"/>
                <a:ea typeface="Open Sans"/>
                <a:cs typeface="Open Sans"/>
                <a:sym typeface="Open Sans"/>
              </a:rPr>
              <a:t> </a:t>
            </a:r>
            <a:r>
              <a:rPr lang="es-ES" sz="1700" b="1" dirty="0" err="1">
                <a:solidFill>
                  <a:srgbClr val="525C65"/>
                </a:solidFill>
                <a:highlight>
                  <a:schemeClr val="lt1"/>
                </a:highlight>
                <a:latin typeface="Open Sans"/>
                <a:ea typeface="Open Sans"/>
                <a:cs typeface="Open Sans"/>
                <a:sym typeface="Open Sans"/>
              </a:rPr>
              <a:t>systems</a:t>
            </a:r>
            <a:r>
              <a:rPr lang="es-ES" sz="1700" b="1" dirty="0">
                <a:solidFill>
                  <a:srgbClr val="525C65"/>
                </a:solidFill>
                <a:highlight>
                  <a:schemeClr val="lt1"/>
                </a:highlight>
                <a:latin typeface="Open Sans"/>
                <a:ea typeface="Open Sans"/>
                <a:cs typeface="Open Sans"/>
                <a:sym typeface="Open Sans"/>
              </a:rPr>
              <a:t>? </a:t>
            </a:r>
            <a:br>
              <a:rPr lang="es-ES" sz="2400" dirty="0">
                <a:solidFill>
                  <a:srgbClr val="525C65"/>
                </a:solidFill>
                <a:highlight>
                  <a:schemeClr val="lt1"/>
                </a:highlight>
                <a:latin typeface="Open Sans"/>
                <a:ea typeface="Open Sans"/>
                <a:cs typeface="Open Sans"/>
                <a:sym typeface="Open Sans"/>
              </a:rPr>
            </a:br>
            <a:endParaRPr lang="es-ES" sz="2400" dirty="0">
              <a:solidFill>
                <a:srgbClr val="525C65"/>
              </a:solidFill>
              <a:highlight>
                <a:schemeClr val="lt1"/>
              </a:highlight>
              <a:latin typeface="Open Sans"/>
              <a:ea typeface="Open Sans"/>
              <a:cs typeface="Open Sans"/>
              <a:sym typeface="Open Sans"/>
            </a:endParaRPr>
          </a:p>
          <a:p>
            <a:pPr marL="0" indent="0">
              <a:spcAft>
                <a:spcPts val="1600"/>
              </a:spcAft>
              <a:buClr>
                <a:schemeClr val="dk1"/>
              </a:buClr>
              <a:buSzPts val="1100"/>
              <a:buNone/>
            </a:pPr>
            <a:r>
              <a:rPr lang="es-ES" sz="1800" dirty="0" err="1">
                <a:solidFill>
                  <a:srgbClr val="525C65"/>
                </a:solidFill>
                <a:highlight>
                  <a:schemeClr val="lt1"/>
                </a:highlight>
                <a:latin typeface="Open Sans"/>
                <a:ea typeface="Open Sans"/>
                <a:cs typeface="Open Sans"/>
                <a:sym typeface="Open Sans"/>
              </a:rPr>
              <a:t>Answer</a:t>
            </a:r>
            <a:r>
              <a:rPr lang="es-ES" sz="1800" dirty="0">
                <a:solidFill>
                  <a:srgbClr val="525C65"/>
                </a:solidFill>
                <a:highlight>
                  <a:schemeClr val="lt1"/>
                </a:highlight>
                <a:latin typeface="Open Sans"/>
                <a:ea typeface="Open Sans"/>
                <a:cs typeface="Open Sans"/>
                <a:sym typeface="Open Sans"/>
              </a:rPr>
              <a:t>: </a:t>
            </a:r>
          </a:p>
          <a:p>
            <a:pPr marL="0" indent="0">
              <a:spcAft>
                <a:spcPts val="1600"/>
              </a:spcAft>
              <a:buClr>
                <a:schemeClr val="dk1"/>
              </a:buClr>
              <a:buSzPts val="1100"/>
              <a:buNone/>
            </a:pPr>
            <a:r>
              <a:rPr lang="en-US" sz="1800" dirty="0">
                <a:solidFill>
                  <a:srgbClr val="525C65"/>
                </a:solidFill>
                <a:highlight>
                  <a:schemeClr val="lt1"/>
                </a:highlight>
                <a:latin typeface="Open Sans"/>
                <a:ea typeface="Open Sans"/>
                <a:cs typeface="Open Sans"/>
                <a:sym typeface="Open Sans"/>
              </a:rPr>
              <a:t>The impact of our MDM design on the current systems architecture will be negligible because we suggested the "consolidated/analytical MDM Architecture," which does not interfere with our operating systems. We chose this implementation because it is a reliable solution that is easy to use and offers us a sufficient number of benefits.</a:t>
            </a:r>
          </a:p>
          <a:p>
            <a:pPr marL="0" indent="0">
              <a:spcAft>
                <a:spcPts val="1600"/>
              </a:spcAft>
              <a:buClr>
                <a:schemeClr val="dk1"/>
              </a:buClr>
              <a:buSzPts val="1100"/>
              <a:buNone/>
            </a:pPr>
            <a:r>
              <a:rPr lang="en-US" sz="1800" dirty="0">
                <a:solidFill>
                  <a:srgbClr val="525C65"/>
                </a:solidFill>
                <a:highlight>
                  <a:schemeClr val="lt1"/>
                </a:highlight>
                <a:latin typeface="Open Sans"/>
                <a:ea typeface="Open Sans"/>
                <a:cs typeface="Open Sans"/>
                <a:sym typeface="Open Sans"/>
              </a:rPr>
              <a:t>We will be able to standardize and validate a few key variables for our data model—user information is one kind of data—by using the Golden Record. This will be fed into our data warehouse, which will further condense our data.</a:t>
            </a:r>
            <a:endParaRPr sz="22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5"/>
            <a:ext cx="6907500" cy="477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In this step, you will define a set of </a:t>
            </a:r>
            <a:r>
              <a:rPr lang="en" sz="1600" b="1" dirty="0">
                <a:solidFill>
                  <a:srgbClr val="525C65"/>
                </a:solidFill>
                <a:highlight>
                  <a:srgbClr val="FFFFFF"/>
                </a:highlight>
                <a:latin typeface="Open Sans"/>
                <a:ea typeface="Open Sans"/>
                <a:cs typeface="Open Sans"/>
                <a:sym typeface="Open Sans"/>
              </a:rPr>
              <a:t>matching rules</a:t>
            </a:r>
            <a:r>
              <a:rPr lang="en" sz="1600" dirty="0">
                <a:solidFill>
                  <a:srgbClr val="525C65"/>
                </a:solidFill>
                <a:highlight>
                  <a:srgbClr val="FFFFFF"/>
                </a:highlight>
                <a:latin typeface="Open Sans"/>
                <a:ea typeface="Open Sans"/>
                <a:cs typeface="Open Sans"/>
                <a:sym typeface="Open Sans"/>
              </a:rPr>
              <a:t> that will be used by the </a:t>
            </a:r>
            <a:r>
              <a:rPr lang="en" sz="1600" dirty="0" err="1">
                <a:solidFill>
                  <a:srgbClr val="525C65"/>
                </a:solidFill>
                <a:highlight>
                  <a:srgbClr val="FFFFFF"/>
                </a:highlight>
                <a:latin typeface="Open Sans"/>
                <a:ea typeface="Open Sans"/>
                <a:cs typeface="Open Sans"/>
                <a:sym typeface="Open Sans"/>
              </a:rPr>
              <a:t>SneakerPark's</a:t>
            </a:r>
            <a:r>
              <a:rPr lang="en" sz="1600" dirty="0">
                <a:solidFill>
                  <a:srgbClr val="525C65"/>
                </a:solidFill>
                <a:highlight>
                  <a:srgbClr val="FFFFFF"/>
                </a:highlight>
                <a:latin typeface="Open Sans"/>
                <a:ea typeface="Open Sans"/>
                <a:cs typeface="Open Sans"/>
                <a:sym typeface="Open Sans"/>
              </a:rPr>
              <a:t> MDM Hub to match item and customer entities between the company's different systems.</a:t>
            </a: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Please come up with 4 rules - 2 for Items and 2 for Customers </a:t>
            </a:r>
            <a:r>
              <a:rPr lang="en" sz="1600" dirty="0">
                <a:solidFill>
                  <a:srgbClr val="525C65"/>
                </a:solidFill>
                <a:highlight>
                  <a:srgbClr val="FFFFFF"/>
                </a:highlight>
                <a:latin typeface="Open Sans"/>
                <a:ea typeface="Open Sans"/>
                <a:cs typeface="Open Sans"/>
                <a:sym typeface="Open Sans"/>
              </a:rPr>
              <a:t>and list them below.</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r>
              <a:rPr lang="es-ES" sz="1600" b="1" dirty="0" err="1">
                <a:solidFill>
                  <a:srgbClr val="525C65"/>
                </a:solidFill>
                <a:highlight>
                  <a:srgbClr val="FFFFFF"/>
                </a:highlight>
                <a:latin typeface="Open Sans"/>
                <a:ea typeface="Open Sans"/>
                <a:cs typeface="Open Sans"/>
                <a:sym typeface="Open Sans"/>
              </a:rPr>
              <a:t>Matching</a:t>
            </a:r>
            <a:r>
              <a:rPr lang="es-ES" sz="1600" b="1" dirty="0">
                <a:solidFill>
                  <a:srgbClr val="525C65"/>
                </a:solidFill>
                <a:highlight>
                  <a:srgbClr val="FFFFFF"/>
                </a:highlight>
                <a:latin typeface="Open Sans"/>
                <a:ea typeface="Open Sans"/>
                <a:cs typeface="Open Sans"/>
                <a:sym typeface="Open Sans"/>
              </a:rPr>
              <a:t> Rules:</a:t>
            </a:r>
          </a:p>
          <a:p>
            <a:pPr marL="241300" marR="241300" lvl="0" indent="0" algn="just" rtl="0">
              <a:lnSpc>
                <a:spcPct val="170000"/>
              </a:lnSpc>
              <a:spcBef>
                <a:spcPts val="3800"/>
              </a:spcBef>
              <a:spcAft>
                <a:spcPts val="0"/>
              </a:spcAft>
              <a:buNone/>
            </a:pPr>
            <a:r>
              <a:rPr lang="es-ES" sz="1600" dirty="0">
                <a:solidFill>
                  <a:srgbClr val="525C65"/>
                </a:solidFill>
                <a:highlight>
                  <a:srgbClr val="FFFFFF"/>
                </a:highlight>
                <a:latin typeface="Open Sans"/>
                <a:ea typeface="Open Sans"/>
                <a:cs typeface="Open Sans"/>
                <a:sym typeface="Open Sans"/>
              </a:rPr>
              <a:t>Match </a:t>
            </a:r>
            <a:r>
              <a:rPr lang="es-ES" sz="1600" b="1" dirty="0" err="1">
                <a:solidFill>
                  <a:srgbClr val="525C65"/>
                </a:solidFill>
                <a:highlight>
                  <a:srgbClr val="FFFFFF"/>
                </a:highlight>
                <a:latin typeface="Open Sans"/>
                <a:ea typeface="Open Sans"/>
                <a:cs typeface="Open Sans"/>
                <a:sym typeface="Open Sans"/>
              </a:rPr>
              <a:t>users</a:t>
            </a:r>
            <a:r>
              <a:rPr lang="es-ES" sz="1600" b="1" dirty="0">
                <a:solidFill>
                  <a:srgbClr val="525C65"/>
                </a:solidFill>
                <a:highlight>
                  <a:srgbClr val="FFFFFF"/>
                </a:highlight>
                <a:latin typeface="Open Sans"/>
                <a:ea typeface="Open Sans"/>
                <a:cs typeface="Open Sans"/>
                <a:sym typeface="Open Sans"/>
              </a:rPr>
              <a:t> </a:t>
            </a:r>
            <a:r>
              <a:rPr lang="es-ES" sz="1600" dirty="0">
                <a:solidFill>
                  <a:srgbClr val="525C65"/>
                </a:solidFill>
                <a:highlight>
                  <a:srgbClr val="FFFFFF"/>
                </a:highlight>
                <a:latin typeface="Open Sans"/>
                <a:ea typeface="Open Sans"/>
                <a:cs typeface="Open Sans"/>
                <a:sym typeface="Open Sans"/>
              </a:rPr>
              <a:t>data </a:t>
            </a:r>
            <a:r>
              <a:rPr lang="es-ES" sz="1600" dirty="0" err="1">
                <a:solidFill>
                  <a:srgbClr val="525C65"/>
                </a:solidFill>
                <a:highlight>
                  <a:srgbClr val="FFFFFF"/>
                </a:highlight>
                <a:latin typeface="Open Sans"/>
                <a:ea typeface="Open Sans"/>
                <a:cs typeface="Open Sans"/>
                <a:sym typeface="Open Sans"/>
              </a:rPr>
              <a:t>on</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userid</a:t>
            </a:r>
            <a:r>
              <a:rPr lang="es-ES" sz="1600" dirty="0">
                <a:solidFill>
                  <a:srgbClr val="525C65"/>
                </a:solidFill>
                <a:highlight>
                  <a:srgbClr val="FFFFFF"/>
                </a:highlight>
                <a:latin typeface="Open Sans"/>
                <a:ea typeface="Open Sans"/>
                <a:cs typeface="Open Sans"/>
                <a:sym typeface="Open Sans"/>
              </a:rPr>
              <a:t>.</a:t>
            </a:r>
          </a:p>
          <a:p>
            <a:pPr marL="241300" marR="241300" lvl="0" indent="0" algn="just" rtl="0">
              <a:lnSpc>
                <a:spcPct val="170000"/>
              </a:lnSpc>
              <a:spcBef>
                <a:spcPts val="3800"/>
              </a:spcBef>
              <a:spcAft>
                <a:spcPts val="0"/>
              </a:spcAft>
              <a:buNone/>
            </a:pPr>
            <a:r>
              <a:rPr lang="es-ES" sz="1600" dirty="0">
                <a:solidFill>
                  <a:srgbClr val="525C65"/>
                </a:solidFill>
                <a:highlight>
                  <a:srgbClr val="FFFFFF"/>
                </a:highlight>
                <a:latin typeface="Open Sans"/>
                <a:ea typeface="Open Sans"/>
                <a:cs typeface="Open Sans"/>
                <a:sym typeface="Open Sans"/>
              </a:rPr>
              <a:t>Match </a:t>
            </a:r>
            <a:r>
              <a:rPr lang="es-ES" sz="1600" b="1" dirty="0">
                <a:solidFill>
                  <a:srgbClr val="525C65"/>
                </a:solidFill>
                <a:highlight>
                  <a:srgbClr val="FFFFFF"/>
                </a:highlight>
                <a:latin typeface="Open Sans"/>
                <a:ea typeface="Open Sans"/>
                <a:cs typeface="Open Sans"/>
                <a:sym typeface="Open Sans"/>
              </a:rPr>
              <a:t>ítems </a:t>
            </a:r>
            <a:r>
              <a:rPr lang="es-ES" sz="1600" dirty="0">
                <a:solidFill>
                  <a:srgbClr val="525C65"/>
                </a:solidFill>
                <a:highlight>
                  <a:srgbClr val="FFFFFF"/>
                </a:highlight>
                <a:latin typeface="Open Sans"/>
                <a:ea typeface="Open Sans"/>
                <a:cs typeface="Open Sans"/>
                <a:sym typeface="Open Sans"/>
              </a:rPr>
              <a:t>data </a:t>
            </a:r>
            <a:r>
              <a:rPr lang="es-ES" sz="1600" dirty="0" err="1">
                <a:solidFill>
                  <a:srgbClr val="525C65"/>
                </a:solidFill>
                <a:highlight>
                  <a:srgbClr val="FFFFFF"/>
                </a:highlight>
                <a:latin typeface="Open Sans"/>
                <a:ea typeface="Open Sans"/>
                <a:cs typeface="Open Sans"/>
                <a:sym typeface="Open Sans"/>
              </a:rPr>
              <a:t>on</a:t>
            </a:r>
            <a:r>
              <a:rPr lang="es-ES" sz="1600" dirty="0">
                <a:solidFill>
                  <a:srgbClr val="525C65"/>
                </a:solidFill>
                <a:highlight>
                  <a:srgbClr val="FFFFFF"/>
                </a:highlight>
                <a:latin typeface="Open Sans"/>
                <a:ea typeface="Open Sans"/>
                <a:cs typeface="Open Sans"/>
                <a:sym typeface="Open Sans"/>
              </a:rPr>
              <a:t> </a:t>
            </a:r>
            <a:r>
              <a:rPr lang="es-ES" sz="1600" dirty="0" err="1">
                <a:solidFill>
                  <a:srgbClr val="525C65"/>
                </a:solidFill>
                <a:highlight>
                  <a:srgbClr val="FFFFFF"/>
                </a:highlight>
                <a:latin typeface="Open Sans"/>
                <a:ea typeface="Open Sans"/>
                <a:cs typeface="Open Sans"/>
                <a:sym typeface="Open Sans"/>
              </a:rPr>
              <a:t>itemid</a:t>
            </a:r>
            <a:r>
              <a:rPr lang="es-ES" sz="1600" dirty="0">
                <a:solidFill>
                  <a:srgbClr val="525C65"/>
                </a:solidFill>
                <a:highlight>
                  <a:srgbClr val="FFFFFF"/>
                </a:highlight>
                <a:latin typeface="Open Sans"/>
                <a:ea typeface="Open Sans"/>
                <a:cs typeface="Open Sans"/>
                <a:sym typeface="Open Sans"/>
              </a:rPr>
              <a:t>.</a:t>
            </a:r>
          </a:p>
          <a:p>
            <a:pPr marL="241300" marR="241300" lvl="0" indent="0" algn="just" rtl="0">
              <a:lnSpc>
                <a:spcPct val="170000"/>
              </a:lnSpc>
              <a:spcBef>
                <a:spcPts val="3800"/>
              </a:spcBef>
              <a:spcAft>
                <a:spcPts val="0"/>
              </a:spcAft>
              <a:buNone/>
            </a:pPr>
            <a:br>
              <a:rPr lang="es-ES" sz="1600" dirty="0">
                <a:solidFill>
                  <a:srgbClr val="525C65"/>
                </a:solidFill>
                <a:highlight>
                  <a:srgbClr val="FFFFFF"/>
                </a:highlight>
                <a:latin typeface="Open Sans"/>
                <a:ea typeface="Open Sans"/>
                <a:cs typeface="Open Sans"/>
                <a:sym typeface="Open Sans"/>
              </a:rPr>
            </a:br>
            <a:r>
              <a:rPr lang="es-ES" sz="1600" b="1" dirty="0" err="1">
                <a:solidFill>
                  <a:srgbClr val="525C65"/>
                </a:solidFill>
                <a:highlight>
                  <a:srgbClr val="FFFFFF"/>
                </a:highlight>
                <a:latin typeface="Open Sans"/>
                <a:ea typeface="Open Sans"/>
                <a:cs typeface="Open Sans"/>
                <a:sym typeface="Open Sans"/>
              </a:rPr>
              <a:t>Additional</a:t>
            </a:r>
            <a:r>
              <a:rPr lang="es-ES" sz="1600" b="1" dirty="0">
                <a:solidFill>
                  <a:srgbClr val="525C65"/>
                </a:solidFill>
                <a:highlight>
                  <a:srgbClr val="FFFFFF"/>
                </a:highlight>
                <a:latin typeface="Open Sans"/>
                <a:ea typeface="Open Sans"/>
                <a:cs typeface="Open Sans"/>
                <a:sym typeface="Open Sans"/>
              </a:rPr>
              <a:t> </a:t>
            </a:r>
            <a:r>
              <a:rPr lang="es-ES" sz="1600" b="1" dirty="0" err="1">
                <a:solidFill>
                  <a:srgbClr val="525C65"/>
                </a:solidFill>
                <a:highlight>
                  <a:srgbClr val="FFFFFF"/>
                </a:highlight>
                <a:latin typeface="Open Sans"/>
                <a:ea typeface="Open Sans"/>
                <a:cs typeface="Open Sans"/>
                <a:sym typeface="Open Sans"/>
              </a:rPr>
              <a:t>Definitions</a:t>
            </a:r>
            <a:r>
              <a:rPr lang="es-ES" sz="1600" b="1" dirty="0">
                <a:solidFill>
                  <a:srgbClr val="525C65"/>
                </a:solidFill>
                <a:highlight>
                  <a:srgbClr val="FFFFFF"/>
                </a:highlight>
                <a:latin typeface="Open Sans"/>
                <a:ea typeface="Open Sans"/>
                <a:cs typeface="Open Sans"/>
                <a:sym typeface="Open Sans"/>
              </a:rPr>
              <a:t> of Golden Records:</a:t>
            </a:r>
            <a:endParaRPr sz="1600" b="1"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7" name="Picture 6">
            <a:extLst>
              <a:ext uri="{FF2B5EF4-FFF2-40B4-BE49-F238E27FC236}">
                <a16:creationId xmlns:a16="http://schemas.microsoft.com/office/drawing/2014/main" id="{429F11D0-FEA1-D045-BCD0-B2FE788C32E9}"/>
              </a:ext>
            </a:extLst>
          </p:cNvPr>
          <p:cNvPicPr>
            <a:picLocks noChangeAspect="1"/>
          </p:cNvPicPr>
          <p:nvPr/>
        </p:nvPicPr>
        <p:blipFill>
          <a:blip r:embed="rId3"/>
          <a:stretch>
            <a:fillRect/>
          </a:stretch>
        </p:blipFill>
        <p:spPr>
          <a:xfrm>
            <a:off x="0" y="6780932"/>
            <a:ext cx="7772400" cy="10530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Write 1-2 paragraphs discussing what </a:t>
            </a:r>
            <a:r>
              <a:rPr lang="en" sz="1600" b="1" dirty="0">
                <a:solidFill>
                  <a:srgbClr val="525C65"/>
                </a:solidFill>
                <a:highlight>
                  <a:srgbClr val="FFFFFF"/>
                </a:highlight>
                <a:latin typeface="Open Sans"/>
                <a:ea typeface="Open Sans"/>
                <a:cs typeface="Open Sans"/>
                <a:sym typeface="Open Sans"/>
              </a:rPr>
              <a:t>data governance roles and responsibilities</a:t>
            </a:r>
            <a:r>
              <a:rPr lang="en" sz="1600" dirty="0">
                <a:solidFill>
                  <a:srgbClr val="525C65"/>
                </a:solidFill>
                <a:highlight>
                  <a:srgbClr val="FFFFFF"/>
                </a:highlight>
                <a:latin typeface="Open Sans"/>
                <a:ea typeface="Open Sans"/>
                <a:cs typeface="Open Sans"/>
                <a:sym typeface="Open Sans"/>
              </a:rPr>
              <a:t> will be necessary to oversee this new Data Management initiative. </a:t>
            </a:r>
          </a:p>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Data Quality Management, Metadata Management, MDM, </a:t>
            </a:r>
            <a:r>
              <a:rPr lang="en" sz="1600" dirty="0" err="1">
                <a:solidFill>
                  <a:srgbClr val="525C65"/>
                </a:solidFill>
                <a:highlight>
                  <a:srgbClr val="FFFFFF"/>
                </a:highlight>
                <a:latin typeface="Open Sans"/>
                <a:ea typeface="Open Sans"/>
                <a:cs typeface="Open Sans"/>
                <a:sym typeface="Open Sans"/>
              </a:rPr>
              <a:t>etc</a:t>
            </a:r>
            <a:r>
              <a:rPr lang="en" sz="1600" dirty="0">
                <a:solidFill>
                  <a:srgbClr val="525C65"/>
                </a:solidFill>
                <a:highlight>
                  <a:srgbClr val="FFFFFF"/>
                </a:highlight>
                <a:latin typeface="Open Sans"/>
                <a:ea typeface="Open Sans"/>
                <a:cs typeface="Open Sans"/>
                <a:sym typeface="Open Sans"/>
              </a:rPr>
              <a:t>). </a:t>
            </a:r>
          </a:p>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Data Governance Roles and Responsibilities –</a:t>
            </a:r>
          </a:p>
          <a:p>
            <a:pPr marL="0" lvl="0" indent="0" algn="just" rtl="0">
              <a:lnSpc>
                <a:spcPct val="170000"/>
              </a:lnSpc>
              <a:spcBef>
                <a:spcPts val="0"/>
              </a:spcBef>
              <a:spcAft>
                <a:spcPts val="0"/>
              </a:spcAft>
              <a:buNone/>
            </a:pPr>
            <a:r>
              <a:rPr lang="en-US" sz="1600" dirty="0">
                <a:solidFill>
                  <a:srgbClr val="525C65"/>
                </a:solidFill>
                <a:highlight>
                  <a:srgbClr val="FFFFFF"/>
                </a:highlight>
                <a:latin typeface="Open Sans"/>
                <a:ea typeface="Open Sans"/>
                <a:cs typeface="Open Sans"/>
                <a:sym typeface="Open Sans"/>
              </a:rPr>
              <a:t>As resources, Jake and Jessica can assist us in managing our data. In addition to her duties in data management and governance, Jessica is senior to Jake. The corporation plans to hire a junior resource to assist with the necessary efforts; the intern will report to Jessica.</a:t>
            </a:r>
            <a:r>
              <a:rPr lang="en" sz="1600" dirty="0">
                <a:solidFill>
                  <a:srgbClr val="525C65"/>
                </a:solidFill>
                <a:highlight>
                  <a:srgbClr val="FFFFFF"/>
                </a:highlight>
                <a:latin typeface="Open Sans"/>
                <a:ea typeface="Open Sans"/>
                <a:cs typeface="Open Sans"/>
                <a:sym typeface="Open Sans"/>
              </a:rPr>
              <a:t>.</a:t>
            </a:r>
          </a:p>
          <a:p>
            <a:pPr algn="just">
              <a:lnSpc>
                <a:spcPct val="170000"/>
              </a:lnSpc>
            </a:pPr>
            <a:r>
              <a:rPr lang="en" sz="1600" b="1" dirty="0">
                <a:solidFill>
                  <a:srgbClr val="525C65"/>
                </a:solidFill>
                <a:highlight>
                  <a:srgbClr val="FFFFFF"/>
                </a:highlight>
                <a:latin typeface="Open Sans"/>
                <a:ea typeface="Open Sans"/>
                <a:cs typeface="Open Sans"/>
                <a:sym typeface="Open Sans"/>
              </a:rPr>
              <a:t>Metadata Management:</a:t>
            </a:r>
            <a:r>
              <a:rPr lang="en" sz="1600" dirty="0">
                <a:solidFill>
                  <a:srgbClr val="525C65"/>
                </a:solidFill>
                <a:highlight>
                  <a:srgbClr val="FFFFFF"/>
                </a:highlight>
                <a:latin typeface="Open Sans"/>
                <a:ea typeface="Open Sans"/>
                <a:cs typeface="Open Sans"/>
                <a:sym typeface="Open Sans"/>
              </a:rPr>
              <a:t> Even though Jessica is going to deliver this work to the new intern, it’s Jessica’s responsibility. All of the fields from our Database should be mapped with some basic description fields.</a:t>
            </a:r>
          </a:p>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Data Quality Management &amp; Monitoring Tools: </a:t>
            </a:r>
            <a:r>
              <a:rPr lang="en" sz="1600" dirty="0">
                <a:solidFill>
                  <a:srgbClr val="525C65"/>
                </a:solidFill>
                <a:highlight>
                  <a:srgbClr val="FFFFFF"/>
                </a:highlight>
                <a:latin typeface="Open Sans"/>
                <a:ea typeface="Open Sans"/>
                <a:cs typeface="Open Sans"/>
                <a:sym typeface="Open Sans"/>
              </a:rPr>
              <a:t>Jake is responsible for this part, he’s responsible on assessing the quality of the data, and on making its quality increase be it with System changes or through talking with people and setting processes tp improve Data’s quality.</a:t>
            </a:r>
          </a:p>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Data Lineage: </a:t>
            </a:r>
            <a:r>
              <a:rPr lang="en" sz="1600" dirty="0">
                <a:solidFill>
                  <a:srgbClr val="525C65"/>
                </a:solidFill>
                <a:highlight>
                  <a:srgbClr val="FFFFFF"/>
                </a:highlight>
                <a:latin typeface="Open Sans"/>
                <a:ea typeface="Open Sans"/>
                <a:cs typeface="Open Sans"/>
                <a:sym typeface="Open Sans"/>
              </a:rPr>
              <a:t>Jake is responsible on designing Data Diagrams that explain Data Sources and Destinations so we can keep track of it.</a:t>
            </a:r>
          </a:p>
          <a:p>
            <a:r>
              <a:rPr lang="en-US" sz="1600" b="1" dirty="0">
                <a:solidFill>
                  <a:srgbClr val="525C65"/>
                </a:solidFill>
                <a:highlight>
                  <a:srgbClr val="FFFFFF"/>
                </a:highlight>
                <a:latin typeface="Open Sans"/>
                <a:ea typeface="Open Sans"/>
                <a:cs typeface="Open Sans"/>
              </a:rPr>
              <a:t>Data Stewards: </a:t>
            </a:r>
            <a:r>
              <a:rPr lang="en-US" sz="1800" b="0" i="0" dirty="0">
                <a:solidFill>
                  <a:srgbClr val="525C65"/>
                </a:solidFill>
                <a:effectLst/>
                <a:latin typeface="OpenSans-Regular"/>
              </a:rPr>
              <a:t>Establish a core team of stakeholders like Jessica who is working in our company for some time, and data stewards</a:t>
            </a:r>
          </a:p>
          <a:p>
            <a:r>
              <a:rPr lang="en-US" sz="1800" b="0" i="0" dirty="0">
                <a:solidFill>
                  <a:srgbClr val="525C65"/>
                </a:solidFill>
                <a:effectLst/>
                <a:latin typeface="OpenSans-Regular"/>
              </a:rPr>
              <a:t>to create a data governance framework. This begins with an</a:t>
            </a:r>
          </a:p>
          <a:p>
            <a:r>
              <a:rPr lang="en-US" sz="1800" b="0" i="0" dirty="0">
                <a:solidFill>
                  <a:srgbClr val="525C65"/>
                </a:solidFill>
                <a:effectLst/>
                <a:latin typeface="OpenSans-Regular"/>
              </a:rPr>
              <a:t>audit to identify issues with current data management</a:t>
            </a:r>
          </a:p>
          <a:p>
            <a:r>
              <a:rPr lang="en-US" sz="1800" b="0" i="0" dirty="0">
                <a:solidFill>
                  <a:srgbClr val="525C65"/>
                </a:solidFill>
                <a:effectLst/>
                <a:latin typeface="OpenSans-Regular"/>
              </a:rPr>
              <a:t>policies and areas needing improvement.</a:t>
            </a:r>
            <a:r>
              <a:rPr lang="en-US" sz="2000" dirty="0"/>
              <a:t> </a:t>
            </a:r>
          </a:p>
          <a:p>
            <a:br>
              <a:rPr lang="en-US" sz="2000" dirty="0"/>
            </a:br>
            <a:endParaRPr lang="en" sz="1600" b="1"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4"/>
            <a:ext cx="6842100" cy="8304440"/>
          </a:xfrm>
          <a:prstGeom prst="rect">
            <a:avLst/>
          </a:prstGeom>
          <a:noFill/>
          <a:ln>
            <a:noFill/>
          </a:ln>
        </p:spPr>
        <p:txBody>
          <a:bodyPr spcFirstLastPara="1" wrap="square" lIns="91425" tIns="91425" rIns="91425" bIns="91425" anchor="t" anchorCtr="0">
            <a:noAutofit/>
          </a:bodyPr>
          <a:lstStyle/>
          <a:p>
            <a:r>
              <a:rPr lang="en-US" sz="1600" b="1" dirty="0">
                <a:solidFill>
                  <a:srgbClr val="525C65"/>
                </a:solidFill>
                <a:highlight>
                  <a:srgbClr val="FFFFFF"/>
                </a:highlight>
                <a:latin typeface="Open Sans"/>
                <a:ea typeface="Open Sans"/>
                <a:cs typeface="Open Sans"/>
              </a:rPr>
              <a:t>Data Quality Assurance:</a:t>
            </a:r>
            <a:r>
              <a:rPr lang="en-US" sz="1800" b="0" i="0" dirty="0">
                <a:solidFill>
                  <a:srgbClr val="525C65"/>
                </a:solidFill>
                <a:effectLst/>
                <a:latin typeface="ArialMT"/>
              </a:rPr>
              <a:t> </a:t>
            </a:r>
            <a:r>
              <a:rPr lang="en-US" sz="1800" b="0" i="0" dirty="0">
                <a:solidFill>
                  <a:srgbClr val="525C65"/>
                </a:solidFill>
                <a:effectLst/>
                <a:latin typeface="OpenSans-Regular"/>
              </a:rPr>
              <a:t>Define the problems we are trying to solve better regulatory compliance, increased data security, and improved data quality</a:t>
            </a:r>
            <a:r>
              <a:rPr lang="en-US" sz="1800" dirty="0">
                <a:solidFill>
                  <a:srgbClr val="525C65"/>
                </a:solidFill>
                <a:latin typeface="OpenSans-Regular"/>
              </a:rPr>
              <a:t>, </a:t>
            </a:r>
            <a:r>
              <a:rPr lang="en-US" sz="1800" b="0" i="0" dirty="0">
                <a:solidFill>
                  <a:srgbClr val="525C65"/>
                </a:solidFill>
                <a:effectLst/>
                <a:latin typeface="OpenSans-Regular"/>
              </a:rPr>
              <a:t> And determine what we need to change, such as</a:t>
            </a:r>
          </a:p>
          <a:p>
            <a:r>
              <a:rPr lang="en-US" sz="1800" b="0" i="0" dirty="0">
                <a:solidFill>
                  <a:srgbClr val="525C65"/>
                </a:solidFill>
                <a:effectLst/>
                <a:latin typeface="OpenSans-Regular"/>
              </a:rPr>
              <a:t>fine-tuning access rights, protecting sensitive data, or</a:t>
            </a:r>
          </a:p>
          <a:p>
            <a:r>
              <a:rPr lang="en-US" sz="1800" b="0" i="0" dirty="0">
                <a:solidFill>
                  <a:srgbClr val="525C65"/>
                </a:solidFill>
                <a:effectLst/>
                <a:latin typeface="OpenSans-Regular"/>
              </a:rPr>
              <a:t>consolidating data silos. Assess tools and skills in your team</a:t>
            </a:r>
          </a:p>
          <a:p>
            <a:r>
              <a:rPr lang="en-US" sz="1800" b="0" i="0" dirty="0">
                <a:solidFill>
                  <a:srgbClr val="525C65"/>
                </a:solidFill>
                <a:effectLst/>
                <a:latin typeface="OpenSans-Regular"/>
              </a:rPr>
              <a:t>will need to execute the data governance program. This may</a:t>
            </a:r>
          </a:p>
          <a:p>
            <a:r>
              <a:rPr lang="en-US" sz="1800" b="0" i="0" dirty="0">
                <a:solidFill>
                  <a:srgbClr val="525C65"/>
                </a:solidFill>
                <a:effectLst/>
                <a:latin typeface="OpenSans-Regular"/>
              </a:rPr>
              <a:t>include people with skills in data modeling, data cataloging,</a:t>
            </a:r>
          </a:p>
          <a:p>
            <a:r>
              <a:rPr lang="en-US" sz="1800" b="0" i="0" dirty="0">
                <a:solidFill>
                  <a:srgbClr val="525C65"/>
                </a:solidFill>
                <a:effectLst/>
                <a:latin typeface="OpenSans-Regular"/>
              </a:rPr>
              <a:t>data quality, and reporting. Due to the lack of suitable</a:t>
            </a:r>
          </a:p>
          <a:p>
            <a:r>
              <a:rPr lang="en-US" sz="1800" b="0" i="0" dirty="0">
                <a:solidFill>
                  <a:srgbClr val="525C65"/>
                </a:solidFill>
                <a:effectLst/>
                <a:latin typeface="OpenSans-Regular"/>
              </a:rPr>
              <a:t>persons in the current team of the company. I recommend starting the recruitment process for the above-mentioned positions immediately.</a:t>
            </a:r>
          </a:p>
          <a:p>
            <a:endParaRPr lang="en-US" sz="1800" b="0" i="0" dirty="0">
              <a:solidFill>
                <a:srgbClr val="525C65"/>
              </a:solidFill>
              <a:effectLst/>
              <a:latin typeface="OpenSans-Regular"/>
            </a:endParaRPr>
          </a:p>
          <a:p>
            <a:r>
              <a:rPr lang="en-US" sz="1600" b="1" dirty="0">
                <a:solidFill>
                  <a:srgbClr val="525C65"/>
                </a:solidFill>
                <a:highlight>
                  <a:srgbClr val="FFFFFF"/>
                </a:highlight>
                <a:latin typeface="Open Sans"/>
                <a:ea typeface="Open Sans"/>
                <a:cs typeface="Open Sans"/>
              </a:rPr>
              <a:t>Data Administrator: </a:t>
            </a:r>
            <a:r>
              <a:rPr lang="en-US" sz="1800" b="0" i="0" dirty="0">
                <a:solidFill>
                  <a:srgbClr val="525C65"/>
                </a:solidFill>
                <a:effectLst/>
                <a:latin typeface="OpenSans-Regular"/>
              </a:rPr>
              <a:t>The primary task of this role will be to inventory our data to see what we have, how it’s classified, where it resides, who</a:t>
            </a:r>
          </a:p>
          <a:p>
            <a:r>
              <a:rPr lang="en-US" sz="1800" b="0" i="0" dirty="0">
                <a:solidFill>
                  <a:srgbClr val="525C65"/>
                </a:solidFill>
                <a:effectLst/>
                <a:latin typeface="OpenSans-Regular"/>
              </a:rPr>
              <a:t>can access it, and how it is used. Identify capabilities and gaps. Then figure out how to fill those gaps by hiring in-house specialists or by using a partner</a:t>
            </a:r>
            <a:r>
              <a:rPr lang="en-US" sz="2000" dirty="0"/>
              <a:t> </a:t>
            </a:r>
            <a:br>
              <a:rPr lang="en-US" sz="2000" dirty="0"/>
            </a:br>
            <a:r>
              <a:rPr lang="en-US" sz="1600" b="1" dirty="0">
                <a:solidFill>
                  <a:srgbClr val="525C65"/>
                </a:solidFill>
                <a:highlight>
                  <a:srgbClr val="FFFFFF"/>
                </a:highlight>
                <a:latin typeface="Open Sans"/>
                <a:ea typeface="Open Sans"/>
                <a:cs typeface="Open Sans"/>
              </a:rPr>
              <a:t>Data Analyst: </a:t>
            </a:r>
            <a:r>
              <a:rPr lang="en-US" sz="1800" dirty="0">
                <a:solidFill>
                  <a:srgbClr val="525C65"/>
                </a:solidFill>
                <a:latin typeface="OpenSans-Regular"/>
              </a:rPr>
              <a:t>Data Analysts often make recommendations about the methods and ways in which a company obtains and analyses data to improve quality and the efficiency of data systems. A Data Analyst job description should include, but not be limited to:</a:t>
            </a:r>
          </a:p>
          <a:p>
            <a:pPr algn="l">
              <a:buFont typeface="Arial" panose="020B0604020202020204" pitchFamily="34" charset="0"/>
              <a:buChar char="•"/>
            </a:pPr>
            <a:r>
              <a:rPr lang="en-US" sz="1800" dirty="0">
                <a:solidFill>
                  <a:srgbClr val="525C65"/>
                </a:solidFill>
                <a:latin typeface="OpenSans-Regular"/>
              </a:rPr>
              <a:t>Collecting and interpreting data</a:t>
            </a:r>
          </a:p>
          <a:p>
            <a:pPr algn="l">
              <a:buFont typeface="Arial" panose="020B0604020202020204" pitchFamily="34" charset="0"/>
              <a:buChar char="•"/>
            </a:pPr>
            <a:r>
              <a:rPr lang="en-US" sz="1800" dirty="0" err="1">
                <a:solidFill>
                  <a:srgbClr val="525C65"/>
                </a:solidFill>
                <a:latin typeface="OpenSans-Regular"/>
              </a:rPr>
              <a:t>Analysing</a:t>
            </a:r>
            <a:r>
              <a:rPr lang="en-US" sz="1800" dirty="0">
                <a:solidFill>
                  <a:srgbClr val="525C65"/>
                </a:solidFill>
                <a:latin typeface="OpenSans-Regular"/>
              </a:rPr>
              <a:t> results</a:t>
            </a:r>
          </a:p>
          <a:p>
            <a:pPr algn="l">
              <a:buFont typeface="Arial" panose="020B0604020202020204" pitchFamily="34" charset="0"/>
              <a:buChar char="•"/>
            </a:pPr>
            <a:r>
              <a:rPr lang="en-US" sz="1800" dirty="0">
                <a:solidFill>
                  <a:srgbClr val="525C65"/>
                </a:solidFill>
                <a:latin typeface="OpenSans-Regular"/>
              </a:rPr>
              <a:t>Reporting the results back to the relevant members of the business</a:t>
            </a:r>
          </a:p>
          <a:p>
            <a:pPr algn="l">
              <a:buFont typeface="Arial" panose="020B0604020202020204" pitchFamily="34" charset="0"/>
              <a:buChar char="•"/>
            </a:pPr>
            <a:r>
              <a:rPr lang="en-US" sz="1800" dirty="0">
                <a:solidFill>
                  <a:srgbClr val="525C65"/>
                </a:solidFill>
                <a:latin typeface="OpenSans-Regular"/>
              </a:rPr>
              <a:t>Identifying patterns and trends in data sets</a:t>
            </a:r>
          </a:p>
          <a:p>
            <a:pPr algn="l">
              <a:buFont typeface="Arial" panose="020B0604020202020204" pitchFamily="34" charset="0"/>
              <a:buChar char="•"/>
            </a:pPr>
            <a:r>
              <a:rPr lang="en-US" sz="1800" dirty="0">
                <a:solidFill>
                  <a:srgbClr val="525C65"/>
                </a:solidFill>
                <a:latin typeface="OpenSans-Regular"/>
              </a:rPr>
              <a:t>Working alongside teams within the business or the management team to establish business needs</a:t>
            </a:r>
          </a:p>
          <a:p>
            <a:pPr algn="l">
              <a:buFont typeface="Arial" panose="020B0604020202020204" pitchFamily="34" charset="0"/>
              <a:buChar char="•"/>
            </a:pPr>
            <a:r>
              <a:rPr lang="en-US" sz="1800" dirty="0">
                <a:solidFill>
                  <a:srgbClr val="525C65"/>
                </a:solidFill>
                <a:latin typeface="OpenSans-Regular"/>
              </a:rPr>
              <a:t>Defining new data collection and analysis processes</a:t>
            </a:r>
          </a:p>
          <a:p>
            <a:br>
              <a:rPr lang="en-US" sz="2000" dirty="0"/>
            </a:br>
            <a:endParaRPr lang="en" sz="1600" b="1"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Tree>
    <p:extLst>
      <p:ext uri="{BB962C8B-B14F-4D97-AF65-F5344CB8AC3E}">
        <p14:creationId xmlns:p14="http://schemas.microsoft.com/office/powerpoint/2010/main" val="610000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dirty="0">
                <a:solidFill>
                  <a:srgbClr val="525C65"/>
                </a:solidFill>
                <a:highlight>
                  <a:schemeClr val="lt1"/>
                </a:highlight>
                <a:latin typeface="Open Sans"/>
                <a:ea typeface="Open Sans"/>
                <a:cs typeface="Open Sans"/>
                <a:sym typeface="Open Sans"/>
              </a:rPr>
              <a:t>Replace the example below with your own solutions:</a:t>
            </a:r>
            <a:endParaRPr b="1" dirty="0">
              <a:solidFill>
                <a:srgbClr val="525C65"/>
              </a:solidFill>
              <a:highlight>
                <a:schemeClr val="lt1"/>
              </a:highlight>
              <a:latin typeface="Open Sans"/>
              <a:ea typeface="Open Sans"/>
              <a:cs typeface="Open Sans"/>
              <a:sym typeface="Open Sans"/>
            </a:endParaRPr>
          </a:p>
        </p:txBody>
      </p:sp>
      <p:pic>
        <p:nvPicPr>
          <p:cNvPr id="6" name="Picture 5" descr="Diagram&#10;&#10;Description automatically generated">
            <a:extLst>
              <a:ext uri="{FF2B5EF4-FFF2-40B4-BE49-F238E27FC236}">
                <a16:creationId xmlns:a16="http://schemas.microsoft.com/office/drawing/2014/main" id="{0DEF9B3D-EACF-104F-8B16-9AA0E5FB62E7}"/>
              </a:ext>
            </a:extLst>
          </p:cNvPr>
          <p:cNvPicPr>
            <a:picLocks noChangeAspect="1"/>
          </p:cNvPicPr>
          <p:nvPr/>
        </p:nvPicPr>
        <p:blipFill>
          <a:blip r:embed="rId3"/>
          <a:stretch>
            <a:fillRect/>
          </a:stretch>
        </p:blipFill>
        <p:spPr>
          <a:xfrm>
            <a:off x="0" y="2907834"/>
            <a:ext cx="7772400" cy="42427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Step 2</a:t>
            </a:r>
            <a:endParaRPr sz="3000" b="1"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dirty="0">
                <a:solidFill>
                  <a:srgbClr val="FFFFFF"/>
                </a:solidFill>
                <a:latin typeface="Open Sans"/>
                <a:ea typeface="Open Sans"/>
                <a:cs typeface="Open Sans"/>
                <a:sym typeface="Open Sans"/>
              </a:rPr>
              <a:t>Enterprise Data Catalog          Part 2: Metadata</a:t>
            </a:r>
          </a:p>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Results  in the Excel File</a:t>
            </a:r>
            <a:endParaRPr sz="3000" b="1" dirty="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Step 3</a:t>
            </a:r>
            <a:endParaRPr sz="3000" b="1"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dirty="0">
                <a:solidFill>
                  <a:srgbClr val="FFFFFF"/>
                </a:solidFill>
                <a:latin typeface="Open Sans"/>
                <a:ea typeface="Open Sans"/>
                <a:cs typeface="Open Sans"/>
                <a:sym typeface="Open Sans"/>
              </a:rPr>
              <a:t>Data Quality</a:t>
            </a:r>
            <a:endParaRPr sz="3000"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dirty="0">
                <a:solidFill>
                  <a:srgbClr val="FFFFFF"/>
                </a:solidFill>
                <a:latin typeface="Open Sans"/>
                <a:ea typeface="Open Sans"/>
                <a:cs typeface="Open Sans"/>
                <a:sym typeface="Open Sans"/>
              </a:rPr>
              <a:t>Part 1: Profiling and Cleansing</a:t>
            </a:r>
          </a:p>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Results   in the Excel File </a:t>
            </a:r>
            <a:endParaRPr sz="3000" b="1" dirty="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dirty="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dirty="0">
                <a:solidFill>
                  <a:srgbClr val="525C65"/>
                </a:solidFill>
                <a:highlight>
                  <a:srgbClr val="FFFFFF"/>
                </a:highlight>
                <a:latin typeface="Open Sans"/>
                <a:ea typeface="Open Sans"/>
                <a:cs typeface="Open Sans"/>
                <a:sym typeface="Open Sans"/>
              </a:rPr>
              <a:t>monitoring dashboard</a:t>
            </a:r>
            <a:r>
              <a:rPr lang="en" sz="1600" dirty="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
        <p:nvSpPr>
          <p:cNvPr id="4" name="Google Shape;263;p64">
            <a:extLst>
              <a:ext uri="{FF2B5EF4-FFF2-40B4-BE49-F238E27FC236}">
                <a16:creationId xmlns:a16="http://schemas.microsoft.com/office/drawing/2014/main" id="{8A9E58A9-794E-A848-A8DD-2FE698FA8BD7}"/>
              </a:ext>
            </a:extLst>
          </p:cNvPr>
          <p:cNvSpPr txBox="1">
            <a:spLocks/>
          </p:cNvSpPr>
          <p:nvPr/>
        </p:nvSpPr>
        <p:spPr>
          <a:xfrm>
            <a:off x="599631" y="4428183"/>
            <a:ext cx="6914100" cy="28560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15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1pPr>
            <a:lvl2pPr marL="914400" marR="0" lvl="1" indent="-381000" algn="l" rtl="0">
              <a:lnSpc>
                <a:spcPct val="115000"/>
              </a:lnSpc>
              <a:spcBef>
                <a:spcPts val="1600"/>
              </a:spcBef>
              <a:spcAft>
                <a:spcPts val="0"/>
              </a:spcAft>
              <a:buClr>
                <a:schemeClr val="dk2"/>
              </a:buClr>
              <a:buSzPts val="2400"/>
              <a:buFont typeface="Open Sans Light"/>
              <a:buChar char="○"/>
              <a:defRPr sz="2400" b="0" i="0" u="none" strike="noStrike" cap="none">
                <a:solidFill>
                  <a:schemeClr val="dk2"/>
                </a:solidFill>
                <a:latin typeface="Open Sans Light"/>
                <a:ea typeface="Open Sans Light"/>
                <a:cs typeface="Open Sans Light"/>
                <a:sym typeface="Open Sans Light"/>
              </a:defRPr>
            </a:lvl2pPr>
            <a:lvl3pPr marL="1371600" marR="0" lvl="2" indent="-342900" algn="l" rtl="0">
              <a:lnSpc>
                <a:spcPct val="115000"/>
              </a:lnSpc>
              <a:spcBef>
                <a:spcPts val="160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orders.shippingaddress</a:t>
            </a:r>
            <a:r>
              <a:rPr lang="en-US" sz="1600" dirty="0">
                <a:solidFill>
                  <a:srgbClr val="525C65"/>
                </a:solidFill>
                <a:highlight>
                  <a:srgbClr val="FFFFFF"/>
                </a:highlight>
                <a:latin typeface="Open Sans"/>
                <a:ea typeface="Open Sans"/>
                <a:cs typeface="Open Sans"/>
                <a:sym typeface="Open Sans"/>
              </a:rPr>
              <a:t>                                                                            45%             </a:t>
            </a:r>
          </a:p>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items.itemstatus</a:t>
            </a:r>
            <a:r>
              <a:rPr lang="en-US" sz="1600" dirty="0">
                <a:solidFill>
                  <a:srgbClr val="525C65"/>
                </a:solidFill>
                <a:highlight>
                  <a:srgbClr val="FFFFFF"/>
                </a:highlight>
                <a:latin typeface="Open Sans"/>
                <a:ea typeface="Open Sans"/>
                <a:cs typeface="Open Sans"/>
                <a:sym typeface="Open Sans"/>
              </a:rPr>
              <a:t>                                                                                         2%</a:t>
            </a:r>
          </a:p>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items.arrivaldate</a:t>
            </a:r>
            <a:r>
              <a:rPr lang="en-US" sz="1600" dirty="0">
                <a:solidFill>
                  <a:srgbClr val="525C65"/>
                </a:solidFill>
                <a:highlight>
                  <a:srgbClr val="FFFFFF"/>
                </a:highlight>
                <a:latin typeface="Open Sans"/>
                <a:ea typeface="Open Sans"/>
                <a:cs typeface="Open Sans"/>
                <a:sym typeface="Open Sans"/>
              </a:rPr>
              <a:t>                                                                                         2%</a:t>
            </a:r>
          </a:p>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users.address</a:t>
            </a:r>
            <a:r>
              <a:rPr lang="en-US" sz="1600" dirty="0">
                <a:solidFill>
                  <a:srgbClr val="525C65"/>
                </a:solidFill>
                <a:highlight>
                  <a:srgbClr val="FFFFFF"/>
                </a:highlight>
                <a:latin typeface="Open Sans"/>
                <a:ea typeface="Open Sans"/>
                <a:cs typeface="Open Sans"/>
                <a:sym typeface="Open Sans"/>
              </a:rPr>
              <a:t>                                                                                              16%</a:t>
            </a:r>
          </a:p>
        </p:txBody>
      </p:sp>
      <p:sp>
        <p:nvSpPr>
          <p:cNvPr id="5" name="Rectangle 4">
            <a:extLst>
              <a:ext uri="{FF2B5EF4-FFF2-40B4-BE49-F238E27FC236}">
                <a16:creationId xmlns:a16="http://schemas.microsoft.com/office/drawing/2014/main" id="{69A1A8A5-A24C-594D-AB0E-826E355265ED}"/>
              </a:ext>
            </a:extLst>
          </p:cNvPr>
          <p:cNvSpPr/>
          <p:nvPr/>
        </p:nvSpPr>
        <p:spPr>
          <a:xfrm>
            <a:off x="3363132" y="4711486"/>
            <a:ext cx="2557220" cy="4649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65%</a:t>
            </a:r>
          </a:p>
        </p:txBody>
      </p:sp>
      <p:sp>
        <p:nvSpPr>
          <p:cNvPr id="8" name="Rectangle 7">
            <a:extLst>
              <a:ext uri="{FF2B5EF4-FFF2-40B4-BE49-F238E27FC236}">
                <a16:creationId xmlns:a16="http://schemas.microsoft.com/office/drawing/2014/main" id="{DE001F6F-EB1F-E143-9007-0B5489010F0A}"/>
              </a:ext>
            </a:extLst>
          </p:cNvPr>
          <p:cNvSpPr/>
          <p:nvPr/>
        </p:nvSpPr>
        <p:spPr>
          <a:xfrm>
            <a:off x="3363132" y="5382245"/>
            <a:ext cx="2557220" cy="46494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98%</a:t>
            </a:r>
          </a:p>
        </p:txBody>
      </p:sp>
      <p:sp>
        <p:nvSpPr>
          <p:cNvPr id="9" name="Rectangle 8">
            <a:extLst>
              <a:ext uri="{FF2B5EF4-FFF2-40B4-BE49-F238E27FC236}">
                <a16:creationId xmlns:a16="http://schemas.microsoft.com/office/drawing/2014/main" id="{BDE9292D-3DE8-9045-88D9-A99B5AD39DD4}"/>
              </a:ext>
            </a:extLst>
          </p:cNvPr>
          <p:cNvSpPr/>
          <p:nvPr/>
        </p:nvSpPr>
        <p:spPr>
          <a:xfrm>
            <a:off x="3374756" y="6062004"/>
            <a:ext cx="2557220" cy="46494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98%</a:t>
            </a:r>
          </a:p>
        </p:txBody>
      </p:sp>
      <p:sp>
        <p:nvSpPr>
          <p:cNvPr id="11" name="Rectangle 10">
            <a:extLst>
              <a:ext uri="{FF2B5EF4-FFF2-40B4-BE49-F238E27FC236}">
                <a16:creationId xmlns:a16="http://schemas.microsoft.com/office/drawing/2014/main" id="{FD7B831E-E92C-3F45-9A38-1AA4B16AC890}"/>
              </a:ext>
            </a:extLst>
          </p:cNvPr>
          <p:cNvSpPr/>
          <p:nvPr/>
        </p:nvSpPr>
        <p:spPr>
          <a:xfrm>
            <a:off x="3343758" y="6757759"/>
            <a:ext cx="2588217" cy="4649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84%</a:t>
            </a:r>
          </a:p>
        </p:txBody>
      </p:sp>
      <p:pic>
        <p:nvPicPr>
          <p:cNvPr id="3" name="Picture 2">
            <a:extLst>
              <a:ext uri="{FF2B5EF4-FFF2-40B4-BE49-F238E27FC236}">
                <a16:creationId xmlns:a16="http://schemas.microsoft.com/office/drawing/2014/main" id="{1503D88A-994C-92B0-61D7-63F851D53E88}"/>
              </a:ext>
            </a:extLst>
          </p:cNvPr>
          <p:cNvPicPr>
            <a:picLocks noChangeAspect="1"/>
          </p:cNvPicPr>
          <p:nvPr/>
        </p:nvPicPr>
        <p:blipFill>
          <a:blip r:embed="rId3"/>
          <a:stretch>
            <a:fillRect/>
          </a:stretch>
        </p:blipFill>
        <p:spPr>
          <a:xfrm>
            <a:off x="347662" y="2824162"/>
            <a:ext cx="7077075" cy="441007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1203</Words>
  <Application>Microsoft Office PowerPoint</Application>
  <PresentationFormat>Custom</PresentationFormat>
  <Paragraphs>100</Paragraphs>
  <Slides>17</Slides>
  <Notes>17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17</vt:i4>
      </vt:variant>
    </vt:vector>
  </HeadingPairs>
  <TitlesOfParts>
    <vt:vector size="27" baseType="lpstr">
      <vt:lpstr>Open Sans</vt:lpstr>
      <vt:lpstr>ArialMT</vt:lpstr>
      <vt:lpstr>Arial</vt:lpstr>
      <vt:lpstr>Helvetica Neue</vt:lpstr>
      <vt:lpstr>OpenSans-Regular</vt:lpstr>
      <vt:lpstr>Open Sans Light</vt:lpstr>
      <vt:lpstr>Simple Light</vt:lpstr>
      <vt:lpstr>Simple Light</vt:lpstr>
      <vt:lpstr>Simple Light</vt:lpstr>
      <vt:lpstr>White</vt:lpstr>
      <vt:lpstr>Data Governance @ SneakerPark </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cp:lastModifiedBy>Eslam Khalaf</cp:lastModifiedBy>
  <cp:revision>15</cp:revision>
  <dcterms:modified xsi:type="dcterms:W3CDTF">2024-01-30T21:13:36Z</dcterms:modified>
</cp:coreProperties>
</file>