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1"/>
  </p:notesMasterIdLst>
  <p:sldIdLst>
    <p:sldId id="256" r:id="rId5"/>
    <p:sldId id="259" r:id="rId6"/>
    <p:sldId id="260" r:id="rId7"/>
    <p:sldId id="261" r:id="rId8"/>
    <p:sldId id="263" r:id="rId9"/>
    <p:sldId id="264" r:id="rId10"/>
    <p:sldId id="266" r:id="rId11"/>
    <p:sldId id="268" r:id="rId12"/>
    <p:sldId id="269" r:id="rId13"/>
    <p:sldId id="270" r:id="rId14"/>
    <p:sldId id="271" r:id="rId15"/>
    <p:sldId id="272" r:id="rId16"/>
    <p:sldId id="273" r:id="rId17"/>
    <p:sldId id="274" r:id="rId18"/>
    <p:sldId id="275" r:id="rId19"/>
    <p:sldId id="276" r:id="rId20"/>
  </p:sldIdLst>
  <p:sldSz cx="7772400" cy="10058400"/>
  <p:notesSz cx="6858000" cy="9144000"/>
  <p:embeddedFontLst>
    <p:embeddedFont>
      <p:font typeface="Helvetica Neue" panose="020B060402020202020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Open Sans Light"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47" d="100"/>
          <a:sy n="47" d="100"/>
        </p:scale>
        <p:origin x="224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Eslam Elassal</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Jan 2024</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s-ES" sz="1600" b="1" dirty="0">
                <a:solidFill>
                  <a:srgbClr val="525C65"/>
                </a:solidFill>
                <a:highlight>
                  <a:srgbClr val="FFFFFF"/>
                </a:highlight>
                <a:latin typeface="Open Sans"/>
                <a:ea typeface="Open Sans"/>
                <a:cs typeface="Open Sans"/>
                <a:sym typeface="Open Sans"/>
              </a:rPr>
              <a:t>Master Data Management </a:t>
            </a:r>
            <a:r>
              <a:rPr lang="es-ES" sz="1600" b="1" dirty="0" err="1">
                <a:solidFill>
                  <a:srgbClr val="525C65"/>
                </a:solidFill>
                <a:highlight>
                  <a:srgbClr val="FFFFFF"/>
                </a:highlight>
                <a:latin typeface="Open Sans"/>
                <a:ea typeface="Open Sans"/>
                <a:cs typeface="Open Sans"/>
                <a:sym typeface="Open Sans"/>
              </a:rPr>
              <a:t>System</a:t>
            </a:r>
            <a:r>
              <a:rPr lang="es-ES" sz="1600" b="1" dirty="0">
                <a:solidFill>
                  <a:srgbClr val="525C65"/>
                </a:solidFill>
                <a:highlight>
                  <a:srgbClr val="FFFFFF"/>
                </a:highlight>
                <a:latin typeface="Open Sans"/>
                <a:ea typeface="Open Sans"/>
                <a:cs typeface="Open Sans"/>
                <a:sym typeface="Open Sans"/>
              </a:rPr>
              <a:t> and Short </a:t>
            </a:r>
            <a:r>
              <a:rPr lang="es-ES" sz="1600" b="1" dirty="0" err="1">
                <a:solidFill>
                  <a:srgbClr val="525C65"/>
                </a:solidFill>
                <a:highlight>
                  <a:srgbClr val="FFFFFF"/>
                </a:highlight>
                <a:latin typeface="Open Sans"/>
                <a:ea typeface="Open Sans"/>
                <a:cs typeface="Open Sans"/>
                <a:sym typeface="Open Sans"/>
              </a:rPr>
              <a:t>Explanation</a:t>
            </a:r>
            <a:r>
              <a:rPr lang="es-ES" sz="1600" b="1" dirty="0">
                <a:solidFill>
                  <a:srgbClr val="525C65"/>
                </a:solidFill>
                <a:highlight>
                  <a:srgbClr val="FFFFFF"/>
                </a:highlight>
                <a:latin typeface="Open Sans"/>
                <a:ea typeface="Open Sans"/>
                <a:cs typeface="Open Sans"/>
                <a:sym typeface="Open Sans"/>
              </a:rPr>
              <a:t>:</a:t>
            </a:r>
            <a:br>
              <a:rPr lang="es-ES" sz="1600" b="1" dirty="0">
                <a:solidFill>
                  <a:srgbClr val="525C65"/>
                </a:solidFill>
                <a:highlight>
                  <a:srgbClr val="FFFFFF"/>
                </a:highlight>
                <a:latin typeface="Open Sans"/>
                <a:ea typeface="Open Sans"/>
                <a:cs typeface="Open Sans"/>
                <a:sym typeface="Open Sans"/>
              </a:rPr>
            </a:br>
            <a:r>
              <a:rPr lang="es-ES" sz="1600" dirty="0" err="1">
                <a:solidFill>
                  <a:srgbClr val="525C65"/>
                </a:solidFill>
                <a:highlight>
                  <a:srgbClr val="FFFFFF"/>
                </a:highlight>
                <a:latin typeface="Open Sans"/>
                <a:ea typeface="Open Sans"/>
                <a:cs typeface="Open Sans"/>
                <a:sym typeface="Open Sans"/>
              </a:rPr>
              <a:t>How</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current</a:t>
            </a:r>
            <a:r>
              <a:rPr lang="es-ES" sz="1600" dirty="0">
                <a:solidFill>
                  <a:srgbClr val="525C65"/>
                </a:solidFill>
                <a:highlight>
                  <a:srgbClr val="FFFFFF"/>
                </a:highlight>
                <a:latin typeface="Open Sans"/>
                <a:ea typeface="Open Sans"/>
                <a:cs typeface="Open Sans"/>
                <a:sym typeface="Open Sans"/>
              </a:rPr>
              <a:t> MDM </a:t>
            </a:r>
            <a:r>
              <a:rPr lang="es-ES" sz="1600" dirty="0" err="1">
                <a:solidFill>
                  <a:srgbClr val="525C65"/>
                </a:solidFill>
                <a:highlight>
                  <a:srgbClr val="FFFFFF"/>
                </a:highlight>
                <a:latin typeface="Open Sans"/>
                <a:ea typeface="Open Sans"/>
                <a:cs typeface="Open Sans"/>
                <a:sym typeface="Open Sans"/>
              </a:rPr>
              <a:t>Architecture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affects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current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systems</a:t>
            </a:r>
            <a:r>
              <a:rPr lang="es-ES" sz="1600" dirty="0">
                <a:solidFill>
                  <a:srgbClr val="525C65"/>
                </a:solidFill>
                <a:highlight>
                  <a:srgbClr val="FFFFFF"/>
                </a:highlight>
                <a:latin typeface="Open Sans"/>
                <a:ea typeface="Open Sans"/>
                <a:cs typeface="Open Sans"/>
                <a:sym typeface="Open Sans"/>
              </a:rPr>
              <a:t>? </a:t>
            </a:r>
            <a:br>
              <a:rPr lang="es-ES" sz="1600" dirty="0">
                <a:solidFill>
                  <a:srgbClr val="525C65"/>
                </a:solidFill>
                <a:highlight>
                  <a:srgbClr val="FFFFFF"/>
                </a:highlight>
                <a:latin typeface="Open Sans"/>
                <a:ea typeface="Open Sans"/>
                <a:cs typeface="Open Sans"/>
                <a:sym typeface="Open Sans"/>
              </a:rPr>
            </a:br>
            <a:r>
              <a:rPr lang="es-ES" sz="1600" dirty="0" err="1">
                <a:solidFill>
                  <a:srgbClr val="525C65"/>
                </a:solidFill>
                <a:highlight>
                  <a:srgbClr val="FFFFFF"/>
                </a:highlight>
                <a:latin typeface="Open Sans"/>
                <a:ea typeface="Open Sans"/>
                <a:cs typeface="Open Sans"/>
                <a:sym typeface="Open Sans"/>
              </a:rPr>
              <a:t>Answer</a:t>
            </a:r>
            <a:r>
              <a:rPr lang="es-ES" sz="1600" dirty="0">
                <a:solidFill>
                  <a:srgbClr val="525C65"/>
                </a:solidFill>
                <a:highlight>
                  <a:srgbClr val="FFFFFF"/>
                </a:highlight>
                <a:latin typeface="Open Sans"/>
                <a:ea typeface="Open Sans"/>
                <a:cs typeface="Open Sans"/>
                <a:sym typeface="Open Sans"/>
              </a:rPr>
              <a:t>: </a:t>
            </a:r>
            <a:r>
              <a:rPr lang="en-US" sz="1600" dirty="0">
                <a:solidFill>
                  <a:srgbClr val="525C65"/>
                </a:solidFill>
                <a:highlight>
                  <a:srgbClr val="FFFFFF"/>
                </a:highlight>
                <a:latin typeface="Open Sans"/>
                <a:ea typeface="Open Sans"/>
                <a:cs typeface="Open Sans"/>
                <a:sym typeface="Open Sans"/>
              </a:rPr>
              <a:t>The impact of our MDM architecture on the current systems architecture is negligible because we offered the consolidated/analytical MDM Architecture, which does not interfere with our operating systems. We chose this implementation since it is a reliable and easy-to-use solution.</a:t>
            </a:r>
            <a:r>
              <a:rPr lang="es-ES"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CBAD783E-556B-D742-B376-B78C4897B606}"/>
              </a:ext>
            </a:extLst>
          </p:cNvPr>
          <p:cNvPicPr>
            <a:picLocks noChangeAspect="1"/>
          </p:cNvPicPr>
          <p:nvPr/>
        </p:nvPicPr>
        <p:blipFill rotWithShape="1">
          <a:blip r:embed="rId3"/>
          <a:srcRect b="3012"/>
          <a:stretch/>
        </p:blipFill>
        <p:spPr>
          <a:xfrm>
            <a:off x="0" y="3073709"/>
            <a:ext cx="7772400" cy="69846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65364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endParaRPr lang="en" sz="2200" b="1" dirty="0">
              <a:solidFill>
                <a:srgbClr val="525C65"/>
              </a:solidFill>
              <a:highlight>
                <a:schemeClr val="lt1"/>
              </a:highlight>
              <a:latin typeface="Open Sans"/>
              <a:ea typeface="Open Sans"/>
              <a:cs typeface="Open Sans"/>
              <a:sym typeface="Open Sans"/>
            </a:endParaRPr>
          </a:p>
          <a:p>
            <a:pPr marL="0" indent="0">
              <a:spcAft>
                <a:spcPts val="1600"/>
              </a:spcAft>
              <a:buClr>
                <a:schemeClr val="dk1"/>
              </a:buClr>
              <a:buSzPts val="1100"/>
              <a:buNone/>
            </a:pPr>
            <a:r>
              <a:rPr lang="es-ES" sz="1700" b="1" dirty="0" err="1">
                <a:solidFill>
                  <a:srgbClr val="525C65"/>
                </a:solidFill>
                <a:highlight>
                  <a:schemeClr val="lt1"/>
                </a:highlight>
                <a:latin typeface="Open Sans"/>
                <a:ea typeface="Open Sans"/>
                <a:cs typeface="Open Sans"/>
                <a:sym typeface="Open Sans"/>
              </a:rPr>
              <a:t>How</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the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current</a:t>
            </a:r>
            <a:r>
              <a:rPr lang="es-ES" sz="1700" b="1" dirty="0">
                <a:solidFill>
                  <a:srgbClr val="525C65"/>
                </a:solidFill>
                <a:highlight>
                  <a:schemeClr val="lt1"/>
                </a:highlight>
                <a:latin typeface="Open Sans"/>
                <a:ea typeface="Open Sans"/>
                <a:cs typeface="Open Sans"/>
                <a:sym typeface="Open Sans"/>
              </a:rPr>
              <a:t> MDM </a:t>
            </a:r>
            <a:r>
              <a:rPr lang="es-ES" sz="1700" b="1" dirty="0" err="1">
                <a:solidFill>
                  <a:srgbClr val="525C65"/>
                </a:solidFill>
                <a:highlight>
                  <a:schemeClr val="lt1"/>
                </a:highlight>
                <a:latin typeface="Open Sans"/>
                <a:ea typeface="Open Sans"/>
                <a:cs typeface="Open Sans"/>
                <a:sym typeface="Open Sans"/>
              </a:rPr>
              <a:t>Architecture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affects</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the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current</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systems</a:t>
            </a:r>
            <a:r>
              <a:rPr lang="es-ES" sz="1700" b="1" dirty="0">
                <a:solidFill>
                  <a:srgbClr val="525C65"/>
                </a:solidFill>
                <a:highlight>
                  <a:schemeClr val="lt1"/>
                </a:highlight>
                <a:latin typeface="Open Sans"/>
                <a:ea typeface="Open Sans"/>
                <a:cs typeface="Open Sans"/>
                <a:sym typeface="Open Sans"/>
              </a:rPr>
              <a:t>? </a:t>
            </a:r>
            <a:br>
              <a:rPr lang="es-ES" sz="2400" dirty="0">
                <a:solidFill>
                  <a:srgbClr val="525C65"/>
                </a:solidFill>
                <a:highlight>
                  <a:schemeClr val="lt1"/>
                </a:highlight>
                <a:latin typeface="Open Sans"/>
                <a:ea typeface="Open Sans"/>
                <a:cs typeface="Open Sans"/>
                <a:sym typeface="Open Sans"/>
              </a:rPr>
            </a:br>
            <a:endParaRPr lang="es-ES" sz="2400" dirty="0">
              <a:solidFill>
                <a:srgbClr val="525C65"/>
              </a:solidFill>
              <a:highlight>
                <a:schemeClr val="lt1"/>
              </a:highlight>
              <a:latin typeface="Open Sans"/>
              <a:ea typeface="Open Sans"/>
              <a:cs typeface="Open Sans"/>
              <a:sym typeface="Open Sans"/>
            </a:endParaRPr>
          </a:p>
          <a:p>
            <a:pPr marL="0" indent="0">
              <a:spcAft>
                <a:spcPts val="1600"/>
              </a:spcAft>
              <a:buClr>
                <a:schemeClr val="dk1"/>
              </a:buClr>
              <a:buSzPts val="1100"/>
              <a:buNone/>
            </a:pPr>
            <a:r>
              <a:rPr lang="es-ES" sz="1800" dirty="0" err="1">
                <a:solidFill>
                  <a:srgbClr val="525C65"/>
                </a:solidFill>
                <a:highlight>
                  <a:schemeClr val="lt1"/>
                </a:highlight>
                <a:latin typeface="Open Sans"/>
                <a:ea typeface="Open Sans"/>
                <a:cs typeface="Open Sans"/>
                <a:sym typeface="Open Sans"/>
              </a:rPr>
              <a:t>Answer</a:t>
            </a:r>
            <a:r>
              <a:rPr lang="es-ES" sz="1800" dirty="0">
                <a:solidFill>
                  <a:srgbClr val="525C65"/>
                </a:solidFill>
                <a:highlight>
                  <a:schemeClr val="lt1"/>
                </a:highlight>
                <a:latin typeface="Open Sans"/>
                <a:ea typeface="Open Sans"/>
                <a:cs typeface="Open Sans"/>
                <a:sym typeface="Open Sans"/>
              </a:rPr>
              <a:t>: </a:t>
            </a:r>
          </a:p>
          <a:p>
            <a:pPr marL="0" indent="0">
              <a:spcAft>
                <a:spcPts val="1600"/>
              </a:spcAft>
              <a:buClr>
                <a:schemeClr val="dk1"/>
              </a:buClr>
              <a:buSzPts val="1100"/>
              <a:buNone/>
            </a:pPr>
            <a:r>
              <a:rPr lang="en-US" sz="1800" dirty="0">
                <a:solidFill>
                  <a:srgbClr val="525C65"/>
                </a:solidFill>
                <a:highlight>
                  <a:schemeClr val="lt1"/>
                </a:highlight>
                <a:latin typeface="Open Sans"/>
                <a:ea typeface="Open Sans"/>
                <a:cs typeface="Open Sans"/>
                <a:sym typeface="Open Sans"/>
              </a:rPr>
              <a:t>The impact of our MDM design on the current systems architecture will be negligible because we suggested the "consolidated/analytical MDM Architecture," which does not interfere with our operating systems. We chose this implementation because it is a reliable solution that is easy to use and offers us a sufficient number of benefits.</a:t>
            </a:r>
          </a:p>
          <a:p>
            <a:pPr marL="0" indent="0">
              <a:spcAft>
                <a:spcPts val="1600"/>
              </a:spcAft>
              <a:buClr>
                <a:schemeClr val="dk1"/>
              </a:buClr>
              <a:buSzPts val="1100"/>
              <a:buNone/>
            </a:pPr>
            <a:r>
              <a:rPr lang="en-US" sz="1800" dirty="0">
                <a:solidFill>
                  <a:srgbClr val="525C65"/>
                </a:solidFill>
                <a:highlight>
                  <a:schemeClr val="lt1"/>
                </a:highlight>
                <a:latin typeface="Open Sans"/>
                <a:ea typeface="Open Sans"/>
                <a:cs typeface="Open Sans"/>
                <a:sym typeface="Open Sans"/>
              </a:rPr>
              <a:t>We will be able to standardize and validate a few key variables for our data model—user information is one kind of data—by using the Golden Record. This will be fed into our data warehouse, which will further condense our data.</a:t>
            </a:r>
            <a:endParaRPr sz="22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r>
              <a:rPr lang="es-ES" sz="1600" b="1" dirty="0" err="1">
                <a:solidFill>
                  <a:srgbClr val="525C65"/>
                </a:solidFill>
                <a:highlight>
                  <a:srgbClr val="FFFFFF"/>
                </a:highlight>
                <a:latin typeface="Open Sans"/>
                <a:ea typeface="Open Sans"/>
                <a:cs typeface="Open Sans"/>
                <a:sym typeface="Open Sans"/>
              </a:rPr>
              <a:t>Matching</a:t>
            </a:r>
            <a:r>
              <a:rPr lang="es-ES" sz="1600" b="1" dirty="0">
                <a:solidFill>
                  <a:srgbClr val="525C65"/>
                </a:solidFill>
                <a:highlight>
                  <a:srgbClr val="FFFFFF"/>
                </a:highlight>
                <a:latin typeface="Open Sans"/>
                <a:ea typeface="Open Sans"/>
                <a:cs typeface="Open Sans"/>
                <a:sym typeface="Open Sans"/>
              </a:rPr>
              <a:t> Rules:</a:t>
            </a:r>
          </a:p>
          <a:p>
            <a:pPr marL="241300" marR="241300" lvl="0" indent="0" algn="just" rtl="0">
              <a:lnSpc>
                <a:spcPct val="170000"/>
              </a:lnSpc>
              <a:spcBef>
                <a:spcPts val="3800"/>
              </a:spcBef>
              <a:spcAft>
                <a:spcPts val="0"/>
              </a:spcAft>
              <a:buNone/>
            </a:pPr>
            <a:r>
              <a:rPr lang="es-ES" sz="1600" dirty="0">
                <a:solidFill>
                  <a:srgbClr val="525C65"/>
                </a:solidFill>
                <a:highlight>
                  <a:srgbClr val="FFFFFF"/>
                </a:highlight>
                <a:latin typeface="Open Sans"/>
                <a:ea typeface="Open Sans"/>
                <a:cs typeface="Open Sans"/>
                <a:sym typeface="Open Sans"/>
              </a:rPr>
              <a:t>Match </a:t>
            </a:r>
            <a:r>
              <a:rPr lang="es-ES" sz="1600" b="1" dirty="0" err="1">
                <a:solidFill>
                  <a:srgbClr val="525C65"/>
                </a:solidFill>
                <a:highlight>
                  <a:srgbClr val="FFFFFF"/>
                </a:highlight>
                <a:latin typeface="Open Sans"/>
                <a:ea typeface="Open Sans"/>
                <a:cs typeface="Open Sans"/>
                <a:sym typeface="Open Sans"/>
              </a:rPr>
              <a:t>users</a:t>
            </a:r>
            <a:r>
              <a:rPr lang="es-ES" sz="1600" b="1" dirty="0">
                <a:solidFill>
                  <a:srgbClr val="525C65"/>
                </a:solidFill>
                <a:highlight>
                  <a:srgbClr val="FFFFFF"/>
                </a:highlight>
                <a:latin typeface="Open Sans"/>
                <a:ea typeface="Open Sans"/>
                <a:cs typeface="Open Sans"/>
                <a:sym typeface="Open Sans"/>
              </a:rPr>
              <a:t> </a:t>
            </a:r>
            <a:r>
              <a:rPr lang="es-ES" sz="1600" dirty="0">
                <a:solidFill>
                  <a:srgbClr val="525C65"/>
                </a:solidFill>
                <a:highlight>
                  <a:srgbClr val="FFFFFF"/>
                </a:highlight>
                <a:latin typeface="Open Sans"/>
                <a:ea typeface="Open Sans"/>
                <a:cs typeface="Open Sans"/>
                <a:sym typeface="Open Sans"/>
              </a:rPr>
              <a:t>data </a:t>
            </a:r>
            <a:r>
              <a:rPr lang="es-ES" sz="1600" dirty="0" err="1">
                <a:solidFill>
                  <a:srgbClr val="525C65"/>
                </a:solidFill>
                <a:highlight>
                  <a:srgbClr val="FFFFFF"/>
                </a:highlight>
                <a:latin typeface="Open Sans"/>
                <a:ea typeface="Open Sans"/>
                <a:cs typeface="Open Sans"/>
                <a:sym typeface="Open Sans"/>
              </a:rPr>
              <a:t>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userid</a:t>
            </a:r>
            <a:r>
              <a:rPr lang="es-ES" sz="1600" dirty="0">
                <a:solidFill>
                  <a:srgbClr val="525C65"/>
                </a:solidFill>
                <a:highlight>
                  <a:srgbClr val="FFFFFF"/>
                </a:highlight>
                <a:latin typeface="Open Sans"/>
                <a:ea typeface="Open Sans"/>
                <a:cs typeface="Open Sans"/>
                <a:sym typeface="Open Sans"/>
              </a:rPr>
              <a:t>.</a:t>
            </a:r>
          </a:p>
          <a:p>
            <a:pPr marL="241300" marR="241300" lvl="0" indent="0" algn="just" rtl="0">
              <a:lnSpc>
                <a:spcPct val="170000"/>
              </a:lnSpc>
              <a:spcBef>
                <a:spcPts val="3800"/>
              </a:spcBef>
              <a:spcAft>
                <a:spcPts val="0"/>
              </a:spcAft>
              <a:buNone/>
            </a:pPr>
            <a:r>
              <a:rPr lang="es-ES" sz="1600" dirty="0">
                <a:solidFill>
                  <a:srgbClr val="525C65"/>
                </a:solidFill>
                <a:highlight>
                  <a:srgbClr val="FFFFFF"/>
                </a:highlight>
                <a:latin typeface="Open Sans"/>
                <a:ea typeface="Open Sans"/>
                <a:cs typeface="Open Sans"/>
                <a:sym typeface="Open Sans"/>
              </a:rPr>
              <a:t>Match </a:t>
            </a:r>
            <a:r>
              <a:rPr lang="es-ES" sz="1600" b="1" dirty="0">
                <a:solidFill>
                  <a:srgbClr val="525C65"/>
                </a:solidFill>
                <a:highlight>
                  <a:srgbClr val="FFFFFF"/>
                </a:highlight>
                <a:latin typeface="Open Sans"/>
                <a:ea typeface="Open Sans"/>
                <a:cs typeface="Open Sans"/>
                <a:sym typeface="Open Sans"/>
              </a:rPr>
              <a:t>ítems </a:t>
            </a:r>
            <a:r>
              <a:rPr lang="es-ES" sz="1600" dirty="0">
                <a:solidFill>
                  <a:srgbClr val="525C65"/>
                </a:solidFill>
                <a:highlight>
                  <a:srgbClr val="FFFFFF"/>
                </a:highlight>
                <a:latin typeface="Open Sans"/>
                <a:ea typeface="Open Sans"/>
                <a:cs typeface="Open Sans"/>
                <a:sym typeface="Open Sans"/>
              </a:rPr>
              <a:t>data </a:t>
            </a:r>
            <a:r>
              <a:rPr lang="es-ES" sz="1600" dirty="0" err="1">
                <a:solidFill>
                  <a:srgbClr val="525C65"/>
                </a:solidFill>
                <a:highlight>
                  <a:srgbClr val="FFFFFF"/>
                </a:highlight>
                <a:latin typeface="Open Sans"/>
                <a:ea typeface="Open Sans"/>
                <a:cs typeface="Open Sans"/>
                <a:sym typeface="Open Sans"/>
              </a:rPr>
              <a:t>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itemid</a:t>
            </a:r>
            <a:r>
              <a:rPr lang="es-ES" sz="1600" dirty="0">
                <a:solidFill>
                  <a:srgbClr val="525C65"/>
                </a:solidFill>
                <a:highlight>
                  <a:srgbClr val="FFFFFF"/>
                </a:highlight>
                <a:latin typeface="Open Sans"/>
                <a:ea typeface="Open Sans"/>
                <a:cs typeface="Open Sans"/>
                <a:sym typeface="Open Sans"/>
              </a:rPr>
              <a:t>.</a:t>
            </a:r>
          </a:p>
          <a:p>
            <a:pPr marL="241300" marR="241300" lvl="0" indent="0" algn="just" rtl="0">
              <a:lnSpc>
                <a:spcPct val="170000"/>
              </a:lnSpc>
              <a:spcBef>
                <a:spcPts val="3800"/>
              </a:spcBef>
              <a:spcAft>
                <a:spcPts val="0"/>
              </a:spcAft>
              <a:buNone/>
            </a:pPr>
            <a:br>
              <a:rPr lang="es-ES" sz="1600" dirty="0">
                <a:solidFill>
                  <a:srgbClr val="525C65"/>
                </a:solidFill>
                <a:highlight>
                  <a:srgbClr val="FFFFFF"/>
                </a:highlight>
                <a:latin typeface="Open Sans"/>
                <a:ea typeface="Open Sans"/>
                <a:cs typeface="Open Sans"/>
                <a:sym typeface="Open Sans"/>
              </a:rPr>
            </a:br>
            <a:r>
              <a:rPr lang="es-ES" sz="1600" b="1" dirty="0" err="1">
                <a:solidFill>
                  <a:srgbClr val="525C65"/>
                </a:solidFill>
                <a:highlight>
                  <a:srgbClr val="FFFFFF"/>
                </a:highlight>
                <a:latin typeface="Open Sans"/>
                <a:ea typeface="Open Sans"/>
                <a:cs typeface="Open Sans"/>
                <a:sym typeface="Open Sans"/>
              </a:rPr>
              <a:t>Additional</a:t>
            </a:r>
            <a:r>
              <a:rPr lang="es-ES" sz="1600" b="1" dirty="0">
                <a:solidFill>
                  <a:srgbClr val="525C65"/>
                </a:solidFill>
                <a:highlight>
                  <a:srgbClr val="FFFFFF"/>
                </a:highlight>
                <a:latin typeface="Open Sans"/>
                <a:ea typeface="Open Sans"/>
                <a:cs typeface="Open Sans"/>
                <a:sym typeface="Open Sans"/>
              </a:rPr>
              <a:t> </a:t>
            </a:r>
            <a:r>
              <a:rPr lang="es-ES" sz="1600" b="1" dirty="0" err="1">
                <a:solidFill>
                  <a:srgbClr val="525C65"/>
                </a:solidFill>
                <a:highlight>
                  <a:srgbClr val="FFFFFF"/>
                </a:highlight>
                <a:latin typeface="Open Sans"/>
                <a:ea typeface="Open Sans"/>
                <a:cs typeface="Open Sans"/>
                <a:sym typeface="Open Sans"/>
              </a:rPr>
              <a:t>Definitions</a:t>
            </a:r>
            <a:r>
              <a:rPr lang="es-ES" sz="1600" b="1" dirty="0">
                <a:solidFill>
                  <a:srgbClr val="525C65"/>
                </a:solidFill>
                <a:highlight>
                  <a:srgbClr val="FFFFFF"/>
                </a:highlight>
                <a:latin typeface="Open Sans"/>
                <a:ea typeface="Open Sans"/>
                <a:cs typeface="Open Sans"/>
                <a:sym typeface="Open Sans"/>
              </a:rPr>
              <a:t> of Golden Records:</a:t>
            </a:r>
            <a:endParaRPr sz="16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7" name="Picture 6">
            <a:extLst>
              <a:ext uri="{FF2B5EF4-FFF2-40B4-BE49-F238E27FC236}">
                <a16:creationId xmlns:a16="http://schemas.microsoft.com/office/drawing/2014/main" id="{429F11D0-FEA1-D045-BCD0-B2FE788C32E9}"/>
              </a:ext>
            </a:extLst>
          </p:cNvPr>
          <p:cNvPicPr>
            <a:picLocks noChangeAspect="1"/>
          </p:cNvPicPr>
          <p:nvPr/>
        </p:nvPicPr>
        <p:blipFill>
          <a:blip r:embed="rId3"/>
          <a:stretch>
            <a:fillRect/>
          </a:stretch>
        </p:blipFill>
        <p:spPr>
          <a:xfrm>
            <a:off x="0" y="6780932"/>
            <a:ext cx="7772400" cy="1053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a:t>
            </a: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Data Quality Management, Metadata Management, MDM, </a:t>
            </a:r>
            <a:r>
              <a:rPr lang="en" sz="1600" dirty="0" err="1">
                <a:solidFill>
                  <a:srgbClr val="525C65"/>
                </a:solidFill>
                <a:highlight>
                  <a:srgbClr val="FFFFFF"/>
                </a:highlight>
                <a:latin typeface="Open Sans"/>
                <a:ea typeface="Open Sans"/>
                <a:cs typeface="Open Sans"/>
                <a:sym typeface="Open Sans"/>
              </a:rPr>
              <a:t>etc</a:t>
            </a:r>
            <a:r>
              <a:rPr lang="en" sz="1600" dirty="0">
                <a:solidFill>
                  <a:srgbClr val="525C65"/>
                </a:solidFill>
                <a:highlight>
                  <a:srgbClr val="FFFFFF"/>
                </a:highlight>
                <a:latin typeface="Open Sans"/>
                <a:ea typeface="Open Sans"/>
                <a:cs typeface="Open Sans"/>
                <a:sym typeface="Open Sans"/>
              </a:rPr>
              <a:t>). </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Governance Roles and Responsibilities –</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As resources, Jake and Jessica can assist us in managing our data. In addition to her duties in data management and governance, Jessica is senior to Jake. The corporation plans to hire a junior resource to assist with the necessary efforts; the intern will report to Jessica.</a:t>
            </a:r>
            <a:r>
              <a:rPr lang="en" sz="1600" dirty="0">
                <a:solidFill>
                  <a:srgbClr val="525C65"/>
                </a:solidFill>
                <a:highlight>
                  <a:srgbClr val="FFFFFF"/>
                </a:highlight>
                <a:latin typeface="Open Sans"/>
                <a:ea typeface="Open Sans"/>
                <a:cs typeface="Open Sans"/>
                <a:sym typeface="Open Sans"/>
              </a:rPr>
              <a:t>.</a:t>
            </a:r>
          </a:p>
          <a:p>
            <a:pPr algn="just">
              <a:lnSpc>
                <a:spcPct val="170000"/>
              </a:lnSpc>
            </a:pPr>
            <a:r>
              <a:rPr lang="en" sz="1600" b="1" dirty="0">
                <a:solidFill>
                  <a:srgbClr val="525C65"/>
                </a:solidFill>
                <a:highlight>
                  <a:srgbClr val="FFFFFF"/>
                </a:highlight>
                <a:latin typeface="Open Sans"/>
                <a:ea typeface="Open Sans"/>
                <a:cs typeface="Open Sans"/>
                <a:sym typeface="Open Sans"/>
              </a:rPr>
              <a:t>Metadata Management:</a:t>
            </a:r>
            <a:r>
              <a:rPr lang="en" sz="1600" dirty="0">
                <a:solidFill>
                  <a:srgbClr val="525C65"/>
                </a:solidFill>
                <a:highlight>
                  <a:srgbClr val="FFFFFF"/>
                </a:highlight>
                <a:latin typeface="Open Sans"/>
                <a:ea typeface="Open Sans"/>
                <a:cs typeface="Open Sans"/>
                <a:sym typeface="Open Sans"/>
              </a:rPr>
              <a:t> Even though Jessica is going to deliver this work to the new intern, it’s Jessica’s responsibility. All of the fields from our Database should be mapped with some basic description fields.</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Quality Management &amp; Monitoring Tools: </a:t>
            </a:r>
            <a:r>
              <a:rPr lang="en" sz="1600" dirty="0">
                <a:solidFill>
                  <a:srgbClr val="525C65"/>
                </a:solidFill>
                <a:highlight>
                  <a:srgbClr val="FFFFFF"/>
                </a:highlight>
                <a:latin typeface="Open Sans"/>
                <a:ea typeface="Open Sans"/>
                <a:cs typeface="Open Sans"/>
                <a:sym typeface="Open Sans"/>
              </a:rPr>
              <a:t>Jake is responsible for this part, he’s responsible on assessing the quality of the data, and on making its quality increase be it with System changes or through talking with people and setting processes tp improve Data’s quality.</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Lineage: </a:t>
            </a:r>
            <a:r>
              <a:rPr lang="en" sz="1600" dirty="0">
                <a:solidFill>
                  <a:srgbClr val="525C65"/>
                </a:solidFill>
                <a:highlight>
                  <a:srgbClr val="FFFFFF"/>
                </a:highlight>
                <a:latin typeface="Open Sans"/>
                <a:ea typeface="Open Sans"/>
                <a:cs typeface="Open Sans"/>
                <a:sym typeface="Open Sans"/>
              </a:rPr>
              <a:t>Jake is responsible on designing Data Diagrams that explain Data Sources and Destinations so we can keep track of it.</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Steward: </a:t>
            </a:r>
            <a:r>
              <a:rPr lang="en" sz="1600" dirty="0">
                <a:solidFill>
                  <a:srgbClr val="525C65"/>
                </a:solidFill>
                <a:highlight>
                  <a:srgbClr val="FFFFFF"/>
                </a:highlight>
                <a:latin typeface="Open Sans"/>
                <a:ea typeface="Open Sans"/>
                <a:cs typeface="Open Sans"/>
                <a:sym typeface="Open Sans"/>
              </a:rPr>
              <a:t>The company need to hire an experienced data steward to lead the efforts in terms of Metadata and Master Data Management. </a:t>
            </a:r>
            <a:endParaRPr lang="en" sz="1600" b="1"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dirty="0">
                <a:solidFill>
                  <a:srgbClr val="525C65"/>
                </a:solidFill>
                <a:highlight>
                  <a:schemeClr val="lt1"/>
                </a:highlight>
                <a:latin typeface="Open Sans"/>
                <a:ea typeface="Open Sans"/>
                <a:cs typeface="Open Sans"/>
                <a:sym typeface="Open Sans"/>
              </a:rPr>
              <a:t>Replace the example below with your own solutions:</a:t>
            </a:r>
            <a:endParaRPr b="1" dirty="0">
              <a:solidFill>
                <a:srgbClr val="525C65"/>
              </a:solidFill>
              <a:highlight>
                <a:schemeClr val="lt1"/>
              </a:highlight>
              <a:latin typeface="Open Sans"/>
              <a:ea typeface="Open Sans"/>
              <a:cs typeface="Open Sans"/>
              <a:sym typeface="Open Sans"/>
            </a:endParaRPr>
          </a:p>
        </p:txBody>
      </p:sp>
      <p:pic>
        <p:nvPicPr>
          <p:cNvPr id="6" name="Picture 5" descr="Diagram&#10;&#10;Description automatically generated">
            <a:extLst>
              <a:ext uri="{FF2B5EF4-FFF2-40B4-BE49-F238E27FC236}">
                <a16:creationId xmlns:a16="http://schemas.microsoft.com/office/drawing/2014/main" id="{0DEF9B3D-EACF-104F-8B16-9AA0E5FB62E7}"/>
              </a:ext>
            </a:extLst>
          </p:cNvPr>
          <p:cNvPicPr>
            <a:picLocks noChangeAspect="1"/>
          </p:cNvPicPr>
          <p:nvPr/>
        </p:nvPicPr>
        <p:blipFill>
          <a:blip r:embed="rId3"/>
          <a:stretch>
            <a:fillRect/>
          </a:stretch>
        </p:blipFill>
        <p:spPr>
          <a:xfrm>
            <a:off x="0" y="2907834"/>
            <a:ext cx="7772400" cy="42427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2</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Enterprise Data Catalog          Part 2: Metadata</a:t>
            </a:r>
          </a:p>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Results  in the Excel File</a:t>
            </a:r>
            <a:endParaRPr sz="3000" b="1" dirty="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3</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Data Quality</a:t>
            </a:r>
            <a:endParaRPr sz="3000"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Part 1: Profiling and Cleansing</a:t>
            </a:r>
          </a:p>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Results   in the Excel File </a:t>
            </a:r>
            <a:endParaRPr sz="3000" b="1" dirty="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10" name="Google Shape;263;p64">
            <a:extLst>
              <a:ext uri="{FF2B5EF4-FFF2-40B4-BE49-F238E27FC236}">
                <a16:creationId xmlns:a16="http://schemas.microsoft.com/office/drawing/2014/main" id="{EF87873A-5D1F-7047-9C08-68C120614952}"/>
              </a:ext>
            </a:extLst>
          </p:cNvPr>
          <p:cNvSpPr txBox="1">
            <a:spLocks/>
          </p:cNvSpPr>
          <p:nvPr/>
        </p:nvSpPr>
        <p:spPr>
          <a:xfrm>
            <a:off x="462665" y="3923237"/>
            <a:ext cx="7534459" cy="2856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indent="0">
              <a:lnSpc>
                <a:spcPct val="170000"/>
              </a:lnSpc>
              <a:spcBef>
                <a:spcPts val="1100"/>
              </a:spcBef>
              <a:spcAft>
                <a:spcPts val="1100"/>
              </a:spcAft>
              <a:buFont typeface="Open Sans Light"/>
              <a:buNone/>
            </a:pPr>
            <a:r>
              <a:rPr lang="en-US" sz="1600" dirty="0">
                <a:solidFill>
                  <a:srgbClr val="525C65"/>
                </a:solidFill>
                <a:highlight>
                  <a:srgbClr val="FFFFFF"/>
                </a:highlight>
                <a:latin typeface="Open Sans"/>
                <a:ea typeface="Open Sans"/>
                <a:cs typeface="Open Sans"/>
                <a:sym typeface="Open Sans"/>
              </a:rPr>
              <a:t> </a:t>
            </a:r>
            <a:r>
              <a:rPr lang="en-US" sz="1600" b="1" dirty="0">
                <a:solidFill>
                  <a:srgbClr val="525C65"/>
                </a:solidFill>
                <a:highlight>
                  <a:srgbClr val="FFFFFF"/>
                </a:highlight>
                <a:latin typeface="Open Sans"/>
                <a:ea typeface="Open Sans"/>
                <a:cs typeface="Open Sans"/>
                <a:sym typeface="Open Sans"/>
              </a:rPr>
              <a:t>Items being measured:       % of Data filled (without nulls):     Nulls %:   </a:t>
            </a:r>
          </a:p>
        </p:txBody>
      </p:sp>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
        <p:nvSpPr>
          <p:cNvPr id="4" name="Google Shape;263;p64">
            <a:extLst>
              <a:ext uri="{FF2B5EF4-FFF2-40B4-BE49-F238E27FC236}">
                <a16:creationId xmlns:a16="http://schemas.microsoft.com/office/drawing/2014/main" id="{8A9E58A9-794E-A848-A8DD-2FE698FA8BD7}"/>
              </a:ext>
            </a:extLst>
          </p:cNvPr>
          <p:cNvSpPr txBox="1">
            <a:spLocks/>
          </p:cNvSpPr>
          <p:nvPr/>
        </p:nvSpPr>
        <p:spPr>
          <a:xfrm>
            <a:off x="599631" y="4428183"/>
            <a:ext cx="6914100" cy="2856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orders.shippingaddress</a:t>
            </a:r>
            <a:r>
              <a:rPr lang="en-US" sz="1600" dirty="0">
                <a:solidFill>
                  <a:srgbClr val="525C65"/>
                </a:solidFill>
                <a:highlight>
                  <a:srgbClr val="FFFFFF"/>
                </a:highlight>
                <a:latin typeface="Open Sans"/>
                <a:ea typeface="Open Sans"/>
                <a:cs typeface="Open Sans"/>
                <a:sym typeface="Open Sans"/>
              </a:rPr>
              <a:t>                                                                            45%             </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items.itemstatus</a:t>
            </a:r>
            <a:r>
              <a:rPr lang="en-US" sz="1600" dirty="0">
                <a:solidFill>
                  <a:srgbClr val="525C65"/>
                </a:solidFill>
                <a:highlight>
                  <a:srgbClr val="FFFFFF"/>
                </a:highlight>
                <a:latin typeface="Open Sans"/>
                <a:ea typeface="Open Sans"/>
                <a:cs typeface="Open Sans"/>
                <a:sym typeface="Open Sans"/>
              </a:rPr>
              <a:t>                                                                                         2%</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items.arrivaldate</a:t>
            </a:r>
            <a:r>
              <a:rPr lang="en-US" sz="1600" dirty="0">
                <a:solidFill>
                  <a:srgbClr val="525C65"/>
                </a:solidFill>
                <a:highlight>
                  <a:srgbClr val="FFFFFF"/>
                </a:highlight>
                <a:latin typeface="Open Sans"/>
                <a:ea typeface="Open Sans"/>
                <a:cs typeface="Open Sans"/>
                <a:sym typeface="Open Sans"/>
              </a:rPr>
              <a:t>                                                                                         2%</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users.address</a:t>
            </a:r>
            <a:r>
              <a:rPr lang="en-US" sz="1600" dirty="0">
                <a:solidFill>
                  <a:srgbClr val="525C65"/>
                </a:solidFill>
                <a:highlight>
                  <a:srgbClr val="FFFFFF"/>
                </a:highlight>
                <a:latin typeface="Open Sans"/>
                <a:ea typeface="Open Sans"/>
                <a:cs typeface="Open Sans"/>
                <a:sym typeface="Open Sans"/>
              </a:rPr>
              <a:t>                                                                                              16%</a:t>
            </a:r>
          </a:p>
        </p:txBody>
      </p:sp>
      <p:sp>
        <p:nvSpPr>
          <p:cNvPr id="5" name="Rectangle 4">
            <a:extLst>
              <a:ext uri="{FF2B5EF4-FFF2-40B4-BE49-F238E27FC236}">
                <a16:creationId xmlns:a16="http://schemas.microsoft.com/office/drawing/2014/main" id="{69A1A8A5-A24C-594D-AB0E-826E355265ED}"/>
              </a:ext>
            </a:extLst>
          </p:cNvPr>
          <p:cNvSpPr/>
          <p:nvPr/>
        </p:nvSpPr>
        <p:spPr>
          <a:xfrm>
            <a:off x="3363132" y="4711486"/>
            <a:ext cx="2557220" cy="4649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65%</a:t>
            </a:r>
          </a:p>
        </p:txBody>
      </p:sp>
      <p:sp>
        <p:nvSpPr>
          <p:cNvPr id="8" name="Rectangle 7">
            <a:extLst>
              <a:ext uri="{FF2B5EF4-FFF2-40B4-BE49-F238E27FC236}">
                <a16:creationId xmlns:a16="http://schemas.microsoft.com/office/drawing/2014/main" id="{DE001F6F-EB1F-E143-9007-0B5489010F0A}"/>
              </a:ext>
            </a:extLst>
          </p:cNvPr>
          <p:cNvSpPr/>
          <p:nvPr/>
        </p:nvSpPr>
        <p:spPr>
          <a:xfrm>
            <a:off x="3363132" y="5382245"/>
            <a:ext cx="2557220" cy="4649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98%</a:t>
            </a:r>
          </a:p>
        </p:txBody>
      </p:sp>
      <p:sp>
        <p:nvSpPr>
          <p:cNvPr id="9" name="Rectangle 8">
            <a:extLst>
              <a:ext uri="{FF2B5EF4-FFF2-40B4-BE49-F238E27FC236}">
                <a16:creationId xmlns:a16="http://schemas.microsoft.com/office/drawing/2014/main" id="{BDE9292D-3DE8-9045-88D9-A99B5AD39DD4}"/>
              </a:ext>
            </a:extLst>
          </p:cNvPr>
          <p:cNvSpPr/>
          <p:nvPr/>
        </p:nvSpPr>
        <p:spPr>
          <a:xfrm>
            <a:off x="3374756" y="6062004"/>
            <a:ext cx="2557220" cy="4649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98%</a:t>
            </a:r>
          </a:p>
        </p:txBody>
      </p:sp>
      <p:sp>
        <p:nvSpPr>
          <p:cNvPr id="11" name="Rectangle 10">
            <a:extLst>
              <a:ext uri="{FF2B5EF4-FFF2-40B4-BE49-F238E27FC236}">
                <a16:creationId xmlns:a16="http://schemas.microsoft.com/office/drawing/2014/main" id="{FD7B831E-E92C-3F45-9A38-1AA4B16AC890}"/>
              </a:ext>
            </a:extLst>
          </p:cNvPr>
          <p:cNvSpPr/>
          <p:nvPr/>
        </p:nvSpPr>
        <p:spPr>
          <a:xfrm>
            <a:off x="3343758" y="6757759"/>
            <a:ext cx="2588217" cy="4649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84%</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929</Words>
  <Application>Microsoft Office PowerPoint</Application>
  <PresentationFormat>Custom</PresentationFormat>
  <Paragraphs>80</Paragraphs>
  <Slides>16</Slides>
  <Notes>16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16</vt:i4>
      </vt:variant>
    </vt:vector>
  </HeadingPairs>
  <TitlesOfParts>
    <vt:vector size="24" baseType="lpstr">
      <vt:lpstr>Open Sans</vt:lpstr>
      <vt:lpstr>Helvetica Neue</vt:lpstr>
      <vt:lpstr>Arial</vt:lpstr>
      <vt:lpstr>Open Sans Light</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Zt 163</cp:lastModifiedBy>
  <cp:revision>10</cp:revision>
  <dcterms:modified xsi:type="dcterms:W3CDTF">2024-01-29T21:36:24Z</dcterms:modified>
</cp:coreProperties>
</file>