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ora Medium"/>
      <p:regular r:id="rId27"/>
      <p:bold r:id="rId28"/>
      <p:italic r:id="rId29"/>
      <p:boldItalic r:id="rId30"/>
    </p:embeddedFont>
    <p:embeddedFont>
      <p:font typeface="Lor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oraMedium-bold.fntdata"/><Relationship Id="rId27" Type="http://schemas.openxmlformats.org/officeDocument/2006/relationships/font" Target="fonts/Lora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regular.fntdata"/><Relationship Id="rId30" Type="http://schemas.openxmlformats.org/officeDocument/2006/relationships/font" Target="fonts/Lora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Lora-italic.fntdata"/><Relationship Id="rId10" Type="http://schemas.openxmlformats.org/officeDocument/2006/relationships/slide" Target="slides/slide5.xml"/><Relationship Id="rId32" Type="http://schemas.openxmlformats.org/officeDocument/2006/relationships/font" Target="fonts/Lor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or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00e7ead21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00e7ead21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0e7ead2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00e7ead2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00e7ead2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00e7ead2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00e7ead2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00e7ead2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00e7ead2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00e7ead2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00e7ead2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00e7ead2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00e7ead2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00e7ead2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00e7ead2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00e7ead2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00e7ead2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00e7ead2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00e7ead2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00e7ead2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00e7ead2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00e7ead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00e7ead2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00e7ead2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00e7ead21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00e7ead21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00e7ead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00e7ead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00e7ead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00e7ead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00e7ead2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00e7ead2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0e7ead2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0e7ead2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00e7ead21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00e7ead21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00e7ead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00e7ead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00e7ead21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00e7ead21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ashima96/Book-Recommendation-System" TargetMode="External"/><Relationship Id="rId4" Type="http://schemas.openxmlformats.org/officeDocument/2006/relationships/hyperlink" Target="https://www/googleapis.com/books/v1/volumes?q=%5Bbookname" TargetMode="External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3950" y="4129325"/>
            <a:ext cx="8520600" cy="9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Books Recommendation system with chatbot  </a:t>
            </a:r>
            <a:endParaRPr b="1" sz="2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Group 8 </a:t>
            </a:r>
            <a:endParaRPr b="1" sz="1800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42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5.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Clustering based on Books description (Em)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75" y="1207075"/>
            <a:ext cx="7832601" cy="3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6.</a:t>
            </a:r>
            <a:r>
              <a:rPr b="1"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 Clustering T-SNE </a:t>
            </a:r>
            <a:endParaRPr b="1" sz="2400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1050"/>
            <a:ext cx="6005849" cy="327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7.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Build the Recommenders 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1.</a:t>
            </a:r>
            <a:r>
              <a:rPr b="1"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Popularity Based (Top In whole collection)</a:t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2.</a:t>
            </a: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 Recommendation using Average Weighted Rating</a:t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3.</a:t>
            </a: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 User-Item Collaborative Filtering Recommendation</a:t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4.</a:t>
            </a: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 Recommendation using surprise library </a:t>
            </a: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(</a:t>
            </a:r>
            <a:r>
              <a:rPr b="1"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specific to a user</a:t>
            </a: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 ) </a:t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5.</a:t>
            </a: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 Recommendation using surprise library (</a:t>
            </a:r>
            <a:r>
              <a:rPr b="1" lang="en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not </a:t>
            </a:r>
            <a:r>
              <a:rPr b="1" lang="en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specific</a:t>
            </a:r>
            <a:r>
              <a:rPr b="1" lang="en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 to a user </a:t>
            </a: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r>
              <a:rPr b="1" lang="en" sz="18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180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18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Popularity Based (Top In whole collection)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0" y="877750"/>
            <a:ext cx="85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Recommend the Top 15 book regarding to the highest count of rates . </a:t>
            </a:r>
            <a:endParaRPr b="1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00" y="1297325"/>
            <a:ext cx="8846000" cy="32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7.2</a:t>
            </a:r>
            <a:r>
              <a:rPr b="1" lang="en" sz="18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18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 Recommendation using Average Weighted Rating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73550" y="1017725"/>
            <a:ext cx="87315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We have calculated the weighted score using the below formula for all the books and recommended the books with the highest score.</a:t>
            </a:r>
            <a:endParaRPr b="1" sz="129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59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score= t/(t+m)∗a + m/(m+t)∗c</a:t>
            </a:r>
            <a:endParaRPr b="1" sz="159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39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where :  </a:t>
            </a:r>
            <a:r>
              <a:rPr b="1" lang="en" sz="159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t</a:t>
            </a:r>
            <a:r>
              <a:rPr b="1" lang="en" sz="129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   represents the total number of ratings received by the book</a:t>
            </a:r>
            <a:endParaRPr b="1" sz="129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49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           </a:t>
            </a:r>
            <a:r>
              <a:rPr b="1" lang="en" sz="149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m</a:t>
            </a:r>
            <a:r>
              <a:rPr b="1" lang="en" sz="129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 represents the minimum number of total ratings considered to be included</a:t>
            </a:r>
            <a:endParaRPr b="1" sz="129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49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            </a:t>
            </a:r>
            <a:r>
              <a:rPr b="1" lang="en" sz="149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a</a:t>
            </a:r>
            <a:r>
              <a:rPr b="1" lang="en" sz="129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  represents the average rating of the book and,</a:t>
            </a:r>
            <a:endParaRPr b="1" sz="129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59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            </a:t>
            </a:r>
            <a:r>
              <a:rPr b="1" lang="en" sz="159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b="1" lang="en" sz="129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  represents the mean rating of all the books.using Average Weighted Rating</a:t>
            </a:r>
            <a:endParaRPr b="1" sz="129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29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29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29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75" y="3724750"/>
            <a:ext cx="6838826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7.3</a:t>
            </a:r>
            <a:r>
              <a:rPr b="1" lang="en" sz="18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 User-Item Collaborative Filtering Recommendation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56250" y="1017725"/>
            <a:ext cx="85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3F3F3"/>
                </a:solidFill>
                <a:highlight>
                  <a:srgbClr val="1E1E1E"/>
                </a:highlight>
                <a:latin typeface="Lora"/>
                <a:ea typeface="Lora"/>
                <a:cs typeface="Lora"/>
                <a:sym typeface="Lora"/>
              </a:rPr>
              <a:t>Collaborative Filtering Recommendation System works by considering user ratings and </a:t>
            </a:r>
            <a:r>
              <a:rPr b="1" lang="en" sz="1750">
                <a:solidFill>
                  <a:schemeClr val="accent2"/>
                </a:solidFill>
                <a:highlight>
                  <a:srgbClr val="1E1E1E"/>
                </a:highlight>
                <a:latin typeface="Lora"/>
                <a:ea typeface="Lora"/>
                <a:cs typeface="Lora"/>
                <a:sym typeface="Lora"/>
              </a:rPr>
              <a:t>finds cosine similarities in ratings by several users to recommend books</a:t>
            </a:r>
            <a:r>
              <a:rPr lang="en" sz="1750">
                <a:solidFill>
                  <a:srgbClr val="F3F3F3"/>
                </a:solidFill>
                <a:highlight>
                  <a:srgbClr val="1E1E1E"/>
                </a:highlight>
                <a:latin typeface="Lora"/>
                <a:ea typeface="Lora"/>
                <a:cs typeface="Lora"/>
                <a:sym typeface="Lora"/>
              </a:rPr>
              <a:t>.</a:t>
            </a:r>
            <a:endParaRPr sz="2500">
              <a:solidFill>
                <a:srgbClr val="F3F3F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08650"/>
            <a:ext cx="8520600" cy="26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7.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18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Recommendation using surprise library (</a:t>
            </a:r>
            <a:r>
              <a:rPr b="1" lang="en" sz="18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specific to a user</a:t>
            </a:r>
            <a:r>
              <a:rPr b="1" lang="en" sz="18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 ) 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100" y="1320975"/>
            <a:ext cx="1437350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725" y="1098875"/>
            <a:ext cx="1743549" cy="16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850" y="3417150"/>
            <a:ext cx="8966776" cy="8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2424975" y="1320975"/>
            <a:ext cx="439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User id : </a:t>
            </a:r>
            <a:endParaRPr b="1" sz="170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38175" y="2880075"/>
            <a:ext cx="439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The Recommendation for that user :</a:t>
            </a:r>
            <a:endParaRPr b="1" sz="160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7.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18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Recommendation using surprise library (</a:t>
            </a:r>
            <a:r>
              <a:rPr b="1" lang="en" sz="18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not specific to a user </a:t>
            </a:r>
            <a:r>
              <a:rPr b="1" lang="en" sz="18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52475"/>
            <a:ext cx="85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25" y="1079200"/>
            <a:ext cx="4543425" cy="37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875" y="1152463"/>
            <a:ext cx="390525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5166400" y="3976238"/>
            <a:ext cx="439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Visualize the average rating </a:t>
            </a:r>
            <a:endParaRPr b="1" sz="150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7.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18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Recommendation using surprise library (</a:t>
            </a:r>
            <a:r>
              <a:rPr b="1" lang="en" sz="18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not specific to a user </a:t>
            </a:r>
            <a:r>
              <a:rPr b="1" lang="en" sz="18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B9F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88" y="1449413"/>
            <a:ext cx="23717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00" y="2220700"/>
            <a:ext cx="8204849" cy="2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8" y="2753375"/>
            <a:ext cx="23431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475" y="3426225"/>
            <a:ext cx="8127575" cy="3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8.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Develop the chatbot</a:t>
            </a:r>
            <a:endParaRPr b="1" sz="2400">
              <a:solidFill>
                <a:srgbClr val="F3F3F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11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9.</a:t>
            </a:r>
            <a:r>
              <a:rPr b="1" lang="en" sz="2111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111">
                <a:latin typeface="Lora"/>
                <a:ea typeface="Lora"/>
                <a:cs typeface="Lora"/>
                <a:sym typeface="Lora"/>
              </a:rPr>
              <a:t>Connect The Chatbot with The Recommender</a:t>
            </a:r>
            <a:endParaRPr b="1" sz="2111">
              <a:solidFill>
                <a:srgbClr val="F3F3F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265900" y="1984125"/>
            <a:ext cx="8520600" cy="1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accent5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975" y="1629550"/>
            <a:ext cx="6149400" cy="3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Books Recommendation system with chatbot </a:t>
            </a:r>
            <a:endParaRPr b="1" sz="2400">
              <a:solidFill>
                <a:srgbClr val="F3F3F3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75" y="1747875"/>
            <a:ext cx="1802925" cy="15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0700" y="1747875"/>
            <a:ext cx="2044849" cy="154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flipH="1">
            <a:off x="2065775" y="2289100"/>
            <a:ext cx="1430700" cy="6900"/>
          </a:xfrm>
          <a:prstGeom prst="straightConnector1">
            <a:avLst/>
          </a:prstGeom>
          <a:noFill/>
          <a:ln cap="flat" cmpd="sng" w="38100">
            <a:solidFill>
              <a:srgbClr val="D5D5D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1228325" y="1589775"/>
            <a:ext cx="255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1. </a:t>
            </a:r>
            <a:r>
              <a:rPr b="1" lang="en" sz="120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Recommend R</a:t>
            </a:r>
            <a:r>
              <a:rPr b="1" lang="en" sz="120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andom</a:t>
            </a:r>
            <a:r>
              <a:rPr b="1" lang="en" sz="120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book</a:t>
            </a:r>
            <a:r>
              <a:rPr lang="en" sz="12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200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1968125" y="2638025"/>
            <a:ext cx="1626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2128575" y="2605400"/>
            <a:ext cx="40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2. </a:t>
            </a:r>
            <a:r>
              <a:rPr b="1"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Review</a:t>
            </a:r>
            <a:r>
              <a:rPr b="1"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b="1"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 flipH="1" rot="10800000">
            <a:off x="5841400" y="2198225"/>
            <a:ext cx="830400" cy="14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225" y="1492300"/>
            <a:ext cx="2309950" cy="18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525250" y="3434000"/>
            <a:ext cx="266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3.</a:t>
            </a:r>
            <a:r>
              <a:rPr b="1"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Classify the review </a:t>
            </a:r>
            <a:endParaRPr b="1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B9F8"/>
                </a:solidFill>
                <a:latin typeface="Lora"/>
                <a:ea typeface="Lora"/>
                <a:cs typeface="Lora"/>
                <a:sym typeface="Lora"/>
              </a:rPr>
              <a:t>4.</a:t>
            </a:r>
            <a:r>
              <a:rPr b="1"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Get the Recommendation </a:t>
            </a:r>
            <a:endParaRPr b="1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 flipH="1">
            <a:off x="5862400" y="3238250"/>
            <a:ext cx="739800" cy="1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 rot="10800000">
            <a:off x="1577225" y="3189400"/>
            <a:ext cx="206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References</a:t>
            </a:r>
            <a:r>
              <a:rPr lang="en"/>
              <a:t>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"/>
              <a:buAutoNum type="arabicPeriod"/>
            </a:pPr>
            <a:r>
              <a:rPr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Lecture notes </a:t>
            </a:r>
            <a:endParaRPr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"/>
              <a:buAutoNum type="arabicPeriod"/>
            </a:pPr>
            <a:r>
              <a:rPr lang="en" u="sng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https://github.com/ashima96/Book-Recommendation-System</a:t>
            </a:r>
            <a:endParaRPr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"/>
              <a:buAutoNum type="arabicPeriod"/>
            </a:pPr>
            <a:r>
              <a:rPr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http://snap.stanford.edu/data/web-Amazon-links.html</a:t>
            </a:r>
            <a:endParaRPr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"/>
              <a:buAutoNum type="arabicPeriod"/>
            </a:pPr>
            <a:r>
              <a:rPr lang="en" u="sng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https://www/googleapis.com/books/v1/volumes?q=[bookname</a:t>
            </a:r>
            <a:r>
              <a:rPr lang="en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]</a:t>
            </a:r>
            <a:endParaRPr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"/>
              <a:buAutoNum type="arabicPeriod"/>
            </a:pPr>
            <a:r>
              <a:t/>
            </a:r>
            <a:endParaRPr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Tabel of content </a:t>
            </a:r>
            <a:endParaRPr b="1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41925" y="1116625"/>
            <a:ext cx="85206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Data Preprocessing </a:t>
            </a:r>
            <a:endParaRPr>
              <a:solidFill>
                <a:srgbClr val="74B9F8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Feature Engineering </a:t>
            </a:r>
            <a:endParaRPr>
              <a:solidFill>
                <a:srgbClr val="74B9F8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Classification Based on Books Reviews </a:t>
            </a:r>
            <a:endParaRPr>
              <a:solidFill>
                <a:srgbClr val="74B9F8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Classification </a:t>
            </a: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Error Analysis </a:t>
            </a:r>
            <a:endParaRPr>
              <a:solidFill>
                <a:srgbClr val="74B9F8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Clustering Based on Books D</a:t>
            </a: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escription</a:t>
            </a:r>
            <a:endParaRPr>
              <a:solidFill>
                <a:srgbClr val="74B9F8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Clustering Error Analysis </a:t>
            </a:r>
            <a:endParaRPr>
              <a:solidFill>
                <a:srgbClr val="74B9F8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Build The Recommenders </a:t>
            </a:r>
            <a:endParaRPr>
              <a:solidFill>
                <a:srgbClr val="74B9F8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Develop The Chatbot </a:t>
            </a:r>
            <a:endParaRPr>
              <a:solidFill>
                <a:srgbClr val="74B9F8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Connect The Chatbot with The Recommender</a:t>
            </a:r>
            <a:endParaRPr>
              <a:solidFill>
                <a:srgbClr val="74B9F8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ora Medium"/>
              <a:buAutoNum type="arabicPeriod"/>
            </a:pPr>
            <a:r>
              <a:rPr lang="en">
                <a:solidFill>
                  <a:srgbClr val="74B9F8"/>
                </a:solidFill>
                <a:latin typeface="Lora Medium"/>
                <a:ea typeface="Lora Medium"/>
                <a:cs typeface="Lora Medium"/>
                <a:sym typeface="Lora Medium"/>
              </a:rPr>
              <a:t>Error Analysis on the Entire System  </a:t>
            </a:r>
            <a:endParaRPr>
              <a:solidFill>
                <a:srgbClr val="74B9F8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Lora"/>
              <a:buAutoNum type="arabicPeriod"/>
            </a:pPr>
            <a:r>
              <a:rPr b="1"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Data preprocessing</a:t>
            </a:r>
            <a:r>
              <a:rPr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Load dataset ‘data of amazon book reviews’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We used google books api to get more details about the book 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Remove nan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Undersampling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Drop extra columns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2.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Feature engineering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b="1" sz="24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Using LDA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Using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TF-IDF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3.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Classification based on Books reviews 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80475" y="972375"/>
            <a:ext cx="89526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50" y="1053350"/>
            <a:ext cx="7944177" cy="346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4.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Classification Error Analysis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b="1" sz="24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075" y="1381425"/>
            <a:ext cx="4003450" cy="29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775" y="1381425"/>
            <a:ext cx="3889250" cy="29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5.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Clustering based on Books description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We performed clustering based on the book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description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to get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the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similar books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We used k-means and em models for clustering 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Lora"/>
                <a:ea typeface="Lora"/>
                <a:cs typeface="Lora"/>
                <a:sym typeface="Lora"/>
              </a:rPr>
              <a:t>5.</a:t>
            </a:r>
            <a:r>
              <a:rPr b="1" lang="en" sz="24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400">
                <a:solidFill>
                  <a:srgbClr val="F3F3F3"/>
                </a:solidFill>
                <a:latin typeface="Lora"/>
                <a:ea typeface="Lora"/>
                <a:cs typeface="Lora"/>
                <a:sym typeface="Lora"/>
              </a:rPr>
              <a:t>Clustering based on Books description (K-means)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25" y="4558025"/>
            <a:ext cx="1437349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00" y="1368025"/>
            <a:ext cx="8087699" cy="30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