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91" r:id="rId2"/>
    <p:sldId id="296" r:id="rId3"/>
    <p:sldId id="289" r:id="rId4"/>
    <p:sldId id="290" r:id="rId5"/>
    <p:sldId id="292" r:id="rId6"/>
    <p:sldId id="298" r:id="rId7"/>
    <p:sldId id="305" r:id="rId8"/>
    <p:sldId id="293" r:id="rId9"/>
    <p:sldId id="306" r:id="rId10"/>
    <p:sldId id="304" r:id="rId11"/>
    <p:sldId id="294" r:id="rId12"/>
    <p:sldId id="295" r:id="rId13"/>
    <p:sldId id="297" r:id="rId14"/>
    <p:sldId id="299" r:id="rId15"/>
    <p:sldId id="307" r:id="rId16"/>
    <p:sldId id="300" r:id="rId17"/>
    <p:sldId id="301" r:id="rId18"/>
    <p:sldId id="302" r:id="rId19"/>
    <p:sldId id="303" r:id="rId20"/>
    <p:sldId id="308" r:id="rId21"/>
    <p:sldId id="309" r:id="rId22"/>
    <p:sldId id="310" r:id="rId23"/>
    <p:sldId id="311" r:id="rId24"/>
    <p:sldId id="312" r:id="rId25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4" d="100"/>
          <a:sy n="84" d="100"/>
        </p:scale>
        <p:origin x="62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43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13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222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3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11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26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398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84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76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19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40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09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00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363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4DE842-E3B8-4097-9F8A-C9DBE7787487}" type="datetimeFigureOut">
              <a:rPr lang="ar-EG" smtClean="0"/>
              <a:t>29/04/1446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934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1894" y="2153745"/>
            <a:ext cx="103507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800" dirty="0"/>
              <a:t>Heap and stack are two types of memory used in programming for different </a:t>
            </a:r>
            <a:r>
              <a:rPr lang="en-US" sz="4800" dirty="0" smtClean="0"/>
              <a:t>purposes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5114397" y="799713"/>
            <a:ext cx="2045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Heap and stack 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9291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55134" y="1060924"/>
            <a:ext cx="7258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3200" b="1" dirty="0"/>
              <a:t>String, StringBuilder, and StringBuffer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5" y="3448525"/>
            <a:ext cx="11622024" cy="10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0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85" y="1501199"/>
            <a:ext cx="10711368" cy="352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339" y="5096946"/>
            <a:ext cx="4591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8" y="1484566"/>
            <a:ext cx="11077194" cy="3336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406" y="5159883"/>
            <a:ext cx="44862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0" y="1453896"/>
            <a:ext cx="11083750" cy="3392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39" y="5240893"/>
            <a:ext cx="6448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6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97" y="2424743"/>
            <a:ext cx="10478555" cy="22752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75923" y="996702"/>
            <a:ext cx="69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39131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43" y="1353312"/>
            <a:ext cx="10210454" cy="3518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395" y="5220652"/>
            <a:ext cx="7905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13560" y="2026611"/>
            <a:ext cx="8848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sz="2400" b="1" dirty="0" smtClean="0">
                <a:solidFill>
                  <a:srgbClr val="E4E6EB"/>
                </a:solidFill>
                <a:latin typeface="inherit"/>
              </a:rPr>
              <a:t>1- </a:t>
            </a:r>
            <a:r>
              <a:rPr lang="ar-EG" sz="2400" b="1" dirty="0">
                <a:solidFill>
                  <a:srgbClr val="E4E6EB"/>
                </a:solidFill>
                <a:latin typeface="inherit"/>
              </a:rPr>
              <a:t>برنامج شبه بتاع الحسابات</a:t>
            </a:r>
          </a:p>
          <a:p>
            <a:r>
              <a:rPr lang="ar-EG" sz="2400" b="1" dirty="0">
                <a:solidFill>
                  <a:srgbClr val="E4E6EB"/>
                </a:solidFill>
                <a:latin typeface="inherit"/>
              </a:rPr>
              <a:t>هقوله عدد الموظفين اللى عندى و بعدين ادخل الاسماء بتاعتهم</a:t>
            </a:r>
          </a:p>
          <a:p>
            <a:r>
              <a:rPr lang="ar-EG" sz="2400" b="1" dirty="0">
                <a:solidFill>
                  <a:srgbClr val="E4E6EB"/>
                </a:solidFill>
                <a:latin typeface="inherit"/>
              </a:rPr>
              <a:t>و بعد كده ادخل مثلا اسم الموظف و عدد الفلوس اللى خدهم و افضل اكرر العملية دى لحد ما ادوس 0 مثلا</a:t>
            </a:r>
          </a:p>
          <a:p>
            <a:r>
              <a:rPr lang="ar-EG" sz="2400" b="1" dirty="0">
                <a:solidFill>
                  <a:srgbClr val="E4E6EB"/>
                </a:solidFill>
                <a:latin typeface="inherit"/>
              </a:rPr>
              <a:t>تقوم تعرضلى كل موظف " اسمه و تفاصيل الفلوس اللى خدها و مجموعهم "</a:t>
            </a:r>
            <a:br>
              <a:rPr lang="ar-EG" sz="2400" b="1" dirty="0">
                <a:solidFill>
                  <a:srgbClr val="E4E6EB"/>
                </a:solidFill>
                <a:latin typeface="inherit"/>
              </a:rPr>
            </a:br>
            <a:r>
              <a:rPr lang="ar-EG" sz="2400" b="1" dirty="0">
                <a:solidFill>
                  <a:srgbClr val="E4E6EB"/>
                </a:solidFill>
                <a:latin typeface="inherit"/>
              </a:rPr>
              <a:t/>
            </a:r>
            <a:br>
              <a:rPr lang="ar-EG" sz="2400" b="1" dirty="0">
                <a:solidFill>
                  <a:srgbClr val="E4E6EB"/>
                </a:solidFill>
                <a:latin typeface="inherit"/>
              </a:rPr>
            </a:br>
            <a:r>
              <a:rPr lang="ar-EG" sz="2400" b="1" dirty="0" smtClean="0">
                <a:solidFill>
                  <a:srgbClr val="E4E6EB"/>
                </a:solidFill>
                <a:latin typeface="inherit"/>
              </a:rPr>
              <a:t>2 </a:t>
            </a:r>
            <a:r>
              <a:rPr lang="ar-EG" sz="2400" b="1" dirty="0">
                <a:solidFill>
                  <a:srgbClr val="E4E6EB"/>
                </a:solidFill>
                <a:latin typeface="inherit"/>
              </a:rPr>
              <a:t>- هدخل استرنج شبه ده</a:t>
            </a:r>
          </a:p>
          <a:p>
            <a:r>
              <a:rPr lang="ar-EG" sz="2400" b="1" dirty="0">
                <a:solidFill>
                  <a:srgbClr val="E4E6EB"/>
                </a:solidFill>
                <a:latin typeface="inherit"/>
              </a:rPr>
              <a:t>((()()(()))) و يرجعلى </a:t>
            </a:r>
            <a:r>
              <a:rPr lang="en-US" sz="2400" b="1" dirty="0">
                <a:solidFill>
                  <a:srgbClr val="E4E6EB"/>
                </a:solidFill>
                <a:latin typeface="inherit"/>
              </a:rPr>
              <a:t>true or false </a:t>
            </a:r>
            <a:r>
              <a:rPr lang="ar-EG" sz="2400" b="1" dirty="0">
                <a:solidFill>
                  <a:srgbClr val="E4E6EB"/>
                </a:solidFill>
                <a:latin typeface="inherit"/>
              </a:rPr>
              <a:t>على حسب كل قوس ليه القفلة بتاعته ولا لأ</a:t>
            </a:r>
            <a:endParaRPr lang="ar-EG" sz="2400" b="1" i="0" dirty="0">
              <a:solidFill>
                <a:srgbClr val="E4E6EB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72333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84376" y="2324576"/>
            <a:ext cx="8281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The Singleton design pattern ensures that a class has only one instance and provides a global point of access to it. This pattern is commonly used for managing shared resources, such as configuration settings or connection pools.</a:t>
            </a:r>
            <a:endParaRPr lang="ar-EG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324538" y="1060924"/>
            <a:ext cx="3150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Design Pattern 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100832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992" y="1353312"/>
            <a:ext cx="8709279" cy="48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12202" y="1122479"/>
            <a:ext cx="816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2400" b="1" dirty="0"/>
              <a:t>Dependency Injection (DI) - Inversion of Control (IoC)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78" y="2688251"/>
            <a:ext cx="10398841" cy="17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44" y="1894391"/>
            <a:ext cx="10010204" cy="40610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65198" y="854577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stack 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455841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1543" y="2631686"/>
            <a:ext cx="68339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9600" b="1" dirty="0"/>
              <a:t>Write Code</a:t>
            </a:r>
          </a:p>
        </p:txBody>
      </p:sp>
    </p:spTree>
    <p:extLst>
      <p:ext uri="{BB962C8B-B14F-4D97-AF65-F5344CB8AC3E}">
        <p14:creationId xmlns:p14="http://schemas.microsoft.com/office/powerpoint/2010/main" val="252642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95856" y="1820317"/>
            <a:ext cx="88209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The Factory Design Pattern is a creational design pattern used to create objects without specifying the exact class of object that will be created. This pattern provides a way to delegate the instantiation logic to subclasses, promoting loose coupling and adherence to the Open/Closed Principle.</a:t>
            </a:r>
            <a:endParaRPr lang="ar-EG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05419" y="912614"/>
            <a:ext cx="4177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Factory Design Pattern 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563374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040" y="967740"/>
            <a:ext cx="56673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1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54" y="500634"/>
            <a:ext cx="6591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8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53" y="2165794"/>
            <a:ext cx="9779163" cy="38418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60389" y="854577"/>
            <a:ext cx="857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Heap 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9202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11" y="2757487"/>
            <a:ext cx="9735285" cy="14213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60388" y="854576"/>
            <a:ext cx="967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Heap 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7107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80872" y="2922955"/>
            <a:ext cx="109331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1" dirty="0"/>
              <a:t>why </a:t>
            </a:r>
            <a:r>
              <a:rPr lang="en-US" sz="4400" b="1" dirty="0" smtClean="0"/>
              <a:t>Accessing </a:t>
            </a:r>
            <a:r>
              <a:rPr lang="en-US" sz="4400" b="1" dirty="0"/>
              <a:t>heap memory is typically slower than stack </a:t>
            </a:r>
            <a:r>
              <a:rPr lang="en-US" sz="4400" b="1" dirty="0" smtClean="0"/>
              <a:t>memory. </a:t>
            </a:r>
            <a:endParaRPr lang="ar-EG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482445" y="614639"/>
            <a:ext cx="272382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60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0610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62892" y="609076"/>
            <a:ext cx="18373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Thread </a:t>
            </a:r>
            <a:endParaRPr lang="ar-EG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392936" y="1255407"/>
            <a:ext cx="8162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3200" b="1" dirty="0"/>
          </a:p>
          <a:p>
            <a:pPr algn="l"/>
            <a:r>
              <a:rPr lang="en-US" sz="3200" b="1" dirty="0" smtClean="0"/>
              <a:t>In </a:t>
            </a:r>
            <a:r>
              <a:rPr lang="en-US" sz="3200" b="1" dirty="0"/>
              <a:t>Java, a thread is a lightweight process that allows concurrent execution of code. Threads are used to perform multiple tasks </a:t>
            </a:r>
            <a:r>
              <a:rPr lang="en-US" sz="3200" b="1" dirty="0" smtClean="0"/>
              <a:t>simultaneously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36" y="4099500"/>
            <a:ext cx="7953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1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428" y="676655"/>
            <a:ext cx="75533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650" y="805934"/>
            <a:ext cx="73056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20368" y="2131213"/>
            <a:ext cx="8647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EG" sz="2800" b="1" dirty="0" smtClean="0"/>
              <a:t>In </a:t>
            </a:r>
            <a:r>
              <a:rPr lang="ar-EG" sz="2800" b="1" dirty="0"/>
              <a:t>Java, synchronized is a keyword used to control access to a block of code or an object by multiple threads. When a method or a block is marked as synchronized, it ensures that only one thread can execute it at a time,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9777" y="912614"/>
            <a:ext cx="1728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synchronized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8941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2011</TotalTime>
  <Words>342</Words>
  <Application>Microsoft Office PowerPoint</Application>
  <PresentationFormat>Widescreen</PresentationFormat>
  <Paragraphs>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inherit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Eslam.khder</dc:creator>
  <cp:lastModifiedBy>Eslam.khder</cp:lastModifiedBy>
  <cp:revision>112</cp:revision>
  <dcterms:created xsi:type="dcterms:W3CDTF">2024-08-02T12:14:18Z</dcterms:created>
  <dcterms:modified xsi:type="dcterms:W3CDTF">2024-11-01T20:58:44Z</dcterms:modified>
</cp:coreProperties>
</file>