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93" r:id="rId2"/>
    <p:sldId id="294" r:id="rId3"/>
    <p:sldId id="295" r:id="rId4"/>
    <p:sldId id="296" r:id="rId5"/>
    <p:sldId id="299" r:id="rId6"/>
    <p:sldId id="297" r:id="rId7"/>
    <p:sldId id="300" r:id="rId8"/>
    <p:sldId id="298" r:id="rId9"/>
  </p:sldIdLst>
  <p:sldSz cx="12192000" cy="6858000"/>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4DE842-E3B8-4097-9F8A-C9DBE7787487}" type="datetimeFigureOut">
              <a:rPr lang="ar-EG" smtClean="0"/>
              <a:t>23/05/1446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2714387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4DE842-E3B8-4097-9F8A-C9DBE7787487}" type="datetimeFigureOut">
              <a:rPr lang="ar-EG" smtClean="0"/>
              <a:t>23/05/1446</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1971324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A4DE842-E3B8-4097-9F8A-C9DBE7787487}" type="datetimeFigureOut">
              <a:rPr lang="ar-EG" smtClean="0"/>
              <a:t>23/05/1446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1882226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A4DE842-E3B8-4097-9F8A-C9DBE7787487}" type="datetimeFigureOut">
              <a:rPr lang="ar-EG" smtClean="0"/>
              <a:t>23/05/1446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064717-A3C3-47F0-8375-73143AAD5316}" type="slidenum">
              <a:rPr lang="ar-EG" smtClean="0"/>
              <a:t>‹#›</a:t>
            </a:fld>
            <a:endParaRPr lang="ar-EG"/>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78326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DE842-E3B8-4097-9F8A-C9DBE7787487}" type="datetimeFigureOut">
              <a:rPr lang="ar-EG" smtClean="0"/>
              <a:t>23/05/1446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72593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4DE842-E3B8-4097-9F8A-C9DBE7787487}" type="datetimeFigureOut">
              <a:rPr lang="ar-EG" smtClean="0"/>
              <a:t>23/05/1446</a:t>
            </a:fld>
            <a:endParaRPr lang="ar-EG"/>
          </a:p>
        </p:txBody>
      </p:sp>
      <p:sp>
        <p:nvSpPr>
          <p:cNvPr id="4"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2511150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4DE842-E3B8-4097-9F8A-C9DBE7787487}" type="datetimeFigureOut">
              <a:rPr lang="ar-EG" smtClean="0"/>
              <a:t>23/05/1446</a:t>
            </a:fld>
            <a:endParaRPr lang="ar-EG"/>
          </a:p>
        </p:txBody>
      </p:sp>
      <p:sp>
        <p:nvSpPr>
          <p:cNvPr id="4"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2302644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DE842-E3B8-4097-9F8A-C9DBE7787487}" type="datetimeFigureOut">
              <a:rPr lang="ar-EG" smtClean="0"/>
              <a:t>23/05/1446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4283986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4DE842-E3B8-4097-9F8A-C9DBE7787487}" type="datetimeFigureOut">
              <a:rPr lang="ar-EG" smtClean="0"/>
              <a:t>23/05/1446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1938496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A4DE842-E3B8-4097-9F8A-C9DBE7787487}" type="datetimeFigureOut">
              <a:rPr lang="ar-EG" smtClean="0"/>
              <a:t>23/05/1446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3374025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4DE842-E3B8-4097-9F8A-C9DBE7787487}" type="datetimeFigureOut">
              <a:rPr lang="ar-EG" smtClean="0"/>
              <a:t>23/05/1446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288738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4DE842-E3B8-4097-9F8A-C9DBE7787487}" type="datetimeFigureOut">
              <a:rPr lang="ar-EG" smtClean="0"/>
              <a:t>23/05/1446</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202761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4DE842-E3B8-4097-9F8A-C9DBE7787487}" type="datetimeFigureOut">
              <a:rPr lang="ar-EG" smtClean="0"/>
              <a:t>23/05/1446</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3311951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A4DE842-E3B8-4097-9F8A-C9DBE7787487}" type="datetimeFigureOut">
              <a:rPr lang="ar-EG" smtClean="0"/>
              <a:t>23/05/1446</a:t>
            </a:fld>
            <a:endParaRPr lang="ar-EG"/>
          </a:p>
        </p:txBody>
      </p:sp>
      <p:sp>
        <p:nvSpPr>
          <p:cNvPr id="5" name="Footer Placeholder 3"/>
          <p:cNvSpPr>
            <a:spLocks noGrp="1"/>
          </p:cNvSpPr>
          <p:nvPr>
            <p:ph type="ftr" sz="quarter" idx="11"/>
          </p:nvPr>
        </p:nvSpPr>
        <p:spPr/>
        <p:txBody>
          <a:bodyPr/>
          <a:lstStyle/>
          <a:p>
            <a:endParaRPr lang="ar-EG"/>
          </a:p>
        </p:txBody>
      </p:sp>
      <p:sp>
        <p:nvSpPr>
          <p:cNvPr id="6" name="Slide Number Placeholder 4"/>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4164029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A4DE842-E3B8-4097-9F8A-C9DBE7787487}" type="datetimeFigureOut">
              <a:rPr lang="ar-EG" smtClean="0"/>
              <a:t>23/05/1446</a:t>
            </a:fld>
            <a:endParaRPr lang="ar-EG"/>
          </a:p>
        </p:txBody>
      </p:sp>
      <p:sp>
        <p:nvSpPr>
          <p:cNvPr id="5" name="Footer Placeholder 2"/>
          <p:cNvSpPr>
            <a:spLocks noGrp="1"/>
          </p:cNvSpPr>
          <p:nvPr>
            <p:ph type="ftr" sz="quarter" idx="11"/>
          </p:nvPr>
        </p:nvSpPr>
        <p:spPr/>
        <p:txBody>
          <a:bodyPr/>
          <a:lstStyle/>
          <a:p>
            <a:endParaRPr lang="ar-EG"/>
          </a:p>
        </p:txBody>
      </p:sp>
      <p:sp>
        <p:nvSpPr>
          <p:cNvPr id="6" name="Slide Number Placeholder 3"/>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3590958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A4DE842-E3B8-4097-9F8A-C9DBE7787487}" type="datetimeFigureOut">
              <a:rPr lang="ar-EG" smtClean="0"/>
              <a:t>23/05/1446</a:t>
            </a:fld>
            <a:endParaRPr lang="ar-EG"/>
          </a:p>
        </p:txBody>
      </p:sp>
      <p:sp>
        <p:nvSpPr>
          <p:cNvPr id="5" name="Footer Placeholder 5"/>
          <p:cNvSpPr>
            <a:spLocks noGrp="1"/>
          </p:cNvSpPr>
          <p:nvPr>
            <p:ph type="ftr" sz="quarter" idx="11"/>
          </p:nvPr>
        </p:nvSpPr>
        <p:spPr/>
        <p:txBody>
          <a:bodyPr/>
          <a:lstStyle/>
          <a:p>
            <a:endParaRPr lang="ar-EG"/>
          </a:p>
        </p:txBody>
      </p:sp>
      <p:sp>
        <p:nvSpPr>
          <p:cNvPr id="6" name="Slide Number Placeholder 6"/>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261008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4DE842-E3B8-4097-9F8A-C9DBE7787487}" type="datetimeFigureOut">
              <a:rPr lang="ar-EG" smtClean="0"/>
              <a:t>23/05/1446</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BE064717-A3C3-47F0-8375-73143AAD5316}" type="slidenum">
              <a:rPr lang="ar-EG" smtClean="0"/>
              <a:t>‹#›</a:t>
            </a:fld>
            <a:endParaRPr lang="ar-EG"/>
          </a:p>
        </p:txBody>
      </p:sp>
    </p:spTree>
    <p:extLst>
      <p:ext uri="{BB962C8B-B14F-4D97-AF65-F5344CB8AC3E}">
        <p14:creationId xmlns:p14="http://schemas.microsoft.com/office/powerpoint/2010/main" val="1713631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A4DE842-E3B8-4097-9F8A-C9DBE7787487}" type="datetimeFigureOut">
              <a:rPr lang="ar-EG" smtClean="0"/>
              <a:t>23/05/1446</a:t>
            </a:fld>
            <a:endParaRPr lang="ar-EG"/>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ar-EG"/>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E064717-A3C3-47F0-8375-73143AAD5316}" type="slidenum">
              <a:rPr lang="ar-EG" smtClean="0"/>
              <a:t>‹#›</a:t>
            </a:fld>
            <a:endParaRPr lang="ar-EG"/>
          </a:p>
        </p:txBody>
      </p:sp>
    </p:spTree>
    <p:extLst>
      <p:ext uri="{BB962C8B-B14F-4D97-AF65-F5344CB8AC3E}">
        <p14:creationId xmlns:p14="http://schemas.microsoft.com/office/powerpoint/2010/main" val="4793467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C5C0D-7C52-4B22-64EF-71B61232EF1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64E3B56-475C-5D74-BBB3-6E874391D4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3304" y="0"/>
            <a:ext cx="1758696" cy="1353312"/>
          </a:xfrm>
          <a:prstGeom prst="rect">
            <a:avLst/>
          </a:prstGeom>
        </p:spPr>
      </p:pic>
      <p:sp>
        <p:nvSpPr>
          <p:cNvPr id="5" name="TextBox 4">
            <a:extLst>
              <a:ext uri="{FF2B5EF4-FFF2-40B4-BE49-F238E27FC236}">
                <a16:creationId xmlns:a16="http://schemas.microsoft.com/office/drawing/2014/main" id="{98DDDA25-7BBF-FEC0-A664-3F0C97FB91AB}"/>
              </a:ext>
            </a:extLst>
          </p:cNvPr>
          <p:cNvSpPr txBox="1"/>
          <p:nvPr/>
        </p:nvSpPr>
        <p:spPr>
          <a:xfrm>
            <a:off x="10309753" y="6488668"/>
            <a:ext cx="1882247" cy="369332"/>
          </a:xfrm>
          <a:prstGeom prst="rect">
            <a:avLst/>
          </a:prstGeom>
          <a:noFill/>
        </p:spPr>
        <p:txBody>
          <a:bodyPr wrap="none" rtlCol="1">
            <a:spAutoFit/>
          </a:bodyPr>
          <a:lstStyle/>
          <a:p>
            <a:pPr algn="l"/>
            <a:r>
              <a:rPr lang="en-US" b="1" dirty="0">
                <a:solidFill>
                  <a:schemeClr val="accent3">
                    <a:lumMod val="40000"/>
                    <a:lumOff val="60000"/>
                  </a:schemeClr>
                </a:solidFill>
              </a:rPr>
              <a:t>By </a:t>
            </a:r>
            <a:r>
              <a:rPr lang="en-US" b="1" dirty="0" err="1">
                <a:solidFill>
                  <a:schemeClr val="accent3">
                    <a:lumMod val="40000"/>
                    <a:lumOff val="60000"/>
                  </a:schemeClr>
                </a:solidFill>
              </a:rPr>
              <a:t>Eslam</a:t>
            </a:r>
            <a:r>
              <a:rPr lang="en-US" b="1" dirty="0">
                <a:solidFill>
                  <a:schemeClr val="accent3">
                    <a:lumMod val="40000"/>
                    <a:lumOff val="60000"/>
                  </a:schemeClr>
                </a:solidFill>
              </a:rPr>
              <a:t> </a:t>
            </a:r>
            <a:r>
              <a:rPr lang="en-US" b="1" dirty="0" err="1">
                <a:solidFill>
                  <a:schemeClr val="accent3">
                    <a:lumMod val="40000"/>
                    <a:lumOff val="60000"/>
                  </a:schemeClr>
                </a:solidFill>
              </a:rPr>
              <a:t>Khder</a:t>
            </a:r>
            <a:endParaRPr lang="ar-EG" b="1" dirty="0">
              <a:solidFill>
                <a:schemeClr val="accent3">
                  <a:lumMod val="40000"/>
                  <a:lumOff val="60000"/>
                </a:schemeClr>
              </a:solidFill>
            </a:endParaRPr>
          </a:p>
        </p:txBody>
      </p:sp>
      <p:pic>
        <p:nvPicPr>
          <p:cNvPr id="7" name="Picture 6">
            <a:extLst>
              <a:ext uri="{FF2B5EF4-FFF2-40B4-BE49-F238E27FC236}">
                <a16:creationId xmlns:a16="http://schemas.microsoft.com/office/drawing/2014/main" id="{BD17D445-494C-5C1A-3EB4-E26C522511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 y="-541080"/>
            <a:ext cx="3750085" cy="2435471"/>
          </a:xfrm>
          <a:prstGeom prst="rect">
            <a:avLst/>
          </a:prstGeom>
        </p:spPr>
      </p:pic>
      <p:sp>
        <p:nvSpPr>
          <p:cNvPr id="3" name="TextBox 2">
            <a:extLst>
              <a:ext uri="{FF2B5EF4-FFF2-40B4-BE49-F238E27FC236}">
                <a16:creationId xmlns:a16="http://schemas.microsoft.com/office/drawing/2014/main" id="{B4850740-EEBA-A425-BFB7-D33CB9459834}"/>
              </a:ext>
            </a:extLst>
          </p:cNvPr>
          <p:cNvSpPr txBox="1"/>
          <p:nvPr/>
        </p:nvSpPr>
        <p:spPr>
          <a:xfrm>
            <a:off x="1601821" y="2563637"/>
            <a:ext cx="8988357" cy="1569660"/>
          </a:xfrm>
          <a:prstGeom prst="rect">
            <a:avLst/>
          </a:prstGeom>
          <a:noFill/>
        </p:spPr>
        <p:txBody>
          <a:bodyPr wrap="square">
            <a:spAutoFit/>
          </a:bodyPr>
          <a:lstStyle/>
          <a:p>
            <a:pPr algn="l"/>
            <a:r>
              <a:rPr lang="en-GB" sz="3200" dirty="0"/>
              <a:t>CSRF (Cross-Site Request Forgery) in Spring allows an attacker to make unauthorized requests on behalf of a user.</a:t>
            </a:r>
            <a:endParaRPr lang="en-US" sz="3200" dirty="0"/>
          </a:p>
        </p:txBody>
      </p:sp>
      <p:sp>
        <p:nvSpPr>
          <p:cNvPr id="8" name="TextBox 7">
            <a:extLst>
              <a:ext uri="{FF2B5EF4-FFF2-40B4-BE49-F238E27FC236}">
                <a16:creationId xmlns:a16="http://schemas.microsoft.com/office/drawing/2014/main" id="{BA9DB53B-2521-4F4A-0AF2-4DFFE164962C}"/>
              </a:ext>
            </a:extLst>
          </p:cNvPr>
          <p:cNvSpPr txBox="1"/>
          <p:nvPr/>
        </p:nvSpPr>
        <p:spPr>
          <a:xfrm>
            <a:off x="2992876" y="896646"/>
            <a:ext cx="6206246" cy="707886"/>
          </a:xfrm>
          <a:prstGeom prst="rect">
            <a:avLst/>
          </a:prstGeom>
          <a:noFill/>
        </p:spPr>
        <p:txBody>
          <a:bodyPr wrap="square">
            <a:spAutoFit/>
          </a:bodyPr>
          <a:lstStyle/>
          <a:p>
            <a:pPr algn="ctr"/>
            <a:r>
              <a:rPr lang="en-GB" sz="4000" b="1" dirty="0"/>
              <a:t>CSRF</a:t>
            </a:r>
            <a:endParaRPr lang="en-US" sz="4000" b="1" dirty="0"/>
          </a:p>
        </p:txBody>
      </p:sp>
    </p:spTree>
    <p:extLst>
      <p:ext uri="{BB962C8B-B14F-4D97-AF65-F5344CB8AC3E}">
        <p14:creationId xmlns:p14="http://schemas.microsoft.com/office/powerpoint/2010/main" val="3755785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605B2-5086-A8D0-93FD-B4D4B310488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CCDB5BF3-31FD-DB6C-D0D4-5D9B00419C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3304" y="0"/>
            <a:ext cx="1758696" cy="1353312"/>
          </a:xfrm>
          <a:prstGeom prst="rect">
            <a:avLst/>
          </a:prstGeom>
        </p:spPr>
      </p:pic>
      <p:sp>
        <p:nvSpPr>
          <p:cNvPr id="5" name="TextBox 4">
            <a:extLst>
              <a:ext uri="{FF2B5EF4-FFF2-40B4-BE49-F238E27FC236}">
                <a16:creationId xmlns:a16="http://schemas.microsoft.com/office/drawing/2014/main" id="{AC9FE19E-DDF8-BF84-5419-D830DDA13E13}"/>
              </a:ext>
            </a:extLst>
          </p:cNvPr>
          <p:cNvSpPr txBox="1"/>
          <p:nvPr/>
        </p:nvSpPr>
        <p:spPr>
          <a:xfrm>
            <a:off x="10309753" y="6488668"/>
            <a:ext cx="1882247" cy="369332"/>
          </a:xfrm>
          <a:prstGeom prst="rect">
            <a:avLst/>
          </a:prstGeom>
          <a:noFill/>
        </p:spPr>
        <p:txBody>
          <a:bodyPr wrap="none" rtlCol="1">
            <a:spAutoFit/>
          </a:bodyPr>
          <a:lstStyle/>
          <a:p>
            <a:pPr algn="l"/>
            <a:r>
              <a:rPr lang="en-US" b="1" dirty="0">
                <a:solidFill>
                  <a:schemeClr val="accent3">
                    <a:lumMod val="40000"/>
                    <a:lumOff val="60000"/>
                  </a:schemeClr>
                </a:solidFill>
              </a:rPr>
              <a:t>By </a:t>
            </a:r>
            <a:r>
              <a:rPr lang="en-US" b="1" dirty="0" err="1">
                <a:solidFill>
                  <a:schemeClr val="accent3">
                    <a:lumMod val="40000"/>
                    <a:lumOff val="60000"/>
                  </a:schemeClr>
                </a:solidFill>
              </a:rPr>
              <a:t>Eslam</a:t>
            </a:r>
            <a:r>
              <a:rPr lang="en-US" b="1" dirty="0">
                <a:solidFill>
                  <a:schemeClr val="accent3">
                    <a:lumMod val="40000"/>
                    <a:lumOff val="60000"/>
                  </a:schemeClr>
                </a:solidFill>
              </a:rPr>
              <a:t> </a:t>
            </a:r>
            <a:r>
              <a:rPr lang="en-US" b="1" dirty="0" err="1">
                <a:solidFill>
                  <a:schemeClr val="accent3">
                    <a:lumMod val="40000"/>
                    <a:lumOff val="60000"/>
                  </a:schemeClr>
                </a:solidFill>
              </a:rPr>
              <a:t>Khder</a:t>
            </a:r>
            <a:endParaRPr lang="ar-EG" b="1" dirty="0">
              <a:solidFill>
                <a:schemeClr val="accent3">
                  <a:lumMod val="40000"/>
                  <a:lumOff val="60000"/>
                </a:schemeClr>
              </a:solidFill>
            </a:endParaRPr>
          </a:p>
        </p:txBody>
      </p:sp>
      <p:pic>
        <p:nvPicPr>
          <p:cNvPr id="7" name="Picture 6">
            <a:extLst>
              <a:ext uri="{FF2B5EF4-FFF2-40B4-BE49-F238E27FC236}">
                <a16:creationId xmlns:a16="http://schemas.microsoft.com/office/drawing/2014/main" id="{B2A32F92-D2E8-1051-CC39-5669B76FD4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 y="-541080"/>
            <a:ext cx="3750085" cy="2435471"/>
          </a:xfrm>
          <a:prstGeom prst="rect">
            <a:avLst/>
          </a:prstGeom>
        </p:spPr>
      </p:pic>
      <p:sp>
        <p:nvSpPr>
          <p:cNvPr id="3" name="TextBox 2">
            <a:extLst>
              <a:ext uri="{FF2B5EF4-FFF2-40B4-BE49-F238E27FC236}">
                <a16:creationId xmlns:a16="http://schemas.microsoft.com/office/drawing/2014/main" id="{B97EF5C5-B67F-A74D-3B40-648F941D458F}"/>
              </a:ext>
            </a:extLst>
          </p:cNvPr>
          <p:cNvSpPr txBox="1"/>
          <p:nvPr/>
        </p:nvSpPr>
        <p:spPr>
          <a:xfrm>
            <a:off x="1593770" y="1894391"/>
            <a:ext cx="8715983" cy="3046988"/>
          </a:xfrm>
          <a:prstGeom prst="rect">
            <a:avLst/>
          </a:prstGeom>
          <a:noFill/>
        </p:spPr>
        <p:txBody>
          <a:bodyPr wrap="square">
            <a:spAutoFit/>
          </a:bodyPr>
          <a:lstStyle/>
          <a:p>
            <a:pPr algn="l"/>
            <a:r>
              <a:rPr lang="en-GB" sz="2400" b="1" dirty="0"/>
              <a:t>CSRF is an attack where an attacker tricks a user into making an unwanted request to a web application where the user is authenticated. Since the user is logged in, the server assumes that the request is legitimate, and processes it accordingly. This can lead to unauthorized actions being taken on behalf of the user, such as making financial transactions or changing account settings.</a:t>
            </a:r>
            <a:endParaRPr lang="en-US" sz="2400" b="1" dirty="0"/>
          </a:p>
        </p:txBody>
      </p:sp>
      <p:sp>
        <p:nvSpPr>
          <p:cNvPr id="6" name="TextBox 5">
            <a:extLst>
              <a:ext uri="{FF2B5EF4-FFF2-40B4-BE49-F238E27FC236}">
                <a16:creationId xmlns:a16="http://schemas.microsoft.com/office/drawing/2014/main" id="{3146864E-CD10-9B99-FB77-B9BAC8C86B20}"/>
              </a:ext>
            </a:extLst>
          </p:cNvPr>
          <p:cNvSpPr txBox="1"/>
          <p:nvPr/>
        </p:nvSpPr>
        <p:spPr>
          <a:xfrm>
            <a:off x="2992876" y="896646"/>
            <a:ext cx="6206246" cy="707886"/>
          </a:xfrm>
          <a:prstGeom prst="rect">
            <a:avLst/>
          </a:prstGeom>
          <a:noFill/>
        </p:spPr>
        <p:txBody>
          <a:bodyPr wrap="square">
            <a:spAutoFit/>
          </a:bodyPr>
          <a:lstStyle/>
          <a:p>
            <a:pPr algn="ctr"/>
            <a:r>
              <a:rPr lang="en-GB" sz="4000" b="1" dirty="0"/>
              <a:t>CSRF</a:t>
            </a:r>
            <a:endParaRPr lang="en-US" sz="4000" b="1" dirty="0"/>
          </a:p>
        </p:txBody>
      </p:sp>
    </p:spTree>
    <p:extLst>
      <p:ext uri="{BB962C8B-B14F-4D97-AF65-F5344CB8AC3E}">
        <p14:creationId xmlns:p14="http://schemas.microsoft.com/office/powerpoint/2010/main" val="3003845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B3DA4-487C-B3EF-3E25-EAEC93057EB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39EA44F-5179-EC19-D82E-7791FD58C7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3304" y="0"/>
            <a:ext cx="1758696" cy="1353312"/>
          </a:xfrm>
          <a:prstGeom prst="rect">
            <a:avLst/>
          </a:prstGeom>
        </p:spPr>
      </p:pic>
      <p:sp>
        <p:nvSpPr>
          <p:cNvPr id="5" name="TextBox 4">
            <a:extLst>
              <a:ext uri="{FF2B5EF4-FFF2-40B4-BE49-F238E27FC236}">
                <a16:creationId xmlns:a16="http://schemas.microsoft.com/office/drawing/2014/main" id="{62762A3C-B73D-BBBE-D9E4-3629BAA92678}"/>
              </a:ext>
            </a:extLst>
          </p:cNvPr>
          <p:cNvSpPr txBox="1"/>
          <p:nvPr/>
        </p:nvSpPr>
        <p:spPr>
          <a:xfrm>
            <a:off x="10309753" y="6488668"/>
            <a:ext cx="1882247" cy="369332"/>
          </a:xfrm>
          <a:prstGeom prst="rect">
            <a:avLst/>
          </a:prstGeom>
          <a:noFill/>
        </p:spPr>
        <p:txBody>
          <a:bodyPr wrap="none" rtlCol="1">
            <a:spAutoFit/>
          </a:bodyPr>
          <a:lstStyle/>
          <a:p>
            <a:pPr algn="l"/>
            <a:r>
              <a:rPr lang="en-US" b="1" dirty="0">
                <a:solidFill>
                  <a:schemeClr val="accent3">
                    <a:lumMod val="40000"/>
                    <a:lumOff val="60000"/>
                  </a:schemeClr>
                </a:solidFill>
              </a:rPr>
              <a:t>By </a:t>
            </a:r>
            <a:r>
              <a:rPr lang="en-US" b="1" dirty="0" err="1">
                <a:solidFill>
                  <a:schemeClr val="accent3">
                    <a:lumMod val="40000"/>
                    <a:lumOff val="60000"/>
                  </a:schemeClr>
                </a:solidFill>
              </a:rPr>
              <a:t>Eslam</a:t>
            </a:r>
            <a:r>
              <a:rPr lang="en-US" b="1" dirty="0">
                <a:solidFill>
                  <a:schemeClr val="accent3">
                    <a:lumMod val="40000"/>
                    <a:lumOff val="60000"/>
                  </a:schemeClr>
                </a:solidFill>
              </a:rPr>
              <a:t> </a:t>
            </a:r>
            <a:r>
              <a:rPr lang="en-US" b="1" dirty="0" err="1">
                <a:solidFill>
                  <a:schemeClr val="accent3">
                    <a:lumMod val="40000"/>
                    <a:lumOff val="60000"/>
                  </a:schemeClr>
                </a:solidFill>
              </a:rPr>
              <a:t>Khder</a:t>
            </a:r>
            <a:endParaRPr lang="ar-EG" b="1" dirty="0">
              <a:solidFill>
                <a:schemeClr val="accent3">
                  <a:lumMod val="40000"/>
                  <a:lumOff val="60000"/>
                </a:schemeClr>
              </a:solidFill>
            </a:endParaRPr>
          </a:p>
        </p:txBody>
      </p:sp>
      <p:pic>
        <p:nvPicPr>
          <p:cNvPr id="7" name="Picture 6">
            <a:extLst>
              <a:ext uri="{FF2B5EF4-FFF2-40B4-BE49-F238E27FC236}">
                <a16:creationId xmlns:a16="http://schemas.microsoft.com/office/drawing/2014/main" id="{4825A0B7-A7ED-A924-4793-42B484202F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 y="-541080"/>
            <a:ext cx="3750085" cy="2435471"/>
          </a:xfrm>
          <a:prstGeom prst="rect">
            <a:avLst/>
          </a:prstGeom>
        </p:spPr>
      </p:pic>
      <p:sp>
        <p:nvSpPr>
          <p:cNvPr id="3" name="TextBox 2">
            <a:extLst>
              <a:ext uri="{FF2B5EF4-FFF2-40B4-BE49-F238E27FC236}">
                <a16:creationId xmlns:a16="http://schemas.microsoft.com/office/drawing/2014/main" id="{BA1B6F42-09F5-E825-CA36-CC48FE44C5D8}"/>
              </a:ext>
            </a:extLst>
          </p:cNvPr>
          <p:cNvSpPr txBox="1"/>
          <p:nvPr/>
        </p:nvSpPr>
        <p:spPr>
          <a:xfrm>
            <a:off x="1565702" y="2116644"/>
            <a:ext cx="8404698" cy="1477328"/>
          </a:xfrm>
          <a:prstGeom prst="rect">
            <a:avLst/>
          </a:prstGeom>
          <a:noFill/>
        </p:spPr>
        <p:txBody>
          <a:bodyPr wrap="square">
            <a:spAutoFit/>
          </a:bodyPr>
          <a:lstStyle/>
          <a:p>
            <a:pPr algn="l"/>
            <a:r>
              <a:rPr lang="en-GB" b="1" dirty="0"/>
              <a:t>Spring provides built-in CSRF protection for web applications using Spring Security. CSRF protection in Spring works by ensuring that requests that modify data (such as POST, PUT, DELETE requests) include a special token. This token is tied to the user's session and must be included in the request. If the token is missing or invalid, the request will be rejected.</a:t>
            </a:r>
            <a:endParaRPr lang="en-US" b="1" dirty="0"/>
          </a:p>
        </p:txBody>
      </p:sp>
      <p:sp>
        <p:nvSpPr>
          <p:cNvPr id="9" name="TextBox 8">
            <a:extLst>
              <a:ext uri="{FF2B5EF4-FFF2-40B4-BE49-F238E27FC236}">
                <a16:creationId xmlns:a16="http://schemas.microsoft.com/office/drawing/2014/main" id="{75D73C8D-9726-ECEF-4940-BE966BBD8EFC}"/>
              </a:ext>
            </a:extLst>
          </p:cNvPr>
          <p:cNvSpPr txBox="1"/>
          <p:nvPr/>
        </p:nvSpPr>
        <p:spPr>
          <a:xfrm>
            <a:off x="2992876" y="896646"/>
            <a:ext cx="6206246" cy="707886"/>
          </a:xfrm>
          <a:prstGeom prst="rect">
            <a:avLst/>
          </a:prstGeom>
          <a:noFill/>
        </p:spPr>
        <p:txBody>
          <a:bodyPr wrap="square">
            <a:spAutoFit/>
          </a:bodyPr>
          <a:lstStyle/>
          <a:p>
            <a:pPr algn="ctr"/>
            <a:r>
              <a:rPr lang="en-GB" sz="4000" b="1" dirty="0"/>
              <a:t>CSRF</a:t>
            </a:r>
            <a:endParaRPr lang="en-US" sz="4000" b="1" dirty="0"/>
          </a:p>
        </p:txBody>
      </p:sp>
      <p:sp>
        <p:nvSpPr>
          <p:cNvPr id="8" name="TextBox 7">
            <a:extLst>
              <a:ext uri="{FF2B5EF4-FFF2-40B4-BE49-F238E27FC236}">
                <a16:creationId xmlns:a16="http://schemas.microsoft.com/office/drawing/2014/main" id="{2E35B014-FC10-6AA5-A64F-E0F6F16D0690}"/>
              </a:ext>
            </a:extLst>
          </p:cNvPr>
          <p:cNvSpPr txBox="1"/>
          <p:nvPr/>
        </p:nvSpPr>
        <p:spPr>
          <a:xfrm>
            <a:off x="1225685" y="4183905"/>
            <a:ext cx="9289915" cy="1200329"/>
          </a:xfrm>
          <a:prstGeom prst="rect">
            <a:avLst/>
          </a:prstGeom>
          <a:noFill/>
        </p:spPr>
        <p:txBody>
          <a:bodyPr wrap="square">
            <a:spAutoFit/>
          </a:bodyPr>
          <a:lstStyle/>
          <a:p>
            <a:pPr algn="l"/>
            <a:r>
              <a:rPr lang="en-US" b="1" dirty="0"/>
              <a:t>If you configure </a:t>
            </a:r>
            <a:r>
              <a:rPr lang="en-US" b="1" dirty="0" err="1"/>
              <a:t>csrf</a:t>
            </a:r>
            <a:r>
              <a:rPr lang="en-US" b="1" dirty="0"/>
              <a:t>().disable() in Spring Security, it completely disables CSRF protection for your application. This means that Spring Security will not check for or require CSRF tokens in requests, regardless of the HTTP method (GET, POST, PUT, DELETE, etc.).</a:t>
            </a:r>
          </a:p>
        </p:txBody>
      </p:sp>
    </p:spTree>
    <p:extLst>
      <p:ext uri="{BB962C8B-B14F-4D97-AF65-F5344CB8AC3E}">
        <p14:creationId xmlns:p14="http://schemas.microsoft.com/office/powerpoint/2010/main" val="1812411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454CE-C29D-BC03-5B8F-CFD34AE4479B}"/>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B15F479-CCEB-3952-AF13-8203BDADCD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3304" y="0"/>
            <a:ext cx="1758696" cy="1353312"/>
          </a:xfrm>
          <a:prstGeom prst="rect">
            <a:avLst/>
          </a:prstGeom>
        </p:spPr>
      </p:pic>
      <p:sp>
        <p:nvSpPr>
          <p:cNvPr id="5" name="TextBox 4">
            <a:extLst>
              <a:ext uri="{FF2B5EF4-FFF2-40B4-BE49-F238E27FC236}">
                <a16:creationId xmlns:a16="http://schemas.microsoft.com/office/drawing/2014/main" id="{8A7F7454-9FC0-0D95-002B-8586EFE95B8C}"/>
              </a:ext>
            </a:extLst>
          </p:cNvPr>
          <p:cNvSpPr txBox="1"/>
          <p:nvPr/>
        </p:nvSpPr>
        <p:spPr>
          <a:xfrm>
            <a:off x="10309753" y="6488668"/>
            <a:ext cx="1882247" cy="369332"/>
          </a:xfrm>
          <a:prstGeom prst="rect">
            <a:avLst/>
          </a:prstGeom>
          <a:noFill/>
        </p:spPr>
        <p:txBody>
          <a:bodyPr wrap="none" rtlCol="1">
            <a:spAutoFit/>
          </a:bodyPr>
          <a:lstStyle/>
          <a:p>
            <a:pPr algn="l"/>
            <a:r>
              <a:rPr lang="en-US" b="1" dirty="0">
                <a:solidFill>
                  <a:schemeClr val="accent3">
                    <a:lumMod val="40000"/>
                    <a:lumOff val="60000"/>
                  </a:schemeClr>
                </a:solidFill>
              </a:rPr>
              <a:t>By </a:t>
            </a:r>
            <a:r>
              <a:rPr lang="en-US" b="1" dirty="0" err="1">
                <a:solidFill>
                  <a:schemeClr val="accent3">
                    <a:lumMod val="40000"/>
                    <a:lumOff val="60000"/>
                  </a:schemeClr>
                </a:solidFill>
              </a:rPr>
              <a:t>Eslam</a:t>
            </a:r>
            <a:r>
              <a:rPr lang="en-US" b="1" dirty="0">
                <a:solidFill>
                  <a:schemeClr val="accent3">
                    <a:lumMod val="40000"/>
                    <a:lumOff val="60000"/>
                  </a:schemeClr>
                </a:solidFill>
              </a:rPr>
              <a:t> </a:t>
            </a:r>
            <a:r>
              <a:rPr lang="en-US" b="1" dirty="0" err="1">
                <a:solidFill>
                  <a:schemeClr val="accent3">
                    <a:lumMod val="40000"/>
                    <a:lumOff val="60000"/>
                  </a:schemeClr>
                </a:solidFill>
              </a:rPr>
              <a:t>Khder</a:t>
            </a:r>
            <a:endParaRPr lang="ar-EG" b="1" dirty="0">
              <a:solidFill>
                <a:schemeClr val="accent3">
                  <a:lumMod val="40000"/>
                  <a:lumOff val="60000"/>
                </a:schemeClr>
              </a:solidFill>
            </a:endParaRPr>
          </a:p>
        </p:txBody>
      </p:sp>
      <p:pic>
        <p:nvPicPr>
          <p:cNvPr id="7" name="Picture 6">
            <a:extLst>
              <a:ext uri="{FF2B5EF4-FFF2-40B4-BE49-F238E27FC236}">
                <a16:creationId xmlns:a16="http://schemas.microsoft.com/office/drawing/2014/main" id="{1B968EC9-A1DF-0D0F-EC4A-9CB38B4F77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 y="-541080"/>
            <a:ext cx="3750085" cy="2435471"/>
          </a:xfrm>
          <a:prstGeom prst="rect">
            <a:avLst/>
          </a:prstGeom>
        </p:spPr>
      </p:pic>
      <p:sp>
        <p:nvSpPr>
          <p:cNvPr id="3" name="TextBox 2">
            <a:extLst>
              <a:ext uri="{FF2B5EF4-FFF2-40B4-BE49-F238E27FC236}">
                <a16:creationId xmlns:a16="http://schemas.microsoft.com/office/drawing/2014/main" id="{3DBCC3B3-0565-3845-F06B-E537F4FF267B}"/>
              </a:ext>
            </a:extLst>
          </p:cNvPr>
          <p:cNvSpPr txBox="1"/>
          <p:nvPr/>
        </p:nvSpPr>
        <p:spPr>
          <a:xfrm>
            <a:off x="1380876" y="2101811"/>
            <a:ext cx="9052427" cy="2554545"/>
          </a:xfrm>
          <a:prstGeom prst="rect">
            <a:avLst/>
          </a:prstGeom>
          <a:noFill/>
        </p:spPr>
        <p:txBody>
          <a:bodyPr wrap="square">
            <a:spAutoFit/>
          </a:bodyPr>
          <a:lstStyle/>
          <a:p>
            <a:pPr algn="l"/>
            <a:r>
              <a:rPr lang="en-GB" sz="3200" b="1" dirty="0"/>
              <a:t>JWT (JSON Web Token) It is a standard used for securely transmitting information between a client and a server, often in the context of authentication and authorization in web applications.</a:t>
            </a:r>
            <a:endParaRPr lang="en-US" sz="3200" b="1" dirty="0"/>
          </a:p>
        </p:txBody>
      </p:sp>
      <p:sp>
        <p:nvSpPr>
          <p:cNvPr id="8" name="TextBox 7">
            <a:extLst>
              <a:ext uri="{FF2B5EF4-FFF2-40B4-BE49-F238E27FC236}">
                <a16:creationId xmlns:a16="http://schemas.microsoft.com/office/drawing/2014/main" id="{ACB010C9-1365-EDC0-0CAF-65153BD8A405}"/>
              </a:ext>
            </a:extLst>
          </p:cNvPr>
          <p:cNvSpPr txBox="1"/>
          <p:nvPr/>
        </p:nvSpPr>
        <p:spPr>
          <a:xfrm>
            <a:off x="1167319" y="875649"/>
            <a:ext cx="6206246" cy="369332"/>
          </a:xfrm>
          <a:prstGeom prst="rect">
            <a:avLst/>
          </a:prstGeom>
          <a:noFill/>
        </p:spPr>
        <p:txBody>
          <a:bodyPr wrap="square">
            <a:spAutoFit/>
          </a:bodyPr>
          <a:lstStyle/>
          <a:p>
            <a:r>
              <a:rPr lang="en-GB" b="1" dirty="0"/>
              <a:t>JWT (JSON Web Token) </a:t>
            </a:r>
            <a:endParaRPr lang="en-US" dirty="0"/>
          </a:p>
        </p:txBody>
      </p:sp>
    </p:spTree>
    <p:extLst>
      <p:ext uri="{BB962C8B-B14F-4D97-AF65-F5344CB8AC3E}">
        <p14:creationId xmlns:p14="http://schemas.microsoft.com/office/powerpoint/2010/main" val="3184626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00188-CF09-E32F-03EF-AD28D7088AD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1048402-53DC-29C9-7048-E3035D0FFF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3304" y="0"/>
            <a:ext cx="1758696" cy="1353312"/>
          </a:xfrm>
          <a:prstGeom prst="rect">
            <a:avLst/>
          </a:prstGeom>
        </p:spPr>
      </p:pic>
      <p:sp>
        <p:nvSpPr>
          <p:cNvPr id="5" name="TextBox 4">
            <a:extLst>
              <a:ext uri="{FF2B5EF4-FFF2-40B4-BE49-F238E27FC236}">
                <a16:creationId xmlns:a16="http://schemas.microsoft.com/office/drawing/2014/main" id="{384965FA-815F-8E23-FB76-453490F876AB}"/>
              </a:ext>
            </a:extLst>
          </p:cNvPr>
          <p:cNvSpPr txBox="1"/>
          <p:nvPr/>
        </p:nvSpPr>
        <p:spPr>
          <a:xfrm>
            <a:off x="10309753" y="6488668"/>
            <a:ext cx="1882247" cy="369332"/>
          </a:xfrm>
          <a:prstGeom prst="rect">
            <a:avLst/>
          </a:prstGeom>
          <a:noFill/>
        </p:spPr>
        <p:txBody>
          <a:bodyPr wrap="none" rtlCol="1">
            <a:spAutoFit/>
          </a:bodyPr>
          <a:lstStyle/>
          <a:p>
            <a:pPr algn="l"/>
            <a:r>
              <a:rPr lang="en-US" b="1">
                <a:solidFill>
                  <a:schemeClr val="accent3">
                    <a:lumMod val="40000"/>
                    <a:lumOff val="60000"/>
                  </a:schemeClr>
                </a:solidFill>
              </a:rPr>
              <a:t>By Eslam Khder</a:t>
            </a:r>
            <a:endParaRPr lang="ar-EG" b="1" dirty="0">
              <a:solidFill>
                <a:schemeClr val="accent3">
                  <a:lumMod val="40000"/>
                  <a:lumOff val="60000"/>
                </a:schemeClr>
              </a:solidFill>
            </a:endParaRPr>
          </a:p>
        </p:txBody>
      </p:sp>
      <p:pic>
        <p:nvPicPr>
          <p:cNvPr id="7" name="Picture 6">
            <a:extLst>
              <a:ext uri="{FF2B5EF4-FFF2-40B4-BE49-F238E27FC236}">
                <a16:creationId xmlns:a16="http://schemas.microsoft.com/office/drawing/2014/main" id="{28680D28-D850-3304-2C17-B2C543E24A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 y="-541080"/>
            <a:ext cx="3750085" cy="2435471"/>
          </a:xfrm>
          <a:prstGeom prst="rect">
            <a:avLst/>
          </a:prstGeom>
        </p:spPr>
      </p:pic>
      <p:pic>
        <p:nvPicPr>
          <p:cNvPr id="3" name="Picture 2">
            <a:extLst>
              <a:ext uri="{FF2B5EF4-FFF2-40B4-BE49-F238E27FC236}">
                <a16:creationId xmlns:a16="http://schemas.microsoft.com/office/drawing/2014/main" id="{366319C5-0328-8C9B-CB2B-193179BEE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5951" y="1135618"/>
            <a:ext cx="9525000" cy="5353050"/>
          </a:xfrm>
          <a:prstGeom prst="rect">
            <a:avLst/>
          </a:prstGeom>
        </p:spPr>
      </p:pic>
    </p:spTree>
    <p:extLst>
      <p:ext uri="{BB962C8B-B14F-4D97-AF65-F5344CB8AC3E}">
        <p14:creationId xmlns:p14="http://schemas.microsoft.com/office/powerpoint/2010/main" val="2290460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9E113-4E30-6FCB-68C2-A5C628A152E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A5328BE-ADF0-CE07-9C74-4586BC2285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3304" y="0"/>
            <a:ext cx="1758696" cy="1353312"/>
          </a:xfrm>
          <a:prstGeom prst="rect">
            <a:avLst/>
          </a:prstGeom>
        </p:spPr>
      </p:pic>
      <p:sp>
        <p:nvSpPr>
          <p:cNvPr id="5" name="TextBox 4">
            <a:extLst>
              <a:ext uri="{FF2B5EF4-FFF2-40B4-BE49-F238E27FC236}">
                <a16:creationId xmlns:a16="http://schemas.microsoft.com/office/drawing/2014/main" id="{41C2FD99-8C0A-3F0C-AE0B-F03A82F7D76F}"/>
              </a:ext>
            </a:extLst>
          </p:cNvPr>
          <p:cNvSpPr txBox="1"/>
          <p:nvPr/>
        </p:nvSpPr>
        <p:spPr>
          <a:xfrm>
            <a:off x="10309753" y="6488668"/>
            <a:ext cx="1882247" cy="369332"/>
          </a:xfrm>
          <a:prstGeom prst="rect">
            <a:avLst/>
          </a:prstGeom>
          <a:noFill/>
        </p:spPr>
        <p:txBody>
          <a:bodyPr wrap="none" rtlCol="1">
            <a:spAutoFit/>
          </a:bodyPr>
          <a:lstStyle/>
          <a:p>
            <a:pPr algn="l"/>
            <a:r>
              <a:rPr lang="en-US" b="1" dirty="0">
                <a:solidFill>
                  <a:schemeClr val="accent3">
                    <a:lumMod val="40000"/>
                    <a:lumOff val="60000"/>
                  </a:schemeClr>
                </a:solidFill>
              </a:rPr>
              <a:t>By </a:t>
            </a:r>
            <a:r>
              <a:rPr lang="en-US" b="1" dirty="0" err="1">
                <a:solidFill>
                  <a:schemeClr val="accent3">
                    <a:lumMod val="40000"/>
                    <a:lumOff val="60000"/>
                  </a:schemeClr>
                </a:solidFill>
              </a:rPr>
              <a:t>Eslam</a:t>
            </a:r>
            <a:r>
              <a:rPr lang="en-US" b="1" dirty="0">
                <a:solidFill>
                  <a:schemeClr val="accent3">
                    <a:lumMod val="40000"/>
                    <a:lumOff val="60000"/>
                  </a:schemeClr>
                </a:solidFill>
              </a:rPr>
              <a:t> </a:t>
            </a:r>
            <a:r>
              <a:rPr lang="en-US" b="1" dirty="0" err="1">
                <a:solidFill>
                  <a:schemeClr val="accent3">
                    <a:lumMod val="40000"/>
                    <a:lumOff val="60000"/>
                  </a:schemeClr>
                </a:solidFill>
              </a:rPr>
              <a:t>Khder</a:t>
            </a:r>
            <a:endParaRPr lang="ar-EG" b="1" dirty="0">
              <a:solidFill>
                <a:schemeClr val="accent3">
                  <a:lumMod val="40000"/>
                  <a:lumOff val="60000"/>
                </a:schemeClr>
              </a:solidFill>
            </a:endParaRPr>
          </a:p>
        </p:txBody>
      </p:sp>
      <p:pic>
        <p:nvPicPr>
          <p:cNvPr id="7" name="Picture 6">
            <a:extLst>
              <a:ext uri="{FF2B5EF4-FFF2-40B4-BE49-F238E27FC236}">
                <a16:creationId xmlns:a16="http://schemas.microsoft.com/office/drawing/2014/main" id="{58533D64-8EFB-1415-6FF7-FC9CE14D4F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 y="-541080"/>
            <a:ext cx="3750085" cy="2435471"/>
          </a:xfrm>
          <a:prstGeom prst="rect">
            <a:avLst/>
          </a:prstGeom>
        </p:spPr>
      </p:pic>
      <p:sp>
        <p:nvSpPr>
          <p:cNvPr id="3" name="TextBox 2">
            <a:extLst>
              <a:ext uri="{FF2B5EF4-FFF2-40B4-BE49-F238E27FC236}">
                <a16:creationId xmlns:a16="http://schemas.microsoft.com/office/drawing/2014/main" id="{C190B60A-A618-1EEB-51FC-3FB19709960A}"/>
              </a:ext>
            </a:extLst>
          </p:cNvPr>
          <p:cNvSpPr txBox="1"/>
          <p:nvPr/>
        </p:nvSpPr>
        <p:spPr>
          <a:xfrm>
            <a:off x="398834" y="1885567"/>
            <a:ext cx="9153728" cy="646331"/>
          </a:xfrm>
          <a:prstGeom prst="rect">
            <a:avLst/>
          </a:prstGeom>
          <a:noFill/>
        </p:spPr>
        <p:txBody>
          <a:bodyPr wrap="square">
            <a:spAutoFit/>
          </a:bodyPr>
          <a:lstStyle/>
          <a:p>
            <a:pPr algn="l"/>
            <a:r>
              <a:rPr lang="en-GB" b="1" dirty="0"/>
              <a:t>Claims</a:t>
            </a:r>
            <a:r>
              <a:rPr lang="en-GB" dirty="0"/>
              <a:t>: These are statements about an entity (typically, the user) and additional data. </a:t>
            </a:r>
            <a:endParaRPr lang="en-US" dirty="0"/>
          </a:p>
        </p:txBody>
      </p:sp>
      <p:sp>
        <p:nvSpPr>
          <p:cNvPr id="10" name="TextBox 9">
            <a:extLst>
              <a:ext uri="{FF2B5EF4-FFF2-40B4-BE49-F238E27FC236}">
                <a16:creationId xmlns:a16="http://schemas.microsoft.com/office/drawing/2014/main" id="{F517C282-6C55-1D6E-D38B-D5B389FB25A0}"/>
              </a:ext>
            </a:extLst>
          </p:cNvPr>
          <p:cNvSpPr txBox="1"/>
          <p:nvPr/>
        </p:nvSpPr>
        <p:spPr>
          <a:xfrm>
            <a:off x="398834" y="3169407"/>
            <a:ext cx="11206264" cy="2585323"/>
          </a:xfrm>
          <a:prstGeom prst="rect">
            <a:avLst/>
          </a:prstGeom>
          <a:noFill/>
        </p:spPr>
        <p:txBody>
          <a:bodyPr wrap="square">
            <a:spAutoFit/>
          </a:bodyPr>
          <a:lstStyle/>
          <a:p>
            <a:pPr algn="l"/>
            <a:r>
              <a:rPr lang="en-US" b="1" dirty="0"/>
              <a:t>JWT Structure</a:t>
            </a:r>
            <a:r>
              <a:rPr lang="en-US" dirty="0"/>
              <a:t>: A JWT consists of three parts:</a:t>
            </a:r>
          </a:p>
          <a:p>
            <a:pPr algn="l"/>
            <a:endParaRPr lang="en-US" dirty="0"/>
          </a:p>
          <a:p>
            <a:pPr algn="l"/>
            <a:r>
              <a:rPr lang="en-US" b="1" dirty="0"/>
              <a:t>Header</a:t>
            </a:r>
            <a:r>
              <a:rPr lang="en-US" dirty="0"/>
              <a:t>: Typically contains the type of token (JWT) and the signing algorithm (e.g., HS256 or RS256).</a:t>
            </a:r>
          </a:p>
          <a:p>
            <a:pPr algn="l"/>
            <a:endParaRPr lang="en-US" dirty="0"/>
          </a:p>
          <a:p>
            <a:pPr algn="l"/>
            <a:r>
              <a:rPr lang="en-US" b="1" dirty="0"/>
              <a:t>Payload</a:t>
            </a:r>
            <a:r>
              <a:rPr lang="en-US" dirty="0"/>
              <a:t>: Contains the claims (the data), which is not encrypted, only base64 encoded. The </a:t>
            </a:r>
          </a:p>
          <a:p>
            <a:pPr algn="l"/>
            <a:r>
              <a:rPr lang="en-US" dirty="0"/>
              <a:t>payload is where you put the user data or claims.</a:t>
            </a:r>
          </a:p>
          <a:p>
            <a:pPr algn="l"/>
            <a:endParaRPr lang="en-US" dirty="0"/>
          </a:p>
          <a:p>
            <a:pPr algn="l"/>
            <a:r>
              <a:rPr lang="en-US" b="1" dirty="0"/>
              <a:t>Signature</a:t>
            </a:r>
            <a:r>
              <a:rPr lang="en-US" dirty="0"/>
              <a:t>: The signature is created using the header, payload, and a secret key (or a private key in asymmetric s</a:t>
            </a:r>
          </a:p>
        </p:txBody>
      </p:sp>
      <p:sp>
        <p:nvSpPr>
          <p:cNvPr id="12" name="TextBox 11">
            <a:extLst>
              <a:ext uri="{FF2B5EF4-FFF2-40B4-BE49-F238E27FC236}">
                <a16:creationId xmlns:a16="http://schemas.microsoft.com/office/drawing/2014/main" id="{803FFE7D-6D69-1665-53CE-E3C1202FA30A}"/>
              </a:ext>
            </a:extLst>
          </p:cNvPr>
          <p:cNvSpPr txBox="1"/>
          <p:nvPr/>
        </p:nvSpPr>
        <p:spPr>
          <a:xfrm>
            <a:off x="2710775" y="878726"/>
            <a:ext cx="6206246" cy="369332"/>
          </a:xfrm>
          <a:prstGeom prst="rect">
            <a:avLst/>
          </a:prstGeom>
          <a:noFill/>
        </p:spPr>
        <p:txBody>
          <a:bodyPr wrap="square">
            <a:spAutoFit/>
          </a:bodyPr>
          <a:lstStyle/>
          <a:p>
            <a:pPr algn="ctr"/>
            <a:r>
              <a:rPr lang="en-US" dirty="0"/>
              <a:t>Key Concepts</a:t>
            </a:r>
          </a:p>
        </p:txBody>
      </p:sp>
    </p:spTree>
    <p:extLst>
      <p:ext uri="{BB962C8B-B14F-4D97-AF65-F5344CB8AC3E}">
        <p14:creationId xmlns:p14="http://schemas.microsoft.com/office/powerpoint/2010/main" val="866859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1D3AC-C2AE-22F7-41C6-6EABA079DAB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D9CBBDC-CC76-AD41-B7FD-B4329F6A24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3304" y="0"/>
            <a:ext cx="1758696" cy="1353312"/>
          </a:xfrm>
          <a:prstGeom prst="rect">
            <a:avLst/>
          </a:prstGeom>
        </p:spPr>
      </p:pic>
      <p:sp>
        <p:nvSpPr>
          <p:cNvPr id="5" name="TextBox 4">
            <a:extLst>
              <a:ext uri="{FF2B5EF4-FFF2-40B4-BE49-F238E27FC236}">
                <a16:creationId xmlns:a16="http://schemas.microsoft.com/office/drawing/2014/main" id="{8419434A-F865-4C26-A1E3-2420385354A0}"/>
              </a:ext>
            </a:extLst>
          </p:cNvPr>
          <p:cNvSpPr txBox="1"/>
          <p:nvPr/>
        </p:nvSpPr>
        <p:spPr>
          <a:xfrm>
            <a:off x="10309753" y="6488668"/>
            <a:ext cx="1882247" cy="369332"/>
          </a:xfrm>
          <a:prstGeom prst="rect">
            <a:avLst/>
          </a:prstGeom>
          <a:noFill/>
        </p:spPr>
        <p:txBody>
          <a:bodyPr wrap="none" rtlCol="1">
            <a:spAutoFit/>
          </a:bodyPr>
          <a:lstStyle/>
          <a:p>
            <a:pPr algn="l"/>
            <a:r>
              <a:rPr lang="en-US" b="1" dirty="0">
                <a:solidFill>
                  <a:schemeClr val="accent3">
                    <a:lumMod val="40000"/>
                    <a:lumOff val="60000"/>
                  </a:schemeClr>
                </a:solidFill>
              </a:rPr>
              <a:t>By </a:t>
            </a:r>
            <a:r>
              <a:rPr lang="en-US" b="1" dirty="0" err="1">
                <a:solidFill>
                  <a:schemeClr val="accent3">
                    <a:lumMod val="40000"/>
                    <a:lumOff val="60000"/>
                  </a:schemeClr>
                </a:solidFill>
              </a:rPr>
              <a:t>Eslam</a:t>
            </a:r>
            <a:r>
              <a:rPr lang="en-US" b="1" dirty="0">
                <a:solidFill>
                  <a:schemeClr val="accent3">
                    <a:lumMod val="40000"/>
                    <a:lumOff val="60000"/>
                  </a:schemeClr>
                </a:solidFill>
              </a:rPr>
              <a:t> </a:t>
            </a:r>
            <a:r>
              <a:rPr lang="en-US" b="1" dirty="0" err="1">
                <a:solidFill>
                  <a:schemeClr val="accent3">
                    <a:lumMod val="40000"/>
                    <a:lumOff val="60000"/>
                  </a:schemeClr>
                </a:solidFill>
              </a:rPr>
              <a:t>Khder</a:t>
            </a:r>
            <a:endParaRPr lang="ar-EG" b="1" dirty="0">
              <a:solidFill>
                <a:schemeClr val="accent3">
                  <a:lumMod val="40000"/>
                  <a:lumOff val="60000"/>
                </a:schemeClr>
              </a:solidFill>
            </a:endParaRPr>
          </a:p>
        </p:txBody>
      </p:sp>
      <p:pic>
        <p:nvPicPr>
          <p:cNvPr id="7" name="Picture 6">
            <a:extLst>
              <a:ext uri="{FF2B5EF4-FFF2-40B4-BE49-F238E27FC236}">
                <a16:creationId xmlns:a16="http://schemas.microsoft.com/office/drawing/2014/main" id="{03509958-ED2A-9CF6-B217-D7318471AE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 y="-541080"/>
            <a:ext cx="3750085" cy="2435471"/>
          </a:xfrm>
          <a:prstGeom prst="rect">
            <a:avLst/>
          </a:prstGeom>
        </p:spPr>
      </p:pic>
      <p:pic>
        <p:nvPicPr>
          <p:cNvPr id="3" name="Picture 2">
            <a:extLst>
              <a:ext uri="{FF2B5EF4-FFF2-40B4-BE49-F238E27FC236}">
                <a16:creationId xmlns:a16="http://schemas.microsoft.com/office/drawing/2014/main" id="{CAB4A9C2-358E-D33D-B7E7-535E82CE6E16}"/>
              </a:ext>
            </a:extLst>
          </p:cNvPr>
          <p:cNvPicPr>
            <a:picLocks noChangeAspect="1"/>
          </p:cNvPicPr>
          <p:nvPr/>
        </p:nvPicPr>
        <p:blipFill>
          <a:blip r:embed="rId4"/>
          <a:stretch>
            <a:fillRect/>
          </a:stretch>
        </p:blipFill>
        <p:spPr>
          <a:xfrm>
            <a:off x="556832" y="1645971"/>
            <a:ext cx="11078335" cy="3317639"/>
          </a:xfrm>
          <a:prstGeom prst="rect">
            <a:avLst/>
          </a:prstGeom>
        </p:spPr>
      </p:pic>
    </p:spTree>
    <p:extLst>
      <p:ext uri="{BB962C8B-B14F-4D97-AF65-F5344CB8AC3E}">
        <p14:creationId xmlns:p14="http://schemas.microsoft.com/office/powerpoint/2010/main" val="695444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7A3A50-7335-9D8E-D01E-816F9059B6F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4D86A3C-6450-EB5E-84CB-13A5F09998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3304" y="0"/>
            <a:ext cx="1758696" cy="1353312"/>
          </a:xfrm>
          <a:prstGeom prst="rect">
            <a:avLst/>
          </a:prstGeom>
        </p:spPr>
      </p:pic>
      <p:sp>
        <p:nvSpPr>
          <p:cNvPr id="5" name="TextBox 4">
            <a:extLst>
              <a:ext uri="{FF2B5EF4-FFF2-40B4-BE49-F238E27FC236}">
                <a16:creationId xmlns:a16="http://schemas.microsoft.com/office/drawing/2014/main" id="{55FFDEE6-7486-5924-8AA7-B57C9F1DF2F7}"/>
              </a:ext>
            </a:extLst>
          </p:cNvPr>
          <p:cNvSpPr txBox="1"/>
          <p:nvPr/>
        </p:nvSpPr>
        <p:spPr>
          <a:xfrm>
            <a:off x="10309753" y="6488668"/>
            <a:ext cx="1882247" cy="369332"/>
          </a:xfrm>
          <a:prstGeom prst="rect">
            <a:avLst/>
          </a:prstGeom>
          <a:noFill/>
        </p:spPr>
        <p:txBody>
          <a:bodyPr wrap="none" rtlCol="1">
            <a:spAutoFit/>
          </a:bodyPr>
          <a:lstStyle/>
          <a:p>
            <a:pPr algn="l"/>
            <a:r>
              <a:rPr lang="en-US" b="1" dirty="0">
                <a:solidFill>
                  <a:schemeClr val="accent3">
                    <a:lumMod val="40000"/>
                    <a:lumOff val="60000"/>
                  </a:schemeClr>
                </a:solidFill>
              </a:rPr>
              <a:t>By </a:t>
            </a:r>
            <a:r>
              <a:rPr lang="en-US" b="1" dirty="0" err="1">
                <a:solidFill>
                  <a:schemeClr val="accent3">
                    <a:lumMod val="40000"/>
                    <a:lumOff val="60000"/>
                  </a:schemeClr>
                </a:solidFill>
              </a:rPr>
              <a:t>Eslam</a:t>
            </a:r>
            <a:r>
              <a:rPr lang="en-US" b="1" dirty="0">
                <a:solidFill>
                  <a:schemeClr val="accent3">
                    <a:lumMod val="40000"/>
                    <a:lumOff val="60000"/>
                  </a:schemeClr>
                </a:solidFill>
              </a:rPr>
              <a:t> </a:t>
            </a:r>
            <a:r>
              <a:rPr lang="en-US" b="1" dirty="0" err="1">
                <a:solidFill>
                  <a:schemeClr val="accent3">
                    <a:lumMod val="40000"/>
                    <a:lumOff val="60000"/>
                  </a:schemeClr>
                </a:solidFill>
              </a:rPr>
              <a:t>Khder</a:t>
            </a:r>
            <a:endParaRPr lang="ar-EG" b="1" dirty="0">
              <a:solidFill>
                <a:schemeClr val="accent3">
                  <a:lumMod val="40000"/>
                  <a:lumOff val="60000"/>
                </a:schemeClr>
              </a:solidFill>
            </a:endParaRPr>
          </a:p>
        </p:txBody>
      </p:sp>
      <p:pic>
        <p:nvPicPr>
          <p:cNvPr id="7" name="Picture 6">
            <a:extLst>
              <a:ext uri="{FF2B5EF4-FFF2-40B4-BE49-F238E27FC236}">
                <a16:creationId xmlns:a16="http://schemas.microsoft.com/office/drawing/2014/main" id="{752EA18C-305F-E0F1-13F7-052B7D29AC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 y="-541080"/>
            <a:ext cx="3750085" cy="2435471"/>
          </a:xfrm>
          <a:prstGeom prst="rect">
            <a:avLst/>
          </a:prstGeom>
        </p:spPr>
      </p:pic>
      <p:pic>
        <p:nvPicPr>
          <p:cNvPr id="3" name="Picture 2">
            <a:extLst>
              <a:ext uri="{FF2B5EF4-FFF2-40B4-BE49-F238E27FC236}">
                <a16:creationId xmlns:a16="http://schemas.microsoft.com/office/drawing/2014/main" id="{35B46C96-133B-B099-20BA-718DED39780F}"/>
              </a:ext>
            </a:extLst>
          </p:cNvPr>
          <p:cNvPicPr>
            <a:picLocks noChangeAspect="1"/>
          </p:cNvPicPr>
          <p:nvPr/>
        </p:nvPicPr>
        <p:blipFill>
          <a:blip r:embed="rId4"/>
          <a:stretch>
            <a:fillRect/>
          </a:stretch>
        </p:blipFill>
        <p:spPr>
          <a:xfrm>
            <a:off x="836888" y="1894391"/>
            <a:ext cx="10749529" cy="3407315"/>
          </a:xfrm>
          <a:prstGeom prst="rect">
            <a:avLst/>
          </a:prstGeom>
        </p:spPr>
      </p:pic>
    </p:spTree>
    <p:extLst>
      <p:ext uri="{BB962C8B-B14F-4D97-AF65-F5344CB8AC3E}">
        <p14:creationId xmlns:p14="http://schemas.microsoft.com/office/powerpoint/2010/main" val="632451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2568</TotalTime>
  <Words>387</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Eslam.khder</dc:creator>
  <cp:lastModifiedBy>eslamkhder11@gmail.com</cp:lastModifiedBy>
  <cp:revision>94</cp:revision>
  <dcterms:created xsi:type="dcterms:W3CDTF">2024-08-02T12:14:18Z</dcterms:created>
  <dcterms:modified xsi:type="dcterms:W3CDTF">2024-11-24T19:23:32Z</dcterms:modified>
</cp:coreProperties>
</file>