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handoutMasterIdLst>
    <p:handoutMasterId r:id="rId37"/>
  </p:handoutMasterIdLst>
  <p:sldIdLst>
    <p:sldId id="271" r:id="rId5"/>
    <p:sldId id="283" r:id="rId6"/>
    <p:sldId id="309" r:id="rId7"/>
    <p:sldId id="274" r:id="rId8"/>
    <p:sldId id="275" r:id="rId9"/>
    <p:sldId id="276" r:id="rId10"/>
    <p:sldId id="310" r:id="rId11"/>
    <p:sldId id="277" r:id="rId12"/>
    <p:sldId id="278" r:id="rId13"/>
    <p:sldId id="301" r:id="rId14"/>
    <p:sldId id="299" r:id="rId15"/>
    <p:sldId id="287" r:id="rId16"/>
    <p:sldId id="300" r:id="rId17"/>
    <p:sldId id="302" r:id="rId18"/>
    <p:sldId id="292" r:id="rId19"/>
    <p:sldId id="293" r:id="rId20"/>
    <p:sldId id="296" r:id="rId21"/>
    <p:sldId id="294" r:id="rId22"/>
    <p:sldId id="284" r:id="rId23"/>
    <p:sldId id="304" r:id="rId24"/>
    <p:sldId id="289" r:id="rId25"/>
    <p:sldId id="291" r:id="rId26"/>
    <p:sldId id="306" r:id="rId27"/>
    <p:sldId id="305" r:id="rId28"/>
    <p:sldId id="308" r:id="rId29"/>
    <p:sldId id="297" r:id="rId30"/>
    <p:sldId id="298" r:id="rId31"/>
    <p:sldId id="303" r:id="rId32"/>
    <p:sldId id="290" r:id="rId33"/>
    <p:sldId id="307" r:id="rId34"/>
    <p:sldId id="26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67" autoAdjust="0"/>
    <p:restoredTop sz="94660"/>
  </p:normalViewPr>
  <p:slideViewPr>
    <p:cSldViewPr snapToGrid="0">
      <p:cViewPr varScale="1">
        <p:scale>
          <a:sx n="64" d="100"/>
          <a:sy n="64" d="100"/>
        </p:scale>
        <p:origin x="570" y="7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1828621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63427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2268520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873124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29</a:t>
            </a:fld>
            <a:endParaRPr lang="en-US" dirty="0"/>
          </a:p>
        </p:txBody>
      </p:sp>
    </p:spTree>
    <p:extLst>
      <p:ext uri="{BB962C8B-B14F-4D97-AF65-F5344CB8AC3E}">
        <p14:creationId xmlns:p14="http://schemas.microsoft.com/office/powerpoint/2010/main" val="333938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85708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882058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620711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482548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bit.ly/1CPUJNX" TargetMode="External"/><Relationship Id="rId7"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www.younggamemakers.com/" TargetMode="External"/><Relationship Id="rId5" Type="http://schemas.openxmlformats.org/officeDocument/2006/relationships/hyperlink" Target="http://thebitchwhocodes.com/" TargetMode="External"/><Relationship Id="rId4" Type="http://schemas.openxmlformats.org/officeDocument/2006/relationships/hyperlink" Target="http://channel9.msdn.com/niners/bitchwhocod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angularjs.org/api/ng/type/angular.Module"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docs.angularjs.org/guide/module"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blog.geektrain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pinboard.in/u:bitchwhocodes/t:angular/"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www.microsoftvirtualacademy.com/training-courses/single-page-applications-with-jquery-or-angularjs"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aka.ms/angula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Stacey Mulcahy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Introduction to </a:t>
            </a:r>
            <a:r>
              <a:rPr lang="en-US" sz="4000" dirty="0" err="1" smtClean="0"/>
              <a:t>AngularJS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01 | The Why and What of </a:t>
            </a:r>
            <a:r>
              <a:rPr lang="en-US" dirty="0" err="1" smtClean="0"/>
              <a:t>AngularJS</a:t>
            </a:r>
            <a:endParaRPr lang="en-US" dirty="0"/>
          </a:p>
        </p:txBody>
      </p:sp>
      <p:sp>
        <p:nvSpPr>
          <p:cNvPr id="4" name="Subtitle 3"/>
          <p:cNvSpPr>
            <a:spLocks noGrp="1"/>
          </p:cNvSpPr>
          <p:nvPr>
            <p:ph type="subTitle" idx="1"/>
          </p:nvPr>
        </p:nvSpPr>
        <p:spPr/>
        <p:txBody>
          <a:bodyPr/>
          <a:lstStyle/>
          <a:p>
            <a:r>
              <a:rPr lang="en-US" dirty="0" smtClean="0"/>
              <a:t>Stacey Mulcahy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3457997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AngularJS</a:t>
            </a:r>
            <a:endParaRPr lang="en-US" dirty="0"/>
          </a:p>
        </p:txBody>
      </p:sp>
      <p:sp>
        <p:nvSpPr>
          <p:cNvPr id="3" name="Content Placeholder 2"/>
          <p:cNvSpPr>
            <a:spLocks noGrp="1"/>
          </p:cNvSpPr>
          <p:nvPr>
            <p:ph sz="quarter" idx="10"/>
          </p:nvPr>
        </p:nvSpPr>
        <p:spPr/>
        <p:txBody>
          <a:bodyPr/>
          <a:lstStyle/>
          <a:p>
            <a:r>
              <a:rPr lang="en-US" dirty="0" smtClean="0"/>
              <a:t>Front-end JavaScript framework for creating web applications</a:t>
            </a:r>
          </a:p>
          <a:p>
            <a:r>
              <a:rPr lang="en-US" dirty="0" smtClean="0"/>
              <a:t>Open source maintained by Google</a:t>
            </a:r>
          </a:p>
          <a:p>
            <a:r>
              <a:rPr lang="en-US" dirty="0" smtClean="0"/>
              <a:t>MVC pattern</a:t>
            </a:r>
          </a:p>
          <a:p>
            <a:r>
              <a:rPr lang="en-US" dirty="0" smtClean="0"/>
              <a:t>Handles common ( and often trying tasks ) such as DOM manipulation, updating UI based on data or input, registering callbacks. </a:t>
            </a:r>
          </a:p>
          <a:p>
            <a:r>
              <a:rPr lang="en-US" dirty="0" smtClean="0"/>
              <a:t>Declarative programming </a:t>
            </a:r>
          </a:p>
        </p:txBody>
      </p:sp>
    </p:spTree>
    <p:extLst>
      <p:ext uri="{BB962C8B-B14F-4D97-AF65-F5344CB8AC3E}">
        <p14:creationId xmlns:p14="http://schemas.microsoft.com/office/powerpoint/2010/main" val="2249947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Angular</a:t>
            </a:r>
            <a:endParaRPr lang="en-US" dirty="0"/>
          </a:p>
        </p:txBody>
      </p:sp>
      <p:sp>
        <p:nvSpPr>
          <p:cNvPr id="3" name="Content Placeholder 2"/>
          <p:cNvSpPr>
            <a:spLocks noGrp="1"/>
          </p:cNvSpPr>
          <p:nvPr>
            <p:ph sz="quarter" idx="10"/>
          </p:nvPr>
        </p:nvSpPr>
        <p:spPr/>
        <p:txBody>
          <a:bodyPr/>
          <a:lstStyle/>
          <a:p>
            <a:r>
              <a:rPr lang="en-US" dirty="0" smtClean="0"/>
              <a:t>Good for dynamic web sites  / web apps ( CRUD based ) </a:t>
            </a:r>
          </a:p>
          <a:p>
            <a:r>
              <a:rPr lang="en-US" dirty="0" smtClean="0"/>
              <a:t>Framework imposes a structure that is good for organization</a:t>
            </a:r>
          </a:p>
          <a:p>
            <a:r>
              <a:rPr lang="en-US" dirty="0" smtClean="0"/>
              <a:t>Helps create responsive ( fast ) websites</a:t>
            </a:r>
          </a:p>
          <a:p>
            <a:r>
              <a:rPr lang="en-US" dirty="0" smtClean="0"/>
              <a:t>Easy to test – to create software that is easily maintained</a:t>
            </a:r>
          </a:p>
        </p:txBody>
      </p:sp>
    </p:spTree>
    <p:extLst>
      <p:ext uri="{BB962C8B-B14F-4D97-AF65-F5344CB8AC3E}">
        <p14:creationId xmlns:p14="http://schemas.microsoft.com/office/powerpoint/2010/main" val="938640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Declarative</a:t>
            </a:r>
            <a:endParaRPr lang="en-US" dirty="0"/>
          </a:p>
        </p:txBody>
      </p:sp>
      <p:sp>
        <p:nvSpPr>
          <p:cNvPr id="4" name="Content Placeholder 3"/>
          <p:cNvSpPr>
            <a:spLocks noGrp="1"/>
          </p:cNvSpPr>
          <p:nvPr>
            <p:ph sz="quarter" idx="10"/>
          </p:nvPr>
        </p:nvSpPr>
        <p:spPr/>
        <p:txBody>
          <a:bodyPr/>
          <a:lstStyle/>
          <a:p>
            <a:pPr marL="0" indent="0">
              <a:buNone/>
            </a:pPr>
            <a:r>
              <a:rPr lang="en-US" dirty="0" err="1" smtClean="0"/>
              <a:t>AngularJS</a:t>
            </a:r>
            <a:r>
              <a:rPr lang="en-US" dirty="0" smtClean="0"/>
              <a:t>						jQuery</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sz="2400" dirty="0" smtClean="0"/>
              <a:t>The intention of the application is expressed or declared in the HTML for </a:t>
            </a:r>
            <a:r>
              <a:rPr lang="en-US" sz="2400" dirty="0" err="1" smtClean="0"/>
              <a:t>AngularJS</a:t>
            </a:r>
            <a:r>
              <a:rPr lang="en-US" sz="2400" dirty="0" smtClean="0"/>
              <a:t>	</a:t>
            </a:r>
            <a:r>
              <a:rPr lang="en-US" dirty="0" smtClean="0"/>
              <a:t>		</a:t>
            </a:r>
            <a:endParaRPr lang="en-US" dirty="0"/>
          </a:p>
        </p:txBody>
      </p:sp>
      <p:pic>
        <p:nvPicPr>
          <p:cNvPr id="8" name="Picture 7"/>
          <p:cNvPicPr>
            <a:picLocks noChangeAspect="1"/>
          </p:cNvPicPr>
          <p:nvPr/>
        </p:nvPicPr>
        <p:blipFill rotWithShape="1">
          <a:blip r:embed="rId2"/>
          <a:srcRect l="1404"/>
          <a:stretch/>
        </p:blipFill>
        <p:spPr>
          <a:xfrm>
            <a:off x="7135586" y="2329713"/>
            <a:ext cx="4539343" cy="1859003"/>
          </a:xfrm>
          <a:prstGeom prst="rect">
            <a:avLst/>
          </a:prstGeom>
        </p:spPr>
      </p:pic>
      <p:pic>
        <p:nvPicPr>
          <p:cNvPr id="9" name="Picture 8"/>
          <p:cNvPicPr>
            <a:picLocks noChangeAspect="1"/>
          </p:cNvPicPr>
          <p:nvPr/>
        </p:nvPicPr>
        <p:blipFill rotWithShape="1">
          <a:blip r:embed="rId3"/>
          <a:srcRect t="4496" r="1348"/>
          <a:stretch/>
        </p:blipFill>
        <p:spPr>
          <a:xfrm>
            <a:off x="608014" y="2469720"/>
            <a:ext cx="5940462" cy="1665096"/>
          </a:xfrm>
          <a:prstGeom prst="rect">
            <a:avLst/>
          </a:prstGeom>
        </p:spPr>
      </p:pic>
    </p:spTree>
    <p:extLst>
      <p:ext uri="{BB962C8B-B14F-4D97-AF65-F5344CB8AC3E}">
        <p14:creationId xmlns:p14="http://schemas.microsoft.com/office/powerpoint/2010/main" val="1322517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01 | How </a:t>
            </a:r>
            <a:r>
              <a:rPr lang="en-US" dirty="0" err="1" smtClean="0"/>
              <a:t>AngularJS</a:t>
            </a:r>
            <a:r>
              <a:rPr lang="en-US" dirty="0" smtClean="0"/>
              <a:t> Works </a:t>
            </a:r>
            <a:endParaRPr lang="en-US" dirty="0"/>
          </a:p>
        </p:txBody>
      </p:sp>
      <p:sp>
        <p:nvSpPr>
          <p:cNvPr id="4" name="Subtitle 3"/>
          <p:cNvSpPr>
            <a:spLocks noGrp="1"/>
          </p:cNvSpPr>
          <p:nvPr>
            <p:ph type="subTitle" idx="1"/>
          </p:nvPr>
        </p:nvSpPr>
        <p:spPr/>
        <p:txBody>
          <a:bodyPr/>
          <a:lstStyle/>
          <a:p>
            <a:r>
              <a:rPr lang="en-US" dirty="0" smtClean="0"/>
              <a:t>Stacey Mulcahy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2650140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err="1" smtClean="0"/>
              <a:t>AngularJS</a:t>
            </a:r>
            <a:r>
              <a:rPr lang="en-GB" dirty="0" smtClean="0"/>
              <a:t> will initialize when the DOM content is loaded</a:t>
            </a:r>
          </a:p>
          <a:p>
            <a:r>
              <a:rPr lang="en-GB" dirty="0" smtClean="0"/>
              <a:t>Looks for the </a:t>
            </a:r>
            <a:r>
              <a:rPr lang="en-GB" b="1" dirty="0" smtClean="0">
                <a:latin typeface="Courier New" panose="02070309020205020404" pitchFamily="49" charset="0"/>
                <a:cs typeface="Courier New" panose="02070309020205020404" pitchFamily="49" charset="0"/>
              </a:rPr>
              <a:t>ng-app</a:t>
            </a:r>
            <a:r>
              <a:rPr lang="en-GB" dirty="0" smtClean="0"/>
              <a:t> directive – if its found, that is the root of the app </a:t>
            </a:r>
          </a:p>
          <a:p>
            <a:r>
              <a:rPr lang="en-GB" dirty="0" smtClean="0"/>
              <a:t>Directives can be declared a variety of ways: typically with the </a:t>
            </a:r>
            <a:r>
              <a:rPr lang="en-GB" b="1" dirty="0" smtClean="0">
                <a:latin typeface="Courier New" panose="02070309020205020404" pitchFamily="49" charset="0"/>
                <a:cs typeface="Courier New" panose="02070309020205020404" pitchFamily="49" charset="0"/>
              </a:rPr>
              <a:t>ng-</a:t>
            </a:r>
            <a:r>
              <a:rPr lang="en-GB" dirty="0" smtClean="0"/>
              <a:t> prefix, but you can use </a:t>
            </a:r>
            <a:r>
              <a:rPr lang="en-GB" b="1" dirty="0" smtClean="0">
                <a:latin typeface="Courier New" panose="02070309020205020404" pitchFamily="49" charset="0"/>
                <a:cs typeface="Courier New" panose="02070309020205020404" pitchFamily="49" charset="0"/>
              </a:rPr>
              <a:t>data-ng</a:t>
            </a:r>
          </a:p>
          <a:p>
            <a:r>
              <a:rPr lang="en-GB" dirty="0" smtClean="0"/>
              <a:t>It will load the module associated with the directive if specified</a:t>
            </a:r>
          </a:p>
          <a:p>
            <a:endParaRPr lang="en-GB" dirty="0" smtClean="0"/>
          </a:p>
          <a:p>
            <a:endParaRPr lang="en-GB" dirty="0"/>
          </a:p>
          <a:p>
            <a:endParaRPr lang="en-GB" dirty="0" smtClean="0"/>
          </a:p>
        </p:txBody>
      </p:sp>
      <p:sp>
        <p:nvSpPr>
          <p:cNvPr id="2" name="Title 1"/>
          <p:cNvSpPr>
            <a:spLocks noGrp="1"/>
          </p:cNvSpPr>
          <p:nvPr>
            <p:ph type="title"/>
          </p:nvPr>
        </p:nvSpPr>
        <p:spPr/>
        <p:txBody>
          <a:bodyPr/>
          <a:lstStyle/>
          <a:p>
            <a:r>
              <a:rPr lang="en-US" dirty="0" smtClean="0"/>
              <a:t>Getting Started – How </a:t>
            </a:r>
            <a:r>
              <a:rPr lang="en-US" dirty="0" err="1" smtClean="0"/>
              <a:t>AngularJS</a:t>
            </a:r>
            <a:r>
              <a:rPr lang="en-US" dirty="0" smtClean="0"/>
              <a:t> Works</a:t>
            </a:r>
            <a:endParaRPr lang="en-US" dirty="0"/>
          </a:p>
        </p:txBody>
      </p:sp>
    </p:spTree>
    <p:extLst>
      <p:ext uri="{BB962C8B-B14F-4D97-AF65-F5344CB8AC3E}">
        <p14:creationId xmlns:p14="http://schemas.microsoft.com/office/powerpoint/2010/main" val="3696733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 Bootstrap</a:t>
            </a:r>
            <a:endParaRPr lang="en-US" dirty="0"/>
          </a:p>
        </p:txBody>
      </p:sp>
      <p:pic>
        <p:nvPicPr>
          <p:cNvPr id="1026" name="Picture 2" descr="https://docs.angularjs.org/img/guide/concepts-startu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079" y="723538"/>
            <a:ext cx="6203735" cy="527590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0"/>
          </p:nvPr>
        </p:nvSpPr>
        <p:spPr>
          <a:xfrm>
            <a:off x="1" y="6102633"/>
            <a:ext cx="12192000" cy="755367"/>
          </a:xfrm>
        </p:spPr>
        <p:txBody>
          <a:bodyPr/>
          <a:lstStyle/>
          <a:p>
            <a:pPr marL="0" indent="0" algn="ctr">
              <a:buNone/>
            </a:pPr>
            <a:r>
              <a:rPr lang="en-US" dirty="0" smtClean="0"/>
              <a:t>http://</a:t>
            </a:r>
            <a:r>
              <a:rPr lang="en-US" dirty="0"/>
              <a:t>docs.angularjs.org/guide/bootstrap</a:t>
            </a:r>
          </a:p>
        </p:txBody>
      </p:sp>
    </p:spTree>
    <p:extLst>
      <p:ext uri="{BB962C8B-B14F-4D97-AF65-F5344CB8AC3E}">
        <p14:creationId xmlns:p14="http://schemas.microsoft.com/office/powerpoint/2010/main" val="955712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 How </a:t>
            </a:r>
            <a:r>
              <a:rPr lang="en-US" dirty="0" err="1" smtClean="0"/>
              <a:t>AngularJS</a:t>
            </a:r>
            <a:r>
              <a:rPr lang="en-US" dirty="0" smtClean="0"/>
              <a:t> Works 	</a:t>
            </a:r>
            <a:endParaRPr lang="en-US" dirty="0"/>
          </a:p>
        </p:txBody>
      </p:sp>
      <p:sp>
        <p:nvSpPr>
          <p:cNvPr id="3" name="Content Placeholder 2"/>
          <p:cNvSpPr>
            <a:spLocks noGrp="1"/>
          </p:cNvSpPr>
          <p:nvPr>
            <p:ph sz="quarter" idx="10"/>
          </p:nvPr>
        </p:nvSpPr>
        <p:spPr/>
        <p:txBody>
          <a:bodyPr/>
          <a:lstStyle/>
          <a:p>
            <a:r>
              <a:rPr lang="en-US" dirty="0" smtClean="0"/>
              <a:t>Angular uses Constructor Injection – dependences are passed into the constructor</a:t>
            </a:r>
          </a:p>
          <a:p>
            <a:r>
              <a:rPr lang="en-US" dirty="0" smtClean="0"/>
              <a:t>Constructor injection enforces order of initialization</a:t>
            </a:r>
            <a:endParaRPr lang="en-US" dirty="0"/>
          </a:p>
        </p:txBody>
      </p:sp>
    </p:spTree>
    <p:extLst>
      <p:ext uri="{BB962C8B-B14F-4D97-AF65-F5344CB8AC3E}">
        <p14:creationId xmlns:p14="http://schemas.microsoft.com/office/powerpoint/2010/main" val="1470364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 Dependency Injection</a:t>
            </a:r>
            <a:endParaRPr lang="en-US" dirty="0"/>
          </a:p>
        </p:txBody>
      </p:sp>
      <p:sp>
        <p:nvSpPr>
          <p:cNvPr id="3" name="Content Placeholder 2"/>
          <p:cNvSpPr>
            <a:spLocks noGrp="1"/>
          </p:cNvSpPr>
          <p:nvPr>
            <p:ph sz="quarter" idx="10"/>
          </p:nvPr>
        </p:nvSpPr>
        <p:spPr>
          <a:xfrm>
            <a:off x="0" y="5937741"/>
            <a:ext cx="12300509" cy="755367"/>
          </a:xfrm>
        </p:spPr>
        <p:txBody>
          <a:bodyPr/>
          <a:lstStyle/>
          <a:p>
            <a:pPr marL="0" indent="0">
              <a:buNone/>
            </a:pPr>
            <a:r>
              <a:rPr lang="en-US" dirty="0"/>
              <a:t>https://docs.angularjs.org/guide/di#using-strict-dependency-injection</a:t>
            </a:r>
          </a:p>
        </p:txBody>
      </p:sp>
      <p:pic>
        <p:nvPicPr>
          <p:cNvPr id="3074" name="Picture 2" descr="https://docs.angularjs.org/img/guide/concepts-module-inject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4139" y="933353"/>
            <a:ext cx="5810511" cy="4704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63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t>
            </a:r>
            <a:r>
              <a:rPr lang="en-US" dirty="0" err="1" smtClean="0"/>
              <a:t>AngularJS</a:t>
            </a:r>
            <a:r>
              <a:rPr lang="en-US" dirty="0" smtClean="0"/>
              <a:t> Application</a:t>
            </a:r>
            <a:endParaRPr lang="en-US" dirty="0"/>
          </a:p>
        </p:txBody>
      </p:sp>
    </p:spTree>
    <p:extLst>
      <p:ext uri="{BB962C8B-B14F-4D97-AF65-F5344CB8AC3E}">
        <p14:creationId xmlns:p14="http://schemas.microsoft.com/office/powerpoint/2010/main" val="1760869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Stacey Mulcahy | ‏@</a:t>
            </a:r>
            <a:r>
              <a:rPr lang="en-US" dirty="0" err="1" smtClean="0"/>
              <a:t>bitchwhocodes</a:t>
            </a:r>
            <a:r>
              <a:rPr lang="en-US" dirty="0" smtClean="0"/>
              <a:t> </a:t>
            </a:r>
            <a:endParaRPr lang="en-US" dirty="0"/>
          </a:p>
        </p:txBody>
      </p:sp>
      <p:sp>
        <p:nvSpPr>
          <p:cNvPr id="7" name="Content Placeholder 6"/>
          <p:cNvSpPr>
            <a:spLocks noGrp="1"/>
          </p:cNvSpPr>
          <p:nvPr>
            <p:ph idx="10"/>
          </p:nvPr>
        </p:nvSpPr>
        <p:spPr/>
        <p:txBody>
          <a:bodyPr/>
          <a:lstStyle/>
          <a:p>
            <a:r>
              <a:rPr lang="en-US" dirty="0" smtClean="0"/>
              <a:t>Technical Evangelist, Microsoft NYC</a:t>
            </a:r>
          </a:p>
          <a:p>
            <a:pPr lvl="1"/>
            <a:r>
              <a:rPr lang="en-US" dirty="0" smtClean="0"/>
              <a:t>Focuses on HTML/JS, </a:t>
            </a:r>
            <a:r>
              <a:rPr lang="en-US" dirty="0" err="1" smtClean="0"/>
              <a:t>IoT</a:t>
            </a:r>
            <a:r>
              <a:rPr lang="en-US" dirty="0" smtClean="0"/>
              <a:t>, Design &amp; UX</a:t>
            </a:r>
          </a:p>
          <a:p>
            <a:pPr lvl="1"/>
            <a:r>
              <a:rPr lang="en-US" dirty="0" smtClean="0"/>
              <a:t>Interviews designers </a:t>
            </a:r>
            <a:r>
              <a:rPr lang="en-US" dirty="0"/>
              <a:t>&amp; developers </a:t>
            </a:r>
            <a:r>
              <a:rPr lang="en-US" dirty="0">
                <a:hlinkClick r:id="rId3"/>
              </a:rPr>
              <a:t>http://</a:t>
            </a:r>
            <a:r>
              <a:rPr lang="en-US" dirty="0" smtClean="0">
                <a:hlinkClick r:id="rId3"/>
              </a:rPr>
              <a:t>bit.ly/1CPUJNX</a:t>
            </a:r>
            <a:endParaRPr lang="en-US" dirty="0" smtClean="0"/>
          </a:p>
          <a:p>
            <a:pPr lvl="1"/>
            <a:r>
              <a:rPr lang="en-US" dirty="0" smtClean="0"/>
              <a:t>Talks Marketing &amp; </a:t>
            </a:r>
            <a:r>
              <a:rPr lang="en-US" dirty="0" err="1" smtClean="0"/>
              <a:t>IoT</a:t>
            </a:r>
            <a:r>
              <a:rPr lang="en-US" dirty="0" smtClean="0"/>
              <a:t> on Channel </a:t>
            </a:r>
            <a:r>
              <a:rPr lang="en-US" dirty="0"/>
              <a:t>9 </a:t>
            </a:r>
            <a:r>
              <a:rPr lang="en-US" dirty="0">
                <a:hlinkClick r:id="rId4"/>
              </a:rPr>
              <a:t>http://</a:t>
            </a:r>
            <a:r>
              <a:rPr lang="en-US" dirty="0" smtClean="0">
                <a:hlinkClick r:id="rId4"/>
              </a:rPr>
              <a:t>channel9.msdn.com/niners/bitchwhocodes</a:t>
            </a:r>
            <a:endParaRPr lang="en-US" dirty="0" smtClean="0"/>
          </a:p>
          <a:p>
            <a:pPr lvl="1"/>
            <a:r>
              <a:rPr lang="en-US" dirty="0" smtClean="0"/>
              <a:t>Blogs at </a:t>
            </a:r>
            <a:r>
              <a:rPr lang="en-US" dirty="0" smtClean="0">
                <a:hlinkClick r:id="rId5"/>
              </a:rPr>
              <a:t>http://thebitchwhocodes.com</a:t>
            </a:r>
            <a:endParaRPr lang="en-US" dirty="0" smtClean="0"/>
          </a:p>
          <a:p>
            <a:pPr lvl="1"/>
            <a:r>
              <a:rPr lang="en-US" dirty="0" smtClean="0"/>
              <a:t>Hosts and runs </a:t>
            </a:r>
            <a:r>
              <a:rPr lang="en-US" dirty="0" smtClean="0">
                <a:hlinkClick r:id="rId6"/>
              </a:rPr>
              <a:t>www.younggamemakers.com</a:t>
            </a:r>
            <a:r>
              <a:rPr lang="en-US" dirty="0" smtClean="0"/>
              <a:t> – teaching kids how to make games</a:t>
            </a:r>
          </a:p>
        </p:txBody>
      </p:sp>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l="23385" t="-1135" r="4072" b="1135"/>
          <a:stretch/>
        </p:blipFill>
        <p:spPr>
          <a:xfrm>
            <a:off x="10028418" y="137245"/>
            <a:ext cx="2010438" cy="1989478"/>
          </a:xfrm>
          <a:prstGeom prst="rect">
            <a:avLst/>
          </a:prstGeom>
        </p:spPr>
      </p:pic>
    </p:spTree>
    <p:extLst>
      <p:ext uri="{BB962C8B-B14F-4D97-AF65-F5344CB8AC3E}">
        <p14:creationId xmlns:p14="http://schemas.microsoft.com/office/powerpoint/2010/main" val="2182600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01 | What are </a:t>
            </a:r>
            <a:r>
              <a:rPr lang="en-US" dirty="0" err="1" smtClean="0"/>
              <a:t>AngularJS</a:t>
            </a:r>
            <a:r>
              <a:rPr lang="en-US" dirty="0" smtClean="0"/>
              <a:t> Modules</a:t>
            </a:r>
            <a:endParaRPr lang="en-US" dirty="0"/>
          </a:p>
        </p:txBody>
      </p:sp>
      <p:sp>
        <p:nvSpPr>
          <p:cNvPr id="4" name="Subtitle 3"/>
          <p:cNvSpPr>
            <a:spLocks noGrp="1"/>
          </p:cNvSpPr>
          <p:nvPr>
            <p:ph type="subTitle" idx="1"/>
          </p:nvPr>
        </p:nvSpPr>
        <p:spPr/>
        <p:txBody>
          <a:bodyPr/>
          <a:lstStyle/>
          <a:p>
            <a:r>
              <a:rPr lang="en-US" dirty="0" smtClean="0"/>
              <a:t>Stacey Mulcahy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13031388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Containers for the various parts of your application ( controllers, services </a:t>
            </a:r>
            <a:r>
              <a:rPr lang="en-GB" dirty="0" err="1" smtClean="0"/>
              <a:t>etc</a:t>
            </a:r>
            <a:r>
              <a:rPr lang="en-GB" dirty="0" smtClean="0"/>
              <a:t> ) </a:t>
            </a:r>
          </a:p>
          <a:p>
            <a:r>
              <a:rPr lang="en-GB" dirty="0" smtClean="0"/>
              <a:t>Declarative – easy to understand</a:t>
            </a:r>
          </a:p>
          <a:p>
            <a:r>
              <a:rPr lang="en-GB" dirty="0" smtClean="0"/>
              <a:t>Maintainable, readable, testable</a:t>
            </a:r>
          </a:p>
          <a:p>
            <a:r>
              <a:rPr lang="en-GB" dirty="0" smtClean="0"/>
              <a:t>Define dependencies for our app </a:t>
            </a:r>
          </a:p>
          <a:p>
            <a:r>
              <a:rPr lang="en-GB" dirty="0" smtClean="0"/>
              <a:t>Module </a:t>
            </a:r>
            <a:r>
              <a:rPr lang="en-GB" dirty="0"/>
              <a:t>API </a:t>
            </a:r>
            <a:r>
              <a:rPr lang="en-GB" dirty="0">
                <a:hlinkClick r:id="rId3"/>
              </a:rPr>
              <a:t>https://</a:t>
            </a:r>
            <a:r>
              <a:rPr lang="en-GB" dirty="0" smtClean="0">
                <a:hlinkClick r:id="rId3"/>
              </a:rPr>
              <a:t>docs.angularjs.org/api/ng/type/angular.Module</a:t>
            </a:r>
            <a:endParaRPr lang="en-GB" dirty="0" smtClean="0"/>
          </a:p>
          <a:p>
            <a:endParaRPr lang="en-GB" dirty="0" smtClean="0"/>
          </a:p>
          <a:p>
            <a:endParaRPr lang="en-GB" dirty="0"/>
          </a:p>
          <a:p>
            <a:endParaRPr lang="en-GB" dirty="0" smtClean="0"/>
          </a:p>
        </p:txBody>
      </p:sp>
      <p:sp>
        <p:nvSpPr>
          <p:cNvPr id="2" name="Title 1"/>
          <p:cNvSpPr>
            <a:spLocks noGrp="1"/>
          </p:cNvSpPr>
          <p:nvPr>
            <p:ph type="title"/>
          </p:nvPr>
        </p:nvSpPr>
        <p:spPr/>
        <p:txBody>
          <a:bodyPr/>
          <a:lstStyle/>
          <a:p>
            <a:r>
              <a:rPr lang="en-US" dirty="0" smtClean="0"/>
              <a:t>Getting Started – What are Modules?</a:t>
            </a:r>
            <a:endParaRPr lang="en-US" dirty="0"/>
          </a:p>
        </p:txBody>
      </p:sp>
    </p:spTree>
    <p:extLst>
      <p:ext uri="{BB962C8B-B14F-4D97-AF65-F5344CB8AC3E}">
        <p14:creationId xmlns:p14="http://schemas.microsoft.com/office/powerpoint/2010/main" val="1537195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lnSpcReduction="10000"/>
          </a:bodyPr>
          <a:lstStyle/>
          <a:p>
            <a:r>
              <a:rPr lang="en-GB" dirty="0" smtClean="0"/>
              <a:t>A Module is comprised of configuration and run blocks</a:t>
            </a:r>
          </a:p>
          <a:p>
            <a:r>
              <a:rPr lang="en-GB" dirty="0" smtClean="0"/>
              <a:t>Configuration blocks – executed during configuration and registration. Only providers and constants can be passed. </a:t>
            </a:r>
          </a:p>
          <a:p>
            <a:r>
              <a:rPr lang="en-GB" dirty="0" smtClean="0"/>
              <a:t>Run blocks – happen after the injector is created. Only instances and constants can be passed in. </a:t>
            </a:r>
          </a:p>
          <a:p>
            <a:r>
              <a:rPr lang="en-GB" dirty="0" smtClean="0"/>
              <a:t>Some convenience methods for this</a:t>
            </a:r>
          </a:p>
          <a:p>
            <a:r>
              <a:rPr lang="en-GB" dirty="0" smtClean="0"/>
              <a:t>Run blocks is like a main method – it </a:t>
            </a:r>
            <a:r>
              <a:rPr lang="en-GB" dirty="0" err="1" smtClean="0"/>
              <a:t>kickstarts</a:t>
            </a:r>
            <a:r>
              <a:rPr lang="en-GB" dirty="0" smtClean="0"/>
              <a:t> the application</a:t>
            </a:r>
          </a:p>
          <a:p>
            <a:r>
              <a:rPr lang="en-GB" dirty="0" smtClean="0"/>
              <a:t>Modules can depend on other modules</a:t>
            </a:r>
          </a:p>
          <a:p>
            <a:r>
              <a:rPr lang="en-GB" dirty="0" smtClean="0"/>
              <a:t>They are only loaded once. </a:t>
            </a:r>
          </a:p>
          <a:p>
            <a:endParaRPr lang="en-GB" dirty="0"/>
          </a:p>
          <a:p>
            <a:endParaRPr lang="en-GB" dirty="0" smtClean="0"/>
          </a:p>
        </p:txBody>
      </p:sp>
      <p:sp>
        <p:nvSpPr>
          <p:cNvPr id="2" name="Title 1"/>
          <p:cNvSpPr>
            <a:spLocks noGrp="1"/>
          </p:cNvSpPr>
          <p:nvPr>
            <p:ph type="title"/>
          </p:nvPr>
        </p:nvSpPr>
        <p:spPr/>
        <p:txBody>
          <a:bodyPr/>
          <a:lstStyle/>
          <a:p>
            <a:r>
              <a:rPr lang="en-US" dirty="0" smtClean="0"/>
              <a:t>Getting Started – Modules Setup</a:t>
            </a:r>
            <a:endParaRPr lang="en-US" dirty="0"/>
          </a:p>
        </p:txBody>
      </p:sp>
    </p:spTree>
    <p:extLst>
      <p:ext uri="{BB962C8B-B14F-4D97-AF65-F5344CB8AC3E}">
        <p14:creationId xmlns:p14="http://schemas.microsoft.com/office/powerpoint/2010/main" val="1948767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a:p>
            <a:endParaRPr lang="en-GB" dirty="0" smtClean="0"/>
          </a:p>
          <a:p>
            <a:endParaRPr lang="en-GB" dirty="0"/>
          </a:p>
          <a:p>
            <a:endParaRPr lang="en-GB" dirty="0" smtClean="0"/>
          </a:p>
          <a:p>
            <a:endParaRPr lang="en-GB" dirty="0"/>
          </a:p>
          <a:p>
            <a:endParaRPr lang="en-GB" dirty="0" smtClean="0"/>
          </a:p>
          <a:p>
            <a:pPr marL="0" indent="0">
              <a:buNone/>
            </a:pPr>
            <a:r>
              <a:rPr lang="en-GB" dirty="0">
                <a:hlinkClick r:id="rId3"/>
              </a:rPr>
              <a:t>https://</a:t>
            </a:r>
            <a:r>
              <a:rPr lang="en-GB" dirty="0" smtClean="0">
                <a:hlinkClick r:id="rId3"/>
              </a:rPr>
              <a:t>docs.angularjs.org/guide/module</a:t>
            </a:r>
            <a:endParaRPr lang="en-GB" dirty="0" smtClean="0"/>
          </a:p>
          <a:p>
            <a:pPr marL="0" indent="0">
              <a:buNone/>
            </a:pPr>
            <a:endParaRPr lang="en-GB" dirty="0"/>
          </a:p>
        </p:txBody>
      </p:sp>
      <p:sp>
        <p:nvSpPr>
          <p:cNvPr id="2" name="Title 1"/>
          <p:cNvSpPr>
            <a:spLocks noGrp="1"/>
          </p:cNvSpPr>
          <p:nvPr>
            <p:ph type="title"/>
          </p:nvPr>
        </p:nvSpPr>
        <p:spPr/>
        <p:txBody>
          <a:bodyPr/>
          <a:lstStyle/>
          <a:p>
            <a:r>
              <a:rPr lang="en-US" dirty="0" smtClean="0"/>
              <a:t>Getting Started – Modules Setup</a:t>
            </a:r>
            <a:endParaRPr lang="en-US" dirty="0"/>
          </a:p>
        </p:txBody>
      </p:sp>
      <p:pic>
        <p:nvPicPr>
          <p:cNvPr id="4" name="Picture 3"/>
          <p:cNvPicPr>
            <a:picLocks noChangeAspect="1"/>
          </p:cNvPicPr>
          <p:nvPr/>
        </p:nvPicPr>
        <p:blipFill>
          <a:blip r:embed="rId4"/>
          <a:stretch>
            <a:fillRect/>
          </a:stretch>
        </p:blipFill>
        <p:spPr>
          <a:xfrm>
            <a:off x="379413" y="1043489"/>
            <a:ext cx="10269213" cy="3961648"/>
          </a:xfrm>
          <a:prstGeom prst="rect">
            <a:avLst/>
          </a:prstGeom>
        </p:spPr>
      </p:pic>
    </p:spTree>
    <p:extLst>
      <p:ext uri="{BB962C8B-B14F-4D97-AF65-F5344CB8AC3E}">
        <p14:creationId xmlns:p14="http://schemas.microsoft.com/office/powerpoint/2010/main" val="1835035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01 | Creating an </a:t>
            </a:r>
            <a:r>
              <a:rPr lang="en-US" dirty="0" err="1" smtClean="0"/>
              <a:t>AngularJS</a:t>
            </a:r>
            <a:r>
              <a:rPr lang="en-US" dirty="0" smtClean="0"/>
              <a:t> Module</a:t>
            </a:r>
            <a:endParaRPr lang="en-US" dirty="0"/>
          </a:p>
        </p:txBody>
      </p:sp>
      <p:sp>
        <p:nvSpPr>
          <p:cNvPr id="4" name="Subtitle 3"/>
          <p:cNvSpPr>
            <a:spLocks noGrp="1"/>
          </p:cNvSpPr>
          <p:nvPr>
            <p:ph type="subTitle" idx="1"/>
          </p:nvPr>
        </p:nvSpPr>
        <p:spPr/>
        <p:txBody>
          <a:bodyPr/>
          <a:lstStyle/>
          <a:p>
            <a:r>
              <a:rPr lang="en-US" dirty="0" smtClean="0"/>
              <a:t>Stacey Mulcahy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4103580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Module</a:t>
            </a:r>
            <a:endParaRPr lang="en-US" dirty="0"/>
          </a:p>
        </p:txBody>
      </p:sp>
      <p:sp>
        <p:nvSpPr>
          <p:cNvPr id="3" name="Content Placeholder 2"/>
          <p:cNvSpPr>
            <a:spLocks noGrp="1"/>
          </p:cNvSpPr>
          <p:nvPr>
            <p:ph sz="quarter" idx="10"/>
          </p:nvPr>
        </p:nvSpPr>
        <p:spPr/>
        <p:txBody>
          <a:bodyPr/>
          <a:lstStyle/>
          <a:p>
            <a:r>
              <a:rPr lang="en-US" dirty="0" smtClean="0"/>
              <a:t>Naming convention is </a:t>
            </a:r>
            <a:r>
              <a:rPr lang="en-US" dirty="0" err="1" smtClean="0"/>
              <a:t>lowerCamelCase</a:t>
            </a:r>
            <a:endParaRPr lang="en-US" dirty="0" smtClean="0"/>
          </a:p>
          <a:p>
            <a:r>
              <a:rPr lang="en-US" dirty="0" smtClean="0"/>
              <a:t>Organize by functionality or component type</a:t>
            </a:r>
          </a:p>
          <a:p>
            <a:endParaRPr lang="en-US" dirty="0"/>
          </a:p>
        </p:txBody>
      </p:sp>
    </p:spTree>
    <p:extLst>
      <p:ext uri="{BB962C8B-B14F-4D97-AF65-F5344CB8AC3E}">
        <p14:creationId xmlns:p14="http://schemas.microsoft.com/office/powerpoint/2010/main" val="702145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t>
            </a:r>
            <a:r>
              <a:rPr lang="en-US" dirty="0" err="1" smtClean="0"/>
              <a:t>AngularJS</a:t>
            </a:r>
            <a:r>
              <a:rPr lang="en-US" dirty="0" smtClean="0"/>
              <a:t> Module</a:t>
            </a:r>
            <a:endParaRPr lang="en-US" dirty="0"/>
          </a:p>
        </p:txBody>
      </p:sp>
    </p:spTree>
    <p:extLst>
      <p:ext uri="{BB962C8B-B14F-4D97-AF65-F5344CB8AC3E}">
        <p14:creationId xmlns:p14="http://schemas.microsoft.com/office/powerpoint/2010/main" val="232823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An </a:t>
            </a:r>
            <a:r>
              <a:rPr lang="en-US" dirty="0" err="1" smtClean="0"/>
              <a:t>AngularJS</a:t>
            </a:r>
            <a:r>
              <a:rPr lang="en-US" dirty="0" smtClean="0"/>
              <a:t> Application Manually</a:t>
            </a:r>
            <a:endParaRPr lang="en-US" dirty="0"/>
          </a:p>
        </p:txBody>
      </p:sp>
    </p:spTree>
    <p:extLst>
      <p:ext uri="{BB962C8B-B14F-4D97-AF65-F5344CB8AC3E}">
        <p14:creationId xmlns:p14="http://schemas.microsoft.com/office/powerpoint/2010/main" val="1564298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01 | Module Architecture</a:t>
            </a:r>
            <a:endParaRPr lang="en-US" dirty="0"/>
          </a:p>
        </p:txBody>
      </p:sp>
      <p:sp>
        <p:nvSpPr>
          <p:cNvPr id="4" name="Subtitle 3"/>
          <p:cNvSpPr>
            <a:spLocks noGrp="1"/>
          </p:cNvSpPr>
          <p:nvPr>
            <p:ph type="subTitle" idx="1"/>
          </p:nvPr>
        </p:nvSpPr>
        <p:spPr/>
        <p:txBody>
          <a:bodyPr/>
          <a:lstStyle/>
          <a:p>
            <a:r>
              <a:rPr lang="en-US" dirty="0" smtClean="0"/>
              <a:t>Stacey Mulcahy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4085242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Modules for each feature</a:t>
            </a:r>
          </a:p>
          <a:p>
            <a:r>
              <a:rPr lang="en-GB" dirty="0" smtClean="0"/>
              <a:t>Modules for each reusable component </a:t>
            </a:r>
          </a:p>
          <a:p>
            <a:r>
              <a:rPr lang="en-GB" dirty="0" smtClean="0"/>
              <a:t>Application level module with module dependencies injected and any setup </a:t>
            </a:r>
          </a:p>
          <a:p>
            <a:endParaRPr lang="en-GB" dirty="0"/>
          </a:p>
          <a:p>
            <a:endParaRPr lang="en-GB" dirty="0" smtClean="0"/>
          </a:p>
        </p:txBody>
      </p:sp>
      <p:sp>
        <p:nvSpPr>
          <p:cNvPr id="2" name="Title 1"/>
          <p:cNvSpPr>
            <a:spLocks noGrp="1"/>
          </p:cNvSpPr>
          <p:nvPr>
            <p:ph type="title"/>
          </p:nvPr>
        </p:nvSpPr>
        <p:spPr/>
        <p:txBody>
          <a:bodyPr/>
          <a:lstStyle/>
          <a:p>
            <a:r>
              <a:rPr lang="en-US" dirty="0" smtClean="0"/>
              <a:t>Getting Started – Module Architecture</a:t>
            </a:r>
            <a:endParaRPr lang="en-US" dirty="0"/>
          </a:p>
        </p:txBody>
      </p:sp>
    </p:spTree>
    <p:extLst>
      <p:ext uri="{BB962C8B-B14F-4D97-AF65-F5344CB8AC3E}">
        <p14:creationId xmlns:p14="http://schemas.microsoft.com/office/powerpoint/2010/main" val="2635314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a:t>Regular presenter at TechEd</a:t>
            </a:r>
          </a:p>
          <a:p>
            <a:pPr marL="0" indent="0">
              <a:buNone/>
            </a:pPr>
            <a:r>
              <a:rPr lang="en-US" dirty="0" smtClean="0"/>
              <a:t>Long time geek</a:t>
            </a:r>
          </a:p>
          <a:p>
            <a:pPr marL="457046" lvl="1" indent="0">
              <a:buNone/>
            </a:pPr>
            <a:r>
              <a:rPr lang="en-US" dirty="0" smtClean="0"/>
              <a:t>Still misses his Commodore 64</a:t>
            </a:r>
          </a:p>
          <a:p>
            <a:pPr marL="457046" lvl="1" indent="0">
              <a:buNone/>
            </a:pPr>
            <a:r>
              <a:rPr lang="en-US" dirty="0" smtClean="0"/>
              <a:t>Periodic blogger (</a:t>
            </a:r>
            <a:r>
              <a:rPr lang="en-US" dirty="0" smtClean="0">
                <a:hlinkClick r:id="rId3"/>
              </a:rPr>
              <a:t>blog.geektrainer.com</a:t>
            </a:r>
            <a:r>
              <a:rPr lang="en-US" dirty="0" smtClean="0"/>
              <a:t>)</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887650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Modules in </a:t>
            </a:r>
            <a:r>
              <a:rPr lang="en-US" smtClean="0"/>
              <a:t>AngularJS</a:t>
            </a:r>
            <a:endParaRPr lang="en-US" dirty="0"/>
          </a:p>
        </p:txBody>
      </p:sp>
    </p:spTree>
    <p:extLst>
      <p:ext uri="{BB962C8B-B14F-4D97-AF65-F5344CB8AC3E}">
        <p14:creationId xmlns:p14="http://schemas.microsoft.com/office/powerpoint/2010/main" val="1502436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51377750"/>
              </p:ext>
            </p:extLst>
          </p:nvPr>
        </p:nvGraphicFramePr>
        <p:xfrm>
          <a:off x="379413" y="1445917"/>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a:t>
                      </a:r>
                      <a:r>
                        <a:rPr lang="en-US" sz="3600" dirty="0" err="1" smtClean="0">
                          <a:latin typeface="Segoe UI Light" panose="020B0502040204020203" pitchFamily="34" charset="0"/>
                          <a:cs typeface="Segoe UI Light" panose="020B0502040204020203" pitchFamily="34" charset="0"/>
                        </a:rPr>
                        <a:t>AngularJS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Getting Started – Binding</a:t>
                      </a:r>
                      <a:r>
                        <a:rPr lang="en-US" sz="2400" baseline="0" dirty="0" smtClean="0">
                          <a:latin typeface="Segoe UI Light" panose="020B0502040204020203" pitchFamily="34" charset="0"/>
                          <a:cs typeface="Segoe UI Light" panose="020B0502040204020203" pitchFamily="34" charset="0"/>
                        </a:rPr>
                        <a:t> &amp; Modules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Directives</a:t>
                      </a: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Controllers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View Management &amp; Routing</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Filtering Data </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Service, Provider &amp; External data </a:t>
                      </a: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Developers</a:t>
            </a:r>
          </a:p>
          <a:p>
            <a:pPr lvl="1"/>
            <a:r>
              <a:rPr lang="en-US" dirty="0" smtClean="0"/>
              <a:t>Experience with JavaScript</a:t>
            </a:r>
          </a:p>
          <a:p>
            <a:pPr lvl="1"/>
            <a:r>
              <a:rPr lang="en-US" dirty="0" smtClean="0"/>
              <a:t>Understanding of MVC, MVVM principles</a:t>
            </a:r>
          </a:p>
          <a:p>
            <a:pPr lvl="1"/>
            <a:r>
              <a:rPr lang="en-US" dirty="0" smtClean="0"/>
              <a:t>Targeting </a:t>
            </a:r>
            <a:r>
              <a:rPr lang="en-US" dirty="0" err="1" smtClean="0"/>
              <a:t>AngularJS</a:t>
            </a:r>
            <a:r>
              <a:rPr lang="en-US" dirty="0" smtClean="0"/>
              <a:t>  &lt; 2.0 </a:t>
            </a:r>
          </a:p>
          <a:p>
            <a:r>
              <a:rPr lang="en-US" dirty="0" smtClean="0"/>
              <a:t>Suggested Prerequisites/Supporting Material</a:t>
            </a:r>
          </a:p>
          <a:p>
            <a:pPr lvl="1"/>
            <a:r>
              <a:rPr lang="en-US" dirty="0" smtClean="0"/>
              <a:t>Collected tutorials </a:t>
            </a:r>
            <a:r>
              <a:rPr lang="en-US" dirty="0"/>
              <a:t>&amp; articles </a:t>
            </a:r>
            <a:r>
              <a:rPr lang="en-US" dirty="0">
                <a:hlinkClick r:id="rId3"/>
              </a:rPr>
              <a:t>https://pinboard.in/u:bitchwhocodes/t:angular</a:t>
            </a:r>
            <a:r>
              <a:rPr lang="en-US" dirty="0" smtClean="0">
                <a:hlinkClick r:id="rId3"/>
              </a:rPr>
              <a:t>/</a:t>
            </a:r>
            <a:endParaRPr lang="en-US" dirty="0"/>
          </a:p>
          <a:p>
            <a:pPr lvl="1"/>
            <a:r>
              <a:rPr lang="en-US" dirty="0">
                <a:hlinkClick r:id="rId4"/>
              </a:rPr>
              <a:t>http://</a:t>
            </a:r>
            <a:r>
              <a:rPr lang="en-US" dirty="0" smtClean="0">
                <a:hlinkClick r:id="rId4"/>
              </a:rPr>
              <a:t>www.microsoftvirtualacademy.com/training-courses/single-page-applications-with-jquery-or-angularjs</a:t>
            </a:r>
            <a:endParaRPr lang="en-US" dirty="0" smtClean="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2.6 million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a:t>IntroAngularJS</a:t>
            </a:r>
            <a:r>
              <a:rPr lang="en-US" dirty="0"/>
              <a:t> (Expires 23Feb15)</a:t>
            </a:r>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Repository</a:t>
            </a:r>
            <a:endParaRPr lang="en-US" dirty="0"/>
          </a:p>
        </p:txBody>
      </p:sp>
      <p:sp>
        <p:nvSpPr>
          <p:cNvPr id="3" name="Content Placeholder 2"/>
          <p:cNvSpPr>
            <a:spLocks noGrp="1"/>
          </p:cNvSpPr>
          <p:nvPr>
            <p:ph sz="quarter" idx="10"/>
          </p:nvPr>
        </p:nvSpPr>
        <p:spPr/>
        <p:txBody>
          <a:bodyPr/>
          <a:lstStyle/>
          <a:p>
            <a:r>
              <a:rPr lang="en-US" dirty="0" smtClean="0"/>
              <a:t>Has all demo files along with slides from this session</a:t>
            </a:r>
          </a:p>
          <a:p>
            <a:r>
              <a:rPr lang="en-US" dirty="0">
                <a:hlinkClick r:id="rId2" tooltip="http://aka.ms/angular"/>
              </a:rPr>
              <a:t>http://aka.ms/angular</a:t>
            </a:r>
            <a:endParaRPr lang="en-US" dirty="0"/>
          </a:p>
        </p:txBody>
      </p:sp>
    </p:spTree>
    <p:extLst>
      <p:ext uri="{BB962C8B-B14F-4D97-AF65-F5344CB8AC3E}">
        <p14:creationId xmlns:p14="http://schemas.microsoft.com/office/powerpoint/2010/main" val="123846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Getting Started – About </a:t>
            </a:r>
            <a:r>
              <a:rPr lang="en-US" dirty="0" err="1" smtClean="0"/>
              <a:t>AngularJS</a:t>
            </a:r>
            <a:r>
              <a:rPr lang="en-US" dirty="0" smtClean="0"/>
              <a:t>, Binding &amp; Modules</a:t>
            </a:r>
            <a:endParaRPr lang="en-US" dirty="0"/>
          </a:p>
        </p:txBody>
      </p:sp>
      <p:sp>
        <p:nvSpPr>
          <p:cNvPr id="8"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Stacey </a:t>
            </a:r>
            <a:r>
              <a:rPr lang="en-US" dirty="0" err="1" smtClean="0"/>
              <a:t>Mulcahy</a:t>
            </a:r>
            <a:r>
              <a:rPr lang="en-US" dirty="0" smtClean="0"/>
              <a:t>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The Why and What of </a:t>
            </a:r>
            <a:r>
              <a:rPr lang="en-GB" dirty="0" err="1" smtClean="0"/>
              <a:t>AngularJS</a:t>
            </a:r>
            <a:endParaRPr lang="en-GB" dirty="0" smtClean="0"/>
          </a:p>
          <a:p>
            <a:r>
              <a:rPr lang="en-GB" dirty="0" smtClean="0"/>
              <a:t>How </a:t>
            </a:r>
            <a:r>
              <a:rPr lang="en-GB" dirty="0" err="1" smtClean="0"/>
              <a:t>AngularJS</a:t>
            </a:r>
            <a:r>
              <a:rPr lang="en-GB" dirty="0" smtClean="0"/>
              <a:t> works</a:t>
            </a:r>
          </a:p>
          <a:p>
            <a:r>
              <a:rPr lang="en-GB" dirty="0" smtClean="0"/>
              <a:t>Hello World </a:t>
            </a:r>
            <a:r>
              <a:rPr lang="en-GB" dirty="0" err="1" smtClean="0"/>
              <a:t>AngularJS</a:t>
            </a:r>
            <a:r>
              <a:rPr lang="en-GB" dirty="0" smtClean="0"/>
              <a:t> application</a:t>
            </a:r>
          </a:p>
          <a:p>
            <a:r>
              <a:rPr lang="en-GB" dirty="0" smtClean="0"/>
              <a:t>What are </a:t>
            </a:r>
            <a:r>
              <a:rPr lang="en-GB" dirty="0" err="1" smtClean="0"/>
              <a:t>AngularJS</a:t>
            </a:r>
            <a:r>
              <a:rPr lang="en-GB" dirty="0" smtClean="0"/>
              <a:t> Modules</a:t>
            </a:r>
          </a:p>
          <a:p>
            <a:r>
              <a:rPr lang="en-GB" dirty="0" smtClean="0"/>
              <a:t>Creating an </a:t>
            </a:r>
            <a:r>
              <a:rPr lang="en-GB" dirty="0" err="1" smtClean="0"/>
              <a:t>AngularJS</a:t>
            </a:r>
            <a:r>
              <a:rPr lang="en-GB" dirty="0" smtClean="0"/>
              <a:t> Module</a:t>
            </a:r>
          </a:p>
          <a:p>
            <a:r>
              <a:rPr lang="en-GB" dirty="0" smtClean="0"/>
              <a:t>Module Architecture </a:t>
            </a:r>
          </a:p>
          <a:p>
            <a:pPr marL="0" indent="0">
              <a:buNone/>
            </a:pPr>
            <a:endParaRPr lang="en-GB" dirty="0" smtClean="0"/>
          </a:p>
        </p:txBody>
      </p:sp>
      <p:sp>
        <p:nvSpPr>
          <p:cNvPr id="2" name="Title 1"/>
          <p:cNvSpPr>
            <a:spLocks noGrp="1"/>
          </p:cNvSpPr>
          <p:nvPr>
            <p:ph type="title"/>
          </p:nvPr>
        </p:nvSpPr>
        <p:spPr/>
        <p:txBody>
          <a:bodyPr>
            <a:normAutofit fontScale="90000"/>
          </a:bodyPr>
          <a:lstStyle/>
          <a:p>
            <a:r>
              <a:rPr lang="en-US" dirty="0" smtClean="0"/>
              <a:t>Getting Started – About Angular JS, Binding &amp; Modules</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2006/documentManagement/types"/>
    <ds:schemaRef ds:uri="http://schemas.openxmlformats.org/package/2006/metadata/core-properties"/>
    <ds:schemaRef ds:uri="636b0322-90fb-440c-9cbc-22749e7231e9"/>
    <ds:schemaRef ds:uri="http://www.w3.org/XML/1998/namespace"/>
    <ds:schemaRef ds:uri="http://purl.org/dc/dcmitype/"/>
    <ds:schemaRef ds:uri="http://schemas.microsoft.com/office/infopath/2007/PartnerControls"/>
    <ds:schemaRef ds:uri="http://schemas.microsoft.com/office/2006/metadata/properties"/>
    <ds:schemaRef ds:uri="http://purl.org/dc/terms/"/>
    <ds:schemaRef ds:uri="http://purl.org/dc/elements/1.1/"/>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638D4F96-67EE-4495-A4C9-08D2287706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3425</TotalTime>
  <Words>774</Words>
  <Application>Microsoft Office PowerPoint</Application>
  <PresentationFormat>Widescreen</PresentationFormat>
  <Paragraphs>152</Paragraphs>
  <Slides>31</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Courier New</vt:lpstr>
      <vt:lpstr>Segoe</vt:lpstr>
      <vt:lpstr>Segoe UI</vt:lpstr>
      <vt:lpstr>Segoe UI Light</vt:lpstr>
      <vt:lpstr>1_Office Theme</vt:lpstr>
      <vt:lpstr>Introduction to AngularJS</vt:lpstr>
      <vt:lpstr>Meet Stacey Mulcahy | ‏@bitchwhocodes </vt:lpstr>
      <vt:lpstr>Meet Christopher Harrison | ‏@geektrainer </vt:lpstr>
      <vt:lpstr>Course Topics</vt:lpstr>
      <vt:lpstr>Setting Expectations</vt:lpstr>
      <vt:lpstr>     Join the MVA Community!</vt:lpstr>
      <vt:lpstr>Github Repository</vt:lpstr>
      <vt:lpstr>PowerPoint Presentation</vt:lpstr>
      <vt:lpstr>Getting Started – About Angular JS, Binding &amp; Modules</vt:lpstr>
      <vt:lpstr>PowerPoint Presentation</vt:lpstr>
      <vt:lpstr>What is AngularJS</vt:lpstr>
      <vt:lpstr>Why Use Angular</vt:lpstr>
      <vt:lpstr>Declarative</vt:lpstr>
      <vt:lpstr>PowerPoint Presentation</vt:lpstr>
      <vt:lpstr>Getting Started – How AngularJS Works</vt:lpstr>
      <vt:lpstr>Getting Started – Bootstrap</vt:lpstr>
      <vt:lpstr>Getting Started – How AngularJS Works  </vt:lpstr>
      <vt:lpstr>Getting Started – Dependency Injection</vt:lpstr>
      <vt:lpstr>Hello World AngularJS Application</vt:lpstr>
      <vt:lpstr>PowerPoint Presentation</vt:lpstr>
      <vt:lpstr>Getting Started – What are Modules?</vt:lpstr>
      <vt:lpstr>Getting Started – Modules Setup</vt:lpstr>
      <vt:lpstr>Getting Started – Modules Setup</vt:lpstr>
      <vt:lpstr>PowerPoint Presentation</vt:lpstr>
      <vt:lpstr>Creating a Module</vt:lpstr>
      <vt:lpstr>Creating an AngularJS Module</vt:lpstr>
      <vt:lpstr>Initializing An AngularJS Application Manually</vt:lpstr>
      <vt:lpstr>PowerPoint Presentation</vt:lpstr>
      <vt:lpstr>Getting Started – Module Architecture</vt:lpstr>
      <vt:lpstr>Multiple Modules in AngularJS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Stacey Mulcahy</cp:lastModifiedBy>
  <cp:revision>72</cp:revision>
  <dcterms:created xsi:type="dcterms:W3CDTF">2013-02-15T23:12:42Z</dcterms:created>
  <dcterms:modified xsi:type="dcterms:W3CDTF">2015-01-21T15:50:39Z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