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5" r:id="rId1"/>
  </p:sldMasterIdLst>
  <p:sldIdLst>
    <p:sldId id="256" r:id="rId2"/>
    <p:sldId id="257" r:id="rId3"/>
    <p:sldId id="258" r:id="rId4"/>
    <p:sldId id="259" r:id="rId5"/>
    <p:sldId id="260" r:id="rId6"/>
    <p:sldId id="261" r:id="rId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8B3C19-1C5A-4752-B074-A4E2B01BFA53}" v="3" dt="2025-01-16T19:31:16.052"/>
    <p1510:client id="{D66DAB8E-02FB-4DF9-9EC3-428543367036}" v="26" dt="2025-01-18T14:57:36.6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12575099-B3AD-44D7-919B-BCB6DC3E7F21}" type="datetimeFigureOut">
              <a:rPr lang="en-US" dirty="0"/>
              <a:t>1/18/2025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398655513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F18115DA-6CBC-4AEF-A85F-371C66916CF8}" type="datetimeFigureOut">
              <a:rPr lang="en-US" dirty="0"/>
              <a:t>1/18/2025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3131418611"/>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A6007E4-95E8-4ABC-B20B-51235318A487}" type="datetimeFigureOut">
              <a:rPr lang="en-US" dirty="0"/>
              <a:t>1/18/2025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267502825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A4BF121-2723-4D35-ADA9-215CD054C4BC}" type="datetimeFigureOut">
              <a:rPr lang="en-US" dirty="0"/>
              <a:t>1/18/2025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57957767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C54F54BA-4BC6-480F-839C-951A49B248A9}" type="datetimeFigureOut">
              <a:rPr lang="en-US" dirty="0"/>
              <a:t>1/18/2025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173339348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0F9DD0EA-4726-4440-BF9D-E88296FC3068}" type="datetimeFigureOut">
              <a:rPr lang="en-US" dirty="0"/>
              <a:t>1/18/2025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332846474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1600" b="1"/>
            </a:lvl2pPr>
            <a:lvl3pPr marL="914400" indent="0">
              <a:buNone/>
              <a:defRPr sz="16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1600" b="1"/>
            </a:lvl2pPr>
            <a:lvl3pPr marL="914400" indent="0">
              <a:buNone/>
              <a:defRPr sz="16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19CAD10D-99D1-46B2-A85A-C16850FCF8CF}" type="datetimeFigureOut">
              <a:rPr lang="en-US" dirty="0"/>
              <a:t>1/18/2025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1344859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48C67E51-34D6-4E3D-8F41-CC63EA446EDD}" type="datetimeFigureOut">
              <a:rPr lang="en-US" dirty="0"/>
              <a:t>1/18/2025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327544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8D49E550-CE3F-497F-B953-7DE0932F91C0}" type="datetimeFigureOut">
              <a:rPr lang="en-US" dirty="0"/>
              <a:t>1/18/2025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2971915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17A0BF4-BAA0-4539-95F2-9C4277F97478}" type="datetimeFigureOut">
              <a:rPr lang="en-US" dirty="0"/>
              <a:t>1/18/2025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333212930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noChangeAspect="1"/>
          </p:cNvSpPr>
          <p:nvPr>
            <p:ph type="pic" idx="1"/>
          </p:nvPr>
        </p:nvSpPr>
        <p:spPr>
          <a:xfrm>
            <a:off x="5183188" y="1066800"/>
            <a:ext cx="6172200" cy="47942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2E9884E-D945-496C-84BE-49C61F78F9EC}" type="datetimeFigureOut">
              <a:rPr lang="en-US" dirty="0"/>
              <a:t>1/18/2025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351123148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CD438618-DEE5-47CF-A8B2-A9E090D503CD}" type="datetimeFigureOut">
              <a:rPr lang="en-US" dirty="0"/>
              <a:t>1/18/2025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
              </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E30AF5A0-43BB-4336-8627-9123B9144D80}" type="slidenum">
              <a:rPr lang="en-US" dirty="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2442910"/>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guide id="8" orient="horz" pos="45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3" descr="Tasarım sıvı sulu boya ve mürekkep">
            <a:extLst>
              <a:ext uri="{FF2B5EF4-FFF2-40B4-BE49-F238E27FC236}">
                <a16:creationId xmlns:a16="http://schemas.microsoft.com/office/drawing/2014/main" id="{7F636D59-DEC5-AB06-426F-9298F4385503}"/>
              </a:ext>
            </a:extLst>
          </p:cNvPr>
          <p:cNvPicPr>
            <a:picLocks noChangeAspect="1"/>
          </p:cNvPicPr>
          <p:nvPr/>
        </p:nvPicPr>
        <p:blipFill>
          <a:blip r:embed="rId2">
            <a:alphaModFix amt="20000"/>
          </a:blip>
          <a:srcRect t="1042" r="6" b="7657"/>
          <a:stretch/>
        </p:blipFill>
        <p:spPr>
          <a:xfrm>
            <a:off x="-2" y="10"/>
            <a:ext cx="12188952" cy="6857990"/>
          </a:xfrm>
          <a:prstGeom prst="rect">
            <a:avLst/>
          </a:prstGeom>
        </p:spPr>
      </p:pic>
      <p:sp>
        <p:nvSpPr>
          <p:cNvPr id="2" name="Başlık 1"/>
          <p:cNvSpPr>
            <a:spLocks noGrp="1"/>
          </p:cNvSpPr>
          <p:nvPr>
            <p:ph type="ctrTitle"/>
          </p:nvPr>
        </p:nvSpPr>
        <p:spPr>
          <a:xfrm>
            <a:off x="1102831" y="2346301"/>
            <a:ext cx="9989574" cy="3598606"/>
          </a:xfrm>
        </p:spPr>
        <p:txBody>
          <a:bodyPr>
            <a:normAutofit/>
          </a:bodyPr>
          <a:lstStyle/>
          <a:p>
            <a:pPr algn="ctr"/>
            <a:r>
              <a:rPr lang="tr-TR">
                <a:latin typeface="Times New Roman"/>
                <a:cs typeface="Times New Roman"/>
              </a:rPr>
              <a:t>GPR IMAGE OBJECT RECOGNITION</a:t>
            </a:r>
          </a:p>
        </p:txBody>
      </p:sp>
      <p:sp>
        <p:nvSpPr>
          <p:cNvPr id="3" name="Alt Başlık 2"/>
          <p:cNvSpPr>
            <a:spLocks noGrp="1"/>
          </p:cNvSpPr>
          <p:nvPr>
            <p:ph type="subTitle" idx="1"/>
          </p:nvPr>
        </p:nvSpPr>
        <p:spPr/>
        <p:txBody>
          <a:bodyPr>
            <a:normAutofit/>
          </a:bodyPr>
          <a:lstStyle/>
          <a:p>
            <a:r>
              <a:rPr lang="tr-TR" sz="2200">
                <a:latin typeface="Times New Roman"/>
                <a:cs typeface="Times New Roman"/>
              </a:rPr>
              <a:t>ŞEVVAL ÖVEYİK</a:t>
            </a:r>
            <a:endParaRPr lang="tr-TR">
              <a:latin typeface="Times New Roman"/>
              <a:cs typeface="Times New Roman"/>
            </a:endParaRPr>
          </a:p>
          <a:p>
            <a:r>
              <a:rPr lang="tr-TR" sz="2200">
                <a:latin typeface="Times New Roman"/>
                <a:cs typeface="Times New Roman"/>
              </a:rPr>
              <a:t>ESLEM BERRA ÖZEL</a:t>
            </a:r>
          </a:p>
        </p:txBody>
      </p:sp>
    </p:spTree>
    <p:extLst>
      <p:ext uri="{BB962C8B-B14F-4D97-AF65-F5344CB8AC3E}">
        <p14:creationId xmlns:p14="http://schemas.microsoft.com/office/powerpoint/2010/main" val="1674425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Tasarım sıvı sulu boya ve mürekkep">
            <a:extLst>
              <a:ext uri="{FF2B5EF4-FFF2-40B4-BE49-F238E27FC236}">
                <a16:creationId xmlns:a16="http://schemas.microsoft.com/office/drawing/2014/main" id="{B3EF92F2-37F4-556C-956D-B4D72DC6F5A1}"/>
              </a:ext>
            </a:extLst>
          </p:cNvPr>
          <p:cNvPicPr>
            <a:picLocks noChangeAspect="1"/>
          </p:cNvPicPr>
          <p:nvPr/>
        </p:nvPicPr>
        <p:blipFill>
          <a:blip r:embed="rId2">
            <a:alphaModFix amt="20000"/>
          </a:blip>
          <a:srcRect t="1042" r="6" b="7657"/>
          <a:stretch/>
        </p:blipFill>
        <p:spPr>
          <a:xfrm>
            <a:off x="-2" y="10"/>
            <a:ext cx="12188952" cy="6857990"/>
          </a:xfrm>
          <a:prstGeom prst="rect">
            <a:avLst/>
          </a:prstGeom>
        </p:spPr>
      </p:pic>
      <p:sp>
        <p:nvSpPr>
          <p:cNvPr id="2" name="Başlık 1">
            <a:extLst>
              <a:ext uri="{FF2B5EF4-FFF2-40B4-BE49-F238E27FC236}">
                <a16:creationId xmlns:a16="http://schemas.microsoft.com/office/drawing/2014/main" id="{F8603B86-AAE6-6DC1-00B2-185C20C5215E}"/>
              </a:ext>
            </a:extLst>
          </p:cNvPr>
          <p:cNvSpPr>
            <a:spLocks noGrp="1"/>
          </p:cNvSpPr>
          <p:nvPr>
            <p:ph type="title"/>
          </p:nvPr>
        </p:nvSpPr>
        <p:spPr/>
        <p:txBody>
          <a:bodyPr/>
          <a:lstStyle/>
          <a:p>
            <a:pPr algn="ctr"/>
            <a:r>
              <a:rPr lang="tr-TR" err="1">
                <a:latin typeface="Times New Roman"/>
                <a:cs typeface="Times New Roman"/>
              </a:rPr>
              <a:t>Gpr</a:t>
            </a:r>
            <a:r>
              <a:rPr lang="tr-TR">
                <a:latin typeface="Times New Roman"/>
                <a:cs typeface="Times New Roman"/>
              </a:rPr>
              <a:t> </a:t>
            </a:r>
            <a:r>
              <a:rPr lang="tr-TR" err="1">
                <a:latin typeface="Times New Roman"/>
                <a:cs typeface="Times New Roman"/>
              </a:rPr>
              <a:t>ımage</a:t>
            </a:r>
            <a:r>
              <a:rPr lang="tr-TR">
                <a:latin typeface="Times New Roman"/>
                <a:cs typeface="Times New Roman"/>
              </a:rPr>
              <a:t> </a:t>
            </a:r>
            <a:r>
              <a:rPr lang="tr-TR" err="1">
                <a:latin typeface="Times New Roman"/>
                <a:cs typeface="Times New Roman"/>
              </a:rPr>
              <a:t>object</a:t>
            </a:r>
            <a:r>
              <a:rPr lang="tr-TR">
                <a:latin typeface="Times New Roman"/>
                <a:cs typeface="Times New Roman"/>
              </a:rPr>
              <a:t> </a:t>
            </a:r>
            <a:r>
              <a:rPr lang="tr-TR" err="1">
                <a:latin typeface="Times New Roman"/>
                <a:cs typeface="Times New Roman"/>
              </a:rPr>
              <a:t>detectıon</a:t>
            </a:r>
            <a:r>
              <a:rPr lang="tr-TR">
                <a:latin typeface="Times New Roman"/>
                <a:cs typeface="Times New Roman"/>
              </a:rPr>
              <a:t>  ve </a:t>
            </a:r>
            <a:r>
              <a:rPr lang="tr-TR" err="1">
                <a:latin typeface="Times New Roman"/>
                <a:cs typeface="Times New Roman"/>
              </a:rPr>
              <a:t>recognıtıon</a:t>
            </a:r>
            <a:r>
              <a:rPr lang="tr-TR">
                <a:latin typeface="Times New Roman"/>
                <a:cs typeface="Times New Roman"/>
              </a:rPr>
              <a:t> arasındaki fark</a:t>
            </a:r>
          </a:p>
        </p:txBody>
      </p:sp>
      <p:sp>
        <p:nvSpPr>
          <p:cNvPr id="3" name="İçerik Yer Tutucusu 2">
            <a:extLst>
              <a:ext uri="{FF2B5EF4-FFF2-40B4-BE49-F238E27FC236}">
                <a16:creationId xmlns:a16="http://schemas.microsoft.com/office/drawing/2014/main" id="{1299E819-E4B3-E8DF-D63C-7A05B2CFA279}"/>
              </a:ext>
            </a:extLst>
          </p:cNvPr>
          <p:cNvSpPr>
            <a:spLocks noGrp="1"/>
          </p:cNvSpPr>
          <p:nvPr>
            <p:ph idx="1"/>
          </p:nvPr>
        </p:nvSpPr>
        <p:spPr>
          <a:xfrm>
            <a:off x="700635" y="2586909"/>
            <a:ext cx="10691265" cy="3636088"/>
          </a:xfrm>
        </p:spPr>
        <p:txBody>
          <a:bodyPr vert="horz" lIns="91440" tIns="45720" rIns="91440" bIns="45720" rtlCol="0" anchor="t">
            <a:normAutofit/>
          </a:bodyPr>
          <a:lstStyle/>
          <a:p>
            <a:r>
              <a:rPr lang="tr-TR">
                <a:latin typeface="Times New Roman"/>
                <a:ea typeface="+mn-lt"/>
                <a:cs typeface="+mn-lt"/>
              </a:rPr>
              <a:t>GPR (</a:t>
            </a:r>
            <a:r>
              <a:rPr lang="tr-TR" err="1">
                <a:latin typeface="Times New Roman"/>
                <a:ea typeface="+mn-lt"/>
                <a:cs typeface="+mn-lt"/>
              </a:rPr>
              <a:t>Ground</a:t>
            </a:r>
            <a:r>
              <a:rPr lang="tr-TR">
                <a:latin typeface="Times New Roman"/>
                <a:ea typeface="+mn-lt"/>
                <a:cs typeface="+mn-lt"/>
              </a:rPr>
              <a:t> </a:t>
            </a:r>
            <a:r>
              <a:rPr lang="tr-TR" err="1">
                <a:latin typeface="Times New Roman"/>
                <a:ea typeface="+mn-lt"/>
                <a:cs typeface="+mn-lt"/>
              </a:rPr>
              <a:t>Penetrating</a:t>
            </a:r>
            <a:r>
              <a:rPr lang="tr-TR">
                <a:latin typeface="Times New Roman"/>
                <a:ea typeface="+mn-lt"/>
                <a:cs typeface="+mn-lt"/>
              </a:rPr>
              <a:t> Radar) Object </a:t>
            </a:r>
            <a:r>
              <a:rPr lang="tr-TR" err="1">
                <a:latin typeface="Times New Roman"/>
                <a:ea typeface="+mn-lt"/>
                <a:cs typeface="+mn-lt"/>
              </a:rPr>
              <a:t>Detection</a:t>
            </a:r>
            <a:r>
              <a:rPr lang="tr-TR">
                <a:latin typeface="Times New Roman"/>
                <a:ea typeface="+mn-lt"/>
                <a:cs typeface="+mn-lt"/>
              </a:rPr>
              <a:t> ve </a:t>
            </a:r>
            <a:r>
              <a:rPr lang="tr-TR" err="1">
                <a:latin typeface="Times New Roman"/>
                <a:ea typeface="+mn-lt"/>
                <a:cs typeface="+mn-lt"/>
              </a:rPr>
              <a:t>Recognition</a:t>
            </a:r>
            <a:r>
              <a:rPr lang="tr-TR">
                <a:latin typeface="Times New Roman"/>
                <a:ea typeface="+mn-lt"/>
                <a:cs typeface="+mn-lt"/>
              </a:rPr>
              <a:t> arasındaki temel fark, işlemin derinliği ve odak noktasıdır. </a:t>
            </a:r>
            <a:r>
              <a:rPr lang="tr-TR" b="1">
                <a:latin typeface="Times New Roman"/>
                <a:ea typeface="+mn-lt"/>
                <a:cs typeface="+mn-lt"/>
              </a:rPr>
              <a:t>Object </a:t>
            </a:r>
            <a:r>
              <a:rPr lang="tr-TR" b="1" err="1">
                <a:latin typeface="Times New Roman"/>
                <a:ea typeface="+mn-lt"/>
                <a:cs typeface="+mn-lt"/>
              </a:rPr>
              <a:t>Detection</a:t>
            </a:r>
            <a:r>
              <a:rPr lang="tr-TR">
                <a:latin typeface="Times New Roman"/>
                <a:ea typeface="+mn-lt"/>
                <a:cs typeface="+mn-lt"/>
              </a:rPr>
              <a:t>, GPR verilerinde yer alan nesnelerin varlığını ve konumunu belirlemeye odaklanırken, </a:t>
            </a:r>
            <a:r>
              <a:rPr lang="tr-TR" b="1" err="1">
                <a:latin typeface="Times New Roman"/>
                <a:ea typeface="+mn-lt"/>
                <a:cs typeface="+mn-lt"/>
              </a:rPr>
              <a:t>Recognition</a:t>
            </a:r>
            <a:r>
              <a:rPr lang="tr-TR">
                <a:latin typeface="Times New Roman"/>
                <a:ea typeface="+mn-lt"/>
                <a:cs typeface="+mn-lt"/>
              </a:rPr>
              <a:t>, tespit edilen bu nesnelerin türünü ve kimliğini tanımlamayı amaçlar. </a:t>
            </a:r>
            <a:r>
              <a:rPr lang="tr-TR" err="1">
                <a:latin typeface="Times New Roman"/>
                <a:ea typeface="+mn-lt"/>
                <a:cs typeface="+mn-lt"/>
              </a:rPr>
              <a:t>Detection</a:t>
            </a:r>
            <a:r>
              <a:rPr lang="tr-TR">
                <a:latin typeface="Times New Roman"/>
                <a:ea typeface="+mn-lt"/>
                <a:cs typeface="+mn-lt"/>
              </a:rPr>
              <a:t>, yalnızca bir nesnenin orada olup olmadığını belirtirken, </a:t>
            </a:r>
            <a:r>
              <a:rPr lang="tr-TR" err="1">
                <a:latin typeface="Times New Roman"/>
                <a:ea typeface="+mn-lt"/>
                <a:cs typeface="+mn-lt"/>
              </a:rPr>
              <a:t>Recognition</a:t>
            </a:r>
            <a:r>
              <a:rPr lang="tr-TR">
                <a:latin typeface="Times New Roman"/>
                <a:ea typeface="+mn-lt"/>
                <a:cs typeface="+mn-lt"/>
              </a:rPr>
              <a:t> bir adım öteye giderek nesnenin ne olduğunu (örneğin, bir borunun metal mi yoksa plastik mi olduğu) anlamlandırır. Teknik açıdan, </a:t>
            </a:r>
            <a:r>
              <a:rPr lang="tr-TR" err="1">
                <a:latin typeface="Times New Roman"/>
                <a:ea typeface="+mn-lt"/>
                <a:cs typeface="+mn-lt"/>
              </a:rPr>
              <a:t>Recognition</a:t>
            </a:r>
            <a:r>
              <a:rPr lang="tr-TR">
                <a:latin typeface="Times New Roman"/>
                <a:ea typeface="+mn-lt"/>
                <a:cs typeface="+mn-lt"/>
              </a:rPr>
              <a:t> daha karmaşık algoritmalar ve yapay zeka yöntemleri gerektirir ve bu nedenle daha hassas analizler ve derinlemesine bilgi sunarak altyapı analizi, arkeoloji ve güvenlik uygulamalarında daha geniş bir kullanım alanı sağlar.</a:t>
            </a:r>
          </a:p>
        </p:txBody>
      </p:sp>
    </p:spTree>
    <p:extLst>
      <p:ext uri="{BB962C8B-B14F-4D97-AF65-F5344CB8AC3E}">
        <p14:creationId xmlns:p14="http://schemas.microsoft.com/office/powerpoint/2010/main" val="3817269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Tasarım sıvı sulu boya ve mürekkep">
            <a:extLst>
              <a:ext uri="{FF2B5EF4-FFF2-40B4-BE49-F238E27FC236}">
                <a16:creationId xmlns:a16="http://schemas.microsoft.com/office/drawing/2014/main" id="{29C6423E-67DF-174C-5E45-D74B413D1FCB}"/>
              </a:ext>
            </a:extLst>
          </p:cNvPr>
          <p:cNvPicPr>
            <a:picLocks noChangeAspect="1"/>
          </p:cNvPicPr>
          <p:nvPr/>
        </p:nvPicPr>
        <p:blipFill>
          <a:blip r:embed="rId2">
            <a:alphaModFix amt="20000"/>
          </a:blip>
          <a:srcRect t="1042" r="6" b="7657"/>
          <a:stretch/>
        </p:blipFill>
        <p:spPr>
          <a:xfrm>
            <a:off x="-2" y="10"/>
            <a:ext cx="12188952" cy="6857990"/>
          </a:xfrm>
          <a:prstGeom prst="rect">
            <a:avLst/>
          </a:prstGeom>
        </p:spPr>
      </p:pic>
      <p:sp>
        <p:nvSpPr>
          <p:cNvPr id="2" name="Başlık 1">
            <a:extLst>
              <a:ext uri="{FF2B5EF4-FFF2-40B4-BE49-F238E27FC236}">
                <a16:creationId xmlns:a16="http://schemas.microsoft.com/office/drawing/2014/main" id="{FFDF12A3-FE09-B4D3-1C92-32D2ADEF5730}"/>
              </a:ext>
            </a:extLst>
          </p:cNvPr>
          <p:cNvSpPr>
            <a:spLocks noGrp="1"/>
          </p:cNvSpPr>
          <p:nvPr>
            <p:ph type="title"/>
          </p:nvPr>
        </p:nvSpPr>
        <p:spPr>
          <a:xfrm>
            <a:off x="939333" y="922096"/>
            <a:ext cx="10452567" cy="930356"/>
          </a:xfrm>
        </p:spPr>
        <p:txBody>
          <a:bodyPr/>
          <a:lstStyle/>
          <a:p>
            <a:pPr algn="ctr"/>
            <a:r>
              <a:rPr lang="tr-TR">
                <a:latin typeface="Times New Roman"/>
                <a:cs typeface="Times New Roman"/>
              </a:rPr>
              <a:t>projede kullanılan modeller</a:t>
            </a:r>
          </a:p>
        </p:txBody>
      </p:sp>
      <p:sp>
        <p:nvSpPr>
          <p:cNvPr id="3" name="İçerik Yer Tutucusu 2">
            <a:extLst>
              <a:ext uri="{FF2B5EF4-FFF2-40B4-BE49-F238E27FC236}">
                <a16:creationId xmlns:a16="http://schemas.microsoft.com/office/drawing/2014/main" id="{6DA63A23-45DC-4AEC-252C-94E029B96F2A}"/>
              </a:ext>
            </a:extLst>
          </p:cNvPr>
          <p:cNvSpPr>
            <a:spLocks noGrp="1"/>
          </p:cNvSpPr>
          <p:nvPr>
            <p:ph idx="1"/>
          </p:nvPr>
        </p:nvSpPr>
        <p:spPr>
          <a:xfrm>
            <a:off x="480297" y="1990162"/>
            <a:ext cx="6771097" cy="3626908"/>
          </a:xfrm>
        </p:spPr>
        <p:txBody>
          <a:bodyPr vert="horz" lIns="91440" tIns="45720" rIns="91440" bIns="45720" rtlCol="0" anchor="t">
            <a:normAutofit lnSpcReduction="10000"/>
          </a:bodyPr>
          <a:lstStyle/>
          <a:p>
            <a:r>
              <a:rPr lang="tr-TR">
                <a:latin typeface="Times New Roman"/>
                <a:ea typeface="+mn-lt"/>
                <a:cs typeface="+mn-lt"/>
              </a:rPr>
              <a:t>Bu projede, GPR (Yer Radarı) verilerinden elde edilen görüntülerin analizinde nesne tespiti ve tanıma süreçlerini optimize etmek için YOLO 11 (</a:t>
            </a:r>
            <a:r>
              <a:rPr lang="tr-TR" err="1">
                <a:latin typeface="Times New Roman"/>
                <a:ea typeface="+mn-lt"/>
                <a:cs typeface="+mn-lt"/>
              </a:rPr>
              <a:t>You</a:t>
            </a:r>
            <a:r>
              <a:rPr lang="tr-TR">
                <a:latin typeface="Times New Roman"/>
                <a:ea typeface="+mn-lt"/>
                <a:cs typeface="+mn-lt"/>
              </a:rPr>
              <a:t> </a:t>
            </a:r>
            <a:r>
              <a:rPr lang="tr-TR" err="1">
                <a:latin typeface="Times New Roman"/>
                <a:ea typeface="+mn-lt"/>
                <a:cs typeface="+mn-lt"/>
              </a:rPr>
              <a:t>Only</a:t>
            </a:r>
            <a:r>
              <a:rPr lang="tr-TR">
                <a:latin typeface="Times New Roman"/>
                <a:ea typeface="+mn-lt"/>
                <a:cs typeface="+mn-lt"/>
              </a:rPr>
              <a:t> </a:t>
            </a:r>
            <a:r>
              <a:rPr lang="tr-TR" err="1">
                <a:latin typeface="Times New Roman"/>
                <a:ea typeface="+mn-lt"/>
                <a:cs typeface="+mn-lt"/>
              </a:rPr>
              <a:t>Look</a:t>
            </a:r>
            <a:r>
              <a:rPr lang="tr-TR">
                <a:latin typeface="Times New Roman"/>
                <a:ea typeface="+mn-lt"/>
                <a:cs typeface="+mn-lt"/>
              </a:rPr>
              <a:t> </a:t>
            </a:r>
            <a:r>
              <a:rPr lang="tr-TR" err="1">
                <a:latin typeface="Times New Roman"/>
                <a:ea typeface="+mn-lt"/>
                <a:cs typeface="+mn-lt"/>
              </a:rPr>
              <a:t>Once</a:t>
            </a:r>
            <a:r>
              <a:rPr lang="tr-TR">
                <a:latin typeface="Times New Roman"/>
                <a:ea typeface="+mn-lt"/>
                <a:cs typeface="+mn-lt"/>
              </a:rPr>
              <a:t>) ve ResNet-50 modelleri entegre edilmiştir. YOLO 11 modeli, GPR görüntülerinde nesnelerin hızlı ve etkili bir şekilde tespit edilmesi için kullanılırken, ResNet-50 modeli tespit edilen nesnelerin türlerini yüksek doğrulukla sınıflandırmak üzere uygulanmıştır. Bu iki güçlü yapay zeka modelinin birleştirilmesiyle, yeraltı nesnelerinin otomatik olarak tanımlanması sağlanmış, süreçler hem zaman açısından verimli hale getirilmiş hem de analitik doğruluk artırılmıştır.</a:t>
            </a:r>
          </a:p>
        </p:txBody>
      </p:sp>
      <p:pic>
        <p:nvPicPr>
          <p:cNvPr id="4" name="Resim 3" descr="metin, diyagram, çizgi, sayı, numara içeren bir resim&#10;&#10;Açıklama otomatik olarak oluşturuldu">
            <a:extLst>
              <a:ext uri="{FF2B5EF4-FFF2-40B4-BE49-F238E27FC236}">
                <a16:creationId xmlns:a16="http://schemas.microsoft.com/office/drawing/2014/main" id="{A98F3B7F-6DA6-C52F-BBE0-9724F397174C}"/>
              </a:ext>
            </a:extLst>
          </p:cNvPr>
          <p:cNvPicPr>
            <a:picLocks noChangeAspect="1"/>
          </p:cNvPicPr>
          <p:nvPr/>
        </p:nvPicPr>
        <p:blipFill>
          <a:blip r:embed="rId3"/>
          <a:stretch>
            <a:fillRect/>
          </a:stretch>
        </p:blipFill>
        <p:spPr>
          <a:xfrm>
            <a:off x="7252771" y="2361741"/>
            <a:ext cx="4636266" cy="2327313"/>
          </a:xfrm>
          <a:prstGeom prst="rect">
            <a:avLst/>
          </a:prstGeom>
        </p:spPr>
      </p:pic>
    </p:spTree>
    <p:extLst>
      <p:ext uri="{BB962C8B-B14F-4D97-AF65-F5344CB8AC3E}">
        <p14:creationId xmlns:p14="http://schemas.microsoft.com/office/powerpoint/2010/main" val="3843217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Tasarım sıvı sulu boya ve mürekkep">
            <a:extLst>
              <a:ext uri="{FF2B5EF4-FFF2-40B4-BE49-F238E27FC236}">
                <a16:creationId xmlns:a16="http://schemas.microsoft.com/office/drawing/2014/main" id="{2A89DBFB-F285-2EC0-6634-3AC11F492B9A}"/>
              </a:ext>
            </a:extLst>
          </p:cNvPr>
          <p:cNvPicPr>
            <a:picLocks noChangeAspect="1"/>
          </p:cNvPicPr>
          <p:nvPr/>
        </p:nvPicPr>
        <p:blipFill>
          <a:blip r:embed="rId2">
            <a:alphaModFix amt="20000"/>
          </a:blip>
          <a:srcRect t="1042" r="6" b="7657"/>
          <a:stretch/>
        </p:blipFill>
        <p:spPr>
          <a:xfrm>
            <a:off x="-2" y="10"/>
            <a:ext cx="12188952" cy="6857990"/>
          </a:xfrm>
          <a:prstGeom prst="rect">
            <a:avLst/>
          </a:prstGeom>
        </p:spPr>
      </p:pic>
      <p:sp>
        <p:nvSpPr>
          <p:cNvPr id="2" name="Başlık 1">
            <a:extLst>
              <a:ext uri="{FF2B5EF4-FFF2-40B4-BE49-F238E27FC236}">
                <a16:creationId xmlns:a16="http://schemas.microsoft.com/office/drawing/2014/main" id="{52FFC1A4-77F4-58F4-4A25-E695BF5E1E7F}"/>
              </a:ext>
            </a:extLst>
          </p:cNvPr>
          <p:cNvSpPr>
            <a:spLocks noGrp="1"/>
          </p:cNvSpPr>
          <p:nvPr>
            <p:ph type="title"/>
          </p:nvPr>
        </p:nvSpPr>
        <p:spPr>
          <a:xfrm>
            <a:off x="700635" y="922096"/>
            <a:ext cx="10691265" cy="902814"/>
          </a:xfrm>
        </p:spPr>
        <p:txBody>
          <a:bodyPr/>
          <a:lstStyle/>
          <a:p>
            <a:pPr algn="ctr"/>
            <a:r>
              <a:rPr lang="tr-TR">
                <a:latin typeface="Times New Roman"/>
                <a:cs typeface="Times New Roman"/>
              </a:rPr>
              <a:t>Modeller hakkında bilgiler</a:t>
            </a:r>
          </a:p>
        </p:txBody>
      </p:sp>
      <p:sp>
        <p:nvSpPr>
          <p:cNvPr id="3" name="İçerik Yer Tutucusu 2">
            <a:extLst>
              <a:ext uri="{FF2B5EF4-FFF2-40B4-BE49-F238E27FC236}">
                <a16:creationId xmlns:a16="http://schemas.microsoft.com/office/drawing/2014/main" id="{F92BB295-53B4-7F21-9CE1-C2DAC49F8CA6}"/>
              </a:ext>
            </a:extLst>
          </p:cNvPr>
          <p:cNvSpPr>
            <a:spLocks noGrp="1"/>
          </p:cNvSpPr>
          <p:nvPr>
            <p:ph idx="1"/>
          </p:nvPr>
        </p:nvSpPr>
        <p:spPr>
          <a:xfrm>
            <a:off x="709815" y="2311487"/>
            <a:ext cx="5338906" cy="3323944"/>
          </a:xfrm>
        </p:spPr>
        <p:txBody>
          <a:bodyPr vert="horz" lIns="91440" tIns="45720" rIns="91440" bIns="45720" rtlCol="0" anchor="t">
            <a:normAutofit fontScale="92500" lnSpcReduction="20000"/>
          </a:bodyPr>
          <a:lstStyle/>
          <a:p>
            <a:r>
              <a:rPr lang="tr-TR">
                <a:latin typeface="Times New Roman"/>
                <a:ea typeface="+mn-lt"/>
                <a:cs typeface="+mn-lt"/>
              </a:rPr>
              <a:t>YOLO, gerçek zamanlı nesne tespiti için tasarlanmış, hız ve doğruluk açısından optimize edilmiş bir derin öğrenme modelidir. Nesne tespiti sürecinde görüntüyü bir kez analiz ederek tüm nesneleri aynı anda tespit eder ve her nesnenin konumunu ve sınıfını belirler. Bu yöntem, GPR gibi karmaşık görüntülerde nesnelerin hızlı bir şekilde tespit edilmesini sağlayarak zaman açısından büyük avantaj sunar. </a:t>
            </a:r>
            <a:r>
              <a:rPr lang="tr-TR" err="1">
                <a:latin typeface="Times New Roman"/>
                <a:ea typeface="+mn-lt"/>
                <a:cs typeface="+mn-lt"/>
              </a:rPr>
              <a:t>YOLO’nun</a:t>
            </a:r>
            <a:r>
              <a:rPr lang="tr-TR">
                <a:latin typeface="Times New Roman"/>
                <a:ea typeface="+mn-lt"/>
                <a:cs typeface="+mn-lt"/>
              </a:rPr>
              <a:t> temel özelliği, tek bir algoritma adımıyla tespit ve sınıflandırma yapmasıdır, bu da diğer yöntemlere kıyasla daha yüksek işlem verimliliği sağlar.</a:t>
            </a:r>
            <a:endParaRPr lang="tr-TR">
              <a:latin typeface="Times New Roman"/>
            </a:endParaRPr>
          </a:p>
        </p:txBody>
      </p:sp>
      <p:sp>
        <p:nvSpPr>
          <p:cNvPr id="6" name="İçerik Yer Tutucusu 2">
            <a:extLst>
              <a:ext uri="{FF2B5EF4-FFF2-40B4-BE49-F238E27FC236}">
                <a16:creationId xmlns:a16="http://schemas.microsoft.com/office/drawing/2014/main" id="{5EC9E639-F991-6F31-9634-62C0964F971C}"/>
              </a:ext>
            </a:extLst>
          </p:cNvPr>
          <p:cNvSpPr txBox="1">
            <a:spLocks/>
          </p:cNvSpPr>
          <p:nvPr/>
        </p:nvSpPr>
        <p:spPr>
          <a:xfrm>
            <a:off x="6095227" y="2307815"/>
            <a:ext cx="5338906" cy="3323944"/>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a:latin typeface="Times New Roman"/>
                <a:ea typeface="+mn-lt"/>
                <a:cs typeface="+mn-lt"/>
              </a:rPr>
              <a:t>ResNet-50, derin öğrenme alanında sınıflandırma görevlerinde sıkça kullanılan 50 katmanlı bir </a:t>
            </a:r>
            <a:r>
              <a:rPr lang="tr-TR" err="1">
                <a:latin typeface="Times New Roman"/>
                <a:ea typeface="+mn-lt"/>
                <a:cs typeface="+mn-lt"/>
              </a:rPr>
              <a:t>evrişimli</a:t>
            </a:r>
            <a:r>
              <a:rPr lang="tr-TR">
                <a:latin typeface="Times New Roman"/>
                <a:ea typeface="+mn-lt"/>
                <a:cs typeface="+mn-lt"/>
              </a:rPr>
              <a:t> sinir ağı modelidir. Bu model, derin ağların performansını artırmak için geliştirilen artık bağlantılar yapısını kullanır ve bu sayede öğrenme sürecinde kayıpları minimize ederek yüksek doğruluk sağlar. GPR projelerinde ResNet-50, tespit edilen nesnelerin detaylı sınıflandırmasını yapmak için kullanılmıştır. Model, güçlü özellik çıkarma yeteneği sayesinde, GPR verilerindeki nesnelerin türlerini hassasiyetle ayırt edebilir.</a:t>
            </a:r>
          </a:p>
        </p:txBody>
      </p:sp>
    </p:spTree>
    <p:extLst>
      <p:ext uri="{BB962C8B-B14F-4D97-AF65-F5344CB8AC3E}">
        <p14:creationId xmlns:p14="http://schemas.microsoft.com/office/powerpoint/2010/main" val="2974661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Tasarım sıvı sulu boya ve mürekkep">
            <a:extLst>
              <a:ext uri="{FF2B5EF4-FFF2-40B4-BE49-F238E27FC236}">
                <a16:creationId xmlns:a16="http://schemas.microsoft.com/office/drawing/2014/main" id="{97EBF4ED-AB6B-512F-7E93-2C2273D1487D}"/>
              </a:ext>
            </a:extLst>
          </p:cNvPr>
          <p:cNvPicPr>
            <a:picLocks noChangeAspect="1"/>
          </p:cNvPicPr>
          <p:nvPr/>
        </p:nvPicPr>
        <p:blipFill>
          <a:blip r:embed="rId2">
            <a:alphaModFix amt="20000"/>
          </a:blip>
          <a:srcRect t="1042" r="6" b="7657"/>
          <a:stretch/>
        </p:blipFill>
        <p:spPr>
          <a:xfrm>
            <a:off x="4071" y="2392"/>
            <a:ext cx="12188952" cy="6857990"/>
          </a:xfrm>
          <a:prstGeom prst="rect">
            <a:avLst/>
          </a:prstGeom>
        </p:spPr>
      </p:pic>
      <p:sp>
        <p:nvSpPr>
          <p:cNvPr id="2" name="Başlık 1">
            <a:extLst>
              <a:ext uri="{FF2B5EF4-FFF2-40B4-BE49-F238E27FC236}">
                <a16:creationId xmlns:a16="http://schemas.microsoft.com/office/drawing/2014/main" id="{7F0C4CFB-6385-5FA5-D1A3-A5A0997863E7}"/>
              </a:ext>
            </a:extLst>
          </p:cNvPr>
          <p:cNvSpPr>
            <a:spLocks noGrp="1"/>
          </p:cNvSpPr>
          <p:nvPr>
            <p:ph type="title"/>
          </p:nvPr>
        </p:nvSpPr>
        <p:spPr>
          <a:xfrm>
            <a:off x="1973976" y="-325"/>
            <a:ext cx="7974134" cy="980004"/>
          </a:xfrm>
        </p:spPr>
        <p:txBody>
          <a:bodyPr/>
          <a:lstStyle/>
          <a:p>
            <a:pPr algn="ctr"/>
            <a:r>
              <a:rPr lang="tr-TR">
                <a:latin typeface="Times New Roman"/>
                <a:cs typeface="Times New Roman"/>
              </a:rPr>
              <a:t>Proje sonuçları</a:t>
            </a:r>
          </a:p>
        </p:txBody>
      </p:sp>
      <p:pic>
        <p:nvPicPr>
          <p:cNvPr id="6" name="İçerik Yer Tutucusu 5" descr="metin, ekran görüntüsü, ekran, görüntüleme, yazılım içeren bir resim&#10;&#10;Açıklama otomatik olarak oluşturuldu">
            <a:extLst>
              <a:ext uri="{FF2B5EF4-FFF2-40B4-BE49-F238E27FC236}">
                <a16:creationId xmlns:a16="http://schemas.microsoft.com/office/drawing/2014/main" id="{ADD57EAE-7E0E-3C7A-D177-A27BF240A416}"/>
              </a:ext>
            </a:extLst>
          </p:cNvPr>
          <p:cNvPicPr>
            <a:picLocks noGrp="1" noChangeAspect="1"/>
          </p:cNvPicPr>
          <p:nvPr>
            <p:ph idx="1"/>
          </p:nvPr>
        </p:nvPicPr>
        <p:blipFill>
          <a:blip r:embed="rId3"/>
          <a:stretch>
            <a:fillRect/>
          </a:stretch>
        </p:blipFill>
        <p:spPr>
          <a:xfrm>
            <a:off x="735490" y="740322"/>
            <a:ext cx="2660661" cy="5428247"/>
          </a:xfrm>
        </p:spPr>
      </p:pic>
      <p:pic>
        <p:nvPicPr>
          <p:cNvPr id="7" name="Resim 6" descr="metin, ekran görüntüsü, doğa, krater içeren bir resim&#10;&#10;Açıklama otomatik olarak oluşturuldu">
            <a:extLst>
              <a:ext uri="{FF2B5EF4-FFF2-40B4-BE49-F238E27FC236}">
                <a16:creationId xmlns:a16="http://schemas.microsoft.com/office/drawing/2014/main" id="{75BE07CD-FDE4-F248-046E-4DDD01A06F5E}"/>
              </a:ext>
            </a:extLst>
          </p:cNvPr>
          <p:cNvPicPr>
            <a:picLocks noChangeAspect="1"/>
          </p:cNvPicPr>
          <p:nvPr/>
        </p:nvPicPr>
        <p:blipFill>
          <a:blip r:embed="rId4"/>
          <a:stretch>
            <a:fillRect/>
          </a:stretch>
        </p:blipFill>
        <p:spPr>
          <a:xfrm>
            <a:off x="3968727" y="2474784"/>
            <a:ext cx="2319588" cy="1913021"/>
          </a:xfrm>
          <a:prstGeom prst="rect">
            <a:avLst/>
          </a:prstGeom>
        </p:spPr>
      </p:pic>
      <p:pic>
        <p:nvPicPr>
          <p:cNvPr id="9" name="Resim 8" descr="metin, ekran görüntüsü, yazılım, multimedya yazılımı içeren bir resim&#10;&#10;Açıklama otomatik olarak oluşturuldu">
            <a:extLst>
              <a:ext uri="{FF2B5EF4-FFF2-40B4-BE49-F238E27FC236}">
                <a16:creationId xmlns:a16="http://schemas.microsoft.com/office/drawing/2014/main" id="{EDB4B95A-EFFA-F90B-C144-7F1A8BDE20E9}"/>
              </a:ext>
            </a:extLst>
          </p:cNvPr>
          <p:cNvPicPr>
            <a:picLocks noChangeAspect="1"/>
          </p:cNvPicPr>
          <p:nvPr/>
        </p:nvPicPr>
        <p:blipFill>
          <a:blip r:embed="rId5"/>
          <a:stretch>
            <a:fillRect/>
          </a:stretch>
        </p:blipFill>
        <p:spPr>
          <a:xfrm>
            <a:off x="6675490" y="1281363"/>
            <a:ext cx="5307993" cy="4305300"/>
          </a:xfrm>
          <a:prstGeom prst="rect">
            <a:avLst/>
          </a:prstGeom>
        </p:spPr>
      </p:pic>
    </p:spTree>
    <p:extLst>
      <p:ext uri="{BB962C8B-B14F-4D97-AF65-F5344CB8AC3E}">
        <p14:creationId xmlns:p14="http://schemas.microsoft.com/office/powerpoint/2010/main" val="1814768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descr="Tasarım sıvı sulu boya ve mürekkep">
            <a:extLst>
              <a:ext uri="{FF2B5EF4-FFF2-40B4-BE49-F238E27FC236}">
                <a16:creationId xmlns:a16="http://schemas.microsoft.com/office/drawing/2014/main" id="{8749CDFF-25A1-D702-21C0-5B246909B944}"/>
              </a:ext>
            </a:extLst>
          </p:cNvPr>
          <p:cNvPicPr>
            <a:picLocks noChangeAspect="1"/>
          </p:cNvPicPr>
          <p:nvPr/>
        </p:nvPicPr>
        <p:blipFill>
          <a:blip r:embed="rId2">
            <a:alphaModFix amt="20000"/>
          </a:blip>
          <a:srcRect t="1042" r="6" b="7657"/>
          <a:stretch/>
        </p:blipFill>
        <p:spPr>
          <a:xfrm>
            <a:off x="-2" y="10"/>
            <a:ext cx="12188952" cy="6857990"/>
          </a:xfrm>
          <a:prstGeom prst="rect">
            <a:avLst/>
          </a:prstGeom>
        </p:spPr>
      </p:pic>
      <p:sp>
        <p:nvSpPr>
          <p:cNvPr id="2" name="Başlık 1">
            <a:extLst>
              <a:ext uri="{FF2B5EF4-FFF2-40B4-BE49-F238E27FC236}">
                <a16:creationId xmlns:a16="http://schemas.microsoft.com/office/drawing/2014/main" id="{F1BD1D8C-2C14-BC28-23C9-C131BD672E38}"/>
              </a:ext>
            </a:extLst>
          </p:cNvPr>
          <p:cNvSpPr>
            <a:spLocks noGrp="1"/>
          </p:cNvSpPr>
          <p:nvPr>
            <p:ph type="title"/>
          </p:nvPr>
        </p:nvSpPr>
        <p:spPr/>
        <p:txBody>
          <a:bodyPr>
            <a:normAutofit fontScale="90000"/>
          </a:bodyPr>
          <a:lstStyle/>
          <a:p>
            <a:pPr algn="ctr"/>
            <a:r>
              <a:rPr lang="tr-TR">
                <a:latin typeface="Times New Roman"/>
                <a:cs typeface="Times New Roman"/>
              </a:rPr>
              <a:t>Proje sonuçlarının </a:t>
            </a:r>
            <a:r>
              <a:rPr lang="tr-TR" err="1">
                <a:latin typeface="Times New Roman"/>
                <a:cs typeface="Times New Roman"/>
              </a:rPr>
              <a:t>yorumlandırılması</a:t>
            </a:r>
            <a:r>
              <a:rPr lang="tr-TR">
                <a:latin typeface="Times New Roman"/>
                <a:cs typeface="Times New Roman"/>
              </a:rPr>
              <a:t> </a:t>
            </a:r>
            <a:br>
              <a:rPr lang="tr-TR">
                <a:latin typeface="Times New Roman"/>
              </a:rPr>
            </a:br>
            <a:r>
              <a:rPr lang="tr-TR">
                <a:latin typeface="Times New Roman"/>
                <a:cs typeface="Times New Roman"/>
              </a:rPr>
              <a:t>ve </a:t>
            </a:r>
            <a:r>
              <a:rPr lang="tr-TR" err="1">
                <a:latin typeface="Times New Roman"/>
                <a:cs typeface="Times New Roman"/>
              </a:rPr>
              <a:t>dataset</a:t>
            </a:r>
            <a:r>
              <a:rPr lang="tr-TR">
                <a:latin typeface="Times New Roman"/>
                <a:cs typeface="Times New Roman"/>
              </a:rPr>
              <a:t> </a:t>
            </a:r>
          </a:p>
        </p:txBody>
      </p:sp>
      <p:sp>
        <p:nvSpPr>
          <p:cNvPr id="3" name="İçerik Yer Tutucusu 2">
            <a:extLst>
              <a:ext uri="{FF2B5EF4-FFF2-40B4-BE49-F238E27FC236}">
                <a16:creationId xmlns:a16="http://schemas.microsoft.com/office/drawing/2014/main" id="{C02C4D11-8E99-A7BC-3DF7-F3E207366DFB}"/>
              </a:ext>
            </a:extLst>
          </p:cNvPr>
          <p:cNvSpPr>
            <a:spLocks noGrp="1"/>
          </p:cNvSpPr>
          <p:nvPr>
            <p:ph idx="1"/>
          </p:nvPr>
        </p:nvSpPr>
        <p:spPr>
          <a:xfrm>
            <a:off x="902611" y="2302307"/>
            <a:ext cx="10691265" cy="3636088"/>
          </a:xfrm>
        </p:spPr>
        <p:txBody>
          <a:bodyPr vert="horz" lIns="91440" tIns="45720" rIns="91440" bIns="45720" rtlCol="0" anchor="t">
            <a:normAutofit/>
          </a:bodyPr>
          <a:lstStyle/>
          <a:p>
            <a:pPr marL="342900" indent="-342900"/>
            <a:r>
              <a:rPr lang="tr-TR">
                <a:latin typeface="Times New Roman"/>
                <a:cs typeface="Times New Roman"/>
              </a:rPr>
              <a:t>   </a:t>
            </a:r>
            <a:r>
              <a:rPr lang="tr-TR">
                <a:latin typeface="Times New Roman"/>
                <a:ea typeface="+mn-lt"/>
                <a:cs typeface="+mn-lt"/>
              </a:rPr>
              <a:t>Bir önceki projede yeraltındaki nesnelerin konumlandırılması yapılmışken bu projede konumu tanımlanan nesnelerin isimlendirilmesi </a:t>
            </a:r>
            <a:r>
              <a:rPr lang="tr-TR" err="1">
                <a:latin typeface="Times New Roman"/>
                <a:ea typeface="+mn-lt"/>
                <a:cs typeface="+mn-lt"/>
              </a:rPr>
              <a:t>sağlanmıştır.</a:t>
            </a:r>
            <a:r>
              <a:rPr lang="tr-TR" err="1">
                <a:latin typeface="Times New Roman"/>
                <a:cs typeface="Times New Roman"/>
              </a:rPr>
              <a:t>Veri</a:t>
            </a:r>
            <a:r>
              <a:rPr lang="tr-TR">
                <a:latin typeface="Times New Roman"/>
                <a:cs typeface="Times New Roman"/>
              </a:rPr>
              <a:t> setimizde </a:t>
            </a:r>
            <a:r>
              <a:rPr lang="tr-TR" err="1">
                <a:latin typeface="Times New Roman"/>
                <a:cs typeface="Times New Roman"/>
              </a:rPr>
              <a:t>hyperbola</a:t>
            </a:r>
            <a:r>
              <a:rPr lang="tr-TR">
                <a:latin typeface="Times New Roman"/>
                <a:cs typeface="Times New Roman"/>
              </a:rPr>
              <a:t> ve   </a:t>
            </a:r>
            <a:r>
              <a:rPr lang="tr-TR" err="1">
                <a:latin typeface="Times New Roman"/>
                <a:cs typeface="Times New Roman"/>
              </a:rPr>
              <a:t>stell-rib</a:t>
            </a:r>
            <a:r>
              <a:rPr lang="tr-TR">
                <a:latin typeface="Times New Roman"/>
                <a:cs typeface="Times New Roman"/>
              </a:rPr>
              <a:t> şeklinde iki sınıf oluşturduk. Topladığımız veri seti çelik madde ve boşluk GPR </a:t>
            </a:r>
            <a:r>
              <a:rPr lang="tr-TR" err="1">
                <a:latin typeface="Times New Roman"/>
                <a:cs typeface="Times New Roman"/>
              </a:rPr>
              <a:t>görüntüntülerinden</a:t>
            </a:r>
            <a:r>
              <a:rPr lang="tr-TR">
                <a:latin typeface="Times New Roman"/>
                <a:cs typeface="Times New Roman"/>
              </a:rPr>
              <a:t> oluşmaktadır. Her GPR görüntüsündeki dalgalanma bir cismin veya bir ortamın görüntüsü olmayabilir. Yeryüzündeki herhangi bir çatlağın, boşluğun hatta bir kırılmanın bile parabolik görüntüsü olabiliyor. Bu nedenle veri setini oluştururken görüntülerin çelik cismine ve bir boşluğa ait olduğunu göz önüne alarak oluşturduk. </a:t>
            </a:r>
          </a:p>
          <a:p>
            <a:pPr marL="342900" indent="-342900"/>
            <a:r>
              <a:rPr lang="tr-TR">
                <a:latin typeface="Times New Roman"/>
                <a:cs typeface="Times New Roman"/>
              </a:rPr>
              <a:t>Bu </a:t>
            </a:r>
            <a:r>
              <a:rPr lang="tr-TR" err="1">
                <a:latin typeface="Times New Roman"/>
                <a:cs typeface="Times New Roman"/>
              </a:rPr>
              <a:t>projde</a:t>
            </a:r>
            <a:r>
              <a:rPr lang="tr-TR">
                <a:latin typeface="Times New Roman"/>
                <a:cs typeface="Times New Roman"/>
              </a:rPr>
              <a:t> </a:t>
            </a:r>
            <a:r>
              <a:rPr lang="tr-TR" err="1">
                <a:latin typeface="Times New Roman"/>
                <a:cs typeface="Times New Roman"/>
              </a:rPr>
              <a:t>Resnet</a:t>
            </a:r>
            <a:r>
              <a:rPr lang="tr-TR">
                <a:latin typeface="Times New Roman"/>
                <a:cs typeface="Times New Roman"/>
              </a:rPr>
              <a:t> 50 modelini kullanmamızın en büyük sebebi elde edilen sonuçların doğruluk oranını yükseltmektir. Model eğitimleri sonucunda elde edilen </a:t>
            </a:r>
            <a:r>
              <a:rPr lang="tr-TR" err="1">
                <a:latin typeface="Times New Roman"/>
                <a:cs typeface="Times New Roman"/>
              </a:rPr>
              <a:t>accurry</a:t>
            </a:r>
            <a:r>
              <a:rPr lang="tr-TR">
                <a:latin typeface="Times New Roman"/>
                <a:cs typeface="Times New Roman"/>
              </a:rPr>
              <a:t> değerimizde %89'dur.</a:t>
            </a:r>
          </a:p>
          <a:p>
            <a:pPr marL="0" indent="0">
              <a:buNone/>
            </a:pPr>
            <a:endParaRPr lang="tr-TR">
              <a:latin typeface="Times New Roman"/>
              <a:cs typeface="Times New Roman"/>
            </a:endParaRPr>
          </a:p>
        </p:txBody>
      </p:sp>
      <p:sp>
        <p:nvSpPr>
          <p:cNvPr id="4" name="Veri Yer Tutucusu 3">
            <a:extLst>
              <a:ext uri="{FF2B5EF4-FFF2-40B4-BE49-F238E27FC236}">
                <a16:creationId xmlns:a16="http://schemas.microsoft.com/office/drawing/2014/main" id="{E149E2B7-95C3-1C83-1402-5B244B186F85}"/>
              </a:ext>
            </a:extLst>
          </p:cNvPr>
          <p:cNvSpPr>
            <a:spLocks noGrp="1"/>
          </p:cNvSpPr>
          <p:nvPr>
            <p:ph type="dt" sz="half" idx="10"/>
          </p:nvPr>
        </p:nvSpPr>
        <p:spPr/>
        <p:txBody>
          <a:bodyPr/>
          <a:lstStyle/>
          <a:p>
            <a:fld id="{95AD3080-08F0-4D0F-823C-1F2837A846DF}" type="datetime1">
              <a:t>18.01.2025</a:t>
            </a:fld>
            <a:endParaRPr lang="en-US"/>
          </a:p>
        </p:txBody>
      </p:sp>
      <p:sp>
        <p:nvSpPr>
          <p:cNvPr id="5" name="Alt Bilgi Yer Tutucusu 4">
            <a:extLst>
              <a:ext uri="{FF2B5EF4-FFF2-40B4-BE49-F238E27FC236}">
                <a16:creationId xmlns:a16="http://schemas.microsoft.com/office/drawing/2014/main" id="{6517AAF1-AE2F-8602-A889-9BD23C06B8BE}"/>
              </a:ext>
            </a:extLst>
          </p:cNvPr>
          <p:cNvSpPr>
            <a:spLocks noGrp="1"/>
          </p:cNvSpPr>
          <p:nvPr>
            <p:ph type="ftr" sz="quarter" idx="11"/>
          </p:nvPr>
        </p:nvSpPr>
        <p:spPr/>
        <p:txBody>
          <a:bodyPr/>
          <a:lstStyle/>
          <a:p>
            <a:r>
              <a:rPr lang="en-US"/>
              <a:t>
              </a:t>
            </a:r>
          </a:p>
        </p:txBody>
      </p:sp>
      <p:sp>
        <p:nvSpPr>
          <p:cNvPr id="6" name="Slayt Numarası Yer Tutucusu 5">
            <a:extLst>
              <a:ext uri="{FF2B5EF4-FFF2-40B4-BE49-F238E27FC236}">
                <a16:creationId xmlns:a16="http://schemas.microsoft.com/office/drawing/2014/main" id="{7DE50D04-2E1B-4658-4318-C413329A5253}"/>
              </a:ext>
            </a:extLst>
          </p:cNvPr>
          <p:cNvSpPr>
            <a:spLocks noGrp="1"/>
          </p:cNvSpPr>
          <p:nvPr>
            <p:ph type="sldNum" sz="quarter" idx="12"/>
          </p:nvPr>
        </p:nvSpPr>
        <p:spPr/>
        <p:txBody>
          <a:bodyPr/>
          <a:lstStyle/>
          <a:p>
            <a:fld id="{E30AF5A0-43BB-4336-8627-9123B9144D80}" type="slidenum">
              <a:rPr lang="en-US" dirty="0"/>
              <a:t>6</a:t>
            </a:fld>
            <a:endParaRPr lang="en-US"/>
          </a:p>
        </p:txBody>
      </p:sp>
    </p:spTree>
    <p:extLst>
      <p:ext uri="{BB962C8B-B14F-4D97-AF65-F5344CB8AC3E}">
        <p14:creationId xmlns:p14="http://schemas.microsoft.com/office/powerpoint/2010/main" val="3296206917"/>
      </p:ext>
    </p:extLst>
  </p:cSld>
  <p:clrMapOvr>
    <a:masterClrMapping/>
  </p:clrMapOvr>
</p:sld>
</file>

<file path=ppt/theme/theme1.xml><?xml version="1.0" encoding="utf-8"?>
<a:theme xmlns:a="http://schemas.openxmlformats.org/drawingml/2006/main" name="ChronicleVTI">
  <a:themeElements>
    <a:clrScheme name="ChronicleVTI">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ChronicleVTI">
      <a:majorFont>
        <a:latin typeface="Univers Condensed"/>
        <a:ea typeface=""/>
        <a:cs typeface=""/>
      </a:majorFont>
      <a:minorFont>
        <a:latin typeface="Calisto MT" panose="02040603050505030304"/>
        <a:ea typeface=""/>
        <a:cs typeface=""/>
      </a:minorFont>
    </a:fontScheme>
    <a:fmtScheme name="Chronicle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34FD3B1-53CD-4A5C-943C-C44DFF248C3E}" vid="{19A790DA-2E4D-4134-98A6-7DECB1A1B84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Geniş ekran</PresentationFormat>
  <Slides>6</Slides>
  <Notes>0</Notes>
  <HiddenSlides>0</HiddenSlides>
  <ScaleCrop>false</ScaleCrop>
  <HeadingPairs>
    <vt:vector size="4" baseType="variant">
      <vt:variant>
        <vt:lpstr>Tema</vt:lpstr>
      </vt:variant>
      <vt:variant>
        <vt:i4>1</vt:i4>
      </vt:variant>
      <vt:variant>
        <vt:lpstr>Slayt Başlıkları</vt:lpstr>
      </vt:variant>
      <vt:variant>
        <vt:i4>6</vt:i4>
      </vt:variant>
    </vt:vector>
  </HeadingPairs>
  <TitlesOfParts>
    <vt:vector size="7" baseType="lpstr">
      <vt:lpstr>ChronicleVTI</vt:lpstr>
      <vt:lpstr>GPR IMAGE OBJECT RECOGNITION</vt:lpstr>
      <vt:lpstr>Gpr ımage object detectıon  ve recognıtıon arasındaki fark</vt:lpstr>
      <vt:lpstr>projede kullanılan modeller</vt:lpstr>
      <vt:lpstr>Modeller hakkında bilgiler</vt:lpstr>
      <vt:lpstr>Proje sonuçları</vt:lpstr>
      <vt:lpstr>Proje sonuçlarının yorumlandırılması  ve dataset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2</cp:revision>
  <dcterms:created xsi:type="dcterms:W3CDTF">2025-01-16T12:20:20Z</dcterms:created>
  <dcterms:modified xsi:type="dcterms:W3CDTF">2025-01-18T15:58:10Z</dcterms:modified>
</cp:coreProperties>
</file>