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63" r:id="rId3"/>
    <p:sldId id="257" r:id="rId4"/>
    <p:sldId id="258" r:id="rId5"/>
    <p:sldId id="267" r:id="rId6"/>
    <p:sldId id="268" r:id="rId7"/>
    <p:sldId id="264" r:id="rId8"/>
    <p:sldId id="265" r:id="rId9"/>
    <p:sldId id="269" r:id="rId10"/>
    <p:sldId id="259" r:id="rId11"/>
    <p:sldId id="260" r:id="rId12"/>
    <p:sldId id="266"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08-Feb-24</a:t>
            </a:fld>
            <a:endParaRPr lang="en-US" sz="140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0508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86289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BB3423-611C-6944-BA94-F2572F362413}"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9584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08-Feb-24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858580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08-Feb-24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778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08-Feb-24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107615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41782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0077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34026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4707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08-Feb-24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956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pPr/>
              <a:t>08-Feb-24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94599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08-Feb-24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4903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08-Feb-24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8373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08-Feb-24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9040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08-Feb-24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39195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C3BD54-29B9-3D42-B178-776ED395AA85}" type="datetimeFigureOut">
              <a:rPr lang="en-US" smtClean="0"/>
              <a:pPr/>
              <a:t>08-Feb-24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83939422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CECF-1B08-AB29-DF74-B1541AA27412}"/>
              </a:ext>
            </a:extLst>
          </p:cNvPr>
          <p:cNvSpPr>
            <a:spLocks noGrp="1"/>
          </p:cNvSpPr>
          <p:nvPr>
            <p:ph type="ctrTitle"/>
          </p:nvPr>
        </p:nvSpPr>
        <p:spPr>
          <a:xfrm>
            <a:off x="1245747" y="456931"/>
            <a:ext cx="3882844" cy="2722164"/>
          </a:xfrm>
        </p:spPr>
        <p:txBody>
          <a:bodyPr>
            <a:normAutofit fontScale="90000"/>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Facial Emotion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Recognition</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System for Multifaceted Applications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6000" dirty="0"/>
          </a:p>
        </p:txBody>
      </p:sp>
      <p:sp>
        <p:nvSpPr>
          <p:cNvPr id="3" name="Subtitle 2">
            <a:extLst>
              <a:ext uri="{FF2B5EF4-FFF2-40B4-BE49-F238E27FC236}">
                <a16:creationId xmlns:a16="http://schemas.microsoft.com/office/drawing/2014/main" id="{7FCD669D-5EE4-73A2-D89E-282E03459147}"/>
              </a:ext>
            </a:extLst>
          </p:cNvPr>
          <p:cNvSpPr>
            <a:spLocks noGrp="1"/>
          </p:cNvSpPr>
          <p:nvPr>
            <p:ph type="subTitle" idx="1"/>
          </p:nvPr>
        </p:nvSpPr>
        <p:spPr>
          <a:xfrm>
            <a:off x="1791019" y="4540177"/>
            <a:ext cx="3337572" cy="2053226"/>
          </a:xfrm>
        </p:spPr>
        <p:txBody>
          <a:bodyPr>
            <a:normAutofit/>
          </a:bodyPr>
          <a:lstStyle/>
          <a:p>
            <a:r>
              <a:rPr lang="en-US" sz="1200" b="1" dirty="0">
                <a:latin typeface="Times New Roman" panose="02020603050405020304" pitchFamily="18" charset="0"/>
                <a:cs typeface="Times New Roman" panose="02020603050405020304" pitchFamily="18" charset="0"/>
              </a:rPr>
              <a:t>Team 5</a:t>
            </a:r>
          </a:p>
          <a:p>
            <a:r>
              <a:rPr lang="en-US" sz="1200" b="1" dirty="0" err="1">
                <a:latin typeface="Times New Roman" panose="02020603050405020304" pitchFamily="18" charset="0"/>
                <a:cs typeface="Times New Roman" panose="02020603050405020304" pitchFamily="18" charset="0"/>
              </a:rPr>
              <a:t>Navaneeth</a:t>
            </a:r>
            <a:r>
              <a:rPr lang="en-US" sz="12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K</a:t>
            </a:r>
            <a:r>
              <a:rPr lang="en-US" sz="1200" b="1" dirty="0" smtClean="0">
                <a:latin typeface="Times New Roman" panose="02020603050405020304" pitchFamily="18" charset="0"/>
                <a:cs typeface="Times New Roman" panose="02020603050405020304" pitchFamily="18" charset="0"/>
              </a:rPr>
              <a:t>umar</a:t>
            </a:r>
            <a:endParaRPr lang="en-US" sz="1200" b="1" dirty="0">
              <a:latin typeface="Times New Roman" panose="02020603050405020304" pitchFamily="18" charset="0"/>
              <a:cs typeface="Times New Roman" panose="02020603050405020304" pitchFamily="18" charset="0"/>
            </a:endParaRPr>
          </a:p>
          <a:p>
            <a:r>
              <a:rPr lang="en-US" sz="1200" b="1" dirty="0" err="1">
                <a:latin typeface="Times New Roman" panose="02020603050405020304" pitchFamily="18" charset="0"/>
                <a:cs typeface="Times New Roman" panose="02020603050405020304" pitchFamily="18" charset="0"/>
              </a:rPr>
              <a:t>Eslin</a:t>
            </a:r>
            <a:r>
              <a:rPr lang="en-US" sz="12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K</a:t>
            </a:r>
            <a:r>
              <a:rPr lang="en-US" sz="1200" b="1" dirty="0" smtClean="0">
                <a:latin typeface="Times New Roman" panose="02020603050405020304" pitchFamily="18" charset="0"/>
                <a:cs typeface="Times New Roman" panose="02020603050405020304" pitchFamily="18" charset="0"/>
              </a:rPr>
              <a:t>iran</a:t>
            </a:r>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Ramya M</a:t>
            </a:r>
          </a:p>
          <a:p>
            <a:r>
              <a:rPr lang="en-US" sz="1200" b="1" dirty="0" err="1" smtClean="0">
                <a:latin typeface="Times New Roman" panose="02020603050405020304" pitchFamily="18" charset="0"/>
                <a:cs typeface="Times New Roman" panose="02020603050405020304" pitchFamily="18" charset="0"/>
              </a:rPr>
              <a:t>Sindhuja</a:t>
            </a:r>
            <a:endParaRPr lang="en-US" sz="1200" b="1" dirty="0">
              <a:latin typeface="Times New Roman" panose="02020603050405020304" pitchFamily="18" charset="0"/>
              <a:cs typeface="Times New Roman" panose="02020603050405020304" pitchFamily="18" charset="0"/>
            </a:endParaRPr>
          </a:p>
          <a:p>
            <a:r>
              <a:rPr lang="en-US" sz="1200" b="1" dirty="0" err="1" smtClean="0">
                <a:latin typeface="Times New Roman" panose="02020603050405020304" pitchFamily="18" charset="0"/>
                <a:cs typeface="Times New Roman" panose="02020603050405020304" pitchFamily="18" charset="0"/>
              </a:rPr>
              <a:t>V</a:t>
            </a:r>
            <a:r>
              <a:rPr lang="en-US" sz="1200" b="1" dirty="0" err="1" smtClean="0">
                <a:latin typeface="Times New Roman" panose="02020603050405020304" pitchFamily="18" charset="0"/>
                <a:cs typeface="Times New Roman" panose="02020603050405020304" pitchFamily="18" charset="0"/>
              </a:rPr>
              <a:t>enkat</a:t>
            </a:r>
            <a:r>
              <a:rPr lang="en-US" sz="1200" b="1" dirty="0" err="1" smtClean="0">
                <a:latin typeface="Times New Roman" panose="02020603050405020304" pitchFamily="18" charset="0"/>
                <a:cs typeface="Times New Roman" panose="02020603050405020304" pitchFamily="18" charset="0"/>
              </a:rPr>
              <a:t>a</a:t>
            </a:r>
            <a:r>
              <a:rPr lang="en-US" sz="1200" b="1" dirty="0" smtClean="0">
                <a:latin typeface="Times New Roman" panose="02020603050405020304" pitchFamily="18" charset="0"/>
                <a:cs typeface="Times New Roman" panose="02020603050405020304" pitchFamily="18" charset="0"/>
              </a:rPr>
              <a:t> Mani Kiran Kumar</a:t>
            </a:r>
            <a:endParaRPr lang="en-US" sz="1200"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5128591" y="1818013"/>
            <a:ext cx="5896810" cy="3986439"/>
          </a:xfrm>
          <a:prstGeom prst="rect">
            <a:avLst/>
          </a:prstGeom>
        </p:spPr>
      </p:pic>
    </p:spTree>
    <p:extLst>
      <p:ext uri="{BB962C8B-B14F-4D97-AF65-F5344CB8AC3E}">
        <p14:creationId xmlns:p14="http://schemas.microsoft.com/office/powerpoint/2010/main" val="230472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F040-305B-BD62-CFB5-311FC5BB4E8C}"/>
              </a:ext>
            </a:extLst>
          </p:cNvPr>
          <p:cNvSpPr>
            <a:spLocks noGrp="1"/>
          </p:cNvSpPr>
          <p:nvPr>
            <p:ph type="title"/>
          </p:nvPr>
        </p:nvSpPr>
        <p:spPr>
          <a:xfrm>
            <a:off x="2075897" y="596347"/>
            <a:ext cx="8267296" cy="742122"/>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Scenarios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2E195C-EEAB-4CB7-B04F-31677DF41A74}"/>
              </a:ext>
            </a:extLst>
          </p:cNvPr>
          <p:cNvSpPr>
            <a:spLocks noGrp="1"/>
          </p:cNvSpPr>
          <p:nvPr>
            <p:ph idx="1"/>
          </p:nvPr>
        </p:nvSpPr>
        <p:spPr>
          <a:xfrm>
            <a:off x="2075897" y="1338469"/>
            <a:ext cx="8267296" cy="4228706"/>
          </a:xfrm>
        </p:spPr>
        <p:txBody>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Security Measures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Emotion recognition is actively contributing to enhanced security measures in schools and institutions. By analyzing facial expressions, it aids in preventing violence and improving overall security, ensuring safer environments.</a:t>
            </a: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HR Assistance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Companies leverage AI with emotion recognition API capabilities as HR assistants. The system evaluates candidates' honesty and interest in positions by analyzing intonations, facial expressions, and keywords. Human recruiters receive comprehensive reports for final assessments, streamlining the hiring process.</a:t>
            </a: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Customer Service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Modern customer service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centers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employ emotion recognition systems equipped with cameras and artificial intelligence. These systems compare customers' emotions before and after service interactions, gauging satisfaction levels. In cases of dissatisfaction, the system prompts employees to enhance service quality, ensuring improved customer experiences.</a:t>
            </a:r>
          </a:p>
          <a:p>
            <a:pPr algn="just"/>
            <a:endParaRPr lang="en-US" dirty="0"/>
          </a:p>
        </p:txBody>
      </p:sp>
    </p:spTree>
    <p:extLst>
      <p:ext uri="{BB962C8B-B14F-4D97-AF65-F5344CB8AC3E}">
        <p14:creationId xmlns:p14="http://schemas.microsoft.com/office/powerpoint/2010/main" val="103410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1EF30-3AC8-AE29-66DB-3D534C1DAADE}"/>
              </a:ext>
            </a:extLst>
          </p:cNvPr>
          <p:cNvSpPr>
            <a:spLocks noGrp="1"/>
          </p:cNvSpPr>
          <p:nvPr>
            <p:ph idx="1"/>
          </p:nvPr>
        </p:nvSpPr>
        <p:spPr>
          <a:xfrm>
            <a:off x="2305879" y="1188099"/>
            <a:ext cx="8295860" cy="4563345"/>
          </a:xfrm>
        </p:spPr>
        <p:txBody>
          <a:bodyPr>
            <a:norm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Support for Differently Abled Children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Innovative projects, such as the one using Google Glass smart glasses, aim to assist autistic children in interpreting the emotions of people around them. By providing visual and auditory clues during interactions, the system helps differently abled children navigate social scenarios with greater understanding.</a:t>
            </a: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Audience Engagement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Companies utilize emotion recognition to gauge the audience's emotional responses, providing insights into business outcomes. Technologies like Apple's Animoji, which mimics facial expressions in emojis, display how emotion recognition is integrated into consumer products for enhanced engagement and user experience.</a:t>
            </a: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Video Game Testing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Facial emotion recognition is instrumental in video game testing, allowing companies to understand users' real-time emotions. This feedback informs the development process, ensuring that the final product aligns with user preferences and delivers a compelling gaming experience</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478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6608" y="1246563"/>
            <a:ext cx="7699513" cy="4239837"/>
          </a:xfrm>
        </p:spPr>
        <p:txBody>
          <a:bodyPr>
            <a:normAutofit/>
          </a:bodyPr>
          <a:lstStyle/>
          <a:p>
            <a:pPr marL="0" marR="0" algn="just">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Healthcare:</a:t>
            </a:r>
            <a:r>
              <a:rPr lang="en-US" dirty="0">
                <a:latin typeface="Times New Roman" panose="02020603050405020304" pitchFamily="18" charset="0"/>
                <a:ea typeface="Calibri" panose="020F0502020204030204" pitchFamily="34" charset="0"/>
                <a:cs typeface="Times New Roman" panose="02020603050405020304" pitchFamily="18" charset="0"/>
              </a:rPr>
              <a:t> The healthcare industry embraces facial emotion recognition to optimize patient care. From identifying patients in need of immediate attention to prioritizing physician visits, emotion recognition technologies contribute to efficient healthcare management. Physicians can make informed decisions based on patients' emotional states, improving overall healthcare delivery</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dirty="0">
                <a:latin typeface="Times New Roman" panose="02020603050405020304" pitchFamily="18" charset="0"/>
                <a:ea typeface="Calibri" panose="020F0502020204030204" pitchFamily="34" charset="0"/>
                <a:cs typeface="Times New Roman" panose="02020603050405020304" pitchFamily="18" charset="0"/>
              </a:rPr>
              <a:t>These real-world scenarios demonstrate the versatility and impactful applications of facial emotion recognition across diverse sectors, from enhancing security to revolutionizing healthcare practices. As technology continues to advance, the integration of emotion recognition is likely to further enrich these applications, providing valuable insights and improving various aspects of human interaction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8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2924-53E9-8D04-EDE5-E23FAFAD8F66}"/>
              </a:ext>
            </a:extLst>
          </p:cNvPr>
          <p:cNvSpPr>
            <a:spLocks noGrp="1"/>
          </p:cNvSpPr>
          <p:nvPr>
            <p:ph type="title"/>
          </p:nvPr>
        </p:nvSpPr>
        <p:spPr>
          <a:xfrm>
            <a:off x="1824105" y="661381"/>
            <a:ext cx="7863234" cy="624079"/>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Technologies and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45BD8C-8042-33AC-35CF-EB09EBE43493}"/>
              </a:ext>
            </a:extLst>
          </p:cNvPr>
          <p:cNvSpPr>
            <a:spLocks noGrp="1"/>
          </p:cNvSpPr>
          <p:nvPr>
            <p:ph idx="1"/>
          </p:nvPr>
        </p:nvSpPr>
        <p:spPr>
          <a:xfrm>
            <a:off x="1824105" y="1285460"/>
            <a:ext cx="8101773" cy="4382684"/>
          </a:xfrm>
        </p:spPr>
        <p:txBody>
          <a:bodyPr>
            <a:noAutofit/>
          </a:bodyPr>
          <a:lstStyle/>
          <a:p>
            <a:pPr algn="just"/>
            <a:r>
              <a:rPr lang="en-US" b="1" dirty="0">
                <a:latin typeface="Times New Roman" panose="02020603050405020304" pitchFamily="18" charset="0"/>
                <a:cs typeface="Times New Roman" panose="02020603050405020304" pitchFamily="18" charset="0"/>
              </a:rPr>
              <a:t>OpenCV (cv2): </a:t>
            </a:r>
            <a:r>
              <a:rPr lang="en-US" dirty="0">
                <a:latin typeface="Times New Roman" panose="02020603050405020304" pitchFamily="18" charset="0"/>
                <a:cs typeface="Times New Roman" panose="02020603050405020304" pitchFamily="18" charset="0"/>
              </a:rPr>
              <a:t>OpenCV is used for computer vision tasks such as face detection and video processing.</a:t>
            </a:r>
          </a:p>
          <a:p>
            <a:pPr algn="just"/>
            <a:r>
              <a:rPr lang="en-US" b="1" dirty="0">
                <a:latin typeface="Times New Roman" panose="02020603050405020304" pitchFamily="18" charset="0"/>
                <a:cs typeface="Times New Roman" panose="02020603050405020304" pitchFamily="18" charset="0"/>
              </a:rPr>
              <a:t>Tkinter: </a:t>
            </a:r>
            <a:r>
              <a:rPr lang="en-US" dirty="0">
                <a:latin typeface="Times New Roman" panose="02020603050405020304" pitchFamily="18" charset="0"/>
                <a:cs typeface="Times New Roman" panose="02020603050405020304" pitchFamily="18" charset="0"/>
              </a:rPr>
              <a:t>Tkinter is used for creating the graphical user interface (GUI) for the application.</a:t>
            </a:r>
          </a:p>
          <a:p>
            <a:pPr algn="just"/>
            <a:r>
              <a:rPr lang="en-US" b="1" dirty="0">
                <a:latin typeface="Times New Roman" panose="02020603050405020304" pitchFamily="18" charset="0"/>
                <a:cs typeface="Times New Roman" panose="02020603050405020304" pitchFamily="18" charset="0"/>
              </a:rPr>
              <a:t>PIL (Python Imaging Library): </a:t>
            </a:r>
            <a:r>
              <a:rPr lang="en-US" dirty="0">
                <a:latin typeface="Times New Roman" panose="02020603050405020304" pitchFamily="18" charset="0"/>
                <a:cs typeface="Times New Roman" panose="02020603050405020304" pitchFamily="18" charset="0"/>
              </a:rPr>
              <a:t>PIL is used for image processing tasks, particularly for loading and manipulating images.</a:t>
            </a:r>
          </a:p>
          <a:p>
            <a:pPr algn="just"/>
            <a:r>
              <a:rPr lang="en-US" b="1" dirty="0">
                <a:latin typeface="Times New Roman" panose="02020603050405020304" pitchFamily="18" charset="0"/>
                <a:cs typeface="Times New Roman" panose="02020603050405020304" pitchFamily="18" charset="0"/>
              </a:rPr>
              <a:t>NumPy: </a:t>
            </a:r>
            <a:r>
              <a:rPr lang="en-US" dirty="0">
                <a:latin typeface="Times New Roman" panose="02020603050405020304" pitchFamily="18" charset="0"/>
                <a:cs typeface="Times New Roman" panose="02020603050405020304" pitchFamily="18" charset="0"/>
              </a:rPr>
              <a:t>NumPy is used for numerical computations and array manipulation, particularly for processing image data.</a:t>
            </a:r>
          </a:p>
          <a:p>
            <a:pPr algn="just"/>
            <a:r>
              <a:rPr lang="en-US" b="1" dirty="0">
                <a:latin typeface="Times New Roman" panose="02020603050405020304" pitchFamily="18" charset="0"/>
                <a:cs typeface="Times New Roman" panose="02020603050405020304" pitchFamily="18" charset="0"/>
              </a:rPr>
              <a:t>TensorFlow (via Keras): </a:t>
            </a:r>
            <a:r>
              <a:rPr lang="en-US" dirty="0">
                <a:latin typeface="Times New Roman" panose="02020603050405020304" pitchFamily="18" charset="0"/>
                <a:cs typeface="Times New Roman" panose="02020603050405020304" pitchFamily="18" charset="0"/>
              </a:rPr>
              <a:t>TensorFlow is used for loading and using the pre-trained emotion recognition model. Keras is the high-level neural </a:t>
            </a:r>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API used for building and training deep learning models.</a:t>
            </a:r>
          </a:p>
          <a:p>
            <a:pPr algn="just"/>
            <a:r>
              <a:rPr lang="en-US" b="1" dirty="0">
                <a:latin typeface="Times New Roman" panose="02020603050405020304" pitchFamily="18" charset="0"/>
                <a:cs typeface="Times New Roman" panose="02020603050405020304" pitchFamily="18" charset="0"/>
              </a:rPr>
              <a:t>Haar Cascade Classifier: </a:t>
            </a:r>
            <a:r>
              <a:rPr lang="en-US" dirty="0">
                <a:latin typeface="Times New Roman" panose="02020603050405020304" pitchFamily="18" charset="0"/>
                <a:cs typeface="Times New Roman" panose="02020603050405020304" pitchFamily="18" charset="0"/>
              </a:rPr>
              <a:t>Haar Cascade Classifier is used for face detection. It's a machine learning-based approach used for object detection.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29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E18B-3D9F-26F6-806F-E8CAC031F235}"/>
              </a:ext>
            </a:extLst>
          </p:cNvPr>
          <p:cNvSpPr>
            <a:spLocks noGrp="1"/>
          </p:cNvSpPr>
          <p:nvPr>
            <p:ph type="title"/>
          </p:nvPr>
        </p:nvSpPr>
        <p:spPr>
          <a:xfrm>
            <a:off x="1921566" y="608375"/>
            <a:ext cx="8267296" cy="796356"/>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BCBA5A-DA2A-172A-4118-7FE72306F4AF}"/>
              </a:ext>
            </a:extLst>
          </p:cNvPr>
          <p:cNvSpPr>
            <a:spLocks noGrp="1"/>
          </p:cNvSpPr>
          <p:nvPr>
            <p:ph idx="1"/>
          </p:nvPr>
        </p:nvSpPr>
        <p:spPr>
          <a:xfrm>
            <a:off x="1921566" y="1364975"/>
            <a:ext cx="9462052" cy="4757530"/>
          </a:xfrm>
        </p:spPr>
        <p:txBody>
          <a:bodyPr>
            <a:noAutofit/>
          </a:bodyPr>
          <a:lstStyle/>
          <a:p>
            <a:pPr algn="just"/>
            <a:r>
              <a:rPr lang="en-US" b="1" dirty="0">
                <a:latin typeface="Times New Roman" panose="02020603050405020304" pitchFamily="18" charset="0"/>
                <a:cs typeface="Times New Roman" panose="02020603050405020304" pitchFamily="18" charset="0"/>
              </a:rPr>
              <a:t>Successful Implementation: </a:t>
            </a:r>
            <a:r>
              <a:rPr lang="en-US" dirty="0">
                <a:latin typeface="Times New Roman" panose="02020603050405020304" pitchFamily="18" charset="0"/>
                <a:cs typeface="Times New Roman" panose="02020603050405020304" pitchFamily="18" charset="0"/>
              </a:rPr>
              <a:t>The project has successfully implemented a real-time facial emotion detection system using a combination of computer vision and deep learning techniques.</a:t>
            </a:r>
          </a:p>
          <a:p>
            <a:pPr algn="just"/>
            <a:r>
              <a:rPr lang="en-US" b="1" dirty="0">
                <a:latin typeface="Times New Roman" panose="02020603050405020304" pitchFamily="18" charset="0"/>
                <a:cs typeface="Times New Roman" panose="02020603050405020304" pitchFamily="18" charset="0"/>
              </a:rPr>
              <a:t>Accurate Emotion Recognition: </a:t>
            </a:r>
            <a:r>
              <a:rPr lang="en-US" dirty="0">
                <a:latin typeface="Times New Roman" panose="02020603050405020304" pitchFamily="18" charset="0"/>
                <a:cs typeface="Times New Roman" panose="02020603050405020304" pitchFamily="18" charset="0"/>
              </a:rPr>
              <a:t>By leveraging pre-trained deep learning models and facial landmark detection algorithms, the system can accurately recognize a wide range of emotions in </a:t>
            </a:r>
            <a:r>
              <a:rPr lang="en-US" dirty="0" smtClean="0">
                <a:latin typeface="Times New Roman" panose="02020603050405020304" pitchFamily="18" charset="0"/>
                <a:cs typeface="Times New Roman" panose="02020603050405020304" pitchFamily="18" charset="0"/>
              </a:rPr>
              <a:t>real time, </a:t>
            </a:r>
            <a:r>
              <a:rPr lang="en-US" dirty="0">
                <a:latin typeface="Times New Roman" panose="02020603050405020304" pitchFamily="18" charset="0"/>
                <a:cs typeface="Times New Roman" panose="02020603050405020304" pitchFamily="18" charset="0"/>
              </a:rPr>
              <a:t>including happiness, sadness, anger, surprise, and more.</a:t>
            </a:r>
          </a:p>
          <a:p>
            <a:pPr algn="just"/>
            <a:r>
              <a:rPr lang="en-US" b="1" dirty="0">
                <a:latin typeface="Times New Roman" panose="02020603050405020304" pitchFamily="18" charset="0"/>
                <a:cs typeface="Times New Roman" panose="02020603050405020304" pitchFamily="18" charset="0"/>
              </a:rPr>
              <a:t>User-Friendly Interface: </a:t>
            </a:r>
            <a:r>
              <a:rPr lang="en-US" dirty="0">
                <a:latin typeface="Times New Roman" panose="02020603050405020304" pitchFamily="18" charset="0"/>
                <a:cs typeface="Times New Roman" panose="02020603050405020304" pitchFamily="18" charset="0"/>
              </a:rPr>
              <a:t>The graphical user interface developed using Tkinter provides an intuitive and accessible platform for users to interact with the application, making it suitable for a wide range of users.</a:t>
            </a:r>
          </a:p>
          <a:p>
            <a:pPr algn="just"/>
            <a:r>
              <a:rPr lang="en-US" b="1" dirty="0">
                <a:latin typeface="Times New Roman" panose="02020603050405020304" pitchFamily="18" charset="0"/>
                <a:cs typeface="Times New Roman" panose="02020603050405020304" pitchFamily="18" charset="0"/>
              </a:rPr>
              <a:t>Practical Applications: </a:t>
            </a:r>
            <a:r>
              <a:rPr lang="en-US" dirty="0">
                <a:latin typeface="Times New Roman" panose="02020603050405020304" pitchFamily="18" charset="0"/>
                <a:cs typeface="Times New Roman" panose="02020603050405020304" pitchFamily="18" charset="0"/>
              </a:rPr>
              <a:t>The project demonstrates the practical applications of facial emotion detection technology across various domains, including education, healthcare, retail, security, and entertainment, showcasing its versatility and potential impact.</a:t>
            </a:r>
          </a:p>
          <a:p>
            <a:pPr algn="just"/>
            <a:r>
              <a:rPr lang="en-US" b="1" dirty="0">
                <a:latin typeface="Times New Roman" panose="02020603050405020304" pitchFamily="18" charset="0"/>
                <a:cs typeface="Times New Roman" panose="02020603050405020304" pitchFamily="18" charset="0"/>
              </a:rPr>
              <a:t>Future Scope: </a:t>
            </a:r>
            <a:r>
              <a:rPr lang="en-US" dirty="0">
                <a:latin typeface="Times New Roman" panose="02020603050405020304" pitchFamily="18" charset="0"/>
                <a:cs typeface="Times New Roman" panose="02020603050405020304" pitchFamily="18" charset="0"/>
              </a:rPr>
              <a:t>While the current implementation achieves the primary objectives of the project, there is room for further refinement and optimization, such as improving accuracy, expanding the range of supported emotions, and integrating additional features for enhanced functionality. This opens up avenues for future research and development in the field of facial emotion detection.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73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DFC3-C28B-2E06-A1A3-0024313B09DC}"/>
              </a:ext>
            </a:extLst>
          </p:cNvPr>
          <p:cNvSpPr>
            <a:spLocks noGrp="1"/>
          </p:cNvSpPr>
          <p:nvPr>
            <p:ph type="title"/>
          </p:nvPr>
        </p:nvSpPr>
        <p:spPr>
          <a:xfrm>
            <a:off x="2549188" y="739405"/>
            <a:ext cx="7729728" cy="837604"/>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BF14AEA-E416-8CB9-253A-837D81752134}"/>
              </a:ext>
            </a:extLst>
          </p:cNvPr>
          <p:cNvSpPr>
            <a:spLocks noGrp="1"/>
          </p:cNvSpPr>
          <p:nvPr>
            <p:ph idx="1"/>
          </p:nvPr>
        </p:nvSpPr>
        <p:spPr>
          <a:xfrm>
            <a:off x="2549188" y="2054949"/>
            <a:ext cx="8211578" cy="299413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Welcome to our presentation!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our digital world, understanding human emotions is crucial for creating engaging experiences. Our project introduces a real-time facial emotion detection application, leveraging advanced technology to analyze facial expressions captured by a webcam </a:t>
            </a:r>
            <a:r>
              <a:rPr lang="en-US" dirty="0" smtClean="0">
                <a:latin typeface="Times New Roman" panose="02020603050405020304" pitchFamily="18" charset="0"/>
                <a:cs typeface="Times New Roman" panose="02020603050405020304" pitchFamily="18" charset="0"/>
              </a:rPr>
              <a:t>instantly. Through </a:t>
            </a:r>
            <a:r>
              <a:rPr lang="en-US" dirty="0">
                <a:latin typeface="Times New Roman" panose="02020603050405020304" pitchFamily="18" charset="0"/>
                <a:cs typeface="Times New Roman" panose="02020603050405020304" pitchFamily="18" charset="0"/>
              </a:rPr>
              <a:t>this presentation, we'll explore how our application recognizes emotions like happiness, sadness, anger, surprise, disgust, and fear. From improving education to enhancing healthcare, our project showcases the transformative potential of facial emotion recognition technology in various fields. Join us as we dive into the exciting world of </a:t>
            </a:r>
            <a:r>
              <a:rPr lang="en-US" dirty="0" smtClean="0">
                <a:latin typeface="Times New Roman" panose="02020603050405020304" pitchFamily="18" charset="0"/>
                <a:cs typeface="Times New Roman" panose="02020603050405020304" pitchFamily="18" charset="0"/>
              </a:rPr>
              <a:t>Emotion-aware </a:t>
            </a:r>
            <a:r>
              <a:rPr lang="en-US" dirty="0">
                <a:latin typeface="Times New Roman" panose="02020603050405020304" pitchFamily="18" charset="0"/>
                <a:cs typeface="Times New Roman" panose="02020603050405020304" pitchFamily="18" charset="0"/>
              </a:rPr>
              <a:t>computing.</a:t>
            </a:r>
          </a:p>
        </p:txBody>
      </p:sp>
    </p:spTree>
    <p:extLst>
      <p:ext uri="{BB962C8B-B14F-4D97-AF65-F5344CB8AC3E}">
        <p14:creationId xmlns:p14="http://schemas.microsoft.com/office/powerpoint/2010/main" val="17034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CDF8-BD3E-3598-2FCF-9AF7A55F42AE}"/>
              </a:ext>
            </a:extLst>
          </p:cNvPr>
          <p:cNvSpPr>
            <a:spLocks noGrp="1"/>
          </p:cNvSpPr>
          <p:nvPr>
            <p:ph type="title"/>
          </p:nvPr>
        </p:nvSpPr>
        <p:spPr>
          <a:xfrm>
            <a:off x="2107094" y="687884"/>
            <a:ext cx="8267296" cy="677089"/>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Project Overview</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67460D-D0B3-E19C-06B5-093BFDD3362C}"/>
              </a:ext>
            </a:extLst>
          </p:cNvPr>
          <p:cNvSpPr>
            <a:spLocks noGrp="1"/>
          </p:cNvSpPr>
          <p:nvPr>
            <p:ph idx="1"/>
          </p:nvPr>
        </p:nvSpPr>
        <p:spPr>
          <a:xfrm>
            <a:off x="2107094" y="1364973"/>
            <a:ext cx="9090991" cy="4063551"/>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project focuses on developing a user-friendly application that detects emotions in </a:t>
            </a:r>
            <a:r>
              <a:rPr lang="en-US" dirty="0" smtClean="0">
                <a:latin typeface="Times New Roman" panose="02020603050405020304" pitchFamily="18" charset="0"/>
                <a:cs typeface="Times New Roman" panose="02020603050405020304" pitchFamily="18" charset="0"/>
              </a:rPr>
              <a:t>real time </a:t>
            </a:r>
            <a:r>
              <a:rPr lang="en-US" dirty="0">
                <a:latin typeface="Times New Roman" panose="02020603050405020304" pitchFamily="18" charset="0"/>
                <a:cs typeface="Times New Roman" panose="02020603050405020304" pitchFamily="18" charset="0"/>
              </a:rPr>
              <a:t>using a webcam. It employs advanced computer vision and deep learning techniques to analyze facial expressions and accurately recognize emotions like happiness, sadness, anger, surprise, disgust, and </a:t>
            </a:r>
            <a:r>
              <a:rPr lang="en-US" dirty="0" smtClean="0">
                <a:latin typeface="Times New Roman" panose="02020603050405020304" pitchFamily="18" charset="0"/>
                <a:cs typeface="Times New Roman" panose="02020603050405020304" pitchFamily="18" charset="0"/>
              </a:rPr>
              <a:t>fear.</a:t>
            </a:r>
          </a:p>
          <a:p>
            <a:pPr marL="0" indent="0" algn="just">
              <a:buNone/>
            </a:pPr>
            <a:r>
              <a:rPr lang="en-US" dirty="0" smtClean="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Features:</a:t>
            </a:r>
          </a:p>
          <a:p>
            <a:pPr algn="just"/>
            <a:r>
              <a:rPr lang="en-US" b="1" dirty="0">
                <a:latin typeface="Times New Roman" panose="02020603050405020304" pitchFamily="18" charset="0"/>
                <a:cs typeface="Times New Roman" panose="02020603050405020304" pitchFamily="18" charset="0"/>
              </a:rPr>
              <a:t>Facial Emotion Analysis:</a:t>
            </a:r>
            <a:r>
              <a:rPr lang="en-US" dirty="0">
                <a:latin typeface="Times New Roman" panose="02020603050405020304" pitchFamily="18" charset="0"/>
                <a:cs typeface="Times New Roman" panose="02020603050405020304" pitchFamily="18" charset="0"/>
              </a:rPr>
              <a:t> The application analyzes facial expressions captured through a webcam instantly.</a:t>
            </a:r>
          </a:p>
          <a:p>
            <a:pPr algn="just"/>
            <a:r>
              <a:rPr lang="en-US" b="1" dirty="0">
                <a:latin typeface="Times New Roman" panose="02020603050405020304" pitchFamily="18" charset="0"/>
                <a:cs typeface="Times New Roman" panose="02020603050405020304" pitchFamily="18" charset="0"/>
              </a:rPr>
              <a:t>Deep Learning Models:</a:t>
            </a:r>
            <a:r>
              <a:rPr lang="en-US" dirty="0">
                <a:latin typeface="Times New Roman" panose="02020603050405020304" pitchFamily="18" charset="0"/>
                <a:cs typeface="Times New Roman" panose="02020603050405020304" pitchFamily="18" charset="0"/>
              </a:rPr>
              <a:t> We use advanced deep learning models to train the system to recognize a wide range of emotions accurately.</a:t>
            </a:r>
          </a:p>
          <a:p>
            <a:pPr algn="just"/>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The application offers an intuitive interface for easy interaction and viewing of detected emotions.</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23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892A-19BA-56D7-B6C4-407C1ABDFB7B}"/>
              </a:ext>
            </a:extLst>
          </p:cNvPr>
          <p:cNvSpPr>
            <a:spLocks noGrp="1"/>
          </p:cNvSpPr>
          <p:nvPr>
            <p:ph type="title"/>
          </p:nvPr>
        </p:nvSpPr>
        <p:spPr>
          <a:xfrm>
            <a:off x="2044516" y="503585"/>
            <a:ext cx="8711373" cy="728867"/>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6CEE6F-2933-34F0-2723-4F9929D751AD}"/>
              </a:ext>
            </a:extLst>
          </p:cNvPr>
          <p:cNvSpPr>
            <a:spLocks noGrp="1"/>
          </p:cNvSpPr>
          <p:nvPr>
            <p:ph idx="1"/>
          </p:nvPr>
        </p:nvSpPr>
        <p:spPr>
          <a:xfrm>
            <a:off x="2044516" y="1232452"/>
            <a:ext cx="9021049" cy="5220002"/>
          </a:xfrm>
        </p:spPr>
        <p:txBody>
          <a:bodyPr>
            <a:noAutofit/>
          </a:bodyPr>
          <a:lstStyle/>
          <a:p>
            <a:pPr marL="342900" marR="0" lvl="0" indent="-342900" algn="just">
              <a:lnSpc>
                <a:spcPct val="107000"/>
              </a:lnSpc>
              <a:spcBef>
                <a:spcPts val="0"/>
              </a:spcBef>
              <a:spcAft>
                <a:spcPts val="800"/>
              </a:spcAft>
              <a:buFont typeface="+mj-lt"/>
              <a:buAutoNum type="arabicPeriod"/>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Real-time Emotion Detection: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a real-time video processing system using computer vision for face detection.</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Utilize a pre-trained deep-learning model for facial emotion recognition.</a:t>
            </a:r>
          </a:p>
          <a:p>
            <a:pPr marL="342900" marR="0" lvl="0" indent="-342900" algn="just">
              <a:lnSpc>
                <a:spcPct val="107000"/>
              </a:lnSpc>
              <a:spcBef>
                <a:spcPts val="0"/>
              </a:spcBef>
              <a:spcAft>
                <a:spcPts val="800"/>
              </a:spcAft>
              <a:buFont typeface="+mj-lt"/>
              <a:buAutoNum type="arabicPeriod"/>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Graphical User Interface (GUI):</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 an intuitive GUI using Tkinter to facilitate user interaction.</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Allow users to upload images or capture real-time video for emotion prediction.</a:t>
            </a:r>
          </a:p>
          <a:p>
            <a:pPr marL="342900" marR="0" lvl="0" indent="-342900" algn="just">
              <a:lnSpc>
                <a:spcPct val="107000"/>
              </a:lnSpc>
              <a:spcBef>
                <a:spcPts val="0"/>
              </a:spcBef>
              <a:spcAft>
                <a:spcPts val="800"/>
              </a:spcAft>
              <a:buFont typeface="+mj-lt"/>
              <a:buAutoNum type="arabicPeriod"/>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Model Evaluation and Optimization: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Evaluate the pre-trained emotion recognition model's performance using relevant metrics.</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Explore model optimization techniques for efficient real-time processing.</a:t>
            </a:r>
          </a:p>
          <a:p>
            <a:pPr marL="342900" marR="0" lvl="0" indent="-342900" algn="just">
              <a:lnSpc>
                <a:spcPct val="107000"/>
              </a:lnSpc>
              <a:spcBef>
                <a:spcPts val="0"/>
              </a:spcBef>
              <a:spcAft>
                <a:spcPts val="800"/>
              </a:spcAft>
              <a:buFont typeface="+mj-lt"/>
              <a:buAutoNum type="arabicPeriod"/>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Integration of Facial Landmarks: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facial landmarks extraction using the "dlib" library to enhance emotion detection accuracy.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5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4024" y="597607"/>
            <a:ext cx="8911687" cy="714360"/>
          </a:xfrm>
        </p:spPr>
        <p:txBody>
          <a:bodyPr/>
          <a:lstStyle/>
          <a:p>
            <a:r>
              <a:rPr lang="en-US" dirty="0">
                <a:latin typeface="Times New Roman" panose="02020603050405020304" pitchFamily="18" charset="0"/>
                <a:cs typeface="Times New Roman" panose="02020603050405020304" pitchFamily="18" charset="0"/>
              </a:rPr>
              <a:t>Feature Extraction and Face Localization</a:t>
            </a:r>
            <a:endParaRPr lang="en-US" dirty="0">
              <a:latin typeface="Times New Roman" panose="02020603050405020304" pitchFamily="18" charset="0"/>
              <a:cs typeface="Times New Roman" panose="02020603050405020304" pitchFamily="18" charset="0"/>
            </a:endParaRPr>
          </a:p>
        </p:txBody>
      </p:sp>
      <p:pic>
        <p:nvPicPr>
          <p:cNvPr id="1026" name="Picture 2" descr="https://miro.medium.com/v2/resize:fit:700/1*pB-quHdy-X-EvdCDqZNlaA.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014024" y="1724509"/>
            <a:ext cx="8332787" cy="352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7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9771" y="544201"/>
            <a:ext cx="10270435" cy="1920704"/>
          </a:xfrm>
        </p:spPr>
        <p:txBody>
          <a:bodyPr>
            <a:noAutofit/>
          </a:bodyPr>
          <a:lstStyle/>
          <a:p>
            <a:pPr algn="just"/>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extract the features from the image, with the help of edge detection, line detection, and </a:t>
            </a:r>
            <a:r>
              <a:rPr lang="en-US" dirty="0" err="1" smtClean="0">
                <a:latin typeface="Times New Roman" panose="02020603050405020304" pitchFamily="18" charset="0"/>
                <a:cs typeface="Times New Roman" panose="02020603050405020304" pitchFamily="18" charset="0"/>
              </a:rPr>
              <a:t>centre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detection. Then provide the coordinate of x, y, w, h, which makes a rectangle box in the picture to show the location of the face. It can make a rectangle box in the desired area where it detects the face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ace </a:t>
            </a:r>
            <a:r>
              <a:rPr lang="en-US" dirty="0">
                <a:latin typeface="Times New Roman" panose="02020603050405020304" pitchFamily="18" charset="0"/>
                <a:cs typeface="Times New Roman" panose="02020603050405020304" pitchFamily="18" charset="0"/>
              </a:rPr>
              <a:t>recognition is achieved by calculating the </a:t>
            </a:r>
            <a:r>
              <a:rPr lang="en-US" b="1" dirty="0">
                <a:latin typeface="Times New Roman" panose="02020603050405020304" pitchFamily="18" charset="0"/>
                <a:cs typeface="Times New Roman" panose="02020603050405020304" pitchFamily="18" charset="0"/>
              </a:rPr>
              <a:t>Euclidean</a:t>
            </a:r>
            <a:r>
              <a:rPr lang="en-US" dirty="0">
                <a:latin typeface="Times New Roman" panose="02020603050405020304" pitchFamily="18" charset="0"/>
                <a:cs typeface="Times New Roman" panose="02020603050405020304" pitchFamily="18" charset="0"/>
              </a:rPr>
              <a:t> distance between </a:t>
            </a:r>
            <a:r>
              <a:rPr lang="en-US" dirty="0" smtClean="0">
                <a:latin typeface="Times New Roman" panose="02020603050405020304" pitchFamily="18" charset="0"/>
                <a:cs typeface="Times New Roman" panose="02020603050405020304" pitchFamily="18" charset="0"/>
              </a:rPr>
              <a:t>the feature </a:t>
            </a:r>
            <a:r>
              <a:rPr lang="en-US" dirty="0">
                <a:latin typeface="Times New Roman" panose="02020603050405020304" pitchFamily="18" charset="0"/>
                <a:cs typeface="Times New Roman" panose="02020603050405020304" pitchFamily="18" charset="0"/>
              </a:rPr>
              <a:t>vectors of a probe and reference image. This method is effective in illumination change by its nature, but it has a considerable drawback.</a:t>
            </a:r>
            <a:endParaRPr lang="en-US" dirty="0">
              <a:latin typeface="Times New Roman" panose="02020603050405020304" pitchFamily="18" charset="0"/>
              <a:cs typeface="Times New Roman" panose="02020603050405020304" pitchFamily="18" charset="0"/>
            </a:endParaRPr>
          </a:p>
        </p:txBody>
      </p:sp>
      <p:pic>
        <p:nvPicPr>
          <p:cNvPr id="2050" name="Picture 2" descr="Face recognition and Face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062" y="2464905"/>
            <a:ext cx="65341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63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8996-4FCF-D6BD-2536-5EAB1EC3E4A6}"/>
              </a:ext>
            </a:extLst>
          </p:cNvPr>
          <p:cNvSpPr>
            <a:spLocks noGrp="1"/>
          </p:cNvSpPr>
          <p:nvPr>
            <p:ph type="title"/>
          </p:nvPr>
        </p:nvSpPr>
        <p:spPr>
          <a:xfrm>
            <a:off x="2032534" y="503582"/>
            <a:ext cx="6568750" cy="569168"/>
          </a:xfrm>
        </p:spPr>
        <p:txBody>
          <a:bodyPr>
            <a:noAutofit/>
          </a:bodyPr>
          <a:lstStyle/>
          <a:p>
            <a:r>
              <a:rPr lang="en-US" dirty="0">
                <a:latin typeface="Times New Roman" panose="02020603050405020304" pitchFamily="18" charset="0"/>
                <a:cs typeface="Times New Roman" panose="02020603050405020304" pitchFamily="18" charset="0"/>
              </a:rPr>
              <a:t>Working </a:t>
            </a:r>
            <a:r>
              <a:rPr lang="en-US" dirty="0" smtClean="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2534" y="1072750"/>
            <a:ext cx="8932458" cy="5593093"/>
          </a:xfrm>
          <a:prstGeom prst="rect">
            <a:avLst/>
          </a:prstGeom>
        </p:spPr>
      </p:pic>
    </p:spTree>
    <p:extLst>
      <p:ext uri="{BB962C8B-B14F-4D97-AF65-F5344CB8AC3E}">
        <p14:creationId xmlns:p14="http://schemas.microsoft.com/office/powerpoint/2010/main" val="31322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815" y="358728"/>
            <a:ext cx="9508289" cy="6128685"/>
          </a:xfrm>
          <a:prstGeom prst="rect">
            <a:avLst/>
          </a:prstGeom>
        </p:spPr>
      </p:pic>
    </p:spTree>
    <p:extLst>
      <p:ext uri="{BB962C8B-B14F-4D97-AF65-F5344CB8AC3E}">
        <p14:creationId xmlns:p14="http://schemas.microsoft.com/office/powerpoint/2010/main" val="309791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4170" y="1035711"/>
            <a:ext cx="10251404" cy="5351836"/>
          </a:xfrm>
          <a:prstGeom prst="rect">
            <a:avLst/>
          </a:prstGeom>
        </p:spPr>
      </p:pic>
    </p:spTree>
    <p:extLst>
      <p:ext uri="{BB962C8B-B14F-4D97-AF65-F5344CB8AC3E}">
        <p14:creationId xmlns:p14="http://schemas.microsoft.com/office/powerpoint/2010/main" val="4344071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230</TotalTime>
  <Words>1184</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Symbol</vt:lpstr>
      <vt:lpstr>Times New Roman</vt:lpstr>
      <vt:lpstr>Wingdings 3</vt:lpstr>
      <vt:lpstr>Wisp</vt:lpstr>
      <vt:lpstr>Facial Emotion Recognition System for Multifaceted Applications </vt:lpstr>
      <vt:lpstr>Introduction</vt:lpstr>
      <vt:lpstr>Project Overview</vt:lpstr>
      <vt:lpstr>Objectives</vt:lpstr>
      <vt:lpstr>Feature Extraction and Face Localization</vt:lpstr>
      <vt:lpstr>PowerPoint Presentation</vt:lpstr>
      <vt:lpstr>Working Model</vt:lpstr>
      <vt:lpstr>PowerPoint Presentation</vt:lpstr>
      <vt:lpstr>PowerPoint Presentation</vt:lpstr>
      <vt:lpstr>Scenarios</vt:lpstr>
      <vt:lpstr>PowerPoint Presentation</vt:lpstr>
      <vt:lpstr>PowerPoint Presentation</vt:lpstr>
      <vt:lpstr>Technologies and Tools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System for Multifaceted Applications</dc:title>
  <dc:creator>Navaneeth Kumar Ch</dc:creator>
  <cp:lastModifiedBy>SINDHU</cp:lastModifiedBy>
  <cp:revision>12</cp:revision>
  <dcterms:created xsi:type="dcterms:W3CDTF">2024-02-08T17:43:35Z</dcterms:created>
  <dcterms:modified xsi:type="dcterms:W3CDTF">2024-02-08T21:40:32Z</dcterms:modified>
</cp:coreProperties>
</file>