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4"/>
  </p:notesMasterIdLst>
  <p:sldIdLst>
    <p:sldId id="256" r:id="rId2"/>
    <p:sldId id="6917" r:id="rId3"/>
    <p:sldId id="257" r:id="rId4"/>
    <p:sldId id="6829" r:id="rId5"/>
    <p:sldId id="6830" r:id="rId6"/>
    <p:sldId id="6831" r:id="rId7"/>
    <p:sldId id="6832" r:id="rId8"/>
    <p:sldId id="6833" r:id="rId9"/>
    <p:sldId id="6893" r:id="rId10"/>
    <p:sldId id="6913" r:id="rId11"/>
    <p:sldId id="6894" r:id="rId12"/>
    <p:sldId id="6895" r:id="rId13"/>
    <p:sldId id="6896" r:id="rId14"/>
    <p:sldId id="6897" r:id="rId15"/>
    <p:sldId id="6898" r:id="rId16"/>
    <p:sldId id="6899" r:id="rId17"/>
    <p:sldId id="6900" r:id="rId18"/>
    <p:sldId id="6914" r:id="rId19"/>
    <p:sldId id="6901" r:id="rId20"/>
    <p:sldId id="6916" r:id="rId21"/>
    <p:sldId id="6902" r:id="rId22"/>
    <p:sldId id="6903" r:id="rId23"/>
    <p:sldId id="6904" r:id="rId24"/>
    <p:sldId id="6905" r:id="rId25"/>
    <p:sldId id="6906" r:id="rId26"/>
    <p:sldId id="6907" r:id="rId27"/>
    <p:sldId id="6908" r:id="rId28"/>
    <p:sldId id="6909" r:id="rId29"/>
    <p:sldId id="6910" r:id="rId30"/>
    <p:sldId id="6911" r:id="rId31"/>
    <p:sldId id="6912" r:id="rId32"/>
    <p:sldId id="6828" r:id="rId33"/>
  </p:sldIdLst>
  <p:sldSz cx="9144000" cy="6858000" type="screen4x3"/>
  <p:notesSz cx="6858000" cy="9144000"/>
  <p:embeddedFontLst>
    <p:embeddedFont>
      <p:font typeface="微软雅黑" panose="020B0503020204020204" pitchFamily="34" charset="-122"/>
      <p:regular r:id="rId35"/>
      <p:bold r:id="rId36"/>
    </p:embeddedFont>
    <p:embeddedFont>
      <p:font typeface="Calibri" panose="020F0502020204030204" pitchFamily="34" charset="0"/>
      <p:regular r:id="rId37"/>
      <p:bold r:id="rId38"/>
      <p:italic r:id="rId39"/>
      <p:boldItalic r:id="rId40"/>
    </p:embeddedFont>
    <p:embeddedFont>
      <p:font typeface="Microsoft Yahei" panose="020B0503020204020204" pitchFamily="34" charset="-122"/>
      <p:regular r:id="rId41"/>
      <p:bold r:id="rId42"/>
    </p:embeddedFont>
    <p:embeddedFont>
      <p:font typeface="Tw Cen MT" panose="020B0602020104020603" pitchFamily="34" charset="0"/>
      <p:regular r:id="rId43"/>
      <p:bold r:id="rId44"/>
      <p:italic r:id="rId45"/>
      <p:boldItalic r:id="rId46"/>
    </p:embeddedFont>
    <p:embeddedFont>
      <p:font typeface="华文行楷" panose="02010800040101010101" pitchFamily="2" charset="-122"/>
      <p:regular r:id="rId47"/>
    </p:embeddedFont>
  </p:embeddedFontLst>
  <p:custDataLst>
    <p:tags r:id="rId48"/>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74100" autoAdjust="0"/>
  </p:normalViewPr>
  <p:slideViewPr>
    <p:cSldViewPr snapToGrid="0">
      <p:cViewPr varScale="1">
        <p:scale>
          <a:sx n="62" d="100"/>
          <a:sy n="62" d="100"/>
        </p:scale>
        <p:origin x="2131" y="6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计算机有不同的部件构成，不同应用对不同的能力侧重点不同。</a:t>
            </a:r>
          </a:p>
        </p:txBody>
      </p:sp>
      <p:sp>
        <p:nvSpPr>
          <p:cNvPr id="4" name="灯片编号占位符 3"/>
          <p:cNvSpPr>
            <a:spLocks noGrp="1"/>
          </p:cNvSpPr>
          <p:nvPr>
            <p:ph type="sldNum" sz="quarter" idx="5"/>
          </p:nvPr>
        </p:nvSpPr>
        <p:spPr/>
        <p:txBody>
          <a:bodyPr/>
          <a:lstStyle/>
          <a:p>
            <a:fld id="{3FFABDBD-A15D-4120-AC7D-6B6EC1163407}" type="slidenum">
              <a:rPr lang="en-US" altLang="en-US" smtClean="0"/>
              <a:t>4</a:t>
            </a:fld>
            <a:endParaRPr lang="en-US" altLang="en-US"/>
          </a:p>
        </p:txBody>
      </p:sp>
    </p:spTree>
    <p:extLst>
      <p:ext uri="{BB962C8B-B14F-4D97-AF65-F5344CB8AC3E}">
        <p14:creationId xmlns:p14="http://schemas.microsoft.com/office/powerpoint/2010/main" val="192892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5</a:t>
            </a:fld>
            <a:endParaRPr lang="en-US" altLang="en-US"/>
          </a:p>
        </p:txBody>
      </p:sp>
    </p:spTree>
    <p:extLst>
      <p:ext uri="{BB962C8B-B14F-4D97-AF65-F5344CB8AC3E}">
        <p14:creationId xmlns:p14="http://schemas.microsoft.com/office/powerpoint/2010/main" val="297874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12</a:t>
            </a:fld>
            <a:endParaRPr lang="en-US" altLang="en-US"/>
          </a:p>
        </p:txBody>
      </p:sp>
    </p:spTree>
    <p:extLst>
      <p:ext uri="{BB962C8B-B14F-4D97-AF65-F5344CB8AC3E}">
        <p14:creationId xmlns:p14="http://schemas.microsoft.com/office/powerpoint/2010/main" val="403162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3492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大家可以去调研一下相关的</a:t>
            </a:r>
            <a:r>
              <a:rPr lang="en-US" altLang="zh-CN" dirty="0"/>
              <a:t>benchmark</a:t>
            </a:r>
            <a:r>
              <a:rPr lang="zh-CN" altLang="en-US" dirty="0"/>
              <a:t>，各个不同领域的</a:t>
            </a:r>
            <a:r>
              <a:rPr lang="en-US" altLang="zh-CN" dirty="0"/>
              <a:t>benchmark</a:t>
            </a:r>
            <a:r>
              <a:rPr lang="zh-CN" altLang="en-US" dirty="0"/>
              <a:t>。</a:t>
            </a:r>
          </a:p>
        </p:txBody>
      </p:sp>
      <p:sp>
        <p:nvSpPr>
          <p:cNvPr id="4" name="灯片编号占位符 3"/>
          <p:cNvSpPr>
            <a:spLocks noGrp="1"/>
          </p:cNvSpPr>
          <p:nvPr>
            <p:ph type="sldNum" sz="quarter" idx="5"/>
          </p:nvPr>
        </p:nvSpPr>
        <p:spPr/>
        <p:txBody>
          <a:bodyPr/>
          <a:lstStyle/>
          <a:p>
            <a:fld id="{3FFABDBD-A15D-4120-AC7D-6B6EC1163407}" type="slidenum">
              <a:rPr lang="en-US" altLang="en-US" smtClean="0"/>
              <a:t>21</a:t>
            </a:fld>
            <a:endParaRPr lang="en-US" altLang="en-US"/>
          </a:p>
        </p:txBody>
      </p:sp>
    </p:spTree>
    <p:extLst>
      <p:ext uri="{BB962C8B-B14F-4D97-AF65-F5344CB8AC3E}">
        <p14:creationId xmlns:p14="http://schemas.microsoft.com/office/powerpoint/2010/main" val="215816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23</a:t>
            </a:fld>
            <a:endParaRPr lang="en-US" altLang="en-US"/>
          </a:p>
        </p:txBody>
      </p:sp>
    </p:spTree>
    <p:extLst>
      <p:ext uri="{BB962C8B-B14F-4D97-AF65-F5344CB8AC3E}">
        <p14:creationId xmlns:p14="http://schemas.microsoft.com/office/powerpoint/2010/main" val="355876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4.tmp"/><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4.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4.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pec.org/benchmark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02. </a:t>
            </a:r>
            <a:r>
              <a:rPr lang="zh-CN" altLang="en-US" sz="3600" dirty="0"/>
              <a:t>性能分析</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etc.</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BDF61C9-7A1B-4F0D-A4CB-F5B70D80AC1B}"/>
              </a:ext>
            </a:extLst>
          </p:cNvPr>
          <p:cNvSpPr/>
          <p:nvPr>
            <p:custDataLst>
              <p:tags r:id="rId2"/>
            </p:custDataLst>
          </p:nvPr>
        </p:nvSpPr>
        <p:spPr bwMode="auto">
          <a:xfrm>
            <a:off x="9525000" y="0"/>
            <a:ext cx="3840480" cy="6858000"/>
          </a:xfrm>
          <a:prstGeom prst="rect">
            <a:avLst/>
          </a:prstGeom>
          <a:solidFill>
            <a:srgbClr val="FFFFFF"/>
          </a:solidFill>
          <a:ln w="12700" cmpd="sng">
            <a:solidFill>
              <a:srgbClr val="9B9B9B"/>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rgbClr val="FFFFFF"/>
              </a:solidFill>
              <a:effectLst/>
            </a:endParaRPr>
          </a:p>
        </p:txBody>
      </p:sp>
      <p:sp>
        <p:nvSpPr>
          <p:cNvPr id="4" name="灯片编号占位符 3">
            <a:extLst>
              <a:ext uri="{FF2B5EF4-FFF2-40B4-BE49-F238E27FC236}">
                <a16:creationId xmlns:a16="http://schemas.microsoft.com/office/drawing/2014/main" id="{78049BEE-D0DF-4996-B9F9-88C63184C11A}"/>
              </a:ext>
            </a:extLst>
          </p:cNvPr>
          <p:cNvSpPr>
            <a:spLocks noGrp="1"/>
          </p:cNvSpPr>
          <p:nvPr>
            <p:ph type="sldNum" sz="quarter" idx="12"/>
          </p:nvPr>
        </p:nvSpPr>
        <p:spPr/>
        <p:txBody>
          <a:bodyPr/>
          <a:lstStyle/>
          <a:p>
            <a:fld id="{281828B1-9571-413B-8DF6-88C4749FAF08}" type="slidenum">
              <a:rPr lang="en-US" altLang="en-US" smtClean="0"/>
              <a:t>10</a:t>
            </a:fld>
            <a:endParaRPr lang="en-US" altLang="en-US" sz="1600"/>
          </a:p>
        </p:txBody>
      </p:sp>
      <p:sp>
        <p:nvSpPr>
          <p:cNvPr id="7" name="文本框 6">
            <a:extLst>
              <a:ext uri="{FF2B5EF4-FFF2-40B4-BE49-F238E27FC236}">
                <a16:creationId xmlns:a16="http://schemas.microsoft.com/office/drawing/2014/main" id="{3A0A1CCE-8C60-4776-9287-2FB13ED53CDB}"/>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基于你当前所学的专业知识，请回答：</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如何计算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 time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矩形: 圆角 7">
            <a:extLst>
              <a:ext uri="{FF2B5EF4-FFF2-40B4-BE49-F238E27FC236}">
                <a16:creationId xmlns:a16="http://schemas.microsoft.com/office/drawing/2014/main" id="{187D58A0-1CC5-4050-85B1-862FB2268718}"/>
              </a:ext>
            </a:extLst>
          </p:cNvPr>
          <p:cNvSpPr/>
          <p:nvPr>
            <p:custDataLst>
              <p:tags r:id="rId4"/>
            </p:custDataLst>
          </p:nvPr>
        </p:nvSpPr>
        <p:spPr bwMode="auto">
          <a:xfrm>
            <a:off x="6172200" y="6215063"/>
            <a:ext cx="1543050" cy="411480"/>
          </a:xfrm>
          <a:prstGeom prst="roundRect">
            <a:avLst/>
          </a:prstGeom>
          <a:solidFill>
            <a:srgbClr val="808080"/>
          </a:solidFill>
          <a:ln w="381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a16="http://schemas.microsoft.com/office/drawing/2014/main" id="{C7F7504B-C5D6-486B-B247-BA624CA21036}"/>
              </a:ext>
            </a:extLst>
          </p:cNvPr>
          <p:cNvSpPr txBox="1"/>
          <p:nvPr>
            <p:custDataLst>
              <p:tags r:id="rId5"/>
            </p:custDataLst>
          </p:nvPr>
        </p:nvSpPr>
        <p:spPr>
          <a:xfrm>
            <a:off x="9613900" y="6896219"/>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p>
        </p:txBody>
      </p:sp>
      <p:sp>
        <p:nvSpPr>
          <p:cNvPr id="20" name="文本框 19">
            <a:extLst>
              <a:ext uri="{FF2B5EF4-FFF2-40B4-BE49-F238E27FC236}">
                <a16:creationId xmlns:a16="http://schemas.microsoft.com/office/drawing/2014/main" id="{C7B0AD0C-DF0F-49D4-B949-264E2485A3EB}"/>
              </a:ext>
            </a:extLst>
          </p:cNvPr>
          <p:cNvSpPr txBox="1"/>
          <p:nvPr>
            <p:custDataLst>
              <p:tags r:id="rId6"/>
            </p:custDataLst>
          </p:nvPr>
        </p:nvSpPr>
        <p:spPr>
          <a:xfrm>
            <a:off x="9779000" y="1270000"/>
            <a:ext cx="3332480" cy="1015663"/>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通过将程序的处理分解为一条一条指令的处理来进行计算。</a:t>
            </a:r>
          </a:p>
        </p:txBody>
      </p:sp>
      <p:grpSp>
        <p:nvGrpSpPr>
          <p:cNvPr id="18" name="组合 17">
            <a:extLst>
              <a:ext uri="{FF2B5EF4-FFF2-40B4-BE49-F238E27FC236}">
                <a16:creationId xmlns:a16="http://schemas.microsoft.com/office/drawing/2014/main" id="{1D2D074C-5CF6-468E-B3A0-A313D001802B}"/>
              </a:ext>
            </a:extLst>
          </p:cNvPr>
          <p:cNvGrpSpPr/>
          <p:nvPr>
            <p:custDataLst>
              <p:tags r:id="rId7"/>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245636B4-95FA-4F7A-A285-272FB7B7092E}"/>
                </a:ext>
              </a:extLst>
            </p:cNvPr>
            <p:cNvSpPr/>
            <p:nvPr>
              <p:custDataLst>
                <p:tags r:id="rId14"/>
              </p:custDataLst>
            </p:nvPr>
          </p:nvSpPr>
          <p:spPr bwMode="auto">
            <a:xfrm>
              <a:off x="9537700" y="12700"/>
              <a:ext cx="3815080" cy="635000"/>
            </a:xfrm>
            <a:prstGeom prst="rect">
              <a:avLst/>
            </a:prstGeom>
            <a:solidFill>
              <a:srgbClr val="F6F7F8"/>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6" name="RemarkBlock">
              <a:extLst>
                <a:ext uri="{FF2B5EF4-FFF2-40B4-BE49-F238E27FC236}">
                  <a16:creationId xmlns:a16="http://schemas.microsoft.com/office/drawing/2014/main" id="{27C4D959-D121-4192-9E63-C8EA1C3C489A}"/>
                </a:ext>
              </a:extLst>
            </p:cNvPr>
            <p:cNvSpPr/>
            <p:nvPr>
              <p:custDataLst>
                <p:tags r:id="rId15"/>
              </p:custDataLst>
            </p:nvPr>
          </p:nvSpPr>
          <p:spPr bwMode="auto">
            <a:xfrm>
              <a:off x="9537700" y="12700"/>
              <a:ext cx="190500" cy="635000"/>
            </a:xfrm>
            <a:prstGeom prst="rect">
              <a:avLst/>
            </a:prstGeom>
            <a:solidFill>
              <a:srgbClr val="639EF4"/>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7" name="RemarkTitleText">
              <a:extLst>
                <a:ext uri="{FF2B5EF4-FFF2-40B4-BE49-F238E27FC236}">
                  <a16:creationId xmlns:a16="http://schemas.microsoft.com/office/drawing/2014/main" id="{6AA2978B-78AF-49A8-93D6-FD428360F43C}"/>
                </a:ext>
              </a:extLst>
            </p:cNvPr>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3" name="组合 12">
            <a:extLst>
              <a:ext uri="{FF2B5EF4-FFF2-40B4-BE49-F238E27FC236}">
                <a16:creationId xmlns:a16="http://schemas.microsoft.com/office/drawing/2014/main" id="{96608216-C7B9-4F91-965C-D96DC3D90A03}"/>
              </a:ext>
            </a:extLst>
          </p:cNvPr>
          <p:cNvGrpSpPr/>
          <p:nvPr>
            <p:custDataLst>
              <p:tags r:id="rId8"/>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7090A378-3592-4DF8-AA43-20F40CCD298F}"/>
                </a:ext>
              </a:extLst>
            </p:cNvPr>
            <p:cNvSpPr/>
            <p:nvPr>
              <p:custDataLst>
                <p:tags r:id="rId10"/>
              </p:custDataLst>
            </p:nvPr>
          </p:nvSpPr>
          <p:spPr bwMode="auto">
            <a:xfrm>
              <a:off x="0" y="0"/>
              <a:ext cx="9144000" cy="635000"/>
            </a:xfrm>
            <a:prstGeom prst="rect">
              <a:avLst/>
            </a:prstGeom>
            <a:solidFill>
              <a:srgbClr val="F6F7F8"/>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0" name="ColorBlock">
              <a:extLst>
                <a:ext uri="{FF2B5EF4-FFF2-40B4-BE49-F238E27FC236}">
                  <a16:creationId xmlns:a16="http://schemas.microsoft.com/office/drawing/2014/main" id="{511C189A-D599-4054-AAA7-FE693AB92DB7}"/>
                </a:ext>
              </a:extLst>
            </p:cNvPr>
            <p:cNvSpPr/>
            <p:nvPr>
              <p:custDataLst>
                <p:tags r:id="rId11"/>
              </p:custDataLst>
            </p:nvPr>
          </p:nvSpPr>
          <p:spPr bwMode="auto">
            <a:xfrm>
              <a:off x="0" y="0"/>
              <a:ext cx="190500" cy="635000"/>
            </a:xfrm>
            <a:prstGeom prst="rect">
              <a:avLst/>
            </a:prstGeom>
            <a:solidFill>
              <a:srgbClr val="639EF4"/>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1" name="TypeText">
              <a:extLst>
                <a:ext uri="{FF2B5EF4-FFF2-40B4-BE49-F238E27FC236}">
                  <a16:creationId xmlns:a16="http://schemas.microsoft.com/office/drawing/2014/main" id="{80967687-016B-4874-BB61-66E50C96F64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8CDDBA80-11A2-420C-80BF-EC68BAB59BF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63CFD87B-9D2E-4590-A14D-10B14D2127AD}"/>
              </a:ext>
            </a:extLst>
          </p:cNvPr>
          <p:cNvPicPr>
            <a:picLocks/>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79737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501675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将程序的执行分解为指令的处理：</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硬件</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能够</a:t>
            </a:r>
            <a:r>
              <a:rPr lang="zh-CN" sz="2400" b="0" spc="-4" dirty="0">
                <a:latin typeface="微软雅黑" panose="020B0503020204020204" pitchFamily="34" charset="-122"/>
                <a:ea typeface="微软雅黑" panose="020B0503020204020204" pitchFamily="34" charset="-122"/>
                <a:cs typeface="Calibri" panose="020F0502020204030204"/>
                <a:sym typeface="+mn-ea"/>
              </a:rPr>
              <a:t>感知到的是指令</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的处理</a:t>
            </a:r>
            <a:r>
              <a:rPr lang="zh-CN" sz="2400" b="0" spc="-4" dirty="0">
                <a:latin typeface="微软雅黑" panose="020B0503020204020204" pitchFamily="34" charset="-122"/>
                <a:ea typeface="微软雅黑" panose="020B0503020204020204" pitchFamily="34" charset="-122"/>
                <a:cs typeface="Calibri" panose="020F0502020204030204"/>
                <a:sym typeface="+mn-ea"/>
              </a:rPr>
              <a:t>，而不是程序</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程序是为了方便解决问题而引入的</a:t>
            </a:r>
            <a:r>
              <a:rPr lang="zh-CN" altLang="en-US" sz="240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抽象</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在底层</a:t>
            </a:r>
            <a:r>
              <a:rPr lang="zh-CN" altLang="en-US" sz="2800" b="0" spc="-60" dirty="0" smtClean="0">
                <a:latin typeface="微软雅黑" panose="020B0503020204020204" pitchFamily="34" charset="-122"/>
                <a:ea typeface="微软雅黑" panose="020B0503020204020204" pitchFamily="34" charset="-122"/>
                <a:cs typeface="Calibri" panose="020F0502020204030204"/>
              </a:rPr>
              <a:t>，一条指令</a:t>
            </a:r>
            <a:r>
              <a:rPr lang="zh-CN" altLang="en-US" sz="2800" b="0" spc="-60" dirty="0">
                <a:latin typeface="微软雅黑" panose="020B0503020204020204" pitchFamily="34" charset="-122"/>
                <a:ea typeface="微软雅黑" panose="020B0503020204020204" pitchFamily="34" charset="-122"/>
                <a:cs typeface="Calibri" panose="020F0502020204030204"/>
              </a:rPr>
              <a:t>的处理被</a:t>
            </a:r>
            <a:r>
              <a:rPr lang="en-US" altLang="zh-CN" sz="2800" b="0" spc="-60" dirty="0">
                <a:latin typeface="微软雅黑" panose="020B0503020204020204" pitchFamily="34" charset="-122"/>
                <a:ea typeface="微软雅黑" panose="020B0503020204020204" pitchFamily="34" charset="-122"/>
                <a:cs typeface="Calibri" panose="020F0502020204030204"/>
              </a:rPr>
              <a:t>CPU</a:t>
            </a:r>
            <a:r>
              <a:rPr lang="zh-CN" altLang="en-US" sz="2800" b="0" spc="-60" dirty="0">
                <a:latin typeface="微软雅黑" panose="020B0503020204020204" pitchFamily="34" charset="-122"/>
                <a:ea typeface="微软雅黑" panose="020B0503020204020204" pitchFamily="34" charset="-122"/>
                <a:cs typeface="Calibri" panose="020F0502020204030204"/>
              </a:rPr>
              <a:t>划分为</a:t>
            </a:r>
            <a:r>
              <a:rPr lang="zh-CN" altLang="en-US" sz="2800" spc="-60" dirty="0">
                <a:latin typeface="微软雅黑" panose="020B0503020204020204" pitchFamily="34" charset="-122"/>
                <a:ea typeface="微软雅黑" panose="020B0503020204020204" pitchFamily="34" charset="-122"/>
                <a:cs typeface="Calibri" panose="020F0502020204030204"/>
              </a:rPr>
              <a:t>一个</a:t>
            </a:r>
            <a:r>
              <a:rPr lang="zh-CN" altLang="en-US" sz="2800" b="0" spc="-60" dirty="0">
                <a:latin typeface="微软雅黑" panose="020B0503020204020204" pitchFamily="34" charset="-122"/>
                <a:ea typeface="微软雅黑" panose="020B0503020204020204" pitchFamily="34" charset="-122"/>
                <a:cs typeface="Calibri" panose="020F0502020204030204"/>
              </a:rPr>
              <a:t>或者</a:t>
            </a:r>
            <a:r>
              <a:rPr lang="zh-CN" altLang="en-US" sz="2800" spc="-60" dirty="0">
                <a:latin typeface="微软雅黑" panose="020B0503020204020204" pitchFamily="34" charset="-122"/>
                <a:ea typeface="微软雅黑" panose="020B0503020204020204" pitchFamily="34" charset="-122"/>
                <a:cs typeface="Calibri" panose="020F0502020204030204"/>
              </a:rPr>
              <a:t>多个</a:t>
            </a:r>
            <a:r>
              <a:rPr lang="zh-CN" altLang="en-US" sz="2800" b="0" spc="-6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时钟周期 </a:t>
            </a:r>
            <a:r>
              <a:rPr lang="en-US" altLang="zh-CN" sz="2800" b="0" spc="-6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(clock cycle)</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底层的状态机</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 (FSM) </a:t>
            </a:r>
            <a:r>
              <a:rPr lang="zh-CN" sz="2400" b="0" spc="-4" dirty="0">
                <a:latin typeface="微软雅黑" panose="020B0503020204020204" pitchFamily="34" charset="-122"/>
                <a:ea typeface="微软雅黑" panose="020B0503020204020204" pitchFamily="34" charset="-122"/>
                <a:cs typeface="Calibri" panose="020F0502020204030204"/>
                <a:sym typeface="+mn-ea"/>
              </a:rPr>
              <a:t>在</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时钟的驱动下</a:t>
            </a:r>
            <a:r>
              <a:rPr lang="zh-CN" sz="2400" b="0" spc="-4" dirty="0">
                <a:latin typeface="微软雅黑" panose="020B0503020204020204" pitchFamily="34" charset="-122"/>
                <a:ea typeface="微软雅黑" panose="020B0503020204020204" pitchFamily="34" charset="-122"/>
                <a:cs typeface="Calibri" panose="020F0502020204030204"/>
                <a:sym typeface="+mn-ea"/>
              </a:rPr>
              <a:t>切换</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状态来完成指令在不同阶段的功能处理</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那么，大家知道如何计算CPU time了吗？</a:t>
            </a: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endParaRPr sz="2400" spc="-4" dirty="0">
              <a:latin typeface="Calibri" panose="020F0502020204030204"/>
              <a:cs typeface="Calibri" panose="020F0502020204030204"/>
            </a:endParaRPr>
          </a:p>
        </p:txBody>
      </p:sp>
      <p:sp>
        <p:nvSpPr>
          <p:cNvPr id="6" name="标题 5"/>
          <p:cNvSpPr>
            <a:spLocks noGrp="1"/>
          </p:cNvSpPr>
          <p:nvPr>
            <p:ph type="title"/>
          </p:nvPr>
        </p:nvSpPr>
        <p:spPr/>
        <p:txBody>
          <a:bodyPr/>
          <a:lstStyle/>
          <a:p>
            <a:r>
              <a:rPr lang="zh-CN" altLang="en-US" spc="4" dirty="0"/>
              <a:t>如何计算</a:t>
            </a:r>
            <a:r>
              <a:rPr lang="en-US" altLang="zh-CN" spc="4" dirty="0"/>
              <a:t>CPU time</a:t>
            </a:r>
            <a:r>
              <a:rPr lang="zh-CN" altLang="en-US" spc="4"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评测性能的铁律 </a:t>
            </a:r>
            <a:r>
              <a:rPr lang="en-US" altLang="zh-CN" spc="4" dirty="0"/>
              <a:t>— </a:t>
            </a:r>
            <a:r>
              <a:rPr lang="zh-CN" altLang="en-US" spc="4" dirty="0"/>
              <a:t>时间</a:t>
            </a:r>
            <a:endParaRPr lang="zh-CN" altLang="en-US" dirty="0"/>
          </a:p>
        </p:txBody>
      </p:sp>
      <p:sp>
        <p:nvSpPr>
          <p:cNvPr id="3" name="object 3"/>
          <p:cNvSpPr txBox="1"/>
          <p:nvPr/>
        </p:nvSpPr>
        <p:spPr>
          <a:xfrm>
            <a:off x="1255395" y="1621155"/>
            <a:ext cx="5055235" cy="368935"/>
          </a:xfrm>
          <a:prstGeom prst="rect">
            <a:avLst/>
          </a:prstGeom>
        </p:spPr>
        <p:txBody>
          <a:bodyPr vert="horz" wrap="square" lIns="0" tIns="0" rIns="0" bIns="0" rtlCol="0">
            <a:spAutoFit/>
          </a:bodyPr>
          <a:lstStyle/>
          <a:p>
            <a:pPr marL="11430">
              <a:tabLst>
                <a:tab pos="2685415" algn="l"/>
              </a:tabLst>
            </a:pPr>
            <a:r>
              <a:rPr lang="zh-CN" sz="2400" spc="-4" dirty="0">
                <a:latin typeface="微软雅黑" panose="020B0503020204020204" pitchFamily="34" charset="-122"/>
                <a:ea typeface="微软雅黑" panose="020B0503020204020204" pitchFamily="34" charset="-122"/>
                <a:cs typeface="微软雅黑" panose="020B0503020204020204" pitchFamily="34" charset="-122"/>
              </a:rPr>
              <a:t>处理器性能</a:t>
            </a:r>
            <a:r>
              <a:rPr lang="en-US" altLang="zh-CN" sz="2400" spc="-4" dirty="0">
                <a:latin typeface="微软雅黑" panose="020B0503020204020204" pitchFamily="34" charset="-122"/>
                <a:ea typeface="微软雅黑" panose="020B0503020204020204" pitchFamily="34" charset="-122"/>
                <a:cs typeface="微软雅黑" panose="020B0503020204020204" pitchFamily="34" charset="-122"/>
              </a:rPr>
              <a:t>       </a:t>
            </a:r>
            <a:r>
              <a:rPr sz="2400" dirty="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object 5"/>
          <p:cNvSpPr txBox="1"/>
          <p:nvPr/>
        </p:nvSpPr>
        <p:spPr>
          <a:xfrm>
            <a:off x="4462780" y="1879600"/>
            <a:ext cx="1343025" cy="368935"/>
          </a:xfrm>
          <a:prstGeom prst="rect">
            <a:avLst/>
          </a:prstGeom>
        </p:spPr>
        <p:txBody>
          <a:bodyPr vert="horz" wrap="square" lIns="0" tIns="0" rIns="0" bIns="0" rtlCol="0">
            <a:spAutoFit/>
          </a:bodyPr>
          <a:lstStyle/>
          <a:p>
            <a:pPr marL="11430"/>
            <a:r>
              <a:rPr sz="2400" spc="-4" dirty="0">
                <a:latin typeface="Calibri" panose="020F0502020204030204"/>
                <a:cs typeface="Calibri" panose="020F0502020204030204"/>
              </a:rPr>
              <a:t>Pro</a:t>
            </a:r>
            <a:r>
              <a:rPr sz="2400" spc="-13" dirty="0">
                <a:latin typeface="Calibri" panose="020F0502020204030204"/>
                <a:cs typeface="Calibri" panose="020F0502020204030204"/>
              </a:rPr>
              <a:t>g</a:t>
            </a:r>
            <a:r>
              <a:rPr sz="2400" spc="-4" dirty="0">
                <a:latin typeface="Calibri" panose="020F0502020204030204"/>
                <a:cs typeface="Calibri" panose="020F0502020204030204"/>
              </a:rPr>
              <a:t>ram</a:t>
            </a:r>
            <a:endParaRPr sz="2400">
              <a:latin typeface="Calibri" panose="020F0502020204030204"/>
              <a:cs typeface="Calibri" panose="020F0502020204030204"/>
            </a:endParaRPr>
          </a:p>
        </p:txBody>
      </p:sp>
      <p:sp>
        <p:nvSpPr>
          <p:cNvPr id="7" name="object 7"/>
          <p:cNvSpPr txBox="1"/>
          <p:nvPr/>
        </p:nvSpPr>
        <p:spPr>
          <a:xfrm>
            <a:off x="1617528" y="2474153"/>
            <a:ext cx="1697636" cy="810411"/>
          </a:xfrm>
          <a:prstGeom prst="rect">
            <a:avLst/>
          </a:prstGeom>
          <a:ln w="25400">
            <a:solidFill>
              <a:srgbClr val="FF0000"/>
            </a:solidFill>
          </a:ln>
        </p:spPr>
        <p:txBody>
          <a:bodyPr vert="horz" wrap="square" lIns="0" tIns="91627" rIns="0" bIns="0" rtlCol="0">
            <a:spAutoFit/>
          </a:bodyPr>
          <a:lstStyle/>
          <a:p>
            <a:pPr marR="83185" algn="ctr">
              <a:spcBef>
                <a:spcPts val="720"/>
              </a:spcBef>
            </a:pPr>
            <a:r>
              <a:rPr sz="2125" spc="-4" dirty="0">
                <a:latin typeface="Calibri" panose="020F0502020204030204"/>
                <a:cs typeface="Calibri" panose="020F0502020204030204"/>
              </a:rPr>
              <a:t>Instructions</a:t>
            </a:r>
            <a:endParaRPr sz="2125" dirty="0">
              <a:latin typeface="Calibri" panose="020F0502020204030204"/>
              <a:cs typeface="Calibri" panose="020F0502020204030204"/>
            </a:endParaRPr>
          </a:p>
          <a:p>
            <a:pPr marR="66040" algn="ctr">
              <a:spcBef>
                <a:spcPts val="550"/>
              </a:spcBef>
            </a:pPr>
            <a:r>
              <a:rPr sz="2125" spc="-4" dirty="0">
                <a:latin typeface="Calibri" panose="020F0502020204030204"/>
                <a:cs typeface="Calibri" panose="020F0502020204030204"/>
              </a:rPr>
              <a:t>Program</a:t>
            </a:r>
            <a:endParaRPr sz="2125" dirty="0">
              <a:latin typeface="Calibri" panose="020F0502020204030204"/>
              <a:cs typeface="Calibri" panose="020F0502020204030204"/>
            </a:endParaRPr>
          </a:p>
        </p:txBody>
      </p:sp>
      <p:sp>
        <p:nvSpPr>
          <p:cNvPr id="8" name="object 8"/>
          <p:cNvSpPr txBox="1"/>
          <p:nvPr/>
        </p:nvSpPr>
        <p:spPr>
          <a:xfrm>
            <a:off x="3928745" y="2473960"/>
            <a:ext cx="1734185" cy="805180"/>
          </a:xfrm>
          <a:prstGeom prst="rect">
            <a:avLst/>
          </a:prstGeom>
          <a:ln w="25400">
            <a:solidFill>
              <a:srgbClr val="FF0000"/>
            </a:solidFill>
          </a:ln>
        </p:spPr>
        <p:txBody>
          <a:bodyPr vert="horz" wrap="square" lIns="0" tIns="32604" rIns="0" bIns="0" rtlCol="0">
            <a:spAutoFit/>
          </a:bodyPr>
          <a:lstStyle/>
          <a:p>
            <a:pPr marL="162560" marR="314325" indent="223520">
              <a:lnSpc>
                <a:spcPct val="118000"/>
              </a:lnSpc>
              <a:spcBef>
                <a:spcPts val="255"/>
              </a:spcBef>
            </a:pPr>
            <a:r>
              <a:rPr sz="2125" spc="-9" dirty="0">
                <a:latin typeface="Calibri" panose="020F0502020204030204"/>
                <a:cs typeface="Calibri" panose="020F0502020204030204"/>
              </a:rPr>
              <a:t>Cycles  </a:t>
            </a:r>
            <a:r>
              <a:rPr sz="2125" spc="-4" dirty="0">
                <a:latin typeface="Calibri" panose="020F0502020204030204"/>
                <a:cs typeface="Calibri" panose="020F0502020204030204"/>
              </a:rPr>
              <a:t>Instruction</a:t>
            </a:r>
            <a:endParaRPr sz="2125">
              <a:latin typeface="Calibri" panose="020F0502020204030204"/>
              <a:cs typeface="Calibri" panose="020F0502020204030204"/>
            </a:endParaRPr>
          </a:p>
        </p:txBody>
      </p:sp>
      <p:sp>
        <p:nvSpPr>
          <p:cNvPr id="9" name="object 9"/>
          <p:cNvSpPr txBox="1"/>
          <p:nvPr/>
        </p:nvSpPr>
        <p:spPr>
          <a:xfrm>
            <a:off x="6123733" y="2458840"/>
            <a:ext cx="1452546" cy="824105"/>
          </a:xfrm>
          <a:prstGeom prst="rect">
            <a:avLst/>
          </a:prstGeom>
          <a:ln w="25400">
            <a:solidFill>
              <a:srgbClr val="FF0000"/>
            </a:solidFill>
          </a:ln>
        </p:spPr>
        <p:txBody>
          <a:bodyPr vert="horz" wrap="square" lIns="0" tIns="93314" rIns="0" bIns="0" rtlCol="0">
            <a:spAutoFit/>
          </a:bodyPr>
          <a:lstStyle/>
          <a:p>
            <a:pPr marL="362585" marR="488315">
              <a:lnSpc>
                <a:spcPct val="115000"/>
              </a:lnSpc>
              <a:spcBef>
                <a:spcPts val="735"/>
              </a:spcBef>
            </a:pPr>
            <a:r>
              <a:rPr sz="2125" spc="-13" dirty="0">
                <a:latin typeface="Calibri" panose="020F0502020204030204"/>
                <a:cs typeface="Calibri" panose="020F0502020204030204"/>
              </a:rPr>
              <a:t>Time  </a:t>
            </a:r>
            <a:r>
              <a:rPr sz="2125" spc="-9" dirty="0">
                <a:latin typeface="Calibri" panose="020F0502020204030204"/>
                <a:cs typeface="Calibri" panose="020F0502020204030204"/>
              </a:rPr>
              <a:t>Cycle</a:t>
            </a:r>
            <a:endParaRPr sz="2125">
              <a:latin typeface="Calibri" panose="020F0502020204030204"/>
              <a:cs typeface="Calibri" panose="020F0502020204030204"/>
            </a:endParaRPr>
          </a:p>
        </p:txBody>
      </p:sp>
      <p:sp>
        <p:nvSpPr>
          <p:cNvPr id="10" name="object 10"/>
          <p:cNvSpPr txBox="1"/>
          <p:nvPr/>
        </p:nvSpPr>
        <p:spPr>
          <a:xfrm>
            <a:off x="1790800" y="3431585"/>
            <a:ext cx="1417133" cy="326884"/>
          </a:xfrm>
          <a:prstGeom prst="rect">
            <a:avLst/>
          </a:prstGeom>
        </p:spPr>
        <p:txBody>
          <a:bodyPr vert="horz" wrap="square" lIns="0" tIns="0" rIns="0" bIns="0" rtlCol="0">
            <a:spAutoFit/>
          </a:bodyPr>
          <a:lstStyle/>
          <a:p>
            <a:pPr marL="11430"/>
            <a:r>
              <a:rPr sz="2125" spc="-4" dirty="0">
                <a:latin typeface="Arial" panose="020B0604020202020204"/>
                <a:cs typeface="Arial" panose="020B0604020202020204"/>
              </a:rPr>
              <a:t>(code</a:t>
            </a:r>
            <a:r>
              <a:rPr sz="2125" spc="-49" dirty="0">
                <a:latin typeface="Arial" panose="020B0604020202020204"/>
                <a:cs typeface="Arial" panose="020B0604020202020204"/>
              </a:rPr>
              <a:t> </a:t>
            </a:r>
            <a:r>
              <a:rPr sz="2125" spc="-4" dirty="0">
                <a:latin typeface="Arial" panose="020B0604020202020204"/>
                <a:cs typeface="Arial" panose="020B0604020202020204"/>
              </a:rPr>
              <a:t>size)</a:t>
            </a:r>
            <a:endParaRPr sz="2125">
              <a:latin typeface="Arial" panose="020B0604020202020204"/>
              <a:cs typeface="Arial" panose="020B0604020202020204"/>
            </a:endParaRPr>
          </a:p>
        </p:txBody>
      </p:sp>
      <p:sp>
        <p:nvSpPr>
          <p:cNvPr id="11" name="object 11"/>
          <p:cNvSpPr txBox="1"/>
          <p:nvPr/>
        </p:nvSpPr>
        <p:spPr>
          <a:xfrm>
            <a:off x="1325400" y="2729820"/>
            <a:ext cx="180444"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a:t>
            </a:r>
            <a:endParaRPr sz="2125">
              <a:latin typeface="Arial" panose="020B0604020202020204"/>
              <a:cs typeface="Arial" panose="020B0604020202020204"/>
            </a:endParaRPr>
          </a:p>
        </p:txBody>
      </p:sp>
      <p:sp>
        <p:nvSpPr>
          <p:cNvPr id="12" name="object 12"/>
          <p:cNvSpPr txBox="1"/>
          <p:nvPr/>
        </p:nvSpPr>
        <p:spPr>
          <a:xfrm>
            <a:off x="3563308" y="2797276"/>
            <a:ext cx="202929"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X</a:t>
            </a:r>
            <a:endParaRPr sz="2125">
              <a:latin typeface="Arial" panose="020B0604020202020204"/>
              <a:cs typeface="Arial" panose="020B0604020202020204"/>
            </a:endParaRPr>
          </a:p>
        </p:txBody>
      </p:sp>
      <p:sp>
        <p:nvSpPr>
          <p:cNvPr id="13" name="object 13"/>
          <p:cNvSpPr txBox="1"/>
          <p:nvPr/>
        </p:nvSpPr>
        <p:spPr>
          <a:xfrm>
            <a:off x="5836270" y="2797276"/>
            <a:ext cx="202929"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X</a:t>
            </a:r>
            <a:endParaRPr sz="2125">
              <a:latin typeface="Arial" panose="020B0604020202020204"/>
              <a:cs typeface="Arial" panose="020B0604020202020204"/>
            </a:endParaRPr>
          </a:p>
        </p:txBody>
      </p:sp>
      <p:sp>
        <p:nvSpPr>
          <p:cNvPr id="14" name="object 14"/>
          <p:cNvSpPr/>
          <p:nvPr/>
        </p:nvSpPr>
        <p:spPr>
          <a:xfrm>
            <a:off x="1701977" y="2968882"/>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835"/>
          </a:p>
        </p:txBody>
      </p:sp>
      <p:sp>
        <p:nvSpPr>
          <p:cNvPr id="15" name="object 15"/>
          <p:cNvSpPr/>
          <p:nvPr/>
        </p:nvSpPr>
        <p:spPr>
          <a:xfrm>
            <a:off x="4005740" y="2968882"/>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835"/>
          </a:p>
        </p:txBody>
      </p:sp>
      <p:sp>
        <p:nvSpPr>
          <p:cNvPr id="16" name="object 16"/>
          <p:cNvSpPr/>
          <p:nvPr/>
        </p:nvSpPr>
        <p:spPr>
          <a:xfrm>
            <a:off x="6154574" y="2968882"/>
            <a:ext cx="1214203" cy="0"/>
          </a:xfrm>
          <a:custGeom>
            <a:avLst/>
            <a:gdLst/>
            <a:ahLst/>
            <a:cxnLst/>
            <a:rect l="l" t="t" r="r" b="b"/>
            <a:pathLst>
              <a:path w="1371600">
                <a:moveTo>
                  <a:pt x="0" y="0"/>
                </a:moveTo>
                <a:lnTo>
                  <a:pt x="1371600" y="0"/>
                </a:lnTo>
              </a:path>
            </a:pathLst>
          </a:custGeom>
          <a:ln w="19050">
            <a:solidFill>
              <a:srgbClr val="000000"/>
            </a:solidFill>
          </a:ln>
        </p:spPr>
        <p:txBody>
          <a:bodyPr wrap="square" lIns="0" tIns="0" rIns="0" bIns="0" rtlCol="0"/>
          <a:lstStyle/>
          <a:p>
            <a:endParaRPr sz="2835"/>
          </a:p>
        </p:txBody>
      </p:sp>
      <p:sp>
        <p:nvSpPr>
          <p:cNvPr id="17" name="object 17"/>
          <p:cNvSpPr txBox="1"/>
          <p:nvPr/>
        </p:nvSpPr>
        <p:spPr>
          <a:xfrm>
            <a:off x="4435880" y="3431585"/>
            <a:ext cx="652072"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(CPI)</a:t>
            </a:r>
            <a:endParaRPr sz="2125">
              <a:latin typeface="Arial" panose="020B0604020202020204"/>
              <a:cs typeface="Arial" panose="020B0604020202020204"/>
            </a:endParaRPr>
          </a:p>
        </p:txBody>
      </p:sp>
      <p:sp>
        <p:nvSpPr>
          <p:cNvPr id="18" name="object 18"/>
          <p:cNvSpPr txBox="1"/>
          <p:nvPr/>
        </p:nvSpPr>
        <p:spPr>
          <a:xfrm>
            <a:off x="6166804" y="3390641"/>
            <a:ext cx="1508198" cy="326884"/>
          </a:xfrm>
          <a:prstGeom prst="rect">
            <a:avLst/>
          </a:prstGeom>
        </p:spPr>
        <p:txBody>
          <a:bodyPr vert="horz" wrap="square" lIns="0" tIns="0" rIns="0" bIns="0" rtlCol="0">
            <a:spAutoFit/>
          </a:bodyPr>
          <a:lstStyle/>
          <a:p>
            <a:pPr marL="11430"/>
            <a:r>
              <a:rPr sz="2125" spc="-4" dirty="0">
                <a:latin typeface="Arial" panose="020B0604020202020204"/>
                <a:cs typeface="Arial" panose="020B0604020202020204"/>
              </a:rPr>
              <a:t>(cycle</a:t>
            </a:r>
            <a:r>
              <a:rPr sz="2125" spc="-62" dirty="0">
                <a:latin typeface="Arial" panose="020B0604020202020204"/>
                <a:cs typeface="Arial" panose="020B0604020202020204"/>
              </a:rPr>
              <a:t> </a:t>
            </a:r>
            <a:r>
              <a:rPr sz="2125" dirty="0">
                <a:latin typeface="Arial" panose="020B0604020202020204"/>
                <a:cs typeface="Arial" panose="020B0604020202020204"/>
              </a:rPr>
              <a:t>time)</a:t>
            </a:r>
          </a:p>
        </p:txBody>
      </p:sp>
      <p:sp>
        <p:nvSpPr>
          <p:cNvPr id="19" name="object 19"/>
          <p:cNvSpPr/>
          <p:nvPr/>
        </p:nvSpPr>
        <p:spPr>
          <a:xfrm>
            <a:off x="4171472" y="1818966"/>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400"/>
          </a:p>
        </p:txBody>
      </p:sp>
      <p:sp>
        <p:nvSpPr>
          <p:cNvPr id="20" name="object 4"/>
          <p:cNvSpPr txBox="1"/>
          <p:nvPr/>
        </p:nvSpPr>
        <p:spPr>
          <a:xfrm>
            <a:off x="4579620" y="1446530"/>
            <a:ext cx="1075055" cy="368935"/>
          </a:xfrm>
          <a:prstGeom prst="rect">
            <a:avLst/>
          </a:prstGeom>
        </p:spPr>
        <p:txBody>
          <a:bodyPr vert="horz" wrap="square" lIns="0" tIns="0" rIns="0" bIns="0" rtlCol="0">
            <a:spAutoFit/>
          </a:bodyPr>
          <a:lstStyle/>
          <a:p>
            <a:pPr marL="11430"/>
            <a:r>
              <a:rPr sz="2400" spc="-53" dirty="0">
                <a:latin typeface="Calibri" panose="020F0502020204030204"/>
                <a:cs typeface="Calibri" panose="020F0502020204030204"/>
              </a:rPr>
              <a:t>T</a:t>
            </a:r>
            <a:r>
              <a:rPr sz="2400" spc="-4" dirty="0">
                <a:latin typeface="Calibri" panose="020F0502020204030204"/>
                <a:cs typeface="Calibri" panose="020F0502020204030204"/>
              </a:rPr>
              <a:t>i</a:t>
            </a:r>
            <a:r>
              <a:rPr sz="2400" dirty="0">
                <a:latin typeface="Calibri" panose="020F0502020204030204"/>
                <a:cs typeface="Calibri" panose="020F0502020204030204"/>
              </a:rPr>
              <a:t>m</a:t>
            </a:r>
            <a:r>
              <a:rPr sz="2400" spc="-4" dirty="0">
                <a:latin typeface="Calibri" panose="020F0502020204030204"/>
                <a:cs typeface="Calibri" panose="020F0502020204030204"/>
              </a:rPr>
              <a:t>e</a:t>
            </a:r>
            <a:endParaRPr sz="2400">
              <a:latin typeface="Calibri" panose="020F0502020204030204"/>
              <a:cs typeface="Calibri" panose="020F0502020204030204"/>
            </a:endParaRPr>
          </a:p>
        </p:txBody>
      </p:sp>
      <p:sp>
        <p:nvSpPr>
          <p:cNvPr id="2" name="文本框 1"/>
          <p:cNvSpPr txBox="1"/>
          <p:nvPr/>
        </p:nvSpPr>
        <p:spPr>
          <a:xfrm>
            <a:off x="2443990" y="4743826"/>
            <a:ext cx="4155305" cy="584775"/>
          </a:xfrm>
          <a:prstGeom prst="rect">
            <a:avLst/>
          </a:prstGeom>
          <a:noFill/>
          <a:ln>
            <a:solidFill>
              <a:srgbClr val="FF0000"/>
            </a:solidFill>
          </a:ln>
        </p:spPr>
        <p:txBody>
          <a:bodyPr wrap="none" rtlCol="0">
            <a:spAutoFit/>
          </a:bodyPr>
          <a:lstStyle/>
          <a:p>
            <a:r>
              <a:rPr lang="en-US" altLang="zh-CN" b="0" dirty="0" smtClean="0">
                <a:solidFill>
                  <a:srgbClr val="FF0000"/>
                </a:solidFill>
                <a:latin typeface="微软雅黑" panose="020B0503020204020204" pitchFamily="34" charset="-122"/>
                <a:ea typeface="微软雅黑" panose="020B0503020204020204" pitchFamily="34" charset="-122"/>
              </a:rPr>
              <a:t>CPU time</a:t>
            </a:r>
            <a:r>
              <a:rPr lang="zh-CN" altLang="en-US" b="0" dirty="0" smtClean="0">
                <a:solidFill>
                  <a:srgbClr val="FF0000"/>
                </a:solidFill>
                <a:latin typeface="微软雅黑" panose="020B0503020204020204" pitchFamily="34" charset="-122"/>
                <a:ea typeface="微软雅黑" panose="020B0503020204020204" pitchFamily="34" charset="-122"/>
              </a:rPr>
              <a:t>的计算方法</a:t>
            </a:r>
            <a:endParaRPr lang="zh-CN" altLang="en-US"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4" dirty="0"/>
              <a:t>CPU </a:t>
            </a:r>
            <a:r>
              <a:rPr lang="en-US" altLang="zh-CN" spc="4" dirty="0" smtClean="0"/>
              <a:t>time</a:t>
            </a:r>
            <a:r>
              <a:rPr lang="zh-CN" altLang="en-US" spc="4" dirty="0" smtClean="0"/>
              <a:t>的三</a:t>
            </a:r>
            <a:r>
              <a:rPr lang="zh-CN" altLang="en-US" spc="4" dirty="0"/>
              <a:t>要素</a:t>
            </a:r>
            <a:endParaRPr lang="zh-CN" altLang="en-US" dirty="0"/>
          </a:p>
        </p:txBody>
      </p:sp>
      <p:sp>
        <p:nvSpPr>
          <p:cNvPr id="4" name="object 4"/>
          <p:cNvSpPr txBox="1"/>
          <p:nvPr/>
        </p:nvSpPr>
        <p:spPr>
          <a:xfrm>
            <a:off x="512843" y="1144995"/>
            <a:ext cx="8118201" cy="4585871"/>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Instructions/Program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程序运行对应的指令数</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endParaRPr lang="zh-CN" altLang="en-US"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程序运行</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过程所</a:t>
            </a:r>
            <a:r>
              <a:rPr lang="zh-CN" sz="2400" spc="-4" dirty="0">
                <a:latin typeface="微软雅黑" panose="020B0503020204020204" pitchFamily="34" charset="-122"/>
                <a:ea typeface="微软雅黑" panose="020B0503020204020204" pitchFamily="34" charset="-122"/>
                <a:cs typeface="Calibri" panose="020F0502020204030204"/>
                <a:sym typeface="+mn-ea"/>
              </a:rPr>
              <a:t>执行的指令数</a:t>
            </a:r>
            <a:r>
              <a:rPr lang="zh-CN" sz="2400" b="0" spc="-4" dirty="0">
                <a:latin typeface="微软雅黑" panose="020B0503020204020204" pitchFamily="34" charset="-122"/>
                <a:ea typeface="微软雅黑" panose="020B0503020204020204" pitchFamily="34" charset="-122"/>
                <a:cs typeface="Calibri" panose="020F0502020204030204"/>
                <a:sym typeface="+mn-ea"/>
              </a:rPr>
              <a:t>，不是二进制代码里的指令数</a:t>
            </a:r>
            <a:endParaRPr lang="zh-CN" sz="2400" b="0" spc="-4"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由</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 </a:t>
            </a:r>
            <a:r>
              <a:rPr lang="zh-CN" sz="2400" b="0" spc="-4" dirty="0">
                <a:latin typeface="微软雅黑" panose="020B0503020204020204" pitchFamily="34" charset="-122"/>
                <a:ea typeface="微软雅黑" panose="020B0503020204020204" pitchFamily="34" charset="-122"/>
                <a:cs typeface="Calibri" panose="020F0502020204030204"/>
                <a:sym typeface="+mn-ea"/>
              </a:rPr>
              <a:t>算法</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a:t>
            </a:r>
            <a:r>
              <a:rPr lang="zh-CN" sz="2400" b="0" spc="-4" dirty="0">
                <a:latin typeface="微软雅黑" panose="020B0503020204020204" pitchFamily="34" charset="-122"/>
                <a:ea typeface="微软雅黑" panose="020B0503020204020204" pitchFamily="34" charset="-122"/>
                <a:cs typeface="Calibri" panose="020F0502020204030204"/>
                <a:sym typeface="+mn-ea"/>
              </a:rPr>
              <a:t>编译器</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a:t>
            </a:r>
            <a:r>
              <a:rPr 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 </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决定</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Cycles/Instruction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指令处理所需时钟周期数</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endParaRPr lang="zh-CN" altLang="en-US"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由</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 </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和 </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CPU</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组织 决定</a:t>
            </a:r>
            <a:endParaRPr lang="zh-CN" altLang="en-US" sz="2400" b="0" spc="-4"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比如</a:t>
            </a:r>
            <a:r>
              <a:rPr lang="zh-CN" altLang="en-US" sz="2400" spc="-4" dirty="0">
                <a:latin typeface="微软雅黑" panose="020B0503020204020204" pitchFamily="34" charset="-122"/>
                <a:ea typeface="微软雅黑" panose="020B0503020204020204" pitchFamily="34" charset="-122"/>
                <a:cs typeface="Calibri" panose="020F0502020204030204"/>
                <a:sym typeface="+mn-ea"/>
              </a:rPr>
              <a:t>流水线</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会降低这个分量</a:t>
            </a:r>
            <a:endParaRPr lang="zh-CN" altLang="en-US" sz="2400" b="0" spc="-4"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Time/cycle (</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一个时钟周期所需要的的时间</a:t>
            </a:r>
            <a:r>
              <a:rPr lang="en-US" altLang="zh-CN" sz="2800" b="0" spc="-60" dirty="0">
                <a:latin typeface="微软雅黑" panose="020B0503020204020204" pitchFamily="34" charset="-122"/>
                <a:ea typeface="微软雅黑" panose="020B0503020204020204" pitchFamily="34" charset="-122"/>
                <a:cs typeface="Calibri" panose="020F0502020204030204"/>
              </a:rPr>
              <a:t>)</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rPr>
              <a:t>由技术、组成、电路设计技术决定</a:t>
            </a:r>
            <a:endParaRPr lang="zh-CN" altLang="en-US" sz="2800" b="0" spc="-60" dirty="0">
              <a:latin typeface="微软雅黑" panose="020B0503020204020204" pitchFamily="34" charset="-122"/>
              <a:ea typeface="微软雅黑" panose="020B0503020204020204" pitchFamily="34" charset="-122"/>
              <a:cs typeface="Calibri" panose="020F0502020204030204"/>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smtClean="0"/>
              <a:t>优化</a:t>
            </a:r>
            <a:r>
              <a:rPr lang="en-US" altLang="zh-CN" spc="4" dirty="0" smtClean="0"/>
              <a:t>CPU time</a:t>
            </a:r>
            <a:r>
              <a:rPr lang="zh-CN" altLang="en-US" spc="4" dirty="0" smtClean="0"/>
              <a:t>的</a:t>
            </a:r>
            <a:r>
              <a:rPr lang="zh-CN" altLang="en-US" spc="4" dirty="0"/>
              <a:t>注意事项</a:t>
            </a:r>
            <a:endParaRPr lang="zh-CN" altLang="en-US" dirty="0"/>
          </a:p>
        </p:txBody>
      </p:sp>
      <p:sp>
        <p:nvSpPr>
          <p:cNvPr id="4" name="object 4"/>
          <p:cNvSpPr txBox="1"/>
          <p:nvPr/>
        </p:nvSpPr>
        <p:spPr>
          <a:xfrm>
            <a:off x="512843" y="1144995"/>
            <a:ext cx="8118201" cy="3539430"/>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要最小化</a:t>
            </a: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三要素的乘积</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，而</a:t>
            </a: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不是某个独立的</a:t>
            </a:r>
            <a:r>
              <a:rPr lang="zh-CN" altLang="en-US" sz="2800" spc="-60" dirty="0" smtClean="0">
                <a:latin typeface="微软雅黑" panose="020B0503020204020204" pitchFamily="34" charset="-122"/>
                <a:ea typeface="微软雅黑" panose="020B0503020204020204" pitchFamily="34" charset="-122"/>
                <a:cs typeface="Calibri" panose="020F0502020204030204"/>
                <a:sym typeface="+mn-ea"/>
              </a:rPr>
              <a:t>项</a:t>
            </a: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a:t>
            </a:r>
            <a:endParaRPr lang="zh-CN" sz="240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性能优化的常见错误是忽略了某个要素</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例如，通过改变</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来减少指令的数量（第一个要素）</a:t>
            </a:r>
            <a:endParaRPr lang="zh-CN" altLang="en-US" sz="2400" b="0" spc="-4"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然而，</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的改变可能导致</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CPU</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实现变复杂，进而使得整个时钟周期（第三个要素）变长。</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换言之，该方法有可能得不偿失。</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所以要谨记：三要素是相关的</a:t>
            </a:r>
          </a:p>
        </p:txBody>
      </p:sp>
      <p:pic>
        <p:nvPicPr>
          <p:cNvPr id="2" name="图片 1"/>
          <p:cNvPicPr>
            <a:picLocks noChangeAspect="1"/>
          </p:cNvPicPr>
          <p:nvPr/>
        </p:nvPicPr>
        <p:blipFill>
          <a:blip r:embed="rId2"/>
          <a:stretch>
            <a:fillRect/>
          </a:stretch>
        </p:blipFill>
        <p:spPr>
          <a:xfrm>
            <a:off x="858831" y="4934070"/>
            <a:ext cx="5450651" cy="1293735"/>
          </a:xfrm>
          <a:prstGeom prst="rect">
            <a:avLst/>
          </a:prstGeom>
        </p:spPr>
      </p:pic>
    </p:spTree>
    <p:extLst>
      <p:ext uri="{BB962C8B-B14F-4D97-AF65-F5344CB8AC3E}">
        <p14:creationId xmlns:p14="http://schemas.microsoft.com/office/powerpoint/2010/main" val="128383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其它性能指标：</a:t>
            </a:r>
            <a:r>
              <a:rPr lang="en-US" altLang="zh-CN" spc="4" dirty="0"/>
              <a:t>MIPS</a:t>
            </a:r>
            <a:endParaRPr lang="zh-CN" altLang="en-US" dirty="0"/>
          </a:p>
        </p:txBody>
      </p:sp>
      <p:sp>
        <p:nvSpPr>
          <p:cNvPr id="4" name="object 4"/>
          <p:cNvSpPr txBox="1"/>
          <p:nvPr/>
        </p:nvSpPr>
        <p:spPr>
          <a:xfrm>
            <a:off x="512843" y="1144995"/>
            <a:ext cx="8118201" cy="2646878"/>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 – Million Instructions per Second</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MIPS = instruction count/(execution time x 10</a:t>
            </a:r>
            <a:r>
              <a:rPr lang="en-US" altLang="zh-CN" sz="2400" b="0" spc="-4" baseline="30000" dirty="0">
                <a:latin typeface="微软雅黑" panose="020B0503020204020204" pitchFamily="34" charset="-122"/>
                <a:ea typeface="微软雅黑" panose="020B0503020204020204" pitchFamily="34" charset="-122"/>
                <a:cs typeface="Calibri" panose="020F0502020204030204"/>
              </a:rPr>
              <a:t>6</a:t>
            </a:r>
            <a:r>
              <a:rPr lang="en-US" altLang="zh-CN" sz="2400" b="0" spc="-4" dirty="0">
                <a:latin typeface="微软雅黑" panose="020B0503020204020204" pitchFamily="34" charset="-122"/>
                <a:ea typeface="微软雅黑" panose="020B0503020204020204" pitchFamily="34" charset="-122"/>
                <a:cs typeface="Calibri" panose="020F0502020204030204"/>
              </a:rPr>
              <a:t>)</a:t>
            </a: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             = clock rate/(CPI x 10</a:t>
            </a:r>
            <a:r>
              <a:rPr lang="en-US" altLang="zh-CN" sz="2400" b="0" spc="-4" baseline="30000" dirty="0">
                <a:latin typeface="微软雅黑" panose="020B0503020204020204" pitchFamily="34" charset="-122"/>
                <a:ea typeface="微软雅黑" panose="020B0503020204020204" pitchFamily="34" charset="-122"/>
                <a:cs typeface="Calibri" panose="020F0502020204030204"/>
              </a:rPr>
              <a:t>6</a:t>
            </a:r>
            <a:r>
              <a:rPr lang="en-US" altLang="zh-CN" sz="2400" b="0" spc="-4" dirty="0">
                <a:latin typeface="微软雅黑" panose="020B0503020204020204" pitchFamily="34" charset="-122"/>
                <a:ea typeface="微软雅黑" panose="020B0503020204020204" pitchFamily="34" charset="-122"/>
                <a:cs typeface="Calibri" panose="020F0502020204030204"/>
              </a:rPr>
              <a:t>)</a:t>
            </a: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通常用于机器峰值性能的声明</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有其自身的问题</a:t>
            </a:r>
          </a:p>
        </p:txBody>
      </p:sp>
      <p:sp>
        <p:nvSpPr>
          <p:cNvPr id="5" name="object 7">
            <a:extLst>
              <a:ext uri="{FF2B5EF4-FFF2-40B4-BE49-F238E27FC236}">
                <a16:creationId xmlns:a16="http://schemas.microsoft.com/office/drawing/2014/main" id="{CADB54E3-D232-4209-82B3-046240DFD289}"/>
              </a:ext>
            </a:extLst>
          </p:cNvPr>
          <p:cNvSpPr/>
          <p:nvPr/>
        </p:nvSpPr>
        <p:spPr>
          <a:xfrm>
            <a:off x="776854" y="3932334"/>
            <a:ext cx="5737067" cy="2336491"/>
          </a:xfrm>
          <a:prstGeom prst="rect">
            <a:avLst/>
          </a:prstGeom>
          <a:blipFill>
            <a:blip r:embed="rId2" cstate="print"/>
            <a:stretch>
              <a:fillRect/>
            </a:stretch>
          </a:blipFill>
        </p:spPr>
        <p:txBody>
          <a:bodyPr wrap="square" lIns="0" tIns="0" rIns="0" bIns="0" rtlCol="0"/>
          <a:lstStyle/>
          <a:p>
            <a:endParaRPr sz="2835"/>
          </a:p>
        </p:txBody>
      </p:sp>
      <p:pic>
        <p:nvPicPr>
          <p:cNvPr id="2" name="图片 1"/>
          <p:cNvPicPr>
            <a:picLocks noChangeAspect="1"/>
          </p:cNvPicPr>
          <p:nvPr/>
        </p:nvPicPr>
        <p:blipFill>
          <a:blip r:embed="rId3"/>
          <a:stretch>
            <a:fillRect/>
          </a:stretch>
        </p:blipFill>
        <p:spPr>
          <a:xfrm>
            <a:off x="5547851" y="2468434"/>
            <a:ext cx="3319774" cy="2007956"/>
          </a:xfrm>
          <a:prstGeom prst="rect">
            <a:avLst/>
          </a:prstGeom>
        </p:spPr>
      </p:pic>
    </p:spTree>
    <p:extLst>
      <p:ext uri="{BB962C8B-B14F-4D97-AF65-F5344CB8AC3E}">
        <p14:creationId xmlns:p14="http://schemas.microsoft.com/office/powerpoint/2010/main" val="12902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什么情况下可以用</a:t>
            </a:r>
            <a:r>
              <a:rPr lang="en-US" altLang="zh-CN" spc="4" dirty="0"/>
              <a:t>MIPS</a:t>
            </a:r>
            <a:r>
              <a:rPr lang="zh-CN" altLang="en-US" spc="4" dirty="0"/>
              <a:t>？</a:t>
            </a:r>
            <a:endParaRPr lang="zh-CN" altLang="en-US" dirty="0"/>
          </a:p>
        </p:txBody>
      </p:sp>
      <p:sp>
        <p:nvSpPr>
          <p:cNvPr id="4" name="object 4"/>
          <p:cNvSpPr txBox="1"/>
          <p:nvPr/>
        </p:nvSpPr>
        <p:spPr>
          <a:xfrm>
            <a:off x="512843" y="1144995"/>
            <a:ext cx="8118201" cy="3570208"/>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smtClean="0">
                <a:latin typeface="微软雅黑" panose="020B0503020204020204" pitchFamily="34" charset="-122"/>
                <a:ea typeface="微软雅黑" panose="020B0503020204020204" pitchFamily="34" charset="-122"/>
                <a:cs typeface="Calibri" panose="020F0502020204030204"/>
                <a:sym typeface="+mn-ea"/>
              </a:rPr>
              <a:t>相同的</a:t>
            </a:r>
            <a:r>
              <a:rPr lang="en-US" altLang="zh-CN" sz="2800" b="0" spc="-60" dirty="0" smtClean="0">
                <a:latin typeface="微软雅黑" panose="020B0503020204020204" pitchFamily="34" charset="-122"/>
                <a:ea typeface="微软雅黑" panose="020B0503020204020204" pitchFamily="34" charset="-122"/>
                <a:cs typeface="Calibri" panose="020F0502020204030204"/>
                <a:sym typeface="+mn-ea"/>
              </a:rPr>
              <a:t>compiler</a:t>
            </a:r>
            <a:r>
              <a:rPr lang="zh-CN" altLang="en-US" sz="2800" b="0" spc="-60" dirty="0" smtClean="0">
                <a:latin typeface="微软雅黑" panose="020B0503020204020204" pitchFamily="34" charset="-122"/>
                <a:ea typeface="微软雅黑" panose="020B0503020204020204" pitchFamily="34" charset="-122"/>
                <a:cs typeface="Calibri" panose="020F0502020204030204"/>
                <a:sym typeface="+mn-ea"/>
              </a:rPr>
              <a:t>和相同的</a:t>
            </a:r>
            <a:r>
              <a:rPr lang="en-US" altLang="zh-CN" sz="2800" b="0" spc="-60" dirty="0" smtClean="0">
                <a:latin typeface="微软雅黑" panose="020B0503020204020204" pitchFamily="34" charset="-122"/>
                <a:ea typeface="微软雅黑" panose="020B0503020204020204" pitchFamily="34" charset="-122"/>
                <a:cs typeface="Calibri" panose="020F0502020204030204"/>
                <a:sym typeface="+mn-ea"/>
              </a:rPr>
              <a:t>ISA</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比如同一个</a:t>
            </a:r>
            <a:r>
              <a:rPr lang="zh-CN" altLang="en-US" sz="280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可执行文件</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运行在</a:t>
            </a:r>
            <a:r>
              <a:rPr lang="en-US" altLang="zh-CN" sz="2800" b="0" spc="-60" dirty="0">
                <a:latin typeface="微软雅黑" panose="020B0503020204020204" pitchFamily="34" charset="-122"/>
                <a:ea typeface="微软雅黑" panose="020B0503020204020204" pitchFamily="34" charset="-122"/>
                <a:cs typeface="Calibri" panose="020F0502020204030204"/>
              </a:rPr>
              <a:t>AMD Jaguar</a:t>
            </a:r>
            <a:r>
              <a:rPr lang="zh-CN" altLang="en-US" sz="2800" b="0" spc="-60" dirty="0">
                <a:latin typeface="微软雅黑" panose="020B0503020204020204" pitchFamily="34" charset="-122"/>
                <a:ea typeface="微软雅黑" panose="020B0503020204020204" pitchFamily="34" charset="-122"/>
                <a:cs typeface="Calibri" panose="020F0502020204030204"/>
              </a:rPr>
              <a:t>和</a:t>
            </a:r>
            <a:r>
              <a:rPr lang="en-US" altLang="zh-CN" sz="2800" b="0" spc="-60" dirty="0">
                <a:latin typeface="微软雅黑" panose="020B0503020204020204" pitchFamily="34" charset="-122"/>
                <a:ea typeface="微软雅黑" panose="020B0503020204020204" pitchFamily="34" charset="-122"/>
                <a:cs typeface="Calibri" panose="020F0502020204030204"/>
              </a:rPr>
              <a:t>Intel  Core i7</a:t>
            </a:r>
            <a:r>
              <a:rPr lang="zh-CN" altLang="en-US" sz="2800" b="0" spc="-60" dirty="0">
                <a:latin typeface="微软雅黑" panose="020B0503020204020204" pitchFamily="34" charset="-122"/>
                <a:ea typeface="微软雅黑" panose="020B0503020204020204" pitchFamily="34" charset="-122"/>
                <a:cs typeface="Calibri" panose="020F0502020204030204"/>
              </a:rPr>
              <a:t>上</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在此情况下，可以用</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MIPS</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这个性能指标</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为什么上面的情况可以用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这个指标？</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因为</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compiler</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和</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相同，所以 指令</a:t>
            </a:r>
            <a:r>
              <a:rPr lang="zh-CN" altLang="en-US" sz="2400" b="0" spc="-4" dirty="0" smtClean="0">
                <a:latin typeface="微软雅黑" panose="020B0503020204020204" pitchFamily="34" charset="-122"/>
                <a:ea typeface="微软雅黑" panose="020B0503020204020204" pitchFamily="34" charset="-122"/>
                <a:cs typeface="Calibri" panose="020F0502020204030204"/>
                <a:sym typeface="+mn-ea"/>
              </a:rPr>
              <a:t>数和指令类型</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在二种场景下都是一样的。</a:t>
            </a:r>
          </a:p>
        </p:txBody>
      </p:sp>
    </p:spTree>
    <p:extLst>
      <p:ext uri="{BB962C8B-B14F-4D97-AF65-F5344CB8AC3E}">
        <p14:creationId xmlns:p14="http://schemas.microsoft.com/office/powerpoint/2010/main" val="17741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性能分析示例</a:t>
            </a:r>
            <a:r>
              <a:rPr lang="en-US" altLang="zh-CN" spc="4" dirty="0"/>
              <a:t>A</a:t>
            </a:r>
            <a:endParaRPr lang="zh-CN" altLang="en-US" dirty="0"/>
          </a:p>
        </p:txBody>
      </p:sp>
      <p:sp>
        <p:nvSpPr>
          <p:cNvPr id="4" name="object 4"/>
          <p:cNvSpPr txBox="1"/>
          <p:nvPr/>
        </p:nvSpPr>
        <p:spPr>
          <a:xfrm>
            <a:off x="512843" y="1144995"/>
            <a:ext cx="8404914" cy="4801314"/>
          </a:xfrm>
          <a:prstGeom prst="rect">
            <a:avLst/>
          </a:prstGeom>
        </p:spPr>
        <p:txBody>
          <a:bodyPr vert="horz" wrap="square" lIns="0" tIns="0" rIns="0" bIns="0" rtlCol="0">
            <a:spAutoFit/>
          </a:bodyPr>
          <a:lstStyle/>
          <a:p>
            <a:pPr marL="525780" indent="-514350">
              <a:spcBef>
                <a:spcPts val="600"/>
              </a:spcBef>
              <a:spcAft>
                <a:spcPts val="600"/>
              </a:spcAft>
              <a:buFont typeface="+mj-lt"/>
              <a:buAutoNum type="arabicPeriod"/>
              <a:tabLst>
                <a:tab pos="313690" algn="l"/>
                <a:tab pos="314325" algn="l"/>
              </a:tabLst>
            </a:pPr>
            <a:r>
              <a:rPr lang="zh-CN" altLang="en-US" sz="2800" b="0" spc="-31" dirty="0">
                <a:latin typeface="微软雅黑" panose="020B0503020204020204" pitchFamily="34" charset="-122"/>
                <a:ea typeface="微软雅黑" panose="020B0503020204020204" pitchFamily="34" charset="-122"/>
                <a:cs typeface="Calibri" panose="020F0502020204030204"/>
              </a:rPr>
              <a:t>机器</a:t>
            </a:r>
            <a:r>
              <a:rPr lang="en-US" altLang="zh-CN" sz="2800" b="0" spc="-31" dirty="0">
                <a:latin typeface="微软雅黑" panose="020B0503020204020204" pitchFamily="34" charset="-122"/>
                <a:ea typeface="微软雅黑" panose="020B0503020204020204" pitchFamily="34" charset="-122"/>
                <a:cs typeface="Calibri" panose="020F0502020204030204"/>
              </a:rPr>
              <a:t> </a:t>
            </a:r>
            <a:r>
              <a:rPr lang="en-US" altLang="zh-CN" sz="2800" b="0" spc="-49" dirty="0">
                <a:latin typeface="微软雅黑" panose="020B0503020204020204" pitchFamily="34" charset="-122"/>
                <a:ea typeface="微软雅黑" panose="020B0503020204020204" pitchFamily="34" charset="-122"/>
                <a:cs typeface="Calibri" panose="020F0502020204030204"/>
              </a:rPr>
              <a:t>A: </a:t>
            </a:r>
            <a:r>
              <a:rPr lang="en-US" altLang="zh-CN" sz="2800" b="0" spc="-4" dirty="0">
                <a:latin typeface="微软雅黑" panose="020B0503020204020204" pitchFamily="34" charset="-122"/>
                <a:ea typeface="微软雅黑" panose="020B0503020204020204" pitchFamily="34" charset="-122"/>
                <a:cs typeface="Calibri" panose="020F0502020204030204"/>
              </a:rPr>
              <a:t>clock </a:t>
            </a:r>
            <a:r>
              <a:rPr lang="en-US" altLang="zh-CN" sz="2800" b="0" spc="-9" dirty="0">
                <a:latin typeface="微软雅黑" panose="020B0503020204020204" pitchFamily="34" charset="-122"/>
                <a:ea typeface="微软雅黑" panose="020B0503020204020204" pitchFamily="34" charset="-122"/>
                <a:cs typeface="Calibri" panose="020F0502020204030204"/>
              </a:rPr>
              <a:t>1ns, CPI </a:t>
            </a:r>
            <a:r>
              <a:rPr lang="en-US" altLang="zh-CN" sz="2800" b="0" spc="-4" dirty="0">
                <a:latin typeface="微软雅黑" panose="020B0503020204020204" pitchFamily="34" charset="-122"/>
                <a:ea typeface="微软雅黑" panose="020B0503020204020204" pitchFamily="34" charset="-122"/>
                <a:cs typeface="Calibri" panose="020F0502020204030204"/>
              </a:rPr>
              <a:t>2.0, </a:t>
            </a:r>
            <a:r>
              <a:rPr lang="en-US" altLang="zh-CN" sz="2800" b="0" spc="-22" dirty="0">
                <a:latin typeface="微软雅黑" panose="020B0503020204020204" pitchFamily="34" charset="-122"/>
                <a:ea typeface="微软雅黑" panose="020B0503020204020204" pitchFamily="34" charset="-122"/>
                <a:cs typeface="Calibri" panose="020F0502020204030204"/>
              </a:rPr>
              <a:t>for </a:t>
            </a:r>
            <a:r>
              <a:rPr lang="en-US" altLang="zh-CN" sz="2800" b="0" spc="-18" dirty="0">
                <a:latin typeface="微软雅黑" panose="020B0503020204020204" pitchFamily="34" charset="-122"/>
                <a:ea typeface="微软雅黑" panose="020B0503020204020204" pitchFamily="34" charset="-122"/>
                <a:cs typeface="Calibri" panose="020F0502020204030204"/>
              </a:rPr>
              <a:t>program</a:t>
            </a:r>
            <a:r>
              <a:rPr lang="en-US" altLang="zh-CN" sz="2800" b="0" spc="203"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x</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525780" indent="-514350">
              <a:spcBef>
                <a:spcPts val="600"/>
              </a:spcBef>
              <a:spcAft>
                <a:spcPts val="600"/>
              </a:spcAft>
              <a:buFont typeface="+mj-lt"/>
              <a:buAutoNum type="arabicPeriod"/>
              <a:tabLst>
                <a:tab pos="313690" algn="l"/>
                <a:tab pos="314325" algn="l"/>
              </a:tabLst>
            </a:pPr>
            <a:r>
              <a:rPr lang="zh-CN" altLang="en-US" sz="2800" b="0" spc="-31" dirty="0">
                <a:latin typeface="微软雅黑" panose="020B0503020204020204" pitchFamily="34" charset="-122"/>
                <a:ea typeface="微软雅黑" panose="020B0503020204020204" pitchFamily="34" charset="-122"/>
                <a:cs typeface="Calibri" panose="020F0502020204030204"/>
              </a:rPr>
              <a:t>机器</a:t>
            </a:r>
            <a:r>
              <a:rPr lang="en-US" altLang="zh-CN" sz="2800" b="0" spc="-31" dirty="0">
                <a:latin typeface="微软雅黑" panose="020B0503020204020204" pitchFamily="34" charset="-122"/>
                <a:ea typeface="微软雅黑" panose="020B0503020204020204" pitchFamily="34" charset="-122"/>
                <a:cs typeface="Calibri" panose="020F0502020204030204"/>
              </a:rPr>
              <a:t> </a:t>
            </a:r>
            <a:r>
              <a:rPr lang="en-US" altLang="zh-CN" sz="2800" b="0" spc="-35" dirty="0">
                <a:latin typeface="微软雅黑" panose="020B0503020204020204" pitchFamily="34" charset="-122"/>
                <a:ea typeface="微软雅黑" panose="020B0503020204020204" pitchFamily="34" charset="-122"/>
                <a:cs typeface="Calibri" panose="020F0502020204030204"/>
              </a:rPr>
              <a:t>B: </a:t>
            </a:r>
            <a:r>
              <a:rPr lang="en-US" altLang="zh-CN" sz="2800" b="0" spc="-4" dirty="0">
                <a:latin typeface="微软雅黑" panose="020B0503020204020204" pitchFamily="34" charset="-122"/>
                <a:ea typeface="微软雅黑" panose="020B0503020204020204" pitchFamily="34" charset="-122"/>
                <a:cs typeface="Calibri" panose="020F0502020204030204"/>
              </a:rPr>
              <a:t>clock 2ns, CPI 1.2, </a:t>
            </a:r>
            <a:r>
              <a:rPr lang="en-US" altLang="zh-CN" sz="2800" b="0" spc="-22" dirty="0">
                <a:latin typeface="微软雅黑" panose="020B0503020204020204" pitchFamily="34" charset="-122"/>
                <a:ea typeface="微软雅黑" panose="020B0503020204020204" pitchFamily="34" charset="-122"/>
                <a:cs typeface="Calibri" panose="020F0502020204030204"/>
              </a:rPr>
              <a:t>for </a:t>
            </a:r>
            <a:r>
              <a:rPr lang="en-US" altLang="zh-CN" sz="2800" b="0" spc="-18" dirty="0">
                <a:latin typeface="微软雅黑" panose="020B0503020204020204" pitchFamily="34" charset="-122"/>
                <a:ea typeface="微软雅黑" panose="020B0503020204020204" pitchFamily="34" charset="-122"/>
                <a:cs typeface="Calibri" panose="020F0502020204030204"/>
              </a:rPr>
              <a:t>program</a:t>
            </a:r>
            <a:r>
              <a:rPr lang="en-US" altLang="zh-CN" sz="2800" b="0" spc="155"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x</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问：</a:t>
            </a:r>
            <a:r>
              <a:rPr lang="zh-CN" altLang="en-US" sz="2800" b="0" spc="-4" dirty="0">
                <a:latin typeface="微软雅黑" panose="020B0503020204020204" pitchFamily="34" charset="-122"/>
                <a:ea typeface="微软雅黑" panose="020B0503020204020204" pitchFamily="34" charset="-122"/>
                <a:cs typeface="Calibri" panose="020F0502020204030204"/>
              </a:rPr>
              <a:t>哪个机器快，快多少</a:t>
            </a:r>
            <a:r>
              <a:rPr lang="en-US" altLang="zh-CN" sz="2800" b="0" spc="-4" dirty="0">
                <a:latin typeface="微软雅黑" panose="020B0503020204020204" pitchFamily="34" charset="-122"/>
                <a:ea typeface="微软雅黑" panose="020B0503020204020204" pitchFamily="34" charset="-122"/>
                <a:cs typeface="Calibri" panose="020F0502020204030204"/>
              </a:rPr>
              <a:t>?</a:t>
            </a: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答：</a:t>
            </a:r>
            <a:r>
              <a:rPr lang="zh-CN" altLang="en-US" sz="2800" b="0" spc="-4" dirty="0">
                <a:latin typeface="微软雅黑" panose="020B0503020204020204" pitchFamily="34" charset="-122"/>
                <a:ea typeface="微软雅黑" panose="020B0503020204020204" pitchFamily="34" charset="-122"/>
                <a:cs typeface="Calibri" panose="020F0502020204030204"/>
              </a:rPr>
              <a:t>假设</a:t>
            </a:r>
            <a:r>
              <a:rPr lang="en-US" altLang="zh-CN" sz="2800" b="0" spc="-4" dirty="0">
                <a:latin typeface="微软雅黑" panose="020B0503020204020204" pitchFamily="34" charset="-122"/>
                <a:ea typeface="微软雅黑" panose="020B0503020204020204" pitchFamily="34" charset="-122"/>
                <a:cs typeface="Calibri" panose="020F0502020204030204"/>
              </a:rPr>
              <a:t>X</a:t>
            </a:r>
            <a:r>
              <a:rPr lang="zh-CN" altLang="en-US" sz="2800" b="0" spc="-4" dirty="0">
                <a:latin typeface="微软雅黑" panose="020B0503020204020204" pitchFamily="34" charset="-122"/>
                <a:ea typeface="微软雅黑" panose="020B0503020204020204" pitchFamily="34" charset="-122"/>
                <a:cs typeface="Calibri" panose="020F0502020204030204"/>
              </a:rPr>
              <a:t>运行过程共有</a:t>
            </a:r>
            <a:r>
              <a:rPr lang="en-US" altLang="zh-CN" sz="2800" b="0" spc="-4" dirty="0">
                <a:latin typeface="微软雅黑" panose="020B0503020204020204" pitchFamily="34" charset="-122"/>
                <a:ea typeface="微软雅黑" panose="020B0503020204020204" pitchFamily="34" charset="-122"/>
                <a:cs typeface="Calibri" panose="020F0502020204030204"/>
              </a:rPr>
              <a:t>N</a:t>
            </a:r>
            <a:r>
              <a:rPr lang="zh-CN" altLang="en-US" sz="2800" b="0" spc="-4" dirty="0">
                <a:latin typeface="微软雅黑" panose="020B0503020204020204" pitchFamily="34" charset="-122"/>
                <a:ea typeface="微软雅黑" panose="020B0503020204020204" pitchFamily="34" charset="-122"/>
                <a:cs typeface="Calibri" panose="020F0502020204030204"/>
              </a:rPr>
              <a:t>条指令，那么：</a:t>
            </a:r>
            <a:endParaRPr lang="en-US" altLang="zh-CN" sz="28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Time/Program = </a:t>
            </a:r>
            <a:r>
              <a:rPr lang="en-US" altLang="zh-CN" sz="2400" b="0" spc="-4" dirty="0" err="1">
                <a:latin typeface="微软雅黑" panose="020B0503020204020204" pitchFamily="34" charset="-122"/>
                <a:ea typeface="微软雅黑" panose="020B0503020204020204" pitchFamily="34" charset="-122"/>
                <a:cs typeface="Calibri" panose="020F0502020204030204"/>
              </a:rPr>
              <a:t>instr</a:t>
            </a:r>
            <a:r>
              <a:rPr lang="en-US" altLang="zh-CN" sz="2400" b="0" spc="-4" dirty="0">
                <a:latin typeface="微软雅黑" panose="020B0503020204020204" pitchFamily="34" charset="-122"/>
                <a:ea typeface="微软雅黑" panose="020B0503020204020204" pitchFamily="34" charset="-122"/>
                <a:cs typeface="Calibri" panose="020F0502020204030204"/>
              </a:rPr>
              <a:t>/program x cycles/</a:t>
            </a:r>
            <a:r>
              <a:rPr lang="en-US" altLang="zh-CN" sz="2400" b="0" spc="-4" dirty="0" err="1">
                <a:latin typeface="微软雅黑" panose="020B0503020204020204" pitchFamily="34" charset="-122"/>
                <a:ea typeface="微软雅黑" panose="020B0503020204020204" pitchFamily="34" charset="-122"/>
                <a:cs typeface="Calibri" panose="020F0502020204030204"/>
              </a:rPr>
              <a:t>instr</a:t>
            </a:r>
            <a:r>
              <a:rPr lang="en-US" altLang="zh-CN" sz="2400" b="0" spc="-4" dirty="0">
                <a:latin typeface="微软雅黑" panose="020B0503020204020204" pitchFamily="34" charset="-122"/>
                <a:ea typeface="微软雅黑" panose="020B0503020204020204" pitchFamily="34" charset="-122"/>
                <a:cs typeface="Calibri" panose="020F0502020204030204"/>
              </a:rPr>
              <a:t> x sec/cycle  </a:t>
            </a: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Time(A) = N x 2.0 x 1 = </a:t>
            </a:r>
            <a:r>
              <a:rPr lang="en-US" altLang="zh-CN" sz="2400" b="0" spc="-4" dirty="0" err="1">
                <a:latin typeface="微软雅黑" panose="020B0503020204020204" pitchFamily="34" charset="-122"/>
                <a:ea typeface="微软雅黑" panose="020B0503020204020204" pitchFamily="34" charset="-122"/>
                <a:cs typeface="Calibri" panose="020F0502020204030204"/>
              </a:rPr>
              <a:t>2N</a:t>
            </a:r>
            <a:endParaRPr lang="en-US" altLang="zh-CN" sz="24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Time(B) = N x 1.2 x 2 = </a:t>
            </a:r>
            <a:r>
              <a:rPr lang="en-US" altLang="zh-CN" sz="2400" b="0" spc="-4" dirty="0" err="1">
                <a:latin typeface="微软雅黑" panose="020B0503020204020204" pitchFamily="34" charset="-122"/>
                <a:ea typeface="微软雅黑" panose="020B0503020204020204" pitchFamily="34" charset="-122"/>
                <a:cs typeface="Calibri" panose="020F0502020204030204"/>
              </a:rPr>
              <a:t>2.4N</a:t>
            </a:r>
            <a:endParaRPr lang="en-US" altLang="zh-CN" sz="24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rPr>
              <a:t>比较</a:t>
            </a:r>
            <a:r>
              <a:rPr lang="en-US" altLang="zh-CN" sz="2400" b="0" spc="-4" dirty="0">
                <a:latin typeface="微软雅黑" panose="020B0503020204020204" pitchFamily="34" charset="-122"/>
                <a:ea typeface="微软雅黑" panose="020B0503020204020204" pitchFamily="34" charset="-122"/>
                <a:cs typeface="Calibri" panose="020F0502020204030204"/>
              </a:rPr>
              <a:t>: Time(B)/Time(A) = </a:t>
            </a:r>
            <a:r>
              <a:rPr lang="en-US" altLang="zh-CN" sz="2400" b="0" spc="-4" dirty="0" err="1">
                <a:latin typeface="微软雅黑" panose="020B0503020204020204" pitchFamily="34" charset="-122"/>
                <a:ea typeface="微软雅黑" panose="020B0503020204020204" pitchFamily="34" charset="-122"/>
                <a:cs typeface="Calibri" panose="020F0502020204030204"/>
              </a:rPr>
              <a:t>2.4N</a:t>
            </a:r>
            <a:r>
              <a:rPr lang="en-US" altLang="zh-CN" sz="2400" b="0" spc="-4" dirty="0">
                <a:latin typeface="微软雅黑" panose="020B0503020204020204" pitchFamily="34" charset="-122"/>
                <a:ea typeface="微软雅黑" panose="020B0503020204020204" pitchFamily="34" charset="-122"/>
                <a:cs typeface="Calibri" panose="020F0502020204030204"/>
              </a:rPr>
              <a:t>/</a:t>
            </a:r>
            <a:r>
              <a:rPr lang="en-US" altLang="zh-CN" sz="2400" b="0" spc="-4" dirty="0" err="1">
                <a:latin typeface="微软雅黑" panose="020B0503020204020204" pitchFamily="34" charset="-122"/>
                <a:ea typeface="微软雅黑" panose="020B0503020204020204" pitchFamily="34" charset="-122"/>
                <a:cs typeface="Calibri" panose="020F0502020204030204"/>
              </a:rPr>
              <a:t>2N</a:t>
            </a:r>
            <a:r>
              <a:rPr lang="en-US" altLang="zh-CN" sz="2400" b="0" spc="-4" dirty="0">
                <a:latin typeface="微软雅黑" panose="020B0503020204020204" pitchFamily="34" charset="-122"/>
                <a:ea typeface="微软雅黑" panose="020B0503020204020204" pitchFamily="34" charset="-122"/>
                <a:cs typeface="Calibri" panose="020F0502020204030204"/>
              </a:rPr>
              <a:t> = 1.2</a:t>
            </a:r>
          </a:p>
          <a:p>
            <a:pPr marL="254000" lvl="1" eaLnBrk="0" hangingPunct="0">
              <a:spcBef>
                <a:spcPts val="600"/>
              </a:spcBef>
              <a:spcAft>
                <a:spcPts val="600"/>
              </a:spcAft>
              <a:buClr>
                <a:srgbClr val="151F36"/>
              </a:buClr>
              <a:tabLst>
                <a:tab pos="584835" algn="l"/>
                <a:tab pos="585470" algn="l"/>
              </a:tabLst>
            </a:pPr>
            <a:r>
              <a:rPr lang="zh-CN" altLang="en-US" sz="2400" spc="-18" dirty="0">
                <a:latin typeface="微软雅黑" panose="020B0503020204020204" pitchFamily="34" charset="-122"/>
                <a:ea typeface="微软雅黑" panose="020B0503020204020204" pitchFamily="34" charset="-122"/>
                <a:cs typeface="Calibri" panose="020F0502020204030204"/>
              </a:rPr>
              <a:t>所以，对于程序</a:t>
            </a:r>
            <a:r>
              <a:rPr lang="en-US" altLang="zh-CN" sz="2400" spc="-18" dirty="0">
                <a:latin typeface="微软雅黑" panose="020B0503020204020204" pitchFamily="34" charset="-122"/>
                <a:ea typeface="微软雅黑" panose="020B0503020204020204" pitchFamily="34" charset="-122"/>
                <a:cs typeface="Calibri" panose="020F0502020204030204"/>
              </a:rPr>
              <a:t>X</a:t>
            </a:r>
            <a:r>
              <a:rPr lang="zh-CN" altLang="en-US" sz="2400" spc="-18" dirty="0">
                <a:latin typeface="微软雅黑" panose="020B0503020204020204" pitchFamily="34" charset="-122"/>
                <a:ea typeface="微软雅黑" panose="020B0503020204020204" pitchFamily="34" charset="-122"/>
                <a:cs typeface="Calibri" panose="020F0502020204030204"/>
              </a:rPr>
              <a:t>来说，机器</a:t>
            </a:r>
            <a:r>
              <a:rPr lang="en-US" altLang="zh-CN" sz="2400" spc="-18" dirty="0">
                <a:latin typeface="微软雅黑" panose="020B0503020204020204" pitchFamily="34" charset="-122"/>
                <a:ea typeface="微软雅黑" panose="020B0503020204020204" pitchFamily="34" charset="-122"/>
                <a:cs typeface="Calibri" panose="020F0502020204030204"/>
              </a:rPr>
              <a:t>A</a:t>
            </a:r>
            <a:r>
              <a:rPr lang="zh-CN" altLang="en-US" sz="2400" spc="-18" dirty="0">
                <a:latin typeface="微软雅黑" panose="020B0503020204020204" pitchFamily="34" charset="-122"/>
                <a:ea typeface="微软雅黑" panose="020B0503020204020204" pitchFamily="34" charset="-122"/>
                <a:cs typeface="Calibri" panose="020F0502020204030204"/>
              </a:rPr>
              <a:t>比机器</a:t>
            </a:r>
            <a:r>
              <a:rPr lang="en-US" altLang="zh-CN" sz="2400" spc="-18" dirty="0">
                <a:latin typeface="微软雅黑" panose="020B0503020204020204" pitchFamily="34" charset="-122"/>
                <a:ea typeface="微软雅黑" panose="020B0503020204020204" pitchFamily="34" charset="-122"/>
                <a:cs typeface="Calibri" panose="020F0502020204030204"/>
              </a:rPr>
              <a:t>B</a:t>
            </a:r>
            <a:r>
              <a:rPr lang="zh-CN" altLang="en-US" sz="2400" spc="-18" dirty="0">
                <a:latin typeface="微软雅黑" panose="020B0503020204020204" pitchFamily="34" charset="-122"/>
                <a:ea typeface="微软雅黑" panose="020B0503020204020204" pitchFamily="34" charset="-122"/>
                <a:cs typeface="Calibri" panose="020F0502020204030204"/>
              </a:rPr>
              <a:t>快</a:t>
            </a:r>
            <a:r>
              <a:rPr lang="en-US" altLang="zh-CN" sz="2400" spc="-18" dirty="0">
                <a:latin typeface="微软雅黑" panose="020B0503020204020204" pitchFamily="34" charset="-122"/>
                <a:ea typeface="微软雅黑" panose="020B0503020204020204" pitchFamily="34" charset="-122"/>
                <a:cs typeface="Calibri" panose="020F0502020204030204"/>
              </a:rPr>
              <a:t>20%</a:t>
            </a:r>
            <a:r>
              <a:rPr lang="zh-CN" altLang="en-US" sz="2400" spc="-18" dirty="0">
                <a:latin typeface="微软雅黑" panose="020B0503020204020204" pitchFamily="34" charset="-122"/>
                <a:ea typeface="微软雅黑" panose="020B0503020204020204" pitchFamily="34" charset="-122"/>
                <a:cs typeface="Calibri" panose="020F0502020204030204"/>
              </a:rPr>
              <a:t>。</a:t>
            </a: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spTree>
    <p:extLst>
      <p:ext uri="{BB962C8B-B14F-4D97-AF65-F5344CB8AC3E}">
        <p14:creationId xmlns:p14="http://schemas.microsoft.com/office/powerpoint/2010/main" val="175760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2B74FA3-6954-44EE-9674-9F08D66835D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marL="11430" indent="7620">
              <a:tabLst>
                <a:tab pos="5021580" algn="l"/>
              </a:tabLst>
            </a:pPr>
            <a:r>
              <a:rPr lang="zh-CN" altLang="en-US" sz="2400" spc="-53" dirty="0">
                <a:latin typeface="微软雅黑" panose="020B0503020204020204" pitchFamily="34" charset="-122"/>
                <a:ea typeface="微软雅黑" panose="020B0503020204020204" pitchFamily="34" charset="-122"/>
                <a:cs typeface="Calibri" panose="020F0502020204030204"/>
              </a:rPr>
              <a:t>维持</a:t>
            </a:r>
            <a:r>
              <a:rPr lang="en-US" altLang="zh-CN" sz="2400" dirty="0">
                <a:latin typeface="微软雅黑" panose="020B0503020204020204" pitchFamily="34" charset="-122"/>
                <a:ea typeface="微软雅黑" panose="020B0503020204020204" pitchFamily="34" charset="-122"/>
                <a:cs typeface="Calibri" panose="020F0502020204030204"/>
              </a:rPr>
              <a:t>clock(</a:t>
            </a:r>
            <a:r>
              <a:rPr lang="en-US" altLang="zh-CN" sz="2400" spc="-13" dirty="0">
                <a:latin typeface="微软雅黑" panose="020B0503020204020204" pitchFamily="34" charset="-122"/>
                <a:ea typeface="微软雅黑" panose="020B0503020204020204" pitchFamily="34" charset="-122"/>
                <a:cs typeface="Calibri" panose="020F0502020204030204"/>
              </a:rPr>
              <a:t>A</a:t>
            </a:r>
            <a:r>
              <a:rPr lang="en-US" altLang="zh-CN" sz="2400" dirty="0">
                <a:latin typeface="微软雅黑" panose="020B0503020204020204" pitchFamily="34" charset="-122"/>
                <a:ea typeface="微软雅黑" panose="020B0503020204020204" pitchFamily="34" charset="-122"/>
                <a:cs typeface="Calibri" panose="020F0502020204030204"/>
              </a:rPr>
              <a:t>) @ </a:t>
            </a:r>
            <a:r>
              <a:rPr lang="en-US" altLang="zh-CN" sz="2400" dirty="0" err="1">
                <a:latin typeface="微软雅黑" panose="020B0503020204020204" pitchFamily="34" charset="-122"/>
                <a:ea typeface="微软雅黑" panose="020B0503020204020204" pitchFamily="34" charset="-122"/>
                <a:cs typeface="Calibri" panose="020F0502020204030204"/>
              </a:rPr>
              <a:t>1</a:t>
            </a:r>
            <a:r>
              <a:rPr lang="en-US" altLang="zh-CN" sz="2400" spc="-13" dirty="0" err="1">
                <a:latin typeface="微软雅黑" panose="020B0503020204020204" pitchFamily="34" charset="-122"/>
                <a:ea typeface="微软雅黑" panose="020B0503020204020204" pitchFamily="34" charset="-122"/>
                <a:cs typeface="Calibri" panose="020F0502020204030204"/>
              </a:rPr>
              <a:t>n</a:t>
            </a:r>
            <a:r>
              <a:rPr lang="en-US" altLang="zh-CN" sz="2400" dirty="0" err="1">
                <a:latin typeface="微软雅黑" panose="020B0503020204020204" pitchFamily="34" charset="-122"/>
                <a:ea typeface="微软雅黑" panose="020B0503020204020204" pitchFamily="34" charset="-122"/>
                <a:cs typeface="Calibri" panose="020F0502020204030204"/>
              </a:rPr>
              <a:t>s</a:t>
            </a:r>
            <a:r>
              <a:rPr lang="zh-CN" altLang="en-US" sz="2400" dirty="0">
                <a:latin typeface="微软雅黑" panose="020B0503020204020204" pitchFamily="34" charset="-122"/>
                <a:ea typeface="微软雅黑" panose="020B0503020204020204" pitchFamily="34" charset="-122"/>
                <a:cs typeface="Calibri" panose="020F0502020204030204"/>
              </a:rPr>
              <a:t>，</a:t>
            </a:r>
            <a:r>
              <a:rPr lang="en-US" altLang="zh-CN" sz="2400" dirty="0">
                <a:latin typeface="微软雅黑" panose="020B0503020204020204" pitchFamily="34" charset="-122"/>
                <a:ea typeface="微软雅黑" panose="020B0503020204020204" pitchFamily="34" charset="-122"/>
                <a:cs typeface="Calibri" panose="020F0502020204030204"/>
              </a:rPr>
              <a:t>clock(B) </a:t>
            </a:r>
            <a:r>
              <a:rPr lang="en-US" altLang="zh-CN" sz="2400" spc="4" dirty="0">
                <a:latin typeface="微软雅黑" panose="020B0503020204020204" pitchFamily="34" charset="-122"/>
                <a:ea typeface="微软雅黑" panose="020B0503020204020204" pitchFamily="34" charset="-122"/>
                <a:cs typeface="Calibri" panose="020F0502020204030204"/>
              </a:rPr>
              <a:t>@</a:t>
            </a:r>
            <a:r>
              <a:rPr lang="en-US" altLang="zh-CN" sz="2400" dirty="0" err="1">
                <a:latin typeface="微软雅黑" panose="020B0503020204020204" pitchFamily="34" charset="-122"/>
                <a:ea typeface="微软雅黑" panose="020B0503020204020204" pitchFamily="34" charset="-122"/>
                <a:cs typeface="Calibri" panose="020F0502020204030204"/>
              </a:rPr>
              <a:t>2</a:t>
            </a:r>
            <a:r>
              <a:rPr lang="en-US" altLang="zh-CN" sz="2400" spc="-4" dirty="0" err="1">
                <a:latin typeface="微软雅黑" panose="020B0503020204020204" pitchFamily="34" charset="-122"/>
                <a:ea typeface="微软雅黑" panose="020B0503020204020204" pitchFamily="34" charset="-122"/>
                <a:cs typeface="Calibri" panose="020F0502020204030204"/>
              </a:rPr>
              <a:t>n</a:t>
            </a:r>
            <a:r>
              <a:rPr lang="en-US" altLang="zh-CN" sz="2400" dirty="0" err="1">
                <a:latin typeface="微软雅黑" panose="020B0503020204020204" pitchFamily="34" charset="-122"/>
                <a:ea typeface="微软雅黑" panose="020B0503020204020204" pitchFamily="34" charset="-122"/>
                <a:cs typeface="Calibri" panose="020F0502020204030204"/>
              </a:rPr>
              <a:t>s</a:t>
            </a:r>
            <a:endParaRPr lang="en-US" altLang="zh-CN" sz="2400" dirty="0">
              <a:latin typeface="微软雅黑" panose="020B0503020204020204" pitchFamily="34" charset="-122"/>
              <a:ea typeface="微软雅黑" panose="020B0503020204020204" pitchFamily="34" charset="-122"/>
              <a:cs typeface="Calibri" panose="020F0502020204030204"/>
            </a:endParaRPr>
          </a:p>
          <a:p>
            <a:pPr marL="22225" marR="10160" indent="-11430">
              <a:lnSpc>
                <a:spcPts val="2795"/>
              </a:lnSpc>
              <a:spcBef>
                <a:spcPts val="1275"/>
              </a:spcBef>
            </a:pPr>
            <a:r>
              <a:rPr lang="zh-CN" altLang="en-US" sz="2400" dirty="0">
                <a:latin typeface="微软雅黑" panose="020B0503020204020204" pitchFamily="34" charset="-122"/>
                <a:ea typeface="微软雅黑" panose="020B0503020204020204" pitchFamily="34" charset="-122"/>
                <a:cs typeface="Calibri" panose="020F0502020204030204"/>
              </a:rPr>
              <a:t>假设</a:t>
            </a:r>
            <a:r>
              <a:rPr lang="en-US" altLang="zh-CN" sz="2400" dirty="0">
                <a:latin typeface="微软雅黑" panose="020B0503020204020204" pitchFamily="34" charset="-122"/>
                <a:ea typeface="微软雅黑" panose="020B0503020204020204" pitchFamily="34" charset="-122"/>
                <a:cs typeface="Calibri" panose="020F0502020204030204"/>
              </a:rPr>
              <a:t> </a:t>
            </a:r>
            <a:r>
              <a:rPr lang="en-US" altLang="zh-CN" sz="2400" spc="-4" dirty="0">
                <a:latin typeface="微软雅黑" panose="020B0503020204020204" pitchFamily="34" charset="-122"/>
                <a:ea typeface="微软雅黑" panose="020B0503020204020204" pitchFamily="34" charset="-122"/>
                <a:cs typeface="Calibri" panose="020F0502020204030204"/>
              </a:rPr>
              <a:t>CPI(B)=1.2</a:t>
            </a:r>
            <a:r>
              <a:rPr lang="zh-CN" altLang="en-US" sz="2400" spc="-4" dirty="0">
                <a:latin typeface="微软雅黑" panose="020B0503020204020204" pitchFamily="34" charset="-122"/>
                <a:ea typeface="微软雅黑" panose="020B0503020204020204" pitchFamily="34" charset="-122"/>
                <a:cs typeface="Calibri" panose="020F0502020204030204"/>
              </a:rPr>
              <a:t>，要获得相同的性能，</a:t>
            </a:r>
            <a:r>
              <a:rPr lang="en-US" altLang="zh-CN" sz="2400" spc="-4" dirty="0">
                <a:latin typeface="微软雅黑" panose="020B0503020204020204" pitchFamily="34" charset="-122"/>
                <a:ea typeface="微软雅黑" panose="020B0503020204020204" pitchFamily="34" charset="-122"/>
                <a:cs typeface="Calibri" panose="020F0502020204030204"/>
              </a:rPr>
              <a:t>CPI(A)</a:t>
            </a:r>
            <a:r>
              <a:rPr lang="en-US" altLang="zh-CN" sz="2400" spc="-27" dirty="0">
                <a:latin typeface="微软雅黑" panose="020B0503020204020204" pitchFamily="34" charset="-122"/>
                <a:ea typeface="微软雅黑" panose="020B0503020204020204" pitchFamily="34" charset="-122"/>
                <a:cs typeface="Calibri" panose="020F0502020204030204"/>
              </a:rPr>
              <a:t> </a:t>
            </a:r>
            <a:r>
              <a:rPr lang="zh-CN" altLang="en-US" sz="2400" spc="-4" dirty="0">
                <a:latin typeface="微软雅黑" panose="020B0503020204020204" pitchFamily="34" charset="-122"/>
                <a:ea typeface="微软雅黑" panose="020B0503020204020204" pitchFamily="34" charset="-122"/>
                <a:cs typeface="Calibri" panose="020F0502020204030204"/>
              </a:rPr>
              <a:t>应该是多少？</a:t>
            </a:r>
            <a:endParaRPr lang="en-US" altLang="zh-CN" sz="2400" spc="-4" dirty="0">
              <a:latin typeface="微软雅黑" panose="020B0503020204020204" pitchFamily="34" charset="-122"/>
              <a:ea typeface="微软雅黑" panose="020B0503020204020204" pitchFamily="34" charset="-122"/>
              <a:cs typeface="Calibri" panose="020F0502020204030204"/>
            </a:endParaRPr>
          </a:p>
        </p:txBody>
      </p:sp>
      <p:sp>
        <p:nvSpPr>
          <p:cNvPr id="8" name="文本框 7">
            <a:extLst>
              <a:ext uri="{FF2B5EF4-FFF2-40B4-BE49-F238E27FC236}">
                <a16:creationId xmlns:a16="http://schemas.microsoft.com/office/drawing/2014/main" id="{4FBA8B79-E2F8-4C91-947C-19A2BC5E584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0AA3601-112A-4F27-9553-AE277B4CFCB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2385E0A-3231-4A5D-B0BA-EA18C9DCA74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254A0A7D-E25F-41AC-986A-BC49FB3F18C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2.8</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9ED1BB6-A41C-4030-9877-68A0FFAFDA9B}"/>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59096D19-6A87-458F-B306-2B8CE8CF07C7}"/>
              </a:ext>
            </a:extLst>
          </p:cNvPr>
          <p:cNvSpPr>
            <a:spLocks noChangeAspect="1"/>
          </p:cNvSpPr>
          <p:nvPr>
            <p:custDataLst>
              <p:tags r:id="rId8"/>
            </p:custDataLst>
          </p:nvPr>
        </p:nvSpPr>
        <p:spPr bwMode="auto">
          <a:xfrm>
            <a:off x="1114425" y="3707606"/>
            <a:ext cx="514350" cy="514350"/>
          </a:xfrm>
          <a:prstGeom prst="ellipse">
            <a:avLst/>
          </a:prstGeom>
          <a:solidFill>
            <a:srgbClr val="00FF00"/>
          </a:solidFill>
          <a:ln w="254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F1931DA-9FB3-408A-AC4D-5934DFA568E6}"/>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C59A44F3-0946-4DEE-B083-505629047B9F}"/>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01E0F4F1-856D-41D7-9E99-CC5484F5225C}"/>
              </a:ext>
            </a:extLst>
          </p:cNvPr>
          <p:cNvSpPr/>
          <p:nvPr>
            <p:custDataLst>
              <p:tags r:id="rId11"/>
            </p:custDataLst>
          </p:nvPr>
        </p:nvSpPr>
        <p:spPr bwMode="auto">
          <a:xfrm>
            <a:off x="6172200" y="6215063"/>
            <a:ext cx="1543050" cy="411480"/>
          </a:xfrm>
          <a:prstGeom prst="roundRect">
            <a:avLst/>
          </a:prstGeom>
          <a:solidFill>
            <a:srgbClr val="808080"/>
          </a:solidFill>
          <a:ln w="38100" cmpd="sng">
            <a:solidFill>
              <a:srgbClr val="00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1DF7B8C5-9EE1-4C7E-A04A-053DC5F40929}"/>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92CD5203-10CB-470E-BF2E-DBCDB2E9A7E7}"/>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8" name="ColorBlock">
              <a:extLst>
                <a:ext uri="{FF2B5EF4-FFF2-40B4-BE49-F238E27FC236}">
                  <a16:creationId xmlns:a16="http://schemas.microsoft.com/office/drawing/2014/main" id="{C94ECEFA-9AE4-4003-949D-6057633975F0}"/>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headEnd type="none" w="med" len="med"/>
              <a:tailEnd type="none" w="med" len="med"/>
            </a:ln>
            <a:effectLst/>
            <a:extLst>
              <a:ext uri="{91240B29-F687-4F45-9708-019B960494DF}">
                <a14:hiddenLine xmlns:a14="http://schemas.microsoft.com/office/drawing/2010/main" w="25400" cap="flat" cmpd="sng" algn="ctr">
                  <a:solidFill>
                    <a:schemeClr val="accent6"/>
                  </a:solidFill>
                  <a:prstDash val="solid"/>
                  <a:headEnd type="none" w="med" len="med"/>
                  <a:tailEnd type="none" w="med" len="med"/>
                </a14:hiddenLine>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9" name="TypeText">
              <a:extLst>
                <a:ext uri="{FF2B5EF4-FFF2-40B4-BE49-F238E27FC236}">
                  <a16:creationId xmlns:a16="http://schemas.microsoft.com/office/drawing/2014/main" id="{5042F83C-11A2-4376-B4C0-72F7A6521AD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C6E1392C-225F-4A83-B371-47A5A35DDD9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0972B80-1DE3-48F8-B032-549F67163B3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77318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性能分析示例</a:t>
            </a:r>
            <a:r>
              <a:rPr lang="en-US" altLang="zh-CN" spc="4" dirty="0"/>
              <a:t>B</a:t>
            </a:r>
            <a:endParaRPr lang="zh-CN" altLang="en-US" dirty="0"/>
          </a:p>
        </p:txBody>
      </p:sp>
      <p:sp>
        <p:nvSpPr>
          <p:cNvPr id="4" name="object 4"/>
          <p:cNvSpPr txBox="1"/>
          <p:nvPr/>
        </p:nvSpPr>
        <p:spPr>
          <a:xfrm>
            <a:off x="512843" y="1144995"/>
            <a:ext cx="8118201" cy="3479414"/>
          </a:xfrm>
          <a:prstGeom prst="rect">
            <a:avLst/>
          </a:prstGeom>
        </p:spPr>
        <p:txBody>
          <a:bodyPr vert="horz" wrap="square" lIns="0" tIns="0" rIns="0" bIns="0" rtlCol="0">
            <a:spAutoFit/>
          </a:bodyPr>
          <a:lstStyle/>
          <a:p>
            <a:pPr marL="11430" indent="7620">
              <a:tabLst>
                <a:tab pos="5021580" algn="l"/>
              </a:tabLst>
            </a:pPr>
            <a:r>
              <a:rPr lang="zh-CN" altLang="en-US" sz="2800" b="0" spc="-53" dirty="0">
                <a:latin typeface="微软雅黑" panose="020B0503020204020204" pitchFamily="34" charset="-122"/>
                <a:ea typeface="微软雅黑" panose="020B0503020204020204" pitchFamily="34" charset="-122"/>
                <a:cs typeface="Calibri" panose="020F0502020204030204"/>
              </a:rPr>
              <a:t>维持</a:t>
            </a:r>
            <a:r>
              <a:rPr lang="en-US" altLang="zh-CN" sz="2800" b="0" dirty="0">
                <a:latin typeface="微软雅黑" panose="020B0503020204020204" pitchFamily="34" charset="-122"/>
                <a:ea typeface="微软雅黑" panose="020B0503020204020204" pitchFamily="34" charset="-122"/>
                <a:cs typeface="Calibri" panose="020F0502020204030204"/>
              </a:rPr>
              <a:t>clock(</a:t>
            </a:r>
            <a:r>
              <a:rPr lang="en-US" altLang="zh-CN" sz="2800" b="0" spc="-13" dirty="0">
                <a:latin typeface="微软雅黑" panose="020B0503020204020204" pitchFamily="34" charset="-122"/>
                <a:ea typeface="微软雅黑" panose="020B0503020204020204" pitchFamily="34" charset="-122"/>
                <a:cs typeface="Calibri" panose="020F0502020204030204"/>
              </a:rPr>
              <a:t>A</a:t>
            </a:r>
            <a:r>
              <a:rPr lang="en-US" altLang="zh-CN" sz="2800" b="0" dirty="0">
                <a:latin typeface="微软雅黑" panose="020B0503020204020204" pitchFamily="34" charset="-122"/>
                <a:ea typeface="微软雅黑" panose="020B0503020204020204" pitchFamily="34" charset="-122"/>
                <a:cs typeface="Calibri" panose="020F0502020204030204"/>
              </a:rPr>
              <a:t>) @ </a:t>
            </a:r>
            <a:r>
              <a:rPr lang="en-US" altLang="zh-CN" sz="2800" b="0" dirty="0" err="1">
                <a:latin typeface="微软雅黑" panose="020B0503020204020204" pitchFamily="34" charset="-122"/>
                <a:ea typeface="微软雅黑" panose="020B0503020204020204" pitchFamily="34" charset="-122"/>
                <a:cs typeface="Calibri" panose="020F0502020204030204"/>
              </a:rPr>
              <a:t>1</a:t>
            </a:r>
            <a:r>
              <a:rPr lang="en-US" altLang="zh-CN" sz="2800" b="0" spc="-13" dirty="0" err="1">
                <a:latin typeface="微软雅黑" panose="020B0503020204020204" pitchFamily="34" charset="-122"/>
                <a:ea typeface="微软雅黑" panose="020B0503020204020204" pitchFamily="34" charset="-122"/>
                <a:cs typeface="Calibri" panose="020F0502020204030204"/>
              </a:rPr>
              <a:t>n</a:t>
            </a:r>
            <a:r>
              <a:rPr lang="en-US" altLang="zh-CN" sz="2800" b="0" dirty="0" err="1">
                <a:latin typeface="微软雅黑" panose="020B0503020204020204" pitchFamily="34" charset="-122"/>
                <a:ea typeface="微软雅黑" panose="020B0503020204020204" pitchFamily="34" charset="-122"/>
                <a:cs typeface="Calibri" panose="020F0502020204030204"/>
              </a:rPr>
              <a:t>s</a:t>
            </a:r>
            <a:r>
              <a:rPr lang="zh-CN" altLang="en-US" sz="2800" b="0" dirty="0">
                <a:latin typeface="微软雅黑" panose="020B0503020204020204" pitchFamily="34" charset="-122"/>
                <a:ea typeface="微软雅黑" panose="020B0503020204020204" pitchFamily="34" charset="-122"/>
                <a:cs typeface="Calibri" panose="020F0502020204030204"/>
              </a:rPr>
              <a:t>，</a:t>
            </a:r>
            <a:r>
              <a:rPr lang="en-US" altLang="zh-CN" sz="2800" b="0" dirty="0">
                <a:latin typeface="微软雅黑" panose="020B0503020204020204" pitchFamily="34" charset="-122"/>
                <a:ea typeface="微软雅黑" panose="020B0503020204020204" pitchFamily="34" charset="-122"/>
                <a:cs typeface="Calibri" panose="020F0502020204030204"/>
              </a:rPr>
              <a:t>clock(B) </a:t>
            </a:r>
            <a:r>
              <a:rPr lang="en-US" altLang="zh-CN" sz="2800" b="0" spc="4" dirty="0">
                <a:latin typeface="微软雅黑" panose="020B0503020204020204" pitchFamily="34" charset="-122"/>
                <a:ea typeface="微软雅黑" panose="020B0503020204020204" pitchFamily="34" charset="-122"/>
                <a:cs typeface="Calibri" panose="020F0502020204030204"/>
              </a:rPr>
              <a:t>@</a:t>
            </a:r>
            <a:r>
              <a:rPr lang="en-US" altLang="zh-CN" sz="2800" b="0" dirty="0" err="1">
                <a:latin typeface="微软雅黑" panose="020B0503020204020204" pitchFamily="34" charset="-122"/>
                <a:ea typeface="微软雅黑" panose="020B0503020204020204" pitchFamily="34" charset="-122"/>
                <a:cs typeface="Calibri" panose="020F0502020204030204"/>
              </a:rPr>
              <a:t>2</a:t>
            </a:r>
            <a:r>
              <a:rPr lang="en-US" altLang="zh-CN" sz="2800" b="0" spc="-4" dirty="0" err="1">
                <a:latin typeface="微软雅黑" panose="020B0503020204020204" pitchFamily="34" charset="-122"/>
                <a:ea typeface="微软雅黑" panose="020B0503020204020204" pitchFamily="34" charset="-122"/>
                <a:cs typeface="Calibri" panose="020F0502020204030204"/>
              </a:rPr>
              <a:t>n</a:t>
            </a:r>
            <a:r>
              <a:rPr lang="en-US" altLang="zh-CN" sz="2800" b="0" dirty="0" err="1">
                <a:latin typeface="微软雅黑" panose="020B0503020204020204" pitchFamily="34" charset="-122"/>
                <a:ea typeface="微软雅黑" panose="020B0503020204020204" pitchFamily="34" charset="-122"/>
                <a:cs typeface="Calibri" panose="020F0502020204030204"/>
              </a:rPr>
              <a:t>s</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22225" marR="10160" indent="-11430">
              <a:lnSpc>
                <a:spcPts val="2795"/>
              </a:lnSpc>
              <a:spcBef>
                <a:spcPts val="1275"/>
              </a:spcBef>
            </a:pPr>
            <a:r>
              <a:rPr lang="zh-CN" altLang="en-US" sz="2800" b="0" dirty="0">
                <a:latin typeface="微软雅黑" panose="020B0503020204020204" pitchFamily="34" charset="-122"/>
                <a:ea typeface="微软雅黑" panose="020B0503020204020204" pitchFamily="34" charset="-122"/>
                <a:cs typeface="Calibri" panose="020F0502020204030204"/>
              </a:rPr>
              <a:t>假设：</a:t>
            </a:r>
            <a:r>
              <a:rPr lang="en-US" altLang="zh-CN" sz="2800" b="0" dirty="0">
                <a:latin typeface="微软雅黑" panose="020B0503020204020204" pitchFamily="34" charset="-122"/>
                <a:ea typeface="微软雅黑" panose="020B0503020204020204" pitchFamily="34" charset="-122"/>
                <a:cs typeface="Calibri" panose="020F0502020204030204"/>
              </a:rPr>
              <a:t>if </a:t>
            </a:r>
            <a:r>
              <a:rPr lang="en-US" altLang="zh-CN" sz="2800" b="0" spc="-4" dirty="0">
                <a:latin typeface="微软雅黑" panose="020B0503020204020204" pitchFamily="34" charset="-122"/>
                <a:ea typeface="微软雅黑" panose="020B0503020204020204" pitchFamily="34" charset="-122"/>
                <a:cs typeface="Calibri" panose="020F0502020204030204"/>
              </a:rPr>
              <a:t>CPI(B)=1.2</a:t>
            </a:r>
            <a:r>
              <a:rPr lang="zh-CN" altLang="en-US" sz="2800" b="0" spc="-4" dirty="0">
                <a:latin typeface="微软雅黑" panose="020B0503020204020204" pitchFamily="34" charset="-122"/>
                <a:ea typeface="微软雅黑" panose="020B0503020204020204" pitchFamily="34" charset="-122"/>
                <a:cs typeface="Calibri" panose="020F0502020204030204"/>
              </a:rPr>
              <a:t>，要获得相同的性能，</a:t>
            </a:r>
            <a:r>
              <a:rPr lang="en-US" altLang="zh-CN" sz="2800" b="0" spc="-4" dirty="0">
                <a:latin typeface="微软雅黑" panose="020B0503020204020204" pitchFamily="34" charset="-122"/>
                <a:ea typeface="微软雅黑" panose="020B0503020204020204" pitchFamily="34" charset="-122"/>
                <a:cs typeface="Calibri" panose="020F0502020204030204"/>
              </a:rPr>
              <a:t>CPI(A)</a:t>
            </a:r>
            <a:r>
              <a:rPr lang="en-US" altLang="zh-CN" sz="2800" b="0" spc="-27" dirty="0">
                <a:latin typeface="微软雅黑" panose="020B0503020204020204" pitchFamily="34" charset="-122"/>
                <a:ea typeface="微软雅黑" panose="020B0503020204020204" pitchFamily="34" charset="-122"/>
                <a:cs typeface="Calibri" panose="020F0502020204030204"/>
              </a:rPr>
              <a:t> </a:t>
            </a:r>
            <a:r>
              <a:rPr lang="zh-CN" altLang="en-US" sz="2800" b="0" spc="-4" dirty="0">
                <a:latin typeface="微软雅黑" panose="020B0503020204020204" pitchFamily="34" charset="-122"/>
                <a:ea typeface="微软雅黑" panose="020B0503020204020204" pitchFamily="34" charset="-122"/>
                <a:cs typeface="Calibri" panose="020F0502020204030204"/>
              </a:rPr>
              <a:t>应该是多少？</a:t>
            </a:r>
            <a:endParaRPr lang="en-US" altLang="zh-CN" sz="2800" b="0" spc="-4"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答：</a:t>
            </a:r>
            <a:endParaRPr lang="en-US" altLang="zh-CN" sz="2800" spc="-4"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en-US" altLang="zh-CN" sz="2800" spc="-4" dirty="0">
                <a:solidFill>
                  <a:srgbClr val="FF0000"/>
                </a:solidFill>
                <a:latin typeface="微软雅黑" panose="020B0503020204020204" pitchFamily="34" charset="-122"/>
                <a:ea typeface="微软雅黑" panose="020B0503020204020204" pitchFamily="34" charset="-122"/>
                <a:cs typeface="Calibri" panose="020F0502020204030204"/>
              </a:rPr>
              <a:t>  </a:t>
            </a:r>
            <a:r>
              <a:rPr lang="en-US" altLang="zh-CN" sz="2480" spc="-18" dirty="0">
                <a:solidFill>
                  <a:srgbClr val="FF0000"/>
                </a:solidFill>
                <a:latin typeface="Times New Roman" panose="02020603050405020304"/>
                <a:cs typeface="Times New Roman" panose="02020603050405020304"/>
              </a:rPr>
              <a:t>Time(B) </a:t>
            </a:r>
            <a:r>
              <a:rPr lang="en-US" altLang="zh-CN" sz="2480" spc="-4" dirty="0">
                <a:solidFill>
                  <a:srgbClr val="FF0000"/>
                </a:solidFill>
                <a:latin typeface="Times New Roman" panose="02020603050405020304"/>
                <a:cs typeface="Times New Roman" panose="02020603050405020304"/>
              </a:rPr>
              <a:t>/ </a:t>
            </a:r>
            <a:r>
              <a:rPr lang="en-US" altLang="zh-CN" sz="2480" spc="-18" dirty="0">
                <a:solidFill>
                  <a:srgbClr val="FF0000"/>
                </a:solidFill>
                <a:latin typeface="Times New Roman" panose="02020603050405020304"/>
                <a:cs typeface="Times New Roman" panose="02020603050405020304"/>
              </a:rPr>
              <a:t>Time(A) </a:t>
            </a:r>
            <a:r>
              <a:rPr lang="en-US" altLang="zh-CN" sz="2480" spc="-4" dirty="0">
                <a:solidFill>
                  <a:srgbClr val="FF0000"/>
                </a:solidFill>
                <a:latin typeface="Times New Roman" panose="02020603050405020304"/>
                <a:cs typeface="Times New Roman" panose="02020603050405020304"/>
              </a:rPr>
              <a:t>=</a:t>
            </a:r>
            <a:r>
              <a:rPr lang="en-US" altLang="zh-CN" sz="2480" spc="4"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1</a:t>
            </a:r>
            <a:endParaRPr lang="en-US" altLang="zh-CN" sz="2480" dirty="0">
              <a:latin typeface="Times New Roman" panose="02020603050405020304"/>
              <a:cs typeface="Times New Roman" panose="02020603050405020304"/>
            </a:endParaRPr>
          </a:p>
          <a:p>
            <a:pPr marL="11430">
              <a:spcBef>
                <a:spcPts val="600"/>
              </a:spcBef>
              <a:spcAft>
                <a:spcPts val="600"/>
              </a:spcAft>
              <a:tabLst>
                <a:tab pos="313690" algn="l"/>
                <a:tab pos="314325" algn="l"/>
              </a:tabLst>
            </a:pPr>
            <a:r>
              <a:rPr lang="en-US" altLang="zh-CN" sz="2480" spc="-4" dirty="0">
                <a:solidFill>
                  <a:srgbClr val="FF0000"/>
                </a:solidFill>
                <a:latin typeface="Times New Roman" panose="02020603050405020304"/>
                <a:cs typeface="Times New Roman" panose="02020603050405020304"/>
              </a:rPr>
              <a:t>   </a:t>
            </a:r>
            <a:r>
              <a:rPr lang="zh-CN" altLang="en-US" sz="2480" spc="-4" dirty="0">
                <a:solidFill>
                  <a:srgbClr val="FF0000"/>
                </a:solidFill>
                <a:latin typeface="Times New Roman" panose="02020603050405020304"/>
                <a:cs typeface="Times New Roman" panose="02020603050405020304"/>
              </a:rPr>
              <a:t>即，</a:t>
            </a:r>
            <a:r>
              <a:rPr lang="en-US" altLang="zh-CN" sz="2480" spc="-4" dirty="0">
                <a:solidFill>
                  <a:srgbClr val="FF0000"/>
                </a:solidFill>
                <a:latin typeface="Times New Roman" panose="02020603050405020304"/>
                <a:cs typeface="Times New Roman" panose="02020603050405020304"/>
              </a:rPr>
              <a:t>(</a:t>
            </a:r>
            <a:r>
              <a:rPr lang="en-US" altLang="zh-CN" sz="2480" spc="-4" dirty="0" err="1">
                <a:solidFill>
                  <a:srgbClr val="FF0000"/>
                </a:solidFill>
                <a:latin typeface="Times New Roman" panose="02020603050405020304"/>
                <a:cs typeface="Times New Roman" panose="02020603050405020304"/>
              </a:rPr>
              <a:t>Nx2x1.2</a:t>
            </a:r>
            <a:r>
              <a:rPr lang="en-US" altLang="zh-CN" sz="2480" spc="-4" dirty="0">
                <a:solidFill>
                  <a:srgbClr val="FF0000"/>
                </a:solidFill>
                <a:latin typeface="Times New Roman" panose="02020603050405020304"/>
                <a:cs typeface="Times New Roman" panose="02020603050405020304"/>
              </a:rPr>
              <a:t>) /</a:t>
            </a:r>
            <a:r>
              <a:rPr lang="en-US" altLang="zh-CN" sz="2480" spc="-9"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a:t>
            </a:r>
            <a:r>
              <a:rPr lang="en-US" altLang="zh-CN" sz="2480" spc="-4" dirty="0" err="1">
                <a:solidFill>
                  <a:srgbClr val="FF0000"/>
                </a:solidFill>
                <a:latin typeface="Times New Roman" panose="02020603050405020304"/>
                <a:cs typeface="Times New Roman" panose="02020603050405020304"/>
              </a:rPr>
              <a:t>Nx1xCPI</a:t>
            </a:r>
            <a:r>
              <a:rPr lang="en-US" altLang="zh-CN" sz="2480" spc="-4" dirty="0">
                <a:solidFill>
                  <a:srgbClr val="FF0000"/>
                </a:solidFill>
                <a:latin typeface="Times New Roman" panose="02020603050405020304"/>
                <a:cs typeface="Times New Roman" panose="02020603050405020304"/>
              </a:rPr>
              <a:t>(A)) = 1</a:t>
            </a:r>
            <a:endParaRPr lang="en-US" altLang="zh-CN" sz="2480" dirty="0">
              <a:latin typeface="Times New Roman" panose="02020603050405020304"/>
              <a:cs typeface="Times New Roman" panose="02020603050405020304"/>
            </a:endParaRPr>
          </a:p>
          <a:p>
            <a:pPr marL="11430">
              <a:spcBef>
                <a:spcPts val="600"/>
              </a:spcBef>
              <a:spcAft>
                <a:spcPts val="600"/>
              </a:spcAft>
              <a:tabLst>
                <a:tab pos="313690" algn="l"/>
                <a:tab pos="314325" algn="l"/>
              </a:tabLst>
            </a:pPr>
            <a:r>
              <a:rPr lang="en-US" altLang="zh-CN" sz="2480" spc="-4" dirty="0">
                <a:solidFill>
                  <a:srgbClr val="FF0000"/>
                </a:solidFill>
                <a:latin typeface="Times New Roman" panose="02020603050405020304"/>
                <a:cs typeface="Times New Roman" panose="02020603050405020304"/>
              </a:rPr>
              <a:t>   =&gt; CPI(A) =</a:t>
            </a:r>
            <a:r>
              <a:rPr lang="en-US" altLang="zh-CN" sz="2480" spc="-40"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2.4</a:t>
            </a:r>
            <a:endParaRPr lang="en-US" altLang="zh-CN" sz="2480" dirty="0">
              <a:latin typeface="Times New Roman" panose="02020603050405020304"/>
              <a:cs typeface="Times New Roman" panose="02020603050405020304"/>
            </a:endParaRPr>
          </a:p>
        </p:txBody>
      </p:sp>
    </p:spTree>
    <p:extLst>
      <p:ext uri="{BB962C8B-B14F-4D97-AF65-F5344CB8AC3E}">
        <p14:creationId xmlns:p14="http://schemas.microsoft.com/office/powerpoint/2010/main" val="332356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a:xfrm>
            <a:off x="469557" y="1104900"/>
            <a:ext cx="8229600" cy="4648200"/>
          </a:xfrm>
        </p:spPr>
        <p:txBody>
          <a:bodyPr/>
          <a:lstStyle/>
          <a:p>
            <a:r>
              <a:rPr lang="zh-CN" altLang="en-US" dirty="0" smtClean="0"/>
              <a:t>上次课的内容是课程简介，了解了这门课的背景和历史。</a:t>
            </a:r>
            <a:endParaRPr lang="en-US" altLang="zh-CN" dirty="0" smtClean="0"/>
          </a:p>
          <a:p>
            <a:r>
              <a:rPr lang="zh-CN" altLang="en-US" dirty="0"/>
              <a:t>你</a:t>
            </a:r>
            <a:r>
              <a:rPr lang="zh-CN" altLang="en-US" dirty="0" smtClean="0"/>
              <a:t>有收看那二个报告吗？</a:t>
            </a:r>
            <a:endParaRPr lang="en-US" altLang="zh-CN" dirty="0" smtClean="0"/>
          </a:p>
          <a:p>
            <a:r>
              <a:rPr lang="zh-CN" altLang="en-US" dirty="0" smtClean="0"/>
              <a:t>阅读任务</a:t>
            </a:r>
            <a:endParaRPr lang="zh-CN" altLang="en-US" dirty="0"/>
          </a:p>
        </p:txBody>
      </p:sp>
      <p:sp>
        <p:nvSpPr>
          <p:cNvPr id="4" name="灯片编号占位符 3"/>
          <p:cNvSpPr>
            <a:spLocks noGrp="1"/>
          </p:cNvSpPr>
          <p:nvPr>
            <p:ph type="sldNum" sz="quarter" idx="12"/>
          </p:nvPr>
        </p:nvSpPr>
        <p:spPr/>
        <p:txBody>
          <a:bodyPr/>
          <a:lstStyle/>
          <a:p>
            <a:fld id="{281828B1-9571-413B-8DF6-88C4749FAF08}" type="slidenum">
              <a:rPr lang="en-US" altLang="en-US" smtClean="0"/>
              <a:t>2</a:t>
            </a:fld>
            <a:endParaRPr lang="en-US" altLang="en-US" sz="1600"/>
          </a:p>
        </p:txBody>
      </p:sp>
      <p:pic>
        <p:nvPicPr>
          <p:cNvPr id="5" name="图片 4"/>
          <p:cNvPicPr>
            <a:picLocks noChangeAspect="1"/>
          </p:cNvPicPr>
          <p:nvPr/>
        </p:nvPicPr>
        <p:blipFill>
          <a:blip r:embed="rId2"/>
          <a:stretch>
            <a:fillRect/>
          </a:stretch>
        </p:blipFill>
        <p:spPr>
          <a:xfrm>
            <a:off x="823665" y="3211592"/>
            <a:ext cx="6215028" cy="2991500"/>
          </a:xfrm>
          <a:prstGeom prst="rect">
            <a:avLst/>
          </a:prstGeom>
        </p:spPr>
      </p:pic>
      <p:sp>
        <p:nvSpPr>
          <p:cNvPr id="6" name="矩形 5"/>
          <p:cNvSpPr/>
          <p:nvPr/>
        </p:nvSpPr>
        <p:spPr bwMode="auto">
          <a:xfrm>
            <a:off x="1729946" y="4275438"/>
            <a:ext cx="3966519" cy="556054"/>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94483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0" y="855785"/>
            <a:ext cx="9144000" cy="4654061"/>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现在</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我们知道了如何计算</a:t>
            </a:r>
            <a:r>
              <a:rPr lang="en-US" altLang="zh-CN" dirty="0">
                <a:solidFill>
                  <a:schemeClr val="bg1"/>
                </a:solidFill>
                <a:latin typeface="Tw Cen MT" panose="020B0602020104020603" pitchFamily="34" charset="0"/>
                <a:ea typeface="华文行楷" panose="02010800040101010101" pitchFamily="2" charset="-122"/>
              </a:rPr>
              <a:t>CPU time</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那么，如何比较</a:t>
            </a:r>
            <a:r>
              <a:rPr lang="en-US" altLang="zh-CN" dirty="0">
                <a:solidFill>
                  <a:schemeClr val="bg1"/>
                </a:solidFill>
                <a:latin typeface="华文行楷" panose="02010800040101010101" pitchFamily="2" charset="-122"/>
                <a:ea typeface="华文行楷" panose="02010800040101010101" pitchFamily="2" charset="-122"/>
              </a:rPr>
              <a:t>2</a:t>
            </a:r>
            <a:r>
              <a:rPr lang="zh-CN" altLang="en-US" dirty="0">
                <a:solidFill>
                  <a:schemeClr val="bg1"/>
                </a:solidFill>
                <a:latin typeface="华文行楷" panose="02010800040101010101" pitchFamily="2" charset="-122"/>
                <a:ea typeface="华文行楷" panose="02010800040101010101" pitchFamily="2" charset="-122"/>
              </a:rPr>
              <a:t>台机器的性能？</a:t>
            </a:r>
          </a:p>
        </p:txBody>
      </p:sp>
    </p:spTree>
    <p:extLst>
      <p:ext uri="{BB962C8B-B14F-4D97-AF65-F5344CB8AC3E}">
        <p14:creationId xmlns:p14="http://schemas.microsoft.com/office/powerpoint/2010/main" val="3252045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如何综合衡量</a:t>
            </a:r>
            <a:r>
              <a:rPr lang="en-US" altLang="zh-CN" spc="4" dirty="0"/>
              <a:t>2</a:t>
            </a:r>
            <a:r>
              <a:rPr lang="zh-CN" altLang="en-US" spc="4" dirty="0"/>
              <a:t>台机器的性能？</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5386090"/>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运行某个程序，对比执行时间？</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部分正确</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工程上用基准测试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(benchmark)</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选择一组公认的程序来评测性能</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通常会选择一个参照机器作为比较对象</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基准测试有何好处</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 </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节省开销、消除争议</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基准测试面临的问题有哪些？</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代表性？诚实性？</a:t>
            </a:r>
            <a:r>
              <a:rPr lang="en-US" altLang="zh-CN" sz="2400" b="0" spc="-4" dirty="0" err="1">
                <a:latin typeface="微软雅黑" panose="020B0503020204020204" pitchFamily="34" charset="-122"/>
                <a:ea typeface="微软雅黑" panose="020B0503020204020204" pitchFamily="34" charset="-122"/>
                <a:cs typeface="Calibri" panose="020F0502020204030204"/>
                <a:sym typeface="+mn-ea"/>
              </a:rPr>
              <a:t>Benchmarketing</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zh-CN" altLang="en-US" sz="2800" b="0" spc="-60" dirty="0">
              <a:latin typeface="微软雅黑" panose="020B0503020204020204" pitchFamily="34" charset="-122"/>
              <a:ea typeface="微软雅黑" panose="020B0503020204020204" pitchFamily="34" charset="-122"/>
              <a:cs typeface="Calibri" panose="020F0502020204030204"/>
              <a:sym typeface="+mn-ea"/>
            </a:endParaRPr>
          </a:p>
        </p:txBody>
      </p:sp>
    </p:spTree>
    <p:extLst>
      <p:ext uri="{BB962C8B-B14F-4D97-AF65-F5344CB8AC3E}">
        <p14:creationId xmlns:p14="http://schemas.microsoft.com/office/powerpoint/2010/main" val="2275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如何直观</a:t>
            </a:r>
            <a:r>
              <a:rPr lang="zh-CN" altLang="en-US" spc="4" dirty="0" smtClean="0"/>
              <a:t>地表示性能</a:t>
            </a:r>
            <a:r>
              <a:rPr lang="zh-CN" altLang="en-US" spc="4" dirty="0"/>
              <a:t>？</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5355312"/>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基于下表中的数据回答：机器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快，还是机器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快？</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0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问题抽象：</a:t>
            </a:r>
            <a:r>
              <a:rPr lang="zh-CN" altLang="en-US" sz="2800" b="0" spc="-60" dirty="0" smtClean="0">
                <a:latin typeface="微软雅黑" panose="020B0503020204020204" pitchFamily="34" charset="-122"/>
                <a:ea typeface="微软雅黑" panose="020B0503020204020204" pitchFamily="34" charset="-122"/>
                <a:cs typeface="Calibri" panose="020F0502020204030204"/>
                <a:sym typeface="+mn-ea"/>
              </a:rPr>
              <a:t>基准测试程序是</a:t>
            </a:r>
            <a:r>
              <a:rPr lang="en-US" altLang="zh-CN" sz="2800" b="0" spc="-60" dirty="0" smtClean="0">
                <a:latin typeface="微软雅黑" panose="020B0503020204020204" pitchFamily="34" charset="-122"/>
                <a:ea typeface="微软雅黑" panose="020B0503020204020204" pitchFamily="34" charset="-122"/>
                <a:cs typeface="Calibri" panose="020F0502020204030204"/>
                <a:sym typeface="+mn-ea"/>
              </a:rPr>
              <a:t>1</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组</a:t>
            </a:r>
            <a:r>
              <a:rPr lang="en-US" altLang="zh-CN" sz="2800" b="0" spc="-60" dirty="0" smtClean="0">
                <a:latin typeface="微软雅黑" panose="020B0503020204020204" pitchFamily="34" charset="-122"/>
                <a:ea typeface="微软雅黑" panose="020B0503020204020204" pitchFamily="34" charset="-122"/>
                <a:cs typeface="Calibri" panose="020F0502020204030204"/>
                <a:sym typeface="+mn-ea"/>
              </a:rPr>
              <a:t>workloads, </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那么</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2</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台</a:t>
            </a:r>
            <a:r>
              <a:rPr lang="zh-CN" altLang="en-US" sz="2800" b="0" spc="-60" dirty="0" smtClean="0">
                <a:latin typeface="微软雅黑" panose="020B0503020204020204" pitchFamily="34" charset="-122"/>
                <a:ea typeface="微软雅黑" panose="020B0503020204020204" pitchFamily="34" charset="-122"/>
                <a:cs typeface="Calibri" panose="020F0502020204030204"/>
                <a:sym typeface="+mn-ea"/>
              </a:rPr>
              <a:t>机器运行后有</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2</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组数据，如何确定那台性能好？</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算术均值、加权算术均值、</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调和均值 </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r>
              <a:rPr lang="en-US" altLang="zh-CN" sz="2400" dirty="0">
                <a:latin typeface="Tw Cen MT" panose="020B0602020104020603"/>
                <a:cs typeface="Tw Cen MT" panose="020B0602020104020603"/>
              </a:rPr>
              <a:t>Harmonic</a:t>
            </a:r>
            <a:r>
              <a:rPr lang="en-US" altLang="zh-CN" sz="2400" spc="-80" dirty="0">
                <a:latin typeface="Tw Cen MT" panose="020B0602020104020603"/>
                <a:cs typeface="Tw Cen MT" panose="020B0602020104020603"/>
              </a:rPr>
              <a:t> </a:t>
            </a:r>
            <a:r>
              <a:rPr lang="en-US" altLang="zh-CN" sz="2400" dirty="0">
                <a:latin typeface="Tw Cen MT" panose="020B0602020104020603"/>
                <a:cs typeface="Tw Cen MT" panose="020B0602020104020603"/>
              </a:rPr>
              <a:t>Mean</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几何均值 </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r>
              <a:rPr lang="en-US" altLang="zh-CN" sz="2400" dirty="0">
                <a:latin typeface="Tw Cen MT" panose="020B0602020104020603"/>
                <a:cs typeface="Tw Cen MT" panose="020B0602020104020603"/>
              </a:rPr>
              <a:t>Geometric</a:t>
            </a:r>
            <a:r>
              <a:rPr lang="en-US" altLang="zh-CN" sz="2400" spc="-75" dirty="0">
                <a:latin typeface="Tw Cen MT" panose="020B0602020104020603"/>
                <a:cs typeface="Tw Cen MT" panose="020B0602020104020603"/>
              </a:rPr>
              <a:t> </a:t>
            </a:r>
            <a:r>
              <a:rPr lang="en-US" altLang="zh-CN" sz="2400" dirty="0">
                <a:latin typeface="Tw Cen MT" panose="020B0602020104020603"/>
                <a:cs typeface="Tw Cen MT" panose="020B0602020104020603"/>
              </a:rPr>
              <a:t>Mean</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endParaRPr lang="zh-CN" altLang="en-US" sz="2400" b="0" spc="-4" dirty="0">
              <a:latin typeface="微软雅黑" panose="020B0503020204020204" pitchFamily="34" charset="-122"/>
              <a:ea typeface="微软雅黑" panose="020B0503020204020204" pitchFamily="34" charset="-122"/>
              <a:cs typeface="Calibri" panose="020F0502020204030204"/>
              <a:sym typeface="+mn-ea"/>
            </a:endParaRPr>
          </a:p>
        </p:txBody>
      </p:sp>
      <p:graphicFrame>
        <p:nvGraphicFramePr>
          <p:cNvPr id="4" name="object 4">
            <a:extLst>
              <a:ext uri="{FF2B5EF4-FFF2-40B4-BE49-F238E27FC236}">
                <a16:creationId xmlns:a16="http://schemas.microsoft.com/office/drawing/2014/main" id="{0875734E-C733-4952-92B3-8F3FE481F134}"/>
              </a:ext>
            </a:extLst>
          </p:cNvPr>
          <p:cNvGraphicFramePr>
            <a:graphicFrameLocks noGrp="1"/>
          </p:cNvGraphicFramePr>
          <p:nvPr>
            <p:extLst>
              <p:ext uri="{D42A27DB-BD31-4B8C-83A1-F6EECF244321}">
                <p14:modId xmlns:p14="http://schemas.microsoft.com/office/powerpoint/2010/main" val="3928281408"/>
              </p:ext>
            </p:extLst>
          </p:nvPr>
        </p:nvGraphicFramePr>
        <p:xfrm>
          <a:off x="881855" y="1793357"/>
          <a:ext cx="5396460" cy="1868523"/>
        </p:xfrm>
        <a:graphic>
          <a:graphicData uri="http://schemas.openxmlformats.org/drawingml/2006/table">
            <a:tbl>
              <a:tblPr firstRow="1" bandRow="1">
                <a:tableStyleId>{2D5ABB26-0587-4C30-8999-92F81FD0307C}</a:tableStyleId>
              </a:tblPr>
              <a:tblGrid>
                <a:gridCol w="1798820">
                  <a:extLst>
                    <a:ext uri="{9D8B030D-6E8A-4147-A177-3AD203B41FA5}">
                      <a16:colId xmlns:a16="http://schemas.microsoft.com/office/drawing/2014/main" val="20000"/>
                    </a:ext>
                  </a:extLst>
                </a:gridCol>
                <a:gridCol w="1798820">
                  <a:extLst>
                    <a:ext uri="{9D8B030D-6E8A-4147-A177-3AD203B41FA5}">
                      <a16:colId xmlns:a16="http://schemas.microsoft.com/office/drawing/2014/main" val="20001"/>
                    </a:ext>
                  </a:extLst>
                </a:gridCol>
                <a:gridCol w="1798820">
                  <a:extLst>
                    <a:ext uri="{9D8B030D-6E8A-4147-A177-3AD203B41FA5}">
                      <a16:colId xmlns:a16="http://schemas.microsoft.com/office/drawing/2014/main" val="20002"/>
                    </a:ext>
                  </a:extLst>
                </a:gridCol>
              </a:tblGrid>
              <a:tr h="431717">
                <a:tc>
                  <a:txBody>
                    <a:bodyPr/>
                    <a:lstStyle/>
                    <a:p>
                      <a:endParaRPr sz="24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25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A</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9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B</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79385">
                <a:tc>
                  <a:txBody>
                    <a:bodyPr/>
                    <a:lstStyle/>
                    <a:p>
                      <a:pPr marL="76835">
                        <a:lnSpc>
                          <a:spcPts val="3240"/>
                        </a:lnSpc>
                      </a:pPr>
                      <a:r>
                        <a:rPr sz="2400" dirty="0">
                          <a:latin typeface="Tw Cen MT" panose="020B0602020104020603" pitchFamily="34" charset="0"/>
                          <a:cs typeface="Times New Roman" panose="02020603050405020304"/>
                        </a:rPr>
                        <a:t>Program</a:t>
                      </a:r>
                      <a:r>
                        <a:rPr sz="2400" spc="-11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1</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spc="-5" dirty="0">
                          <a:latin typeface="Tw Cen MT" panose="020B0602020104020603" pitchFamily="34" charset="0"/>
                          <a:cs typeface="Times New Roman" panose="02020603050405020304"/>
                        </a:rPr>
                        <a:t>10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78036">
                <a:tc>
                  <a:txBody>
                    <a:bodyPr/>
                    <a:lstStyle/>
                    <a:p>
                      <a:pPr marL="76835">
                        <a:lnSpc>
                          <a:spcPts val="3240"/>
                        </a:lnSpc>
                      </a:pPr>
                      <a:r>
                        <a:rPr sz="2400" spc="-5" dirty="0">
                          <a:latin typeface="Tw Cen MT" panose="020B0602020104020603" pitchFamily="34" charset="0"/>
                          <a:cs typeface="Times New Roman" panose="02020603050405020304"/>
                        </a:rPr>
                        <a:t>Program</a:t>
                      </a:r>
                      <a:r>
                        <a:rPr sz="2400" spc="-8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2</a:t>
                      </a:r>
                      <a:endParaRPr sz="2400" dirty="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79385">
                <a:tc>
                  <a:txBody>
                    <a:bodyPr/>
                    <a:lstStyle/>
                    <a:p>
                      <a:pPr marL="76835">
                        <a:lnSpc>
                          <a:spcPts val="3240"/>
                        </a:lnSpc>
                      </a:pPr>
                      <a:r>
                        <a:rPr sz="2400" spc="-45" dirty="0">
                          <a:latin typeface="Tw Cen MT" panose="020B0602020104020603" pitchFamily="34" charset="0"/>
                          <a:cs typeface="Times New Roman" panose="02020603050405020304"/>
                        </a:rPr>
                        <a:t>Total</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spc="-40" dirty="0">
                          <a:latin typeface="Tw Cen MT" panose="020B0602020104020603" pitchFamily="34" charset="0"/>
                          <a:cs typeface="Times New Roman" panose="02020603050405020304"/>
                        </a:rPr>
                        <a:t>110</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523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用</a:t>
            </a:r>
            <a:r>
              <a:rPr lang="zh-CN" altLang="en-US" spc="4" dirty="0">
                <a:solidFill>
                  <a:srgbClr val="FF0000"/>
                </a:solidFill>
              </a:rPr>
              <a:t>均值</a:t>
            </a:r>
            <a:r>
              <a:rPr lang="zh-CN" altLang="en-US" spc="4" dirty="0" smtClean="0"/>
              <a:t>来表示性能</a:t>
            </a:r>
            <a:r>
              <a:rPr lang="zh-CN" altLang="en-US" spc="4" dirty="0"/>
              <a:t>比较的结果</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3077766"/>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将机器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作为参照机器，将机器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B/A</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的数据参照</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处理</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000" b="0" spc="-60" dirty="0">
              <a:latin typeface="微软雅黑" panose="020B0503020204020204" pitchFamily="34" charset="-122"/>
              <a:ea typeface="微软雅黑" panose="020B0503020204020204" pitchFamily="34" charset="-122"/>
              <a:cs typeface="Calibri" panose="020F0502020204030204"/>
              <a:sym typeface="+mn-ea"/>
            </a:endParaRPr>
          </a:p>
        </p:txBody>
      </p:sp>
      <p:graphicFrame>
        <p:nvGraphicFramePr>
          <p:cNvPr id="4" name="object 4">
            <a:extLst>
              <a:ext uri="{FF2B5EF4-FFF2-40B4-BE49-F238E27FC236}">
                <a16:creationId xmlns:a16="http://schemas.microsoft.com/office/drawing/2014/main" id="{0875734E-C733-4952-92B3-8F3FE481F134}"/>
              </a:ext>
            </a:extLst>
          </p:cNvPr>
          <p:cNvGraphicFramePr>
            <a:graphicFrameLocks noGrp="1"/>
          </p:cNvGraphicFramePr>
          <p:nvPr>
            <p:extLst>
              <p:ext uri="{D42A27DB-BD31-4B8C-83A1-F6EECF244321}">
                <p14:modId xmlns:p14="http://schemas.microsoft.com/office/powerpoint/2010/main" val="2278793986"/>
              </p:ext>
            </p:extLst>
          </p:nvPr>
        </p:nvGraphicFramePr>
        <p:xfrm>
          <a:off x="2149222" y="2205167"/>
          <a:ext cx="4845441" cy="1625600"/>
        </p:xfrm>
        <a:graphic>
          <a:graphicData uri="http://schemas.openxmlformats.org/drawingml/2006/table">
            <a:tbl>
              <a:tblPr firstRow="1" bandRow="1">
                <a:tableStyleId>{2D5ABB26-0587-4C30-8999-92F81FD0307C}</a:tableStyleId>
              </a:tblPr>
              <a:tblGrid>
                <a:gridCol w="1615147">
                  <a:extLst>
                    <a:ext uri="{9D8B030D-6E8A-4147-A177-3AD203B41FA5}">
                      <a16:colId xmlns:a16="http://schemas.microsoft.com/office/drawing/2014/main" val="20000"/>
                    </a:ext>
                  </a:extLst>
                </a:gridCol>
                <a:gridCol w="1615147">
                  <a:extLst>
                    <a:ext uri="{9D8B030D-6E8A-4147-A177-3AD203B41FA5}">
                      <a16:colId xmlns:a16="http://schemas.microsoft.com/office/drawing/2014/main" val="20001"/>
                    </a:ext>
                  </a:extLst>
                </a:gridCol>
                <a:gridCol w="1615147">
                  <a:extLst>
                    <a:ext uri="{9D8B030D-6E8A-4147-A177-3AD203B41FA5}">
                      <a16:colId xmlns:a16="http://schemas.microsoft.com/office/drawing/2014/main" val="20002"/>
                    </a:ext>
                  </a:extLst>
                </a:gridCol>
              </a:tblGrid>
              <a:tr h="347297">
                <a:tc>
                  <a:txBody>
                    <a:bodyPr/>
                    <a:lstStyle/>
                    <a:p>
                      <a:endParaRPr sz="24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25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A</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9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B</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5643">
                <a:tc>
                  <a:txBody>
                    <a:bodyPr/>
                    <a:lstStyle/>
                    <a:p>
                      <a:pPr marL="76835">
                        <a:lnSpc>
                          <a:spcPts val="3240"/>
                        </a:lnSpc>
                      </a:pPr>
                      <a:r>
                        <a:rPr sz="2400" dirty="0">
                          <a:latin typeface="Tw Cen MT" panose="020B0602020104020603" pitchFamily="34" charset="0"/>
                          <a:cs typeface="Times New Roman" panose="02020603050405020304"/>
                        </a:rPr>
                        <a:t>Program</a:t>
                      </a:r>
                      <a:r>
                        <a:rPr sz="2400" spc="-11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1</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spc="-5" dirty="0">
                          <a:latin typeface="Tw Cen MT" panose="020B0602020104020603" pitchFamily="34" charset="0"/>
                          <a:cs typeface="Times New Roman" panose="02020603050405020304"/>
                        </a:rPr>
                        <a:t>10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4558">
                <a:tc>
                  <a:txBody>
                    <a:bodyPr/>
                    <a:lstStyle/>
                    <a:p>
                      <a:pPr marL="76835">
                        <a:lnSpc>
                          <a:spcPts val="3240"/>
                        </a:lnSpc>
                      </a:pPr>
                      <a:r>
                        <a:rPr sz="2400" spc="-5" dirty="0">
                          <a:latin typeface="Tw Cen MT" panose="020B0602020104020603" pitchFamily="34" charset="0"/>
                          <a:cs typeface="Times New Roman" panose="02020603050405020304"/>
                        </a:rPr>
                        <a:t>Program</a:t>
                      </a:r>
                      <a:r>
                        <a:rPr sz="2400" spc="-8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2</a:t>
                      </a:r>
                      <a:endParaRPr sz="2400" dirty="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5643">
                <a:tc>
                  <a:txBody>
                    <a:bodyPr/>
                    <a:lstStyle/>
                    <a:p>
                      <a:pPr marL="76835">
                        <a:lnSpc>
                          <a:spcPts val="3240"/>
                        </a:lnSpc>
                      </a:pPr>
                      <a:r>
                        <a:rPr sz="2400" spc="-45" dirty="0">
                          <a:latin typeface="Tw Cen MT" panose="020B0602020104020603" pitchFamily="34" charset="0"/>
                          <a:cs typeface="Times New Roman" panose="02020603050405020304"/>
                        </a:rPr>
                        <a:t>Total</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spc="-40" dirty="0">
                          <a:latin typeface="Tw Cen MT" panose="020B0602020104020603" pitchFamily="34" charset="0"/>
                          <a:cs typeface="Times New Roman" panose="02020603050405020304"/>
                        </a:rPr>
                        <a:t>110</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7" name="object 5">
            <a:extLst>
              <a:ext uri="{FF2B5EF4-FFF2-40B4-BE49-F238E27FC236}">
                <a16:creationId xmlns:a16="http://schemas.microsoft.com/office/drawing/2014/main" id="{13813907-6B30-45C7-925C-3A49EEF4C7D2}"/>
              </a:ext>
            </a:extLst>
          </p:cNvPr>
          <p:cNvGraphicFramePr>
            <a:graphicFrameLocks noGrp="1"/>
          </p:cNvGraphicFramePr>
          <p:nvPr>
            <p:extLst>
              <p:ext uri="{D42A27DB-BD31-4B8C-83A1-F6EECF244321}">
                <p14:modId xmlns:p14="http://schemas.microsoft.com/office/powerpoint/2010/main" val="3820371481"/>
              </p:ext>
            </p:extLst>
          </p:nvPr>
        </p:nvGraphicFramePr>
        <p:xfrm>
          <a:off x="301659" y="3958047"/>
          <a:ext cx="4063014" cy="1612900"/>
        </p:xfrm>
        <a:graphic>
          <a:graphicData uri="http://schemas.openxmlformats.org/drawingml/2006/table">
            <a:tbl>
              <a:tblPr firstRow="1" bandRow="1">
                <a:tableStyleId>{2D5ABB26-0587-4C30-8999-92F81FD0307C}</a:tableStyleId>
              </a:tblPr>
              <a:tblGrid>
                <a:gridCol w="1354338">
                  <a:extLst>
                    <a:ext uri="{9D8B030D-6E8A-4147-A177-3AD203B41FA5}">
                      <a16:colId xmlns:a16="http://schemas.microsoft.com/office/drawing/2014/main" val="20000"/>
                    </a:ext>
                  </a:extLst>
                </a:gridCol>
                <a:gridCol w="1354338">
                  <a:extLst>
                    <a:ext uri="{9D8B030D-6E8A-4147-A177-3AD203B41FA5}">
                      <a16:colId xmlns:a16="http://schemas.microsoft.com/office/drawing/2014/main" val="20001"/>
                    </a:ext>
                  </a:extLst>
                </a:gridCol>
                <a:gridCol w="1354338">
                  <a:extLst>
                    <a:ext uri="{9D8B030D-6E8A-4147-A177-3AD203B41FA5}">
                      <a16:colId xmlns:a16="http://schemas.microsoft.com/office/drawing/2014/main" val="20002"/>
                    </a:ext>
                  </a:extLst>
                </a:gridCol>
              </a:tblGrid>
              <a:tr h="324968">
                <a:tc>
                  <a:txBody>
                    <a:bodyPr/>
                    <a:lstStyle/>
                    <a:p>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095"/>
                        </a:lnSpc>
                      </a:pPr>
                      <a:r>
                        <a:rPr sz="2000" spc="-5" dirty="0">
                          <a:latin typeface="Calibri" panose="020F0502020204030204"/>
                          <a:cs typeface="Calibri" panose="020F0502020204030204"/>
                        </a:rPr>
                        <a:t>Machine</a:t>
                      </a:r>
                      <a:r>
                        <a:rPr sz="2000" spc="-70" dirty="0">
                          <a:latin typeface="Calibri" panose="020F0502020204030204"/>
                          <a:cs typeface="Calibri" panose="020F0502020204030204"/>
                        </a:rPr>
                        <a:t> </a:t>
                      </a:r>
                      <a:r>
                        <a:rPr sz="2000" spc="-5" dirty="0">
                          <a:latin typeface="Calibri" panose="020F0502020204030204"/>
                          <a:cs typeface="Calibri" panose="020F0502020204030204"/>
                        </a:rPr>
                        <a:t>A</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095"/>
                        </a:lnSpc>
                      </a:pPr>
                      <a:r>
                        <a:rPr sz="2000" spc="-5" dirty="0">
                          <a:latin typeface="Calibri" panose="020F0502020204030204"/>
                          <a:cs typeface="Calibri" panose="020F0502020204030204"/>
                        </a:rPr>
                        <a:t>Machine</a:t>
                      </a:r>
                      <a:r>
                        <a:rPr sz="2000" spc="-70" dirty="0">
                          <a:latin typeface="Calibri" panose="020F0502020204030204"/>
                          <a:cs typeface="Calibri" panose="020F0502020204030204"/>
                        </a:rPr>
                        <a:t> </a:t>
                      </a:r>
                      <a:r>
                        <a:rPr sz="2000" spc="-5" dirty="0">
                          <a:latin typeface="Calibri" panose="020F0502020204030204"/>
                          <a:cs typeface="Calibri" panose="020F0502020204030204"/>
                        </a:rPr>
                        <a:t>B</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33510">
                <a:tc>
                  <a:txBody>
                    <a:bodyPr/>
                    <a:lstStyle/>
                    <a:p>
                      <a:pPr marL="76835">
                        <a:lnSpc>
                          <a:spcPts val="3160"/>
                        </a:lnSpc>
                      </a:pPr>
                      <a:r>
                        <a:rPr sz="2000" spc="-20" dirty="0">
                          <a:latin typeface="Calibri" panose="020F0502020204030204"/>
                          <a:cs typeface="Calibri" panose="020F0502020204030204"/>
                        </a:rPr>
                        <a:t>Program</a:t>
                      </a:r>
                      <a:r>
                        <a:rPr sz="2000" spc="-85" dirty="0">
                          <a:latin typeface="Calibri" panose="020F0502020204030204"/>
                          <a:cs typeface="Calibri" panose="020F0502020204030204"/>
                        </a:rPr>
                        <a:t> </a:t>
                      </a:r>
                      <a:r>
                        <a:rPr sz="2000" spc="-5"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spc="-10" dirty="0">
                          <a:solidFill>
                            <a:srgbClr val="FF0000"/>
                          </a:solidFill>
                          <a:latin typeface="Calibri" panose="020F0502020204030204"/>
                          <a:cs typeface="Calibri" panose="020F0502020204030204"/>
                        </a:rPr>
                        <a:t>10</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3510">
                <a:tc>
                  <a:txBody>
                    <a:bodyPr/>
                    <a:lstStyle/>
                    <a:p>
                      <a:pPr marL="76835">
                        <a:lnSpc>
                          <a:spcPts val="3160"/>
                        </a:lnSpc>
                      </a:pPr>
                      <a:r>
                        <a:rPr sz="2000" spc="-20" dirty="0">
                          <a:latin typeface="Calibri" panose="020F0502020204030204"/>
                          <a:cs typeface="Calibri" panose="020F0502020204030204"/>
                        </a:rPr>
                        <a:t>Program</a:t>
                      </a:r>
                      <a:r>
                        <a:rPr sz="2000" spc="-85" dirty="0">
                          <a:latin typeface="Calibri" panose="020F0502020204030204"/>
                          <a:cs typeface="Calibri" panose="020F0502020204030204"/>
                        </a:rPr>
                        <a:t> </a:t>
                      </a:r>
                      <a:r>
                        <a:rPr sz="2000" spc="-5" dirty="0">
                          <a:latin typeface="Calibri" panose="020F0502020204030204"/>
                          <a:cs typeface="Calibri" panose="020F0502020204030204"/>
                        </a:rPr>
                        <a:t>2</a:t>
                      </a:r>
                      <a:endParaRPr sz="20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spc="-5" dirty="0">
                          <a:solidFill>
                            <a:srgbClr val="FF0000"/>
                          </a:solidFill>
                          <a:latin typeface="Calibri" panose="020F0502020204030204"/>
                          <a:cs typeface="Calibri" panose="020F0502020204030204"/>
                        </a:rPr>
                        <a:t>0.1</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3510">
                <a:tc>
                  <a:txBody>
                    <a:bodyPr/>
                    <a:lstStyle/>
                    <a:p>
                      <a:pPr marL="76835">
                        <a:lnSpc>
                          <a:spcPts val="3160"/>
                        </a:lnSpc>
                      </a:pPr>
                      <a:r>
                        <a:rPr sz="2000" spc="-25" dirty="0">
                          <a:latin typeface="Calibri" panose="020F0502020204030204"/>
                          <a:cs typeface="Calibri" panose="020F0502020204030204"/>
                        </a:rPr>
                        <a:t>Average</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160"/>
                        </a:lnSpc>
                      </a:pPr>
                      <a:r>
                        <a:rPr sz="2000" spc="-5" dirty="0">
                          <a:solidFill>
                            <a:srgbClr val="FF0000"/>
                          </a:solidFill>
                          <a:latin typeface="Calibri" panose="020F0502020204030204"/>
                          <a:cs typeface="Calibri" panose="020F0502020204030204"/>
                        </a:rPr>
                        <a:t>5.05</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8" name="object 4">
            <a:extLst>
              <a:ext uri="{FF2B5EF4-FFF2-40B4-BE49-F238E27FC236}">
                <a16:creationId xmlns:a16="http://schemas.microsoft.com/office/drawing/2014/main" id="{7A59BB37-8EFE-4DDB-A9A5-BB6174218FE8}"/>
              </a:ext>
            </a:extLst>
          </p:cNvPr>
          <p:cNvGraphicFramePr>
            <a:graphicFrameLocks noGrp="1"/>
          </p:cNvGraphicFramePr>
          <p:nvPr>
            <p:extLst>
              <p:ext uri="{D42A27DB-BD31-4B8C-83A1-F6EECF244321}">
                <p14:modId xmlns:p14="http://schemas.microsoft.com/office/powerpoint/2010/main" val="2457175030"/>
              </p:ext>
            </p:extLst>
          </p:nvPr>
        </p:nvGraphicFramePr>
        <p:xfrm>
          <a:off x="4649452" y="3958047"/>
          <a:ext cx="4192776" cy="1612901"/>
        </p:xfrm>
        <a:graphic>
          <a:graphicData uri="http://schemas.openxmlformats.org/drawingml/2006/table">
            <a:tbl>
              <a:tblPr firstRow="1" bandRow="1">
                <a:tableStyleId>{2D5ABB26-0587-4C30-8999-92F81FD0307C}</a:tableStyleId>
              </a:tblPr>
              <a:tblGrid>
                <a:gridCol w="1397592">
                  <a:extLst>
                    <a:ext uri="{9D8B030D-6E8A-4147-A177-3AD203B41FA5}">
                      <a16:colId xmlns:a16="http://schemas.microsoft.com/office/drawing/2014/main" val="20000"/>
                    </a:ext>
                  </a:extLst>
                </a:gridCol>
                <a:gridCol w="1397592">
                  <a:extLst>
                    <a:ext uri="{9D8B030D-6E8A-4147-A177-3AD203B41FA5}">
                      <a16:colId xmlns:a16="http://schemas.microsoft.com/office/drawing/2014/main" val="20001"/>
                    </a:ext>
                  </a:extLst>
                </a:gridCol>
                <a:gridCol w="1397592">
                  <a:extLst>
                    <a:ext uri="{9D8B030D-6E8A-4147-A177-3AD203B41FA5}">
                      <a16:colId xmlns:a16="http://schemas.microsoft.com/office/drawing/2014/main" val="20002"/>
                    </a:ext>
                  </a:extLst>
                </a:gridCol>
              </a:tblGrid>
              <a:tr h="394532">
                <a:tc>
                  <a:txBody>
                    <a:bodyPr/>
                    <a:lstStyle/>
                    <a:p>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690"/>
                        </a:lnSpc>
                      </a:pPr>
                      <a:r>
                        <a:rPr sz="2000" spc="-5" dirty="0">
                          <a:latin typeface="Calibri" panose="020F0502020204030204"/>
                          <a:cs typeface="Calibri" panose="020F0502020204030204"/>
                        </a:rPr>
                        <a:t>Machine</a:t>
                      </a:r>
                      <a:r>
                        <a:rPr sz="2000" spc="-80" dirty="0">
                          <a:latin typeface="Calibri" panose="020F0502020204030204"/>
                          <a:cs typeface="Calibri" panose="020F0502020204030204"/>
                        </a:rPr>
                        <a:t> </a:t>
                      </a:r>
                      <a:r>
                        <a:rPr sz="2000" dirty="0">
                          <a:latin typeface="Calibri" panose="020F0502020204030204"/>
                          <a:cs typeface="Calibri" panose="020F0502020204030204"/>
                        </a:rPr>
                        <a:t>A</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690"/>
                        </a:lnSpc>
                      </a:pPr>
                      <a:r>
                        <a:rPr sz="2000" spc="-5" dirty="0">
                          <a:latin typeface="Calibri" panose="020F0502020204030204"/>
                          <a:cs typeface="Calibri" panose="020F0502020204030204"/>
                        </a:rPr>
                        <a:t>Machine</a:t>
                      </a:r>
                      <a:r>
                        <a:rPr sz="2000" spc="-80" dirty="0">
                          <a:latin typeface="Calibri" panose="020F0502020204030204"/>
                          <a:cs typeface="Calibri" panose="020F0502020204030204"/>
                        </a:rPr>
                        <a:t> </a:t>
                      </a:r>
                      <a:r>
                        <a:rPr sz="2000" dirty="0">
                          <a:latin typeface="Calibri" panose="020F0502020204030204"/>
                          <a:cs typeface="Calibri" panose="020F0502020204030204"/>
                        </a:rPr>
                        <a:t>B</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06123">
                <a:tc>
                  <a:txBody>
                    <a:bodyPr/>
                    <a:lstStyle/>
                    <a:p>
                      <a:pPr marL="76835">
                        <a:lnSpc>
                          <a:spcPts val="2750"/>
                        </a:lnSpc>
                      </a:pPr>
                      <a:r>
                        <a:rPr sz="2000" spc="-15" dirty="0">
                          <a:latin typeface="Calibri" panose="020F0502020204030204"/>
                          <a:cs typeface="Calibri" panose="020F0502020204030204"/>
                        </a:rPr>
                        <a:t>Program</a:t>
                      </a:r>
                      <a:r>
                        <a:rPr sz="2000" spc="-120" dirty="0">
                          <a:latin typeface="Calibri" panose="020F0502020204030204"/>
                          <a:cs typeface="Calibri" panose="020F0502020204030204"/>
                        </a:rPr>
                        <a:t> </a:t>
                      </a: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0"/>
                        </a:lnSpc>
                      </a:pPr>
                      <a:r>
                        <a:rPr sz="2000" spc="-5" dirty="0">
                          <a:solidFill>
                            <a:srgbClr val="FF0000"/>
                          </a:solidFill>
                          <a:latin typeface="Calibri" panose="020F0502020204030204"/>
                          <a:cs typeface="Calibri" panose="020F0502020204030204"/>
                        </a:rPr>
                        <a:t>0.1</a:t>
                      </a:r>
                      <a:endParaRPr sz="200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06123">
                <a:tc>
                  <a:txBody>
                    <a:bodyPr/>
                    <a:lstStyle/>
                    <a:p>
                      <a:pPr marL="76835">
                        <a:lnSpc>
                          <a:spcPts val="2755"/>
                        </a:lnSpc>
                      </a:pPr>
                      <a:r>
                        <a:rPr sz="2000" spc="-15" dirty="0">
                          <a:latin typeface="Calibri" panose="020F0502020204030204"/>
                          <a:cs typeface="Calibri" panose="020F0502020204030204"/>
                        </a:rPr>
                        <a:t>Program</a:t>
                      </a:r>
                      <a:r>
                        <a:rPr sz="2000" spc="-114" dirty="0">
                          <a:latin typeface="Calibri" panose="020F0502020204030204"/>
                          <a:cs typeface="Calibri" panose="020F0502020204030204"/>
                        </a:rPr>
                        <a:t> </a:t>
                      </a:r>
                      <a:r>
                        <a:rPr sz="2000" dirty="0">
                          <a:latin typeface="Calibri" panose="020F0502020204030204"/>
                          <a:cs typeface="Calibri" panose="020F0502020204030204"/>
                        </a:rPr>
                        <a:t>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5"/>
                        </a:lnSpc>
                      </a:pPr>
                      <a:r>
                        <a:rPr sz="2000" spc="-10" dirty="0">
                          <a:solidFill>
                            <a:srgbClr val="FF0000"/>
                          </a:solidFill>
                          <a:latin typeface="Calibri" panose="020F0502020204030204"/>
                          <a:cs typeface="Calibri" panose="020F0502020204030204"/>
                        </a:rPr>
                        <a:t>10</a:t>
                      </a:r>
                      <a:endParaRPr sz="200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5"/>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6123">
                <a:tc>
                  <a:txBody>
                    <a:bodyPr/>
                    <a:lstStyle/>
                    <a:p>
                      <a:pPr marL="76835">
                        <a:lnSpc>
                          <a:spcPts val="2755"/>
                        </a:lnSpc>
                      </a:pPr>
                      <a:r>
                        <a:rPr sz="2000" spc="-20" dirty="0">
                          <a:latin typeface="Calibri" panose="020F0502020204030204"/>
                          <a:cs typeface="Calibri" panose="020F0502020204030204"/>
                        </a:rPr>
                        <a:t>Average</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755"/>
                        </a:lnSpc>
                      </a:pPr>
                      <a:r>
                        <a:rPr sz="2000" spc="-5" dirty="0">
                          <a:solidFill>
                            <a:srgbClr val="FF0000"/>
                          </a:solidFill>
                          <a:latin typeface="Calibri" panose="020F0502020204030204"/>
                          <a:cs typeface="Calibri" panose="020F0502020204030204"/>
                        </a:rPr>
                        <a:t>5.05</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755"/>
                        </a:lnSpc>
                      </a:pPr>
                      <a:r>
                        <a:rPr sz="2000" dirty="0">
                          <a:latin typeface="Calibri" panose="020F0502020204030204"/>
                          <a:cs typeface="Calibri" panose="020F0502020204030204"/>
                        </a:rPr>
                        <a:t>1</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9" name="object 4">
            <a:extLst>
              <a:ext uri="{FF2B5EF4-FFF2-40B4-BE49-F238E27FC236}">
                <a16:creationId xmlns:a16="http://schemas.microsoft.com/office/drawing/2014/main" id="{D65C882D-CB56-42C5-91A2-CBFEF3A8BED0}"/>
              </a:ext>
            </a:extLst>
          </p:cNvPr>
          <p:cNvSpPr txBox="1"/>
          <p:nvPr/>
        </p:nvSpPr>
        <p:spPr>
          <a:xfrm>
            <a:off x="512843" y="5713005"/>
            <a:ext cx="8037268" cy="872547"/>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zh-CN" altLang="en-US" sz="2800" b="0" dirty="0">
                <a:solidFill>
                  <a:srgbClr val="FF1318"/>
                </a:solidFill>
                <a:latin typeface="微软雅黑" panose="020B0503020204020204" pitchFamily="34" charset="-122"/>
                <a:ea typeface="微软雅黑" panose="020B0503020204020204" pitchFamily="34" charset="-122"/>
                <a:cs typeface="Calibri" panose="020F0502020204030204"/>
              </a:rPr>
              <a:t>不可能同时成立</a:t>
            </a:r>
            <a:endParaRPr sz="2800" b="0"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r>
              <a:rPr lang="zh-CN" altLang="en-US" sz="2800" b="0" dirty="0">
                <a:solidFill>
                  <a:srgbClr val="FF1318"/>
                </a:solidFill>
                <a:latin typeface="微软雅黑" panose="020B0503020204020204" pitchFamily="34" charset="-122"/>
                <a:ea typeface="微软雅黑" panose="020B0503020204020204" pitchFamily="34" charset="-122"/>
                <a:cs typeface="Calibri" panose="020F0502020204030204"/>
              </a:rPr>
              <a:t>对于</a:t>
            </a:r>
            <a:r>
              <a:rPr sz="2800" b="0" spc="-13" dirty="0">
                <a:solidFill>
                  <a:srgbClr val="FF1318"/>
                </a:solidFill>
                <a:latin typeface="微软雅黑" panose="020B0503020204020204" pitchFamily="34" charset="-122"/>
                <a:ea typeface="微软雅黑" panose="020B0503020204020204" pitchFamily="34" charset="-122"/>
                <a:cs typeface="Calibri" panose="020F0502020204030204"/>
              </a:rPr>
              <a:t>ratios</a:t>
            </a:r>
            <a:r>
              <a:rPr lang="zh-CN" altLang="en-US" sz="2800" b="0" spc="-13" dirty="0">
                <a:solidFill>
                  <a:srgbClr val="FF1318"/>
                </a:solidFill>
                <a:latin typeface="微软雅黑" panose="020B0503020204020204" pitchFamily="34" charset="-122"/>
                <a:ea typeface="微软雅黑" panose="020B0503020204020204" pitchFamily="34" charset="-122"/>
                <a:cs typeface="Calibri" panose="020F0502020204030204"/>
              </a:rPr>
              <a:t>，不能用算术均值。</a:t>
            </a:r>
            <a:endParaRPr sz="2800" b="0" dirty="0">
              <a:latin typeface="微软雅黑" panose="020B0503020204020204" pitchFamily="34" charset="-122"/>
              <a:ea typeface="微软雅黑" panose="020B0503020204020204" pitchFamily="34" charset="-122"/>
              <a:cs typeface="Calibri" panose="020F0502020204030204"/>
            </a:endParaRPr>
          </a:p>
        </p:txBody>
      </p:sp>
    </p:spTree>
    <p:extLst>
      <p:ext uri="{BB962C8B-B14F-4D97-AF65-F5344CB8AC3E}">
        <p14:creationId xmlns:p14="http://schemas.microsoft.com/office/powerpoint/2010/main" val="1116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可用几何均值</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4370427"/>
          </a:xfrm>
          <a:prstGeom prst="rect">
            <a:avLst/>
          </a:prstGeom>
        </p:spPr>
        <p:txBody>
          <a:bodyPr vert="horz" wrap="square" lIns="0" tIns="0" rIns="0" bIns="0" rtlCol="0">
            <a:spAutoFit/>
          </a:bodyPr>
          <a:lstStyle/>
          <a:p>
            <a:pPr marL="314960" indent="-303530">
              <a:spcBef>
                <a:spcPts val="600"/>
              </a:spcBef>
              <a:spcAft>
                <a:spcPts val="600"/>
              </a:spcAft>
              <a:buFont typeface="Arial" panose="020B0604020202020204"/>
              <a:buChar char="•"/>
              <a:tabLst>
                <a:tab pos="313690" algn="l"/>
                <a:tab pos="314325" algn="l"/>
                <a:tab pos="5398770" algn="l"/>
                <a:tab pos="6895465" algn="l"/>
              </a:tabLst>
            </a:pPr>
            <a:r>
              <a:rPr lang="zh-CN" altLang="en-US" sz="2800" b="0" spc="-4" dirty="0">
                <a:latin typeface="微软雅黑" panose="020B0503020204020204" pitchFamily="34" charset="-122"/>
                <a:ea typeface="微软雅黑" panose="020B0503020204020204" pitchFamily="34" charset="-122"/>
                <a:cs typeface="Calibri" panose="020F0502020204030204"/>
              </a:rPr>
              <a:t>对于</a:t>
            </a:r>
            <a:r>
              <a:rPr lang="en-US" altLang="zh-CN" sz="2800" b="0" spc="-4" dirty="0">
                <a:latin typeface="微软雅黑" panose="020B0503020204020204" pitchFamily="34" charset="-122"/>
                <a:ea typeface="微软雅黑" panose="020B0503020204020204" pitchFamily="34" charset="-122"/>
                <a:cs typeface="Calibri" panose="020F0502020204030204"/>
              </a:rPr>
              <a:t>ratio</a:t>
            </a:r>
            <a:r>
              <a:rPr lang="zh-CN" altLang="en-US" sz="2800" b="0" spc="-4" dirty="0">
                <a:latin typeface="微软雅黑" panose="020B0503020204020204" pitchFamily="34" charset="-122"/>
                <a:ea typeface="微软雅黑" panose="020B0503020204020204" pitchFamily="34" charset="-122"/>
                <a:cs typeface="Calibri" panose="020F0502020204030204"/>
              </a:rPr>
              <a:t>，可用几何均值</a:t>
            </a:r>
            <a:r>
              <a:rPr lang="en-US" altLang="zh-CN" sz="2800" b="0" spc="-18" dirty="0">
                <a:latin typeface="微软雅黑" panose="020B0503020204020204" pitchFamily="34" charset="-122"/>
                <a:ea typeface="微软雅黑" panose="020B0503020204020204" pitchFamily="34" charset="-122"/>
                <a:cs typeface="Calibri" panose="020F0502020204030204"/>
              </a:rPr>
              <a:t>	</a:t>
            </a:r>
            <a:r>
              <a:rPr lang="en-US" altLang="zh-CN" sz="2800" b="0" u="heavy" spc="-18" dirty="0">
                <a:latin typeface="微软雅黑" panose="020B0503020204020204" pitchFamily="34" charset="-122"/>
                <a:ea typeface="微软雅黑" panose="020B0503020204020204" pitchFamily="34" charset="-122"/>
                <a:cs typeface="Calibri" panose="020F0502020204030204"/>
              </a:rPr>
              <a:t> 	</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r>
              <a:rPr lang="en-US" altLang="zh-CN" sz="2800" b="0" spc="-4" dirty="0">
                <a:latin typeface="微软雅黑" panose="020B0503020204020204" pitchFamily="34" charset="-122"/>
                <a:ea typeface="微软雅黑" panose="020B0503020204020204" pitchFamily="34" charset="-122"/>
                <a:cs typeface="Calibri" panose="020F0502020204030204"/>
              </a:rPr>
              <a:t>Geometric </a:t>
            </a:r>
            <a:r>
              <a:rPr lang="en-US" altLang="zh-CN" sz="2800" b="0" dirty="0">
                <a:latin typeface="微软雅黑" panose="020B0503020204020204" pitchFamily="34" charset="-122"/>
                <a:ea typeface="微软雅黑" panose="020B0503020204020204" pitchFamily="34" charset="-122"/>
                <a:cs typeface="Calibri" panose="020F0502020204030204"/>
              </a:rPr>
              <a:t>mean </a:t>
            </a:r>
            <a:r>
              <a:rPr lang="en-US" altLang="zh-CN" sz="2800" b="0" spc="-4" dirty="0">
                <a:latin typeface="微软雅黑" panose="020B0503020204020204" pitchFamily="34" charset="-122"/>
                <a:ea typeface="微软雅黑" panose="020B0503020204020204" pitchFamily="34" charset="-122"/>
                <a:cs typeface="Calibri" panose="020F0502020204030204"/>
              </a:rPr>
              <a:t>of </a:t>
            </a:r>
            <a:r>
              <a:rPr lang="en-US" altLang="zh-CN" sz="2800" b="0" spc="-18" dirty="0">
                <a:latin typeface="微软雅黑" panose="020B0503020204020204" pitchFamily="34" charset="-122"/>
                <a:ea typeface="微软雅黑" panose="020B0503020204020204" pitchFamily="34" charset="-122"/>
                <a:cs typeface="Calibri" panose="020F0502020204030204"/>
              </a:rPr>
              <a:t>ratios</a:t>
            </a:r>
            <a:r>
              <a:rPr lang="en-US" altLang="zh-CN" sz="2800" b="0" spc="-27" dirty="0">
                <a:latin typeface="微软雅黑" panose="020B0503020204020204" pitchFamily="34" charset="-122"/>
                <a:ea typeface="微软雅黑" panose="020B0503020204020204" pitchFamily="34" charset="-122"/>
                <a:cs typeface="Calibri" panose="020F0502020204030204"/>
              </a:rPr>
              <a:t> </a:t>
            </a:r>
            <a:r>
              <a:rPr lang="en-US" altLang="zh-CN" sz="2800" b="0" dirty="0">
                <a:latin typeface="微软雅黑" panose="020B0503020204020204" pitchFamily="34" charset="-122"/>
                <a:ea typeface="微软雅黑" panose="020B0503020204020204" pitchFamily="34" charset="-122"/>
                <a:cs typeface="Calibri" panose="020F0502020204030204"/>
              </a:rPr>
              <a:t>=</a:t>
            </a:r>
          </a:p>
          <a:p>
            <a:pPr marL="314960" indent="-303530">
              <a:spcBef>
                <a:spcPts val="600"/>
              </a:spcBef>
              <a:spcAft>
                <a:spcPts val="600"/>
              </a:spcAft>
              <a:buFont typeface="Arial" panose="020B0604020202020204"/>
              <a:buChar char="•"/>
              <a:tabLst>
                <a:tab pos="313690" algn="l"/>
                <a:tab pos="314325" algn="l"/>
              </a:tabLst>
            </a:pPr>
            <a:r>
              <a:rPr lang="en-US" altLang="zh-CN" sz="2800" b="0" spc="-4" dirty="0">
                <a:solidFill>
                  <a:srgbClr val="FF1318"/>
                </a:solidFill>
                <a:latin typeface="微软雅黑" panose="020B0503020204020204" pitchFamily="34" charset="-122"/>
                <a:ea typeface="微软雅黑" panose="020B0503020204020204" pitchFamily="34" charset="-122"/>
                <a:cs typeface="Calibri" panose="020F0502020204030204"/>
              </a:rPr>
              <a:t>GM</a:t>
            </a:r>
            <a:r>
              <a:rPr lang="zh-CN" altLang="en-US" sz="2800" b="0" spc="-4" dirty="0">
                <a:solidFill>
                  <a:srgbClr val="FF1318"/>
                </a:solidFill>
                <a:latin typeface="微软雅黑" panose="020B0503020204020204" pitchFamily="34" charset="-122"/>
                <a:ea typeface="微软雅黑" panose="020B0503020204020204" pitchFamily="34" charset="-122"/>
                <a:cs typeface="Calibri" panose="020F0502020204030204"/>
              </a:rPr>
              <a:t>独立于参考机器</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marR="4445" indent="-303530">
              <a:spcBef>
                <a:spcPts val="600"/>
              </a:spcBef>
              <a:spcAft>
                <a:spcPts val="600"/>
              </a:spcAft>
              <a:buFont typeface="Arial" panose="020B0604020202020204"/>
              <a:buChar char="•"/>
              <a:tabLst>
                <a:tab pos="313690" algn="l"/>
                <a:tab pos="314325" algn="l"/>
              </a:tabLst>
            </a:pPr>
            <a:r>
              <a:rPr lang="zh-CN" altLang="en-US" sz="2800" b="0" dirty="0">
                <a:latin typeface="微软雅黑" panose="020B0503020204020204" pitchFamily="34" charset="-122"/>
                <a:ea typeface="微软雅黑" panose="020B0503020204020204" pitchFamily="34" charset="-122"/>
                <a:cs typeface="Calibri" panose="020F0502020204030204"/>
              </a:rPr>
              <a:t>上面的例子中，无论参照机器</a:t>
            </a:r>
            <a:r>
              <a:rPr lang="en-US" altLang="zh-CN" sz="2800" b="0" dirty="0">
                <a:latin typeface="微软雅黑" panose="020B0503020204020204" pitchFamily="34" charset="-122"/>
                <a:ea typeface="微软雅黑" panose="020B0503020204020204" pitchFamily="34" charset="-122"/>
                <a:cs typeface="Calibri" panose="020F0502020204030204"/>
              </a:rPr>
              <a:t>A</a:t>
            </a:r>
            <a:r>
              <a:rPr lang="zh-CN" altLang="en-US" sz="2800" b="0" dirty="0">
                <a:latin typeface="微软雅黑" panose="020B0503020204020204" pitchFamily="34" charset="-122"/>
                <a:ea typeface="微软雅黑" panose="020B0503020204020204" pitchFamily="34" charset="-122"/>
                <a:cs typeface="Calibri" panose="020F0502020204030204"/>
              </a:rPr>
              <a:t>还是机器</a:t>
            </a:r>
            <a:r>
              <a:rPr lang="en-US" altLang="zh-CN" sz="2800" b="0" dirty="0">
                <a:latin typeface="微软雅黑" panose="020B0503020204020204" pitchFamily="34" charset="-122"/>
                <a:ea typeface="微软雅黑" panose="020B0503020204020204" pitchFamily="34" charset="-122"/>
                <a:cs typeface="Calibri" panose="020F0502020204030204"/>
              </a:rPr>
              <a:t>B</a:t>
            </a:r>
            <a:r>
              <a:rPr lang="zh-CN" altLang="en-US" sz="2800" b="0" dirty="0">
                <a:latin typeface="微软雅黑" panose="020B0503020204020204" pitchFamily="34" charset="-122"/>
                <a:ea typeface="微软雅黑" panose="020B0503020204020204" pitchFamily="34" charset="-122"/>
                <a:cs typeface="Calibri" panose="020F0502020204030204"/>
              </a:rPr>
              <a:t>，</a:t>
            </a:r>
            <a:r>
              <a:rPr lang="en-US" altLang="zh-CN" sz="2800" b="0" dirty="0">
                <a:latin typeface="微软雅黑" panose="020B0503020204020204" pitchFamily="34" charset="-122"/>
                <a:ea typeface="微软雅黑" panose="020B0503020204020204" pitchFamily="34" charset="-122"/>
                <a:cs typeface="Calibri" panose="020F0502020204030204"/>
              </a:rPr>
              <a:t>GM </a:t>
            </a:r>
            <a:r>
              <a:rPr lang="zh-CN" altLang="en-US" sz="2800" b="0" spc="-22" dirty="0">
                <a:latin typeface="微软雅黑" panose="020B0503020204020204" pitchFamily="34" charset="-122"/>
                <a:ea typeface="微软雅黑" panose="020B0503020204020204" pitchFamily="34" charset="-122"/>
                <a:cs typeface="Calibri" panose="020F0502020204030204"/>
              </a:rPr>
              <a:t>都是</a:t>
            </a:r>
            <a:r>
              <a:rPr lang="en-US" altLang="zh-CN" sz="2800" b="0" dirty="0">
                <a:latin typeface="微软雅黑" panose="020B0503020204020204" pitchFamily="34" charset="-122"/>
                <a:ea typeface="微软雅黑" panose="020B0503020204020204" pitchFamily="34" charset="-122"/>
                <a:cs typeface="Calibri" panose="020F0502020204030204"/>
              </a:rPr>
              <a:t>1</a:t>
            </a:r>
            <a:r>
              <a:rPr lang="zh-CN" altLang="en-US" sz="2800" b="0" dirty="0">
                <a:latin typeface="微软雅黑" panose="020B0503020204020204" pitchFamily="34" charset="-122"/>
                <a:ea typeface="微软雅黑" panose="020B0503020204020204" pitchFamily="34" charset="-122"/>
                <a:cs typeface="Calibri" panose="020F0502020204030204"/>
              </a:rPr>
              <a:t>。</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marR="4445" indent="-303530">
              <a:spcBef>
                <a:spcPts val="600"/>
              </a:spcBef>
              <a:spcAft>
                <a:spcPts val="600"/>
              </a:spcAft>
              <a:buFont typeface="Arial" panose="020B0604020202020204"/>
              <a:buChar char="•"/>
              <a:tabLst>
                <a:tab pos="313690" algn="l"/>
                <a:tab pos="314325" algn="l"/>
              </a:tabLst>
            </a:pPr>
            <a:r>
              <a:rPr lang="zh-CN" altLang="en-US" sz="2800" b="0" dirty="0">
                <a:latin typeface="微软雅黑" panose="020B0503020204020204" pitchFamily="34" charset="-122"/>
                <a:ea typeface="微软雅黑" panose="020B0503020204020204" pitchFamily="34" charset="-122"/>
                <a:cs typeface="Calibri" panose="020F0502020204030204"/>
              </a:rPr>
              <a:t>此外，</a:t>
            </a:r>
            <a:r>
              <a:rPr lang="en-US" altLang="zh-CN" sz="2800" b="0" dirty="0">
                <a:latin typeface="微软雅黑" panose="020B0503020204020204" pitchFamily="34" charset="-122"/>
                <a:ea typeface="微软雅黑" panose="020B0503020204020204" pitchFamily="34" charset="-122"/>
                <a:cs typeface="Calibri" panose="020F0502020204030204"/>
              </a:rPr>
              <a:t> GM of ratios </a:t>
            </a:r>
            <a:r>
              <a:rPr lang="zh-CN" altLang="en-US" sz="2800" b="0" dirty="0">
                <a:latin typeface="微软雅黑" panose="020B0503020204020204" pitchFamily="34" charset="-122"/>
                <a:ea typeface="微软雅黑" panose="020B0503020204020204" pitchFamily="34" charset="-122"/>
                <a:cs typeface="Calibri" panose="020F0502020204030204"/>
              </a:rPr>
              <a:t>与程序的执行时间不成比例。</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有些同学将来会做研究，这部分内容对你有用。</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endParaRPr>
          </a:p>
        </p:txBody>
      </p:sp>
      <p:sp>
        <p:nvSpPr>
          <p:cNvPr id="10" name="object 5">
            <a:extLst>
              <a:ext uri="{FF2B5EF4-FFF2-40B4-BE49-F238E27FC236}">
                <a16:creationId xmlns:a16="http://schemas.microsoft.com/office/drawing/2014/main" id="{16E7DEB8-DD45-4D37-81A1-CA31144ECDE5}"/>
              </a:ext>
            </a:extLst>
          </p:cNvPr>
          <p:cNvSpPr/>
          <p:nvPr/>
        </p:nvSpPr>
        <p:spPr>
          <a:xfrm>
            <a:off x="5738981" y="2027408"/>
            <a:ext cx="41598" cy="23610"/>
          </a:xfrm>
          <a:custGeom>
            <a:avLst/>
            <a:gdLst/>
            <a:ahLst/>
            <a:cxnLst/>
            <a:rect l="l" t="t" r="r" b="b"/>
            <a:pathLst>
              <a:path w="46989" h="26669">
                <a:moveTo>
                  <a:pt x="0" y="26536"/>
                </a:moveTo>
                <a:lnTo>
                  <a:pt x="46569" y="0"/>
                </a:lnTo>
              </a:path>
            </a:pathLst>
          </a:custGeom>
          <a:ln w="15158">
            <a:solidFill>
              <a:srgbClr val="000000"/>
            </a:solidFill>
          </a:ln>
        </p:spPr>
        <p:txBody>
          <a:bodyPr wrap="square" lIns="0" tIns="0" rIns="0" bIns="0" rtlCol="0"/>
          <a:lstStyle/>
          <a:p>
            <a:endParaRPr sz="2835"/>
          </a:p>
        </p:txBody>
      </p:sp>
      <p:sp>
        <p:nvSpPr>
          <p:cNvPr id="11" name="object 6">
            <a:extLst>
              <a:ext uri="{FF2B5EF4-FFF2-40B4-BE49-F238E27FC236}">
                <a16:creationId xmlns:a16="http://schemas.microsoft.com/office/drawing/2014/main" id="{6C5F75AB-AA8A-42AC-9A66-B56E05EE6DB2}"/>
              </a:ext>
            </a:extLst>
          </p:cNvPr>
          <p:cNvSpPr/>
          <p:nvPr/>
        </p:nvSpPr>
        <p:spPr>
          <a:xfrm>
            <a:off x="5780207" y="2034389"/>
            <a:ext cx="60148" cy="324350"/>
          </a:xfrm>
          <a:custGeom>
            <a:avLst/>
            <a:gdLst/>
            <a:ahLst/>
            <a:cxnLst/>
            <a:rect l="l" t="t" r="r" b="b"/>
            <a:pathLst>
              <a:path w="67945" h="366394">
                <a:moveTo>
                  <a:pt x="0" y="0"/>
                </a:moveTo>
                <a:lnTo>
                  <a:pt x="67671" y="366181"/>
                </a:lnTo>
              </a:path>
            </a:pathLst>
          </a:custGeom>
          <a:ln w="30549">
            <a:solidFill>
              <a:srgbClr val="000000"/>
            </a:solidFill>
          </a:ln>
        </p:spPr>
        <p:txBody>
          <a:bodyPr wrap="square" lIns="0" tIns="0" rIns="0" bIns="0" rtlCol="0"/>
          <a:lstStyle/>
          <a:p>
            <a:endParaRPr sz="2835"/>
          </a:p>
        </p:txBody>
      </p:sp>
      <p:sp>
        <p:nvSpPr>
          <p:cNvPr id="12" name="object 7">
            <a:extLst>
              <a:ext uri="{FF2B5EF4-FFF2-40B4-BE49-F238E27FC236}">
                <a16:creationId xmlns:a16="http://schemas.microsoft.com/office/drawing/2014/main" id="{8CBEF417-79D3-453A-887E-9B98A7C1A3C6}"/>
              </a:ext>
            </a:extLst>
          </p:cNvPr>
          <p:cNvSpPr/>
          <p:nvPr/>
        </p:nvSpPr>
        <p:spPr>
          <a:xfrm>
            <a:off x="5846555" y="1488229"/>
            <a:ext cx="79260" cy="870741"/>
          </a:xfrm>
          <a:custGeom>
            <a:avLst/>
            <a:gdLst/>
            <a:ahLst/>
            <a:cxnLst/>
            <a:rect l="l" t="t" r="r" b="b"/>
            <a:pathLst>
              <a:path w="89534" h="983614">
                <a:moveTo>
                  <a:pt x="0" y="983140"/>
                </a:moveTo>
                <a:lnTo>
                  <a:pt x="89500" y="0"/>
                </a:lnTo>
              </a:path>
            </a:pathLst>
          </a:custGeom>
          <a:ln w="15279">
            <a:solidFill>
              <a:srgbClr val="000000"/>
            </a:solidFill>
          </a:ln>
        </p:spPr>
        <p:txBody>
          <a:bodyPr wrap="square" lIns="0" tIns="0" rIns="0" bIns="0" rtlCol="0"/>
          <a:lstStyle/>
          <a:p>
            <a:endParaRPr sz="2835"/>
          </a:p>
        </p:txBody>
      </p:sp>
      <p:sp>
        <p:nvSpPr>
          <p:cNvPr id="13" name="object 8">
            <a:extLst>
              <a:ext uri="{FF2B5EF4-FFF2-40B4-BE49-F238E27FC236}">
                <a16:creationId xmlns:a16="http://schemas.microsoft.com/office/drawing/2014/main" id="{75935CD7-2072-48EF-8418-DE0CC9DBB9C4}"/>
              </a:ext>
            </a:extLst>
          </p:cNvPr>
          <p:cNvSpPr txBox="1"/>
          <p:nvPr/>
        </p:nvSpPr>
        <p:spPr>
          <a:xfrm>
            <a:off x="6079448" y="1502631"/>
            <a:ext cx="119172" cy="231602"/>
          </a:xfrm>
          <a:prstGeom prst="rect">
            <a:avLst/>
          </a:prstGeom>
        </p:spPr>
        <p:txBody>
          <a:bodyPr vert="horz" wrap="square" lIns="0" tIns="0" rIns="0" bIns="0" rtlCol="0">
            <a:spAutoFit/>
          </a:bodyPr>
          <a:lstStyle/>
          <a:p>
            <a:pPr marL="11430"/>
            <a:r>
              <a:rPr sz="1505" i="1" spc="4" dirty="0">
                <a:latin typeface="Times New Roman" panose="02020603050405020304"/>
                <a:cs typeface="Times New Roman" panose="02020603050405020304"/>
              </a:rPr>
              <a:t>n</a:t>
            </a:r>
            <a:endParaRPr sz="1505">
              <a:latin typeface="Times New Roman" panose="02020603050405020304"/>
              <a:cs typeface="Times New Roman" panose="02020603050405020304"/>
            </a:endParaRPr>
          </a:p>
        </p:txBody>
      </p:sp>
      <p:sp>
        <p:nvSpPr>
          <p:cNvPr id="14" name="object 9">
            <a:extLst>
              <a:ext uri="{FF2B5EF4-FFF2-40B4-BE49-F238E27FC236}">
                <a16:creationId xmlns:a16="http://schemas.microsoft.com/office/drawing/2014/main" id="{5077EC58-363E-4A31-A78C-CFFC2696162C}"/>
              </a:ext>
            </a:extLst>
          </p:cNvPr>
          <p:cNvSpPr txBox="1"/>
          <p:nvPr/>
        </p:nvSpPr>
        <p:spPr>
          <a:xfrm>
            <a:off x="5718719" y="1538990"/>
            <a:ext cx="1623996" cy="849784"/>
          </a:xfrm>
          <a:prstGeom prst="rect">
            <a:avLst/>
          </a:prstGeom>
        </p:spPr>
        <p:txBody>
          <a:bodyPr vert="horz" wrap="square" lIns="0" tIns="0" rIns="0" bIns="0" rtlCol="0">
            <a:spAutoFit/>
          </a:bodyPr>
          <a:lstStyle/>
          <a:p>
            <a:pPr marL="11430"/>
            <a:r>
              <a:rPr sz="2255" i="1" spc="6" baseline="8000" dirty="0">
                <a:latin typeface="Times New Roman" panose="02020603050405020304"/>
                <a:cs typeface="Times New Roman" panose="02020603050405020304"/>
              </a:rPr>
              <a:t>n </a:t>
            </a:r>
            <a:r>
              <a:rPr sz="2255" i="1" spc="59" baseline="8000" dirty="0">
                <a:latin typeface="Times New Roman" panose="02020603050405020304"/>
                <a:cs typeface="Times New Roman" panose="02020603050405020304"/>
              </a:rPr>
              <a:t> </a:t>
            </a:r>
            <a:r>
              <a:rPr sz="5775" spc="59" baseline="-9000" dirty="0">
                <a:latin typeface="Symbol" panose="05050102010706020507"/>
                <a:cs typeface="Symbol" panose="05050102010706020507"/>
              </a:rPr>
              <a:t></a:t>
            </a:r>
            <a:r>
              <a:rPr sz="2565" i="1" spc="40" dirty="0">
                <a:latin typeface="Times New Roman" panose="02020603050405020304"/>
                <a:cs typeface="Times New Roman" panose="02020603050405020304"/>
              </a:rPr>
              <a:t>ratio</a:t>
            </a:r>
            <a:r>
              <a:rPr sz="2565" spc="40" dirty="0">
                <a:latin typeface="Times New Roman" panose="02020603050405020304"/>
                <a:cs typeface="Times New Roman" panose="02020603050405020304"/>
              </a:rPr>
              <a:t>(</a:t>
            </a:r>
            <a:r>
              <a:rPr sz="2565" i="1" spc="40" dirty="0">
                <a:latin typeface="Times New Roman" panose="02020603050405020304"/>
                <a:cs typeface="Times New Roman" panose="02020603050405020304"/>
              </a:rPr>
              <a:t>i</a:t>
            </a:r>
            <a:r>
              <a:rPr sz="2565" spc="40" dirty="0">
                <a:latin typeface="Times New Roman" panose="02020603050405020304"/>
                <a:cs typeface="Times New Roman" panose="02020603050405020304"/>
              </a:rPr>
              <a:t>)</a:t>
            </a:r>
            <a:endParaRPr sz="2565">
              <a:latin typeface="Times New Roman" panose="02020603050405020304"/>
              <a:cs typeface="Times New Roman" panose="02020603050405020304"/>
            </a:endParaRPr>
          </a:p>
          <a:p>
            <a:pPr marL="297180">
              <a:spcBef>
                <a:spcPts val="195"/>
              </a:spcBef>
            </a:pPr>
            <a:r>
              <a:rPr sz="1505" i="1" spc="9" dirty="0">
                <a:latin typeface="Times New Roman" panose="02020603050405020304"/>
                <a:cs typeface="Times New Roman" panose="02020603050405020304"/>
              </a:rPr>
              <a:t>i</a:t>
            </a:r>
            <a:r>
              <a:rPr sz="1505" spc="9" dirty="0">
                <a:latin typeface="Symbol" panose="05050102010706020507"/>
                <a:cs typeface="Symbol" panose="05050102010706020507"/>
              </a:rPr>
              <a:t></a:t>
            </a:r>
            <a:r>
              <a:rPr sz="1505" spc="9" dirty="0">
                <a:latin typeface="Times New Roman" panose="02020603050405020304"/>
                <a:cs typeface="Times New Roman" panose="02020603050405020304"/>
              </a:rPr>
              <a:t>1</a:t>
            </a:r>
            <a:endParaRPr sz="1505">
              <a:latin typeface="Times New Roman" panose="02020603050405020304"/>
              <a:cs typeface="Times New Roman" panose="02020603050405020304"/>
            </a:endParaRPr>
          </a:p>
        </p:txBody>
      </p:sp>
      <p:sp>
        <p:nvSpPr>
          <p:cNvPr id="15" name="object 10">
            <a:extLst>
              <a:ext uri="{FF2B5EF4-FFF2-40B4-BE49-F238E27FC236}">
                <a16:creationId xmlns:a16="http://schemas.microsoft.com/office/drawing/2014/main" id="{360EC548-69C9-4BF1-87E6-7E7615299897}"/>
              </a:ext>
            </a:extLst>
          </p:cNvPr>
          <p:cNvSpPr/>
          <p:nvPr/>
        </p:nvSpPr>
        <p:spPr>
          <a:xfrm>
            <a:off x="5674159" y="1400840"/>
            <a:ext cx="1887226" cy="1033197"/>
          </a:xfrm>
          <a:custGeom>
            <a:avLst/>
            <a:gdLst/>
            <a:ahLst/>
            <a:cxnLst/>
            <a:rect l="l" t="t" r="r" b="b"/>
            <a:pathLst>
              <a:path w="1958975" h="1167130">
                <a:moveTo>
                  <a:pt x="0" y="1166812"/>
                </a:moveTo>
                <a:lnTo>
                  <a:pt x="1958975" y="1166812"/>
                </a:lnTo>
                <a:lnTo>
                  <a:pt x="1958975" y="0"/>
                </a:lnTo>
                <a:lnTo>
                  <a:pt x="0" y="0"/>
                </a:lnTo>
                <a:lnTo>
                  <a:pt x="0" y="1166812"/>
                </a:lnTo>
                <a:close/>
              </a:path>
            </a:pathLst>
          </a:custGeom>
          <a:ln w="9525">
            <a:solidFill>
              <a:srgbClr val="000000"/>
            </a:solidFill>
          </a:ln>
        </p:spPr>
        <p:txBody>
          <a:bodyPr wrap="square" lIns="0" tIns="0" rIns="0" bIns="0" rtlCol="0"/>
          <a:lstStyle/>
          <a:p>
            <a:endParaRPr sz="2835"/>
          </a:p>
        </p:txBody>
      </p:sp>
    </p:spTree>
    <p:extLst>
      <p:ext uri="{BB962C8B-B14F-4D97-AF65-F5344CB8AC3E}">
        <p14:creationId xmlns:p14="http://schemas.microsoft.com/office/powerpoint/2010/main" val="19094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a:t>
            </a:r>
            <a:r>
              <a:rPr lang="zh-CN" altLang="en-US" spc="4" dirty="0"/>
              <a:t>以</a:t>
            </a:r>
            <a:r>
              <a:rPr lang="en-US" altLang="zh-CN" spc="4" dirty="0" smtClean="0"/>
              <a:t>SPEC2000</a:t>
            </a:r>
            <a:r>
              <a:rPr lang="zh-CN" altLang="en-US" spc="4" dirty="0" smtClean="0"/>
              <a:t>为</a:t>
            </a:r>
            <a:r>
              <a:rPr lang="zh-CN" altLang="en-US" spc="4" dirty="0"/>
              <a:t>例</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4083169"/>
          </a:xfrm>
          <a:prstGeom prst="rect">
            <a:avLst/>
          </a:prstGeom>
        </p:spPr>
        <p:txBody>
          <a:bodyPr vert="horz" wrap="square" lIns="0" tIns="0" rIns="0" bIns="0" rtlCol="0">
            <a:spAutoFit/>
          </a:bodyPr>
          <a:lstStyle/>
          <a:p>
            <a:pPr marL="318770" indent="-303530">
              <a:buFont typeface="Arial" panose="020B0604020202020204"/>
              <a:buChar char="•"/>
              <a:tabLst>
                <a:tab pos="318135" algn="l"/>
                <a:tab pos="318770" algn="l"/>
              </a:tabLst>
            </a:pPr>
            <a:r>
              <a:rPr lang="en-US" altLang="zh-CN" sz="2800" b="0" spc="-22" dirty="0">
                <a:latin typeface="微软雅黑" panose="020B0503020204020204" pitchFamily="34" charset="-122"/>
                <a:ea typeface="微软雅黑" panose="020B0503020204020204" pitchFamily="34" charset="-122"/>
                <a:cs typeface="Calibri" panose="020F0502020204030204"/>
                <a:hlinkClick r:id="rId2"/>
              </a:rPr>
              <a:t>System </a:t>
            </a:r>
            <a:r>
              <a:rPr lang="en-US" altLang="zh-CN" sz="2800" b="0" spc="-13" dirty="0">
                <a:latin typeface="微软雅黑" panose="020B0503020204020204" pitchFamily="34" charset="-122"/>
                <a:ea typeface="微软雅黑" panose="020B0503020204020204" pitchFamily="34" charset="-122"/>
                <a:cs typeface="Calibri" panose="020F0502020204030204"/>
                <a:hlinkClick r:id="rId2"/>
              </a:rPr>
              <a:t>Performance </a:t>
            </a:r>
            <a:r>
              <a:rPr lang="en-US" altLang="zh-CN" sz="2800" b="0" spc="-18" dirty="0">
                <a:latin typeface="微软雅黑" panose="020B0503020204020204" pitchFamily="34" charset="-122"/>
                <a:ea typeface="微软雅黑" panose="020B0503020204020204" pitchFamily="34" charset="-122"/>
                <a:cs typeface="Calibri" panose="020F0502020204030204"/>
                <a:hlinkClick r:id="rId2"/>
              </a:rPr>
              <a:t>Evaluation</a:t>
            </a:r>
            <a:r>
              <a:rPr lang="en-US" altLang="zh-CN" sz="2800" b="0" spc="31" dirty="0">
                <a:latin typeface="微软雅黑" panose="020B0503020204020204" pitchFamily="34" charset="-122"/>
                <a:ea typeface="微软雅黑" panose="020B0503020204020204" pitchFamily="34" charset="-122"/>
                <a:cs typeface="Calibri" panose="020F0502020204030204"/>
                <a:hlinkClick r:id="rId2"/>
              </a:rPr>
              <a:t> </a:t>
            </a:r>
            <a:r>
              <a:rPr lang="en-US" altLang="zh-CN" sz="2800" b="0" spc="-13" dirty="0">
                <a:latin typeface="微软雅黑" panose="020B0503020204020204" pitchFamily="34" charset="-122"/>
                <a:ea typeface="微软雅黑" panose="020B0503020204020204" pitchFamily="34" charset="-122"/>
                <a:cs typeface="Calibri" panose="020F0502020204030204"/>
                <a:hlinkClick r:id="rId2"/>
              </a:rPr>
              <a:t>Cooperative</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673735" lvl="1" indent="-253365">
              <a:spcBef>
                <a:spcPts val="605"/>
              </a:spcBef>
              <a:buFont typeface="Arial" panose="020B0604020202020204"/>
              <a:buChar char="–"/>
              <a:tabLst>
                <a:tab pos="674370" algn="l"/>
              </a:tabLst>
            </a:pPr>
            <a:r>
              <a:rPr lang="en-US" altLang="zh-CN" sz="2400" b="0" spc="-13" dirty="0">
                <a:latin typeface="微软雅黑" panose="020B0503020204020204" pitchFamily="34" charset="-122"/>
                <a:ea typeface="微软雅黑" panose="020B0503020204020204" pitchFamily="34" charset="-122"/>
                <a:cs typeface="Calibri" panose="020F0502020204030204"/>
              </a:rPr>
              <a:t>Formed </a:t>
            </a:r>
            <a:r>
              <a:rPr lang="en-US" altLang="zh-CN" sz="2400" b="0" spc="-4" dirty="0">
                <a:latin typeface="微软雅黑" panose="020B0503020204020204" pitchFamily="34" charset="-122"/>
                <a:ea typeface="微软雅黑" panose="020B0503020204020204" pitchFamily="34" charset="-122"/>
                <a:cs typeface="Calibri" panose="020F0502020204030204"/>
              </a:rPr>
              <a:t>in </a:t>
            </a:r>
            <a:r>
              <a:rPr lang="en-US" altLang="zh-CN" sz="2400" b="0" spc="-4" dirty="0" err="1">
                <a:latin typeface="微软雅黑" panose="020B0503020204020204" pitchFamily="34" charset="-122"/>
                <a:ea typeface="微软雅黑" panose="020B0503020204020204" pitchFamily="34" charset="-122"/>
                <a:cs typeface="Calibri" panose="020F0502020204030204"/>
              </a:rPr>
              <a:t>80s</a:t>
            </a:r>
            <a:r>
              <a:rPr lang="en-US" altLang="zh-CN" sz="2400" b="0" spc="-4" dirty="0">
                <a:latin typeface="微软雅黑" panose="020B0503020204020204" pitchFamily="34" charset="-122"/>
                <a:ea typeface="微软雅黑" panose="020B0503020204020204" pitchFamily="34" charset="-122"/>
                <a:cs typeface="Calibri" panose="020F0502020204030204"/>
              </a:rPr>
              <a:t> </a:t>
            </a:r>
            <a:r>
              <a:rPr lang="en-US" altLang="zh-CN" sz="2400" b="0" spc="-13" dirty="0">
                <a:latin typeface="微软雅黑" panose="020B0503020204020204" pitchFamily="34" charset="-122"/>
                <a:ea typeface="微软雅黑" panose="020B0503020204020204" pitchFamily="34" charset="-122"/>
                <a:cs typeface="Calibri" panose="020F0502020204030204"/>
              </a:rPr>
              <a:t>to combat</a:t>
            </a:r>
            <a:r>
              <a:rPr lang="en-US" altLang="zh-CN" sz="2400" b="0" spc="71" dirty="0">
                <a:latin typeface="微软雅黑" panose="020B0503020204020204" pitchFamily="34" charset="-122"/>
                <a:ea typeface="微软雅黑" panose="020B0503020204020204" pitchFamily="34" charset="-122"/>
                <a:cs typeface="Calibri" panose="020F0502020204030204"/>
              </a:rPr>
              <a:t> </a:t>
            </a:r>
            <a:r>
              <a:rPr lang="en-US" altLang="zh-CN" sz="2400" b="0" spc="-13" dirty="0" err="1">
                <a:latin typeface="微软雅黑" panose="020B0503020204020204" pitchFamily="34" charset="-122"/>
                <a:ea typeface="微软雅黑" panose="020B0503020204020204" pitchFamily="34" charset="-122"/>
                <a:cs typeface="Calibri" panose="020F0502020204030204"/>
              </a:rPr>
              <a:t>benchmarketing</a:t>
            </a:r>
            <a:endParaRPr lang="en-US" altLang="zh-CN" sz="2400" b="0" dirty="0">
              <a:latin typeface="微软雅黑" panose="020B0503020204020204" pitchFamily="34" charset="-122"/>
              <a:ea typeface="微软雅黑" panose="020B0503020204020204" pitchFamily="34" charset="-122"/>
              <a:cs typeface="Calibri" panose="020F0502020204030204"/>
            </a:endParaRPr>
          </a:p>
          <a:p>
            <a:pPr marL="673735" lvl="1" indent="-253365">
              <a:spcBef>
                <a:spcPts val="595"/>
              </a:spcBef>
              <a:buFont typeface="Arial" panose="020B0604020202020204"/>
              <a:buChar char="–"/>
              <a:tabLst>
                <a:tab pos="674370" algn="l"/>
              </a:tabLst>
            </a:pPr>
            <a:r>
              <a:rPr lang="en-US" altLang="zh-CN" sz="2400" b="0" spc="-13" dirty="0" err="1">
                <a:latin typeface="微软雅黑" panose="020B0503020204020204" pitchFamily="34" charset="-122"/>
                <a:ea typeface="微软雅黑" panose="020B0503020204020204" pitchFamily="34" charset="-122"/>
                <a:cs typeface="Calibri" panose="020F0502020204030204"/>
              </a:rPr>
              <a:t>SPEC89</a:t>
            </a:r>
            <a:r>
              <a:rPr lang="en-US" altLang="zh-CN" sz="2400" b="0" spc="-13" dirty="0">
                <a:latin typeface="微软雅黑" panose="020B0503020204020204" pitchFamily="34" charset="-122"/>
                <a:ea typeface="微软雅黑" panose="020B0503020204020204" pitchFamily="34" charset="-122"/>
                <a:cs typeface="Calibri" panose="020F0502020204030204"/>
              </a:rPr>
              <a:t>, </a:t>
            </a:r>
            <a:r>
              <a:rPr lang="en-US" altLang="zh-CN" sz="2400" b="0" spc="-13" dirty="0" err="1">
                <a:latin typeface="微软雅黑" panose="020B0503020204020204" pitchFamily="34" charset="-122"/>
                <a:ea typeface="微软雅黑" panose="020B0503020204020204" pitchFamily="34" charset="-122"/>
                <a:cs typeface="Calibri" panose="020F0502020204030204"/>
              </a:rPr>
              <a:t>SPEC92</a:t>
            </a:r>
            <a:r>
              <a:rPr lang="en-US" altLang="zh-CN" sz="2400" b="0" spc="-13" dirty="0">
                <a:latin typeface="微软雅黑" panose="020B0503020204020204" pitchFamily="34" charset="-122"/>
                <a:ea typeface="微软雅黑" panose="020B0503020204020204" pitchFamily="34" charset="-122"/>
                <a:cs typeface="Calibri" panose="020F0502020204030204"/>
              </a:rPr>
              <a:t>, </a:t>
            </a:r>
            <a:r>
              <a:rPr lang="en-US" altLang="zh-CN" sz="2400" b="0" spc="-9" dirty="0" err="1">
                <a:latin typeface="微软雅黑" panose="020B0503020204020204" pitchFamily="34" charset="-122"/>
                <a:ea typeface="微软雅黑" panose="020B0503020204020204" pitchFamily="34" charset="-122"/>
                <a:cs typeface="Calibri" panose="020F0502020204030204"/>
              </a:rPr>
              <a:t>SPEC95</a:t>
            </a:r>
            <a:r>
              <a:rPr lang="en-US" altLang="zh-CN" sz="2400" b="0" spc="-9" dirty="0">
                <a:latin typeface="微软雅黑" panose="020B0503020204020204" pitchFamily="34" charset="-122"/>
                <a:ea typeface="微软雅黑" panose="020B0503020204020204" pitchFamily="34" charset="-122"/>
                <a:cs typeface="Calibri" panose="020F0502020204030204"/>
              </a:rPr>
              <a:t>, </a:t>
            </a:r>
            <a:r>
              <a:rPr lang="en-US" altLang="zh-CN" sz="2400" b="0" spc="-9" dirty="0" err="1">
                <a:latin typeface="微软雅黑" panose="020B0503020204020204" pitchFamily="34" charset="-122"/>
                <a:ea typeface="微软雅黑" panose="020B0503020204020204" pitchFamily="34" charset="-122"/>
                <a:cs typeface="Calibri" panose="020F0502020204030204"/>
              </a:rPr>
              <a:t>SPEC2000</a:t>
            </a:r>
            <a:r>
              <a:rPr lang="en-US" altLang="zh-CN" sz="2400" b="0" spc="-9" dirty="0">
                <a:latin typeface="微软雅黑" panose="020B0503020204020204" pitchFamily="34" charset="-122"/>
                <a:ea typeface="微软雅黑" panose="020B0503020204020204" pitchFamily="34" charset="-122"/>
                <a:cs typeface="Calibri" panose="020F0502020204030204"/>
              </a:rPr>
              <a:t>,</a:t>
            </a:r>
            <a:r>
              <a:rPr lang="en-US" altLang="zh-CN" sz="2400" b="0" spc="137" dirty="0">
                <a:latin typeface="微软雅黑" panose="020B0503020204020204" pitchFamily="34" charset="-122"/>
                <a:ea typeface="微软雅黑" panose="020B0503020204020204" pitchFamily="34" charset="-122"/>
                <a:cs typeface="Calibri" panose="020F0502020204030204"/>
              </a:rPr>
              <a:t> </a:t>
            </a:r>
            <a:r>
              <a:rPr lang="en-US" altLang="zh-CN" sz="2400" b="0" spc="-9" dirty="0" err="1">
                <a:latin typeface="微软雅黑" panose="020B0503020204020204" pitchFamily="34" charset="-122"/>
                <a:ea typeface="微软雅黑" panose="020B0503020204020204" pitchFamily="34" charset="-122"/>
                <a:cs typeface="Calibri" panose="020F0502020204030204"/>
              </a:rPr>
              <a:t>SPEC2006</a:t>
            </a:r>
            <a:endParaRPr lang="en-US" altLang="zh-CN" sz="2400" b="0" dirty="0">
              <a:latin typeface="微软雅黑" panose="020B0503020204020204" pitchFamily="34" charset="-122"/>
              <a:ea typeface="微软雅黑" panose="020B0503020204020204" pitchFamily="34" charset="-122"/>
              <a:cs typeface="Calibri" panose="020F0502020204030204"/>
            </a:endParaRPr>
          </a:p>
          <a:p>
            <a:pPr marL="662940" lvl="1" indent="-237490">
              <a:spcBef>
                <a:spcPts val="200"/>
              </a:spcBef>
              <a:buFont typeface="Arial" panose="020B0604020202020204"/>
              <a:buChar char="–"/>
              <a:tabLst>
                <a:tab pos="66294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Latest </a:t>
            </a:r>
            <a:r>
              <a:rPr lang="en-US" altLang="zh-CN" sz="2400" b="0" spc="-9" dirty="0">
                <a:latin typeface="微软雅黑" panose="020B0503020204020204" pitchFamily="34" charset="-122"/>
                <a:ea typeface="微软雅黑" panose="020B0503020204020204" pitchFamily="34" charset="-122"/>
                <a:cs typeface="Calibri" panose="020F0502020204030204"/>
              </a:rPr>
              <a:t>one </a:t>
            </a:r>
            <a:r>
              <a:rPr lang="en-US" altLang="zh-CN" sz="2400" b="0" spc="-4" dirty="0">
                <a:latin typeface="微软雅黑" panose="020B0503020204020204" pitchFamily="34" charset="-122"/>
                <a:ea typeface="微软雅黑" panose="020B0503020204020204" pitchFamily="34" charset="-122"/>
                <a:cs typeface="Calibri" panose="020F0502020204030204"/>
              </a:rPr>
              <a:t>is</a:t>
            </a:r>
            <a:r>
              <a:rPr lang="en-US" altLang="zh-CN" sz="2400" b="0" spc="-35" dirty="0">
                <a:latin typeface="微软雅黑" panose="020B0503020204020204" pitchFamily="34" charset="-122"/>
                <a:ea typeface="微软雅黑" panose="020B0503020204020204" pitchFamily="34" charset="-122"/>
                <a:cs typeface="Calibri" panose="020F0502020204030204"/>
              </a:rPr>
              <a:t> </a:t>
            </a:r>
            <a:r>
              <a:rPr lang="en-US" altLang="zh-CN" sz="2400" b="0" spc="-9" dirty="0" err="1">
                <a:latin typeface="微软雅黑" panose="020B0503020204020204" pitchFamily="34" charset="-122"/>
                <a:ea typeface="微软雅黑" panose="020B0503020204020204" pitchFamily="34" charset="-122"/>
                <a:cs typeface="Calibri" panose="020F0502020204030204"/>
              </a:rPr>
              <a:t>SPEC2017</a:t>
            </a:r>
            <a:endParaRPr lang="en-US" altLang="zh-CN" sz="2400" b="0" dirty="0">
              <a:latin typeface="微软雅黑" panose="020B0503020204020204" pitchFamily="34" charset="-122"/>
              <a:ea typeface="微软雅黑" panose="020B0503020204020204" pitchFamily="34" charset="-122"/>
              <a:cs typeface="Calibri" panose="020F0502020204030204"/>
            </a:endParaRPr>
          </a:p>
          <a:p>
            <a:pPr marL="315595" indent="-304165">
              <a:spcBef>
                <a:spcPts val="1100"/>
              </a:spcBef>
              <a:buFont typeface="Arial" panose="020B0604020202020204"/>
              <a:buChar char="•"/>
              <a:tabLst>
                <a:tab pos="314960" algn="l"/>
                <a:tab pos="315595" algn="l"/>
              </a:tabLst>
            </a:pPr>
            <a:r>
              <a:rPr lang="en-US" altLang="zh-CN" sz="2800" b="0" dirty="0">
                <a:latin typeface="微软雅黑" panose="020B0503020204020204" pitchFamily="34" charset="-122"/>
                <a:ea typeface="微软雅黑" panose="020B0503020204020204" pitchFamily="34" charset="-122"/>
                <a:cs typeface="Calibri" panose="020F0502020204030204"/>
              </a:rPr>
              <a:t>12 </a:t>
            </a:r>
            <a:r>
              <a:rPr lang="en-US" altLang="zh-CN" sz="2800" b="0" spc="-13" dirty="0">
                <a:latin typeface="微软雅黑" panose="020B0503020204020204" pitchFamily="34" charset="-122"/>
                <a:ea typeface="微软雅黑" panose="020B0503020204020204" pitchFamily="34" charset="-122"/>
                <a:cs typeface="Calibri" panose="020F0502020204030204"/>
              </a:rPr>
              <a:t>integer </a:t>
            </a:r>
            <a:r>
              <a:rPr lang="en-US" altLang="zh-CN" sz="2800" b="0" dirty="0">
                <a:latin typeface="微软雅黑" panose="020B0503020204020204" pitchFamily="34" charset="-122"/>
                <a:ea typeface="微软雅黑" panose="020B0503020204020204" pitchFamily="34" charset="-122"/>
                <a:cs typeface="Calibri" panose="020F0502020204030204"/>
              </a:rPr>
              <a:t>and 14 </a:t>
            </a:r>
            <a:r>
              <a:rPr lang="en-US" altLang="zh-CN" sz="2800" b="0" spc="-4" dirty="0">
                <a:latin typeface="微软雅黑" panose="020B0503020204020204" pitchFamily="34" charset="-122"/>
                <a:ea typeface="微软雅黑" panose="020B0503020204020204" pitchFamily="34" charset="-122"/>
                <a:cs typeface="Calibri" panose="020F0502020204030204"/>
              </a:rPr>
              <a:t>floating-point</a:t>
            </a:r>
            <a:r>
              <a:rPr lang="en-US" altLang="zh-CN" sz="2800" b="0" spc="-13" dirty="0">
                <a:latin typeface="微软雅黑" panose="020B0503020204020204" pitchFamily="34" charset="-122"/>
                <a:ea typeface="微软雅黑" panose="020B0503020204020204" pitchFamily="34" charset="-122"/>
                <a:cs typeface="Calibri" panose="020F0502020204030204"/>
              </a:rPr>
              <a:t> programs</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677545" lvl="1" indent="-260985">
              <a:spcBef>
                <a:spcPts val="570"/>
              </a:spcBef>
              <a:buFont typeface="Arial" panose="020B0604020202020204"/>
              <a:buChar char="–"/>
              <a:tabLst>
                <a:tab pos="677545" algn="l"/>
              </a:tabLst>
            </a:pPr>
            <a:r>
              <a:rPr lang="en-US" altLang="zh-CN" sz="2400" b="0" spc="-9" dirty="0">
                <a:latin typeface="微软雅黑" panose="020B0503020204020204" pitchFamily="34" charset="-122"/>
                <a:ea typeface="微软雅黑" panose="020B0503020204020204" pitchFamily="34" charset="-122"/>
                <a:cs typeface="Calibri" panose="020F0502020204030204"/>
              </a:rPr>
              <a:t>Sun </a:t>
            </a:r>
            <a:r>
              <a:rPr lang="en-US" altLang="zh-CN" sz="2400" b="0" spc="-13" dirty="0">
                <a:latin typeface="微软雅黑" panose="020B0503020204020204" pitchFamily="34" charset="-122"/>
                <a:ea typeface="微软雅黑" panose="020B0503020204020204" pitchFamily="34" charset="-122"/>
                <a:cs typeface="Calibri" panose="020F0502020204030204"/>
              </a:rPr>
              <a:t>Ultra-5 </a:t>
            </a:r>
            <a:r>
              <a:rPr lang="en-US" altLang="zh-CN" sz="2400" b="0" spc="-4" dirty="0" err="1">
                <a:latin typeface="微软雅黑" panose="020B0503020204020204" pitchFamily="34" charset="-122"/>
                <a:ea typeface="微软雅黑" panose="020B0503020204020204" pitchFamily="34" charset="-122"/>
                <a:cs typeface="Calibri" panose="020F0502020204030204"/>
              </a:rPr>
              <a:t>300MHz</a:t>
            </a:r>
            <a:r>
              <a:rPr lang="en-US" altLang="zh-CN" sz="2400" b="0" spc="-4" dirty="0">
                <a:latin typeface="微软雅黑" panose="020B0503020204020204" pitchFamily="34" charset="-122"/>
                <a:ea typeface="微软雅黑" panose="020B0503020204020204" pitchFamily="34" charset="-122"/>
                <a:cs typeface="Calibri" panose="020F0502020204030204"/>
              </a:rPr>
              <a:t> as</a:t>
            </a:r>
            <a:r>
              <a:rPr lang="zh-CN" altLang="en-US" sz="2400" b="0" spc="-4" dirty="0">
                <a:latin typeface="微软雅黑" panose="020B0503020204020204" pitchFamily="34" charset="-122"/>
                <a:ea typeface="微软雅黑" panose="020B0503020204020204" pitchFamily="34" charset="-122"/>
                <a:cs typeface="Calibri" panose="020F0502020204030204"/>
              </a:rPr>
              <a:t> </a:t>
            </a:r>
            <a:r>
              <a:rPr lang="en-US" altLang="zh-CN" sz="2400" b="0" spc="-4" dirty="0">
                <a:latin typeface="微软雅黑" panose="020B0503020204020204" pitchFamily="34" charset="-122"/>
                <a:ea typeface="微软雅黑" panose="020B0503020204020204" pitchFamily="34" charset="-122"/>
                <a:cs typeface="Calibri" panose="020F0502020204030204"/>
              </a:rPr>
              <a:t>the</a:t>
            </a:r>
            <a:r>
              <a:rPr lang="zh-CN" altLang="en-US" sz="2400" b="0" spc="-4" dirty="0">
                <a:latin typeface="微软雅黑" panose="020B0503020204020204" pitchFamily="34" charset="-122"/>
                <a:ea typeface="微软雅黑" panose="020B0503020204020204" pitchFamily="34" charset="-122"/>
                <a:cs typeface="Calibri" panose="020F0502020204030204"/>
              </a:rPr>
              <a:t> </a:t>
            </a:r>
            <a:r>
              <a:rPr lang="en-US" altLang="zh-CN" sz="2400" spc="-22" dirty="0">
                <a:latin typeface="微软雅黑" panose="020B0503020204020204" pitchFamily="34" charset="-122"/>
                <a:ea typeface="微软雅黑" panose="020B0503020204020204" pitchFamily="34" charset="-122"/>
                <a:cs typeface="Calibri" panose="020F0502020204030204"/>
              </a:rPr>
              <a:t>reference </a:t>
            </a:r>
            <a:r>
              <a:rPr lang="en-US" altLang="zh-CN" sz="2400" spc="-4" dirty="0">
                <a:latin typeface="微软雅黑" panose="020B0503020204020204" pitchFamily="34" charset="-122"/>
                <a:ea typeface="微软雅黑" panose="020B0503020204020204" pitchFamily="34" charset="-122"/>
                <a:cs typeface="Calibri" panose="020F0502020204030204"/>
              </a:rPr>
              <a:t>machine </a:t>
            </a:r>
            <a:r>
              <a:rPr lang="en-US" altLang="zh-CN" sz="2400" b="0" spc="-9" dirty="0">
                <a:latin typeface="微软雅黑" panose="020B0503020204020204" pitchFamily="34" charset="-122"/>
                <a:ea typeface="微软雅黑" panose="020B0503020204020204" pitchFamily="34" charset="-122"/>
                <a:cs typeface="Calibri" panose="020F0502020204030204"/>
              </a:rPr>
              <a:t>has</a:t>
            </a:r>
            <a:r>
              <a:rPr lang="en-US" altLang="zh-CN" sz="2400" b="0" spc="164" dirty="0">
                <a:latin typeface="微软雅黑" panose="020B0503020204020204" pitchFamily="34" charset="-122"/>
                <a:ea typeface="微软雅黑" panose="020B0503020204020204" pitchFamily="34" charset="-122"/>
                <a:cs typeface="Calibri" panose="020F0502020204030204"/>
              </a:rPr>
              <a:t> </a:t>
            </a:r>
            <a:r>
              <a:rPr lang="en-US" altLang="zh-CN" sz="2400" b="0" spc="-18" dirty="0">
                <a:latin typeface="微软雅黑" panose="020B0503020204020204" pitchFamily="34" charset="-122"/>
                <a:ea typeface="微软雅黑" panose="020B0503020204020204" pitchFamily="34" charset="-122"/>
                <a:cs typeface="Calibri" panose="020F0502020204030204"/>
              </a:rPr>
              <a:t>score</a:t>
            </a:r>
            <a:r>
              <a:rPr lang="en-US" altLang="zh-CN" sz="2400" b="0" dirty="0">
                <a:latin typeface="微软雅黑" panose="020B0503020204020204" pitchFamily="34" charset="-122"/>
                <a:ea typeface="微软雅黑" panose="020B0503020204020204" pitchFamily="34" charset="-122"/>
                <a:cs typeface="Calibri" panose="020F0502020204030204"/>
              </a:rPr>
              <a:t> </a:t>
            </a:r>
            <a:r>
              <a:rPr lang="en-US" altLang="zh-CN" sz="2400" b="0" spc="-4" dirty="0">
                <a:latin typeface="微软雅黑" panose="020B0503020204020204" pitchFamily="34" charset="-122"/>
                <a:ea typeface="微软雅黑" panose="020B0503020204020204" pitchFamily="34" charset="-122"/>
                <a:cs typeface="Calibri" panose="020F0502020204030204"/>
              </a:rPr>
              <a:t>of</a:t>
            </a:r>
            <a:r>
              <a:rPr lang="en-US" altLang="zh-CN" sz="2400" b="0" spc="-80" dirty="0">
                <a:latin typeface="微软雅黑" panose="020B0503020204020204" pitchFamily="34" charset="-122"/>
                <a:ea typeface="微软雅黑" panose="020B0503020204020204" pitchFamily="34" charset="-122"/>
                <a:cs typeface="Calibri" panose="020F0502020204030204"/>
              </a:rPr>
              <a:t> </a:t>
            </a:r>
            <a:r>
              <a:rPr lang="en-US" altLang="zh-CN" sz="2400" b="0" spc="-4" dirty="0">
                <a:latin typeface="微软雅黑" panose="020B0503020204020204" pitchFamily="34" charset="-122"/>
                <a:ea typeface="微软雅黑" panose="020B0503020204020204" pitchFamily="34" charset="-122"/>
                <a:cs typeface="Calibri" panose="020F0502020204030204"/>
              </a:rPr>
              <a:t>100</a:t>
            </a:r>
            <a:endParaRPr lang="en-US" altLang="zh-CN" sz="2400" b="0" dirty="0">
              <a:latin typeface="微软雅黑" panose="020B0503020204020204" pitchFamily="34" charset="-122"/>
              <a:ea typeface="微软雅黑" panose="020B0503020204020204" pitchFamily="34" charset="-122"/>
              <a:cs typeface="Calibri" panose="020F0502020204030204"/>
            </a:endParaRPr>
          </a:p>
          <a:p>
            <a:pPr marL="671195" lvl="1" indent="-254635">
              <a:spcBef>
                <a:spcPts val="575"/>
              </a:spcBef>
              <a:buFont typeface="Arial" panose="020B0604020202020204"/>
              <a:buChar char="–"/>
              <a:tabLst>
                <a:tab pos="670560" algn="l"/>
              </a:tabLst>
            </a:pPr>
            <a:r>
              <a:rPr lang="en-US" altLang="zh-CN" sz="2400" b="0" spc="-13" dirty="0">
                <a:latin typeface="微软雅黑" panose="020B0503020204020204" pitchFamily="34" charset="-122"/>
                <a:ea typeface="微软雅黑" panose="020B0503020204020204" pitchFamily="34" charset="-122"/>
                <a:cs typeface="Calibri" panose="020F0502020204030204"/>
              </a:rPr>
              <a:t>Report </a:t>
            </a:r>
            <a:r>
              <a:rPr lang="en-US" altLang="zh-CN" sz="2400" b="0" spc="-4" dirty="0">
                <a:solidFill>
                  <a:srgbClr val="FF1318"/>
                </a:solidFill>
                <a:latin typeface="微软雅黑" panose="020B0503020204020204" pitchFamily="34" charset="-122"/>
                <a:ea typeface="微软雅黑" panose="020B0503020204020204" pitchFamily="34" charset="-122"/>
                <a:cs typeface="Calibri" panose="020F0502020204030204"/>
              </a:rPr>
              <a:t>GM of </a:t>
            </a:r>
            <a:r>
              <a:rPr lang="en-US" altLang="zh-CN" sz="2400" b="0" spc="-18" dirty="0">
                <a:solidFill>
                  <a:srgbClr val="FF1318"/>
                </a:solidFill>
                <a:latin typeface="微软雅黑" panose="020B0503020204020204" pitchFamily="34" charset="-122"/>
                <a:ea typeface="微软雅黑" panose="020B0503020204020204" pitchFamily="34" charset="-122"/>
                <a:cs typeface="Calibri" panose="020F0502020204030204"/>
              </a:rPr>
              <a:t>ratios </a:t>
            </a:r>
            <a:r>
              <a:rPr lang="en-US" altLang="zh-CN" sz="2400" b="0" spc="-13" dirty="0">
                <a:latin typeface="微软雅黑" panose="020B0503020204020204" pitchFamily="34" charset="-122"/>
                <a:ea typeface="微软雅黑" panose="020B0503020204020204" pitchFamily="34" charset="-122"/>
                <a:cs typeface="Calibri" panose="020F0502020204030204"/>
              </a:rPr>
              <a:t>to </a:t>
            </a:r>
            <a:r>
              <a:rPr lang="en-US" altLang="zh-CN" sz="2400" b="0" spc="-22" dirty="0">
                <a:latin typeface="微软雅黑" panose="020B0503020204020204" pitchFamily="34" charset="-122"/>
                <a:ea typeface="微软雅黑" panose="020B0503020204020204" pitchFamily="34" charset="-122"/>
                <a:cs typeface="Calibri" panose="020F0502020204030204"/>
              </a:rPr>
              <a:t>reference</a:t>
            </a:r>
            <a:r>
              <a:rPr lang="en-US" altLang="zh-CN" sz="2400" b="0" spc="31" dirty="0">
                <a:latin typeface="微软雅黑" panose="020B0503020204020204" pitchFamily="34" charset="-122"/>
                <a:ea typeface="微软雅黑" panose="020B0503020204020204" pitchFamily="34" charset="-122"/>
                <a:cs typeface="Calibri" panose="020F0502020204030204"/>
              </a:rPr>
              <a:t> </a:t>
            </a:r>
            <a:r>
              <a:rPr lang="en-US" altLang="zh-CN" sz="2400" b="0" spc="-4" dirty="0">
                <a:latin typeface="微软雅黑" panose="020B0503020204020204" pitchFamily="34" charset="-122"/>
                <a:ea typeface="微软雅黑" panose="020B0503020204020204" pitchFamily="34" charset="-122"/>
                <a:cs typeface="Calibri" panose="020F0502020204030204"/>
              </a:rPr>
              <a:t>machine</a:t>
            </a:r>
            <a:endParaRPr lang="en-US" altLang="zh-CN" sz="2400" b="0" dirty="0">
              <a:latin typeface="微软雅黑" panose="020B0503020204020204" pitchFamily="34" charset="-122"/>
              <a:ea typeface="微软雅黑" panose="020B0503020204020204" pitchFamily="34" charset="-122"/>
              <a:cs typeface="Calibri" panose="020F0502020204030204"/>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p:txBody>
      </p:sp>
      <p:pic>
        <p:nvPicPr>
          <p:cNvPr id="2" name="图片 1">
            <a:extLst>
              <a:ext uri="{FF2B5EF4-FFF2-40B4-BE49-F238E27FC236}">
                <a16:creationId xmlns:a16="http://schemas.microsoft.com/office/drawing/2014/main" id="{BA63659F-02DB-4D1C-9AA7-6E569A3045C8}"/>
              </a:ext>
            </a:extLst>
          </p:cNvPr>
          <p:cNvPicPr>
            <a:picLocks noChangeAspect="1"/>
          </p:cNvPicPr>
          <p:nvPr/>
        </p:nvPicPr>
        <p:blipFill>
          <a:blip r:embed="rId3"/>
          <a:stretch>
            <a:fillRect/>
          </a:stretch>
        </p:blipFill>
        <p:spPr>
          <a:xfrm>
            <a:off x="867266" y="4816751"/>
            <a:ext cx="4656841" cy="2041249"/>
          </a:xfrm>
          <a:prstGeom prst="rect">
            <a:avLst/>
          </a:prstGeom>
        </p:spPr>
      </p:pic>
    </p:spTree>
    <p:extLst>
      <p:ext uri="{BB962C8B-B14F-4D97-AF65-F5344CB8AC3E}">
        <p14:creationId xmlns:p14="http://schemas.microsoft.com/office/powerpoint/2010/main" val="1515116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—SPEC </a:t>
            </a:r>
            <a:r>
              <a:rPr lang="en-US" altLang="zh-CN" spc="4" dirty="0" err="1"/>
              <a:t>INT2000</a:t>
            </a:r>
            <a:endParaRPr lang="zh-CN" altLang="en-US" dirty="0"/>
          </a:p>
        </p:txBody>
      </p:sp>
      <p:graphicFrame>
        <p:nvGraphicFramePr>
          <p:cNvPr id="4" name="object 3">
            <a:extLst>
              <a:ext uri="{FF2B5EF4-FFF2-40B4-BE49-F238E27FC236}">
                <a16:creationId xmlns:a16="http://schemas.microsoft.com/office/drawing/2014/main" id="{15BB5142-F4E0-4DF3-BFF7-D322AF5651DE}"/>
              </a:ext>
            </a:extLst>
          </p:cNvPr>
          <p:cNvGraphicFramePr>
            <a:graphicFrameLocks noGrp="1"/>
          </p:cNvGraphicFramePr>
          <p:nvPr>
            <p:extLst>
              <p:ext uri="{D42A27DB-BD31-4B8C-83A1-F6EECF244321}">
                <p14:modId xmlns:p14="http://schemas.microsoft.com/office/powerpoint/2010/main" val="2168715615"/>
              </p:ext>
            </p:extLst>
          </p:nvPr>
        </p:nvGraphicFramePr>
        <p:xfrm>
          <a:off x="1782424" y="1336467"/>
          <a:ext cx="5396459" cy="4209080"/>
        </p:xfrm>
        <a:graphic>
          <a:graphicData uri="http://schemas.openxmlformats.org/drawingml/2006/table">
            <a:tbl>
              <a:tblPr firstRow="1" bandRow="1">
                <a:tableStyleId>{2D5ABB26-0587-4C30-8999-92F81FD0307C}</a:tableStyleId>
              </a:tblPr>
              <a:tblGrid>
                <a:gridCol w="1416570">
                  <a:extLst>
                    <a:ext uri="{9D8B030D-6E8A-4147-A177-3AD203B41FA5}">
                      <a16:colId xmlns:a16="http://schemas.microsoft.com/office/drawing/2014/main" val="20000"/>
                    </a:ext>
                  </a:extLst>
                </a:gridCol>
                <a:gridCol w="3979889">
                  <a:extLst>
                    <a:ext uri="{9D8B030D-6E8A-4147-A177-3AD203B41FA5}">
                      <a16:colId xmlns:a16="http://schemas.microsoft.com/office/drawing/2014/main" val="20001"/>
                    </a:ext>
                  </a:extLst>
                </a:gridCol>
              </a:tblGrid>
              <a:tr h="323788">
                <a:tc>
                  <a:txBody>
                    <a:bodyPr/>
                    <a:lstStyle/>
                    <a:p>
                      <a:pPr marL="76835">
                        <a:lnSpc>
                          <a:spcPts val="2280"/>
                        </a:lnSpc>
                      </a:pPr>
                      <a:r>
                        <a:rPr sz="1800" spc="-5" dirty="0">
                          <a:latin typeface="Calibri" panose="020F0502020204030204"/>
                          <a:cs typeface="Calibri" panose="020F0502020204030204"/>
                        </a:rPr>
                        <a:t>Benchmark</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280"/>
                        </a:lnSpc>
                      </a:pPr>
                      <a:r>
                        <a:rPr sz="1800" spc="-5" dirty="0">
                          <a:latin typeface="Calibri" panose="020F0502020204030204"/>
                          <a:cs typeface="Calibri" panose="020F0502020204030204"/>
                        </a:rPr>
                        <a:t>Description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23788">
                <a:tc>
                  <a:txBody>
                    <a:bodyPr/>
                    <a:lstStyle/>
                    <a:p>
                      <a:pPr marL="76835">
                        <a:lnSpc>
                          <a:spcPts val="2345"/>
                        </a:lnSpc>
                      </a:pPr>
                      <a:r>
                        <a:rPr sz="1800" dirty="0">
                          <a:latin typeface="Calibri" panose="020F0502020204030204"/>
                          <a:cs typeface="Calibri" panose="020F0502020204030204"/>
                        </a:rPr>
                        <a:t>164.gzip</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5" dirty="0">
                          <a:latin typeface="Calibri" panose="020F0502020204030204"/>
                          <a:cs typeface="Calibri" panose="020F0502020204030204"/>
                        </a:rPr>
                        <a:t>Compression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23787">
                <a:tc>
                  <a:txBody>
                    <a:bodyPr/>
                    <a:lstStyle/>
                    <a:p>
                      <a:pPr marL="76835">
                        <a:lnSpc>
                          <a:spcPts val="2345"/>
                        </a:lnSpc>
                      </a:pPr>
                      <a:r>
                        <a:rPr sz="1800" spc="-10" dirty="0">
                          <a:latin typeface="Calibri" panose="020F0502020204030204"/>
                          <a:cs typeface="Calibri" panose="020F0502020204030204"/>
                        </a:rPr>
                        <a:t>175.vpr</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5" dirty="0">
                          <a:latin typeface="Calibri" panose="020F0502020204030204"/>
                          <a:cs typeface="Calibri" panose="020F0502020204030204"/>
                        </a:rPr>
                        <a:t>FPGA </a:t>
                      </a:r>
                      <a:r>
                        <a:rPr sz="1800" dirty="0">
                          <a:latin typeface="Calibri" panose="020F0502020204030204"/>
                          <a:cs typeface="Calibri" panose="020F0502020204030204"/>
                        </a:rPr>
                        <a:t>place and</a:t>
                      </a:r>
                      <a:r>
                        <a:rPr sz="1800" spc="-60" dirty="0">
                          <a:latin typeface="Calibri" panose="020F0502020204030204"/>
                          <a:cs typeface="Calibri" panose="020F0502020204030204"/>
                        </a:rPr>
                        <a:t> </a:t>
                      </a:r>
                      <a:r>
                        <a:rPr sz="1800" spc="-15" dirty="0">
                          <a:latin typeface="Calibri" panose="020F0502020204030204"/>
                          <a:cs typeface="Calibri" panose="020F0502020204030204"/>
                        </a:rPr>
                        <a:t>route</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3788">
                <a:tc>
                  <a:txBody>
                    <a:bodyPr/>
                    <a:lstStyle/>
                    <a:p>
                      <a:pPr marL="76835">
                        <a:lnSpc>
                          <a:spcPts val="2345"/>
                        </a:lnSpc>
                      </a:pPr>
                      <a:r>
                        <a:rPr sz="1800" dirty="0">
                          <a:latin typeface="Calibri" panose="020F0502020204030204"/>
                          <a:cs typeface="Calibri" panose="020F0502020204030204"/>
                        </a:rPr>
                        <a:t>176.gcc</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dirty="0">
                          <a:latin typeface="Calibri" panose="020F0502020204030204"/>
                          <a:cs typeface="Calibri" panose="020F0502020204030204"/>
                        </a:rPr>
                        <a:t>C</a:t>
                      </a:r>
                      <a:r>
                        <a:rPr sz="1800" spc="-95" dirty="0">
                          <a:latin typeface="Calibri" panose="020F0502020204030204"/>
                          <a:cs typeface="Calibri" panose="020F0502020204030204"/>
                        </a:rPr>
                        <a:t> </a:t>
                      </a:r>
                      <a:r>
                        <a:rPr sz="1800" spc="-5" dirty="0">
                          <a:latin typeface="Calibri" panose="020F0502020204030204"/>
                          <a:cs typeface="Calibri" panose="020F0502020204030204"/>
                        </a:rPr>
                        <a:t>compiler</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3675">
                <a:tc>
                  <a:txBody>
                    <a:bodyPr/>
                    <a:lstStyle/>
                    <a:p>
                      <a:pPr marL="76835">
                        <a:lnSpc>
                          <a:spcPts val="2345"/>
                        </a:lnSpc>
                      </a:pPr>
                      <a:r>
                        <a:rPr sz="1800" dirty="0">
                          <a:latin typeface="Calibri" panose="020F0502020204030204"/>
                          <a:cs typeface="Calibri" panose="020F0502020204030204"/>
                        </a:rPr>
                        <a:t>181.mcf</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10" dirty="0">
                          <a:latin typeface="Calibri" panose="020F0502020204030204"/>
                          <a:cs typeface="Calibri" panose="020F0502020204030204"/>
                        </a:rPr>
                        <a:t>Combinatorial</a:t>
                      </a:r>
                      <a:r>
                        <a:rPr sz="1800" spc="5" dirty="0">
                          <a:latin typeface="Calibri" panose="020F0502020204030204"/>
                          <a:cs typeface="Calibri" panose="020F0502020204030204"/>
                        </a:rPr>
                        <a:t> </a:t>
                      </a:r>
                      <a:r>
                        <a:rPr sz="1800" spc="-10" dirty="0">
                          <a:latin typeface="Calibri" panose="020F0502020204030204"/>
                          <a:cs typeface="Calibri" panose="020F0502020204030204"/>
                        </a:rPr>
                        <a:t>optimization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3787">
                <a:tc>
                  <a:txBody>
                    <a:bodyPr/>
                    <a:lstStyle/>
                    <a:p>
                      <a:pPr marL="76835">
                        <a:lnSpc>
                          <a:spcPts val="2350"/>
                        </a:lnSpc>
                      </a:pPr>
                      <a:r>
                        <a:rPr sz="1800" spc="-5" dirty="0">
                          <a:latin typeface="Calibri" panose="020F0502020204030204"/>
                          <a:cs typeface="Calibri" panose="020F0502020204030204"/>
                        </a:rPr>
                        <a:t>186.crafty</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5" dirty="0">
                          <a:latin typeface="Calibri" panose="020F0502020204030204"/>
                          <a:cs typeface="Calibri" panose="020F0502020204030204"/>
                        </a:rPr>
                        <a:t>Chess</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3788">
                <a:tc>
                  <a:txBody>
                    <a:bodyPr/>
                    <a:lstStyle/>
                    <a:p>
                      <a:pPr marL="76835">
                        <a:lnSpc>
                          <a:spcPts val="2350"/>
                        </a:lnSpc>
                      </a:pPr>
                      <a:r>
                        <a:rPr sz="1800" spc="-5" dirty="0">
                          <a:latin typeface="Calibri" panose="020F0502020204030204"/>
                          <a:cs typeface="Calibri" panose="020F0502020204030204"/>
                        </a:rPr>
                        <a:t>197.parser</a:t>
                      </a:r>
                      <a:endParaRPr sz="18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30" dirty="0">
                          <a:latin typeface="Calibri" panose="020F0502020204030204"/>
                          <a:cs typeface="Calibri" panose="020F0502020204030204"/>
                        </a:rPr>
                        <a:t>Word </a:t>
                      </a:r>
                      <a:r>
                        <a:rPr sz="1800" spc="-5" dirty="0">
                          <a:latin typeface="Calibri" panose="020F0502020204030204"/>
                          <a:cs typeface="Calibri" panose="020F0502020204030204"/>
                        </a:rPr>
                        <a:t>processing, </a:t>
                      </a:r>
                      <a:r>
                        <a:rPr sz="1800" spc="-10" dirty="0">
                          <a:latin typeface="Calibri" panose="020F0502020204030204"/>
                          <a:cs typeface="Calibri" panose="020F0502020204030204"/>
                        </a:rPr>
                        <a:t>grammatical</a:t>
                      </a:r>
                      <a:r>
                        <a:rPr sz="1800" spc="5" dirty="0">
                          <a:latin typeface="Calibri" panose="020F0502020204030204"/>
                          <a:cs typeface="Calibri" panose="020F0502020204030204"/>
                        </a:rPr>
                        <a:t> </a:t>
                      </a:r>
                      <a:r>
                        <a:rPr sz="1800" spc="-5" dirty="0">
                          <a:latin typeface="Calibri" panose="020F0502020204030204"/>
                          <a:cs typeface="Calibri" panose="020F0502020204030204"/>
                        </a:rPr>
                        <a:t>analysis</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3787">
                <a:tc>
                  <a:txBody>
                    <a:bodyPr/>
                    <a:lstStyle/>
                    <a:p>
                      <a:pPr marL="76835">
                        <a:lnSpc>
                          <a:spcPts val="2350"/>
                        </a:lnSpc>
                      </a:pPr>
                      <a:r>
                        <a:rPr sz="1800" dirty="0">
                          <a:latin typeface="Calibri" panose="020F0502020204030204"/>
                          <a:cs typeface="Calibri" panose="020F0502020204030204"/>
                        </a:rPr>
                        <a:t>252.eon</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10" dirty="0">
                          <a:latin typeface="Calibri" panose="020F0502020204030204"/>
                          <a:cs typeface="Calibri" panose="020F0502020204030204"/>
                        </a:rPr>
                        <a:t>Visualization </a:t>
                      </a:r>
                      <a:r>
                        <a:rPr sz="1800" spc="-20" dirty="0">
                          <a:latin typeface="Calibri" panose="020F0502020204030204"/>
                          <a:cs typeface="Calibri" panose="020F0502020204030204"/>
                        </a:rPr>
                        <a:t>(ray</a:t>
                      </a:r>
                      <a:r>
                        <a:rPr sz="1800" spc="-15" dirty="0">
                          <a:latin typeface="Calibri" panose="020F0502020204030204"/>
                          <a:cs typeface="Calibri" panose="020F0502020204030204"/>
                        </a:rPr>
                        <a:t> </a:t>
                      </a:r>
                      <a:r>
                        <a:rPr sz="1800" spc="-5" dirty="0">
                          <a:latin typeface="Calibri" panose="020F0502020204030204"/>
                          <a:cs typeface="Calibri" panose="020F0502020204030204"/>
                        </a:rPr>
                        <a:t>tracing)</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23788">
                <a:tc>
                  <a:txBody>
                    <a:bodyPr/>
                    <a:lstStyle/>
                    <a:p>
                      <a:pPr marL="76835">
                        <a:lnSpc>
                          <a:spcPts val="2350"/>
                        </a:lnSpc>
                      </a:pPr>
                      <a:r>
                        <a:rPr sz="1800" spc="-5" dirty="0">
                          <a:latin typeface="Calibri" panose="020F0502020204030204"/>
                          <a:cs typeface="Calibri" panose="020F0502020204030204"/>
                        </a:rPr>
                        <a:t>253.perlbmk</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dirty="0">
                          <a:latin typeface="Calibri" panose="020F0502020204030204"/>
                          <a:cs typeface="Calibri" panose="020F0502020204030204"/>
                        </a:rPr>
                        <a:t>PERL </a:t>
                      </a:r>
                      <a:r>
                        <a:rPr sz="1800" spc="-5" dirty="0">
                          <a:latin typeface="Calibri" panose="020F0502020204030204"/>
                          <a:cs typeface="Calibri" panose="020F0502020204030204"/>
                        </a:rPr>
                        <a:t>script</a:t>
                      </a:r>
                      <a:r>
                        <a:rPr sz="1800" spc="-70" dirty="0">
                          <a:latin typeface="Calibri" panose="020F0502020204030204"/>
                          <a:cs typeface="Calibri" panose="020F0502020204030204"/>
                        </a:rPr>
                        <a:t> </a:t>
                      </a:r>
                      <a:r>
                        <a:rPr sz="1800" spc="-10" dirty="0">
                          <a:latin typeface="Calibri" panose="020F0502020204030204"/>
                          <a:cs typeface="Calibri" panose="020F0502020204030204"/>
                        </a:rPr>
                        <a:t>execution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23788">
                <a:tc>
                  <a:txBody>
                    <a:bodyPr/>
                    <a:lstStyle/>
                    <a:p>
                      <a:pPr marL="76835">
                        <a:lnSpc>
                          <a:spcPts val="2355"/>
                        </a:lnSpc>
                      </a:pPr>
                      <a:r>
                        <a:rPr sz="1800" dirty="0">
                          <a:latin typeface="Calibri" panose="020F0502020204030204"/>
                          <a:cs typeface="Calibri" panose="020F0502020204030204"/>
                        </a:rPr>
                        <a:t>254.gap</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10" dirty="0">
                          <a:latin typeface="Calibri" panose="020F0502020204030204"/>
                          <a:cs typeface="Calibri" panose="020F0502020204030204"/>
                        </a:rPr>
                        <a:t>Group </a:t>
                      </a:r>
                      <a:r>
                        <a:rPr sz="1800" dirty="0">
                          <a:latin typeface="Calibri" panose="020F0502020204030204"/>
                          <a:cs typeface="Calibri" panose="020F0502020204030204"/>
                        </a:rPr>
                        <a:t>theory</a:t>
                      </a:r>
                      <a:r>
                        <a:rPr sz="1800" spc="-80" dirty="0">
                          <a:latin typeface="Calibri" panose="020F0502020204030204"/>
                          <a:cs typeface="Calibri" panose="020F0502020204030204"/>
                        </a:rPr>
                        <a:t> </a:t>
                      </a:r>
                      <a:r>
                        <a:rPr sz="1800" spc="-10" dirty="0">
                          <a:latin typeface="Calibri" panose="020F0502020204030204"/>
                          <a:cs typeface="Calibri" panose="020F0502020204030204"/>
                        </a:rPr>
                        <a:t>interpreter</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3787">
                <a:tc>
                  <a:txBody>
                    <a:bodyPr/>
                    <a:lstStyle/>
                    <a:p>
                      <a:pPr marL="76835">
                        <a:lnSpc>
                          <a:spcPts val="2355"/>
                        </a:lnSpc>
                      </a:pPr>
                      <a:r>
                        <a:rPr sz="1800" spc="-20" dirty="0">
                          <a:latin typeface="Calibri" panose="020F0502020204030204"/>
                          <a:cs typeface="Calibri" panose="020F0502020204030204"/>
                        </a:rPr>
                        <a:t>255.vortex</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Object-oriented</a:t>
                      </a:r>
                      <a:r>
                        <a:rPr sz="1800" spc="-90" dirty="0">
                          <a:latin typeface="Calibri" panose="020F0502020204030204"/>
                          <a:cs typeface="Calibri" panose="020F0502020204030204"/>
                        </a:rPr>
                        <a:t> </a:t>
                      </a:r>
                      <a:r>
                        <a:rPr sz="1800" spc="-5" dirty="0">
                          <a:latin typeface="Calibri" panose="020F0502020204030204"/>
                          <a:cs typeface="Calibri" panose="020F0502020204030204"/>
                        </a:rPr>
                        <a:t>database</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23753">
                <a:tc>
                  <a:txBody>
                    <a:bodyPr/>
                    <a:lstStyle/>
                    <a:p>
                      <a:pPr marL="76835">
                        <a:lnSpc>
                          <a:spcPts val="2355"/>
                        </a:lnSpc>
                      </a:pPr>
                      <a:r>
                        <a:rPr sz="1800" spc="-5" dirty="0">
                          <a:latin typeface="Calibri" panose="020F0502020204030204"/>
                          <a:cs typeface="Calibri" panose="020F0502020204030204"/>
                        </a:rPr>
                        <a:t>256.bzip2</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Compression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23776">
                <a:tc>
                  <a:txBody>
                    <a:bodyPr/>
                    <a:lstStyle/>
                    <a:p>
                      <a:pPr marL="76835">
                        <a:lnSpc>
                          <a:spcPts val="2355"/>
                        </a:lnSpc>
                      </a:pPr>
                      <a:r>
                        <a:rPr sz="1800" spc="-10" dirty="0">
                          <a:latin typeface="Calibri" panose="020F0502020204030204"/>
                          <a:cs typeface="Calibri" panose="020F0502020204030204"/>
                        </a:rPr>
                        <a:t>300.twolf</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Place </a:t>
                      </a:r>
                      <a:r>
                        <a:rPr sz="1800" dirty="0">
                          <a:latin typeface="Calibri" panose="020F0502020204030204"/>
                          <a:cs typeface="Calibri" panose="020F0502020204030204"/>
                        </a:rPr>
                        <a:t>and </a:t>
                      </a:r>
                      <a:r>
                        <a:rPr sz="1800" spc="-15" dirty="0">
                          <a:latin typeface="Calibri" panose="020F0502020204030204"/>
                          <a:cs typeface="Calibri" panose="020F0502020204030204"/>
                        </a:rPr>
                        <a:t>route</a:t>
                      </a:r>
                      <a:r>
                        <a:rPr sz="1800" spc="-25" dirty="0">
                          <a:latin typeface="Calibri" panose="020F0502020204030204"/>
                          <a:cs typeface="Calibri" panose="020F0502020204030204"/>
                        </a:rPr>
                        <a:t> </a:t>
                      </a:r>
                      <a:r>
                        <a:rPr sz="1800" spc="-10" dirty="0">
                          <a:latin typeface="Calibri" panose="020F0502020204030204"/>
                          <a:cs typeface="Calibri" panose="020F0502020204030204"/>
                        </a:rPr>
                        <a:t>simulator</a:t>
                      </a:r>
                      <a:endParaRPr sz="1800" dirty="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bl>
          </a:graphicData>
        </a:graphic>
      </p:graphicFrame>
      <p:sp>
        <p:nvSpPr>
          <p:cNvPr id="2" name="文本框 1">
            <a:extLst>
              <a:ext uri="{FF2B5EF4-FFF2-40B4-BE49-F238E27FC236}">
                <a16:creationId xmlns:a16="http://schemas.microsoft.com/office/drawing/2014/main" id="{52B9E967-D712-42F7-A51E-E037AEBF1F37}"/>
              </a:ext>
            </a:extLst>
          </p:cNvPr>
          <p:cNvSpPr txBox="1"/>
          <p:nvPr/>
        </p:nvSpPr>
        <p:spPr>
          <a:xfrm>
            <a:off x="246185" y="5955323"/>
            <a:ext cx="8569569" cy="461665"/>
          </a:xfrm>
          <a:prstGeom prst="rect">
            <a:avLst/>
          </a:prstGeom>
          <a:noFill/>
          <a:ln>
            <a:solidFill>
              <a:srgbClr val="FF0000"/>
            </a:solidFill>
          </a:ln>
        </p:spPr>
        <p:txBody>
          <a:bodyPr wrap="square" rtlCol="0">
            <a:spAutoFit/>
          </a:bodyPr>
          <a:lstStyle/>
          <a:p>
            <a:r>
              <a:rPr lang="en-US" altLang="zh-CN" sz="2400" b="0" dirty="0">
                <a:solidFill>
                  <a:srgbClr val="FF0000"/>
                </a:solidFill>
                <a:latin typeface="Tw Cen MT" panose="020B0602020104020603" pitchFamily="34" charset="0"/>
              </a:rPr>
              <a:t>Not toy programs, intensive computations or communications, etc.</a:t>
            </a:r>
            <a:endParaRPr lang="zh-CN" altLang="en-US" sz="2400" b="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1801855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—SPEC </a:t>
            </a:r>
            <a:r>
              <a:rPr lang="en-US" altLang="zh-CN" spc="4" dirty="0" err="1"/>
              <a:t>FP2000</a:t>
            </a:r>
            <a:endParaRPr lang="zh-CN" altLang="en-US" dirty="0"/>
          </a:p>
        </p:txBody>
      </p:sp>
      <p:graphicFrame>
        <p:nvGraphicFramePr>
          <p:cNvPr id="5" name="object 3">
            <a:extLst>
              <a:ext uri="{FF2B5EF4-FFF2-40B4-BE49-F238E27FC236}">
                <a16:creationId xmlns:a16="http://schemas.microsoft.com/office/drawing/2014/main" id="{0609F8C2-421B-4771-920B-FC36C7D778D2}"/>
              </a:ext>
            </a:extLst>
          </p:cNvPr>
          <p:cNvGraphicFramePr>
            <a:graphicFrameLocks noGrp="1"/>
          </p:cNvGraphicFramePr>
          <p:nvPr>
            <p:extLst>
              <p:ext uri="{D42A27DB-BD31-4B8C-83A1-F6EECF244321}">
                <p14:modId xmlns:p14="http://schemas.microsoft.com/office/powerpoint/2010/main" val="2421562115"/>
              </p:ext>
            </p:extLst>
          </p:nvPr>
        </p:nvGraphicFramePr>
        <p:xfrm>
          <a:off x="1512601" y="1284931"/>
          <a:ext cx="5396459" cy="4492826"/>
        </p:xfrm>
        <a:graphic>
          <a:graphicData uri="http://schemas.openxmlformats.org/drawingml/2006/table">
            <a:tbl>
              <a:tblPr firstRow="1" bandRow="1">
                <a:tableStyleId>{2D5ABB26-0587-4C30-8999-92F81FD0307C}</a:tableStyleId>
              </a:tblPr>
              <a:tblGrid>
                <a:gridCol w="1281659">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99503">
                <a:tc>
                  <a:txBody>
                    <a:bodyPr/>
                    <a:lstStyle/>
                    <a:p>
                      <a:pPr marL="76835">
                        <a:lnSpc>
                          <a:spcPts val="2075"/>
                        </a:lnSpc>
                      </a:pPr>
                      <a:r>
                        <a:rPr sz="1600" spc="-5" dirty="0">
                          <a:latin typeface="Calibri" panose="020F0502020204030204"/>
                          <a:cs typeface="Calibri" panose="020F0502020204030204"/>
                        </a:rPr>
                        <a:t>Benchmark</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ts val="2075"/>
                        </a:lnSpc>
                      </a:pPr>
                      <a:r>
                        <a:rPr sz="1600" spc="-10" dirty="0">
                          <a:latin typeface="Calibri" panose="020F0502020204030204"/>
                          <a:cs typeface="Calibri" panose="020F0502020204030204"/>
                        </a:rPr>
                        <a:t>Description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99503">
                <a:tc>
                  <a:txBody>
                    <a:bodyPr/>
                    <a:lstStyle/>
                    <a:p>
                      <a:pPr marL="76835">
                        <a:lnSpc>
                          <a:spcPts val="2140"/>
                        </a:lnSpc>
                      </a:pPr>
                      <a:r>
                        <a:rPr sz="1600" spc="-10" dirty="0">
                          <a:latin typeface="Calibri" panose="020F0502020204030204"/>
                          <a:cs typeface="Calibri" panose="020F0502020204030204"/>
                        </a:rPr>
                        <a:t>168.wupwise</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0" dirty="0">
                          <a:latin typeface="Calibri" panose="020F0502020204030204"/>
                          <a:cs typeface="Calibri" panose="020F0502020204030204"/>
                        </a:rPr>
                        <a:t>Physics/Quantum</a:t>
                      </a:r>
                      <a:r>
                        <a:rPr sz="1600" spc="5" dirty="0">
                          <a:latin typeface="Calibri" panose="020F0502020204030204"/>
                          <a:cs typeface="Calibri" panose="020F0502020204030204"/>
                        </a:rPr>
                        <a:t> </a:t>
                      </a:r>
                      <a:r>
                        <a:rPr sz="1600" spc="-10" dirty="0">
                          <a:latin typeface="Calibri" panose="020F0502020204030204"/>
                          <a:cs typeface="Calibri" panose="020F0502020204030204"/>
                        </a:rPr>
                        <a:t>Chromodynamics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99503">
                <a:tc>
                  <a:txBody>
                    <a:bodyPr/>
                    <a:lstStyle/>
                    <a:p>
                      <a:pPr marL="76835">
                        <a:lnSpc>
                          <a:spcPts val="2140"/>
                        </a:lnSpc>
                      </a:pPr>
                      <a:r>
                        <a:rPr sz="1600" spc="-5" dirty="0">
                          <a:latin typeface="Calibri" panose="020F0502020204030204"/>
                          <a:cs typeface="Calibri" panose="020F0502020204030204"/>
                        </a:rPr>
                        <a:t>171.swim</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Shallow </a:t>
                      </a:r>
                      <a:r>
                        <a:rPr sz="1600" spc="-15" dirty="0">
                          <a:latin typeface="Calibri" panose="020F0502020204030204"/>
                          <a:cs typeface="Calibri" panose="020F0502020204030204"/>
                        </a:rPr>
                        <a:t>water</a:t>
                      </a:r>
                      <a:r>
                        <a:rPr sz="1600" spc="-40" dirty="0">
                          <a:latin typeface="Calibri" panose="020F0502020204030204"/>
                          <a:cs typeface="Calibri" panose="020F0502020204030204"/>
                        </a:rPr>
                        <a:t> </a:t>
                      </a:r>
                      <a:r>
                        <a:rPr sz="1600" spc="-5" dirty="0">
                          <a:latin typeface="Calibri" panose="020F0502020204030204"/>
                          <a:cs typeface="Calibri" panose="020F0502020204030204"/>
                        </a:rPr>
                        <a:t>modeling</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99615">
                <a:tc>
                  <a:txBody>
                    <a:bodyPr/>
                    <a:lstStyle/>
                    <a:p>
                      <a:pPr marL="76835">
                        <a:lnSpc>
                          <a:spcPts val="2140"/>
                        </a:lnSpc>
                      </a:pPr>
                      <a:r>
                        <a:rPr sz="1600" spc="-5" dirty="0">
                          <a:latin typeface="Calibri" panose="020F0502020204030204"/>
                          <a:cs typeface="Calibri" panose="020F0502020204030204"/>
                        </a:rPr>
                        <a:t>172.mgrid</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Multi-grid solver: </a:t>
                      </a:r>
                      <a:r>
                        <a:rPr sz="1600" dirty="0">
                          <a:latin typeface="Calibri" panose="020F0502020204030204"/>
                          <a:cs typeface="Calibri" panose="020F0502020204030204"/>
                        </a:rPr>
                        <a:t>3D </a:t>
                      </a:r>
                      <a:r>
                        <a:rPr sz="1600" spc="-10" dirty="0">
                          <a:latin typeface="Calibri" panose="020F0502020204030204"/>
                          <a:cs typeface="Calibri" panose="020F0502020204030204"/>
                        </a:rPr>
                        <a:t>potential</a:t>
                      </a:r>
                      <a:r>
                        <a:rPr sz="1600" spc="25" dirty="0">
                          <a:latin typeface="Calibri" panose="020F0502020204030204"/>
                          <a:cs typeface="Calibri" panose="020F0502020204030204"/>
                        </a:rPr>
                        <a:t> </a:t>
                      </a:r>
                      <a:r>
                        <a:rPr sz="1600" spc="-5" dirty="0">
                          <a:latin typeface="Calibri" panose="020F0502020204030204"/>
                          <a:cs typeface="Calibri" panose="020F0502020204030204"/>
                        </a:rPr>
                        <a:t>field</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99503">
                <a:tc>
                  <a:txBody>
                    <a:bodyPr/>
                    <a:lstStyle/>
                    <a:p>
                      <a:pPr marL="76835">
                        <a:lnSpc>
                          <a:spcPts val="2140"/>
                        </a:lnSpc>
                      </a:pPr>
                      <a:r>
                        <a:rPr sz="1600" spc="-5" dirty="0">
                          <a:latin typeface="Calibri" panose="020F0502020204030204"/>
                          <a:cs typeface="Calibri" panose="020F0502020204030204"/>
                        </a:rPr>
                        <a:t>173.applu</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5" dirty="0">
                          <a:latin typeface="Calibri" panose="020F0502020204030204"/>
                          <a:cs typeface="Calibri" panose="020F0502020204030204"/>
                        </a:rPr>
                        <a:t>Parabolic/elliptic</a:t>
                      </a:r>
                      <a:r>
                        <a:rPr sz="1600" spc="50" dirty="0">
                          <a:latin typeface="Calibri" panose="020F0502020204030204"/>
                          <a:cs typeface="Calibri" panose="020F0502020204030204"/>
                        </a:rPr>
                        <a:t> </a:t>
                      </a:r>
                      <a:r>
                        <a:rPr sz="1600" spc="-10" dirty="0">
                          <a:latin typeface="Calibri" panose="020F0502020204030204"/>
                          <a:cs typeface="Calibri" panose="020F0502020204030204"/>
                        </a:rPr>
                        <a:t>PDE</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99503">
                <a:tc>
                  <a:txBody>
                    <a:bodyPr/>
                    <a:lstStyle/>
                    <a:p>
                      <a:pPr marL="76835">
                        <a:lnSpc>
                          <a:spcPts val="2140"/>
                        </a:lnSpc>
                      </a:pPr>
                      <a:r>
                        <a:rPr sz="1600" spc="-5" dirty="0">
                          <a:latin typeface="Calibri" panose="020F0502020204030204"/>
                          <a:cs typeface="Calibri" panose="020F0502020204030204"/>
                        </a:rPr>
                        <a:t>177.mesa</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3-D </a:t>
                      </a:r>
                      <a:r>
                        <a:rPr sz="1600" spc="-10" dirty="0">
                          <a:latin typeface="Calibri" panose="020F0502020204030204"/>
                          <a:cs typeface="Calibri" panose="020F0502020204030204"/>
                        </a:rPr>
                        <a:t>graphics</a:t>
                      </a:r>
                      <a:r>
                        <a:rPr sz="1600" spc="-20" dirty="0">
                          <a:latin typeface="Calibri" panose="020F0502020204030204"/>
                          <a:cs typeface="Calibri" panose="020F0502020204030204"/>
                        </a:rPr>
                        <a:t> </a:t>
                      </a:r>
                      <a:r>
                        <a:rPr sz="1600" spc="-10" dirty="0">
                          <a:latin typeface="Calibri" panose="020F0502020204030204"/>
                          <a:cs typeface="Calibri" panose="020F0502020204030204"/>
                        </a:rPr>
                        <a:t>library</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99503">
                <a:tc>
                  <a:txBody>
                    <a:bodyPr/>
                    <a:lstStyle/>
                    <a:p>
                      <a:pPr marL="76835">
                        <a:lnSpc>
                          <a:spcPts val="2140"/>
                        </a:lnSpc>
                      </a:pPr>
                      <a:r>
                        <a:rPr sz="1600" spc="-5" dirty="0">
                          <a:latin typeface="Calibri" panose="020F0502020204030204"/>
                          <a:cs typeface="Calibri" panose="020F0502020204030204"/>
                        </a:rPr>
                        <a:t>178.galgel</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0" dirty="0">
                          <a:latin typeface="Calibri" panose="020F0502020204030204"/>
                          <a:cs typeface="Calibri" panose="020F0502020204030204"/>
                        </a:rPr>
                        <a:t>Computational </a:t>
                      </a:r>
                      <a:r>
                        <a:rPr sz="1600" spc="-5" dirty="0">
                          <a:latin typeface="Calibri" panose="020F0502020204030204"/>
                          <a:cs typeface="Calibri" panose="020F0502020204030204"/>
                        </a:rPr>
                        <a:t>Fluid Dynamics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99503">
                <a:tc>
                  <a:txBody>
                    <a:bodyPr/>
                    <a:lstStyle/>
                    <a:p>
                      <a:pPr marL="76835">
                        <a:lnSpc>
                          <a:spcPts val="2145"/>
                        </a:lnSpc>
                      </a:pPr>
                      <a:r>
                        <a:rPr sz="1600" dirty="0">
                          <a:latin typeface="Calibri" panose="020F0502020204030204"/>
                          <a:cs typeface="Calibri" panose="020F0502020204030204"/>
                        </a:rPr>
                        <a:t>179.art</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Image </a:t>
                      </a:r>
                      <a:r>
                        <a:rPr sz="1600" spc="-10" dirty="0">
                          <a:latin typeface="Calibri" panose="020F0502020204030204"/>
                          <a:cs typeface="Calibri" panose="020F0502020204030204"/>
                        </a:rPr>
                        <a:t>Recognition/Neural</a:t>
                      </a:r>
                      <a:r>
                        <a:rPr sz="1600" dirty="0">
                          <a:latin typeface="Calibri" panose="020F0502020204030204"/>
                          <a:cs typeface="Calibri" panose="020F0502020204030204"/>
                        </a:rPr>
                        <a:t> </a:t>
                      </a:r>
                      <a:r>
                        <a:rPr sz="1600" spc="-10" dirty="0">
                          <a:latin typeface="Calibri" panose="020F0502020204030204"/>
                          <a:cs typeface="Calibri" panose="020F0502020204030204"/>
                        </a:rPr>
                        <a:t>Networks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9503">
                <a:tc>
                  <a:txBody>
                    <a:bodyPr/>
                    <a:lstStyle/>
                    <a:p>
                      <a:pPr marL="76835">
                        <a:lnSpc>
                          <a:spcPts val="2145"/>
                        </a:lnSpc>
                      </a:pPr>
                      <a:r>
                        <a:rPr sz="1600" spc="-10" dirty="0">
                          <a:latin typeface="Calibri" panose="020F0502020204030204"/>
                          <a:cs typeface="Calibri" panose="020F0502020204030204"/>
                        </a:rPr>
                        <a:t>183.equake</a:t>
                      </a:r>
                      <a:endParaRPr sz="16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Seismic </a:t>
                      </a:r>
                      <a:r>
                        <a:rPr sz="1600" spc="-25" dirty="0">
                          <a:latin typeface="Calibri" panose="020F0502020204030204"/>
                          <a:cs typeface="Calibri" panose="020F0502020204030204"/>
                        </a:rPr>
                        <a:t>Wave </a:t>
                      </a:r>
                      <a:r>
                        <a:rPr sz="1600" spc="-15" dirty="0">
                          <a:latin typeface="Calibri" panose="020F0502020204030204"/>
                          <a:cs typeface="Calibri" panose="020F0502020204030204"/>
                        </a:rPr>
                        <a:t>Propagation</a:t>
                      </a:r>
                      <a:r>
                        <a:rPr sz="1600" spc="-10" dirty="0">
                          <a:latin typeface="Calibri" panose="020F0502020204030204"/>
                          <a:cs typeface="Calibri" panose="020F0502020204030204"/>
                        </a:rPr>
                        <a:t> </a:t>
                      </a:r>
                      <a:r>
                        <a:rPr sz="1600" spc="-5" dirty="0">
                          <a:latin typeface="Calibri" panose="020F0502020204030204"/>
                          <a:cs typeface="Calibri" panose="020F0502020204030204"/>
                        </a:rPr>
                        <a:t>Simulation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99615">
                <a:tc>
                  <a:txBody>
                    <a:bodyPr/>
                    <a:lstStyle/>
                    <a:p>
                      <a:pPr marL="76835">
                        <a:lnSpc>
                          <a:spcPts val="2145"/>
                        </a:lnSpc>
                      </a:pPr>
                      <a:r>
                        <a:rPr sz="1600" spc="-10" dirty="0">
                          <a:latin typeface="Calibri" panose="020F0502020204030204"/>
                          <a:cs typeface="Calibri" panose="020F0502020204030204"/>
                        </a:rPr>
                        <a:t>187.facerec</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Image processing: </a:t>
                      </a:r>
                      <a:r>
                        <a:rPr sz="1600" spc="-10" dirty="0">
                          <a:latin typeface="Calibri" panose="020F0502020204030204"/>
                          <a:cs typeface="Calibri" panose="020F0502020204030204"/>
                        </a:rPr>
                        <a:t>face</a:t>
                      </a:r>
                      <a:r>
                        <a:rPr sz="1600" spc="-40" dirty="0">
                          <a:latin typeface="Calibri" panose="020F0502020204030204"/>
                          <a:cs typeface="Calibri" panose="020F0502020204030204"/>
                        </a:rPr>
                        <a:t> </a:t>
                      </a:r>
                      <a:r>
                        <a:rPr sz="1600" spc="-10" dirty="0">
                          <a:latin typeface="Calibri" panose="020F0502020204030204"/>
                          <a:cs typeface="Calibri" panose="020F0502020204030204"/>
                        </a:rPr>
                        <a:t>recognition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99503">
                <a:tc>
                  <a:txBody>
                    <a:bodyPr/>
                    <a:lstStyle/>
                    <a:p>
                      <a:pPr marL="76835">
                        <a:lnSpc>
                          <a:spcPts val="2145"/>
                        </a:lnSpc>
                      </a:pPr>
                      <a:r>
                        <a:rPr sz="1600" dirty="0">
                          <a:latin typeface="Calibri" panose="020F0502020204030204"/>
                          <a:cs typeface="Calibri" panose="020F0502020204030204"/>
                        </a:rPr>
                        <a:t>188.ammp</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10" dirty="0">
                          <a:latin typeface="Calibri" panose="020F0502020204030204"/>
                          <a:cs typeface="Calibri" panose="020F0502020204030204"/>
                        </a:rPr>
                        <a:t>Computational</a:t>
                      </a:r>
                      <a:r>
                        <a:rPr sz="1600" spc="-40" dirty="0">
                          <a:latin typeface="Calibri" panose="020F0502020204030204"/>
                          <a:cs typeface="Calibri" panose="020F0502020204030204"/>
                        </a:rPr>
                        <a:t> </a:t>
                      </a:r>
                      <a:r>
                        <a:rPr sz="1600" spc="-5" dirty="0">
                          <a:latin typeface="Calibri" panose="020F0502020204030204"/>
                          <a:cs typeface="Calibri" panose="020F0502020204030204"/>
                        </a:rPr>
                        <a:t>chemistry</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99503">
                <a:tc>
                  <a:txBody>
                    <a:bodyPr/>
                    <a:lstStyle/>
                    <a:p>
                      <a:pPr marL="76835">
                        <a:lnSpc>
                          <a:spcPts val="2145"/>
                        </a:lnSpc>
                      </a:pPr>
                      <a:r>
                        <a:rPr sz="1600" spc="-5" dirty="0">
                          <a:latin typeface="Calibri" panose="020F0502020204030204"/>
                          <a:cs typeface="Calibri" panose="020F0502020204030204"/>
                        </a:rPr>
                        <a:t>189.lucas</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dirty="0">
                          <a:latin typeface="Calibri" panose="020F0502020204030204"/>
                          <a:cs typeface="Calibri" panose="020F0502020204030204"/>
                        </a:rPr>
                        <a:t>Number </a:t>
                      </a:r>
                      <a:r>
                        <a:rPr sz="1600" spc="-5" dirty="0">
                          <a:latin typeface="Calibri" panose="020F0502020204030204"/>
                          <a:cs typeface="Calibri" panose="020F0502020204030204"/>
                        </a:rPr>
                        <a:t>theory/primality</a:t>
                      </a:r>
                      <a:r>
                        <a:rPr sz="1600" spc="-30" dirty="0">
                          <a:latin typeface="Calibri" panose="020F0502020204030204"/>
                          <a:cs typeface="Calibri" panose="020F0502020204030204"/>
                        </a:rPr>
                        <a:t> </a:t>
                      </a:r>
                      <a:r>
                        <a:rPr sz="1600" spc="-10" dirty="0">
                          <a:latin typeface="Calibri" panose="020F0502020204030204"/>
                          <a:cs typeface="Calibri" panose="020F0502020204030204"/>
                        </a:rPr>
                        <a:t>testing</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99514">
                <a:tc>
                  <a:txBody>
                    <a:bodyPr/>
                    <a:lstStyle/>
                    <a:p>
                      <a:pPr marL="76835">
                        <a:lnSpc>
                          <a:spcPts val="2145"/>
                        </a:lnSpc>
                      </a:pPr>
                      <a:r>
                        <a:rPr sz="1600" spc="-5" dirty="0">
                          <a:latin typeface="Calibri" panose="020F0502020204030204"/>
                          <a:cs typeface="Calibri" panose="020F0502020204030204"/>
                        </a:rPr>
                        <a:t>191.fma3d</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Finite-element </a:t>
                      </a:r>
                      <a:r>
                        <a:rPr sz="1600" spc="-10" dirty="0">
                          <a:latin typeface="Calibri" panose="020F0502020204030204"/>
                          <a:cs typeface="Calibri" panose="020F0502020204030204"/>
                        </a:rPr>
                        <a:t>Crash</a:t>
                      </a:r>
                      <a:r>
                        <a:rPr sz="1600" spc="-60" dirty="0">
                          <a:latin typeface="Calibri" panose="020F0502020204030204"/>
                          <a:cs typeface="Calibri" panose="020F0502020204030204"/>
                        </a:rPr>
                        <a:t> </a:t>
                      </a:r>
                      <a:r>
                        <a:rPr sz="1600" spc="-5" dirty="0">
                          <a:latin typeface="Calibri" panose="020F0502020204030204"/>
                          <a:cs typeface="Calibri" panose="020F0502020204030204"/>
                        </a:rPr>
                        <a:t>Simulation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99526">
                <a:tc>
                  <a:txBody>
                    <a:bodyPr/>
                    <a:lstStyle/>
                    <a:p>
                      <a:pPr marL="76835">
                        <a:lnSpc>
                          <a:spcPts val="2145"/>
                        </a:lnSpc>
                      </a:pPr>
                      <a:r>
                        <a:rPr sz="1600" spc="-5" dirty="0">
                          <a:latin typeface="Calibri" panose="020F0502020204030204"/>
                          <a:cs typeface="Calibri" panose="020F0502020204030204"/>
                        </a:rPr>
                        <a:t>200.sixtrack</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High energy nuclear </a:t>
                      </a:r>
                      <a:r>
                        <a:rPr sz="1600" spc="-15" dirty="0">
                          <a:latin typeface="Calibri" panose="020F0502020204030204"/>
                          <a:cs typeface="Calibri" panose="020F0502020204030204"/>
                        </a:rPr>
                        <a:t>physics </a:t>
                      </a:r>
                      <a:r>
                        <a:rPr sz="1600" spc="-10" dirty="0">
                          <a:latin typeface="Calibri" panose="020F0502020204030204"/>
                          <a:cs typeface="Calibri" panose="020F0502020204030204"/>
                        </a:rPr>
                        <a:t>accelerator</a:t>
                      </a:r>
                      <a:r>
                        <a:rPr sz="1600" spc="65" dirty="0">
                          <a:latin typeface="Calibri" panose="020F0502020204030204"/>
                          <a:cs typeface="Calibri" panose="020F0502020204030204"/>
                        </a:rPr>
                        <a:t> </a:t>
                      </a:r>
                      <a:r>
                        <a:rPr sz="1600" spc="-5" dirty="0">
                          <a:latin typeface="Calibri" panose="020F0502020204030204"/>
                          <a:cs typeface="Calibri" panose="020F0502020204030204"/>
                        </a:rPr>
                        <a:t>design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299526">
                <a:tc>
                  <a:txBody>
                    <a:bodyPr/>
                    <a:lstStyle/>
                    <a:p>
                      <a:pPr marL="76835">
                        <a:lnSpc>
                          <a:spcPts val="2145"/>
                        </a:lnSpc>
                      </a:pPr>
                      <a:r>
                        <a:rPr sz="1600" spc="-5" dirty="0">
                          <a:latin typeface="Calibri" panose="020F0502020204030204"/>
                          <a:cs typeface="Calibri" panose="020F0502020204030204"/>
                        </a:rPr>
                        <a:t>301.apsi</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ts val="2145"/>
                        </a:lnSpc>
                      </a:pPr>
                      <a:r>
                        <a:rPr sz="1600" spc="-10" dirty="0">
                          <a:latin typeface="Calibri" panose="020F0502020204030204"/>
                          <a:cs typeface="Calibri" panose="020F0502020204030204"/>
                        </a:rPr>
                        <a:t>Meteorology: </a:t>
                      </a:r>
                      <a:r>
                        <a:rPr sz="1600" spc="-15" dirty="0">
                          <a:latin typeface="Calibri" panose="020F0502020204030204"/>
                          <a:cs typeface="Calibri" panose="020F0502020204030204"/>
                        </a:rPr>
                        <a:t>Pollutant</a:t>
                      </a:r>
                      <a:r>
                        <a:rPr sz="1600" spc="40" dirty="0">
                          <a:latin typeface="Calibri" panose="020F0502020204030204"/>
                          <a:cs typeface="Calibri" panose="020F0502020204030204"/>
                        </a:rPr>
                        <a:t> </a:t>
                      </a:r>
                      <a:r>
                        <a:rPr sz="1600" spc="-10" dirty="0">
                          <a:latin typeface="Calibri" panose="020F0502020204030204"/>
                          <a:cs typeface="Calibri" panose="020F0502020204030204"/>
                        </a:rPr>
                        <a:t>distribution</a:t>
                      </a:r>
                      <a:endParaRPr sz="1600" dirty="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55966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基准测试需要注意的陷阱</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3550203"/>
          </a:xfrm>
          <a:prstGeom prst="rect">
            <a:avLst/>
          </a:prstGeom>
        </p:spPr>
        <p:txBody>
          <a:bodyPr vert="horz" wrap="square" lIns="0" tIns="0" rIns="0" bIns="0" rtlCol="0">
            <a:spAutoFit/>
          </a:bodyPr>
          <a:lstStyle/>
          <a:p>
            <a:pPr marL="314960" indent="-303530">
              <a:spcBef>
                <a:spcPts val="600"/>
              </a:spcBef>
              <a:spcAft>
                <a:spcPts val="600"/>
              </a:spcAft>
              <a:buFont typeface="Arial" panose="020B0604020202020204"/>
              <a:buChar char="•"/>
              <a:tabLst>
                <a:tab pos="313690" algn="l"/>
                <a:tab pos="314325" algn="l"/>
              </a:tabLst>
            </a:pPr>
            <a:r>
              <a:rPr lang="en-US" altLang="zh-CN" sz="28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Benchmark </a:t>
            </a:r>
            <a:r>
              <a:rPr lang="zh-CN" altLang="en-US" sz="28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没有</a:t>
            </a:r>
            <a:r>
              <a:rPr lang="zh-CN" altLang="en-US" sz="2800" b="0" spc="-4"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代表性</a:t>
            </a:r>
            <a:endParaRPr lang="en-US" altLang="zh-CN" sz="28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你是做数据库的，想测试</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I/O</a:t>
            </a:r>
            <a:r>
              <a:rPr lang="en-US" altLang="zh-CN" sz="2400" b="0" spc="-9"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9"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选</a:t>
            </a:r>
            <a:r>
              <a:rPr lang="en-US" altLang="zh-CN" sz="2400" b="0" spc="-13"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SPEC</a:t>
            </a:r>
            <a:r>
              <a:rPr lang="zh-CN" altLang="en-US" sz="2400" b="0" spc="-13"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是无用的</a:t>
            </a:r>
            <a:endParaRPr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r>
              <a:rPr lang="en-US" altLang="zh-CN" sz="28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Benchmark </a:t>
            </a:r>
            <a:r>
              <a:rPr lang="zh-CN" altLang="en-US" sz="28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太老</a:t>
            </a:r>
            <a:endParaRPr lang="en-US" altLang="zh-CN" sz="28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marR="4445"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Benchmarks </a:t>
            </a:r>
            <a:r>
              <a:rPr lang="zh-CN" altLang="en-US" sz="2400" b="0" spc="-9"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很容易变老，从而</a:t>
            </a:r>
            <a:r>
              <a:rPr lang="zh-CN" altLang="en-US" sz="2400" b="0" spc="-9"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无用。</a:t>
            </a:r>
            <a:endParaRPr lang="en-US" altLang="zh-CN" sz="2400" b="0" spc="-9"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marR="4445" lvl="1" indent="-253365">
              <a:spcBef>
                <a:spcPts val="600"/>
              </a:spcBef>
              <a:spcAft>
                <a:spcPts val="600"/>
              </a:spcAft>
              <a:buFont typeface="Arial" panose="020B0604020202020204"/>
              <a:buChar char="–"/>
              <a:tabLst>
                <a:tab pos="669925" algn="l"/>
              </a:tabLst>
            </a:pPr>
            <a:r>
              <a:rPr lang="zh-CN" altLang="en-US" sz="2400" b="0" spc="-13"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由于</a:t>
            </a:r>
            <a:r>
              <a:rPr lang="en-US" altLang="zh-CN" sz="2400" b="0" spc="-13"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Benchmarketing</a:t>
            </a:r>
            <a:r>
              <a:rPr lang="zh-CN" altLang="en-US" sz="2400" b="0" spc="-13"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的压力，厂商会不断优化编译器、优化某些硬件部件、软件来获得</a:t>
            </a:r>
            <a:r>
              <a:rPr lang="zh-CN" altLang="en-US" sz="2400" b="0" spc="-13"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高分。</a:t>
            </a:r>
            <a:endParaRPr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所以，</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benchmark</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需要周期性</a:t>
            </a:r>
            <a:r>
              <a:rPr lang="zh-CN" altLang="en-US" sz="2400" b="0" spc="-4"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更新。</a:t>
            </a:r>
            <a:endParaRPr 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endParaRPr>
          </a:p>
        </p:txBody>
      </p:sp>
    </p:spTree>
    <p:extLst>
      <p:ext uri="{BB962C8B-B14F-4D97-AF65-F5344CB8AC3E}">
        <p14:creationId xmlns:p14="http://schemas.microsoft.com/office/powerpoint/2010/main" val="264891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4425827"/>
          </a:xfrm>
          <a:prstGeom prst="rect">
            <a:avLst/>
          </a:prstGeom>
        </p:spPr>
        <p:txBody>
          <a:bodyPr vert="horz" wrap="square" lIns="0" tIns="0" rIns="0" bIns="0" rtlCol="0">
            <a:spAutoFit/>
          </a:bodyPr>
          <a:lstStyle/>
          <a:p>
            <a:pPr marL="314960" indent="-303530">
              <a:spcBef>
                <a:spcPts val="600"/>
              </a:spcBef>
              <a:spcAft>
                <a:spcPts val="600"/>
              </a:spcAft>
              <a:buFont typeface="Arial" panose="020B0604020202020204"/>
              <a:buChar char="•"/>
              <a:tabLst>
                <a:tab pos="313690" algn="l"/>
                <a:tab pos="314325" algn="l"/>
              </a:tabLst>
            </a:pPr>
            <a:r>
              <a:rPr lang="zh-CN" altLang="en-US" sz="2800" b="0" spc="-13" dirty="0">
                <a:latin typeface="微软雅黑" panose="020B0503020204020204" pitchFamily="34" charset="-122"/>
                <a:ea typeface="微软雅黑" panose="020B0503020204020204" pitchFamily="34" charset="-122"/>
                <a:cs typeface="Calibri" panose="020F0502020204030204"/>
              </a:rPr>
              <a:t>其动机是：</a:t>
            </a:r>
            <a:r>
              <a:rPr lang="en-US" altLang="zh-CN" sz="2800" spc="-13" dirty="0">
                <a:latin typeface="微软雅黑" panose="020B0503020204020204" pitchFamily="34" charset="-122"/>
                <a:ea typeface="微软雅黑" panose="020B0503020204020204" pitchFamily="34" charset="-122"/>
                <a:cs typeface="Calibri" panose="020F0502020204030204"/>
              </a:rPr>
              <a:t>make the </a:t>
            </a:r>
            <a:r>
              <a:rPr lang="en-US" altLang="zh-CN" sz="2800" spc="-9" dirty="0">
                <a:latin typeface="微软雅黑" panose="020B0503020204020204" pitchFamily="34" charset="-122"/>
                <a:ea typeface="微软雅黑" panose="020B0503020204020204" pitchFamily="34" charset="-122"/>
                <a:cs typeface="Calibri" panose="020F0502020204030204"/>
              </a:rPr>
              <a:t>common</a:t>
            </a:r>
            <a:r>
              <a:rPr lang="en-US" altLang="zh-CN" sz="2800" spc="84" dirty="0">
                <a:latin typeface="微软雅黑" panose="020B0503020204020204" pitchFamily="34" charset="-122"/>
                <a:ea typeface="微软雅黑" panose="020B0503020204020204" pitchFamily="34" charset="-122"/>
                <a:cs typeface="Calibri" panose="020F0502020204030204"/>
              </a:rPr>
              <a:t> </a:t>
            </a:r>
            <a:r>
              <a:rPr lang="en-US" altLang="zh-CN" sz="2800" spc="-9" dirty="0">
                <a:latin typeface="微软雅黑" panose="020B0503020204020204" pitchFamily="34" charset="-122"/>
                <a:ea typeface="微软雅黑" panose="020B0503020204020204" pitchFamily="34" charset="-122"/>
                <a:cs typeface="Calibri" panose="020F0502020204030204"/>
              </a:rPr>
              <a:t>case fast</a:t>
            </a:r>
            <a:endParaRPr lang="en-US" altLang="zh-CN" sz="2800" dirty="0">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r>
              <a:rPr lang="zh-CN" altLang="en-US" sz="2800" spc="-9" dirty="0">
                <a:latin typeface="微软雅黑" panose="020B0503020204020204" pitchFamily="34" charset="-122"/>
                <a:ea typeface="微软雅黑" panose="020B0503020204020204" pitchFamily="34" charset="-122"/>
                <a:cs typeface="Calibri" panose="020F0502020204030204"/>
              </a:rPr>
              <a:t>定义：</a:t>
            </a:r>
            <a:r>
              <a:rPr lang="zh-CN" altLang="en-US" sz="2800" b="0" spc="-9" dirty="0">
                <a:latin typeface="微软雅黑" panose="020B0503020204020204" pitchFamily="34" charset="-122"/>
                <a:ea typeface="微软雅黑" panose="020B0503020204020204" pitchFamily="34" charset="-122"/>
                <a:cs typeface="Calibri" panose="020F0502020204030204"/>
              </a:rPr>
              <a:t>加速比</a:t>
            </a:r>
            <a:r>
              <a:rPr lang="en-US" altLang="zh-CN" sz="2800" b="0" spc="-9"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 old </a:t>
            </a:r>
            <a:r>
              <a:rPr lang="en-US" altLang="zh-CN" sz="2800" b="0" dirty="0">
                <a:latin typeface="微软雅黑" panose="020B0503020204020204" pitchFamily="34" charset="-122"/>
                <a:ea typeface="微软雅黑" panose="020B0503020204020204" pitchFamily="34" charset="-122"/>
                <a:cs typeface="Calibri" panose="020F0502020204030204"/>
              </a:rPr>
              <a:t>time/</a:t>
            </a:r>
            <a:r>
              <a:rPr lang="en-US" altLang="zh-CN" sz="2800" b="0" spc="-9" dirty="0">
                <a:latin typeface="微软雅黑" panose="020B0503020204020204" pitchFamily="34" charset="-122"/>
                <a:ea typeface="微软雅黑" panose="020B0503020204020204" pitchFamily="34" charset="-122"/>
                <a:cs typeface="Calibri" panose="020F0502020204030204"/>
              </a:rPr>
              <a:t>new </a:t>
            </a:r>
            <a:r>
              <a:rPr lang="en-US" altLang="zh-CN" sz="2800" b="0" dirty="0">
                <a:latin typeface="微软雅黑" panose="020B0503020204020204" pitchFamily="34" charset="-122"/>
                <a:ea typeface="微软雅黑" panose="020B0503020204020204" pitchFamily="34" charset="-122"/>
                <a:cs typeface="Calibri" panose="020F0502020204030204"/>
              </a:rPr>
              <a:t>time </a:t>
            </a:r>
          </a:p>
          <a:p>
            <a:pPr marL="314960" indent="-303530">
              <a:spcBef>
                <a:spcPts val="600"/>
              </a:spcBef>
              <a:spcAft>
                <a:spcPts val="600"/>
              </a:spcAft>
              <a:buFont typeface="Arial" panose="020B0604020202020204"/>
              <a:buChar char="•"/>
              <a:tabLst>
                <a:tab pos="313690" algn="l"/>
                <a:tab pos="314325" algn="l"/>
              </a:tabLst>
            </a:pPr>
            <a:r>
              <a:rPr lang="zh-CN" altLang="en-US" sz="2800" b="0" spc="-9" dirty="0">
                <a:latin typeface="微软雅黑" panose="020B0503020204020204" pitchFamily="34" charset="-122"/>
                <a:ea typeface="微软雅黑" panose="020B0503020204020204" pitchFamily="34" charset="-122"/>
                <a:cs typeface="Calibri" panose="020F0502020204030204"/>
              </a:rPr>
              <a:t>假设把系统中占比</a:t>
            </a:r>
            <a:r>
              <a:rPr lang="en-US" altLang="zh-CN" sz="2800" spc="-9" dirty="0">
                <a:latin typeface="Tw Cen MT" panose="020B0602020104020603" pitchFamily="34" charset="0"/>
                <a:ea typeface="微软雅黑" panose="020B0503020204020204" pitchFamily="34" charset="-122"/>
                <a:cs typeface="Calibri" panose="020F0502020204030204"/>
              </a:rPr>
              <a:t>f</a:t>
            </a:r>
            <a:r>
              <a:rPr lang="zh-CN" altLang="en-US" sz="2800" b="0" spc="-9" dirty="0">
                <a:latin typeface="微软雅黑" panose="020B0503020204020204" pitchFamily="34" charset="-122"/>
                <a:ea typeface="微软雅黑" panose="020B0503020204020204" pitchFamily="34" charset="-122"/>
                <a:cs typeface="Calibri" panose="020F0502020204030204"/>
              </a:rPr>
              <a:t>的部分加速</a:t>
            </a:r>
            <a:r>
              <a:rPr lang="en-US" altLang="zh-CN" sz="2800" spc="-9" dirty="0">
                <a:latin typeface="Tw Cen MT" panose="020B0602020104020603" pitchFamily="34" charset="0"/>
                <a:ea typeface="微软雅黑" panose="020B0503020204020204" pitchFamily="34" charset="-122"/>
                <a:cs typeface="Calibri" panose="020F0502020204030204"/>
              </a:rPr>
              <a:t>s</a:t>
            </a:r>
            <a:r>
              <a:rPr lang="zh-CN" altLang="en-US" sz="2800" b="0" spc="-9" dirty="0">
                <a:latin typeface="微软雅黑" panose="020B0503020204020204" pitchFamily="34" charset="-122"/>
                <a:ea typeface="微软雅黑" panose="020B0503020204020204" pitchFamily="34" charset="-122"/>
                <a:cs typeface="Calibri" panose="020F0502020204030204"/>
              </a:rPr>
              <a:t>倍</a:t>
            </a:r>
            <a:endParaRPr lang="en-US" altLang="zh-CN" sz="2800" b="0" spc="-9" dirty="0">
              <a:latin typeface="微软雅黑" panose="020B0503020204020204" pitchFamily="34" charset="-122"/>
              <a:ea typeface="微软雅黑" panose="020B0503020204020204" pitchFamily="34" charset="-122"/>
              <a:cs typeface="Calibri" panose="020F0502020204030204"/>
            </a:endParaRPr>
          </a:p>
          <a:p>
            <a:pPr marL="669290" marR="1201420" lvl="1" indent="-253365">
              <a:lnSpc>
                <a:spcPct val="120000"/>
              </a:lnSpc>
              <a:spcBef>
                <a:spcPts val="600"/>
              </a:spcBef>
              <a:spcAft>
                <a:spcPts val="600"/>
              </a:spcAft>
              <a:buFont typeface="Arial" panose="020B0604020202020204"/>
              <a:buChar char="–"/>
              <a:tabLst>
                <a:tab pos="669925" algn="l"/>
              </a:tabLst>
            </a:pP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new_time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(1-f)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(f/s)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endPar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endParaRPr>
          </a:p>
          <a:p>
            <a:pPr marL="669290" marR="1201420" lvl="1" indent="-253365">
              <a:lnSpc>
                <a:spcPct val="120000"/>
              </a:lnSpc>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speedup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new_time</a:t>
            </a:r>
            <a:endPar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speedup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((1-f)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(f/s)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a:t>
            </a:r>
          </a:p>
          <a:p>
            <a:pPr marL="442913" lvl="1">
              <a:spcBef>
                <a:spcPts val="600"/>
              </a:spcBef>
              <a:spcAft>
                <a:spcPts val="600"/>
              </a:spcAft>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a:t>
            </a:r>
          </a:p>
          <a:p>
            <a:pPr marL="314960" indent="-303530">
              <a:spcBef>
                <a:spcPts val="600"/>
              </a:spcBef>
              <a:spcAft>
                <a:spcPts val="600"/>
              </a:spcAft>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sp>
        <p:nvSpPr>
          <p:cNvPr id="5" name="object 7">
            <a:extLst>
              <a:ext uri="{FF2B5EF4-FFF2-40B4-BE49-F238E27FC236}">
                <a16:creationId xmlns:a16="http://schemas.microsoft.com/office/drawing/2014/main" id="{8D7394B6-C567-4303-83F9-AA6A9C7FB37A}"/>
              </a:ext>
            </a:extLst>
          </p:cNvPr>
          <p:cNvSpPr/>
          <p:nvPr/>
        </p:nvSpPr>
        <p:spPr>
          <a:xfrm>
            <a:off x="3720315" y="4965306"/>
            <a:ext cx="261391" cy="0"/>
          </a:xfrm>
          <a:custGeom>
            <a:avLst/>
            <a:gdLst/>
            <a:ahLst/>
            <a:cxnLst/>
            <a:rect l="l" t="t" r="r" b="b"/>
            <a:pathLst>
              <a:path w="295275">
                <a:moveTo>
                  <a:pt x="0" y="0"/>
                </a:moveTo>
                <a:lnTo>
                  <a:pt x="295202" y="0"/>
                </a:lnTo>
              </a:path>
            </a:pathLst>
          </a:custGeom>
          <a:ln w="4774">
            <a:solidFill>
              <a:srgbClr val="000000"/>
            </a:solidFill>
          </a:ln>
        </p:spPr>
        <p:txBody>
          <a:bodyPr wrap="square" lIns="0" tIns="0" rIns="0" bIns="0" rtlCol="0"/>
          <a:lstStyle/>
          <a:p>
            <a:endParaRPr sz="2835"/>
          </a:p>
        </p:txBody>
      </p:sp>
      <p:sp>
        <p:nvSpPr>
          <p:cNvPr id="7" name="object 8">
            <a:extLst>
              <a:ext uri="{FF2B5EF4-FFF2-40B4-BE49-F238E27FC236}">
                <a16:creationId xmlns:a16="http://schemas.microsoft.com/office/drawing/2014/main" id="{6F0B7125-A853-454A-AB34-4885950EC573}"/>
              </a:ext>
            </a:extLst>
          </p:cNvPr>
          <p:cNvSpPr/>
          <p:nvPr/>
        </p:nvSpPr>
        <p:spPr>
          <a:xfrm>
            <a:off x="2792394" y="4699015"/>
            <a:ext cx="1216452" cy="0"/>
          </a:xfrm>
          <a:custGeom>
            <a:avLst/>
            <a:gdLst/>
            <a:ahLst/>
            <a:cxnLst/>
            <a:rect l="l" t="t" r="r" b="b"/>
            <a:pathLst>
              <a:path w="1374139">
                <a:moveTo>
                  <a:pt x="0" y="0"/>
                </a:moveTo>
                <a:lnTo>
                  <a:pt x="1374132" y="0"/>
                </a:lnTo>
              </a:path>
            </a:pathLst>
          </a:custGeom>
          <a:ln w="10026">
            <a:solidFill>
              <a:srgbClr val="000000"/>
            </a:solidFill>
          </a:ln>
        </p:spPr>
        <p:txBody>
          <a:bodyPr wrap="square" lIns="0" tIns="0" rIns="0" bIns="0" rtlCol="0"/>
          <a:lstStyle/>
          <a:p>
            <a:endParaRPr sz="2835"/>
          </a:p>
        </p:txBody>
      </p:sp>
      <p:sp>
        <p:nvSpPr>
          <p:cNvPr id="8" name="object 9">
            <a:extLst>
              <a:ext uri="{FF2B5EF4-FFF2-40B4-BE49-F238E27FC236}">
                <a16:creationId xmlns:a16="http://schemas.microsoft.com/office/drawing/2014/main" id="{A187AE35-011B-4158-8BFB-CED1160F458C}"/>
              </a:ext>
            </a:extLst>
          </p:cNvPr>
          <p:cNvSpPr txBox="1"/>
          <p:nvPr/>
        </p:nvSpPr>
        <p:spPr>
          <a:xfrm>
            <a:off x="3778758" y="4967500"/>
            <a:ext cx="149527" cy="258853"/>
          </a:xfrm>
          <a:prstGeom prst="rect">
            <a:avLst/>
          </a:prstGeom>
        </p:spPr>
        <p:txBody>
          <a:bodyPr vert="horz" wrap="square" lIns="0" tIns="0" rIns="0" bIns="0" rtlCol="0">
            <a:spAutoFit/>
          </a:bodyPr>
          <a:lstStyle/>
          <a:p>
            <a:pPr marL="11430"/>
            <a:r>
              <a:rPr sz="1680" i="1" spc="341" dirty="0">
                <a:latin typeface="Times New Roman" panose="02020603050405020304"/>
                <a:cs typeface="Times New Roman" panose="02020603050405020304"/>
              </a:rPr>
              <a:t>s</a:t>
            </a:r>
            <a:endParaRPr sz="1680" dirty="0">
              <a:latin typeface="Times New Roman" panose="02020603050405020304"/>
              <a:cs typeface="Times New Roman" panose="02020603050405020304"/>
            </a:endParaRPr>
          </a:p>
        </p:txBody>
      </p:sp>
      <p:sp>
        <p:nvSpPr>
          <p:cNvPr id="9" name="object 10">
            <a:extLst>
              <a:ext uri="{FF2B5EF4-FFF2-40B4-BE49-F238E27FC236}">
                <a16:creationId xmlns:a16="http://schemas.microsoft.com/office/drawing/2014/main" id="{39201C52-63E3-4D32-8204-00AC2C9CD718}"/>
              </a:ext>
            </a:extLst>
          </p:cNvPr>
          <p:cNvSpPr txBox="1"/>
          <p:nvPr/>
        </p:nvSpPr>
        <p:spPr>
          <a:xfrm>
            <a:off x="3791657" y="4674299"/>
            <a:ext cx="113550" cy="258853"/>
          </a:xfrm>
          <a:prstGeom prst="rect">
            <a:avLst/>
          </a:prstGeom>
        </p:spPr>
        <p:txBody>
          <a:bodyPr vert="horz" wrap="square" lIns="0" tIns="0" rIns="0" bIns="0" rtlCol="0">
            <a:spAutoFit/>
          </a:bodyPr>
          <a:lstStyle/>
          <a:p>
            <a:pPr marL="11430"/>
            <a:r>
              <a:rPr sz="1680" i="1" spc="243" dirty="0">
                <a:latin typeface="Times New Roman" panose="02020603050405020304"/>
                <a:cs typeface="Times New Roman" panose="02020603050405020304"/>
              </a:rPr>
              <a:t>f</a:t>
            </a:r>
            <a:endParaRPr sz="1680">
              <a:latin typeface="Times New Roman" panose="02020603050405020304"/>
              <a:cs typeface="Times New Roman" panose="02020603050405020304"/>
            </a:endParaRPr>
          </a:p>
        </p:txBody>
      </p:sp>
      <p:sp>
        <p:nvSpPr>
          <p:cNvPr id="11" name="object 13">
            <a:extLst>
              <a:ext uri="{FF2B5EF4-FFF2-40B4-BE49-F238E27FC236}">
                <a16:creationId xmlns:a16="http://schemas.microsoft.com/office/drawing/2014/main" id="{21C097E5-7B16-4A19-9ACF-1B7660426620}"/>
              </a:ext>
            </a:extLst>
          </p:cNvPr>
          <p:cNvSpPr txBox="1"/>
          <p:nvPr/>
        </p:nvSpPr>
        <p:spPr>
          <a:xfrm>
            <a:off x="2767607" y="4804698"/>
            <a:ext cx="899972" cy="258853"/>
          </a:xfrm>
          <a:prstGeom prst="rect">
            <a:avLst/>
          </a:prstGeom>
        </p:spPr>
        <p:txBody>
          <a:bodyPr vert="horz" wrap="square" lIns="0" tIns="0" rIns="0" bIns="0" rtlCol="0">
            <a:spAutoFit/>
          </a:bodyPr>
          <a:lstStyle/>
          <a:p>
            <a:pPr marL="11430">
              <a:tabLst>
                <a:tab pos="491490" algn="l"/>
                <a:tab pos="708660" algn="l"/>
              </a:tabLst>
            </a:pPr>
            <a:r>
              <a:rPr sz="1680" spc="438" dirty="0">
                <a:latin typeface="Times New Roman" panose="02020603050405020304"/>
                <a:cs typeface="Times New Roman" panose="02020603050405020304"/>
              </a:rPr>
              <a:t>1</a:t>
            </a:r>
            <a:r>
              <a:rPr sz="1680" spc="-230" dirty="0">
                <a:latin typeface="Times New Roman" panose="02020603050405020304"/>
                <a:cs typeface="Times New Roman" panose="02020603050405020304"/>
              </a:rPr>
              <a:t> </a:t>
            </a:r>
            <a:r>
              <a:rPr sz="1680" spc="482" dirty="0">
                <a:latin typeface="Symbol" panose="05050102010706020507"/>
                <a:cs typeface="Symbol" panose="05050102010706020507"/>
              </a:rPr>
              <a:t></a:t>
            </a:r>
            <a:r>
              <a:rPr sz="1680" dirty="0">
                <a:latin typeface="Times New Roman" panose="02020603050405020304"/>
                <a:cs typeface="Times New Roman" panose="02020603050405020304"/>
              </a:rPr>
              <a:t>	</a:t>
            </a:r>
            <a:r>
              <a:rPr sz="1680" i="1" spc="243" dirty="0">
                <a:latin typeface="Times New Roman" panose="02020603050405020304"/>
                <a:cs typeface="Times New Roman" panose="02020603050405020304"/>
              </a:rPr>
              <a:t>f</a:t>
            </a:r>
            <a:r>
              <a:rPr sz="1680" i="1" dirty="0">
                <a:latin typeface="Times New Roman" panose="02020603050405020304"/>
                <a:cs typeface="Times New Roman" panose="02020603050405020304"/>
              </a:rPr>
              <a:t>	</a:t>
            </a:r>
            <a:r>
              <a:rPr sz="1680" spc="482" dirty="0">
                <a:latin typeface="Symbol" panose="05050102010706020507"/>
                <a:cs typeface="Symbol" panose="05050102010706020507"/>
              </a:rPr>
              <a:t></a:t>
            </a:r>
            <a:endParaRPr sz="1680" dirty="0">
              <a:latin typeface="Symbol" panose="05050102010706020507"/>
              <a:cs typeface="Symbol" panose="05050102010706020507"/>
            </a:endParaRPr>
          </a:p>
        </p:txBody>
      </p:sp>
      <p:sp>
        <p:nvSpPr>
          <p:cNvPr id="12" name="object 14">
            <a:extLst>
              <a:ext uri="{FF2B5EF4-FFF2-40B4-BE49-F238E27FC236}">
                <a16:creationId xmlns:a16="http://schemas.microsoft.com/office/drawing/2014/main" id="{E17DCF8A-DF46-4841-8EBA-E50CFB2A34EF}"/>
              </a:ext>
            </a:extLst>
          </p:cNvPr>
          <p:cNvSpPr txBox="1"/>
          <p:nvPr/>
        </p:nvSpPr>
        <p:spPr>
          <a:xfrm>
            <a:off x="3308347" y="4404646"/>
            <a:ext cx="185503" cy="258853"/>
          </a:xfrm>
          <a:prstGeom prst="rect">
            <a:avLst/>
          </a:prstGeom>
        </p:spPr>
        <p:txBody>
          <a:bodyPr vert="horz" wrap="square" lIns="0" tIns="0" rIns="0" bIns="0" rtlCol="0">
            <a:spAutoFit/>
          </a:bodyPr>
          <a:lstStyle/>
          <a:p>
            <a:pPr marL="11430"/>
            <a:r>
              <a:rPr sz="1680" spc="438" dirty="0">
                <a:latin typeface="Times New Roman" panose="02020603050405020304"/>
                <a:cs typeface="Times New Roman" panose="02020603050405020304"/>
              </a:rPr>
              <a:t>1</a:t>
            </a:r>
            <a:endParaRPr sz="1680">
              <a:latin typeface="Times New Roman" panose="02020603050405020304"/>
              <a:cs typeface="Times New Roman" panose="02020603050405020304"/>
            </a:endParaRPr>
          </a:p>
        </p:txBody>
      </p:sp>
    </p:spTree>
    <p:extLst>
      <p:ext uri="{BB962C8B-B14F-4D97-AF65-F5344CB8AC3E}">
        <p14:creationId xmlns:p14="http://schemas.microsoft.com/office/powerpoint/2010/main" val="287592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6186815" cy="410369"/>
          </a:xfrm>
          <a:prstGeom prst="rect">
            <a:avLst/>
          </a:prstGeom>
        </p:spPr>
        <p:txBody>
          <a:bodyPr vert="horz" wrap="square" lIns="0" tIns="0" rIns="0" bIns="0" rtlCol="0">
            <a:spAutoFit/>
          </a:bodyPr>
          <a:lstStyle/>
          <a:p>
            <a:pPr marL="346710" indent="-334010" eaLnBrk="0" hangingPunct="0">
              <a:lnSpc>
                <a:spcPts val="3200"/>
              </a:lnSpc>
              <a:spcBef>
                <a:spcPts val="0"/>
              </a:spcBef>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下面哪一种飞机具有最好的性能</a:t>
            </a:r>
            <a:r>
              <a:rPr sz="2800" b="0" spc="-60" dirty="0">
                <a:latin typeface="微软雅黑" panose="020B0503020204020204" pitchFamily="34" charset="-122"/>
                <a:ea typeface="微软雅黑" panose="020B0503020204020204" pitchFamily="34" charset="-122"/>
                <a:cs typeface="Calibri" panose="020F0502020204030204"/>
              </a:rPr>
              <a:t>?</a:t>
            </a:r>
          </a:p>
        </p:txBody>
      </p:sp>
      <p:sp>
        <p:nvSpPr>
          <p:cNvPr id="6" name="标题 5"/>
          <p:cNvSpPr>
            <a:spLocks noGrp="1"/>
          </p:cNvSpPr>
          <p:nvPr>
            <p:ph type="title"/>
          </p:nvPr>
        </p:nvSpPr>
        <p:spPr/>
        <p:txBody>
          <a:bodyPr/>
          <a:lstStyle/>
          <a:p>
            <a:r>
              <a:rPr lang="zh-CN" altLang="en-US" spc="4" dirty="0"/>
              <a:t>性能分析</a:t>
            </a:r>
            <a:endParaRPr lang="zh-CN" altLang="en-US" dirty="0"/>
          </a:p>
        </p:txBody>
      </p:sp>
      <p:pic>
        <p:nvPicPr>
          <p:cNvPr id="7" name="图片 6"/>
          <p:cNvPicPr>
            <a:picLocks noChangeAspect="1"/>
          </p:cNvPicPr>
          <p:nvPr/>
        </p:nvPicPr>
        <p:blipFill>
          <a:blip r:embed="rId2"/>
          <a:stretch>
            <a:fillRect/>
          </a:stretch>
        </p:blipFill>
        <p:spPr>
          <a:xfrm>
            <a:off x="768689" y="1832949"/>
            <a:ext cx="6704762" cy="1809524"/>
          </a:xfrm>
          <a:prstGeom prst="rect">
            <a:avLst/>
          </a:prstGeom>
        </p:spPr>
      </p:pic>
      <p:sp>
        <p:nvSpPr>
          <p:cNvPr id="8" name="object 5"/>
          <p:cNvSpPr txBox="1"/>
          <p:nvPr/>
        </p:nvSpPr>
        <p:spPr>
          <a:xfrm>
            <a:off x="577894" y="3988564"/>
            <a:ext cx="7906230" cy="160043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smtClean="0">
                <a:latin typeface="微软雅黑" panose="020B0503020204020204" pitchFamily="34" charset="-122"/>
                <a:ea typeface="微软雅黑" panose="020B0503020204020204" pitchFamily="34" charset="-122"/>
                <a:cs typeface="Calibri" panose="020F0502020204030204"/>
              </a:rPr>
              <a:t>问题不清楚，很难回答。</a:t>
            </a:r>
            <a:endParaRPr lang="en-US" altLang="zh-CN" sz="2800" b="0" spc="-60" dirty="0" smtClean="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sz="2800" b="0" spc="-60" dirty="0" smtClean="0">
                <a:latin typeface="微软雅黑" panose="020B0503020204020204" pitchFamily="34" charset="-122"/>
                <a:ea typeface="微软雅黑" panose="020B0503020204020204" pitchFamily="34" charset="-122"/>
                <a:cs typeface="Calibri" panose="020F0502020204030204"/>
              </a:rPr>
              <a:t>Concorde</a:t>
            </a:r>
            <a:r>
              <a:rPr lang="zh-CN" altLang="en-US" sz="2800" b="0" spc="-60" dirty="0">
                <a:latin typeface="微软雅黑" panose="020B0503020204020204" pitchFamily="34" charset="-122"/>
                <a:ea typeface="微软雅黑" panose="020B0503020204020204" pitchFamily="34" charset="-122"/>
                <a:cs typeface="Calibri" panose="020F0502020204030204"/>
              </a:rPr>
              <a:t>与</a:t>
            </a:r>
            <a:r>
              <a:rPr lang="en-US" altLang="zh-CN" sz="2800" b="0" spc="-60" dirty="0">
                <a:latin typeface="微软雅黑" panose="020B0503020204020204" pitchFamily="34" charset="-122"/>
                <a:ea typeface="微软雅黑" panose="020B0503020204020204" pitchFamily="34" charset="-122"/>
                <a:cs typeface="Calibri" panose="020F0502020204030204"/>
              </a:rPr>
              <a:t>Boeing </a:t>
            </a:r>
            <a:r>
              <a:rPr sz="2800" b="0" spc="-60" dirty="0">
                <a:latin typeface="微软雅黑" panose="020B0503020204020204" pitchFamily="34" charset="-122"/>
                <a:ea typeface="微软雅黑" panose="020B0503020204020204" pitchFamily="34" charset="-122"/>
                <a:cs typeface="Calibri" panose="020F0502020204030204"/>
              </a:rPr>
              <a:t>747</a:t>
            </a:r>
            <a:r>
              <a:rPr lang="zh-CN" altLang="en-US" sz="2800" b="0" spc="-60" dirty="0">
                <a:latin typeface="微软雅黑" panose="020B0503020204020204" pitchFamily="34" charset="-122"/>
                <a:ea typeface="微软雅黑" panose="020B0503020204020204" pitchFamily="34" charset="-122"/>
                <a:cs typeface="Calibri" panose="020F0502020204030204"/>
              </a:rPr>
              <a:t>相比，快多少？</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Boeing </a:t>
            </a:r>
            <a:r>
              <a:rPr sz="2800" b="0" spc="-60" dirty="0">
                <a:latin typeface="微软雅黑" panose="020B0503020204020204" pitchFamily="34" charset="-122"/>
                <a:ea typeface="微软雅黑" panose="020B0503020204020204" pitchFamily="34" charset="-122"/>
                <a:cs typeface="Calibri" panose="020F0502020204030204"/>
              </a:rPr>
              <a:t>747</a:t>
            </a:r>
            <a:r>
              <a:rPr lang="zh-CN" altLang="en-US" sz="2800" b="0" spc="-60" dirty="0">
                <a:latin typeface="微软雅黑" panose="020B0503020204020204" pitchFamily="34" charset="-122"/>
                <a:ea typeface="微软雅黑" panose="020B0503020204020204" pitchFamily="34" charset="-122"/>
                <a:cs typeface="Calibri" panose="020F0502020204030204"/>
              </a:rPr>
              <a:t>比</a:t>
            </a:r>
            <a:r>
              <a:rPr sz="2800" b="0" spc="-60" dirty="0">
                <a:latin typeface="微软雅黑" panose="020B0503020204020204" pitchFamily="34" charset="-122"/>
                <a:ea typeface="微软雅黑" panose="020B0503020204020204" pitchFamily="34" charset="-122"/>
                <a:cs typeface="Calibri" panose="020F0502020204030204"/>
              </a:rPr>
              <a:t>DC-8</a:t>
            </a:r>
            <a:r>
              <a:rPr lang="zh-CN" altLang="en-US" sz="2800" b="0" spc="-60" dirty="0">
                <a:latin typeface="微软雅黑" panose="020B0503020204020204" pitchFamily="34" charset="-122"/>
                <a:ea typeface="微软雅黑" panose="020B0503020204020204" pitchFamily="34" charset="-122"/>
                <a:cs typeface="Calibri" panose="020F0502020204030204"/>
              </a:rPr>
              <a:t>大多少</a:t>
            </a:r>
            <a:r>
              <a:rPr sz="2800" b="0" spc="-60" dirty="0">
                <a:latin typeface="微软雅黑" panose="020B0503020204020204" pitchFamily="34" charset="-122"/>
                <a:ea typeface="微软雅黑" panose="020B0503020204020204" pitchFamily="34" charset="-122"/>
                <a:cs typeface="Calibri" panose="020F0502020204030204"/>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 </a:t>
            </a:r>
            <a:r>
              <a:rPr lang="zh-CN" altLang="en-US" spc="-9" dirty="0" smtClean="0">
                <a:latin typeface="Calibri" panose="020F0502020204030204"/>
                <a:cs typeface="Calibri" panose="020F0502020204030204"/>
              </a:rPr>
              <a:t>示例</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2416046"/>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en-US" altLang="zh-CN" sz="2800" b="0" spc="-49" dirty="0">
                <a:latin typeface="微软雅黑" panose="020B0503020204020204" pitchFamily="34" charset="-122"/>
                <a:ea typeface="微软雅黑" panose="020B0503020204020204" pitchFamily="34" charset="-122"/>
                <a:cs typeface="Calibri" panose="020F0502020204030204"/>
              </a:rPr>
              <a:t>Your </a:t>
            </a:r>
            <a:r>
              <a:rPr lang="en-US" altLang="zh-CN" sz="2800" b="0" spc="-4" dirty="0">
                <a:latin typeface="微软雅黑" panose="020B0503020204020204" pitchFamily="34" charset="-122"/>
                <a:ea typeface="微软雅黑" panose="020B0503020204020204" pitchFamily="34" charset="-122"/>
                <a:cs typeface="Calibri" panose="020F0502020204030204"/>
              </a:rPr>
              <a:t>boss </a:t>
            </a:r>
            <a:r>
              <a:rPr lang="en-US" altLang="zh-CN" sz="2800" b="0" spc="-9" dirty="0">
                <a:latin typeface="微软雅黑" panose="020B0503020204020204" pitchFamily="34" charset="-122"/>
                <a:ea typeface="微软雅黑" panose="020B0503020204020204" pitchFamily="34" charset="-122"/>
                <a:cs typeface="Calibri" panose="020F0502020204030204"/>
              </a:rPr>
              <a:t>asks </a:t>
            </a:r>
            <a:r>
              <a:rPr lang="en-US" altLang="zh-CN" sz="2800" b="0" spc="-18" dirty="0">
                <a:latin typeface="微软雅黑" panose="020B0503020204020204" pitchFamily="34" charset="-122"/>
                <a:ea typeface="微软雅黑" panose="020B0503020204020204" pitchFamily="34" charset="-122"/>
                <a:cs typeface="Calibri" panose="020F0502020204030204"/>
              </a:rPr>
              <a:t>you </a:t>
            </a:r>
            <a:r>
              <a:rPr lang="en-US" altLang="zh-CN" sz="2800" b="0" spc="-13" dirty="0">
                <a:latin typeface="微软雅黑" panose="020B0503020204020204" pitchFamily="34" charset="-122"/>
                <a:ea typeface="微软雅黑" panose="020B0503020204020204" pitchFamily="34" charset="-122"/>
                <a:cs typeface="Calibri" panose="020F0502020204030204"/>
              </a:rPr>
              <a:t>to </a:t>
            </a:r>
            <a:r>
              <a:rPr lang="en-US" altLang="zh-CN" sz="2800" b="0" spc="-18" dirty="0">
                <a:latin typeface="微软雅黑" panose="020B0503020204020204" pitchFamily="34" charset="-122"/>
                <a:ea typeface="微软雅黑" panose="020B0503020204020204" pitchFamily="34" charset="-122"/>
                <a:cs typeface="Calibri" panose="020F0502020204030204"/>
              </a:rPr>
              <a:t>improve </a:t>
            </a:r>
            <a:r>
              <a:rPr lang="en-US" altLang="zh-CN" sz="2800" b="0" spc="-13" dirty="0">
                <a:latin typeface="微软雅黑" panose="020B0503020204020204" pitchFamily="34" charset="-122"/>
                <a:ea typeface="微软雅黑" panose="020B0503020204020204" pitchFamily="34" charset="-122"/>
                <a:cs typeface="Calibri" panose="020F0502020204030204"/>
              </a:rPr>
              <a:t>performance</a:t>
            </a:r>
            <a:r>
              <a:rPr lang="en-US" altLang="zh-CN" sz="2800" b="0" spc="168" dirty="0">
                <a:latin typeface="微软雅黑" panose="020B0503020204020204" pitchFamily="34" charset="-122"/>
                <a:ea typeface="微软雅黑" panose="020B0503020204020204" pitchFamily="34" charset="-122"/>
                <a:cs typeface="Calibri" panose="020F0502020204030204"/>
              </a:rPr>
              <a:t> </a:t>
            </a:r>
            <a:r>
              <a:rPr lang="en-US" altLang="zh-CN" sz="2800" b="0" spc="-9" dirty="0">
                <a:latin typeface="微软雅黑" panose="020B0503020204020204" pitchFamily="34" charset="-122"/>
                <a:ea typeface="微软雅黑" panose="020B0503020204020204" pitchFamily="34" charset="-122"/>
                <a:cs typeface="Calibri" panose="020F0502020204030204"/>
              </a:rPr>
              <a:t>by:</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Improve the ALU used 95% of time by 10%</a:t>
            </a: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Improve memory pipeline used 5% of time by </a:t>
            </a:r>
            <a:r>
              <a:rPr lang="en-US" altLang="zh-CN" sz="2400" b="0" spc="-4"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10x</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graphicFrame>
        <p:nvGraphicFramePr>
          <p:cNvPr id="10" name="object 11">
            <a:extLst>
              <a:ext uri="{FF2B5EF4-FFF2-40B4-BE49-F238E27FC236}">
                <a16:creationId xmlns:a16="http://schemas.microsoft.com/office/drawing/2014/main" id="{9F4140A8-8F09-4318-9AD0-5BE695E222C5}"/>
              </a:ext>
            </a:extLst>
          </p:cNvPr>
          <p:cNvGraphicFramePr>
            <a:graphicFrameLocks noGrp="1"/>
          </p:cNvGraphicFramePr>
          <p:nvPr>
            <p:extLst>
              <p:ext uri="{D42A27DB-BD31-4B8C-83A1-F6EECF244321}">
                <p14:modId xmlns:p14="http://schemas.microsoft.com/office/powerpoint/2010/main" val="3080367501"/>
              </p:ext>
            </p:extLst>
          </p:nvPr>
        </p:nvGraphicFramePr>
        <p:xfrm>
          <a:off x="1237137" y="3204055"/>
          <a:ext cx="5396460" cy="2158584"/>
        </p:xfrm>
        <a:graphic>
          <a:graphicData uri="http://schemas.openxmlformats.org/drawingml/2006/table">
            <a:tbl>
              <a:tblPr firstRow="1" bandRow="1">
                <a:tableStyleId>{2D5ABB26-0587-4C30-8999-92F81FD0307C}</a:tableStyleId>
              </a:tblPr>
              <a:tblGrid>
                <a:gridCol w="1798820">
                  <a:extLst>
                    <a:ext uri="{9D8B030D-6E8A-4147-A177-3AD203B41FA5}">
                      <a16:colId xmlns:a16="http://schemas.microsoft.com/office/drawing/2014/main" val="20000"/>
                    </a:ext>
                  </a:extLst>
                </a:gridCol>
                <a:gridCol w="1798820">
                  <a:extLst>
                    <a:ext uri="{9D8B030D-6E8A-4147-A177-3AD203B41FA5}">
                      <a16:colId xmlns:a16="http://schemas.microsoft.com/office/drawing/2014/main" val="20001"/>
                    </a:ext>
                  </a:extLst>
                </a:gridCol>
                <a:gridCol w="1798820">
                  <a:extLst>
                    <a:ext uri="{9D8B030D-6E8A-4147-A177-3AD203B41FA5}">
                      <a16:colId xmlns:a16="http://schemas.microsoft.com/office/drawing/2014/main" val="20002"/>
                    </a:ext>
                  </a:extLst>
                </a:gridCol>
              </a:tblGrid>
              <a:tr h="539646">
                <a:tc>
                  <a:txBody>
                    <a:bodyPr/>
                    <a:lstStyle/>
                    <a:p>
                      <a:pPr algn="ctr">
                        <a:lnSpc>
                          <a:spcPts val="3095"/>
                        </a:lnSpc>
                      </a:pPr>
                      <a:r>
                        <a:rPr sz="2000" dirty="0">
                          <a:latin typeface="Tw Cen MT" panose="020B0602020104020603" pitchFamily="34" charset="0"/>
                          <a:cs typeface="Calibri" panose="020F0502020204030204"/>
                        </a:rPr>
                        <a:t>f</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905" algn="ctr">
                        <a:lnSpc>
                          <a:spcPts val="3095"/>
                        </a:lnSpc>
                      </a:pPr>
                      <a:r>
                        <a:rPr sz="2000" dirty="0">
                          <a:latin typeface="Tw Cen MT" panose="020B0602020104020603" pitchFamily="34" charset="0"/>
                          <a:cs typeface="Calibri" panose="020F0502020204030204"/>
                        </a:rPr>
                        <a:t>s</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065" algn="ctr">
                        <a:lnSpc>
                          <a:spcPts val="3095"/>
                        </a:lnSpc>
                      </a:pPr>
                      <a:r>
                        <a:rPr lang="en-US" sz="2000" spc="-10" dirty="0">
                          <a:latin typeface="Tw Cen MT" panose="020B0602020104020603" pitchFamily="34" charset="0"/>
                          <a:cs typeface="Calibri" panose="020F0502020204030204"/>
                        </a:rPr>
                        <a:t>s</a:t>
                      </a:r>
                      <a:r>
                        <a:rPr sz="2000" spc="-10" dirty="0">
                          <a:latin typeface="Tw Cen MT" panose="020B0602020104020603" pitchFamily="34" charset="0"/>
                          <a:cs typeface="Calibri" panose="020F0502020204030204"/>
                        </a:rPr>
                        <a:t>peedup</a:t>
                      </a:r>
                      <a:endParaRPr sz="2000" dirty="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9646">
                <a:tc>
                  <a:txBody>
                    <a:bodyPr/>
                    <a:lstStyle/>
                    <a:p>
                      <a:pPr algn="ctr">
                        <a:lnSpc>
                          <a:spcPts val="3155"/>
                        </a:lnSpc>
                      </a:pPr>
                      <a:r>
                        <a:rPr sz="2000" spc="-10" dirty="0">
                          <a:latin typeface="Tw Cen MT" panose="020B0602020104020603" pitchFamily="34" charset="0"/>
                          <a:cs typeface="Calibri" panose="020F0502020204030204"/>
                        </a:rPr>
                        <a:t>95%</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3155"/>
                        </a:lnSpc>
                      </a:pPr>
                      <a:r>
                        <a:rPr sz="2000" spc="-5" dirty="0">
                          <a:latin typeface="Tw Cen MT" panose="020B0602020104020603" pitchFamily="34" charset="0"/>
                          <a:cs typeface="Calibri" panose="020F0502020204030204"/>
                        </a:rPr>
                        <a:t>1.10</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ts val="3155"/>
                        </a:lnSpc>
                      </a:pPr>
                      <a:r>
                        <a:rPr sz="2000" spc="-5" dirty="0">
                          <a:latin typeface="Tw Cen MT" panose="020B0602020104020603" pitchFamily="34" charset="0"/>
                          <a:cs typeface="Calibri" panose="020F0502020204030204"/>
                        </a:rPr>
                        <a:t>1.094</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9646">
                <a:tc>
                  <a:txBody>
                    <a:bodyPr/>
                    <a:lstStyle/>
                    <a:p>
                      <a:pPr algn="ctr">
                        <a:lnSpc>
                          <a:spcPts val="3160"/>
                        </a:lnSpc>
                      </a:pPr>
                      <a:r>
                        <a:rPr sz="2000" spc="-10" dirty="0">
                          <a:latin typeface="Tw Cen MT" panose="020B0602020104020603" pitchFamily="34" charset="0"/>
                          <a:cs typeface="Calibri" panose="020F0502020204030204"/>
                        </a:rPr>
                        <a:t>5%</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3160"/>
                        </a:lnSpc>
                      </a:pPr>
                      <a:r>
                        <a:rPr sz="2000" spc="-10" dirty="0">
                          <a:latin typeface="Tw Cen MT" panose="020B0602020104020603" pitchFamily="34" charset="0"/>
                          <a:cs typeface="Calibri" panose="020F0502020204030204"/>
                        </a:rPr>
                        <a:t>10</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ts val="3160"/>
                        </a:lnSpc>
                      </a:pPr>
                      <a:r>
                        <a:rPr sz="2000" spc="-5" dirty="0">
                          <a:latin typeface="Tw Cen MT" panose="020B0602020104020603" pitchFamily="34" charset="0"/>
                          <a:cs typeface="Calibri" panose="020F0502020204030204"/>
                        </a:rPr>
                        <a:t>1.047</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9646">
                <a:tc>
                  <a:txBody>
                    <a:bodyPr/>
                    <a:lstStyle/>
                    <a:p>
                      <a:pPr algn="ctr">
                        <a:lnSpc>
                          <a:spcPts val="3160"/>
                        </a:lnSpc>
                      </a:pPr>
                      <a:r>
                        <a:rPr sz="2000" spc="-10" dirty="0">
                          <a:latin typeface="Tw Cen MT" panose="020B0602020104020603" pitchFamily="34" charset="0"/>
                          <a:cs typeface="Calibri" panose="020F0502020204030204"/>
                        </a:rPr>
                        <a:t>5%</a:t>
                      </a:r>
                      <a:endParaRPr sz="2000" dirty="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ts val="3160"/>
                        </a:lnSpc>
                      </a:pPr>
                      <a:r>
                        <a:rPr sz="2000" dirty="0">
                          <a:solidFill>
                            <a:srgbClr val="FF0000"/>
                          </a:solidFill>
                          <a:latin typeface="Tw Cen MT" panose="020B0602020104020603" pitchFamily="34" charset="0"/>
                          <a:cs typeface="Calibri" panose="020F0502020204030204"/>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1430" algn="ctr">
                        <a:lnSpc>
                          <a:spcPts val="3160"/>
                        </a:lnSpc>
                      </a:pPr>
                      <a:r>
                        <a:rPr sz="2000" spc="-5" dirty="0">
                          <a:solidFill>
                            <a:srgbClr val="FF0000"/>
                          </a:solidFill>
                          <a:latin typeface="Tw Cen MT" panose="020B0602020104020603" pitchFamily="34" charset="0"/>
                          <a:cs typeface="Calibri" panose="020F0502020204030204"/>
                        </a:rPr>
                        <a:t>1.052</a:t>
                      </a:r>
                      <a:endParaRPr sz="2000" dirty="0">
                        <a:solidFill>
                          <a:srgbClr val="FF0000"/>
                        </a:solidFill>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839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 </a:t>
            </a:r>
            <a:r>
              <a:rPr lang="zh-CN" altLang="en-US" spc="-9" dirty="0">
                <a:latin typeface="Calibri" panose="020F0502020204030204"/>
                <a:cs typeface="Calibri" panose="020F0502020204030204"/>
              </a:rPr>
              <a:t>的意义</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7066037"/>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en-US" altLang="zh-CN" sz="2800" b="0" spc="-27" dirty="0">
                <a:latin typeface="微软雅黑" panose="020B0503020204020204" pitchFamily="34" charset="-122"/>
                <a:ea typeface="微软雅黑" panose="020B0503020204020204" pitchFamily="34" charset="-122"/>
                <a:cs typeface="Calibri" panose="020F0502020204030204"/>
              </a:rPr>
              <a:t>Make </a:t>
            </a:r>
            <a:r>
              <a:rPr lang="en-US" altLang="zh-CN" sz="2800" b="0" spc="-4" dirty="0">
                <a:latin typeface="微软雅黑" panose="020B0503020204020204" pitchFamily="34" charset="-122"/>
                <a:ea typeface="微软雅黑" panose="020B0503020204020204" pitchFamily="34" charset="-122"/>
                <a:cs typeface="Calibri" panose="020F0502020204030204"/>
              </a:rPr>
              <a:t>common case</a:t>
            </a:r>
            <a:r>
              <a:rPr lang="en-US" altLang="zh-CN" sz="2800" b="0" spc="-49" dirty="0">
                <a:latin typeface="微软雅黑" panose="020B0503020204020204" pitchFamily="34" charset="-122"/>
                <a:ea typeface="微软雅黑" panose="020B0503020204020204" pitchFamily="34" charset="-122"/>
                <a:cs typeface="Calibri" panose="020F0502020204030204"/>
              </a:rPr>
              <a:t> </a:t>
            </a:r>
            <a:r>
              <a:rPr lang="en-US" altLang="zh-CN" sz="2800" b="0" spc="-22" dirty="0">
                <a:latin typeface="微软雅黑" panose="020B0503020204020204" pitchFamily="34" charset="-122"/>
                <a:ea typeface="微软雅黑" panose="020B0503020204020204" pitchFamily="34" charset="-122"/>
                <a:cs typeface="Calibri" panose="020F0502020204030204"/>
              </a:rPr>
              <a:t>fast!</a:t>
            </a: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16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r>
              <a:rPr lang="zh-CN" altLang="en-US" sz="2800" b="0" spc="-27" dirty="0">
                <a:latin typeface="微软雅黑" panose="020B0503020204020204" pitchFamily="34" charset="-122"/>
                <a:ea typeface="微软雅黑" panose="020B0503020204020204" pitchFamily="34" charset="-122"/>
                <a:cs typeface="Calibri" panose="020F0502020204030204"/>
              </a:rPr>
              <a:t>如果</a:t>
            </a:r>
            <a:r>
              <a:rPr lang="en-US" altLang="zh-CN" sz="2800" b="0" spc="-27" dirty="0">
                <a:latin typeface="微软雅黑" panose="020B0503020204020204" pitchFamily="34" charset="-122"/>
                <a:ea typeface="微软雅黑" panose="020B0503020204020204" pitchFamily="34" charset="-122"/>
                <a:cs typeface="Calibri" panose="020F0502020204030204"/>
              </a:rPr>
              <a:t>(1-f) </a:t>
            </a:r>
            <a:r>
              <a:rPr lang="zh-CN" altLang="en-US" sz="2800" b="0" spc="-27" dirty="0">
                <a:latin typeface="微软雅黑" panose="020B0503020204020204" pitchFamily="34" charset="-122"/>
                <a:ea typeface="微软雅黑" panose="020B0503020204020204" pitchFamily="34" charset="-122"/>
                <a:cs typeface="Calibri" panose="020F0502020204030204"/>
              </a:rPr>
              <a:t>是显要</a:t>
            </a:r>
            <a:r>
              <a:rPr lang="zh-CN" altLang="en-US" sz="2800" b="0" spc="-27" dirty="0" smtClean="0">
                <a:latin typeface="微软雅黑" panose="020B0503020204020204" pitchFamily="34" charset="-122"/>
                <a:ea typeface="微软雅黑" panose="020B0503020204020204" pitchFamily="34" charset="-122"/>
                <a:cs typeface="Calibri" panose="020F0502020204030204"/>
              </a:rPr>
              <a:t>的（不可忽略的）：</a:t>
            </a:r>
            <a:endParaRPr lang="en-US" altLang="zh-CN" sz="2800" b="0" spc="-27"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Speedup is limited!</a:t>
            </a: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为什么</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1024</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核芯的</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GPU</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常见？</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为什么</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1024</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核芯的</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CPU</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却几乎看不到？</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415925">
              <a:spcBef>
                <a:spcPts val="530"/>
              </a:spcBef>
            </a:pPr>
            <a:endParaRPr lang="en-US" altLang="zh-CN" sz="2400" dirty="0">
              <a:latin typeface="Calibri" panose="020F0502020204030204"/>
              <a:cs typeface="Calibri" panose="020F0502020204030204"/>
            </a:endParaRPr>
          </a:p>
          <a:p>
            <a:pPr marL="314960" indent="-303530">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sp>
        <p:nvSpPr>
          <p:cNvPr id="5" name="object 15">
            <a:extLst>
              <a:ext uri="{FF2B5EF4-FFF2-40B4-BE49-F238E27FC236}">
                <a16:creationId xmlns:a16="http://schemas.microsoft.com/office/drawing/2014/main" id="{CE604D30-ADF2-43E3-9416-0A361FBCA7F0}"/>
              </a:ext>
            </a:extLst>
          </p:cNvPr>
          <p:cNvSpPr/>
          <p:nvPr/>
        </p:nvSpPr>
        <p:spPr>
          <a:xfrm>
            <a:off x="1472430" y="1788844"/>
            <a:ext cx="4177759" cy="0"/>
          </a:xfrm>
          <a:custGeom>
            <a:avLst/>
            <a:gdLst/>
            <a:ahLst/>
            <a:cxnLst/>
            <a:rect l="l" t="t" r="r" b="b"/>
            <a:pathLst>
              <a:path w="4719320">
                <a:moveTo>
                  <a:pt x="0" y="0"/>
                </a:moveTo>
                <a:lnTo>
                  <a:pt x="4718701" y="0"/>
                </a:lnTo>
              </a:path>
            </a:pathLst>
          </a:custGeom>
          <a:ln w="9491">
            <a:solidFill>
              <a:srgbClr val="000000"/>
            </a:solidFill>
          </a:ln>
        </p:spPr>
        <p:txBody>
          <a:bodyPr wrap="square" lIns="0" tIns="0" rIns="0" bIns="0" rtlCol="0"/>
          <a:lstStyle/>
          <a:p>
            <a:endParaRPr sz="2835"/>
          </a:p>
        </p:txBody>
      </p:sp>
      <p:sp>
        <p:nvSpPr>
          <p:cNvPr id="7" name="object 16">
            <a:extLst>
              <a:ext uri="{FF2B5EF4-FFF2-40B4-BE49-F238E27FC236}">
                <a16:creationId xmlns:a16="http://schemas.microsoft.com/office/drawing/2014/main" id="{E3D760B5-6B74-4FBA-BF75-D2A7716A4C73}"/>
              </a:ext>
            </a:extLst>
          </p:cNvPr>
          <p:cNvSpPr/>
          <p:nvPr/>
        </p:nvSpPr>
        <p:spPr>
          <a:xfrm>
            <a:off x="5658067" y="1788843"/>
            <a:ext cx="0" cy="2291247"/>
          </a:xfrm>
          <a:custGeom>
            <a:avLst/>
            <a:gdLst/>
            <a:ahLst/>
            <a:cxnLst/>
            <a:rect l="l" t="t" r="r" b="b"/>
            <a:pathLst>
              <a:path h="2588260">
                <a:moveTo>
                  <a:pt x="0" y="0"/>
                </a:moveTo>
                <a:lnTo>
                  <a:pt x="0" y="2587686"/>
                </a:lnTo>
              </a:path>
            </a:pathLst>
          </a:custGeom>
          <a:ln w="9517">
            <a:solidFill>
              <a:srgbClr val="000000"/>
            </a:solidFill>
          </a:ln>
        </p:spPr>
        <p:txBody>
          <a:bodyPr wrap="square" lIns="0" tIns="0" rIns="0" bIns="0" rtlCol="0"/>
          <a:lstStyle/>
          <a:p>
            <a:endParaRPr sz="2835"/>
          </a:p>
        </p:txBody>
      </p:sp>
      <p:sp>
        <p:nvSpPr>
          <p:cNvPr id="8" name="object 17">
            <a:extLst>
              <a:ext uri="{FF2B5EF4-FFF2-40B4-BE49-F238E27FC236}">
                <a16:creationId xmlns:a16="http://schemas.microsoft.com/office/drawing/2014/main" id="{68057BAE-156D-40E8-B0E5-82C24FB54B5A}"/>
              </a:ext>
            </a:extLst>
          </p:cNvPr>
          <p:cNvSpPr/>
          <p:nvPr/>
        </p:nvSpPr>
        <p:spPr>
          <a:xfrm>
            <a:off x="1480855" y="4087986"/>
            <a:ext cx="4177759" cy="0"/>
          </a:xfrm>
          <a:custGeom>
            <a:avLst/>
            <a:gdLst/>
            <a:ahLst/>
            <a:cxnLst/>
            <a:rect l="l" t="t" r="r" b="b"/>
            <a:pathLst>
              <a:path w="4719320">
                <a:moveTo>
                  <a:pt x="4718701" y="0"/>
                </a:moveTo>
                <a:lnTo>
                  <a:pt x="0" y="0"/>
                </a:lnTo>
              </a:path>
            </a:pathLst>
          </a:custGeom>
          <a:ln w="9491">
            <a:solidFill>
              <a:srgbClr val="000000"/>
            </a:solidFill>
          </a:ln>
        </p:spPr>
        <p:txBody>
          <a:bodyPr wrap="square" lIns="0" tIns="0" rIns="0" bIns="0" rtlCol="0"/>
          <a:lstStyle/>
          <a:p>
            <a:endParaRPr sz="2835"/>
          </a:p>
        </p:txBody>
      </p:sp>
      <p:sp>
        <p:nvSpPr>
          <p:cNvPr id="9" name="object 18">
            <a:extLst>
              <a:ext uri="{FF2B5EF4-FFF2-40B4-BE49-F238E27FC236}">
                <a16:creationId xmlns:a16="http://schemas.microsoft.com/office/drawing/2014/main" id="{A7C8898D-3707-4A38-A0A9-2A3FEAB7463F}"/>
              </a:ext>
            </a:extLst>
          </p:cNvPr>
          <p:cNvSpPr/>
          <p:nvPr/>
        </p:nvSpPr>
        <p:spPr>
          <a:xfrm>
            <a:off x="1472430" y="1797246"/>
            <a:ext cx="0" cy="2291247"/>
          </a:xfrm>
          <a:custGeom>
            <a:avLst/>
            <a:gdLst/>
            <a:ahLst/>
            <a:cxnLst/>
            <a:rect l="l" t="t" r="r" b="b"/>
            <a:pathLst>
              <a:path h="2588260">
                <a:moveTo>
                  <a:pt x="0" y="2587686"/>
                </a:moveTo>
                <a:lnTo>
                  <a:pt x="0" y="0"/>
                </a:lnTo>
              </a:path>
            </a:pathLst>
          </a:custGeom>
          <a:ln w="9517">
            <a:solidFill>
              <a:srgbClr val="000000"/>
            </a:solidFill>
          </a:ln>
        </p:spPr>
        <p:txBody>
          <a:bodyPr wrap="square" lIns="0" tIns="0" rIns="0" bIns="0" rtlCol="0"/>
          <a:lstStyle/>
          <a:p>
            <a:endParaRPr sz="2835"/>
          </a:p>
        </p:txBody>
      </p:sp>
      <p:sp>
        <p:nvSpPr>
          <p:cNvPr id="11" name="object 19">
            <a:extLst>
              <a:ext uri="{FF2B5EF4-FFF2-40B4-BE49-F238E27FC236}">
                <a16:creationId xmlns:a16="http://schemas.microsoft.com/office/drawing/2014/main" id="{E76DFA22-6892-4DFD-96FE-2E38F4F1A74C}"/>
              </a:ext>
            </a:extLst>
          </p:cNvPr>
          <p:cNvSpPr/>
          <p:nvPr/>
        </p:nvSpPr>
        <p:spPr>
          <a:xfrm>
            <a:off x="1472430" y="1788843"/>
            <a:ext cx="0" cy="2291247"/>
          </a:xfrm>
          <a:custGeom>
            <a:avLst/>
            <a:gdLst/>
            <a:ahLst/>
            <a:cxnLst/>
            <a:rect l="l" t="t" r="r" b="b"/>
            <a:pathLst>
              <a:path h="2588260">
                <a:moveTo>
                  <a:pt x="0" y="0"/>
                </a:moveTo>
                <a:lnTo>
                  <a:pt x="0" y="2587686"/>
                </a:lnTo>
              </a:path>
            </a:pathLst>
          </a:custGeom>
          <a:ln w="9517">
            <a:solidFill>
              <a:srgbClr val="000000"/>
            </a:solidFill>
          </a:ln>
        </p:spPr>
        <p:txBody>
          <a:bodyPr wrap="square" lIns="0" tIns="0" rIns="0" bIns="0" rtlCol="0"/>
          <a:lstStyle/>
          <a:p>
            <a:endParaRPr sz="2835"/>
          </a:p>
        </p:txBody>
      </p:sp>
      <p:sp>
        <p:nvSpPr>
          <p:cNvPr id="12" name="object 20">
            <a:extLst>
              <a:ext uri="{FF2B5EF4-FFF2-40B4-BE49-F238E27FC236}">
                <a16:creationId xmlns:a16="http://schemas.microsoft.com/office/drawing/2014/main" id="{CADA0433-01F8-4FC7-8764-40CA545A030D}"/>
              </a:ext>
            </a:extLst>
          </p:cNvPr>
          <p:cNvSpPr/>
          <p:nvPr/>
        </p:nvSpPr>
        <p:spPr>
          <a:xfrm>
            <a:off x="1405025" y="4087986"/>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3" name="object 21">
            <a:extLst>
              <a:ext uri="{FF2B5EF4-FFF2-40B4-BE49-F238E27FC236}">
                <a16:creationId xmlns:a16="http://schemas.microsoft.com/office/drawing/2014/main" id="{BE10D843-2787-4E84-BE31-BE0FDF4D5B0C}"/>
              </a:ext>
            </a:extLst>
          </p:cNvPr>
          <p:cNvSpPr/>
          <p:nvPr/>
        </p:nvSpPr>
        <p:spPr>
          <a:xfrm>
            <a:off x="1405025" y="386054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4" name="object 22">
            <a:extLst>
              <a:ext uri="{FF2B5EF4-FFF2-40B4-BE49-F238E27FC236}">
                <a16:creationId xmlns:a16="http://schemas.microsoft.com/office/drawing/2014/main" id="{63C9E684-084A-493F-A6BE-A3E232C16A39}"/>
              </a:ext>
            </a:extLst>
          </p:cNvPr>
          <p:cNvSpPr/>
          <p:nvPr/>
        </p:nvSpPr>
        <p:spPr>
          <a:xfrm>
            <a:off x="1405025" y="3624720"/>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5" name="object 23">
            <a:extLst>
              <a:ext uri="{FF2B5EF4-FFF2-40B4-BE49-F238E27FC236}">
                <a16:creationId xmlns:a16="http://schemas.microsoft.com/office/drawing/2014/main" id="{594328BB-086A-465E-88CA-339EE3A63E70}"/>
              </a:ext>
            </a:extLst>
          </p:cNvPr>
          <p:cNvSpPr/>
          <p:nvPr/>
        </p:nvSpPr>
        <p:spPr>
          <a:xfrm>
            <a:off x="1405025" y="339729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6" name="object 24">
            <a:extLst>
              <a:ext uri="{FF2B5EF4-FFF2-40B4-BE49-F238E27FC236}">
                <a16:creationId xmlns:a16="http://schemas.microsoft.com/office/drawing/2014/main" id="{C221A014-59A7-4D22-9819-B196F6F913AC}"/>
              </a:ext>
            </a:extLst>
          </p:cNvPr>
          <p:cNvSpPr/>
          <p:nvPr/>
        </p:nvSpPr>
        <p:spPr>
          <a:xfrm>
            <a:off x="1405025" y="316986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7" name="object 25">
            <a:extLst>
              <a:ext uri="{FF2B5EF4-FFF2-40B4-BE49-F238E27FC236}">
                <a16:creationId xmlns:a16="http://schemas.microsoft.com/office/drawing/2014/main" id="{CBDD3531-A327-4211-8735-0D33C514D045}"/>
              </a:ext>
            </a:extLst>
          </p:cNvPr>
          <p:cNvSpPr/>
          <p:nvPr/>
        </p:nvSpPr>
        <p:spPr>
          <a:xfrm>
            <a:off x="1405025" y="2942442"/>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8" name="object 26">
            <a:extLst>
              <a:ext uri="{FF2B5EF4-FFF2-40B4-BE49-F238E27FC236}">
                <a16:creationId xmlns:a16="http://schemas.microsoft.com/office/drawing/2014/main" id="{06D7CD14-B14C-4861-B537-6B355DF00B3E}"/>
              </a:ext>
            </a:extLst>
          </p:cNvPr>
          <p:cNvSpPr/>
          <p:nvPr/>
        </p:nvSpPr>
        <p:spPr>
          <a:xfrm>
            <a:off x="1405025" y="2706613"/>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9" name="object 27">
            <a:extLst>
              <a:ext uri="{FF2B5EF4-FFF2-40B4-BE49-F238E27FC236}">
                <a16:creationId xmlns:a16="http://schemas.microsoft.com/office/drawing/2014/main" id="{91D6F470-2C54-4575-A167-EEB1BF04E7AA}"/>
              </a:ext>
            </a:extLst>
          </p:cNvPr>
          <p:cNvSpPr/>
          <p:nvPr/>
        </p:nvSpPr>
        <p:spPr>
          <a:xfrm>
            <a:off x="1405025" y="247918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0" name="object 28">
            <a:extLst>
              <a:ext uri="{FF2B5EF4-FFF2-40B4-BE49-F238E27FC236}">
                <a16:creationId xmlns:a16="http://schemas.microsoft.com/office/drawing/2014/main" id="{665CA519-620B-438E-82B3-D7238ECB3059}"/>
              </a:ext>
            </a:extLst>
          </p:cNvPr>
          <p:cNvSpPr/>
          <p:nvPr/>
        </p:nvSpPr>
        <p:spPr>
          <a:xfrm>
            <a:off x="1405025" y="2251762"/>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1" name="object 29">
            <a:extLst>
              <a:ext uri="{FF2B5EF4-FFF2-40B4-BE49-F238E27FC236}">
                <a16:creationId xmlns:a16="http://schemas.microsoft.com/office/drawing/2014/main" id="{9706D02D-D3E9-4F42-A6CF-2C12A87859D0}"/>
              </a:ext>
            </a:extLst>
          </p:cNvPr>
          <p:cNvSpPr/>
          <p:nvPr/>
        </p:nvSpPr>
        <p:spPr>
          <a:xfrm>
            <a:off x="1405025" y="201593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2" name="object 30">
            <a:extLst>
              <a:ext uri="{FF2B5EF4-FFF2-40B4-BE49-F238E27FC236}">
                <a16:creationId xmlns:a16="http://schemas.microsoft.com/office/drawing/2014/main" id="{A10F55A3-78AC-4EF0-9E20-DE3C379C8CFE}"/>
              </a:ext>
            </a:extLst>
          </p:cNvPr>
          <p:cNvSpPr/>
          <p:nvPr/>
        </p:nvSpPr>
        <p:spPr>
          <a:xfrm>
            <a:off x="1405025" y="178884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3" name="object 31">
            <a:extLst>
              <a:ext uri="{FF2B5EF4-FFF2-40B4-BE49-F238E27FC236}">
                <a16:creationId xmlns:a16="http://schemas.microsoft.com/office/drawing/2014/main" id="{78D136D3-873E-4E30-9B1D-D10C371BEF35}"/>
              </a:ext>
            </a:extLst>
          </p:cNvPr>
          <p:cNvSpPr/>
          <p:nvPr/>
        </p:nvSpPr>
        <p:spPr>
          <a:xfrm>
            <a:off x="1472430" y="4087986"/>
            <a:ext cx="4177759" cy="0"/>
          </a:xfrm>
          <a:custGeom>
            <a:avLst/>
            <a:gdLst/>
            <a:ahLst/>
            <a:cxnLst/>
            <a:rect l="l" t="t" r="r" b="b"/>
            <a:pathLst>
              <a:path w="4719320">
                <a:moveTo>
                  <a:pt x="0" y="0"/>
                </a:moveTo>
                <a:lnTo>
                  <a:pt x="4718701" y="0"/>
                </a:lnTo>
              </a:path>
            </a:pathLst>
          </a:custGeom>
          <a:ln w="9491">
            <a:solidFill>
              <a:srgbClr val="000000"/>
            </a:solidFill>
          </a:ln>
        </p:spPr>
        <p:txBody>
          <a:bodyPr wrap="square" lIns="0" tIns="0" rIns="0" bIns="0" rtlCol="0"/>
          <a:lstStyle/>
          <a:p>
            <a:endParaRPr sz="2835"/>
          </a:p>
        </p:txBody>
      </p:sp>
      <p:sp>
        <p:nvSpPr>
          <p:cNvPr id="24" name="object 32">
            <a:extLst>
              <a:ext uri="{FF2B5EF4-FFF2-40B4-BE49-F238E27FC236}">
                <a16:creationId xmlns:a16="http://schemas.microsoft.com/office/drawing/2014/main" id="{142196D2-2993-42EC-B0CB-7235978D04F2}"/>
              </a:ext>
            </a:extLst>
          </p:cNvPr>
          <p:cNvSpPr/>
          <p:nvPr/>
        </p:nvSpPr>
        <p:spPr>
          <a:xfrm>
            <a:off x="1472430"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5" name="object 33">
            <a:extLst>
              <a:ext uri="{FF2B5EF4-FFF2-40B4-BE49-F238E27FC236}">
                <a16:creationId xmlns:a16="http://schemas.microsoft.com/office/drawing/2014/main" id="{43441CDC-7227-4AE3-B67F-A9387E5CF46A}"/>
              </a:ext>
            </a:extLst>
          </p:cNvPr>
          <p:cNvSpPr/>
          <p:nvPr/>
        </p:nvSpPr>
        <p:spPr>
          <a:xfrm>
            <a:off x="2308029"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6" name="object 34">
            <a:extLst>
              <a:ext uri="{FF2B5EF4-FFF2-40B4-BE49-F238E27FC236}">
                <a16:creationId xmlns:a16="http://schemas.microsoft.com/office/drawing/2014/main" id="{4B0CD1E5-A7CE-45F5-BD56-FD62490924A8}"/>
              </a:ext>
            </a:extLst>
          </p:cNvPr>
          <p:cNvSpPr/>
          <p:nvPr/>
        </p:nvSpPr>
        <p:spPr>
          <a:xfrm>
            <a:off x="3143292"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7" name="object 35">
            <a:extLst>
              <a:ext uri="{FF2B5EF4-FFF2-40B4-BE49-F238E27FC236}">
                <a16:creationId xmlns:a16="http://schemas.microsoft.com/office/drawing/2014/main" id="{9C2A157F-54BF-46A5-BEC7-FD8DF04113E8}"/>
              </a:ext>
            </a:extLst>
          </p:cNvPr>
          <p:cNvSpPr/>
          <p:nvPr/>
        </p:nvSpPr>
        <p:spPr>
          <a:xfrm>
            <a:off x="3987205"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8" name="object 36">
            <a:extLst>
              <a:ext uri="{FF2B5EF4-FFF2-40B4-BE49-F238E27FC236}">
                <a16:creationId xmlns:a16="http://schemas.microsoft.com/office/drawing/2014/main" id="{1C0693E7-4A58-4D3D-99E9-5C5E71171DD2}"/>
              </a:ext>
            </a:extLst>
          </p:cNvPr>
          <p:cNvSpPr/>
          <p:nvPr/>
        </p:nvSpPr>
        <p:spPr>
          <a:xfrm>
            <a:off x="4822804"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9" name="object 37">
            <a:extLst>
              <a:ext uri="{FF2B5EF4-FFF2-40B4-BE49-F238E27FC236}">
                <a16:creationId xmlns:a16="http://schemas.microsoft.com/office/drawing/2014/main" id="{64B0DB2A-71E9-4046-9DE3-9485378D8495}"/>
              </a:ext>
            </a:extLst>
          </p:cNvPr>
          <p:cNvSpPr/>
          <p:nvPr/>
        </p:nvSpPr>
        <p:spPr>
          <a:xfrm>
            <a:off x="5658067"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30" name="object 38">
            <a:extLst>
              <a:ext uri="{FF2B5EF4-FFF2-40B4-BE49-F238E27FC236}">
                <a16:creationId xmlns:a16="http://schemas.microsoft.com/office/drawing/2014/main" id="{A6F8A9BC-F27A-4D9E-8224-3DE088059922}"/>
              </a:ext>
            </a:extLst>
          </p:cNvPr>
          <p:cNvSpPr/>
          <p:nvPr/>
        </p:nvSpPr>
        <p:spPr>
          <a:xfrm>
            <a:off x="1472430" y="3801507"/>
            <a:ext cx="835888" cy="59586"/>
          </a:xfrm>
          <a:custGeom>
            <a:avLst/>
            <a:gdLst/>
            <a:ahLst/>
            <a:cxnLst/>
            <a:rect l="l" t="t" r="r" b="b"/>
            <a:pathLst>
              <a:path w="944244" h="67310">
                <a:moveTo>
                  <a:pt x="0" y="66694"/>
                </a:moveTo>
                <a:lnTo>
                  <a:pt x="467009" y="38219"/>
                </a:lnTo>
                <a:lnTo>
                  <a:pt x="943918" y="0"/>
                </a:lnTo>
              </a:path>
            </a:pathLst>
          </a:custGeom>
          <a:ln w="9491">
            <a:solidFill>
              <a:srgbClr val="FF0000"/>
            </a:solidFill>
          </a:ln>
        </p:spPr>
        <p:txBody>
          <a:bodyPr wrap="square" lIns="0" tIns="0" rIns="0" bIns="0" rtlCol="0"/>
          <a:lstStyle/>
          <a:p>
            <a:endParaRPr sz="2835"/>
          </a:p>
        </p:txBody>
      </p:sp>
      <p:sp>
        <p:nvSpPr>
          <p:cNvPr id="31" name="object 39">
            <a:extLst>
              <a:ext uri="{FF2B5EF4-FFF2-40B4-BE49-F238E27FC236}">
                <a16:creationId xmlns:a16="http://schemas.microsoft.com/office/drawing/2014/main" id="{06DC0AD5-EAB6-4827-AA65-A05B349A27D6}"/>
              </a:ext>
            </a:extLst>
          </p:cNvPr>
          <p:cNvSpPr/>
          <p:nvPr/>
        </p:nvSpPr>
        <p:spPr>
          <a:xfrm>
            <a:off x="2308029" y="3700342"/>
            <a:ext cx="835327" cy="101184"/>
          </a:xfrm>
          <a:custGeom>
            <a:avLst/>
            <a:gdLst/>
            <a:ahLst/>
            <a:cxnLst/>
            <a:rect l="l" t="t" r="r" b="b"/>
            <a:pathLst>
              <a:path w="943610" h="114300">
                <a:moveTo>
                  <a:pt x="0" y="114279"/>
                </a:moveTo>
                <a:lnTo>
                  <a:pt x="467009" y="66821"/>
                </a:lnTo>
                <a:lnTo>
                  <a:pt x="705210" y="38346"/>
                </a:lnTo>
                <a:lnTo>
                  <a:pt x="943537" y="0"/>
                </a:lnTo>
              </a:path>
            </a:pathLst>
          </a:custGeom>
          <a:ln w="9492">
            <a:solidFill>
              <a:srgbClr val="FF0000"/>
            </a:solidFill>
          </a:ln>
        </p:spPr>
        <p:txBody>
          <a:bodyPr wrap="square" lIns="0" tIns="0" rIns="0" bIns="0" rtlCol="0"/>
          <a:lstStyle/>
          <a:p>
            <a:endParaRPr sz="2835"/>
          </a:p>
        </p:txBody>
      </p:sp>
      <p:sp>
        <p:nvSpPr>
          <p:cNvPr id="32" name="object 40">
            <a:extLst>
              <a:ext uri="{FF2B5EF4-FFF2-40B4-BE49-F238E27FC236}">
                <a16:creationId xmlns:a16="http://schemas.microsoft.com/office/drawing/2014/main" id="{03787B54-E9E0-448F-92AD-7D7D7ABF61E7}"/>
              </a:ext>
            </a:extLst>
          </p:cNvPr>
          <p:cNvSpPr/>
          <p:nvPr/>
        </p:nvSpPr>
        <p:spPr>
          <a:xfrm>
            <a:off x="3143292" y="3515264"/>
            <a:ext cx="844320" cy="185503"/>
          </a:xfrm>
          <a:custGeom>
            <a:avLst/>
            <a:gdLst/>
            <a:ahLst/>
            <a:cxnLst/>
            <a:rect l="l" t="t" r="r" b="b"/>
            <a:pathLst>
              <a:path w="953770" h="209550">
                <a:moveTo>
                  <a:pt x="0" y="209069"/>
                </a:moveTo>
                <a:lnTo>
                  <a:pt x="238581" y="171102"/>
                </a:lnTo>
                <a:lnTo>
                  <a:pt x="476781" y="142627"/>
                </a:lnTo>
                <a:lnTo>
                  <a:pt x="600513" y="114152"/>
                </a:lnTo>
                <a:lnTo>
                  <a:pt x="715108" y="85424"/>
                </a:lnTo>
                <a:lnTo>
                  <a:pt x="839094" y="47458"/>
                </a:lnTo>
                <a:lnTo>
                  <a:pt x="953308" y="0"/>
                </a:lnTo>
              </a:path>
            </a:pathLst>
          </a:custGeom>
          <a:ln w="9492">
            <a:solidFill>
              <a:srgbClr val="FF0000"/>
            </a:solidFill>
          </a:ln>
        </p:spPr>
        <p:txBody>
          <a:bodyPr wrap="square" lIns="0" tIns="0" rIns="0" bIns="0" rtlCol="0"/>
          <a:lstStyle/>
          <a:p>
            <a:endParaRPr sz="2835"/>
          </a:p>
        </p:txBody>
      </p:sp>
      <p:sp>
        <p:nvSpPr>
          <p:cNvPr id="33" name="object 41">
            <a:extLst>
              <a:ext uri="{FF2B5EF4-FFF2-40B4-BE49-F238E27FC236}">
                <a16:creationId xmlns:a16="http://schemas.microsoft.com/office/drawing/2014/main" id="{D73C093D-6327-4B65-A4AD-93BB1DDB5788}"/>
              </a:ext>
            </a:extLst>
          </p:cNvPr>
          <p:cNvSpPr/>
          <p:nvPr/>
        </p:nvSpPr>
        <p:spPr>
          <a:xfrm>
            <a:off x="3987205" y="2942442"/>
            <a:ext cx="835888" cy="572812"/>
          </a:xfrm>
          <a:custGeom>
            <a:avLst/>
            <a:gdLst/>
            <a:ahLst/>
            <a:cxnLst/>
            <a:rect l="l" t="t" r="r" b="b"/>
            <a:pathLst>
              <a:path w="944245" h="647064">
                <a:moveTo>
                  <a:pt x="0" y="647076"/>
                </a:moveTo>
                <a:lnTo>
                  <a:pt x="124112" y="589747"/>
                </a:lnTo>
                <a:lnTo>
                  <a:pt x="247845" y="532797"/>
                </a:lnTo>
                <a:lnTo>
                  <a:pt x="371831" y="466355"/>
                </a:lnTo>
                <a:lnTo>
                  <a:pt x="505461" y="390169"/>
                </a:lnTo>
                <a:lnTo>
                  <a:pt x="629194" y="313856"/>
                </a:lnTo>
                <a:lnTo>
                  <a:pt x="743662" y="218940"/>
                </a:lnTo>
                <a:lnTo>
                  <a:pt x="848358" y="114279"/>
                </a:lnTo>
                <a:lnTo>
                  <a:pt x="943918" y="0"/>
                </a:lnTo>
              </a:path>
            </a:pathLst>
          </a:custGeom>
          <a:ln w="9500">
            <a:solidFill>
              <a:srgbClr val="FF0000"/>
            </a:solidFill>
          </a:ln>
        </p:spPr>
        <p:txBody>
          <a:bodyPr wrap="square" lIns="0" tIns="0" rIns="0" bIns="0" rtlCol="0"/>
          <a:lstStyle/>
          <a:p>
            <a:endParaRPr sz="2835"/>
          </a:p>
        </p:txBody>
      </p:sp>
      <p:sp>
        <p:nvSpPr>
          <p:cNvPr id="34" name="object 42">
            <a:extLst>
              <a:ext uri="{FF2B5EF4-FFF2-40B4-BE49-F238E27FC236}">
                <a16:creationId xmlns:a16="http://schemas.microsoft.com/office/drawing/2014/main" id="{70CFD32C-FC32-4508-94FE-41C74F39F354}"/>
              </a:ext>
            </a:extLst>
          </p:cNvPr>
          <p:cNvSpPr/>
          <p:nvPr/>
        </p:nvSpPr>
        <p:spPr>
          <a:xfrm>
            <a:off x="4822804" y="1788844"/>
            <a:ext cx="413728" cy="1154055"/>
          </a:xfrm>
          <a:custGeom>
            <a:avLst/>
            <a:gdLst/>
            <a:ahLst/>
            <a:cxnLst/>
            <a:rect l="l" t="t" r="r" b="b"/>
            <a:pathLst>
              <a:path w="467360" h="1303654">
                <a:moveTo>
                  <a:pt x="0" y="1303138"/>
                </a:moveTo>
                <a:lnTo>
                  <a:pt x="85660" y="1179494"/>
                </a:lnTo>
                <a:lnTo>
                  <a:pt x="152539" y="1055723"/>
                </a:lnTo>
                <a:lnTo>
                  <a:pt x="219164" y="922587"/>
                </a:lnTo>
                <a:lnTo>
                  <a:pt x="276271" y="770341"/>
                </a:lnTo>
                <a:lnTo>
                  <a:pt x="333378" y="608730"/>
                </a:lnTo>
                <a:lnTo>
                  <a:pt x="381222" y="428009"/>
                </a:lnTo>
                <a:lnTo>
                  <a:pt x="419293" y="228052"/>
                </a:lnTo>
                <a:lnTo>
                  <a:pt x="447847" y="113899"/>
                </a:lnTo>
                <a:lnTo>
                  <a:pt x="466882" y="0"/>
                </a:lnTo>
              </a:path>
            </a:pathLst>
          </a:custGeom>
          <a:ln w="9514">
            <a:solidFill>
              <a:srgbClr val="FF0000"/>
            </a:solidFill>
          </a:ln>
        </p:spPr>
        <p:txBody>
          <a:bodyPr wrap="square" lIns="0" tIns="0" rIns="0" bIns="0" rtlCol="0"/>
          <a:lstStyle/>
          <a:p>
            <a:endParaRPr sz="2835"/>
          </a:p>
        </p:txBody>
      </p:sp>
      <p:sp>
        <p:nvSpPr>
          <p:cNvPr id="35" name="object 44">
            <a:extLst>
              <a:ext uri="{FF2B5EF4-FFF2-40B4-BE49-F238E27FC236}">
                <a16:creationId xmlns:a16="http://schemas.microsoft.com/office/drawing/2014/main" id="{E827F7B1-4C0F-47F2-8D90-E36F2DA89C4F}"/>
              </a:ext>
            </a:extLst>
          </p:cNvPr>
          <p:cNvSpPr txBox="1"/>
          <p:nvPr/>
        </p:nvSpPr>
        <p:spPr>
          <a:xfrm>
            <a:off x="1068833" y="1657842"/>
            <a:ext cx="245089" cy="2564805"/>
          </a:xfrm>
          <a:prstGeom prst="rect">
            <a:avLst/>
          </a:prstGeom>
        </p:spPr>
        <p:txBody>
          <a:bodyPr vert="horz" wrap="square" lIns="0" tIns="0" rIns="0" bIns="0" rtlCol="0">
            <a:spAutoFit/>
          </a:bodyPr>
          <a:lstStyle/>
          <a:p>
            <a:pPr marL="11430">
              <a:lnSpc>
                <a:spcPts val="1850"/>
              </a:lnSpc>
            </a:pPr>
            <a:r>
              <a:rPr sz="1595" spc="-27" dirty="0">
                <a:latin typeface="Arial" panose="020B0604020202020204"/>
                <a:cs typeface="Arial" panose="020B0604020202020204"/>
              </a:rPr>
              <a:t>10</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9</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8</a:t>
            </a:r>
            <a:endParaRPr sz="1595">
              <a:latin typeface="Arial" panose="020B0604020202020204"/>
              <a:cs typeface="Arial" panose="020B0604020202020204"/>
            </a:endParaRPr>
          </a:p>
          <a:p>
            <a:pPr marL="120650">
              <a:lnSpc>
                <a:spcPts val="1795"/>
              </a:lnSpc>
            </a:pPr>
            <a:r>
              <a:rPr sz="1595" dirty="0">
                <a:latin typeface="Arial" panose="020B0604020202020204"/>
                <a:cs typeface="Arial" panose="020B0604020202020204"/>
              </a:rPr>
              <a:t>7</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6</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5</a:t>
            </a:r>
            <a:endParaRPr sz="1595">
              <a:latin typeface="Arial" panose="020B0604020202020204"/>
              <a:cs typeface="Arial" panose="020B0604020202020204"/>
            </a:endParaRPr>
          </a:p>
          <a:p>
            <a:pPr marL="120650">
              <a:lnSpc>
                <a:spcPts val="1795"/>
              </a:lnSpc>
            </a:pPr>
            <a:r>
              <a:rPr sz="1595" dirty="0">
                <a:latin typeface="Arial" panose="020B0604020202020204"/>
                <a:cs typeface="Arial" panose="020B0604020202020204"/>
              </a:rPr>
              <a:t>4</a:t>
            </a:r>
            <a:endParaRPr sz="1595">
              <a:latin typeface="Arial" panose="020B0604020202020204"/>
              <a:cs typeface="Arial" panose="020B0604020202020204"/>
            </a:endParaRPr>
          </a:p>
          <a:p>
            <a:pPr marL="120650">
              <a:lnSpc>
                <a:spcPts val="1790"/>
              </a:lnSpc>
            </a:pPr>
            <a:r>
              <a:rPr sz="1595" dirty="0">
                <a:latin typeface="Arial" panose="020B0604020202020204"/>
                <a:cs typeface="Arial" panose="020B0604020202020204"/>
              </a:rPr>
              <a:t>3</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2</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1</a:t>
            </a:r>
            <a:endParaRPr sz="1595">
              <a:latin typeface="Arial" panose="020B0604020202020204"/>
              <a:cs typeface="Arial" panose="020B0604020202020204"/>
            </a:endParaRPr>
          </a:p>
          <a:p>
            <a:pPr marL="120650">
              <a:lnSpc>
                <a:spcPts val="1850"/>
              </a:lnSpc>
            </a:pPr>
            <a:r>
              <a:rPr sz="1595" dirty="0">
                <a:latin typeface="Arial" panose="020B0604020202020204"/>
                <a:cs typeface="Arial" panose="020B0604020202020204"/>
              </a:rPr>
              <a:t>0</a:t>
            </a:r>
            <a:endParaRPr sz="1595">
              <a:latin typeface="Arial" panose="020B0604020202020204"/>
              <a:cs typeface="Arial" panose="020B0604020202020204"/>
            </a:endParaRPr>
          </a:p>
        </p:txBody>
      </p:sp>
      <p:sp>
        <p:nvSpPr>
          <p:cNvPr id="36" name="object 45">
            <a:extLst>
              <a:ext uri="{FF2B5EF4-FFF2-40B4-BE49-F238E27FC236}">
                <a16:creationId xmlns:a16="http://schemas.microsoft.com/office/drawing/2014/main" id="{C4344E84-12D4-411C-BBAF-0AB158B63BC4}"/>
              </a:ext>
            </a:extLst>
          </p:cNvPr>
          <p:cNvSpPr txBox="1"/>
          <p:nvPr/>
        </p:nvSpPr>
        <p:spPr>
          <a:xfrm>
            <a:off x="1406420" y="4268769"/>
            <a:ext cx="135474"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0</a:t>
            </a:r>
            <a:endParaRPr sz="1595">
              <a:latin typeface="Arial" panose="020B0604020202020204"/>
              <a:cs typeface="Arial" panose="020B0604020202020204"/>
            </a:endParaRPr>
          </a:p>
        </p:txBody>
      </p:sp>
      <p:sp>
        <p:nvSpPr>
          <p:cNvPr id="37" name="object 46">
            <a:extLst>
              <a:ext uri="{FF2B5EF4-FFF2-40B4-BE49-F238E27FC236}">
                <a16:creationId xmlns:a16="http://schemas.microsoft.com/office/drawing/2014/main" id="{FF64F074-D069-4EC4-A69A-7503E28BDA8D}"/>
              </a:ext>
            </a:extLst>
          </p:cNvPr>
          <p:cNvSpPr txBox="1"/>
          <p:nvPr/>
        </p:nvSpPr>
        <p:spPr>
          <a:xfrm>
            <a:off x="2157371"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2</a:t>
            </a:r>
            <a:endParaRPr sz="1595">
              <a:latin typeface="Arial" panose="020B0604020202020204"/>
              <a:cs typeface="Arial" panose="020B0604020202020204"/>
            </a:endParaRPr>
          </a:p>
        </p:txBody>
      </p:sp>
      <p:sp>
        <p:nvSpPr>
          <p:cNvPr id="38" name="object 47">
            <a:extLst>
              <a:ext uri="{FF2B5EF4-FFF2-40B4-BE49-F238E27FC236}">
                <a16:creationId xmlns:a16="http://schemas.microsoft.com/office/drawing/2014/main" id="{ED2258D8-1DB9-48C0-BDCB-15E3657A0C4C}"/>
              </a:ext>
            </a:extLst>
          </p:cNvPr>
          <p:cNvSpPr txBox="1"/>
          <p:nvPr/>
        </p:nvSpPr>
        <p:spPr>
          <a:xfrm>
            <a:off x="2992970"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4</a:t>
            </a:r>
            <a:endParaRPr sz="1595">
              <a:latin typeface="Arial" panose="020B0604020202020204"/>
              <a:cs typeface="Arial" panose="020B0604020202020204"/>
            </a:endParaRPr>
          </a:p>
        </p:txBody>
      </p:sp>
      <p:sp>
        <p:nvSpPr>
          <p:cNvPr id="39" name="object 48">
            <a:extLst>
              <a:ext uri="{FF2B5EF4-FFF2-40B4-BE49-F238E27FC236}">
                <a16:creationId xmlns:a16="http://schemas.microsoft.com/office/drawing/2014/main" id="{FFF44E3C-792A-43F1-BA5A-9F3E3CB2CAF5}"/>
              </a:ext>
            </a:extLst>
          </p:cNvPr>
          <p:cNvSpPr txBox="1"/>
          <p:nvPr/>
        </p:nvSpPr>
        <p:spPr>
          <a:xfrm>
            <a:off x="3836658"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6</a:t>
            </a:r>
            <a:endParaRPr sz="1595">
              <a:latin typeface="Arial" panose="020B0604020202020204"/>
              <a:cs typeface="Arial" panose="020B0604020202020204"/>
            </a:endParaRPr>
          </a:p>
        </p:txBody>
      </p:sp>
      <p:sp>
        <p:nvSpPr>
          <p:cNvPr id="40" name="object 49">
            <a:extLst>
              <a:ext uri="{FF2B5EF4-FFF2-40B4-BE49-F238E27FC236}">
                <a16:creationId xmlns:a16="http://schemas.microsoft.com/office/drawing/2014/main" id="{73E2F367-722A-4D86-BB7D-AF74FAA1AFD6}"/>
              </a:ext>
            </a:extLst>
          </p:cNvPr>
          <p:cNvSpPr txBox="1"/>
          <p:nvPr/>
        </p:nvSpPr>
        <p:spPr>
          <a:xfrm>
            <a:off x="4672145"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8</a:t>
            </a:r>
            <a:endParaRPr sz="1595">
              <a:latin typeface="Arial" panose="020B0604020202020204"/>
              <a:cs typeface="Arial" panose="020B0604020202020204"/>
            </a:endParaRPr>
          </a:p>
        </p:txBody>
      </p:sp>
      <p:sp>
        <p:nvSpPr>
          <p:cNvPr id="41" name="object 50">
            <a:extLst>
              <a:ext uri="{FF2B5EF4-FFF2-40B4-BE49-F238E27FC236}">
                <a16:creationId xmlns:a16="http://schemas.microsoft.com/office/drawing/2014/main" id="{FCA6E6CA-9BC9-4995-BFAB-D4F1C0882308}"/>
              </a:ext>
            </a:extLst>
          </p:cNvPr>
          <p:cNvSpPr txBox="1"/>
          <p:nvPr/>
        </p:nvSpPr>
        <p:spPr>
          <a:xfrm>
            <a:off x="5592002" y="4268769"/>
            <a:ext cx="135474"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1</a:t>
            </a:r>
            <a:endParaRPr sz="1595">
              <a:latin typeface="Arial" panose="020B0604020202020204"/>
              <a:cs typeface="Arial" panose="020B0604020202020204"/>
            </a:endParaRPr>
          </a:p>
        </p:txBody>
      </p:sp>
      <p:sp>
        <p:nvSpPr>
          <p:cNvPr id="42" name="object 51">
            <a:extLst>
              <a:ext uri="{FF2B5EF4-FFF2-40B4-BE49-F238E27FC236}">
                <a16:creationId xmlns:a16="http://schemas.microsoft.com/office/drawing/2014/main" id="{487052D2-F88E-4F00-9FB2-2E2F0212F652}"/>
              </a:ext>
            </a:extLst>
          </p:cNvPr>
          <p:cNvSpPr txBox="1"/>
          <p:nvPr/>
        </p:nvSpPr>
        <p:spPr>
          <a:xfrm>
            <a:off x="3516146" y="4527217"/>
            <a:ext cx="90503"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f</a:t>
            </a:r>
          </a:p>
        </p:txBody>
      </p:sp>
      <p:sp>
        <p:nvSpPr>
          <p:cNvPr id="43" name="object 52">
            <a:extLst>
              <a:ext uri="{FF2B5EF4-FFF2-40B4-BE49-F238E27FC236}">
                <a16:creationId xmlns:a16="http://schemas.microsoft.com/office/drawing/2014/main" id="{DEA73AE7-230B-4534-86BB-68FE7B011108}"/>
              </a:ext>
            </a:extLst>
          </p:cNvPr>
          <p:cNvSpPr txBox="1"/>
          <p:nvPr/>
        </p:nvSpPr>
        <p:spPr>
          <a:xfrm>
            <a:off x="733321" y="2500740"/>
            <a:ext cx="243656" cy="878611"/>
          </a:xfrm>
          <a:prstGeom prst="rect">
            <a:avLst/>
          </a:prstGeom>
        </p:spPr>
        <p:txBody>
          <a:bodyPr vert="vert270" wrap="square" lIns="0" tIns="0" rIns="0" bIns="0" rtlCol="0">
            <a:spAutoFit/>
          </a:bodyPr>
          <a:lstStyle/>
          <a:p>
            <a:pPr marL="11430">
              <a:lnSpc>
                <a:spcPts val="1855"/>
              </a:lnSpc>
            </a:pPr>
            <a:r>
              <a:rPr lang="en-US" altLang="zh-CN" sz="1595" spc="18" dirty="0">
                <a:latin typeface="Arial" panose="020B0604020202020204"/>
                <a:cs typeface="Arial" panose="020B0604020202020204"/>
              </a:rPr>
              <a:t>s</a:t>
            </a:r>
            <a:r>
              <a:rPr sz="1595" spc="18" dirty="0">
                <a:latin typeface="Arial" panose="020B0604020202020204"/>
                <a:cs typeface="Arial" panose="020B0604020202020204"/>
              </a:rPr>
              <a:t>p</a:t>
            </a:r>
            <a:r>
              <a:rPr sz="1595" spc="-27" dirty="0">
                <a:latin typeface="Arial" panose="020B0604020202020204"/>
                <a:cs typeface="Arial" panose="020B0604020202020204"/>
              </a:rPr>
              <a:t>ee</a:t>
            </a:r>
            <a:r>
              <a:rPr sz="1595" spc="18" dirty="0">
                <a:latin typeface="Arial" panose="020B0604020202020204"/>
                <a:cs typeface="Arial" panose="020B0604020202020204"/>
              </a:rPr>
              <a:t>du</a:t>
            </a:r>
            <a:r>
              <a:rPr sz="1595" dirty="0">
                <a:latin typeface="Arial" panose="020B0604020202020204"/>
                <a:cs typeface="Arial" panose="020B0604020202020204"/>
              </a:rPr>
              <a:t>p</a:t>
            </a:r>
          </a:p>
        </p:txBody>
      </p:sp>
      <p:sp>
        <p:nvSpPr>
          <p:cNvPr id="44" name="object 4">
            <a:extLst>
              <a:ext uri="{FF2B5EF4-FFF2-40B4-BE49-F238E27FC236}">
                <a16:creationId xmlns:a16="http://schemas.microsoft.com/office/drawing/2014/main" id="{F1D281F1-448A-4639-B0FD-C0FFB8FFD9EA}"/>
              </a:ext>
            </a:extLst>
          </p:cNvPr>
          <p:cNvSpPr/>
          <p:nvPr/>
        </p:nvSpPr>
        <p:spPr>
          <a:xfrm>
            <a:off x="6043453" y="1810701"/>
            <a:ext cx="2803910" cy="1214203"/>
          </a:xfrm>
          <a:custGeom>
            <a:avLst/>
            <a:gdLst/>
            <a:ahLst/>
            <a:cxnLst/>
            <a:rect l="l" t="t" r="r" b="b"/>
            <a:pathLst>
              <a:path w="3167379" h="1371600">
                <a:moveTo>
                  <a:pt x="0" y="1371600"/>
                </a:moveTo>
                <a:lnTo>
                  <a:pt x="3167126" y="1371600"/>
                </a:lnTo>
                <a:lnTo>
                  <a:pt x="3167126" y="0"/>
                </a:lnTo>
                <a:lnTo>
                  <a:pt x="0" y="0"/>
                </a:lnTo>
                <a:lnTo>
                  <a:pt x="0" y="1371600"/>
                </a:lnTo>
                <a:close/>
              </a:path>
            </a:pathLst>
          </a:custGeom>
          <a:noFill/>
        </p:spPr>
        <p:txBody>
          <a:bodyPr wrap="square" lIns="0" tIns="0" rIns="0" bIns="0" rtlCol="0"/>
          <a:lstStyle/>
          <a:p>
            <a:endParaRPr sz="2835"/>
          </a:p>
        </p:txBody>
      </p:sp>
      <p:sp>
        <p:nvSpPr>
          <p:cNvPr id="45" name="object 5">
            <a:extLst>
              <a:ext uri="{FF2B5EF4-FFF2-40B4-BE49-F238E27FC236}">
                <a16:creationId xmlns:a16="http://schemas.microsoft.com/office/drawing/2014/main" id="{F8800654-A8F6-4289-A3F8-BE788F3BAC04}"/>
              </a:ext>
            </a:extLst>
          </p:cNvPr>
          <p:cNvSpPr/>
          <p:nvPr/>
        </p:nvSpPr>
        <p:spPr>
          <a:xfrm>
            <a:off x="7495186" y="2628298"/>
            <a:ext cx="261391" cy="0"/>
          </a:xfrm>
          <a:custGeom>
            <a:avLst/>
            <a:gdLst/>
            <a:ahLst/>
            <a:cxnLst/>
            <a:rect l="l" t="t" r="r" b="b"/>
            <a:pathLst>
              <a:path w="295275">
                <a:moveTo>
                  <a:pt x="0" y="0"/>
                </a:moveTo>
                <a:lnTo>
                  <a:pt x="294783" y="0"/>
                </a:lnTo>
              </a:path>
            </a:pathLst>
          </a:custGeom>
          <a:ln w="7110">
            <a:solidFill>
              <a:srgbClr val="000000"/>
            </a:solidFill>
          </a:ln>
        </p:spPr>
        <p:txBody>
          <a:bodyPr wrap="square" lIns="0" tIns="0" rIns="0" bIns="0" rtlCol="0"/>
          <a:lstStyle/>
          <a:p>
            <a:endParaRPr sz="2835"/>
          </a:p>
        </p:txBody>
      </p:sp>
      <p:sp>
        <p:nvSpPr>
          <p:cNvPr id="46" name="object 6">
            <a:extLst>
              <a:ext uri="{FF2B5EF4-FFF2-40B4-BE49-F238E27FC236}">
                <a16:creationId xmlns:a16="http://schemas.microsoft.com/office/drawing/2014/main" id="{2A01958E-C5B8-4978-85F4-83DF4C0DED44}"/>
              </a:ext>
            </a:extLst>
          </p:cNvPr>
          <p:cNvSpPr/>
          <p:nvPr/>
        </p:nvSpPr>
        <p:spPr>
          <a:xfrm>
            <a:off x="6567966" y="2231719"/>
            <a:ext cx="1215328" cy="0"/>
          </a:xfrm>
          <a:custGeom>
            <a:avLst/>
            <a:gdLst/>
            <a:ahLst/>
            <a:cxnLst/>
            <a:rect l="l" t="t" r="r" b="b"/>
            <a:pathLst>
              <a:path w="1372870">
                <a:moveTo>
                  <a:pt x="0" y="0"/>
                </a:moveTo>
                <a:lnTo>
                  <a:pt x="1372785" y="0"/>
                </a:lnTo>
              </a:path>
            </a:pathLst>
          </a:custGeom>
          <a:ln w="14932">
            <a:solidFill>
              <a:srgbClr val="000000"/>
            </a:solidFill>
          </a:ln>
        </p:spPr>
        <p:txBody>
          <a:bodyPr wrap="square" lIns="0" tIns="0" rIns="0" bIns="0" rtlCol="0"/>
          <a:lstStyle/>
          <a:p>
            <a:endParaRPr sz="2835"/>
          </a:p>
        </p:txBody>
      </p:sp>
      <p:sp>
        <p:nvSpPr>
          <p:cNvPr id="47" name="object 7">
            <a:extLst>
              <a:ext uri="{FF2B5EF4-FFF2-40B4-BE49-F238E27FC236}">
                <a16:creationId xmlns:a16="http://schemas.microsoft.com/office/drawing/2014/main" id="{4560CCE0-9D03-41EE-A158-36F899DA9420}"/>
              </a:ext>
            </a:extLst>
          </p:cNvPr>
          <p:cNvSpPr/>
          <p:nvPr/>
        </p:nvSpPr>
        <p:spPr>
          <a:xfrm>
            <a:off x="8127286" y="2231719"/>
            <a:ext cx="645889" cy="0"/>
          </a:xfrm>
          <a:custGeom>
            <a:avLst/>
            <a:gdLst/>
            <a:ahLst/>
            <a:cxnLst/>
            <a:rect l="l" t="t" r="r" b="b"/>
            <a:pathLst>
              <a:path w="729615">
                <a:moveTo>
                  <a:pt x="0" y="0"/>
                </a:moveTo>
                <a:lnTo>
                  <a:pt x="729379" y="0"/>
                </a:lnTo>
              </a:path>
            </a:pathLst>
          </a:custGeom>
          <a:ln w="14932">
            <a:solidFill>
              <a:srgbClr val="000000"/>
            </a:solidFill>
          </a:ln>
        </p:spPr>
        <p:txBody>
          <a:bodyPr wrap="square" lIns="0" tIns="0" rIns="0" bIns="0" rtlCol="0"/>
          <a:lstStyle/>
          <a:p>
            <a:endParaRPr sz="2835"/>
          </a:p>
        </p:txBody>
      </p:sp>
      <p:sp>
        <p:nvSpPr>
          <p:cNvPr id="48" name="object 8">
            <a:extLst>
              <a:ext uri="{FF2B5EF4-FFF2-40B4-BE49-F238E27FC236}">
                <a16:creationId xmlns:a16="http://schemas.microsoft.com/office/drawing/2014/main" id="{FE0FF9B8-D92A-4761-97AA-71226A6F988B}"/>
              </a:ext>
            </a:extLst>
          </p:cNvPr>
          <p:cNvSpPr txBox="1"/>
          <p:nvPr/>
        </p:nvSpPr>
        <p:spPr>
          <a:xfrm>
            <a:off x="7564773" y="2140685"/>
            <a:ext cx="137722" cy="842410"/>
          </a:xfrm>
          <a:prstGeom prst="rect">
            <a:avLst/>
          </a:prstGeom>
        </p:spPr>
        <p:txBody>
          <a:bodyPr vert="horz" wrap="square" lIns="0" tIns="0" rIns="0" bIns="0" rtlCol="0">
            <a:spAutoFit/>
          </a:bodyPr>
          <a:lstStyle/>
          <a:p>
            <a:pPr marR="4445" indent="12065">
              <a:lnSpc>
                <a:spcPct val="115000"/>
              </a:lnSpc>
            </a:pPr>
            <a:r>
              <a:rPr sz="2480" i="1" spc="18" dirty="0">
                <a:latin typeface="Times New Roman" panose="02020603050405020304"/>
                <a:cs typeface="Times New Roman" panose="02020603050405020304"/>
              </a:rPr>
              <a:t>f  </a:t>
            </a:r>
            <a:r>
              <a:rPr sz="2480" i="1" spc="27" dirty="0">
                <a:latin typeface="Times New Roman" panose="02020603050405020304"/>
                <a:cs typeface="Times New Roman" panose="02020603050405020304"/>
              </a:rPr>
              <a:t>s</a:t>
            </a:r>
            <a:endParaRPr sz="2480">
              <a:latin typeface="Times New Roman" panose="02020603050405020304"/>
              <a:cs typeface="Times New Roman" panose="02020603050405020304"/>
            </a:endParaRPr>
          </a:p>
        </p:txBody>
      </p:sp>
      <p:sp>
        <p:nvSpPr>
          <p:cNvPr id="49" name="object 9">
            <a:extLst>
              <a:ext uri="{FF2B5EF4-FFF2-40B4-BE49-F238E27FC236}">
                <a16:creationId xmlns:a16="http://schemas.microsoft.com/office/drawing/2014/main" id="{D4558437-8129-4481-AF94-720020C6EA9A}"/>
              </a:ext>
            </a:extLst>
          </p:cNvPr>
          <p:cNvSpPr txBox="1"/>
          <p:nvPr/>
        </p:nvSpPr>
        <p:spPr>
          <a:xfrm>
            <a:off x="7869552" y="1995864"/>
            <a:ext cx="189999" cy="381515"/>
          </a:xfrm>
          <a:prstGeom prst="rect">
            <a:avLst/>
          </a:prstGeom>
        </p:spPr>
        <p:txBody>
          <a:bodyPr vert="horz" wrap="square" lIns="0" tIns="0" rIns="0" bIns="0" rtlCol="0">
            <a:spAutoFit/>
          </a:bodyPr>
          <a:lstStyle/>
          <a:p>
            <a:pPr>
              <a:lnSpc>
                <a:spcPct val="100000"/>
              </a:lnSpc>
            </a:pPr>
            <a:r>
              <a:rPr sz="2480" spc="40" dirty="0">
                <a:latin typeface="Symbol" panose="05050102010706020507"/>
                <a:cs typeface="Symbol" panose="05050102010706020507"/>
              </a:rPr>
              <a:t></a:t>
            </a:r>
            <a:endParaRPr sz="2480">
              <a:latin typeface="Symbol" panose="05050102010706020507"/>
              <a:cs typeface="Symbol" panose="05050102010706020507"/>
            </a:endParaRPr>
          </a:p>
        </p:txBody>
      </p:sp>
      <p:sp>
        <p:nvSpPr>
          <p:cNvPr id="50" name="object 10">
            <a:extLst>
              <a:ext uri="{FF2B5EF4-FFF2-40B4-BE49-F238E27FC236}">
                <a16:creationId xmlns:a16="http://schemas.microsoft.com/office/drawing/2014/main" id="{9A13A0B2-B61B-4CB8-A71B-916B5F0C33B9}"/>
              </a:ext>
            </a:extLst>
          </p:cNvPr>
          <p:cNvSpPr txBox="1"/>
          <p:nvPr/>
        </p:nvSpPr>
        <p:spPr>
          <a:xfrm>
            <a:off x="6098866" y="2309982"/>
            <a:ext cx="422723" cy="224805"/>
          </a:xfrm>
          <a:prstGeom prst="rect">
            <a:avLst/>
          </a:prstGeom>
        </p:spPr>
        <p:txBody>
          <a:bodyPr vert="horz" wrap="square" lIns="0" tIns="0" rIns="0" bIns="0" rtlCol="0">
            <a:spAutoFit/>
          </a:bodyPr>
          <a:lstStyle/>
          <a:p>
            <a:pPr>
              <a:lnSpc>
                <a:spcPct val="100000"/>
              </a:lnSpc>
            </a:pPr>
            <a:r>
              <a:rPr sz="1460" i="1" spc="101" dirty="0">
                <a:latin typeface="Times New Roman" panose="02020603050405020304"/>
                <a:cs typeface="Times New Roman" panose="02020603050405020304"/>
              </a:rPr>
              <a:t>s</a:t>
            </a:r>
            <a:r>
              <a:rPr sz="1460" spc="53" dirty="0">
                <a:latin typeface="Symbol" panose="05050102010706020507"/>
                <a:cs typeface="Symbol" panose="05050102010706020507"/>
              </a:rPr>
              <a:t></a:t>
            </a:r>
            <a:r>
              <a:rPr sz="1460" spc="22" dirty="0">
                <a:latin typeface="Symbol" panose="05050102010706020507"/>
                <a:cs typeface="Symbol" panose="05050102010706020507"/>
              </a:rPr>
              <a:t></a:t>
            </a:r>
            <a:endParaRPr sz="1460">
              <a:latin typeface="Symbol" panose="05050102010706020507"/>
              <a:cs typeface="Symbol" panose="05050102010706020507"/>
            </a:endParaRPr>
          </a:p>
        </p:txBody>
      </p:sp>
      <p:sp>
        <p:nvSpPr>
          <p:cNvPr id="51" name="object 11">
            <a:extLst>
              <a:ext uri="{FF2B5EF4-FFF2-40B4-BE49-F238E27FC236}">
                <a16:creationId xmlns:a16="http://schemas.microsoft.com/office/drawing/2014/main" id="{19520EEB-612E-4A52-A48F-02FA9013874A}"/>
              </a:ext>
            </a:extLst>
          </p:cNvPr>
          <p:cNvSpPr txBox="1"/>
          <p:nvPr/>
        </p:nvSpPr>
        <p:spPr>
          <a:xfrm>
            <a:off x="8113760" y="1797246"/>
            <a:ext cx="741921" cy="827406"/>
          </a:xfrm>
          <a:prstGeom prst="rect">
            <a:avLst/>
          </a:prstGeom>
        </p:spPr>
        <p:txBody>
          <a:bodyPr vert="horz" wrap="square" lIns="0" tIns="0" rIns="0" bIns="0" rtlCol="0">
            <a:spAutoFit/>
          </a:bodyPr>
          <a:lstStyle/>
          <a:p>
            <a:pPr marL="90805" algn="ctr"/>
            <a:r>
              <a:rPr sz="2480" spc="35" dirty="0">
                <a:latin typeface="Times New Roman" panose="02020603050405020304"/>
                <a:cs typeface="Times New Roman" panose="02020603050405020304"/>
              </a:rPr>
              <a:t>1</a:t>
            </a:r>
            <a:endParaRPr sz="2480" dirty="0">
              <a:latin typeface="Times New Roman" panose="02020603050405020304"/>
              <a:cs typeface="Times New Roman" panose="02020603050405020304"/>
            </a:endParaRPr>
          </a:p>
          <a:p>
            <a:pPr marR="4445" algn="ctr">
              <a:spcBef>
                <a:spcPts val="530"/>
              </a:spcBef>
            </a:pPr>
            <a:r>
              <a:rPr sz="2480" spc="133" dirty="0">
                <a:latin typeface="Times New Roman" panose="02020603050405020304"/>
                <a:cs typeface="Times New Roman" panose="02020603050405020304"/>
              </a:rPr>
              <a:t>1</a:t>
            </a:r>
            <a:r>
              <a:rPr sz="2480" spc="133" dirty="0">
                <a:latin typeface="Symbol" panose="05050102010706020507"/>
                <a:cs typeface="Symbol" panose="05050102010706020507"/>
              </a:rPr>
              <a:t></a:t>
            </a:r>
            <a:r>
              <a:rPr sz="2480" spc="208" dirty="0">
                <a:latin typeface="Times New Roman" panose="02020603050405020304"/>
                <a:cs typeface="Times New Roman" panose="02020603050405020304"/>
              </a:rPr>
              <a:t> </a:t>
            </a:r>
            <a:r>
              <a:rPr sz="2480" i="1" spc="18" dirty="0">
                <a:latin typeface="Times New Roman" panose="02020603050405020304"/>
                <a:cs typeface="Times New Roman" panose="02020603050405020304"/>
              </a:rPr>
              <a:t>f</a:t>
            </a:r>
            <a:endParaRPr sz="2480" dirty="0">
              <a:latin typeface="Times New Roman" panose="02020603050405020304"/>
              <a:cs typeface="Times New Roman" panose="02020603050405020304"/>
            </a:endParaRPr>
          </a:p>
        </p:txBody>
      </p:sp>
      <p:sp>
        <p:nvSpPr>
          <p:cNvPr id="52" name="object 12">
            <a:extLst>
              <a:ext uri="{FF2B5EF4-FFF2-40B4-BE49-F238E27FC236}">
                <a16:creationId xmlns:a16="http://schemas.microsoft.com/office/drawing/2014/main" id="{B21DD2FC-5B25-463B-89D5-3ED5D946D044}"/>
              </a:ext>
            </a:extLst>
          </p:cNvPr>
          <p:cNvSpPr txBox="1"/>
          <p:nvPr/>
        </p:nvSpPr>
        <p:spPr>
          <a:xfrm>
            <a:off x="6554415" y="1797246"/>
            <a:ext cx="887605" cy="981038"/>
          </a:xfrm>
          <a:prstGeom prst="rect">
            <a:avLst/>
          </a:prstGeom>
        </p:spPr>
        <p:txBody>
          <a:bodyPr vert="horz" wrap="square" lIns="0" tIns="0" rIns="0" bIns="0" rtlCol="0">
            <a:spAutoFit/>
          </a:bodyPr>
          <a:lstStyle/>
          <a:p>
            <a:pPr marL="539750"/>
            <a:r>
              <a:rPr sz="2480" spc="35" dirty="0">
                <a:latin typeface="Times New Roman" panose="02020603050405020304"/>
                <a:cs typeface="Times New Roman" panose="02020603050405020304"/>
              </a:rPr>
              <a:t>1</a:t>
            </a:r>
            <a:endParaRPr sz="2480">
              <a:latin typeface="Times New Roman" panose="02020603050405020304"/>
              <a:cs typeface="Times New Roman" panose="02020603050405020304"/>
            </a:endParaRPr>
          </a:p>
          <a:p>
            <a:pPr>
              <a:spcBef>
                <a:spcPts val="1715"/>
              </a:spcBef>
              <a:tabLst>
                <a:tab pos="697230" algn="l"/>
              </a:tabLst>
            </a:pPr>
            <a:r>
              <a:rPr sz="2480" spc="221" dirty="0">
                <a:latin typeface="Times New Roman" panose="02020603050405020304"/>
                <a:cs typeface="Times New Roman" panose="02020603050405020304"/>
              </a:rPr>
              <a:t>1</a:t>
            </a:r>
            <a:r>
              <a:rPr sz="2480" spc="40" dirty="0">
                <a:latin typeface="Symbol" panose="05050102010706020507"/>
                <a:cs typeface="Symbol" panose="05050102010706020507"/>
              </a:rPr>
              <a:t></a:t>
            </a:r>
            <a:r>
              <a:rPr sz="2480" spc="288" dirty="0">
                <a:latin typeface="Times New Roman" panose="02020603050405020304"/>
                <a:cs typeface="Times New Roman" panose="02020603050405020304"/>
              </a:rPr>
              <a:t> </a:t>
            </a:r>
            <a:r>
              <a:rPr sz="2480" i="1" spc="18" dirty="0">
                <a:latin typeface="Times New Roman" panose="02020603050405020304"/>
                <a:cs typeface="Times New Roman" panose="02020603050405020304"/>
              </a:rPr>
              <a:t>f</a:t>
            </a:r>
            <a:r>
              <a:rPr sz="2480" i="1" dirty="0">
                <a:latin typeface="Times New Roman" panose="02020603050405020304"/>
                <a:cs typeface="Times New Roman" panose="02020603050405020304"/>
              </a:rPr>
              <a:t>	</a:t>
            </a:r>
            <a:r>
              <a:rPr sz="2480" spc="40" dirty="0">
                <a:latin typeface="Symbol" panose="05050102010706020507"/>
                <a:cs typeface="Symbol" panose="05050102010706020507"/>
              </a:rPr>
              <a:t></a:t>
            </a:r>
            <a:endParaRPr sz="2480">
              <a:latin typeface="Symbol" panose="05050102010706020507"/>
              <a:cs typeface="Symbol" panose="05050102010706020507"/>
            </a:endParaRPr>
          </a:p>
        </p:txBody>
      </p:sp>
      <p:sp>
        <p:nvSpPr>
          <p:cNvPr id="53" name="object 13">
            <a:extLst>
              <a:ext uri="{FF2B5EF4-FFF2-40B4-BE49-F238E27FC236}">
                <a16:creationId xmlns:a16="http://schemas.microsoft.com/office/drawing/2014/main" id="{51F09B33-2654-4F45-93BB-8619E3454ED6}"/>
              </a:ext>
            </a:extLst>
          </p:cNvPr>
          <p:cNvSpPr txBox="1"/>
          <p:nvPr/>
        </p:nvSpPr>
        <p:spPr>
          <a:xfrm>
            <a:off x="6087267" y="1995864"/>
            <a:ext cx="476539" cy="381643"/>
          </a:xfrm>
          <a:prstGeom prst="rect">
            <a:avLst/>
          </a:prstGeom>
        </p:spPr>
        <p:txBody>
          <a:bodyPr vert="horz" wrap="square" lIns="0" tIns="0" rIns="0" bIns="0" rtlCol="0">
            <a:spAutoFit/>
          </a:bodyPr>
          <a:lstStyle/>
          <a:p>
            <a:pPr>
              <a:lnSpc>
                <a:spcPct val="100000"/>
              </a:lnSpc>
            </a:pPr>
            <a:r>
              <a:rPr sz="2480" spc="-111" dirty="0">
                <a:latin typeface="Times New Roman" panose="02020603050405020304"/>
                <a:cs typeface="Times New Roman" panose="02020603050405020304"/>
              </a:rPr>
              <a:t>l</a:t>
            </a:r>
            <a:r>
              <a:rPr sz="2480" spc="-115" dirty="0">
                <a:latin typeface="Times New Roman" panose="02020603050405020304"/>
                <a:cs typeface="Times New Roman" panose="02020603050405020304"/>
              </a:rPr>
              <a:t>i</a:t>
            </a:r>
            <a:r>
              <a:rPr sz="2480" spc="58" dirty="0">
                <a:latin typeface="Times New Roman" panose="02020603050405020304"/>
                <a:cs typeface="Times New Roman" panose="02020603050405020304"/>
              </a:rPr>
              <a:t>m</a:t>
            </a:r>
            <a:endParaRPr sz="2480" dirty="0">
              <a:latin typeface="Times New Roman" panose="02020603050405020304"/>
              <a:cs typeface="Times New Roman" panose="02020603050405020304"/>
            </a:endParaRPr>
          </a:p>
        </p:txBody>
      </p:sp>
      <p:sp>
        <p:nvSpPr>
          <p:cNvPr id="54" name="object 14">
            <a:extLst>
              <a:ext uri="{FF2B5EF4-FFF2-40B4-BE49-F238E27FC236}">
                <a16:creationId xmlns:a16="http://schemas.microsoft.com/office/drawing/2014/main" id="{53A41A14-6680-4E68-A2E5-C0A0350477F3}"/>
              </a:ext>
            </a:extLst>
          </p:cNvPr>
          <p:cNvSpPr/>
          <p:nvPr/>
        </p:nvSpPr>
        <p:spPr>
          <a:xfrm>
            <a:off x="6039180" y="1806429"/>
            <a:ext cx="2812342" cy="1222635"/>
          </a:xfrm>
          <a:custGeom>
            <a:avLst/>
            <a:gdLst/>
            <a:ahLst/>
            <a:cxnLst/>
            <a:rect l="l" t="t" r="r" b="b"/>
            <a:pathLst>
              <a:path w="3176904" h="1381125">
                <a:moveTo>
                  <a:pt x="0" y="1381125"/>
                </a:moveTo>
                <a:lnTo>
                  <a:pt x="3176651" y="1381125"/>
                </a:lnTo>
                <a:lnTo>
                  <a:pt x="3176651" y="0"/>
                </a:lnTo>
                <a:lnTo>
                  <a:pt x="0" y="0"/>
                </a:lnTo>
                <a:lnTo>
                  <a:pt x="0" y="1381125"/>
                </a:lnTo>
                <a:close/>
              </a:path>
            </a:pathLst>
          </a:custGeom>
          <a:ln w="9525">
            <a:solidFill>
              <a:srgbClr val="000000"/>
            </a:solidFill>
          </a:ln>
        </p:spPr>
        <p:txBody>
          <a:bodyPr wrap="square" lIns="0" tIns="0" rIns="0" bIns="0" rtlCol="0"/>
          <a:lstStyle/>
          <a:p>
            <a:endParaRPr sz="2835"/>
          </a:p>
        </p:txBody>
      </p:sp>
    </p:spTree>
    <p:extLst>
      <p:ext uri="{BB962C8B-B14F-4D97-AF65-F5344CB8AC3E}">
        <p14:creationId xmlns:p14="http://schemas.microsoft.com/office/powerpoint/2010/main" val="42411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指令集架构</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3693319"/>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给你</a:t>
            </a:r>
            <a:r>
              <a:rPr lang="en-US" altLang="zh-CN" sz="2800" b="0" spc="-60" dirty="0">
                <a:latin typeface="微软雅黑" panose="020B0503020204020204" pitchFamily="34" charset="-122"/>
                <a:ea typeface="微软雅黑" panose="020B0503020204020204" pitchFamily="34" charset="-122"/>
                <a:cs typeface="Calibri" panose="020F0502020204030204"/>
              </a:rPr>
              <a:t>2</a:t>
            </a:r>
            <a:r>
              <a:rPr lang="zh-CN" altLang="en-US" sz="2800" b="0" spc="-60" dirty="0">
                <a:latin typeface="微软雅黑" panose="020B0503020204020204" pitchFamily="34" charset="-122"/>
                <a:ea typeface="微软雅黑" panose="020B0503020204020204" pitchFamily="34" charset="-122"/>
                <a:cs typeface="Calibri" panose="020F0502020204030204"/>
              </a:rPr>
              <a:t>台计算机，如何判断哪一台性能更好？</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smtClean="0">
                <a:latin typeface="微软雅黑" panose="020B0503020204020204" pitchFamily="34" charset="-122"/>
                <a:ea typeface="微软雅黑" panose="020B0503020204020204" pitchFamily="34" charset="-122"/>
                <a:cs typeface="Calibri" panose="020F0502020204030204"/>
              </a:rPr>
              <a:t>该</a:t>
            </a:r>
            <a:r>
              <a:rPr lang="zh-CN" altLang="en-US" sz="2800" b="0" spc="-60" dirty="0">
                <a:latin typeface="微软雅黑" panose="020B0503020204020204" pitchFamily="34" charset="-122"/>
                <a:ea typeface="微软雅黑" panose="020B0503020204020204" pitchFamily="34" charset="-122"/>
                <a:cs typeface="Calibri" panose="020F0502020204030204"/>
              </a:rPr>
              <a:t>问题的答案并不简单：</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科学仿真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浮点</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程序设计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数据库应用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存储</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性能 和</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I/O</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AI</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应用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性能指标有很多，需要注意侧重点。</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p:cNvSpPr>
            <a:spLocks noGrp="1"/>
          </p:cNvSpPr>
          <p:nvPr>
            <p:ph type="title"/>
          </p:nvPr>
        </p:nvSpPr>
        <p:spPr/>
        <p:txBody>
          <a:bodyPr/>
          <a:lstStyle/>
          <a:p>
            <a:r>
              <a:rPr lang="zh-CN" altLang="en-US" spc="4" dirty="0"/>
              <a:t>性能分析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4862870"/>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如果你</a:t>
            </a:r>
            <a:r>
              <a:rPr lang="zh-CN" altLang="en-US" sz="2800" b="0" spc="-60" dirty="0" smtClean="0">
                <a:latin typeface="微软雅黑" panose="020B0503020204020204" pitchFamily="34" charset="-122"/>
                <a:ea typeface="微软雅黑" panose="020B0503020204020204" pitchFamily="34" charset="-122"/>
                <a:cs typeface="Calibri" panose="020F0502020204030204"/>
              </a:rPr>
              <a:t>想</a:t>
            </a:r>
            <a:r>
              <a:rPr lang="zh-CN" altLang="en-US" sz="2800" spc="-60" dirty="0" smtClean="0">
                <a:latin typeface="微软雅黑" panose="020B0503020204020204" pitchFamily="34" charset="-122"/>
                <a:ea typeface="微软雅黑" panose="020B0503020204020204" pitchFamily="34" charset="-122"/>
                <a:cs typeface="Calibri" panose="020F0502020204030204"/>
              </a:rPr>
              <a:t>购买</a:t>
            </a:r>
            <a:r>
              <a:rPr lang="zh-CN" altLang="en-US" sz="2800" b="0" spc="-60" dirty="0" smtClean="0">
                <a:latin typeface="微软雅黑" panose="020B0503020204020204" pitchFamily="34" charset="-122"/>
                <a:ea typeface="微软雅黑" panose="020B0503020204020204" pitchFamily="34" charset="-122"/>
                <a:cs typeface="Calibri" panose="020F0502020204030204"/>
              </a:rPr>
              <a:t>速度</a:t>
            </a:r>
            <a:r>
              <a:rPr lang="zh-CN" altLang="en-US" sz="2800" b="0" spc="-60" dirty="0">
                <a:latin typeface="微软雅黑" panose="020B0503020204020204" pitchFamily="34" charset="-122"/>
                <a:ea typeface="微软雅黑" panose="020B0503020204020204" pitchFamily="34" charset="-122"/>
                <a:cs typeface="Calibri" panose="020F0502020204030204"/>
              </a:rPr>
              <a:t>最快的计算机，需要先考虑你用它来</a:t>
            </a:r>
            <a:r>
              <a:rPr lang="zh-CN" altLang="en-US" sz="2800" spc="-60" dirty="0">
                <a:latin typeface="微软雅黑" panose="020B0503020204020204" pitchFamily="34" charset="-122"/>
                <a:ea typeface="微软雅黑" panose="020B0503020204020204" pitchFamily="34" charset="-122"/>
                <a:cs typeface="Calibri" panose="020F0502020204030204"/>
              </a:rPr>
              <a:t>做什么</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游戏应用，程序开发，运行在线数据库？</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也就是说目标程序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(workloads)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很重要</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除此之外，从专业角度来说，还要</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掌握正确</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的性能评测</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和分析</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如果你想</a:t>
            </a:r>
            <a:r>
              <a:rPr lang="zh-CN" altLang="en-US" sz="2800" spc="-60" dirty="0">
                <a:latin typeface="微软雅黑" panose="020B0503020204020204" pitchFamily="34" charset="-122"/>
                <a:ea typeface="微软雅黑" panose="020B0503020204020204" pitchFamily="34" charset="-122"/>
                <a:cs typeface="Calibri" panose="020F0502020204030204"/>
              </a:rPr>
              <a:t>设计</a:t>
            </a:r>
            <a:r>
              <a:rPr lang="zh-CN" altLang="en-US" sz="2800" b="0" spc="-60" dirty="0">
                <a:latin typeface="微软雅黑" panose="020B0503020204020204" pitchFamily="34" charset="-122"/>
                <a:ea typeface="微软雅黑" panose="020B0503020204020204" pitchFamily="34" charset="-122"/>
                <a:cs typeface="Calibri" panose="020F0502020204030204"/>
              </a:rPr>
              <a:t>速度最快的计算机，需要先考虑消费者愿意</a:t>
            </a:r>
            <a:r>
              <a:rPr lang="zh-CN" altLang="en-US" sz="2800" spc="-60" dirty="0">
                <a:latin typeface="微软雅黑" panose="020B0503020204020204" pitchFamily="34" charset="-122"/>
                <a:ea typeface="微软雅黑" panose="020B0503020204020204" pitchFamily="34" charset="-122"/>
                <a:cs typeface="Calibri" panose="020F0502020204030204"/>
              </a:rPr>
              <a:t>为什么付费</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从这个角度来说，目标</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应用同样很</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重要；</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此外</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，所设计的计算机的开销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(cost)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也非常</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重要。</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6" name="标题 5"/>
          <p:cNvSpPr>
            <a:spLocks noGrp="1"/>
          </p:cNvSpPr>
          <p:nvPr>
            <p:ph type="title"/>
          </p:nvPr>
        </p:nvSpPr>
        <p:spPr/>
        <p:txBody>
          <a:bodyPr/>
          <a:lstStyle/>
          <a:p>
            <a:r>
              <a:rPr lang="zh-CN" altLang="en-US" spc="4" dirty="0"/>
              <a:t>计算机的性能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2769989"/>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时间与性能</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铁律</a:t>
            </a:r>
            <a:r>
              <a:rPr lang="zh-CN" altLang="en-US" sz="2800" b="0" spc="-60" baseline="30000" dirty="0">
                <a:latin typeface="微软雅黑" panose="020B0503020204020204" pitchFamily="34" charset="-122"/>
                <a:ea typeface="微软雅黑" panose="020B0503020204020204" pitchFamily="34" charset="-122"/>
                <a:cs typeface="Calibri" panose="020F0502020204030204"/>
              </a:rPr>
              <a:t>*</a:t>
            </a:r>
            <a:r>
              <a:rPr lang="en-US" altLang="zh-CN" sz="2800" b="0" spc="-60" dirty="0">
                <a:latin typeface="微软雅黑" panose="020B0503020204020204" pitchFamily="34" charset="-122"/>
                <a:ea typeface="微软雅黑" panose="020B0503020204020204" pitchFamily="34" charset="-122"/>
                <a:cs typeface="Calibri" panose="020F0502020204030204"/>
              </a:rPr>
              <a:t> – </a:t>
            </a:r>
            <a:r>
              <a:rPr lang="zh-CN" altLang="en-US" sz="2800" b="0" spc="-60" dirty="0">
                <a:latin typeface="微软雅黑" panose="020B0503020204020204" pitchFamily="34" charset="-122"/>
                <a:ea typeface="微软雅黑" panose="020B0503020204020204" pitchFamily="34" charset="-122"/>
                <a:cs typeface="Calibri" panose="020F0502020204030204"/>
              </a:rPr>
              <a:t>时间</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及注意事项</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基准测试</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Amdahl</a:t>
            </a:r>
            <a:r>
              <a:rPr lang="en-US" altLang="zh-CN" sz="2800" b="0" spc="-60" dirty="0">
                <a:latin typeface="Calibri" panose="020F0502020204030204" pitchFamily="34" charset="0"/>
                <a:ea typeface="微软雅黑" panose="020B0503020204020204" pitchFamily="34" charset="-122"/>
                <a:cs typeface="Calibri" panose="020F0502020204030204" pitchFamily="34" charset="0"/>
              </a:rPr>
              <a:t>’</a:t>
            </a:r>
            <a:r>
              <a:rPr lang="en-US" altLang="zh-CN" sz="2800" b="0" spc="-60" dirty="0">
                <a:latin typeface="微软雅黑" panose="020B0503020204020204" pitchFamily="34" charset="-122"/>
                <a:ea typeface="微软雅黑" panose="020B0503020204020204" pitchFamily="34" charset="-122"/>
                <a:cs typeface="Calibri" panose="020F0502020204030204"/>
              </a:rPr>
              <a:t>s Law</a:t>
            </a:r>
          </a:p>
        </p:txBody>
      </p:sp>
      <p:sp>
        <p:nvSpPr>
          <p:cNvPr id="6" name="标题 5"/>
          <p:cNvSpPr>
            <a:spLocks noGrp="1"/>
          </p:cNvSpPr>
          <p:nvPr>
            <p:ph type="title"/>
          </p:nvPr>
        </p:nvSpPr>
        <p:spPr/>
        <p:txBody>
          <a:bodyPr/>
          <a:lstStyle/>
          <a:p>
            <a:r>
              <a:rPr lang="zh-CN" altLang="en-US" spc="4" dirty="0"/>
              <a:t>本节内容概要</a:t>
            </a:r>
            <a:endParaRPr lang="zh-CN" altLang="en-US" dirty="0"/>
          </a:p>
        </p:txBody>
      </p:sp>
      <p:sp>
        <p:nvSpPr>
          <p:cNvPr id="2" name="文本框 1">
            <a:extLst>
              <a:ext uri="{FF2B5EF4-FFF2-40B4-BE49-F238E27FC236}">
                <a16:creationId xmlns:a16="http://schemas.microsoft.com/office/drawing/2014/main" id="{6D01B392-0544-4CE0-AE61-86972536053A}"/>
              </a:ext>
            </a:extLst>
          </p:cNvPr>
          <p:cNvSpPr txBox="1"/>
          <p:nvPr/>
        </p:nvSpPr>
        <p:spPr>
          <a:xfrm>
            <a:off x="622169" y="5854045"/>
            <a:ext cx="3020699" cy="338554"/>
          </a:xfrm>
          <a:prstGeom prst="rect">
            <a:avLst/>
          </a:prstGeom>
          <a:noFill/>
        </p:spPr>
        <p:txBody>
          <a:bodyPr wrap="none" rtlCol="0">
            <a:spAutoFit/>
          </a:bodyPr>
          <a:lstStyle/>
          <a:p>
            <a:r>
              <a:rPr lang="zh-CN" altLang="en-US" sz="1600" b="0" dirty="0">
                <a:solidFill>
                  <a:srgbClr val="00B0F0"/>
                </a:solidFill>
                <a:latin typeface="微软雅黑" panose="020B0503020204020204" pitchFamily="34" charset="-122"/>
                <a:ea typeface="微软雅黑" panose="020B0503020204020204" pitchFamily="34" charset="-122"/>
              </a:rPr>
              <a:t>* </a:t>
            </a:r>
            <a:r>
              <a:rPr lang="en-US" altLang="zh-CN" sz="1600" b="0" dirty="0">
                <a:solidFill>
                  <a:srgbClr val="00B0F0"/>
                </a:solidFill>
                <a:latin typeface="微软雅黑" panose="020B0503020204020204" pitchFamily="34" charset="-122"/>
                <a:ea typeface="微软雅黑" panose="020B0503020204020204" pitchFamily="34" charset="-122"/>
              </a:rPr>
              <a:t>Iron Law</a:t>
            </a:r>
            <a:r>
              <a:rPr lang="zh-CN" altLang="en-US" sz="1600" b="0" dirty="0">
                <a:solidFill>
                  <a:srgbClr val="00B0F0"/>
                </a:solidFill>
                <a:latin typeface="微软雅黑" panose="020B0503020204020204" pitchFamily="34" charset="-122"/>
                <a:ea typeface="微软雅黑" panose="020B0503020204020204" pitchFamily="34" charset="-122"/>
              </a:rPr>
              <a:t>一词，来源于法律。</a:t>
            </a:r>
          </a:p>
        </p:txBody>
      </p:sp>
      <p:pic>
        <p:nvPicPr>
          <p:cNvPr id="3" name="图片 2">
            <a:extLst>
              <a:ext uri="{FF2B5EF4-FFF2-40B4-BE49-F238E27FC236}">
                <a16:creationId xmlns:a16="http://schemas.microsoft.com/office/drawing/2014/main" id="{5EE01980-4C30-4725-B625-E0FC064DFE45}"/>
              </a:ext>
            </a:extLst>
          </p:cNvPr>
          <p:cNvPicPr>
            <a:picLocks noChangeAspect="1"/>
          </p:cNvPicPr>
          <p:nvPr/>
        </p:nvPicPr>
        <p:blipFill>
          <a:blip r:embed="rId2"/>
          <a:stretch>
            <a:fillRect/>
          </a:stretch>
        </p:blipFill>
        <p:spPr>
          <a:xfrm>
            <a:off x="3857025" y="5865128"/>
            <a:ext cx="2133333" cy="33333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4585871"/>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对于计算机来说，不同的角色所关注的</a:t>
            </a:r>
            <a:r>
              <a:rPr lang="zh-CN" altLang="en-US" sz="2800" spc="-60" dirty="0">
                <a:latin typeface="微软雅黑" panose="020B0503020204020204" pitchFamily="34" charset="-122"/>
                <a:ea typeface="微软雅黑" panose="020B0503020204020204" pitchFamily="34" charset="-122"/>
                <a:cs typeface="Calibri" panose="020F0502020204030204"/>
              </a:rPr>
              <a:t>性能指标 </a:t>
            </a:r>
            <a:r>
              <a:rPr lang="en-US" altLang="zh-CN" sz="2800" spc="-60" dirty="0">
                <a:latin typeface="微软雅黑" panose="020B0503020204020204" pitchFamily="34" charset="-122"/>
                <a:ea typeface="微软雅黑" panose="020B0503020204020204" pitchFamily="34" charset="-122"/>
                <a:cs typeface="Calibri" panose="020F0502020204030204"/>
              </a:rPr>
              <a:t>(metric) </a:t>
            </a:r>
            <a:r>
              <a:rPr lang="zh-CN" altLang="en-US" sz="2800" b="0" spc="-60" dirty="0">
                <a:latin typeface="微软雅黑" panose="020B0503020204020204" pitchFamily="34" charset="-122"/>
                <a:ea typeface="微软雅黑" panose="020B0503020204020204" pitchFamily="34" charset="-122"/>
                <a:cs typeface="Calibri" panose="020F0502020204030204"/>
              </a:rPr>
              <a:t>是不同的。</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对于计算机系统的</a:t>
            </a:r>
            <a:r>
              <a:rPr lang="zh-CN" altLang="en-US" sz="2800" spc="-60" dirty="0">
                <a:latin typeface="微软雅黑" panose="020B0503020204020204" pitchFamily="34" charset="-122"/>
                <a:ea typeface="微软雅黑" panose="020B0503020204020204" pitchFamily="34" charset="-122"/>
                <a:cs typeface="Calibri" panose="020F0502020204030204"/>
              </a:rPr>
              <a:t>用户</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关注用来处理程序所需要的时间</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895350" lvl="2" indent="-263525">
              <a:spcBef>
                <a:spcPts val="600"/>
              </a:spcBef>
              <a:spcAft>
                <a:spcPts val="600"/>
              </a:spcAft>
              <a:buClr>
                <a:srgbClr val="151F36"/>
              </a:buClr>
              <a:buFont typeface="Arial" panose="020B0604020202020204" pitchFamily="34" charset="0"/>
              <a:buChar char="•"/>
              <a:tabLst>
                <a:tab pos="584835" algn="l"/>
                <a:tab pos="585470" algn="l"/>
              </a:tabLst>
            </a:pPr>
            <a:r>
              <a:rPr lang="en-US" altLang="zh-CN" sz="2000" b="0" dirty="0" err="1">
                <a:latin typeface="微软雅黑" panose="020B0503020204020204" pitchFamily="34" charset="-122"/>
                <a:ea typeface="微软雅黑" panose="020B0503020204020204" pitchFamily="34" charset="-122"/>
              </a:rPr>
              <a:t>t</a:t>
            </a:r>
            <a:r>
              <a:rPr lang="en-US" altLang="zh-CN" sz="2000" b="0" baseline="-25000" dirty="0" err="1">
                <a:latin typeface="微软雅黑" panose="020B0503020204020204" pitchFamily="34" charset="-122"/>
                <a:ea typeface="微软雅黑" panose="020B0503020204020204" pitchFamily="34" charset="-122"/>
              </a:rPr>
              <a:t>resp</a:t>
            </a:r>
            <a:r>
              <a:rPr lang="en-US" altLang="zh-CN" sz="2000" b="0" dirty="0">
                <a:latin typeface="微软雅黑" panose="020B0503020204020204" pitchFamily="34" charset="-122"/>
                <a:ea typeface="微软雅黑" panose="020B0503020204020204" pitchFamily="34" charset="-122"/>
              </a:rPr>
              <a:t>  = t</a:t>
            </a:r>
            <a:r>
              <a:rPr lang="en-US" altLang="zh-CN" sz="2000" b="0" baseline="-25000" dirty="0">
                <a:latin typeface="微软雅黑" panose="020B0503020204020204" pitchFamily="34" charset="-122"/>
                <a:ea typeface="微软雅黑" panose="020B0503020204020204" pitchFamily="34" charset="-122"/>
              </a:rPr>
              <a:t>end</a:t>
            </a:r>
            <a:r>
              <a:rPr lang="en-US" altLang="zh-CN" sz="2000" b="0" dirty="0">
                <a:latin typeface="微软雅黑" panose="020B0503020204020204" pitchFamily="34" charset="-122"/>
                <a:ea typeface="微软雅黑" panose="020B0503020204020204" pitchFamily="34" charset="-122"/>
              </a:rPr>
              <a:t> – </a:t>
            </a:r>
            <a:r>
              <a:rPr lang="en-US" altLang="zh-CN" sz="2000" b="0" dirty="0" err="1">
                <a:latin typeface="微软雅黑" panose="020B0503020204020204" pitchFamily="34" charset="-122"/>
                <a:ea typeface="微软雅黑" panose="020B0503020204020204" pitchFamily="34" charset="-122"/>
              </a:rPr>
              <a:t>t</a:t>
            </a:r>
            <a:r>
              <a:rPr lang="en-US" altLang="zh-CN" sz="2000" b="0" baseline="-25000" dirty="0" err="1">
                <a:latin typeface="微软雅黑" panose="020B0503020204020204" pitchFamily="34" charset="-122"/>
                <a:ea typeface="微软雅黑" panose="020B0503020204020204" pitchFamily="34" charset="-122"/>
              </a:rPr>
              <a:t>start</a:t>
            </a:r>
            <a:endParaRPr lang="en-US" altLang="zh-CN" sz="2000" b="0" baseline="-25000" dirty="0">
              <a:latin typeface="微软雅黑" panose="020B0503020204020204" pitchFamily="34" charset="-122"/>
              <a:ea typeface="微软雅黑" panose="020B0503020204020204" pitchFamily="34" charset="-122"/>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又叫</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响应时间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(response time)</a:t>
            </a: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对于数据中心的</a:t>
            </a:r>
            <a:r>
              <a:rPr lang="zh-CN" altLang="en-US" sz="2800" spc="-60" dirty="0">
                <a:latin typeface="微软雅黑" panose="020B0503020204020204" pitchFamily="34" charset="-122"/>
                <a:ea typeface="微软雅黑" panose="020B0503020204020204" pitchFamily="34" charset="-122"/>
                <a:cs typeface="Calibri" panose="020F0502020204030204"/>
              </a:rPr>
              <a:t>管理者</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关注每秒钟能完成的任务数量</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又叫</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吞吐率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(throughput)</a:t>
            </a:r>
          </a:p>
        </p:txBody>
      </p:sp>
      <p:sp>
        <p:nvSpPr>
          <p:cNvPr id="6" name="标题 5"/>
          <p:cNvSpPr>
            <a:spLocks noGrp="1"/>
          </p:cNvSpPr>
          <p:nvPr>
            <p:ph type="title"/>
          </p:nvPr>
        </p:nvSpPr>
        <p:spPr/>
        <p:txBody>
          <a:bodyPr/>
          <a:lstStyle/>
          <a:p>
            <a:r>
              <a:rPr lang="zh-CN" altLang="en-US" spc="4" dirty="0"/>
              <a:t>性能指什么？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4862870"/>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对于计算机架构师（设计者）：</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最关注的性能指标是</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CPU</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time</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用于执行程序的时间</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当然，也需要关注能耗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碳中和</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教材</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1.5</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小节</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我们在这里不讨论功耗和能耗，大家可以参考教材；</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在通常的认知里：一个指标 </a:t>
            </a:r>
            <a:r>
              <a:rPr lang="zh-CN" altLang="en-US" sz="2800" spc="-60" dirty="0">
                <a:latin typeface="微软雅黑" panose="020B0503020204020204" pitchFamily="34" charset="-122"/>
                <a:ea typeface="微软雅黑" panose="020B0503020204020204" pitchFamily="34" charset="-122"/>
                <a:cs typeface="Calibri" panose="020F0502020204030204"/>
              </a:rPr>
              <a:t>值越大</a:t>
            </a:r>
            <a:r>
              <a:rPr lang="zh-CN" altLang="en-US" sz="2800" b="0" spc="-60" dirty="0">
                <a:latin typeface="微软雅黑" panose="020B0503020204020204" pitchFamily="34" charset="-122"/>
                <a:ea typeface="微软雅黑" panose="020B0503020204020204" pitchFamily="34" charset="-122"/>
                <a:cs typeface="Calibri" panose="020F0502020204030204"/>
              </a:rPr>
              <a:t>，认为</a:t>
            </a:r>
            <a:r>
              <a:rPr lang="zh-CN" altLang="en-US" sz="2800" spc="-60" dirty="0">
                <a:latin typeface="微软雅黑" panose="020B0503020204020204" pitchFamily="34" charset="-122"/>
                <a:ea typeface="微软雅黑" panose="020B0503020204020204" pitchFamily="34" charset="-122"/>
                <a:cs typeface="Calibri" panose="020F0502020204030204"/>
              </a:rPr>
              <a:t>越好</a:t>
            </a:r>
            <a:endParaRPr lang="en-US" altLang="zh-CN" sz="280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所以，将性能定义为：</a:t>
            </a:r>
            <a:r>
              <a:rPr lang="zh-CN" altLang="en-US" sz="2400" spc="5" dirty="0">
                <a:solidFill>
                  <a:srgbClr val="FF0000"/>
                </a:solidFill>
                <a:latin typeface="微软雅黑" panose="020B0503020204020204" pitchFamily="34" charset="-122"/>
                <a:ea typeface="微软雅黑" panose="020B0503020204020204" pitchFamily="34" charset="-122"/>
                <a:cs typeface="Calibri" panose="020F0502020204030204"/>
              </a:rPr>
              <a:t>性能 </a:t>
            </a:r>
            <a:r>
              <a:rPr lang="en-US" altLang="zh-CN" sz="2400" spc="5" dirty="0">
                <a:solidFill>
                  <a:srgbClr val="FF0000"/>
                </a:solidFill>
                <a:latin typeface="微软雅黑" panose="020B0503020204020204" pitchFamily="34" charset="-122"/>
                <a:ea typeface="微软雅黑" panose="020B0503020204020204" pitchFamily="34" charset="-122"/>
                <a:cs typeface="Calibri" panose="020F0502020204030204"/>
              </a:rPr>
              <a:t>= 1/X</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，期中</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是执行时间</a:t>
            </a:r>
            <a:endPar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实际上，处理一个程序花费的时间 </a:t>
            </a:r>
            <a:r>
              <a:rPr lang="en-US" altLang="zh-CN" sz="2800" b="0" spc="-60" dirty="0">
                <a:latin typeface="微软雅黑" panose="020B0503020204020204" pitchFamily="34" charset="-122"/>
                <a:ea typeface="微软雅黑" panose="020B0503020204020204" pitchFamily="34" charset="-122"/>
                <a:cs typeface="Calibri" panose="020F0502020204030204"/>
              </a:rPr>
              <a:t>= </a:t>
            </a:r>
          </a:p>
          <a:p>
            <a:pPr marL="12700" eaLnBrk="0" hangingPunct="0">
              <a:spcBef>
                <a:spcPts val="600"/>
              </a:spcBef>
              <a:spcAft>
                <a:spcPts val="600"/>
              </a:spcAft>
              <a:buClr>
                <a:srgbClr val="151F36"/>
              </a:buClr>
              <a:buSzPct val="100000"/>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              CPU time + I/O time</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我们后续重点关注：</a:t>
            </a:r>
            <a:r>
              <a:rPr lang="en-US" altLang="zh-CN" sz="2800" b="0" spc="-60" dirty="0">
                <a:latin typeface="微软雅黑" panose="020B0503020204020204" pitchFamily="34" charset="-122"/>
                <a:ea typeface="微软雅黑" panose="020B0503020204020204" pitchFamily="34" charset="-122"/>
                <a:cs typeface="Calibri" panose="020F0502020204030204"/>
              </a:rPr>
              <a:t>CPU time</a:t>
            </a:r>
          </a:p>
        </p:txBody>
      </p:sp>
      <p:sp>
        <p:nvSpPr>
          <p:cNvPr id="6" name="标题 5"/>
          <p:cNvSpPr>
            <a:spLocks noGrp="1"/>
          </p:cNvSpPr>
          <p:nvPr>
            <p:ph type="title"/>
          </p:nvPr>
        </p:nvSpPr>
        <p:spPr/>
        <p:txBody>
          <a:bodyPr/>
          <a:lstStyle/>
          <a:p>
            <a:r>
              <a:rPr lang="zh-CN" altLang="en-US" spc="4" dirty="0" smtClean="0"/>
              <a:t>计算机架构师关注的性能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3693319"/>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机器</a:t>
            </a:r>
            <a:r>
              <a:rPr lang="en-US" altLang="zh-CN" sz="2800" b="0" spc="-60" dirty="0">
                <a:latin typeface="微软雅黑" panose="020B0503020204020204" pitchFamily="34" charset="-122"/>
                <a:ea typeface="微软雅黑" panose="020B0503020204020204" pitchFamily="34" charset="-122"/>
                <a:cs typeface="Calibri" panose="020F0502020204030204"/>
              </a:rPr>
              <a:t>A</a:t>
            </a:r>
            <a:r>
              <a:rPr lang="zh-CN" altLang="en-US" sz="2800" b="0" spc="-60" dirty="0">
                <a:latin typeface="微软雅黑" panose="020B0503020204020204" pitchFamily="34" charset="-122"/>
                <a:ea typeface="微软雅黑" panose="020B0503020204020204" pitchFamily="34" charset="-122"/>
                <a:cs typeface="Calibri" panose="020F0502020204030204"/>
              </a:rPr>
              <a:t>的速度是机器</a:t>
            </a:r>
            <a:r>
              <a:rPr lang="en-US" altLang="zh-CN" sz="2800" b="0" spc="-60" dirty="0">
                <a:latin typeface="微软雅黑" panose="020B0503020204020204" pitchFamily="34" charset="-122"/>
                <a:ea typeface="微软雅黑" panose="020B0503020204020204" pitchFamily="34" charset="-122"/>
                <a:cs typeface="Calibri" panose="020F0502020204030204"/>
              </a:rPr>
              <a:t>B</a:t>
            </a:r>
            <a:r>
              <a:rPr lang="zh-CN" altLang="en-US" sz="2800" b="0" spc="-60" dirty="0">
                <a:latin typeface="微软雅黑" panose="020B0503020204020204" pitchFamily="34" charset="-122"/>
                <a:ea typeface="微软雅黑" panose="020B0503020204020204" pitchFamily="34" charset="-122"/>
                <a:cs typeface="Calibri" panose="020F0502020204030204"/>
              </a:rPr>
              <a:t>的速度的</a:t>
            </a:r>
            <a:r>
              <a:rPr lang="en-US" altLang="zh-CN" sz="2800" b="0" spc="-60" dirty="0">
                <a:latin typeface="微软雅黑" panose="020B0503020204020204" pitchFamily="34" charset="-122"/>
                <a:ea typeface="微软雅黑" panose="020B0503020204020204" pitchFamily="34" charset="-122"/>
                <a:cs typeface="Calibri" panose="020F0502020204030204"/>
              </a:rPr>
              <a:t>n</a:t>
            </a:r>
            <a:r>
              <a:rPr lang="zh-CN" altLang="en-US" sz="2800" b="0" spc="-60" dirty="0">
                <a:latin typeface="微软雅黑" panose="020B0503020204020204" pitchFamily="34" charset="-122"/>
                <a:ea typeface="微软雅黑" panose="020B0503020204020204" pitchFamily="34" charset="-122"/>
                <a:cs typeface="Calibri" panose="020F0502020204030204"/>
              </a:rPr>
              <a:t>倍，当且仅当：</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sz="2400" spc="-4" dirty="0">
                <a:latin typeface="Calibri" panose="020F0502020204030204"/>
                <a:cs typeface="Calibri" panose="020F0502020204030204"/>
                <a:sym typeface="+mn-ea"/>
              </a:rPr>
              <a:t>perf(A)/perf(B) = time(B)/time(A) =</a:t>
            </a:r>
            <a:r>
              <a:rPr sz="2400" spc="22"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n</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机器</a:t>
            </a:r>
            <a:r>
              <a:rPr lang="en-US" altLang="zh-CN" sz="2800" b="0" spc="-60" dirty="0">
                <a:latin typeface="微软雅黑" panose="020B0503020204020204" pitchFamily="34" charset="-122"/>
                <a:ea typeface="微软雅黑" panose="020B0503020204020204" pitchFamily="34" charset="-122"/>
                <a:cs typeface="Calibri" panose="020F0502020204030204"/>
              </a:rPr>
              <a:t>A</a:t>
            </a:r>
            <a:r>
              <a:rPr lang="zh-CN" altLang="en-US" sz="2800" b="0" spc="-60" dirty="0">
                <a:latin typeface="微软雅黑" panose="020B0503020204020204" pitchFamily="34" charset="-122"/>
                <a:ea typeface="微软雅黑" panose="020B0503020204020204" pitchFamily="34" charset="-122"/>
                <a:cs typeface="Calibri" panose="020F0502020204030204"/>
              </a:rPr>
              <a:t>比机器</a:t>
            </a:r>
            <a:r>
              <a:rPr lang="en-US" altLang="zh-CN" sz="2800" b="0" spc="-60" dirty="0">
                <a:latin typeface="微软雅黑" panose="020B0503020204020204" pitchFamily="34" charset="-122"/>
                <a:ea typeface="微软雅黑" panose="020B0503020204020204" pitchFamily="34" charset="-122"/>
                <a:cs typeface="Calibri" panose="020F0502020204030204"/>
              </a:rPr>
              <a:t>B</a:t>
            </a:r>
            <a:r>
              <a:rPr lang="zh-CN" altLang="en-US" sz="2800" b="0" spc="-60" dirty="0">
                <a:latin typeface="微软雅黑" panose="020B0503020204020204" pitchFamily="34" charset="-122"/>
                <a:ea typeface="微软雅黑" panose="020B0503020204020204" pitchFamily="34" charset="-122"/>
                <a:cs typeface="Calibri" panose="020F0502020204030204"/>
              </a:rPr>
              <a:t>快</a:t>
            </a:r>
            <a:r>
              <a:rPr lang="en-US" altLang="zh-CN" sz="2800" b="0" spc="-60" dirty="0">
                <a:latin typeface="微软雅黑" panose="020B0503020204020204" pitchFamily="34" charset="-122"/>
                <a:ea typeface="微软雅黑" panose="020B0503020204020204" pitchFamily="34" charset="-122"/>
                <a:cs typeface="Calibri" panose="020F0502020204030204"/>
              </a:rPr>
              <a:t> x%</a:t>
            </a:r>
            <a:r>
              <a:rPr lang="zh-CN" altLang="en-US" sz="2800" b="0" spc="-60" dirty="0">
                <a:latin typeface="微软雅黑" panose="020B0503020204020204" pitchFamily="34" charset="-122"/>
                <a:ea typeface="微软雅黑" panose="020B0503020204020204" pitchFamily="34" charset="-122"/>
                <a:cs typeface="Calibri" panose="020F0502020204030204"/>
              </a:rPr>
              <a:t>，当且仅当：</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sz="2400" spc="-4" dirty="0">
                <a:latin typeface="Calibri" panose="020F0502020204030204"/>
                <a:cs typeface="Calibri" panose="020F0502020204030204"/>
                <a:sym typeface="+mn-ea"/>
              </a:rPr>
              <a:t>perf(A)/perf(B) = time(B)/time(A) = 1 + x/100</a:t>
            </a: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举例：time(A) = 10s, time(B) = 15s</a:t>
            </a:r>
            <a:endParaRPr lang="zh-CN" altLang="en-US" sz="2800" b="0" spc="-60"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sz="2400" spc="-4" dirty="0">
                <a:latin typeface="Calibri" panose="020F0502020204030204"/>
                <a:cs typeface="Calibri" panose="020F0502020204030204"/>
                <a:sym typeface="+mn-ea"/>
              </a:rPr>
              <a:t>15/10 </a:t>
            </a:r>
            <a:r>
              <a:rPr sz="2400"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1.5 =&gt; </a:t>
            </a:r>
            <a:r>
              <a:rPr sz="2400" dirty="0">
                <a:latin typeface="Calibri" panose="020F0502020204030204"/>
                <a:cs typeface="Calibri" panose="020F0502020204030204"/>
                <a:sym typeface="+mn-ea"/>
              </a:rPr>
              <a:t>A is </a:t>
            </a:r>
            <a:r>
              <a:rPr sz="2400" spc="-4" dirty="0">
                <a:latin typeface="Calibri" panose="020F0502020204030204"/>
                <a:cs typeface="Calibri" panose="020F0502020204030204"/>
                <a:sym typeface="+mn-ea"/>
              </a:rPr>
              <a:t>1.5 </a:t>
            </a:r>
            <a:r>
              <a:rPr sz="2400" dirty="0">
                <a:latin typeface="Calibri" panose="020F0502020204030204"/>
                <a:cs typeface="Calibri" panose="020F0502020204030204"/>
                <a:sym typeface="+mn-ea"/>
              </a:rPr>
              <a:t>times </a:t>
            </a:r>
            <a:r>
              <a:rPr sz="2400" spc="-18" dirty="0">
                <a:latin typeface="Calibri" panose="020F0502020204030204"/>
                <a:cs typeface="Calibri" panose="020F0502020204030204"/>
                <a:sym typeface="+mn-ea"/>
              </a:rPr>
              <a:t>faster </a:t>
            </a:r>
            <a:r>
              <a:rPr sz="2400" dirty="0">
                <a:latin typeface="Calibri" panose="020F0502020204030204"/>
                <a:cs typeface="Calibri" panose="020F0502020204030204"/>
                <a:sym typeface="+mn-ea"/>
              </a:rPr>
              <a:t>than</a:t>
            </a:r>
            <a:r>
              <a:rPr sz="2400" spc="-111" dirty="0">
                <a:latin typeface="Calibri" panose="020F0502020204030204"/>
                <a:cs typeface="Calibri" panose="020F0502020204030204"/>
                <a:sym typeface="+mn-ea"/>
              </a:rPr>
              <a:t> </a:t>
            </a:r>
            <a:r>
              <a:rPr sz="2400" dirty="0">
                <a:latin typeface="Calibri" panose="020F0502020204030204"/>
                <a:cs typeface="Calibri" panose="020F0502020204030204"/>
                <a:sym typeface="+mn-ea"/>
              </a:rPr>
              <a:t>B</a:t>
            </a:r>
            <a:endParaRPr sz="2400" dirty="0">
              <a:latin typeface="Calibri" panose="020F0502020204030204"/>
              <a:cs typeface="Calibri" panose="020F0502020204030204"/>
            </a:endParaRPr>
          </a:p>
          <a:p>
            <a:pPr marL="669290" lvl="1" indent="-253365">
              <a:spcBef>
                <a:spcPts val="600"/>
              </a:spcBef>
              <a:spcAft>
                <a:spcPts val="600"/>
              </a:spcAft>
              <a:buFont typeface="Arial" panose="020B0604020202020204"/>
              <a:buChar char="–"/>
              <a:tabLst>
                <a:tab pos="669925" algn="l"/>
              </a:tabLst>
            </a:pPr>
            <a:r>
              <a:rPr sz="2400" spc="-4" dirty="0">
                <a:latin typeface="Calibri" panose="020F0502020204030204"/>
                <a:cs typeface="Calibri" panose="020F0502020204030204"/>
                <a:sym typeface="+mn-ea"/>
              </a:rPr>
              <a:t>15/10 </a:t>
            </a:r>
            <a:r>
              <a:rPr sz="2400"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1.5 =&gt; </a:t>
            </a:r>
            <a:r>
              <a:rPr sz="2400" dirty="0">
                <a:latin typeface="Calibri" panose="020F0502020204030204"/>
                <a:cs typeface="Calibri" panose="020F0502020204030204"/>
                <a:sym typeface="+mn-ea"/>
              </a:rPr>
              <a:t>A is </a:t>
            </a:r>
            <a:r>
              <a:rPr sz="2400" spc="-4" dirty="0">
                <a:latin typeface="Calibri" panose="020F0502020204030204"/>
                <a:cs typeface="Calibri" panose="020F0502020204030204"/>
                <a:sym typeface="+mn-ea"/>
              </a:rPr>
              <a:t>50% </a:t>
            </a:r>
            <a:r>
              <a:rPr sz="2400" spc="-18" dirty="0">
                <a:latin typeface="Calibri" panose="020F0502020204030204"/>
                <a:cs typeface="Calibri" panose="020F0502020204030204"/>
                <a:sym typeface="+mn-ea"/>
              </a:rPr>
              <a:t>faster </a:t>
            </a:r>
            <a:r>
              <a:rPr sz="2400" dirty="0">
                <a:latin typeface="Calibri" panose="020F0502020204030204"/>
                <a:cs typeface="Calibri" panose="020F0502020204030204"/>
                <a:sym typeface="+mn-ea"/>
              </a:rPr>
              <a:t>than</a:t>
            </a:r>
            <a:r>
              <a:rPr sz="2400" spc="-84" dirty="0">
                <a:latin typeface="Calibri" panose="020F0502020204030204"/>
                <a:cs typeface="Calibri" panose="020F0502020204030204"/>
                <a:sym typeface="+mn-ea"/>
              </a:rPr>
              <a:t> </a:t>
            </a:r>
            <a:r>
              <a:rPr sz="2400" dirty="0">
                <a:latin typeface="Calibri" panose="020F0502020204030204"/>
                <a:cs typeface="Calibri" panose="020F0502020204030204"/>
                <a:sym typeface="+mn-ea"/>
              </a:rPr>
              <a:t>B</a:t>
            </a:r>
            <a:endParaRPr sz="2400" dirty="0">
              <a:latin typeface="Calibri" panose="020F0502020204030204"/>
              <a:cs typeface="Calibri" panose="020F0502020204030204"/>
            </a:endParaRPr>
          </a:p>
        </p:txBody>
      </p:sp>
      <p:sp>
        <p:nvSpPr>
          <p:cNvPr id="6" name="标题 5"/>
          <p:cNvSpPr>
            <a:spLocks noGrp="1"/>
          </p:cNvSpPr>
          <p:nvPr>
            <p:ph type="title"/>
          </p:nvPr>
        </p:nvSpPr>
        <p:spPr/>
        <p:txBody>
          <a:bodyPr/>
          <a:lstStyle/>
          <a:p>
            <a:r>
              <a:rPr lang="zh-CN" altLang="en-US" spc="4" dirty="0"/>
              <a:t>如何比较计算机的性能？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通过将程序的处理分解为一条一条指令的处理来进行计算。"/>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全屏显示(4:3)</PresentationFormat>
  <Paragraphs>393</Paragraphs>
  <Slides>32</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微软雅黑</vt:lpstr>
      <vt:lpstr>Calibri</vt:lpstr>
      <vt:lpstr>Arial</vt:lpstr>
      <vt:lpstr>Microsoft Yahei</vt:lpstr>
      <vt:lpstr>Times New Roman</vt:lpstr>
      <vt:lpstr>Tw Cen MT</vt:lpstr>
      <vt:lpstr>华文行楷</vt:lpstr>
      <vt:lpstr>Symbol</vt:lpstr>
      <vt:lpstr>宋体</vt:lpstr>
      <vt:lpstr>Default Design</vt:lpstr>
      <vt:lpstr>计算机体系结构</vt:lpstr>
      <vt:lpstr>内容回顾</vt:lpstr>
      <vt:lpstr>性能分析</vt:lpstr>
      <vt:lpstr>性能分析</vt:lpstr>
      <vt:lpstr>计算机的性能</vt:lpstr>
      <vt:lpstr>本节内容概要</vt:lpstr>
      <vt:lpstr>性能指什么？</vt:lpstr>
      <vt:lpstr>计算机架构师关注的性能</vt:lpstr>
      <vt:lpstr>如何比较计算机的性能？</vt:lpstr>
      <vt:lpstr>PowerPoint 演示文稿</vt:lpstr>
      <vt:lpstr>如何计算CPU time？</vt:lpstr>
      <vt:lpstr>评测性能的铁律 — 时间</vt:lpstr>
      <vt:lpstr>CPU time的三要素</vt:lpstr>
      <vt:lpstr>优化CPU time的注意事项</vt:lpstr>
      <vt:lpstr>其它性能指标：MIPS</vt:lpstr>
      <vt:lpstr>什么情况下可以用MIPS？</vt:lpstr>
      <vt:lpstr>性能分析示例A</vt:lpstr>
      <vt:lpstr>PowerPoint 演示文稿</vt:lpstr>
      <vt:lpstr>性能分析示例B</vt:lpstr>
      <vt:lpstr>现在  我们知道了如何计算CPU time  那么，如何比较2台机器的性能？</vt:lpstr>
      <vt:lpstr>如何综合衡量2台机器的性能？</vt:lpstr>
      <vt:lpstr>如何直观地表示性能？</vt:lpstr>
      <vt:lpstr>用均值来表示性能比较的结果</vt:lpstr>
      <vt:lpstr>可用几何均值</vt:lpstr>
      <vt:lpstr>基准测试—以SPEC2000为例</vt:lpstr>
      <vt:lpstr>基准测试—SPEC INT2000</vt:lpstr>
      <vt:lpstr>基准测试—SPEC FP2000</vt:lpstr>
      <vt:lpstr>基准测试需要注意的陷阱</vt:lpstr>
      <vt:lpstr>Amdahl’s Law</vt:lpstr>
      <vt:lpstr>Amdahl’s Law 示例</vt:lpstr>
      <vt:lpstr>Amdahl’s Law 的意义</vt:lpstr>
      <vt:lpstr>下一个主题  指令集架构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2022-11-02T23:44:21Z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