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2"/>
  </p:notesMasterIdLst>
  <p:sldIdLst>
    <p:sldId id="256" r:id="rId2"/>
    <p:sldId id="261" r:id="rId3"/>
    <p:sldId id="263" r:id="rId4"/>
    <p:sldId id="264" r:id="rId5"/>
    <p:sldId id="267" r:id="rId6"/>
    <p:sldId id="268" r:id="rId7"/>
    <p:sldId id="6829" r:id="rId8"/>
    <p:sldId id="269" r:id="rId9"/>
    <p:sldId id="6830" r:id="rId10"/>
    <p:sldId id="272" r:id="rId11"/>
    <p:sldId id="278" r:id="rId12"/>
    <p:sldId id="280" r:id="rId13"/>
    <p:sldId id="281" r:id="rId14"/>
    <p:sldId id="282" r:id="rId15"/>
    <p:sldId id="283" r:id="rId16"/>
    <p:sldId id="284" r:id="rId17"/>
    <p:sldId id="288" r:id="rId18"/>
    <p:sldId id="289" r:id="rId19"/>
    <p:sldId id="6831" r:id="rId20"/>
    <p:sldId id="292" r:id="rId21"/>
    <p:sldId id="294" r:id="rId22"/>
    <p:sldId id="301" r:id="rId23"/>
    <p:sldId id="303" r:id="rId24"/>
    <p:sldId id="305" r:id="rId25"/>
    <p:sldId id="306" r:id="rId26"/>
    <p:sldId id="307" r:id="rId27"/>
    <p:sldId id="309" r:id="rId28"/>
    <p:sldId id="311" r:id="rId29"/>
    <p:sldId id="314" r:id="rId30"/>
    <p:sldId id="6828" r:id="rId31"/>
  </p:sldIdLst>
  <p:sldSz cx="9144000" cy="6858000" type="screen4x3"/>
  <p:notesSz cx="6797675" cy="9926638"/>
  <p:embeddedFontLst>
    <p:embeddedFont>
      <p:font typeface="华文行楷" panose="02010800040101010101" pitchFamily="2" charset="-122"/>
      <p:regular r:id="rId33"/>
    </p:embeddedFont>
    <p:embeddedFont>
      <p:font typeface="微软雅黑" panose="020B0503020204020204" pitchFamily="34" charset="-122"/>
      <p:regular r:id="rId34"/>
      <p:bold r:id="rId35"/>
    </p:embeddedFont>
    <p:embeddedFont>
      <p:font typeface="ＭＳ Ｐゴシック" panose="020B0600070205080204" pitchFamily="34" charset="-128"/>
      <p:regular r:id="rId36"/>
    </p:embeddedFont>
    <p:embeddedFont>
      <p:font typeface="Calibri" panose="020F0502020204030204" pitchFamily="34" charset="0"/>
      <p:regular r:id="rId37"/>
      <p:bold r:id="rId38"/>
      <p:italic r:id="rId39"/>
      <p:boldItalic r:id="rId40"/>
    </p:embeddedFont>
    <p:embeddedFont>
      <p:font typeface="Tahoma" panose="020B0604030504040204" pitchFamily="34" charset="0"/>
      <p:regular r:id="rId41"/>
      <p:bold r:id="rId42"/>
    </p:embeddedFont>
    <p:embeddedFont>
      <p:font typeface="Tw Cen MT" panose="020B06020201040206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custDataLst>
    <p:tags r:id="rId51"/>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3129"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3129"/>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5659" cy="496332"/>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52016" y="0"/>
            <a:ext cx="2945659" cy="496332"/>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06357" y="4715153"/>
            <a:ext cx="4984962" cy="4466987"/>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30306"/>
            <a:ext cx="2945659" cy="496332"/>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52016" y="9430306"/>
            <a:ext cx="2945659" cy="496332"/>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RISC</a:t>
            </a:r>
            <a:r>
              <a:rPr lang="zh-CN" altLang="en-US" dirty="0" smtClean="0"/>
              <a:t>架构可以依赖</a:t>
            </a:r>
            <a:r>
              <a:rPr lang="en-US" altLang="zh-CN" dirty="0" smtClean="0"/>
              <a:t>compiler</a:t>
            </a:r>
            <a:r>
              <a:rPr lang="zh-CN" altLang="en-US" dirty="0" smtClean="0"/>
              <a:t>进行优化处理 </a:t>
            </a:r>
            <a:endParaRPr lang="en-US" altLang="zh-CN" dirty="0" smtClean="0"/>
          </a:p>
          <a:p>
            <a:r>
              <a:rPr lang="zh-CN" altLang="en-US" dirty="0" smtClean="0"/>
              <a:t>从</a:t>
            </a:r>
            <a:r>
              <a:rPr lang="en-US" altLang="zh-CN" dirty="0" smtClean="0"/>
              <a:t>CA</a:t>
            </a:r>
            <a:r>
              <a:rPr lang="zh-CN" altLang="en-US" dirty="0" smtClean="0"/>
              <a:t>角度，其设计应对</a:t>
            </a:r>
            <a:r>
              <a:rPr lang="en-US" altLang="zh-CN" dirty="0" smtClean="0"/>
              <a:t>compiler</a:t>
            </a:r>
            <a:r>
              <a:rPr lang="zh-CN" altLang="en-US" dirty="0" smtClean="0"/>
              <a:t>友好。</a:t>
            </a:r>
            <a:endParaRPr lang="zh-CN" altLang="en-US" dirty="0"/>
          </a:p>
        </p:txBody>
      </p:sp>
      <p:sp>
        <p:nvSpPr>
          <p:cNvPr id="4" name="灯片编号占位符 3"/>
          <p:cNvSpPr>
            <a:spLocks noGrp="1"/>
          </p:cNvSpPr>
          <p:nvPr>
            <p:ph type="sldNum" sz="quarter" idx="10"/>
          </p:nvPr>
        </p:nvSpPr>
        <p:spPr/>
        <p:txBody>
          <a:bodyPr/>
          <a:lstStyle/>
          <a:p>
            <a:fld id="{3FFABDBD-A15D-4120-AC7D-6B6EC1163407}" type="slidenum">
              <a:rPr lang="en-US" altLang="en-US" smtClean="0"/>
              <a:t>25</a:t>
            </a:fld>
            <a:endParaRPr lang="en-US" altLang="en-US"/>
          </a:p>
        </p:txBody>
      </p:sp>
    </p:spTree>
    <p:extLst>
      <p:ext uri="{BB962C8B-B14F-4D97-AF65-F5344CB8AC3E}">
        <p14:creationId xmlns:p14="http://schemas.microsoft.com/office/powerpoint/2010/main" val="1783609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65" b="0" i="0">
                <a:solidFill>
                  <a:srgbClr val="00AEED"/>
                </a:solidFill>
                <a:latin typeface="Arial"/>
                <a:cs typeface="Arial"/>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7" name="Holder 7"/>
          <p:cNvSpPr>
            <a:spLocks noGrp="1"/>
          </p:cNvSpPr>
          <p:nvPr>
            <p:ph type="sldNum" sz="quarter" idx="7"/>
          </p:nvPr>
        </p:nvSpPr>
        <p:spPr/>
        <p:txBody>
          <a:bodyPr lIns="0" tIns="0" rIns="0" bIns="0"/>
          <a:lstStyle>
            <a:lvl1pPr>
              <a:defRPr sz="890" b="0" i="0">
                <a:solidFill>
                  <a:schemeClr val="tx1"/>
                </a:solidFill>
                <a:latin typeface="宋体"/>
                <a:cs typeface="宋体"/>
              </a:defRPr>
            </a:lvl1pPr>
          </a:lstStyle>
          <a:p>
            <a:pPr marL="25121">
              <a:lnSpc>
                <a:spcPts val="1043"/>
              </a:lnSpc>
            </a:pPr>
            <a:fld id="{81D60167-4931-47E6-BA6A-407CBD079E47}" type="slidenum">
              <a:rPr lang="en-US" altLang="zh-CN" smtClean="0"/>
              <a:pPr marL="25121">
                <a:lnSpc>
                  <a:spcPts val="1043"/>
                </a:lnSpc>
              </a:pPr>
              <a:t>‹#›</a:t>
            </a:fld>
            <a:endParaRPr lang="en-US" altLang="zh-CN" dirty="0"/>
          </a:p>
        </p:txBody>
      </p:sp>
    </p:spTree>
    <p:extLst>
      <p:ext uri="{BB962C8B-B14F-4D97-AF65-F5344CB8AC3E}">
        <p14:creationId xmlns:p14="http://schemas.microsoft.com/office/powerpoint/2010/main" val="3958151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itsavers.trailing-edge.com/pdf/dec/vax/archSpec/EY-3459E-DP_VAX_Architecture_Reference_Manual_1987.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ooksite.elsevier.com/9780124077263/downloads/COD_5e_Greencard.pdf" TargetMode="Externa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s://s3-eu-west-1.amazonaws.com/downloads-mips/documents/MD00086-2B-MIPS32BIS-AFP-6.0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ref.x86asm.net/geek64-ab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03. </a:t>
            </a:r>
            <a:r>
              <a:rPr lang="zh-CN" altLang="en-US" sz="3600" dirty="0"/>
              <a:t>指令集架构</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09047" y="2328127"/>
            <a:ext cx="8154185" cy="276934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绝对跳转指令</a:t>
            </a:r>
            <a:r>
              <a:rPr sz="2800" b="0" spc="-60" dirty="0">
                <a:latin typeface="微软雅黑" panose="020B0503020204020204" pitchFamily="34" charset="-122"/>
                <a:ea typeface="微软雅黑" panose="020B0503020204020204" pitchFamily="34" charset="-122"/>
                <a:cs typeface="Calibri" panose="020F0502020204030204"/>
              </a:rPr>
              <a:t>:</a:t>
            </a:r>
          </a:p>
          <a:p>
            <a:pPr marL="584835" marR="5024" lvl="1" indent="-330835" eaLnBrk="0" hangingPunct="0">
              <a:lnSpc>
                <a:spcPct val="120000"/>
              </a:lnSpc>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a:t>
            </a:r>
            <a:r>
              <a:rPr 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target</a:t>
            </a:r>
          </a:p>
          <a:p>
            <a:pPr marL="584835" marR="5024" lvl="1" indent="-330835" eaLnBrk="0" hangingPunct="0">
              <a:lnSpc>
                <a:spcPct val="120000"/>
              </a:lnSpc>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opcode = 2</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跳转的目标地址</a:t>
            </a:r>
            <a:r>
              <a:rPr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marR="5024" lvl="1" indent="-330835" eaLnBrk="0" hangingPunct="0">
              <a:lnSpc>
                <a:spcPct val="120000"/>
              </a:lnSpc>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目标地址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a:solidFill>
                  <a:srgbClr val="00B0F0"/>
                </a:solidFill>
                <a:latin typeface="微软雅黑" panose="020B0503020204020204" pitchFamily="34" charset="-122"/>
                <a:ea typeface="微软雅黑" panose="020B0503020204020204" pitchFamily="34" charset="-122"/>
                <a:cs typeface="Calibri" panose="020F0502020204030204"/>
              </a:rPr>
              <a:t>PC+4</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[31:28] || target || 00</a:t>
            </a:r>
          </a:p>
        </p:txBody>
      </p:sp>
      <p:sp>
        <p:nvSpPr>
          <p:cNvPr id="8" name="标题 7">
            <a:extLst>
              <a:ext uri="{FF2B5EF4-FFF2-40B4-BE49-F238E27FC236}">
                <a16:creationId xmlns:a16="http://schemas.microsoft.com/office/drawing/2014/main" id="{5FCA1D08-7435-4B6D-B720-EBF059094509}"/>
              </a:ext>
            </a:extLst>
          </p:cNvPr>
          <p:cNvSpPr>
            <a:spLocks noGrp="1"/>
          </p:cNvSpPr>
          <p:nvPr>
            <p:ph type="title"/>
          </p:nvPr>
        </p:nvSpPr>
        <p:spPr/>
        <p:txBody>
          <a:bodyPr/>
          <a:lstStyle/>
          <a:p>
            <a:r>
              <a:rPr lang="en-US" altLang="zh-CN" dirty="0"/>
              <a:t>J-type (</a:t>
            </a:r>
            <a:r>
              <a:rPr lang="zh-CN" altLang="en-US" dirty="0"/>
              <a:t>跳转类型</a:t>
            </a:r>
            <a:r>
              <a:rPr lang="en-US" altLang="zh-CN" dirty="0"/>
              <a:t>)</a:t>
            </a:r>
            <a:endParaRPr lang="zh-CN" altLang="en-US" dirty="0"/>
          </a:p>
        </p:txBody>
      </p:sp>
      <p:grpSp>
        <p:nvGrpSpPr>
          <p:cNvPr id="9" name="Group 21">
            <a:extLst>
              <a:ext uri="{FF2B5EF4-FFF2-40B4-BE49-F238E27FC236}">
                <a16:creationId xmlns:a16="http://schemas.microsoft.com/office/drawing/2014/main" id="{F7DEA672-5D2B-4F91-9C9E-84EE13F2003C}"/>
              </a:ext>
            </a:extLst>
          </p:cNvPr>
          <p:cNvGrpSpPr>
            <a:grpSpLocks/>
          </p:cNvGrpSpPr>
          <p:nvPr/>
        </p:nvGrpSpPr>
        <p:grpSpPr bwMode="auto">
          <a:xfrm>
            <a:off x="783996" y="1460346"/>
            <a:ext cx="5791200" cy="304800"/>
            <a:chOff x="720" y="3936"/>
            <a:chExt cx="3648" cy="192"/>
          </a:xfrm>
        </p:grpSpPr>
        <p:sp>
          <p:nvSpPr>
            <p:cNvPr id="10" name="Rectangle 22">
              <a:extLst>
                <a:ext uri="{FF2B5EF4-FFF2-40B4-BE49-F238E27FC236}">
                  <a16:creationId xmlns:a16="http://schemas.microsoft.com/office/drawing/2014/main" id="{B128B97E-47E6-4064-B5AC-638A79F19957}"/>
                </a:ext>
              </a:extLst>
            </p:cNvPr>
            <p:cNvSpPr>
              <a:spLocks noChangeArrowheads="1"/>
            </p:cNvSpPr>
            <p:nvPr/>
          </p:nvSpPr>
          <p:spPr bwMode="auto">
            <a:xfrm>
              <a:off x="720" y="3936"/>
              <a:ext cx="672"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opcode</a:t>
              </a:r>
            </a:p>
            <a:p>
              <a:pPr eaLnBrk="1" hangingPunct="1"/>
              <a:r>
                <a:rPr lang="en-US" altLang="en-US" sz="1600">
                  <a:latin typeface="Calibri" panose="020F0502020204030204" pitchFamily="34" charset="0"/>
                </a:rPr>
                <a:t>6-bit</a:t>
              </a:r>
            </a:p>
          </p:txBody>
        </p:sp>
        <p:sp>
          <p:nvSpPr>
            <p:cNvPr id="11" name="Rectangle 23">
              <a:extLst>
                <a:ext uri="{FF2B5EF4-FFF2-40B4-BE49-F238E27FC236}">
                  <a16:creationId xmlns:a16="http://schemas.microsoft.com/office/drawing/2014/main" id="{F913BE7F-FC6D-4F4A-9B25-4DCF759F01A2}"/>
                </a:ext>
              </a:extLst>
            </p:cNvPr>
            <p:cNvSpPr>
              <a:spLocks noChangeArrowheads="1"/>
            </p:cNvSpPr>
            <p:nvPr/>
          </p:nvSpPr>
          <p:spPr bwMode="auto">
            <a:xfrm>
              <a:off x="1392" y="3936"/>
              <a:ext cx="2976"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000" dirty="0">
                  <a:latin typeface="Calibri" panose="020F0502020204030204" pitchFamily="34" charset="0"/>
                </a:rPr>
                <a:t>target</a:t>
              </a:r>
              <a:endParaRPr lang="en-US" altLang="en-US" sz="2000" dirty="0">
                <a:latin typeface="Calibri" panose="020F0502020204030204" pitchFamily="34" charset="0"/>
              </a:endParaRPr>
            </a:p>
            <a:p>
              <a:pPr eaLnBrk="1" hangingPunct="1"/>
              <a:r>
                <a:rPr lang="en-US" altLang="en-US" sz="1600" dirty="0">
                  <a:latin typeface="Calibri" panose="020F0502020204030204" pitchFamily="34" charset="0"/>
                </a:rPr>
                <a:t>26-bit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701" y="1074105"/>
            <a:ext cx="8431629" cy="5266955"/>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操作类型通常编码成操作码 </a:t>
            </a:r>
            <a:r>
              <a:rPr lang="en-US" altLang="zh-CN" sz="2800" b="0" spc="-60" dirty="0">
                <a:latin typeface="微软雅黑" panose="020B0503020204020204" pitchFamily="34" charset="-122"/>
                <a:ea typeface="微软雅黑" panose="020B0503020204020204" pitchFamily="34" charset="-122"/>
                <a:cs typeface="Calibri" panose="020F0502020204030204"/>
              </a:rPr>
              <a:t>(</a:t>
            </a:r>
            <a:r>
              <a:rPr sz="2800" b="0" spc="-60" dirty="0">
                <a:latin typeface="微软雅黑" panose="020B0503020204020204" pitchFamily="34" charset="-122"/>
                <a:ea typeface="微软雅黑" panose="020B0503020204020204" pitchFamily="34" charset="-122"/>
                <a:cs typeface="Calibri" panose="020F0502020204030204"/>
              </a:rPr>
              <a:t>opcode</a:t>
            </a:r>
            <a:r>
              <a:rPr lang="en-US" altLang="zh-CN" sz="2800" b="0" spc="-60" dirty="0">
                <a:latin typeface="微软雅黑" panose="020B0503020204020204" pitchFamily="34" charset="-122"/>
                <a:ea typeface="微软雅黑" panose="020B0503020204020204" pitchFamily="34" charset="-122"/>
                <a:cs typeface="Calibri" panose="020F0502020204030204"/>
              </a:rPr>
              <a:t>)</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常见的操作有很多种</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整型运算</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add, sub, mul, div, </a:t>
            </a:r>
            <a:r>
              <a:rPr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mod</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(signed/unsigned)</a:t>
            </a: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浮点运算</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add, sub, mul, div, </a:t>
            </a:r>
            <a:r>
              <a:rPr sz="2400" b="0" spc="5" dirty="0" err="1"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sqrt</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整型逻辑运算</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and, or, xor, not, sll, srl, </a:t>
            </a:r>
            <a:r>
              <a:rPr sz="2400" b="0" spc="5" dirty="0" err="1"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sra</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等等</a:t>
            </a:r>
            <a:endParaRPr lang="en-US"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spc="-60" dirty="0" smtClean="0">
                <a:latin typeface="微软雅黑" panose="020B0503020204020204" pitchFamily="34" charset="-122"/>
                <a:ea typeface="微软雅黑" panose="020B0503020204020204" pitchFamily="34" charset="-122"/>
                <a:cs typeface="Calibri" panose="020F0502020204030204"/>
              </a:rPr>
              <a:t>问题：</a:t>
            </a:r>
            <a:r>
              <a:rPr lang="zh-CN" altLang="en-US" sz="2800" b="0" spc="-60" dirty="0">
                <a:latin typeface="微软雅黑" panose="020B0503020204020204" pitchFamily="34" charset="-122"/>
                <a:ea typeface="微软雅黑" panose="020B0503020204020204" pitchFamily="34" charset="-122"/>
                <a:cs typeface="Calibri" panose="020F0502020204030204"/>
              </a:rPr>
              <a:t>更多的操作类型</a:t>
            </a:r>
            <a:r>
              <a:rPr sz="2800" b="0" spc="-60" dirty="0">
                <a:latin typeface="微软雅黑" panose="020B0503020204020204" pitchFamily="34" charset="-122"/>
                <a:ea typeface="微软雅黑" panose="020B0503020204020204" pitchFamily="34" charset="-122"/>
                <a:cs typeface="Calibri" panose="020F0502020204030204"/>
              </a:rPr>
              <a:t>== </a:t>
            </a:r>
            <a:r>
              <a:rPr lang="zh-CN" altLang="en-US" sz="2800" b="0" spc="-60" dirty="0">
                <a:latin typeface="微软雅黑" panose="020B0503020204020204" pitchFamily="34" charset="-122"/>
                <a:ea typeface="微软雅黑" panose="020B0503020204020204" pitchFamily="34" charset="-122"/>
                <a:cs typeface="Calibri" panose="020F0502020204030204"/>
              </a:rPr>
              <a:t>更好的</a:t>
            </a:r>
            <a:r>
              <a:rPr lang="en-US" altLang="zh-CN" sz="2800" b="0" spc="-60" dirty="0">
                <a:latin typeface="微软雅黑" panose="020B0503020204020204" pitchFamily="34" charset="-122"/>
                <a:ea typeface="微软雅黑" panose="020B0503020204020204" pitchFamily="34" charset="-122"/>
                <a:cs typeface="Calibri" panose="020F0502020204030204"/>
              </a:rPr>
              <a:t>ISA</a:t>
            </a:r>
            <a:r>
              <a:rPr sz="2800" b="0" spc="-60" dirty="0">
                <a:latin typeface="微软雅黑" panose="020B0503020204020204" pitchFamily="34" charset="-122"/>
                <a:ea typeface="微软雅黑" panose="020B0503020204020204" pitchFamily="34" charset="-122"/>
                <a:cs typeface="Calibri" panose="020F0502020204030204"/>
              </a:rPr>
              <a:t>?</a:t>
            </a: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hlinkClick r:id="rId2"/>
              </a:rPr>
              <a:t>DEC VAX </a:t>
            </a:r>
            <a:r>
              <a:rPr lang="zh-CN" altLang="en-US" sz="2800" b="0" spc="-60" dirty="0">
                <a:latin typeface="微软雅黑" panose="020B0503020204020204" pitchFamily="34" charset="-122"/>
                <a:ea typeface="微软雅黑" panose="020B0503020204020204" pitchFamily="34" charset="-122"/>
                <a:cs typeface="Calibri" panose="020F0502020204030204"/>
              </a:rPr>
              <a:t>指令集具有非常非常多的指令</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例如：专门用于多项式计算的指令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(no joke!)</a:t>
            </a: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但是，大部分指令很少或者几乎不用</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FE526971-1B60-48A3-A64B-33F4EEEEA68A}"/>
              </a:ext>
            </a:extLst>
          </p:cNvPr>
          <p:cNvSpPr>
            <a:spLocks noGrp="1"/>
          </p:cNvSpPr>
          <p:nvPr>
            <p:ph type="title"/>
          </p:nvPr>
        </p:nvSpPr>
        <p:spPr/>
        <p:txBody>
          <a:bodyPr/>
          <a:lstStyle/>
          <a:p>
            <a:r>
              <a:rPr lang="zh-CN" altLang="en-US" dirty="0"/>
              <a:t>操作类型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276" y="1114239"/>
            <a:ext cx="8271372" cy="4740593"/>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如果要做加法运算，至少需要</a:t>
            </a:r>
            <a:r>
              <a:rPr lang="en-US" altLang="zh-CN" sz="2800" b="0" spc="-60" dirty="0">
                <a:latin typeface="微软雅黑" panose="020B0503020204020204" pitchFamily="34" charset="-122"/>
                <a:ea typeface="微软雅黑" panose="020B0503020204020204" pitchFamily="34" charset="-122"/>
                <a:cs typeface="Calibri" panose="020F0502020204030204"/>
              </a:rPr>
              <a:t>3</a:t>
            </a:r>
            <a:r>
              <a:rPr lang="zh-CN" altLang="en-US" sz="2800" b="0" spc="-60" dirty="0">
                <a:latin typeface="微软雅黑" panose="020B0503020204020204" pitchFamily="34" charset="-122"/>
                <a:ea typeface="微软雅黑" panose="020B0503020204020204" pitchFamily="34" charset="-122"/>
                <a:cs typeface="Calibri" panose="020F0502020204030204"/>
              </a:rPr>
              <a:t>个操作数</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个源操作数和</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个目标操作数</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问题</a:t>
            </a:r>
            <a:r>
              <a:rPr lang="en-US" altLang="zh-CN" sz="2800" b="0" spc="-60" dirty="0">
                <a:latin typeface="微软雅黑" panose="020B0503020204020204" pitchFamily="34" charset="-122"/>
                <a:ea typeface="微软雅黑" panose="020B0503020204020204" pitchFamily="34" charset="-122"/>
                <a:cs typeface="Calibri" panose="020F0502020204030204"/>
              </a:rPr>
              <a:t>1</a:t>
            </a:r>
            <a:r>
              <a:rPr lang="zh-CN" altLang="en-US" sz="2800" b="0" spc="-60" dirty="0">
                <a:latin typeface="微软雅黑" panose="020B0503020204020204" pitchFamily="34" charset="-122"/>
                <a:ea typeface="微软雅黑" panose="020B0503020204020204" pitchFamily="34" charset="-122"/>
                <a:cs typeface="Calibri" panose="020F0502020204030204"/>
              </a:rPr>
              <a:t>：操作数来自哪里</a:t>
            </a:r>
            <a:r>
              <a:rPr sz="2800" b="0" spc="-60" dirty="0">
                <a:latin typeface="微软雅黑" panose="020B0503020204020204" pitchFamily="34" charset="-122"/>
                <a:ea typeface="微软雅黑" panose="020B0503020204020204" pitchFamily="34" charset="-122"/>
                <a:cs typeface="Calibri" panose="020F0502020204030204"/>
              </a:rPr>
              <a:t>?</a:t>
            </a: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问题</a:t>
            </a:r>
            <a:r>
              <a:rPr lang="en-US" altLang="zh-CN" sz="2800" b="0" spc="-60" dirty="0">
                <a:latin typeface="微软雅黑" panose="020B0503020204020204" pitchFamily="34" charset="-122"/>
                <a:ea typeface="微软雅黑" panose="020B0503020204020204" pitchFamily="34" charset="-122"/>
                <a:cs typeface="Calibri" panose="020F0502020204030204"/>
              </a:rPr>
              <a:t>2</a:t>
            </a:r>
            <a:r>
              <a:rPr lang="zh-CN" altLang="en-US" sz="2800" b="0" spc="-60" dirty="0">
                <a:latin typeface="微软雅黑" panose="020B0503020204020204" pitchFamily="34" charset="-122"/>
                <a:ea typeface="微软雅黑" panose="020B0503020204020204" pitchFamily="34" charset="-122"/>
                <a:cs typeface="Calibri" panose="020F0502020204030204"/>
              </a:rPr>
              <a:t>：操作数</a:t>
            </a:r>
            <a:r>
              <a:rPr lang="zh-CN" altLang="en-US" sz="2800" b="0" spc="-60" dirty="0" smtClean="0">
                <a:latin typeface="微软雅黑" panose="020B0503020204020204" pitchFamily="34" charset="-122"/>
                <a:ea typeface="微软雅黑" panose="020B0503020204020204" pitchFamily="34" charset="-122"/>
                <a:cs typeface="Calibri" panose="020F0502020204030204"/>
              </a:rPr>
              <a:t>如何编码</a:t>
            </a:r>
            <a:r>
              <a:rPr sz="2800" b="0" spc="-60" dirty="0" smtClean="0">
                <a:latin typeface="微软雅黑" panose="020B0503020204020204" pitchFamily="34" charset="-122"/>
                <a:ea typeface="微软雅黑" panose="020B0503020204020204" pitchFamily="34" charset="-122"/>
                <a:cs typeface="Calibri" panose="020F0502020204030204"/>
              </a:rPr>
              <a:t>?</a:t>
            </a:r>
            <a:r>
              <a:rPr lang="en-US" sz="2800" b="0" spc="-60" dirty="0" smtClean="0">
                <a:latin typeface="微软雅黑" panose="020B0503020204020204" pitchFamily="34" charset="-122"/>
                <a:ea typeface="微软雅黑" panose="020B0503020204020204" pitchFamily="34" charset="-122"/>
                <a:cs typeface="Calibri" panose="020F0502020204030204"/>
              </a:rPr>
              <a:t> </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下面以“</a:t>
            </a:r>
            <a:r>
              <a:rPr lang="en-US" altLang="zh-CN" sz="2800" b="0" spc="-60" dirty="0">
                <a:latin typeface="微软雅黑" panose="020B0503020204020204" pitchFamily="34" charset="-122"/>
                <a:ea typeface="微软雅黑" panose="020B0503020204020204" pitchFamily="34" charset="-122"/>
                <a:cs typeface="Calibri" panose="020F0502020204030204"/>
              </a:rPr>
              <a:t>A = B + C”</a:t>
            </a:r>
            <a:r>
              <a:rPr lang="zh-CN" altLang="en-US" sz="2800" b="0" spc="-60" dirty="0">
                <a:latin typeface="微软雅黑" panose="020B0503020204020204" pitchFamily="34" charset="-122"/>
                <a:ea typeface="微软雅黑" panose="020B0503020204020204" pitchFamily="34" charset="-122"/>
                <a:cs typeface="Calibri" panose="020F0502020204030204"/>
              </a:rPr>
              <a:t>为例讨论</a:t>
            </a:r>
            <a:r>
              <a:rPr lang="en-US" altLang="zh-CN" sz="2800" b="0" spc="-60" dirty="0">
                <a:latin typeface="微软雅黑" panose="020B0503020204020204" pitchFamily="34" charset="-122"/>
                <a:ea typeface="微软雅黑" panose="020B0503020204020204" pitchFamily="34" charset="-122"/>
                <a:cs typeface="Calibri" panose="020F0502020204030204"/>
              </a:rPr>
              <a:t>4</a:t>
            </a:r>
            <a:r>
              <a:rPr lang="zh-CN" altLang="en-US" sz="2800" b="0" spc="-60" dirty="0">
                <a:latin typeface="微软雅黑" panose="020B0503020204020204" pitchFamily="34" charset="-122"/>
                <a:ea typeface="微软雅黑" panose="020B0503020204020204" pitchFamily="34" charset="-122"/>
                <a:cs typeface="Calibri" panose="020F0502020204030204"/>
              </a:rPr>
              <a:t>种操作数模型：</a:t>
            </a:r>
            <a:endParaRPr lang="en-US" altLang="zh-CN" sz="2176" dirty="0">
              <a:latin typeface="Times New Roman"/>
              <a:cs typeface="Times New Roman"/>
            </a:endParaRPr>
          </a:p>
          <a:p>
            <a:pPr marL="584835" lvl="1" indent="-330835" eaLnBrk="0" hangingPunct="0">
              <a:lnSpc>
                <a:spcPts val="3600"/>
              </a:lnSpc>
              <a:spcBef>
                <a:spcPts val="0"/>
              </a:spcBef>
              <a:spcAft>
                <a:spcPts val="600"/>
              </a:spcAft>
              <a:buClr>
                <a:srgbClr val="151F36"/>
              </a:buClr>
              <a:buSzPct val="100000"/>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Memory-Only </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SzPct val="100000"/>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Registers</a:t>
            </a:r>
          </a:p>
          <a:p>
            <a:pPr marL="584835" lvl="1" indent="-330835" eaLnBrk="0" hangingPunct="0">
              <a:lnSpc>
                <a:spcPts val="3600"/>
              </a:lnSpc>
              <a:spcBef>
                <a:spcPts val="0"/>
              </a:spcBef>
              <a:spcAft>
                <a:spcPts val="600"/>
              </a:spcAft>
              <a:buClr>
                <a:srgbClr val="151F36"/>
              </a:buClr>
              <a:buSzPct val="100000"/>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Accumulator</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lnSpc>
                <a:spcPts val="3600"/>
              </a:lnSpc>
              <a:spcBef>
                <a:spcPts val="0"/>
              </a:spcBef>
              <a:spcAft>
                <a:spcPts val="600"/>
              </a:spcAft>
              <a:buClr>
                <a:srgbClr val="151F36"/>
              </a:buClr>
              <a:buSzPct val="100000"/>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Stack</a:t>
            </a:r>
          </a:p>
        </p:txBody>
      </p:sp>
      <p:sp>
        <p:nvSpPr>
          <p:cNvPr id="6" name="标题 5">
            <a:extLst>
              <a:ext uri="{FF2B5EF4-FFF2-40B4-BE49-F238E27FC236}">
                <a16:creationId xmlns:a16="http://schemas.microsoft.com/office/drawing/2014/main" id="{66754613-EBD2-408B-BEB6-FF10DC07357B}"/>
              </a:ext>
            </a:extLst>
          </p:cNvPr>
          <p:cNvSpPr>
            <a:spLocks noGrp="1"/>
          </p:cNvSpPr>
          <p:nvPr>
            <p:ph type="title"/>
          </p:nvPr>
        </p:nvSpPr>
        <p:spPr/>
        <p:txBody>
          <a:bodyPr/>
          <a:lstStyle/>
          <a:p>
            <a:r>
              <a:rPr lang="zh-CN" altLang="en-US" dirty="0"/>
              <a:t>操作数模型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8123" y="1063433"/>
            <a:ext cx="8103167" cy="946413"/>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rPr>
              <a:t>Memory only</a:t>
            </a:r>
          </a:p>
          <a:p>
            <a:pPr marL="464731">
              <a:spcBef>
                <a:spcPts val="346"/>
              </a:spcBef>
              <a:tabLst>
                <a:tab pos="3025776" algn="l"/>
              </a:tabLst>
            </a:pPr>
            <a:r>
              <a:rPr sz="2400" spc="-5" dirty="0">
                <a:solidFill>
                  <a:srgbClr val="030304"/>
                </a:solidFill>
                <a:latin typeface="Tw Cen MT" panose="020B0602020104020603" pitchFamily="34" charset="0"/>
                <a:cs typeface="Courier New"/>
              </a:rPr>
              <a:t>add</a:t>
            </a:r>
            <a:r>
              <a:rPr sz="2400" spc="-10" dirty="0">
                <a:solidFill>
                  <a:srgbClr val="030304"/>
                </a:solidFill>
                <a:latin typeface="Tw Cen MT" panose="020B0602020104020603" pitchFamily="34" charset="0"/>
                <a:cs typeface="Courier New"/>
              </a:rPr>
              <a:t> </a:t>
            </a:r>
            <a:r>
              <a:rPr sz="2400" spc="-5" dirty="0">
                <a:solidFill>
                  <a:srgbClr val="030304"/>
                </a:solidFill>
                <a:latin typeface="Tw Cen MT" panose="020B0602020104020603" pitchFamily="34" charset="0"/>
                <a:cs typeface="Courier New"/>
              </a:rPr>
              <a:t>A,B,C	</a:t>
            </a:r>
            <a:r>
              <a:rPr sz="2400" dirty="0">
                <a:solidFill>
                  <a:srgbClr val="030304"/>
                </a:solidFill>
                <a:latin typeface="Tw Cen MT" panose="020B0602020104020603" pitchFamily="34" charset="0"/>
                <a:cs typeface="Arial"/>
              </a:rPr>
              <a:t>mem[A] = mem[B] +</a:t>
            </a:r>
            <a:r>
              <a:rPr sz="2400" spc="-163" dirty="0">
                <a:solidFill>
                  <a:srgbClr val="030304"/>
                </a:solidFill>
                <a:latin typeface="Tw Cen MT" panose="020B0602020104020603" pitchFamily="34" charset="0"/>
                <a:cs typeface="Arial"/>
              </a:rPr>
              <a:t> </a:t>
            </a:r>
            <a:r>
              <a:rPr sz="2400" dirty="0">
                <a:solidFill>
                  <a:srgbClr val="030304"/>
                </a:solidFill>
                <a:latin typeface="Tw Cen MT" panose="020B0602020104020603" pitchFamily="34" charset="0"/>
                <a:cs typeface="Arial"/>
              </a:rPr>
              <a:t>mem[C]</a:t>
            </a:r>
            <a:endParaRPr sz="2400" dirty="0">
              <a:latin typeface="Tw Cen MT" panose="020B0602020104020603" pitchFamily="34" charset="0"/>
              <a:cs typeface="Arial"/>
            </a:endParaRPr>
          </a:p>
        </p:txBody>
      </p:sp>
      <p:sp>
        <p:nvSpPr>
          <p:cNvPr id="4" name="object 4"/>
          <p:cNvSpPr/>
          <p:nvPr/>
        </p:nvSpPr>
        <p:spPr>
          <a:xfrm>
            <a:off x="7586506" y="4371033"/>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solidFill>
            <a:srgbClr val="00FFCC"/>
          </a:solidFill>
        </p:spPr>
        <p:txBody>
          <a:bodyPr wrap="square" lIns="0" tIns="0" rIns="0" bIns="0" rtlCol="0"/>
          <a:lstStyle/>
          <a:p>
            <a:endParaRPr sz="3165"/>
          </a:p>
        </p:txBody>
      </p:sp>
      <p:sp>
        <p:nvSpPr>
          <p:cNvPr id="5" name="object 5"/>
          <p:cNvSpPr/>
          <p:nvPr/>
        </p:nvSpPr>
        <p:spPr>
          <a:xfrm>
            <a:off x="7586506" y="4371033"/>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ln w="28575">
            <a:solidFill>
              <a:srgbClr val="000000"/>
            </a:solidFill>
          </a:ln>
        </p:spPr>
        <p:txBody>
          <a:bodyPr wrap="square" lIns="0" tIns="0" rIns="0" bIns="0" rtlCol="0"/>
          <a:lstStyle/>
          <a:p>
            <a:endParaRPr sz="3165"/>
          </a:p>
        </p:txBody>
      </p:sp>
      <p:sp>
        <p:nvSpPr>
          <p:cNvPr id="6" name="object 6"/>
          <p:cNvSpPr txBox="1"/>
          <p:nvPr/>
        </p:nvSpPr>
        <p:spPr>
          <a:xfrm>
            <a:off x="7586506" y="5576835"/>
            <a:ext cx="602901" cy="753799"/>
          </a:xfrm>
          <a:prstGeom prst="rect">
            <a:avLst/>
          </a:prstGeom>
          <a:solidFill>
            <a:srgbClr val="00FFCC"/>
          </a:solidFill>
          <a:ln w="28575">
            <a:solidFill>
              <a:srgbClr val="000000"/>
            </a:solidFill>
          </a:ln>
        </p:spPr>
        <p:txBody>
          <a:bodyPr vert="horz" wrap="square" lIns="0" tIns="136909" rIns="0" bIns="0" rtlCol="0">
            <a:spAutoFit/>
          </a:bodyPr>
          <a:lstStyle/>
          <a:p>
            <a:pPr marL="23237">
              <a:spcBef>
                <a:spcPts val="1078"/>
              </a:spcBef>
            </a:pPr>
            <a:r>
              <a:rPr sz="2000" dirty="0">
                <a:latin typeface="Tahoma"/>
                <a:cs typeface="Tahoma"/>
              </a:rPr>
              <a:t>MEM</a:t>
            </a:r>
          </a:p>
        </p:txBody>
      </p:sp>
      <p:sp>
        <p:nvSpPr>
          <p:cNvPr id="7" name="object 7"/>
          <p:cNvSpPr/>
          <p:nvPr/>
        </p:nvSpPr>
        <p:spPr>
          <a:xfrm>
            <a:off x="8189407" y="4809015"/>
            <a:ext cx="315895" cy="1112227"/>
          </a:xfrm>
          <a:custGeom>
            <a:avLst/>
            <a:gdLst/>
            <a:ahLst/>
            <a:cxnLst/>
            <a:rect l="l" t="t" r="r" b="b"/>
            <a:pathLst>
              <a:path w="319404" h="1124585">
                <a:moveTo>
                  <a:pt x="85725" y="1038288"/>
                </a:moveTo>
                <a:lnTo>
                  <a:pt x="0" y="1081151"/>
                </a:lnTo>
                <a:lnTo>
                  <a:pt x="85725" y="1124013"/>
                </a:lnTo>
                <a:lnTo>
                  <a:pt x="85725" y="1095438"/>
                </a:lnTo>
                <a:lnTo>
                  <a:pt x="71374" y="1095438"/>
                </a:lnTo>
                <a:lnTo>
                  <a:pt x="71374" y="1066863"/>
                </a:lnTo>
                <a:lnTo>
                  <a:pt x="85725" y="1066863"/>
                </a:lnTo>
                <a:lnTo>
                  <a:pt x="85725" y="1038288"/>
                </a:lnTo>
                <a:close/>
              </a:path>
              <a:path w="319404" h="1124585">
                <a:moveTo>
                  <a:pt x="85725" y="1066863"/>
                </a:moveTo>
                <a:lnTo>
                  <a:pt x="71374" y="1066863"/>
                </a:lnTo>
                <a:lnTo>
                  <a:pt x="71374" y="1095438"/>
                </a:lnTo>
                <a:lnTo>
                  <a:pt x="85725" y="1095438"/>
                </a:lnTo>
                <a:lnTo>
                  <a:pt x="85725" y="1066863"/>
                </a:lnTo>
                <a:close/>
              </a:path>
              <a:path w="319404" h="1124585">
                <a:moveTo>
                  <a:pt x="290449" y="1066863"/>
                </a:moveTo>
                <a:lnTo>
                  <a:pt x="85725" y="1066863"/>
                </a:lnTo>
                <a:lnTo>
                  <a:pt x="85725" y="1095438"/>
                </a:lnTo>
                <a:lnTo>
                  <a:pt x="312674" y="1095438"/>
                </a:lnTo>
                <a:lnTo>
                  <a:pt x="319024" y="1089037"/>
                </a:lnTo>
                <a:lnTo>
                  <a:pt x="319024" y="1081151"/>
                </a:lnTo>
                <a:lnTo>
                  <a:pt x="290449" y="1081151"/>
                </a:lnTo>
                <a:lnTo>
                  <a:pt x="290449" y="1066863"/>
                </a:lnTo>
                <a:close/>
              </a:path>
              <a:path w="319404" h="1124585">
                <a:moveTo>
                  <a:pt x="290449" y="14350"/>
                </a:moveTo>
                <a:lnTo>
                  <a:pt x="290449" y="1081151"/>
                </a:lnTo>
                <a:lnTo>
                  <a:pt x="304800" y="1066863"/>
                </a:lnTo>
                <a:lnTo>
                  <a:pt x="319024" y="1066863"/>
                </a:lnTo>
                <a:lnTo>
                  <a:pt x="319024" y="28575"/>
                </a:lnTo>
                <a:lnTo>
                  <a:pt x="304800" y="28575"/>
                </a:lnTo>
                <a:lnTo>
                  <a:pt x="290449" y="14350"/>
                </a:lnTo>
                <a:close/>
              </a:path>
              <a:path w="319404" h="1124585">
                <a:moveTo>
                  <a:pt x="319024" y="1066863"/>
                </a:moveTo>
                <a:lnTo>
                  <a:pt x="304800" y="1066863"/>
                </a:lnTo>
                <a:lnTo>
                  <a:pt x="290449" y="1081151"/>
                </a:lnTo>
                <a:lnTo>
                  <a:pt x="319024" y="1081151"/>
                </a:lnTo>
                <a:lnTo>
                  <a:pt x="319024" y="1066863"/>
                </a:lnTo>
                <a:close/>
              </a:path>
              <a:path w="319404" h="1124585">
                <a:moveTo>
                  <a:pt x="312674" y="0"/>
                </a:moveTo>
                <a:lnTo>
                  <a:pt x="0" y="0"/>
                </a:lnTo>
                <a:lnTo>
                  <a:pt x="0" y="28575"/>
                </a:lnTo>
                <a:lnTo>
                  <a:pt x="290449" y="28575"/>
                </a:lnTo>
                <a:lnTo>
                  <a:pt x="290449" y="14350"/>
                </a:lnTo>
                <a:lnTo>
                  <a:pt x="319024" y="14350"/>
                </a:lnTo>
                <a:lnTo>
                  <a:pt x="319024" y="6476"/>
                </a:lnTo>
                <a:lnTo>
                  <a:pt x="312674" y="0"/>
                </a:lnTo>
                <a:close/>
              </a:path>
              <a:path w="319404" h="1124585">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8" name="object 8"/>
          <p:cNvSpPr/>
          <p:nvPr/>
        </p:nvSpPr>
        <p:spPr>
          <a:xfrm>
            <a:off x="7270861" y="5082205"/>
            <a:ext cx="315895" cy="660051"/>
          </a:xfrm>
          <a:custGeom>
            <a:avLst/>
            <a:gdLst/>
            <a:ahLst/>
            <a:cxnLst/>
            <a:rect l="l" t="t" r="r" b="b"/>
            <a:pathLst>
              <a:path w="319404" h="667385">
                <a:moveTo>
                  <a:pt x="233425" y="28575"/>
                </a:moveTo>
                <a:lnTo>
                  <a:pt x="6476" y="28575"/>
                </a:lnTo>
                <a:lnTo>
                  <a:pt x="0" y="35051"/>
                </a:lnTo>
                <a:lnTo>
                  <a:pt x="0" y="660412"/>
                </a:lnTo>
                <a:lnTo>
                  <a:pt x="6476" y="666813"/>
                </a:lnTo>
                <a:lnTo>
                  <a:pt x="319150" y="666813"/>
                </a:lnTo>
                <a:lnTo>
                  <a:pt x="319150" y="652526"/>
                </a:lnTo>
                <a:lnTo>
                  <a:pt x="28575" y="652526"/>
                </a:lnTo>
                <a:lnTo>
                  <a:pt x="14350" y="638238"/>
                </a:lnTo>
                <a:lnTo>
                  <a:pt x="28575" y="638238"/>
                </a:lnTo>
                <a:lnTo>
                  <a:pt x="28575" y="57150"/>
                </a:lnTo>
                <a:lnTo>
                  <a:pt x="14350" y="57150"/>
                </a:lnTo>
                <a:lnTo>
                  <a:pt x="28575" y="42925"/>
                </a:lnTo>
                <a:lnTo>
                  <a:pt x="233425" y="42925"/>
                </a:lnTo>
                <a:lnTo>
                  <a:pt x="233425" y="28575"/>
                </a:lnTo>
                <a:close/>
              </a:path>
              <a:path w="319404" h="667385">
                <a:moveTo>
                  <a:pt x="28575" y="638238"/>
                </a:moveTo>
                <a:lnTo>
                  <a:pt x="14350" y="638238"/>
                </a:lnTo>
                <a:lnTo>
                  <a:pt x="28575" y="652526"/>
                </a:lnTo>
                <a:lnTo>
                  <a:pt x="28575" y="638238"/>
                </a:lnTo>
                <a:close/>
              </a:path>
              <a:path w="319404" h="667385">
                <a:moveTo>
                  <a:pt x="319150" y="638238"/>
                </a:moveTo>
                <a:lnTo>
                  <a:pt x="28575" y="638238"/>
                </a:lnTo>
                <a:lnTo>
                  <a:pt x="28575" y="652526"/>
                </a:lnTo>
                <a:lnTo>
                  <a:pt x="319150" y="652526"/>
                </a:lnTo>
                <a:lnTo>
                  <a:pt x="319150" y="638238"/>
                </a:lnTo>
                <a:close/>
              </a:path>
              <a:path w="319404" h="667385">
                <a:moveTo>
                  <a:pt x="233425" y="0"/>
                </a:moveTo>
                <a:lnTo>
                  <a:pt x="233425" y="85725"/>
                </a:lnTo>
                <a:lnTo>
                  <a:pt x="290660" y="57150"/>
                </a:lnTo>
                <a:lnTo>
                  <a:pt x="247650" y="57150"/>
                </a:lnTo>
                <a:lnTo>
                  <a:pt x="247650" y="28575"/>
                </a:lnTo>
                <a:lnTo>
                  <a:pt x="290491" y="28575"/>
                </a:lnTo>
                <a:lnTo>
                  <a:pt x="233425" y="0"/>
                </a:lnTo>
                <a:close/>
              </a:path>
              <a:path w="319404" h="667385">
                <a:moveTo>
                  <a:pt x="28575" y="42925"/>
                </a:moveTo>
                <a:lnTo>
                  <a:pt x="14350" y="57150"/>
                </a:lnTo>
                <a:lnTo>
                  <a:pt x="28575" y="57150"/>
                </a:lnTo>
                <a:lnTo>
                  <a:pt x="28575" y="42925"/>
                </a:lnTo>
                <a:close/>
              </a:path>
              <a:path w="319404" h="667385">
                <a:moveTo>
                  <a:pt x="233425" y="42925"/>
                </a:moveTo>
                <a:lnTo>
                  <a:pt x="28575" y="42925"/>
                </a:lnTo>
                <a:lnTo>
                  <a:pt x="28575" y="57150"/>
                </a:lnTo>
                <a:lnTo>
                  <a:pt x="233425" y="57150"/>
                </a:lnTo>
                <a:lnTo>
                  <a:pt x="233425" y="42925"/>
                </a:lnTo>
                <a:close/>
              </a:path>
              <a:path w="319404" h="667385">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9" name="object 9"/>
          <p:cNvSpPr/>
          <p:nvPr/>
        </p:nvSpPr>
        <p:spPr>
          <a:xfrm>
            <a:off x="7120136" y="4479303"/>
            <a:ext cx="466620" cy="1564403"/>
          </a:xfrm>
          <a:custGeom>
            <a:avLst/>
            <a:gdLst/>
            <a:ahLst/>
            <a:cxnLst/>
            <a:rect l="l" t="t" r="r" b="b"/>
            <a:pathLst>
              <a:path w="471804" h="1581785">
                <a:moveTo>
                  <a:pt x="385825" y="28575"/>
                </a:moveTo>
                <a:lnTo>
                  <a:pt x="6476" y="28575"/>
                </a:lnTo>
                <a:lnTo>
                  <a:pt x="0" y="35051"/>
                </a:lnTo>
                <a:lnTo>
                  <a:pt x="0" y="1574812"/>
                </a:lnTo>
                <a:lnTo>
                  <a:pt x="6476" y="1581213"/>
                </a:lnTo>
                <a:lnTo>
                  <a:pt x="471550" y="1581213"/>
                </a:lnTo>
                <a:lnTo>
                  <a:pt x="471550" y="1566926"/>
                </a:lnTo>
                <a:lnTo>
                  <a:pt x="28575" y="1566926"/>
                </a:lnTo>
                <a:lnTo>
                  <a:pt x="14350" y="1552638"/>
                </a:lnTo>
                <a:lnTo>
                  <a:pt x="28575" y="1552638"/>
                </a:lnTo>
                <a:lnTo>
                  <a:pt x="28575" y="57150"/>
                </a:lnTo>
                <a:lnTo>
                  <a:pt x="14350" y="57150"/>
                </a:lnTo>
                <a:lnTo>
                  <a:pt x="28575" y="42925"/>
                </a:lnTo>
                <a:lnTo>
                  <a:pt x="385825" y="42925"/>
                </a:lnTo>
                <a:lnTo>
                  <a:pt x="385825" y="28575"/>
                </a:lnTo>
                <a:close/>
              </a:path>
              <a:path w="471804" h="1581785">
                <a:moveTo>
                  <a:pt x="28575" y="1552638"/>
                </a:moveTo>
                <a:lnTo>
                  <a:pt x="14350" y="1552638"/>
                </a:lnTo>
                <a:lnTo>
                  <a:pt x="28575" y="1566926"/>
                </a:lnTo>
                <a:lnTo>
                  <a:pt x="28575" y="1552638"/>
                </a:lnTo>
                <a:close/>
              </a:path>
              <a:path w="471804" h="1581785">
                <a:moveTo>
                  <a:pt x="471550" y="1552638"/>
                </a:moveTo>
                <a:lnTo>
                  <a:pt x="28575" y="1552638"/>
                </a:lnTo>
                <a:lnTo>
                  <a:pt x="28575" y="1566926"/>
                </a:lnTo>
                <a:lnTo>
                  <a:pt x="471550" y="1566926"/>
                </a:lnTo>
                <a:lnTo>
                  <a:pt x="471550" y="1552638"/>
                </a:lnTo>
                <a:close/>
              </a:path>
              <a:path w="471804" h="1581785">
                <a:moveTo>
                  <a:pt x="385825" y="0"/>
                </a:moveTo>
                <a:lnTo>
                  <a:pt x="385825" y="85725"/>
                </a:lnTo>
                <a:lnTo>
                  <a:pt x="443060" y="57150"/>
                </a:lnTo>
                <a:lnTo>
                  <a:pt x="400050" y="57150"/>
                </a:lnTo>
                <a:lnTo>
                  <a:pt x="400050" y="28575"/>
                </a:lnTo>
                <a:lnTo>
                  <a:pt x="442891" y="28575"/>
                </a:lnTo>
                <a:lnTo>
                  <a:pt x="385825" y="0"/>
                </a:lnTo>
                <a:close/>
              </a:path>
              <a:path w="471804" h="1581785">
                <a:moveTo>
                  <a:pt x="28575" y="42925"/>
                </a:moveTo>
                <a:lnTo>
                  <a:pt x="14350" y="57150"/>
                </a:lnTo>
                <a:lnTo>
                  <a:pt x="28575" y="57150"/>
                </a:lnTo>
                <a:lnTo>
                  <a:pt x="28575" y="42925"/>
                </a:lnTo>
                <a:close/>
              </a:path>
              <a:path w="471804" h="1581785">
                <a:moveTo>
                  <a:pt x="385825" y="42925"/>
                </a:moveTo>
                <a:lnTo>
                  <a:pt x="28575" y="42925"/>
                </a:lnTo>
                <a:lnTo>
                  <a:pt x="28575" y="57150"/>
                </a:lnTo>
                <a:lnTo>
                  <a:pt x="385825" y="57150"/>
                </a:lnTo>
                <a:lnTo>
                  <a:pt x="385825" y="42925"/>
                </a:lnTo>
                <a:close/>
              </a:path>
              <a:path w="471804" h="1581785">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sp>
        <p:nvSpPr>
          <p:cNvPr id="12" name="标题 11">
            <a:extLst>
              <a:ext uri="{FF2B5EF4-FFF2-40B4-BE49-F238E27FC236}">
                <a16:creationId xmlns:a16="http://schemas.microsoft.com/office/drawing/2014/main" id="{904712F0-C34B-43C3-B17E-27A810CEE89C}"/>
              </a:ext>
            </a:extLst>
          </p:cNvPr>
          <p:cNvSpPr>
            <a:spLocks noGrp="1"/>
          </p:cNvSpPr>
          <p:nvPr>
            <p:ph type="title"/>
          </p:nvPr>
        </p:nvSpPr>
        <p:spPr/>
        <p:txBody>
          <a:bodyPr/>
          <a:lstStyle/>
          <a:p>
            <a:r>
              <a:rPr lang="en-US" altLang="zh-CN" dirty="0"/>
              <a:t>Memory-Only</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0767" y="1074102"/>
            <a:ext cx="8427563" cy="461665"/>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rPr>
              <a:t>Accumulator: </a:t>
            </a:r>
            <a:r>
              <a:rPr lang="zh-CN" altLang="en-US" sz="2800" b="0" spc="-60" dirty="0">
                <a:latin typeface="微软雅黑" panose="020B0503020204020204" pitchFamily="34" charset="-122"/>
                <a:ea typeface="微软雅黑" panose="020B0503020204020204" pitchFamily="34" charset="-122"/>
                <a:cs typeface="Calibri" panose="020F0502020204030204"/>
              </a:rPr>
              <a:t>就是一个显式的单元素的</a:t>
            </a:r>
            <a:r>
              <a:rPr sz="2800" b="0" spc="-60" dirty="0">
                <a:latin typeface="微软雅黑" panose="020B0503020204020204" pitchFamily="34" charset="-122"/>
                <a:ea typeface="微软雅黑" panose="020B0503020204020204" pitchFamily="34" charset="-122"/>
                <a:cs typeface="Calibri" panose="020F0502020204030204"/>
              </a:rPr>
              <a:t>stack</a:t>
            </a:r>
          </a:p>
        </p:txBody>
      </p:sp>
      <p:sp>
        <p:nvSpPr>
          <p:cNvPr id="4" name="object 4"/>
          <p:cNvSpPr txBox="1"/>
          <p:nvPr/>
        </p:nvSpPr>
        <p:spPr>
          <a:xfrm>
            <a:off x="881742" y="1805964"/>
            <a:ext cx="1927446" cy="1297791"/>
          </a:xfrm>
          <a:prstGeom prst="rect">
            <a:avLst/>
          </a:prstGeom>
        </p:spPr>
        <p:txBody>
          <a:bodyPr vert="horz" wrap="square" lIns="0" tIns="0" rIns="0" bIns="0" rtlCol="0">
            <a:spAutoFit/>
          </a:bodyPr>
          <a:lstStyle/>
          <a:p>
            <a:pPr marL="12560" marR="5024">
              <a:lnSpc>
                <a:spcPct val="120100"/>
              </a:lnSpc>
            </a:pPr>
            <a:r>
              <a:rPr sz="2400" spc="-5" dirty="0">
                <a:solidFill>
                  <a:srgbClr val="030304"/>
                </a:solidFill>
                <a:latin typeface="Tw Cen MT" panose="020B0602020104020603" pitchFamily="34" charset="0"/>
                <a:cs typeface="Courier New"/>
              </a:rPr>
              <a:t>load </a:t>
            </a:r>
            <a:r>
              <a:rPr sz="2400" dirty="0">
                <a:solidFill>
                  <a:srgbClr val="030304"/>
                </a:solidFill>
                <a:latin typeface="Tw Cen MT" panose="020B0602020104020603" pitchFamily="34" charset="0"/>
                <a:cs typeface="Courier New"/>
              </a:rPr>
              <a:t>B  </a:t>
            </a:r>
            <a:endParaRPr lang="en-US" altLang="zh-CN" sz="2400" dirty="0">
              <a:solidFill>
                <a:srgbClr val="030304"/>
              </a:solidFill>
              <a:latin typeface="Tw Cen MT" panose="020B0602020104020603" pitchFamily="34" charset="0"/>
              <a:cs typeface="Courier New"/>
            </a:endParaRPr>
          </a:p>
          <a:p>
            <a:pPr marL="12560" marR="5024">
              <a:lnSpc>
                <a:spcPct val="120100"/>
              </a:lnSpc>
            </a:pPr>
            <a:r>
              <a:rPr sz="2400" spc="-5" dirty="0">
                <a:solidFill>
                  <a:srgbClr val="030304"/>
                </a:solidFill>
                <a:latin typeface="Tw Cen MT" panose="020B0602020104020603" pitchFamily="34" charset="0"/>
                <a:cs typeface="Courier New"/>
              </a:rPr>
              <a:t>add </a:t>
            </a:r>
            <a:r>
              <a:rPr sz="2400" dirty="0">
                <a:solidFill>
                  <a:srgbClr val="030304"/>
                </a:solidFill>
                <a:latin typeface="Tw Cen MT" panose="020B0602020104020603" pitchFamily="34" charset="0"/>
                <a:cs typeface="Courier New"/>
              </a:rPr>
              <a:t>C  </a:t>
            </a:r>
            <a:endParaRPr lang="en-US" altLang="zh-CN" sz="2400" dirty="0">
              <a:solidFill>
                <a:srgbClr val="030304"/>
              </a:solidFill>
              <a:latin typeface="Tw Cen MT" panose="020B0602020104020603" pitchFamily="34" charset="0"/>
              <a:cs typeface="Courier New"/>
            </a:endParaRPr>
          </a:p>
          <a:p>
            <a:pPr marL="12560" marR="5024">
              <a:lnSpc>
                <a:spcPct val="120100"/>
              </a:lnSpc>
            </a:pPr>
            <a:r>
              <a:rPr sz="2400" spc="-5" dirty="0">
                <a:solidFill>
                  <a:srgbClr val="030304"/>
                </a:solidFill>
                <a:latin typeface="Tw Cen MT" panose="020B0602020104020603" pitchFamily="34" charset="0"/>
                <a:cs typeface="Courier New"/>
              </a:rPr>
              <a:t>store</a:t>
            </a:r>
            <a:r>
              <a:rPr sz="2400" spc="-109" dirty="0">
                <a:solidFill>
                  <a:srgbClr val="030304"/>
                </a:solidFill>
                <a:latin typeface="Tw Cen MT" panose="020B0602020104020603" pitchFamily="34" charset="0"/>
                <a:cs typeface="Courier New"/>
              </a:rPr>
              <a:t> </a:t>
            </a:r>
            <a:r>
              <a:rPr sz="2400" dirty="0">
                <a:solidFill>
                  <a:srgbClr val="030304"/>
                </a:solidFill>
                <a:latin typeface="Tw Cen MT" panose="020B0602020104020603" pitchFamily="34" charset="0"/>
                <a:cs typeface="Courier New"/>
              </a:rPr>
              <a:t>A</a:t>
            </a:r>
            <a:endParaRPr sz="2400" dirty="0">
              <a:latin typeface="Tw Cen MT" panose="020B0602020104020603" pitchFamily="34" charset="0"/>
              <a:cs typeface="Courier New"/>
            </a:endParaRPr>
          </a:p>
        </p:txBody>
      </p:sp>
      <p:sp>
        <p:nvSpPr>
          <p:cNvPr id="5" name="object 5"/>
          <p:cNvSpPr txBox="1"/>
          <p:nvPr/>
        </p:nvSpPr>
        <p:spPr>
          <a:xfrm>
            <a:off x="3461931" y="1805964"/>
            <a:ext cx="3808680" cy="1236236"/>
          </a:xfrm>
          <a:prstGeom prst="rect">
            <a:avLst/>
          </a:prstGeom>
        </p:spPr>
        <p:txBody>
          <a:bodyPr vert="horz" wrap="square" lIns="0" tIns="0" rIns="0" bIns="0" rtlCol="0">
            <a:spAutoFit/>
          </a:bodyPr>
          <a:lstStyle/>
          <a:p>
            <a:pPr marL="36425"/>
            <a:r>
              <a:rPr sz="2400" dirty="0">
                <a:solidFill>
                  <a:srgbClr val="FC0001"/>
                </a:solidFill>
                <a:latin typeface="Tw Cen MT" panose="020B0602020104020603" pitchFamily="34" charset="0"/>
                <a:cs typeface="Arial"/>
              </a:rPr>
              <a:t>ACC </a:t>
            </a:r>
            <a:r>
              <a:rPr sz="2400" dirty="0">
                <a:solidFill>
                  <a:srgbClr val="030304"/>
                </a:solidFill>
                <a:latin typeface="Tw Cen MT" panose="020B0602020104020603" pitchFamily="34" charset="0"/>
                <a:cs typeface="Arial"/>
              </a:rPr>
              <a:t>=</a:t>
            </a:r>
            <a:r>
              <a:rPr sz="2400" spc="-104" dirty="0">
                <a:solidFill>
                  <a:srgbClr val="030304"/>
                </a:solidFill>
                <a:latin typeface="Tw Cen MT" panose="020B0602020104020603" pitchFamily="34" charset="0"/>
                <a:cs typeface="Arial"/>
              </a:rPr>
              <a:t> </a:t>
            </a:r>
            <a:r>
              <a:rPr sz="2400" dirty="0">
                <a:solidFill>
                  <a:srgbClr val="030304"/>
                </a:solidFill>
                <a:latin typeface="Tw Cen MT" panose="020B0602020104020603" pitchFamily="34" charset="0"/>
                <a:cs typeface="Arial"/>
              </a:rPr>
              <a:t>mem[B]</a:t>
            </a:r>
            <a:endParaRPr sz="2400" dirty="0">
              <a:latin typeface="Tw Cen MT" panose="020B0602020104020603" pitchFamily="34" charset="0"/>
              <a:cs typeface="Arial"/>
            </a:endParaRPr>
          </a:p>
          <a:p>
            <a:pPr marL="12560">
              <a:spcBef>
                <a:spcPts val="475"/>
              </a:spcBef>
            </a:pPr>
            <a:r>
              <a:rPr sz="2400" spc="-5" dirty="0">
                <a:solidFill>
                  <a:srgbClr val="FC0001"/>
                </a:solidFill>
                <a:latin typeface="Tw Cen MT" panose="020B0602020104020603" pitchFamily="34" charset="0"/>
                <a:cs typeface="Arial"/>
              </a:rPr>
              <a:t>ACC </a:t>
            </a:r>
            <a:r>
              <a:rPr sz="2400" dirty="0">
                <a:solidFill>
                  <a:srgbClr val="030304"/>
                </a:solidFill>
                <a:latin typeface="Tw Cen MT" panose="020B0602020104020603" pitchFamily="34" charset="0"/>
                <a:cs typeface="Arial"/>
              </a:rPr>
              <a:t>= </a:t>
            </a:r>
            <a:r>
              <a:rPr sz="2400" spc="-5" dirty="0">
                <a:solidFill>
                  <a:srgbClr val="FC0001"/>
                </a:solidFill>
                <a:latin typeface="Tw Cen MT" panose="020B0602020104020603" pitchFamily="34" charset="0"/>
                <a:cs typeface="Arial"/>
              </a:rPr>
              <a:t>ACC </a:t>
            </a:r>
            <a:r>
              <a:rPr sz="2400" dirty="0">
                <a:solidFill>
                  <a:srgbClr val="030304"/>
                </a:solidFill>
                <a:latin typeface="Tw Cen MT" panose="020B0602020104020603" pitchFamily="34" charset="0"/>
                <a:cs typeface="Arial"/>
              </a:rPr>
              <a:t>+</a:t>
            </a:r>
            <a:r>
              <a:rPr sz="2400" spc="-84" dirty="0">
                <a:solidFill>
                  <a:srgbClr val="030304"/>
                </a:solidFill>
                <a:latin typeface="Tw Cen MT" panose="020B0602020104020603" pitchFamily="34" charset="0"/>
                <a:cs typeface="Arial"/>
              </a:rPr>
              <a:t> </a:t>
            </a:r>
            <a:r>
              <a:rPr sz="2400" dirty="0">
                <a:solidFill>
                  <a:srgbClr val="030304"/>
                </a:solidFill>
                <a:latin typeface="Tw Cen MT" panose="020B0602020104020603" pitchFamily="34" charset="0"/>
                <a:cs typeface="Arial"/>
              </a:rPr>
              <a:t>mem[C]</a:t>
            </a:r>
            <a:endParaRPr sz="2400" dirty="0">
              <a:latin typeface="Tw Cen MT" panose="020B0602020104020603" pitchFamily="34" charset="0"/>
              <a:cs typeface="Arial"/>
            </a:endParaRPr>
          </a:p>
          <a:p>
            <a:pPr marL="50241">
              <a:spcBef>
                <a:spcPts val="475"/>
              </a:spcBef>
            </a:pPr>
            <a:r>
              <a:rPr sz="2400" dirty="0">
                <a:solidFill>
                  <a:srgbClr val="030304"/>
                </a:solidFill>
                <a:latin typeface="Tw Cen MT" panose="020B0602020104020603" pitchFamily="34" charset="0"/>
                <a:cs typeface="Arial"/>
              </a:rPr>
              <a:t>mem[A] =</a:t>
            </a:r>
            <a:r>
              <a:rPr sz="2400" spc="-138" dirty="0">
                <a:solidFill>
                  <a:srgbClr val="030304"/>
                </a:solidFill>
                <a:latin typeface="Tw Cen MT" panose="020B0602020104020603" pitchFamily="34" charset="0"/>
                <a:cs typeface="Arial"/>
              </a:rPr>
              <a:t> </a:t>
            </a:r>
            <a:r>
              <a:rPr sz="2400" dirty="0">
                <a:solidFill>
                  <a:srgbClr val="FC0001"/>
                </a:solidFill>
                <a:latin typeface="Tw Cen MT" panose="020B0602020104020603" pitchFamily="34" charset="0"/>
                <a:cs typeface="Arial"/>
              </a:rPr>
              <a:t>ACC</a:t>
            </a:r>
            <a:endParaRPr sz="2400" dirty="0">
              <a:latin typeface="Tw Cen MT" panose="020B0602020104020603" pitchFamily="34" charset="0"/>
              <a:cs typeface="Arial"/>
            </a:endParaRPr>
          </a:p>
        </p:txBody>
      </p:sp>
      <p:sp>
        <p:nvSpPr>
          <p:cNvPr id="6" name="object 6"/>
          <p:cNvSpPr/>
          <p:nvPr/>
        </p:nvSpPr>
        <p:spPr>
          <a:xfrm>
            <a:off x="7439022" y="3538857"/>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solidFill>
            <a:srgbClr val="00FFCC"/>
          </a:solidFill>
        </p:spPr>
        <p:txBody>
          <a:bodyPr wrap="square" lIns="0" tIns="0" rIns="0" bIns="0" rtlCol="0"/>
          <a:lstStyle/>
          <a:p>
            <a:endParaRPr sz="3165"/>
          </a:p>
        </p:txBody>
      </p:sp>
      <p:sp>
        <p:nvSpPr>
          <p:cNvPr id="7" name="object 7"/>
          <p:cNvSpPr/>
          <p:nvPr/>
        </p:nvSpPr>
        <p:spPr>
          <a:xfrm>
            <a:off x="7439022" y="3538857"/>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ln w="28575">
            <a:solidFill>
              <a:srgbClr val="000000"/>
            </a:solidFill>
          </a:ln>
        </p:spPr>
        <p:txBody>
          <a:bodyPr wrap="square" lIns="0" tIns="0" rIns="0" bIns="0" rtlCol="0"/>
          <a:lstStyle/>
          <a:p>
            <a:endParaRPr sz="3165"/>
          </a:p>
        </p:txBody>
      </p:sp>
      <p:sp>
        <p:nvSpPr>
          <p:cNvPr id="9" name="object 9"/>
          <p:cNvSpPr/>
          <p:nvPr/>
        </p:nvSpPr>
        <p:spPr>
          <a:xfrm>
            <a:off x="8041923" y="3976838"/>
            <a:ext cx="315895" cy="885511"/>
          </a:xfrm>
          <a:custGeom>
            <a:avLst/>
            <a:gdLst/>
            <a:ahLst/>
            <a:cxnLst/>
            <a:rect l="l" t="t" r="r" b="b"/>
            <a:pathLst>
              <a:path w="319404" h="895350">
                <a:moveTo>
                  <a:pt x="85725" y="809625"/>
                </a:moveTo>
                <a:lnTo>
                  <a:pt x="0" y="852551"/>
                </a:lnTo>
                <a:lnTo>
                  <a:pt x="85725" y="895350"/>
                </a:lnTo>
                <a:lnTo>
                  <a:pt x="85725" y="866775"/>
                </a:lnTo>
                <a:lnTo>
                  <a:pt x="71374" y="866775"/>
                </a:lnTo>
                <a:lnTo>
                  <a:pt x="71374" y="838200"/>
                </a:lnTo>
                <a:lnTo>
                  <a:pt x="85725" y="838200"/>
                </a:lnTo>
                <a:lnTo>
                  <a:pt x="85725" y="809625"/>
                </a:lnTo>
                <a:close/>
              </a:path>
              <a:path w="319404" h="895350">
                <a:moveTo>
                  <a:pt x="85725" y="838200"/>
                </a:moveTo>
                <a:lnTo>
                  <a:pt x="71374" y="838200"/>
                </a:lnTo>
                <a:lnTo>
                  <a:pt x="71374" y="866775"/>
                </a:lnTo>
                <a:lnTo>
                  <a:pt x="85725" y="866775"/>
                </a:lnTo>
                <a:lnTo>
                  <a:pt x="85725" y="838200"/>
                </a:lnTo>
                <a:close/>
              </a:path>
              <a:path w="319404" h="895350">
                <a:moveTo>
                  <a:pt x="290449" y="838200"/>
                </a:moveTo>
                <a:lnTo>
                  <a:pt x="85725" y="838200"/>
                </a:lnTo>
                <a:lnTo>
                  <a:pt x="85725" y="866775"/>
                </a:lnTo>
                <a:lnTo>
                  <a:pt x="312674" y="866775"/>
                </a:lnTo>
                <a:lnTo>
                  <a:pt x="319024" y="860425"/>
                </a:lnTo>
                <a:lnTo>
                  <a:pt x="319024" y="852551"/>
                </a:lnTo>
                <a:lnTo>
                  <a:pt x="290449" y="852551"/>
                </a:lnTo>
                <a:lnTo>
                  <a:pt x="290449" y="838200"/>
                </a:lnTo>
                <a:close/>
              </a:path>
              <a:path w="319404" h="895350">
                <a:moveTo>
                  <a:pt x="290449" y="14350"/>
                </a:moveTo>
                <a:lnTo>
                  <a:pt x="290449" y="852551"/>
                </a:lnTo>
                <a:lnTo>
                  <a:pt x="304800" y="838200"/>
                </a:lnTo>
                <a:lnTo>
                  <a:pt x="319024" y="838200"/>
                </a:lnTo>
                <a:lnTo>
                  <a:pt x="319024" y="28575"/>
                </a:lnTo>
                <a:lnTo>
                  <a:pt x="304800" y="28575"/>
                </a:lnTo>
                <a:lnTo>
                  <a:pt x="290449" y="14350"/>
                </a:lnTo>
                <a:close/>
              </a:path>
              <a:path w="319404" h="895350">
                <a:moveTo>
                  <a:pt x="319024" y="838200"/>
                </a:moveTo>
                <a:lnTo>
                  <a:pt x="304800" y="838200"/>
                </a:lnTo>
                <a:lnTo>
                  <a:pt x="290449" y="852551"/>
                </a:lnTo>
                <a:lnTo>
                  <a:pt x="319024" y="852551"/>
                </a:lnTo>
                <a:lnTo>
                  <a:pt x="319024" y="838200"/>
                </a:lnTo>
                <a:close/>
              </a:path>
              <a:path w="319404" h="895350">
                <a:moveTo>
                  <a:pt x="312674" y="0"/>
                </a:moveTo>
                <a:lnTo>
                  <a:pt x="0" y="0"/>
                </a:lnTo>
                <a:lnTo>
                  <a:pt x="0" y="28575"/>
                </a:lnTo>
                <a:lnTo>
                  <a:pt x="290449" y="28575"/>
                </a:lnTo>
                <a:lnTo>
                  <a:pt x="290449" y="14350"/>
                </a:lnTo>
                <a:lnTo>
                  <a:pt x="319024" y="14350"/>
                </a:lnTo>
                <a:lnTo>
                  <a:pt x="319024" y="6476"/>
                </a:lnTo>
                <a:lnTo>
                  <a:pt x="312674" y="0"/>
                </a:lnTo>
                <a:close/>
              </a:path>
              <a:path w="319404" h="895350">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0" name="object 10"/>
          <p:cNvSpPr/>
          <p:nvPr/>
        </p:nvSpPr>
        <p:spPr>
          <a:xfrm>
            <a:off x="7123377" y="4250028"/>
            <a:ext cx="315895" cy="584060"/>
          </a:xfrm>
          <a:custGeom>
            <a:avLst/>
            <a:gdLst/>
            <a:ahLst/>
            <a:cxnLst/>
            <a:rect l="l" t="t" r="r" b="b"/>
            <a:pathLst>
              <a:path w="319404" h="590550">
                <a:moveTo>
                  <a:pt x="233425" y="28575"/>
                </a:moveTo>
                <a:lnTo>
                  <a:pt x="6476" y="28575"/>
                </a:lnTo>
                <a:lnTo>
                  <a:pt x="0" y="35051"/>
                </a:lnTo>
                <a:lnTo>
                  <a:pt x="0" y="584200"/>
                </a:lnTo>
                <a:lnTo>
                  <a:pt x="6476" y="590550"/>
                </a:lnTo>
                <a:lnTo>
                  <a:pt x="319150" y="590550"/>
                </a:lnTo>
                <a:lnTo>
                  <a:pt x="319150" y="576326"/>
                </a:lnTo>
                <a:lnTo>
                  <a:pt x="28575" y="576326"/>
                </a:lnTo>
                <a:lnTo>
                  <a:pt x="14350" y="561975"/>
                </a:lnTo>
                <a:lnTo>
                  <a:pt x="28575" y="561975"/>
                </a:lnTo>
                <a:lnTo>
                  <a:pt x="28575" y="57150"/>
                </a:lnTo>
                <a:lnTo>
                  <a:pt x="14350" y="57150"/>
                </a:lnTo>
                <a:lnTo>
                  <a:pt x="28575" y="42925"/>
                </a:lnTo>
                <a:lnTo>
                  <a:pt x="233425" y="42925"/>
                </a:lnTo>
                <a:lnTo>
                  <a:pt x="233425" y="28575"/>
                </a:lnTo>
                <a:close/>
              </a:path>
              <a:path w="319404" h="590550">
                <a:moveTo>
                  <a:pt x="28575" y="561975"/>
                </a:moveTo>
                <a:lnTo>
                  <a:pt x="14350" y="561975"/>
                </a:lnTo>
                <a:lnTo>
                  <a:pt x="28575" y="576326"/>
                </a:lnTo>
                <a:lnTo>
                  <a:pt x="28575" y="561975"/>
                </a:lnTo>
                <a:close/>
              </a:path>
              <a:path w="319404" h="590550">
                <a:moveTo>
                  <a:pt x="319150" y="561975"/>
                </a:moveTo>
                <a:lnTo>
                  <a:pt x="28575" y="561975"/>
                </a:lnTo>
                <a:lnTo>
                  <a:pt x="28575" y="576326"/>
                </a:lnTo>
                <a:lnTo>
                  <a:pt x="319150" y="576326"/>
                </a:lnTo>
                <a:lnTo>
                  <a:pt x="319150" y="561975"/>
                </a:lnTo>
                <a:close/>
              </a:path>
              <a:path w="319404" h="590550">
                <a:moveTo>
                  <a:pt x="233425" y="0"/>
                </a:moveTo>
                <a:lnTo>
                  <a:pt x="233425" y="85725"/>
                </a:lnTo>
                <a:lnTo>
                  <a:pt x="290660" y="57150"/>
                </a:lnTo>
                <a:lnTo>
                  <a:pt x="247650" y="57150"/>
                </a:lnTo>
                <a:lnTo>
                  <a:pt x="247650" y="28575"/>
                </a:lnTo>
                <a:lnTo>
                  <a:pt x="290491" y="28575"/>
                </a:lnTo>
                <a:lnTo>
                  <a:pt x="233425" y="0"/>
                </a:lnTo>
                <a:close/>
              </a:path>
              <a:path w="319404" h="590550">
                <a:moveTo>
                  <a:pt x="28575" y="42925"/>
                </a:moveTo>
                <a:lnTo>
                  <a:pt x="14350" y="57150"/>
                </a:lnTo>
                <a:lnTo>
                  <a:pt x="28575" y="57150"/>
                </a:lnTo>
                <a:lnTo>
                  <a:pt x="28575" y="42925"/>
                </a:lnTo>
                <a:close/>
              </a:path>
              <a:path w="319404" h="590550">
                <a:moveTo>
                  <a:pt x="233425" y="42925"/>
                </a:moveTo>
                <a:lnTo>
                  <a:pt x="28575" y="42925"/>
                </a:lnTo>
                <a:lnTo>
                  <a:pt x="28575" y="57150"/>
                </a:lnTo>
                <a:lnTo>
                  <a:pt x="233425" y="57150"/>
                </a:lnTo>
                <a:lnTo>
                  <a:pt x="233425" y="42925"/>
                </a:lnTo>
                <a:close/>
              </a:path>
              <a:path w="319404" h="590550">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11" name="object 11"/>
          <p:cNvSpPr/>
          <p:nvPr/>
        </p:nvSpPr>
        <p:spPr>
          <a:xfrm>
            <a:off x="6972652" y="3647127"/>
            <a:ext cx="466620" cy="2770205"/>
          </a:xfrm>
          <a:custGeom>
            <a:avLst/>
            <a:gdLst/>
            <a:ahLst/>
            <a:cxnLst/>
            <a:rect l="l" t="t" r="r" b="b"/>
            <a:pathLst>
              <a:path w="471804" h="2800985">
                <a:moveTo>
                  <a:pt x="385825" y="28575"/>
                </a:moveTo>
                <a:lnTo>
                  <a:pt x="6476" y="28575"/>
                </a:lnTo>
                <a:lnTo>
                  <a:pt x="0" y="35051"/>
                </a:lnTo>
                <a:lnTo>
                  <a:pt x="0" y="2794012"/>
                </a:lnTo>
                <a:lnTo>
                  <a:pt x="6476" y="2800413"/>
                </a:lnTo>
                <a:lnTo>
                  <a:pt x="471550" y="2800413"/>
                </a:lnTo>
                <a:lnTo>
                  <a:pt x="471550" y="2786126"/>
                </a:lnTo>
                <a:lnTo>
                  <a:pt x="28575" y="2786126"/>
                </a:lnTo>
                <a:lnTo>
                  <a:pt x="14350" y="2771838"/>
                </a:lnTo>
                <a:lnTo>
                  <a:pt x="28575" y="2771838"/>
                </a:lnTo>
                <a:lnTo>
                  <a:pt x="28575" y="57150"/>
                </a:lnTo>
                <a:lnTo>
                  <a:pt x="14350" y="57150"/>
                </a:lnTo>
                <a:lnTo>
                  <a:pt x="28575" y="42925"/>
                </a:lnTo>
                <a:lnTo>
                  <a:pt x="385825" y="42925"/>
                </a:lnTo>
                <a:lnTo>
                  <a:pt x="385825" y="28575"/>
                </a:lnTo>
                <a:close/>
              </a:path>
              <a:path w="471804" h="2800985">
                <a:moveTo>
                  <a:pt x="28575" y="2771838"/>
                </a:moveTo>
                <a:lnTo>
                  <a:pt x="14350" y="2771838"/>
                </a:lnTo>
                <a:lnTo>
                  <a:pt x="28575" y="2786126"/>
                </a:lnTo>
                <a:lnTo>
                  <a:pt x="28575" y="2771838"/>
                </a:lnTo>
                <a:close/>
              </a:path>
              <a:path w="471804" h="2800985">
                <a:moveTo>
                  <a:pt x="471550" y="2771838"/>
                </a:moveTo>
                <a:lnTo>
                  <a:pt x="28575" y="2771838"/>
                </a:lnTo>
                <a:lnTo>
                  <a:pt x="28575" y="2786126"/>
                </a:lnTo>
                <a:lnTo>
                  <a:pt x="471550" y="2786126"/>
                </a:lnTo>
                <a:lnTo>
                  <a:pt x="471550" y="2771838"/>
                </a:lnTo>
                <a:close/>
              </a:path>
              <a:path w="471804" h="2800985">
                <a:moveTo>
                  <a:pt x="385825" y="0"/>
                </a:moveTo>
                <a:lnTo>
                  <a:pt x="385825" y="85725"/>
                </a:lnTo>
                <a:lnTo>
                  <a:pt x="443060" y="57150"/>
                </a:lnTo>
                <a:lnTo>
                  <a:pt x="400050" y="57150"/>
                </a:lnTo>
                <a:lnTo>
                  <a:pt x="400050" y="28575"/>
                </a:lnTo>
                <a:lnTo>
                  <a:pt x="442891" y="28575"/>
                </a:lnTo>
                <a:lnTo>
                  <a:pt x="385825" y="0"/>
                </a:lnTo>
                <a:close/>
              </a:path>
              <a:path w="471804" h="2800985">
                <a:moveTo>
                  <a:pt x="28575" y="42925"/>
                </a:moveTo>
                <a:lnTo>
                  <a:pt x="14350" y="57150"/>
                </a:lnTo>
                <a:lnTo>
                  <a:pt x="28575" y="57150"/>
                </a:lnTo>
                <a:lnTo>
                  <a:pt x="28575" y="42925"/>
                </a:lnTo>
                <a:close/>
              </a:path>
              <a:path w="471804" h="2800985">
                <a:moveTo>
                  <a:pt x="385825" y="42925"/>
                </a:moveTo>
                <a:lnTo>
                  <a:pt x="28575" y="42925"/>
                </a:lnTo>
                <a:lnTo>
                  <a:pt x="28575" y="57150"/>
                </a:lnTo>
                <a:lnTo>
                  <a:pt x="385825" y="57150"/>
                </a:lnTo>
                <a:lnTo>
                  <a:pt x="385825" y="42925"/>
                </a:lnTo>
                <a:close/>
              </a:path>
              <a:path w="471804" h="2800985">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sp>
        <p:nvSpPr>
          <p:cNvPr id="12" name="object 12"/>
          <p:cNvSpPr/>
          <p:nvPr/>
        </p:nvSpPr>
        <p:spPr>
          <a:xfrm>
            <a:off x="7439022" y="4744659"/>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solidFill>
            <a:srgbClr val="0000FF"/>
          </a:solidFill>
        </p:spPr>
        <p:txBody>
          <a:bodyPr wrap="square" lIns="0" tIns="0" rIns="0" bIns="0" rtlCol="0"/>
          <a:lstStyle/>
          <a:p>
            <a:endParaRPr sz="3165"/>
          </a:p>
        </p:txBody>
      </p:sp>
      <p:sp>
        <p:nvSpPr>
          <p:cNvPr id="13" name="object 13"/>
          <p:cNvSpPr/>
          <p:nvPr/>
        </p:nvSpPr>
        <p:spPr>
          <a:xfrm>
            <a:off x="7439022" y="4744659"/>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ln w="28575">
            <a:solidFill>
              <a:srgbClr val="000000"/>
            </a:solidFill>
          </a:ln>
        </p:spPr>
        <p:txBody>
          <a:bodyPr wrap="square" lIns="0" tIns="0" rIns="0" bIns="0" rtlCol="0"/>
          <a:lstStyle/>
          <a:p>
            <a:endParaRPr sz="3165"/>
          </a:p>
        </p:txBody>
      </p:sp>
      <p:sp>
        <p:nvSpPr>
          <p:cNvPr id="14" name="object 14"/>
          <p:cNvSpPr/>
          <p:nvPr/>
        </p:nvSpPr>
        <p:spPr>
          <a:xfrm>
            <a:off x="8041923" y="4956553"/>
            <a:ext cx="315895" cy="1338315"/>
          </a:xfrm>
          <a:custGeom>
            <a:avLst/>
            <a:gdLst/>
            <a:ahLst/>
            <a:cxnLst/>
            <a:rect l="l" t="t" r="r" b="b"/>
            <a:pathLst>
              <a:path w="319404" h="1353185">
                <a:moveTo>
                  <a:pt x="85725" y="1266888"/>
                </a:moveTo>
                <a:lnTo>
                  <a:pt x="0" y="1309751"/>
                </a:lnTo>
                <a:lnTo>
                  <a:pt x="85725" y="1352613"/>
                </a:lnTo>
                <a:lnTo>
                  <a:pt x="85725" y="1324038"/>
                </a:lnTo>
                <a:lnTo>
                  <a:pt x="71374" y="1324038"/>
                </a:lnTo>
                <a:lnTo>
                  <a:pt x="71374" y="1295463"/>
                </a:lnTo>
                <a:lnTo>
                  <a:pt x="85725" y="1295463"/>
                </a:lnTo>
                <a:lnTo>
                  <a:pt x="85725" y="1266888"/>
                </a:lnTo>
                <a:close/>
              </a:path>
              <a:path w="319404" h="1353185">
                <a:moveTo>
                  <a:pt x="85725" y="1295463"/>
                </a:moveTo>
                <a:lnTo>
                  <a:pt x="71374" y="1295463"/>
                </a:lnTo>
                <a:lnTo>
                  <a:pt x="71374" y="1324038"/>
                </a:lnTo>
                <a:lnTo>
                  <a:pt x="85725" y="1324038"/>
                </a:lnTo>
                <a:lnTo>
                  <a:pt x="85725" y="1295463"/>
                </a:lnTo>
                <a:close/>
              </a:path>
              <a:path w="319404" h="1353185">
                <a:moveTo>
                  <a:pt x="290449" y="1295463"/>
                </a:moveTo>
                <a:lnTo>
                  <a:pt x="85725" y="1295463"/>
                </a:lnTo>
                <a:lnTo>
                  <a:pt x="85725" y="1324038"/>
                </a:lnTo>
                <a:lnTo>
                  <a:pt x="312674" y="1324038"/>
                </a:lnTo>
                <a:lnTo>
                  <a:pt x="319024" y="1317637"/>
                </a:lnTo>
                <a:lnTo>
                  <a:pt x="319024" y="1309751"/>
                </a:lnTo>
                <a:lnTo>
                  <a:pt x="290449" y="1309751"/>
                </a:lnTo>
                <a:lnTo>
                  <a:pt x="290449" y="1295463"/>
                </a:lnTo>
                <a:close/>
              </a:path>
              <a:path w="319404" h="1353185">
                <a:moveTo>
                  <a:pt x="290449" y="14350"/>
                </a:moveTo>
                <a:lnTo>
                  <a:pt x="290449" y="1309751"/>
                </a:lnTo>
                <a:lnTo>
                  <a:pt x="304800" y="1295463"/>
                </a:lnTo>
                <a:lnTo>
                  <a:pt x="319024" y="1295463"/>
                </a:lnTo>
                <a:lnTo>
                  <a:pt x="319024" y="28575"/>
                </a:lnTo>
                <a:lnTo>
                  <a:pt x="304800" y="28575"/>
                </a:lnTo>
                <a:lnTo>
                  <a:pt x="290449" y="14350"/>
                </a:lnTo>
                <a:close/>
              </a:path>
              <a:path w="319404" h="1353185">
                <a:moveTo>
                  <a:pt x="319024" y="1295463"/>
                </a:moveTo>
                <a:lnTo>
                  <a:pt x="304800" y="1295463"/>
                </a:lnTo>
                <a:lnTo>
                  <a:pt x="290449" y="1309751"/>
                </a:lnTo>
                <a:lnTo>
                  <a:pt x="319024" y="1309751"/>
                </a:lnTo>
                <a:lnTo>
                  <a:pt x="319024" y="1295463"/>
                </a:lnTo>
                <a:close/>
              </a:path>
              <a:path w="319404" h="1353185">
                <a:moveTo>
                  <a:pt x="312674" y="0"/>
                </a:moveTo>
                <a:lnTo>
                  <a:pt x="0" y="0"/>
                </a:lnTo>
                <a:lnTo>
                  <a:pt x="0" y="28575"/>
                </a:lnTo>
                <a:lnTo>
                  <a:pt x="290449" y="28575"/>
                </a:lnTo>
                <a:lnTo>
                  <a:pt x="290449" y="14350"/>
                </a:lnTo>
                <a:lnTo>
                  <a:pt x="319024" y="14350"/>
                </a:lnTo>
                <a:lnTo>
                  <a:pt x="319024" y="6476"/>
                </a:lnTo>
                <a:lnTo>
                  <a:pt x="312674" y="0"/>
                </a:lnTo>
                <a:close/>
              </a:path>
              <a:path w="319404" h="1353185">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5" name="object 15"/>
          <p:cNvSpPr/>
          <p:nvPr/>
        </p:nvSpPr>
        <p:spPr>
          <a:xfrm>
            <a:off x="7123377" y="4928292"/>
            <a:ext cx="315895" cy="1187590"/>
          </a:xfrm>
          <a:custGeom>
            <a:avLst/>
            <a:gdLst/>
            <a:ahLst/>
            <a:cxnLst/>
            <a:rect l="l" t="t" r="r" b="b"/>
            <a:pathLst>
              <a:path w="319404" h="1200785">
                <a:moveTo>
                  <a:pt x="233425" y="28575"/>
                </a:moveTo>
                <a:lnTo>
                  <a:pt x="6476" y="28575"/>
                </a:lnTo>
                <a:lnTo>
                  <a:pt x="0" y="35051"/>
                </a:lnTo>
                <a:lnTo>
                  <a:pt x="0" y="1193812"/>
                </a:lnTo>
                <a:lnTo>
                  <a:pt x="6476" y="1200213"/>
                </a:lnTo>
                <a:lnTo>
                  <a:pt x="319150" y="1200213"/>
                </a:lnTo>
                <a:lnTo>
                  <a:pt x="319150" y="1185926"/>
                </a:lnTo>
                <a:lnTo>
                  <a:pt x="28575" y="1185926"/>
                </a:lnTo>
                <a:lnTo>
                  <a:pt x="14350" y="1171638"/>
                </a:lnTo>
                <a:lnTo>
                  <a:pt x="28575" y="1171638"/>
                </a:lnTo>
                <a:lnTo>
                  <a:pt x="28575" y="57150"/>
                </a:lnTo>
                <a:lnTo>
                  <a:pt x="14350" y="57150"/>
                </a:lnTo>
                <a:lnTo>
                  <a:pt x="28575" y="42925"/>
                </a:lnTo>
                <a:lnTo>
                  <a:pt x="233425" y="42925"/>
                </a:lnTo>
                <a:lnTo>
                  <a:pt x="233425" y="28575"/>
                </a:lnTo>
                <a:close/>
              </a:path>
              <a:path w="319404" h="1200785">
                <a:moveTo>
                  <a:pt x="28575" y="1171638"/>
                </a:moveTo>
                <a:lnTo>
                  <a:pt x="14350" y="1171638"/>
                </a:lnTo>
                <a:lnTo>
                  <a:pt x="28575" y="1185926"/>
                </a:lnTo>
                <a:lnTo>
                  <a:pt x="28575" y="1171638"/>
                </a:lnTo>
                <a:close/>
              </a:path>
              <a:path w="319404" h="1200785">
                <a:moveTo>
                  <a:pt x="319150" y="1171638"/>
                </a:moveTo>
                <a:lnTo>
                  <a:pt x="28575" y="1171638"/>
                </a:lnTo>
                <a:lnTo>
                  <a:pt x="28575" y="1185926"/>
                </a:lnTo>
                <a:lnTo>
                  <a:pt x="319150" y="1185926"/>
                </a:lnTo>
                <a:lnTo>
                  <a:pt x="319150" y="1171638"/>
                </a:lnTo>
                <a:close/>
              </a:path>
              <a:path w="319404" h="1200785">
                <a:moveTo>
                  <a:pt x="233425" y="0"/>
                </a:moveTo>
                <a:lnTo>
                  <a:pt x="233425" y="85725"/>
                </a:lnTo>
                <a:lnTo>
                  <a:pt x="290660" y="57150"/>
                </a:lnTo>
                <a:lnTo>
                  <a:pt x="247650" y="57150"/>
                </a:lnTo>
                <a:lnTo>
                  <a:pt x="247650" y="28575"/>
                </a:lnTo>
                <a:lnTo>
                  <a:pt x="290491" y="28575"/>
                </a:lnTo>
                <a:lnTo>
                  <a:pt x="233425" y="0"/>
                </a:lnTo>
                <a:close/>
              </a:path>
              <a:path w="319404" h="1200785">
                <a:moveTo>
                  <a:pt x="28575" y="42925"/>
                </a:moveTo>
                <a:lnTo>
                  <a:pt x="14350" y="57150"/>
                </a:lnTo>
                <a:lnTo>
                  <a:pt x="28575" y="57150"/>
                </a:lnTo>
                <a:lnTo>
                  <a:pt x="28575" y="42925"/>
                </a:lnTo>
                <a:close/>
              </a:path>
              <a:path w="319404" h="1200785">
                <a:moveTo>
                  <a:pt x="233425" y="42925"/>
                </a:moveTo>
                <a:lnTo>
                  <a:pt x="28575" y="42925"/>
                </a:lnTo>
                <a:lnTo>
                  <a:pt x="28575" y="57150"/>
                </a:lnTo>
                <a:lnTo>
                  <a:pt x="233425" y="57150"/>
                </a:lnTo>
                <a:lnTo>
                  <a:pt x="233425" y="42925"/>
                </a:lnTo>
                <a:close/>
              </a:path>
              <a:path w="319404" h="1200785">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16" name="object 16"/>
          <p:cNvSpPr txBox="1"/>
          <p:nvPr/>
        </p:nvSpPr>
        <p:spPr>
          <a:xfrm>
            <a:off x="6233219" y="4744659"/>
            <a:ext cx="602901" cy="274555"/>
          </a:xfrm>
          <a:prstGeom prst="rect">
            <a:avLst/>
          </a:prstGeom>
          <a:solidFill>
            <a:srgbClr val="FC0001"/>
          </a:solidFill>
          <a:ln w="28575">
            <a:solidFill>
              <a:srgbClr val="000000"/>
            </a:solidFill>
          </a:ln>
        </p:spPr>
        <p:txBody>
          <a:bodyPr vert="horz" wrap="square" lIns="0" tIns="628" rIns="0" bIns="0" rtlCol="0">
            <a:spAutoFit/>
          </a:bodyPr>
          <a:lstStyle/>
          <a:p>
            <a:pPr marL="83526">
              <a:spcBef>
                <a:spcPts val="5"/>
              </a:spcBef>
            </a:pPr>
            <a:r>
              <a:rPr sz="1780" dirty="0">
                <a:solidFill>
                  <a:srgbClr val="FFFFFF"/>
                </a:solidFill>
                <a:latin typeface="Tw Cen MT" panose="020B0602020104020603" pitchFamily="34" charset="0"/>
                <a:cs typeface="Tahoma"/>
              </a:rPr>
              <a:t>ACC</a:t>
            </a:r>
            <a:endParaRPr sz="1780" dirty="0">
              <a:latin typeface="Tw Cen MT" panose="020B0602020104020603" pitchFamily="34" charset="0"/>
              <a:cs typeface="Tahoma"/>
            </a:endParaRPr>
          </a:p>
        </p:txBody>
      </p:sp>
      <p:sp>
        <p:nvSpPr>
          <p:cNvPr id="17" name="object 17"/>
          <p:cNvSpPr/>
          <p:nvPr/>
        </p:nvSpPr>
        <p:spPr>
          <a:xfrm>
            <a:off x="6836120" y="4852929"/>
            <a:ext cx="602901" cy="84783"/>
          </a:xfrm>
          <a:custGeom>
            <a:avLst/>
            <a:gdLst/>
            <a:ahLst/>
            <a:cxnLst/>
            <a:rect l="l" t="t" r="r" b="b"/>
            <a:pathLst>
              <a:path w="609600" h="85725">
                <a:moveTo>
                  <a:pt x="523875" y="0"/>
                </a:moveTo>
                <a:lnTo>
                  <a:pt x="523875" y="85725"/>
                </a:lnTo>
                <a:lnTo>
                  <a:pt x="581109" y="57150"/>
                </a:lnTo>
                <a:lnTo>
                  <a:pt x="538099" y="57150"/>
                </a:lnTo>
                <a:lnTo>
                  <a:pt x="538099" y="28575"/>
                </a:lnTo>
                <a:lnTo>
                  <a:pt x="580940" y="28575"/>
                </a:lnTo>
                <a:lnTo>
                  <a:pt x="523875" y="0"/>
                </a:lnTo>
                <a:close/>
              </a:path>
              <a:path w="609600" h="85725">
                <a:moveTo>
                  <a:pt x="523875" y="28575"/>
                </a:moveTo>
                <a:lnTo>
                  <a:pt x="0" y="28575"/>
                </a:lnTo>
                <a:lnTo>
                  <a:pt x="0" y="57150"/>
                </a:lnTo>
                <a:lnTo>
                  <a:pt x="523875" y="57150"/>
                </a:lnTo>
                <a:lnTo>
                  <a:pt x="523875" y="28575"/>
                </a:lnTo>
                <a:close/>
              </a:path>
              <a:path w="609600" h="85725">
                <a:moveTo>
                  <a:pt x="580940" y="28575"/>
                </a:moveTo>
                <a:lnTo>
                  <a:pt x="538099" y="28575"/>
                </a:lnTo>
                <a:lnTo>
                  <a:pt x="538099" y="57150"/>
                </a:lnTo>
                <a:lnTo>
                  <a:pt x="581109" y="57150"/>
                </a:lnTo>
                <a:lnTo>
                  <a:pt x="609600" y="42925"/>
                </a:lnTo>
                <a:lnTo>
                  <a:pt x="580940" y="28575"/>
                </a:lnTo>
                <a:close/>
              </a:path>
            </a:pathLst>
          </a:custGeom>
          <a:solidFill>
            <a:srgbClr val="FC0001"/>
          </a:solidFill>
        </p:spPr>
        <p:txBody>
          <a:bodyPr wrap="square" lIns="0" tIns="0" rIns="0" bIns="0" rtlCol="0"/>
          <a:lstStyle/>
          <a:p>
            <a:endParaRPr sz="3165"/>
          </a:p>
        </p:txBody>
      </p:sp>
      <p:sp>
        <p:nvSpPr>
          <p:cNvPr id="20" name="标题 19">
            <a:extLst>
              <a:ext uri="{FF2B5EF4-FFF2-40B4-BE49-F238E27FC236}">
                <a16:creationId xmlns:a16="http://schemas.microsoft.com/office/drawing/2014/main" id="{6825FA92-AD74-4557-97F1-1171FEE87C93}"/>
              </a:ext>
            </a:extLst>
          </p:cNvPr>
          <p:cNvSpPr>
            <a:spLocks noGrp="1"/>
          </p:cNvSpPr>
          <p:nvPr>
            <p:ph type="title"/>
          </p:nvPr>
        </p:nvSpPr>
        <p:spPr/>
        <p:txBody>
          <a:bodyPr/>
          <a:lstStyle/>
          <a:p>
            <a:r>
              <a:rPr lang="en-US" altLang="zh-CN" dirty="0"/>
              <a:t>Accumulator</a:t>
            </a:r>
            <a:endParaRPr lang="zh-CN" altLang="en-US" dirty="0"/>
          </a:p>
        </p:txBody>
      </p:sp>
      <p:sp>
        <p:nvSpPr>
          <p:cNvPr id="21" name="矩形 20">
            <a:extLst>
              <a:ext uri="{FF2B5EF4-FFF2-40B4-BE49-F238E27FC236}">
                <a16:creationId xmlns:a16="http://schemas.microsoft.com/office/drawing/2014/main" id="{1CF1223C-1263-43A8-86AE-F63786F0A95F}"/>
              </a:ext>
            </a:extLst>
          </p:cNvPr>
          <p:cNvSpPr/>
          <p:nvPr/>
        </p:nvSpPr>
        <p:spPr bwMode="auto">
          <a:xfrm>
            <a:off x="7439021" y="5916587"/>
            <a:ext cx="602901" cy="624011"/>
          </a:xfrm>
          <a:prstGeom prst="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dirty="0">
                <a:ln>
                  <a:noFill/>
                </a:ln>
                <a:solidFill>
                  <a:schemeClr val="tx1"/>
                </a:solidFill>
                <a:effectLst/>
                <a:latin typeface="Tw Cen MT" panose="020B0602020104020603" pitchFamily="34" charset="0"/>
              </a:rPr>
              <a:t>MEM</a:t>
            </a:r>
            <a:endParaRPr kumimoji="0" lang="zh-CN" altLang="en-US" sz="1600" i="0" u="none" strike="noStrike" cap="none" normalizeH="0" baseline="0" dirty="0">
              <a:ln>
                <a:noFill/>
              </a:ln>
              <a:solidFill>
                <a:schemeClr val="tx1"/>
              </a:solidFill>
              <a:effectLst/>
              <a:latin typeface="Tw Cen MT" panose="020B0602020104020603"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641" y="1085483"/>
            <a:ext cx="8434310" cy="431721"/>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rPr>
              <a:t>Stack: top of stack (TOS) is implicit in instructions</a:t>
            </a:r>
          </a:p>
        </p:txBody>
      </p:sp>
      <p:sp>
        <p:nvSpPr>
          <p:cNvPr id="4" name="object 4"/>
          <p:cNvSpPr txBox="1"/>
          <p:nvPr/>
        </p:nvSpPr>
        <p:spPr>
          <a:xfrm>
            <a:off x="881742" y="1636585"/>
            <a:ext cx="1173301" cy="1434716"/>
          </a:xfrm>
          <a:prstGeom prst="rect">
            <a:avLst/>
          </a:prstGeom>
        </p:spPr>
        <p:txBody>
          <a:bodyPr vert="horz" wrap="square" lIns="0" tIns="60290" rIns="0" bIns="0" rtlCol="0">
            <a:spAutoFit/>
          </a:bodyPr>
          <a:lstStyle/>
          <a:p>
            <a:pPr marL="12560">
              <a:spcBef>
                <a:spcPts val="475"/>
              </a:spcBef>
            </a:pPr>
            <a:r>
              <a:rPr sz="1978" spc="-5" dirty="0">
                <a:solidFill>
                  <a:srgbClr val="030304"/>
                </a:solidFill>
                <a:latin typeface="Tw Cen MT" panose="020B0602020104020603" pitchFamily="34" charset="0"/>
                <a:cs typeface="Courier New"/>
              </a:rPr>
              <a:t>push</a:t>
            </a:r>
            <a:r>
              <a:rPr sz="1978" spc="-104" dirty="0">
                <a:solidFill>
                  <a:srgbClr val="030304"/>
                </a:solidFill>
                <a:latin typeface="Tw Cen MT" panose="020B0602020104020603" pitchFamily="34" charset="0"/>
                <a:cs typeface="Courier New"/>
              </a:rPr>
              <a:t> </a:t>
            </a:r>
            <a:r>
              <a:rPr sz="1978" dirty="0">
                <a:solidFill>
                  <a:srgbClr val="030304"/>
                </a:solidFill>
                <a:latin typeface="Tw Cen MT" panose="020B0602020104020603" pitchFamily="34" charset="0"/>
                <a:cs typeface="Courier New"/>
              </a:rPr>
              <a:t>B</a:t>
            </a:r>
            <a:endParaRPr sz="1978" dirty="0">
              <a:latin typeface="Tw Cen MT" panose="020B0602020104020603" pitchFamily="34" charset="0"/>
              <a:cs typeface="Courier New"/>
            </a:endParaRPr>
          </a:p>
          <a:p>
            <a:pPr marL="12560" marR="5024">
              <a:lnSpc>
                <a:spcPct val="120000"/>
              </a:lnSpc>
            </a:pPr>
            <a:r>
              <a:rPr sz="1978" spc="-5" dirty="0">
                <a:solidFill>
                  <a:srgbClr val="030304"/>
                </a:solidFill>
                <a:latin typeface="Tw Cen MT" panose="020B0602020104020603" pitchFamily="34" charset="0"/>
                <a:cs typeface="Courier New"/>
              </a:rPr>
              <a:t>push</a:t>
            </a:r>
            <a:r>
              <a:rPr sz="1978" spc="-104" dirty="0">
                <a:solidFill>
                  <a:srgbClr val="030304"/>
                </a:solidFill>
                <a:latin typeface="Tw Cen MT" panose="020B0602020104020603" pitchFamily="34" charset="0"/>
                <a:cs typeface="Courier New"/>
              </a:rPr>
              <a:t> </a:t>
            </a:r>
            <a:r>
              <a:rPr sz="1978" dirty="0">
                <a:solidFill>
                  <a:srgbClr val="030304"/>
                </a:solidFill>
                <a:latin typeface="Tw Cen MT" panose="020B0602020104020603" pitchFamily="34" charset="0"/>
                <a:cs typeface="Courier New"/>
              </a:rPr>
              <a:t>C  </a:t>
            </a:r>
            <a:r>
              <a:rPr sz="1978" spc="-5" dirty="0">
                <a:solidFill>
                  <a:srgbClr val="030304"/>
                </a:solidFill>
                <a:latin typeface="Tw Cen MT" panose="020B0602020104020603" pitchFamily="34" charset="0"/>
                <a:cs typeface="Courier New"/>
              </a:rPr>
              <a:t>add  </a:t>
            </a:r>
            <a:endParaRPr lang="en-US" altLang="zh-CN" sz="1978" spc="-5" dirty="0">
              <a:solidFill>
                <a:srgbClr val="030304"/>
              </a:solidFill>
              <a:latin typeface="Tw Cen MT" panose="020B0602020104020603" pitchFamily="34" charset="0"/>
              <a:cs typeface="Courier New"/>
            </a:endParaRPr>
          </a:p>
          <a:p>
            <a:pPr marL="12560" marR="5024">
              <a:lnSpc>
                <a:spcPct val="120000"/>
              </a:lnSpc>
            </a:pPr>
            <a:r>
              <a:rPr sz="1978" spc="-5" dirty="0">
                <a:solidFill>
                  <a:srgbClr val="030304"/>
                </a:solidFill>
                <a:latin typeface="Tw Cen MT" panose="020B0602020104020603" pitchFamily="34" charset="0"/>
                <a:cs typeface="Courier New"/>
              </a:rPr>
              <a:t>pop</a:t>
            </a:r>
            <a:r>
              <a:rPr sz="1978" spc="-109" dirty="0">
                <a:solidFill>
                  <a:srgbClr val="030304"/>
                </a:solidFill>
                <a:latin typeface="Tw Cen MT" panose="020B0602020104020603" pitchFamily="34" charset="0"/>
                <a:cs typeface="Courier New"/>
              </a:rPr>
              <a:t> </a:t>
            </a:r>
            <a:r>
              <a:rPr sz="1978" dirty="0">
                <a:solidFill>
                  <a:srgbClr val="030304"/>
                </a:solidFill>
                <a:latin typeface="Tw Cen MT" panose="020B0602020104020603" pitchFamily="34" charset="0"/>
                <a:cs typeface="Courier New"/>
              </a:rPr>
              <a:t>A</a:t>
            </a:r>
            <a:endParaRPr sz="1978" dirty="0">
              <a:latin typeface="Tw Cen MT" panose="020B0602020104020603" pitchFamily="34" charset="0"/>
              <a:cs typeface="Courier New"/>
            </a:endParaRPr>
          </a:p>
        </p:txBody>
      </p:sp>
      <p:sp>
        <p:nvSpPr>
          <p:cNvPr id="5" name="object 5"/>
          <p:cNvSpPr txBox="1"/>
          <p:nvPr/>
        </p:nvSpPr>
        <p:spPr>
          <a:xfrm>
            <a:off x="3443193" y="1696875"/>
            <a:ext cx="5304881" cy="1403001"/>
          </a:xfrm>
          <a:prstGeom prst="rect">
            <a:avLst/>
          </a:prstGeom>
        </p:spPr>
        <p:txBody>
          <a:bodyPr vert="horz" wrap="square" lIns="0" tIns="0" rIns="0" bIns="0" rtlCol="0">
            <a:spAutoFit/>
          </a:bodyPr>
          <a:lstStyle/>
          <a:p>
            <a:pPr marL="12560"/>
            <a:r>
              <a:rPr sz="1978" dirty="0">
                <a:solidFill>
                  <a:srgbClr val="030304"/>
                </a:solidFill>
                <a:latin typeface="Tw Cen MT" panose="020B0602020104020603" pitchFamily="34" charset="0"/>
                <a:cs typeface="Arial"/>
              </a:rPr>
              <a:t>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 =</a:t>
            </a:r>
            <a:r>
              <a:rPr sz="1978" spc="-158"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mem[B]</a:t>
            </a:r>
            <a:endParaRPr sz="1978" dirty="0">
              <a:latin typeface="Tw Cen MT" panose="020B0602020104020603" pitchFamily="34" charset="0"/>
              <a:cs typeface="Arial"/>
            </a:endParaRPr>
          </a:p>
          <a:p>
            <a:pPr marL="12560">
              <a:spcBef>
                <a:spcPts val="475"/>
              </a:spcBef>
            </a:pPr>
            <a:r>
              <a:rPr sz="1978" dirty="0">
                <a:solidFill>
                  <a:srgbClr val="030304"/>
                </a:solidFill>
                <a:latin typeface="Tw Cen MT" panose="020B0602020104020603" pitchFamily="34" charset="0"/>
                <a:cs typeface="Arial"/>
              </a:rPr>
              <a:t>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 =</a:t>
            </a:r>
            <a:r>
              <a:rPr sz="1978" spc="-143"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mem[C]</a:t>
            </a:r>
            <a:endParaRPr sz="1978" dirty="0">
              <a:latin typeface="Tw Cen MT" panose="020B0602020104020603" pitchFamily="34" charset="0"/>
              <a:cs typeface="Arial"/>
            </a:endParaRPr>
          </a:p>
          <a:p>
            <a:pPr marL="12560" marR="5024">
              <a:lnSpc>
                <a:spcPct val="120000"/>
              </a:lnSpc>
            </a:pPr>
            <a:r>
              <a:rPr sz="1978" dirty="0">
                <a:solidFill>
                  <a:srgbClr val="030304"/>
                </a:solidFill>
                <a:latin typeface="Tw Cen MT" panose="020B0602020104020603" pitchFamily="34" charset="0"/>
                <a:cs typeface="Arial"/>
              </a:rPr>
              <a:t>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 = 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 +</a:t>
            </a:r>
            <a:r>
              <a:rPr sz="1978" spc="-208"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  mem[A] =</a:t>
            </a:r>
            <a:r>
              <a:rPr sz="1978" spc="-119"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stack[</a:t>
            </a:r>
            <a:r>
              <a:rPr sz="1978" dirty="0">
                <a:solidFill>
                  <a:srgbClr val="FC0001"/>
                </a:solidFill>
                <a:latin typeface="Tw Cen MT" panose="020B0602020104020603" pitchFamily="34" charset="0"/>
                <a:cs typeface="Arial"/>
              </a:rPr>
              <a:t>--TOS</a:t>
            </a:r>
            <a:r>
              <a:rPr sz="1978" dirty="0">
                <a:solidFill>
                  <a:srgbClr val="030304"/>
                </a:solidFill>
                <a:latin typeface="Tw Cen MT" panose="020B0602020104020603" pitchFamily="34" charset="0"/>
                <a:cs typeface="Arial"/>
              </a:rPr>
              <a:t>]</a:t>
            </a:r>
            <a:endParaRPr sz="1978" dirty="0">
              <a:latin typeface="Tw Cen MT" panose="020B0602020104020603" pitchFamily="34" charset="0"/>
              <a:cs typeface="Arial"/>
            </a:endParaRPr>
          </a:p>
        </p:txBody>
      </p:sp>
      <p:sp>
        <p:nvSpPr>
          <p:cNvPr id="6" name="object 6"/>
          <p:cNvSpPr/>
          <p:nvPr/>
        </p:nvSpPr>
        <p:spPr>
          <a:xfrm>
            <a:off x="7214297" y="3525374"/>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solidFill>
            <a:srgbClr val="00FFCC"/>
          </a:solidFill>
        </p:spPr>
        <p:txBody>
          <a:bodyPr wrap="square" lIns="0" tIns="0" rIns="0" bIns="0" rtlCol="0"/>
          <a:lstStyle/>
          <a:p>
            <a:endParaRPr sz="3165"/>
          </a:p>
        </p:txBody>
      </p:sp>
      <p:sp>
        <p:nvSpPr>
          <p:cNvPr id="7" name="object 7"/>
          <p:cNvSpPr/>
          <p:nvPr/>
        </p:nvSpPr>
        <p:spPr>
          <a:xfrm>
            <a:off x="7214297" y="3525374"/>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ln w="28575">
            <a:solidFill>
              <a:srgbClr val="000000"/>
            </a:solidFill>
          </a:ln>
        </p:spPr>
        <p:txBody>
          <a:bodyPr wrap="square" lIns="0" tIns="0" rIns="0" bIns="0" rtlCol="0"/>
          <a:lstStyle/>
          <a:p>
            <a:endParaRPr sz="3165"/>
          </a:p>
        </p:txBody>
      </p:sp>
      <p:sp>
        <p:nvSpPr>
          <p:cNvPr id="9" name="object 9"/>
          <p:cNvSpPr/>
          <p:nvPr/>
        </p:nvSpPr>
        <p:spPr>
          <a:xfrm>
            <a:off x="7817198" y="3963355"/>
            <a:ext cx="315895" cy="1186962"/>
          </a:xfrm>
          <a:custGeom>
            <a:avLst/>
            <a:gdLst/>
            <a:ahLst/>
            <a:cxnLst/>
            <a:rect l="l" t="t" r="r" b="b"/>
            <a:pathLst>
              <a:path w="319404" h="1200150">
                <a:moveTo>
                  <a:pt x="85725" y="1114425"/>
                </a:moveTo>
                <a:lnTo>
                  <a:pt x="0" y="1157351"/>
                </a:lnTo>
                <a:lnTo>
                  <a:pt x="85725" y="1200150"/>
                </a:lnTo>
                <a:lnTo>
                  <a:pt x="85725" y="1171575"/>
                </a:lnTo>
                <a:lnTo>
                  <a:pt x="71374" y="1171575"/>
                </a:lnTo>
                <a:lnTo>
                  <a:pt x="71374" y="1143000"/>
                </a:lnTo>
                <a:lnTo>
                  <a:pt x="85725" y="1143000"/>
                </a:lnTo>
                <a:lnTo>
                  <a:pt x="85725" y="1114425"/>
                </a:lnTo>
                <a:close/>
              </a:path>
              <a:path w="319404" h="1200150">
                <a:moveTo>
                  <a:pt x="85725" y="1143000"/>
                </a:moveTo>
                <a:lnTo>
                  <a:pt x="71374" y="1143000"/>
                </a:lnTo>
                <a:lnTo>
                  <a:pt x="71374" y="1171575"/>
                </a:lnTo>
                <a:lnTo>
                  <a:pt x="85725" y="1171575"/>
                </a:lnTo>
                <a:lnTo>
                  <a:pt x="85725" y="1143000"/>
                </a:lnTo>
                <a:close/>
              </a:path>
              <a:path w="319404" h="1200150">
                <a:moveTo>
                  <a:pt x="290449" y="1143000"/>
                </a:moveTo>
                <a:lnTo>
                  <a:pt x="85725" y="1143000"/>
                </a:lnTo>
                <a:lnTo>
                  <a:pt x="85725" y="1171575"/>
                </a:lnTo>
                <a:lnTo>
                  <a:pt x="312674" y="1171575"/>
                </a:lnTo>
                <a:lnTo>
                  <a:pt x="319024" y="1165225"/>
                </a:lnTo>
                <a:lnTo>
                  <a:pt x="319024" y="1157351"/>
                </a:lnTo>
                <a:lnTo>
                  <a:pt x="290449" y="1157351"/>
                </a:lnTo>
                <a:lnTo>
                  <a:pt x="290449" y="1143000"/>
                </a:lnTo>
                <a:close/>
              </a:path>
              <a:path w="319404" h="1200150">
                <a:moveTo>
                  <a:pt x="290449" y="14350"/>
                </a:moveTo>
                <a:lnTo>
                  <a:pt x="290449" y="1157351"/>
                </a:lnTo>
                <a:lnTo>
                  <a:pt x="304800" y="1143000"/>
                </a:lnTo>
                <a:lnTo>
                  <a:pt x="319024" y="1143000"/>
                </a:lnTo>
                <a:lnTo>
                  <a:pt x="319024" y="28575"/>
                </a:lnTo>
                <a:lnTo>
                  <a:pt x="304800" y="28575"/>
                </a:lnTo>
                <a:lnTo>
                  <a:pt x="290449" y="14350"/>
                </a:lnTo>
                <a:close/>
              </a:path>
              <a:path w="319404" h="1200150">
                <a:moveTo>
                  <a:pt x="319024" y="1143000"/>
                </a:moveTo>
                <a:lnTo>
                  <a:pt x="304800" y="1143000"/>
                </a:lnTo>
                <a:lnTo>
                  <a:pt x="290449" y="1157351"/>
                </a:lnTo>
                <a:lnTo>
                  <a:pt x="319024" y="1157351"/>
                </a:lnTo>
                <a:lnTo>
                  <a:pt x="319024" y="1143000"/>
                </a:lnTo>
                <a:close/>
              </a:path>
              <a:path w="319404" h="1200150">
                <a:moveTo>
                  <a:pt x="312674" y="0"/>
                </a:moveTo>
                <a:lnTo>
                  <a:pt x="0" y="0"/>
                </a:lnTo>
                <a:lnTo>
                  <a:pt x="0" y="28575"/>
                </a:lnTo>
                <a:lnTo>
                  <a:pt x="290449" y="28575"/>
                </a:lnTo>
                <a:lnTo>
                  <a:pt x="290449" y="14350"/>
                </a:lnTo>
                <a:lnTo>
                  <a:pt x="319024" y="14350"/>
                </a:lnTo>
                <a:lnTo>
                  <a:pt x="319024" y="6476"/>
                </a:lnTo>
                <a:lnTo>
                  <a:pt x="312674" y="0"/>
                </a:lnTo>
                <a:close/>
              </a:path>
              <a:path w="319404" h="1200150">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0" name="object 10"/>
          <p:cNvSpPr/>
          <p:nvPr/>
        </p:nvSpPr>
        <p:spPr>
          <a:xfrm>
            <a:off x="6898652" y="4236545"/>
            <a:ext cx="315895" cy="584060"/>
          </a:xfrm>
          <a:custGeom>
            <a:avLst/>
            <a:gdLst/>
            <a:ahLst/>
            <a:cxnLst/>
            <a:rect l="l" t="t" r="r" b="b"/>
            <a:pathLst>
              <a:path w="319404" h="590550">
                <a:moveTo>
                  <a:pt x="233425" y="28575"/>
                </a:moveTo>
                <a:lnTo>
                  <a:pt x="6476" y="28575"/>
                </a:lnTo>
                <a:lnTo>
                  <a:pt x="0" y="35051"/>
                </a:lnTo>
                <a:lnTo>
                  <a:pt x="0" y="584200"/>
                </a:lnTo>
                <a:lnTo>
                  <a:pt x="6476" y="590550"/>
                </a:lnTo>
                <a:lnTo>
                  <a:pt x="319150" y="590550"/>
                </a:lnTo>
                <a:lnTo>
                  <a:pt x="319150" y="576326"/>
                </a:lnTo>
                <a:lnTo>
                  <a:pt x="28575" y="576326"/>
                </a:lnTo>
                <a:lnTo>
                  <a:pt x="14350" y="561975"/>
                </a:lnTo>
                <a:lnTo>
                  <a:pt x="28575" y="561975"/>
                </a:lnTo>
                <a:lnTo>
                  <a:pt x="28575" y="57150"/>
                </a:lnTo>
                <a:lnTo>
                  <a:pt x="14350" y="57150"/>
                </a:lnTo>
                <a:lnTo>
                  <a:pt x="28575" y="42925"/>
                </a:lnTo>
                <a:lnTo>
                  <a:pt x="233425" y="42925"/>
                </a:lnTo>
                <a:lnTo>
                  <a:pt x="233425" y="28575"/>
                </a:lnTo>
                <a:close/>
              </a:path>
              <a:path w="319404" h="590550">
                <a:moveTo>
                  <a:pt x="28575" y="561975"/>
                </a:moveTo>
                <a:lnTo>
                  <a:pt x="14350" y="561975"/>
                </a:lnTo>
                <a:lnTo>
                  <a:pt x="28575" y="576326"/>
                </a:lnTo>
                <a:lnTo>
                  <a:pt x="28575" y="561975"/>
                </a:lnTo>
                <a:close/>
              </a:path>
              <a:path w="319404" h="590550">
                <a:moveTo>
                  <a:pt x="319150" y="561975"/>
                </a:moveTo>
                <a:lnTo>
                  <a:pt x="28575" y="561975"/>
                </a:lnTo>
                <a:lnTo>
                  <a:pt x="28575" y="576326"/>
                </a:lnTo>
                <a:lnTo>
                  <a:pt x="319150" y="576326"/>
                </a:lnTo>
                <a:lnTo>
                  <a:pt x="319150" y="561975"/>
                </a:lnTo>
                <a:close/>
              </a:path>
              <a:path w="319404" h="590550">
                <a:moveTo>
                  <a:pt x="233425" y="0"/>
                </a:moveTo>
                <a:lnTo>
                  <a:pt x="233425" y="85725"/>
                </a:lnTo>
                <a:lnTo>
                  <a:pt x="290660" y="57150"/>
                </a:lnTo>
                <a:lnTo>
                  <a:pt x="247650" y="57150"/>
                </a:lnTo>
                <a:lnTo>
                  <a:pt x="247650" y="28575"/>
                </a:lnTo>
                <a:lnTo>
                  <a:pt x="290491" y="28575"/>
                </a:lnTo>
                <a:lnTo>
                  <a:pt x="233425" y="0"/>
                </a:lnTo>
                <a:close/>
              </a:path>
              <a:path w="319404" h="590550">
                <a:moveTo>
                  <a:pt x="28575" y="42925"/>
                </a:moveTo>
                <a:lnTo>
                  <a:pt x="14350" y="57150"/>
                </a:lnTo>
                <a:lnTo>
                  <a:pt x="28575" y="57150"/>
                </a:lnTo>
                <a:lnTo>
                  <a:pt x="28575" y="42925"/>
                </a:lnTo>
                <a:close/>
              </a:path>
              <a:path w="319404" h="590550">
                <a:moveTo>
                  <a:pt x="233425" y="42925"/>
                </a:moveTo>
                <a:lnTo>
                  <a:pt x="28575" y="42925"/>
                </a:lnTo>
                <a:lnTo>
                  <a:pt x="28575" y="57150"/>
                </a:lnTo>
                <a:lnTo>
                  <a:pt x="233425" y="57150"/>
                </a:lnTo>
                <a:lnTo>
                  <a:pt x="233425" y="42925"/>
                </a:lnTo>
                <a:close/>
              </a:path>
              <a:path w="319404" h="590550">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11" name="object 11"/>
          <p:cNvSpPr/>
          <p:nvPr/>
        </p:nvSpPr>
        <p:spPr>
          <a:xfrm>
            <a:off x="6747927" y="3633644"/>
            <a:ext cx="466620" cy="1488412"/>
          </a:xfrm>
          <a:custGeom>
            <a:avLst/>
            <a:gdLst/>
            <a:ahLst/>
            <a:cxnLst/>
            <a:rect l="l" t="t" r="r" b="b"/>
            <a:pathLst>
              <a:path w="471804" h="1504950">
                <a:moveTo>
                  <a:pt x="385825" y="28575"/>
                </a:moveTo>
                <a:lnTo>
                  <a:pt x="6476" y="28575"/>
                </a:lnTo>
                <a:lnTo>
                  <a:pt x="0" y="35051"/>
                </a:lnTo>
                <a:lnTo>
                  <a:pt x="0" y="1498600"/>
                </a:lnTo>
                <a:lnTo>
                  <a:pt x="6476" y="1504950"/>
                </a:lnTo>
                <a:lnTo>
                  <a:pt x="471550" y="1504950"/>
                </a:lnTo>
                <a:lnTo>
                  <a:pt x="471550" y="1490726"/>
                </a:lnTo>
                <a:lnTo>
                  <a:pt x="28575" y="1490726"/>
                </a:lnTo>
                <a:lnTo>
                  <a:pt x="14350" y="1476375"/>
                </a:lnTo>
                <a:lnTo>
                  <a:pt x="28575" y="1476375"/>
                </a:lnTo>
                <a:lnTo>
                  <a:pt x="28575" y="57150"/>
                </a:lnTo>
                <a:lnTo>
                  <a:pt x="14350" y="57150"/>
                </a:lnTo>
                <a:lnTo>
                  <a:pt x="28575" y="42925"/>
                </a:lnTo>
                <a:lnTo>
                  <a:pt x="385825" y="42925"/>
                </a:lnTo>
                <a:lnTo>
                  <a:pt x="385825" y="28575"/>
                </a:lnTo>
                <a:close/>
              </a:path>
              <a:path w="471804" h="1504950">
                <a:moveTo>
                  <a:pt x="28575" y="1476375"/>
                </a:moveTo>
                <a:lnTo>
                  <a:pt x="14350" y="1476375"/>
                </a:lnTo>
                <a:lnTo>
                  <a:pt x="28575" y="1490726"/>
                </a:lnTo>
                <a:lnTo>
                  <a:pt x="28575" y="1476375"/>
                </a:lnTo>
                <a:close/>
              </a:path>
              <a:path w="471804" h="1504950">
                <a:moveTo>
                  <a:pt x="471550" y="1476375"/>
                </a:moveTo>
                <a:lnTo>
                  <a:pt x="28575" y="1476375"/>
                </a:lnTo>
                <a:lnTo>
                  <a:pt x="28575" y="1490726"/>
                </a:lnTo>
                <a:lnTo>
                  <a:pt x="471550" y="1490726"/>
                </a:lnTo>
                <a:lnTo>
                  <a:pt x="471550" y="1476375"/>
                </a:lnTo>
                <a:close/>
              </a:path>
              <a:path w="471804" h="1504950">
                <a:moveTo>
                  <a:pt x="385825" y="0"/>
                </a:moveTo>
                <a:lnTo>
                  <a:pt x="385825" y="85725"/>
                </a:lnTo>
                <a:lnTo>
                  <a:pt x="443060" y="57150"/>
                </a:lnTo>
                <a:lnTo>
                  <a:pt x="400050" y="57150"/>
                </a:lnTo>
                <a:lnTo>
                  <a:pt x="400050" y="28575"/>
                </a:lnTo>
                <a:lnTo>
                  <a:pt x="442891" y="28575"/>
                </a:lnTo>
                <a:lnTo>
                  <a:pt x="385825" y="0"/>
                </a:lnTo>
                <a:close/>
              </a:path>
              <a:path w="471804" h="1504950">
                <a:moveTo>
                  <a:pt x="28575" y="42925"/>
                </a:moveTo>
                <a:lnTo>
                  <a:pt x="14350" y="57150"/>
                </a:lnTo>
                <a:lnTo>
                  <a:pt x="28575" y="57150"/>
                </a:lnTo>
                <a:lnTo>
                  <a:pt x="28575" y="42925"/>
                </a:lnTo>
                <a:close/>
              </a:path>
              <a:path w="471804" h="1504950">
                <a:moveTo>
                  <a:pt x="385825" y="42925"/>
                </a:moveTo>
                <a:lnTo>
                  <a:pt x="28575" y="42925"/>
                </a:lnTo>
                <a:lnTo>
                  <a:pt x="28575" y="57150"/>
                </a:lnTo>
                <a:lnTo>
                  <a:pt x="385825" y="57150"/>
                </a:lnTo>
                <a:lnTo>
                  <a:pt x="385825" y="42925"/>
                </a:lnTo>
                <a:close/>
              </a:path>
              <a:path w="471804" h="1504950">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sp>
        <p:nvSpPr>
          <p:cNvPr id="12" name="object 12"/>
          <p:cNvSpPr/>
          <p:nvPr/>
        </p:nvSpPr>
        <p:spPr>
          <a:xfrm>
            <a:off x="7214297" y="4731176"/>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solidFill>
            <a:srgbClr val="0000FF"/>
          </a:solidFill>
        </p:spPr>
        <p:txBody>
          <a:bodyPr wrap="square" lIns="0" tIns="0" rIns="0" bIns="0" rtlCol="0"/>
          <a:lstStyle/>
          <a:p>
            <a:endParaRPr sz="3165"/>
          </a:p>
        </p:txBody>
      </p:sp>
      <p:sp>
        <p:nvSpPr>
          <p:cNvPr id="13" name="object 13"/>
          <p:cNvSpPr/>
          <p:nvPr/>
        </p:nvSpPr>
        <p:spPr>
          <a:xfrm>
            <a:off x="7214297" y="4731176"/>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ln w="28575">
            <a:solidFill>
              <a:srgbClr val="000000"/>
            </a:solidFill>
          </a:ln>
        </p:spPr>
        <p:txBody>
          <a:bodyPr wrap="square" lIns="0" tIns="0" rIns="0" bIns="0" rtlCol="0"/>
          <a:lstStyle/>
          <a:p>
            <a:endParaRPr sz="3165"/>
          </a:p>
        </p:txBody>
      </p:sp>
      <p:sp>
        <p:nvSpPr>
          <p:cNvPr id="14" name="object 14"/>
          <p:cNvSpPr/>
          <p:nvPr/>
        </p:nvSpPr>
        <p:spPr>
          <a:xfrm>
            <a:off x="7214297" y="5032626"/>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solidFill>
            <a:srgbClr val="0000FF"/>
          </a:solidFill>
        </p:spPr>
        <p:txBody>
          <a:bodyPr wrap="square" lIns="0" tIns="0" rIns="0" bIns="0" rtlCol="0"/>
          <a:lstStyle/>
          <a:p>
            <a:endParaRPr sz="3165"/>
          </a:p>
        </p:txBody>
      </p:sp>
      <p:sp>
        <p:nvSpPr>
          <p:cNvPr id="15" name="object 15"/>
          <p:cNvSpPr/>
          <p:nvPr/>
        </p:nvSpPr>
        <p:spPr>
          <a:xfrm>
            <a:off x="7214297" y="5032626"/>
            <a:ext cx="602901" cy="301451"/>
          </a:xfrm>
          <a:custGeom>
            <a:avLst/>
            <a:gdLst/>
            <a:ahLst/>
            <a:cxnLst/>
            <a:rect l="l" t="t" r="r" b="b"/>
            <a:pathLst>
              <a:path w="609600" h="304800">
                <a:moveTo>
                  <a:pt x="0" y="304800"/>
                </a:moveTo>
                <a:lnTo>
                  <a:pt x="609600" y="304800"/>
                </a:lnTo>
                <a:lnTo>
                  <a:pt x="609600" y="0"/>
                </a:lnTo>
                <a:lnTo>
                  <a:pt x="0" y="0"/>
                </a:lnTo>
                <a:lnTo>
                  <a:pt x="0" y="304800"/>
                </a:lnTo>
                <a:close/>
              </a:path>
            </a:pathLst>
          </a:custGeom>
          <a:ln w="28575">
            <a:solidFill>
              <a:srgbClr val="000000"/>
            </a:solidFill>
          </a:ln>
        </p:spPr>
        <p:txBody>
          <a:bodyPr wrap="square" lIns="0" tIns="0" rIns="0" bIns="0" rtlCol="0"/>
          <a:lstStyle/>
          <a:p>
            <a:endParaRPr sz="3165"/>
          </a:p>
        </p:txBody>
      </p:sp>
      <p:sp>
        <p:nvSpPr>
          <p:cNvPr id="16" name="object 16"/>
          <p:cNvSpPr/>
          <p:nvPr/>
        </p:nvSpPr>
        <p:spPr>
          <a:xfrm>
            <a:off x="7817198" y="5244521"/>
            <a:ext cx="315895" cy="1036864"/>
          </a:xfrm>
          <a:custGeom>
            <a:avLst/>
            <a:gdLst/>
            <a:ahLst/>
            <a:cxnLst/>
            <a:rect l="l" t="t" r="r" b="b"/>
            <a:pathLst>
              <a:path w="319404" h="1048385">
                <a:moveTo>
                  <a:pt x="85725" y="962088"/>
                </a:moveTo>
                <a:lnTo>
                  <a:pt x="0" y="1004951"/>
                </a:lnTo>
                <a:lnTo>
                  <a:pt x="85725" y="1047813"/>
                </a:lnTo>
                <a:lnTo>
                  <a:pt x="85725" y="1019238"/>
                </a:lnTo>
                <a:lnTo>
                  <a:pt x="71374" y="1019238"/>
                </a:lnTo>
                <a:lnTo>
                  <a:pt x="71374" y="990663"/>
                </a:lnTo>
                <a:lnTo>
                  <a:pt x="85725" y="990663"/>
                </a:lnTo>
                <a:lnTo>
                  <a:pt x="85725" y="962088"/>
                </a:lnTo>
                <a:close/>
              </a:path>
              <a:path w="319404" h="1048385">
                <a:moveTo>
                  <a:pt x="85725" y="990663"/>
                </a:moveTo>
                <a:lnTo>
                  <a:pt x="71374" y="990663"/>
                </a:lnTo>
                <a:lnTo>
                  <a:pt x="71374" y="1019238"/>
                </a:lnTo>
                <a:lnTo>
                  <a:pt x="85725" y="1019238"/>
                </a:lnTo>
                <a:lnTo>
                  <a:pt x="85725" y="990663"/>
                </a:lnTo>
                <a:close/>
              </a:path>
              <a:path w="319404" h="1048385">
                <a:moveTo>
                  <a:pt x="290449" y="990663"/>
                </a:moveTo>
                <a:lnTo>
                  <a:pt x="85725" y="990663"/>
                </a:lnTo>
                <a:lnTo>
                  <a:pt x="85725" y="1019238"/>
                </a:lnTo>
                <a:lnTo>
                  <a:pt x="312674" y="1019238"/>
                </a:lnTo>
                <a:lnTo>
                  <a:pt x="319024" y="1012837"/>
                </a:lnTo>
                <a:lnTo>
                  <a:pt x="319024" y="1004951"/>
                </a:lnTo>
                <a:lnTo>
                  <a:pt x="290449" y="1004951"/>
                </a:lnTo>
                <a:lnTo>
                  <a:pt x="290449" y="990663"/>
                </a:lnTo>
                <a:close/>
              </a:path>
              <a:path w="319404" h="1048385">
                <a:moveTo>
                  <a:pt x="290449" y="14350"/>
                </a:moveTo>
                <a:lnTo>
                  <a:pt x="290449" y="1004951"/>
                </a:lnTo>
                <a:lnTo>
                  <a:pt x="304800" y="990663"/>
                </a:lnTo>
                <a:lnTo>
                  <a:pt x="319024" y="990663"/>
                </a:lnTo>
                <a:lnTo>
                  <a:pt x="319024" y="28575"/>
                </a:lnTo>
                <a:lnTo>
                  <a:pt x="304800" y="28575"/>
                </a:lnTo>
                <a:lnTo>
                  <a:pt x="290449" y="14350"/>
                </a:lnTo>
                <a:close/>
              </a:path>
              <a:path w="319404" h="1048385">
                <a:moveTo>
                  <a:pt x="319024" y="990663"/>
                </a:moveTo>
                <a:lnTo>
                  <a:pt x="304800" y="990663"/>
                </a:lnTo>
                <a:lnTo>
                  <a:pt x="290449" y="1004951"/>
                </a:lnTo>
                <a:lnTo>
                  <a:pt x="319024" y="1004951"/>
                </a:lnTo>
                <a:lnTo>
                  <a:pt x="319024" y="990663"/>
                </a:lnTo>
                <a:close/>
              </a:path>
              <a:path w="319404" h="1048385">
                <a:moveTo>
                  <a:pt x="312674" y="0"/>
                </a:moveTo>
                <a:lnTo>
                  <a:pt x="0" y="0"/>
                </a:lnTo>
                <a:lnTo>
                  <a:pt x="0" y="28575"/>
                </a:lnTo>
                <a:lnTo>
                  <a:pt x="290449" y="28575"/>
                </a:lnTo>
                <a:lnTo>
                  <a:pt x="290449" y="14350"/>
                </a:lnTo>
                <a:lnTo>
                  <a:pt x="319024" y="14350"/>
                </a:lnTo>
                <a:lnTo>
                  <a:pt x="319024" y="6476"/>
                </a:lnTo>
                <a:lnTo>
                  <a:pt x="312674" y="0"/>
                </a:lnTo>
                <a:close/>
              </a:path>
              <a:path w="319404" h="1048385">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7" name="object 17"/>
          <p:cNvSpPr/>
          <p:nvPr/>
        </p:nvSpPr>
        <p:spPr>
          <a:xfrm>
            <a:off x="6898652" y="4914809"/>
            <a:ext cx="315895" cy="1187590"/>
          </a:xfrm>
          <a:custGeom>
            <a:avLst/>
            <a:gdLst/>
            <a:ahLst/>
            <a:cxnLst/>
            <a:rect l="l" t="t" r="r" b="b"/>
            <a:pathLst>
              <a:path w="319404" h="1200785">
                <a:moveTo>
                  <a:pt x="233425" y="28575"/>
                </a:moveTo>
                <a:lnTo>
                  <a:pt x="6476" y="28575"/>
                </a:lnTo>
                <a:lnTo>
                  <a:pt x="0" y="35051"/>
                </a:lnTo>
                <a:lnTo>
                  <a:pt x="0" y="1193812"/>
                </a:lnTo>
                <a:lnTo>
                  <a:pt x="6476" y="1200213"/>
                </a:lnTo>
                <a:lnTo>
                  <a:pt x="319150" y="1200213"/>
                </a:lnTo>
                <a:lnTo>
                  <a:pt x="319150" y="1185926"/>
                </a:lnTo>
                <a:lnTo>
                  <a:pt x="28575" y="1185926"/>
                </a:lnTo>
                <a:lnTo>
                  <a:pt x="14350" y="1171638"/>
                </a:lnTo>
                <a:lnTo>
                  <a:pt x="28575" y="1171638"/>
                </a:lnTo>
                <a:lnTo>
                  <a:pt x="28575" y="57150"/>
                </a:lnTo>
                <a:lnTo>
                  <a:pt x="14350" y="57150"/>
                </a:lnTo>
                <a:lnTo>
                  <a:pt x="28575" y="42925"/>
                </a:lnTo>
                <a:lnTo>
                  <a:pt x="233425" y="42925"/>
                </a:lnTo>
                <a:lnTo>
                  <a:pt x="233425" y="28575"/>
                </a:lnTo>
                <a:close/>
              </a:path>
              <a:path w="319404" h="1200785">
                <a:moveTo>
                  <a:pt x="28575" y="1171638"/>
                </a:moveTo>
                <a:lnTo>
                  <a:pt x="14350" y="1171638"/>
                </a:lnTo>
                <a:lnTo>
                  <a:pt x="28575" y="1185926"/>
                </a:lnTo>
                <a:lnTo>
                  <a:pt x="28575" y="1171638"/>
                </a:lnTo>
                <a:close/>
              </a:path>
              <a:path w="319404" h="1200785">
                <a:moveTo>
                  <a:pt x="319150" y="1171638"/>
                </a:moveTo>
                <a:lnTo>
                  <a:pt x="28575" y="1171638"/>
                </a:lnTo>
                <a:lnTo>
                  <a:pt x="28575" y="1185926"/>
                </a:lnTo>
                <a:lnTo>
                  <a:pt x="319150" y="1185926"/>
                </a:lnTo>
                <a:lnTo>
                  <a:pt x="319150" y="1171638"/>
                </a:lnTo>
                <a:close/>
              </a:path>
              <a:path w="319404" h="1200785">
                <a:moveTo>
                  <a:pt x="233425" y="0"/>
                </a:moveTo>
                <a:lnTo>
                  <a:pt x="233425" y="85725"/>
                </a:lnTo>
                <a:lnTo>
                  <a:pt x="290660" y="57150"/>
                </a:lnTo>
                <a:lnTo>
                  <a:pt x="247650" y="57150"/>
                </a:lnTo>
                <a:lnTo>
                  <a:pt x="247650" y="28575"/>
                </a:lnTo>
                <a:lnTo>
                  <a:pt x="290491" y="28575"/>
                </a:lnTo>
                <a:lnTo>
                  <a:pt x="233425" y="0"/>
                </a:lnTo>
                <a:close/>
              </a:path>
              <a:path w="319404" h="1200785">
                <a:moveTo>
                  <a:pt x="28575" y="42925"/>
                </a:moveTo>
                <a:lnTo>
                  <a:pt x="14350" y="57150"/>
                </a:lnTo>
                <a:lnTo>
                  <a:pt x="28575" y="57150"/>
                </a:lnTo>
                <a:lnTo>
                  <a:pt x="28575" y="42925"/>
                </a:lnTo>
                <a:close/>
              </a:path>
              <a:path w="319404" h="1200785">
                <a:moveTo>
                  <a:pt x="233425" y="42925"/>
                </a:moveTo>
                <a:lnTo>
                  <a:pt x="28575" y="42925"/>
                </a:lnTo>
                <a:lnTo>
                  <a:pt x="28575" y="57150"/>
                </a:lnTo>
                <a:lnTo>
                  <a:pt x="233425" y="57150"/>
                </a:lnTo>
                <a:lnTo>
                  <a:pt x="233425" y="42925"/>
                </a:lnTo>
                <a:close/>
              </a:path>
              <a:path w="319404" h="1200785">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18" name="object 18"/>
          <p:cNvSpPr/>
          <p:nvPr/>
        </p:nvSpPr>
        <p:spPr>
          <a:xfrm>
            <a:off x="6747927" y="5216259"/>
            <a:ext cx="466620" cy="1187590"/>
          </a:xfrm>
          <a:custGeom>
            <a:avLst/>
            <a:gdLst/>
            <a:ahLst/>
            <a:cxnLst/>
            <a:rect l="l" t="t" r="r" b="b"/>
            <a:pathLst>
              <a:path w="471804" h="1200785">
                <a:moveTo>
                  <a:pt x="385825" y="28575"/>
                </a:moveTo>
                <a:lnTo>
                  <a:pt x="6476" y="28575"/>
                </a:lnTo>
                <a:lnTo>
                  <a:pt x="0" y="35051"/>
                </a:lnTo>
                <a:lnTo>
                  <a:pt x="0" y="1193812"/>
                </a:lnTo>
                <a:lnTo>
                  <a:pt x="6476" y="1200213"/>
                </a:lnTo>
                <a:lnTo>
                  <a:pt x="471550" y="1200213"/>
                </a:lnTo>
                <a:lnTo>
                  <a:pt x="471550" y="1185926"/>
                </a:lnTo>
                <a:lnTo>
                  <a:pt x="28575" y="1185926"/>
                </a:lnTo>
                <a:lnTo>
                  <a:pt x="14350" y="1171638"/>
                </a:lnTo>
                <a:lnTo>
                  <a:pt x="28575" y="1171638"/>
                </a:lnTo>
                <a:lnTo>
                  <a:pt x="28575" y="57150"/>
                </a:lnTo>
                <a:lnTo>
                  <a:pt x="14350" y="57150"/>
                </a:lnTo>
                <a:lnTo>
                  <a:pt x="28575" y="42925"/>
                </a:lnTo>
                <a:lnTo>
                  <a:pt x="385825" y="42925"/>
                </a:lnTo>
                <a:lnTo>
                  <a:pt x="385825" y="28575"/>
                </a:lnTo>
                <a:close/>
              </a:path>
              <a:path w="471804" h="1200785">
                <a:moveTo>
                  <a:pt x="28575" y="1171638"/>
                </a:moveTo>
                <a:lnTo>
                  <a:pt x="14350" y="1171638"/>
                </a:lnTo>
                <a:lnTo>
                  <a:pt x="28575" y="1185926"/>
                </a:lnTo>
                <a:lnTo>
                  <a:pt x="28575" y="1171638"/>
                </a:lnTo>
                <a:close/>
              </a:path>
              <a:path w="471804" h="1200785">
                <a:moveTo>
                  <a:pt x="471550" y="1171638"/>
                </a:moveTo>
                <a:lnTo>
                  <a:pt x="28575" y="1171638"/>
                </a:lnTo>
                <a:lnTo>
                  <a:pt x="28575" y="1185926"/>
                </a:lnTo>
                <a:lnTo>
                  <a:pt x="471550" y="1185926"/>
                </a:lnTo>
                <a:lnTo>
                  <a:pt x="471550" y="1171638"/>
                </a:lnTo>
                <a:close/>
              </a:path>
              <a:path w="471804" h="1200785">
                <a:moveTo>
                  <a:pt x="385825" y="0"/>
                </a:moveTo>
                <a:lnTo>
                  <a:pt x="385825" y="85725"/>
                </a:lnTo>
                <a:lnTo>
                  <a:pt x="443060" y="57150"/>
                </a:lnTo>
                <a:lnTo>
                  <a:pt x="400050" y="57150"/>
                </a:lnTo>
                <a:lnTo>
                  <a:pt x="400050" y="28575"/>
                </a:lnTo>
                <a:lnTo>
                  <a:pt x="442891" y="28575"/>
                </a:lnTo>
                <a:lnTo>
                  <a:pt x="385825" y="0"/>
                </a:lnTo>
                <a:close/>
              </a:path>
              <a:path w="471804" h="1200785">
                <a:moveTo>
                  <a:pt x="28575" y="42925"/>
                </a:moveTo>
                <a:lnTo>
                  <a:pt x="14350" y="57150"/>
                </a:lnTo>
                <a:lnTo>
                  <a:pt x="28575" y="57150"/>
                </a:lnTo>
                <a:lnTo>
                  <a:pt x="28575" y="42925"/>
                </a:lnTo>
                <a:close/>
              </a:path>
              <a:path w="471804" h="1200785">
                <a:moveTo>
                  <a:pt x="385825" y="42925"/>
                </a:moveTo>
                <a:lnTo>
                  <a:pt x="28575" y="42925"/>
                </a:lnTo>
                <a:lnTo>
                  <a:pt x="28575" y="57150"/>
                </a:lnTo>
                <a:lnTo>
                  <a:pt x="385825" y="57150"/>
                </a:lnTo>
                <a:lnTo>
                  <a:pt x="385825" y="42925"/>
                </a:lnTo>
                <a:close/>
              </a:path>
              <a:path w="471804" h="1200785">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sp>
        <p:nvSpPr>
          <p:cNvPr id="19" name="object 19"/>
          <p:cNvSpPr txBox="1"/>
          <p:nvPr/>
        </p:nvSpPr>
        <p:spPr>
          <a:xfrm>
            <a:off x="6008494" y="4731176"/>
            <a:ext cx="602901" cy="274555"/>
          </a:xfrm>
          <a:prstGeom prst="rect">
            <a:avLst/>
          </a:prstGeom>
          <a:solidFill>
            <a:srgbClr val="FC0001"/>
          </a:solidFill>
          <a:ln w="28575">
            <a:solidFill>
              <a:srgbClr val="000000"/>
            </a:solidFill>
          </a:ln>
        </p:spPr>
        <p:txBody>
          <a:bodyPr vert="horz" wrap="square" lIns="0" tIns="628" rIns="0" bIns="0" rtlCol="0">
            <a:spAutoFit/>
          </a:bodyPr>
          <a:lstStyle/>
          <a:p>
            <a:pPr marL="80386">
              <a:spcBef>
                <a:spcPts val="5"/>
              </a:spcBef>
            </a:pPr>
            <a:r>
              <a:rPr sz="1780" spc="-15" dirty="0">
                <a:solidFill>
                  <a:srgbClr val="FFFFFF"/>
                </a:solidFill>
                <a:latin typeface="Tw Cen MT" panose="020B0602020104020603" pitchFamily="34" charset="0"/>
                <a:cs typeface="Tahoma"/>
              </a:rPr>
              <a:t>TOS</a:t>
            </a:r>
            <a:endParaRPr sz="1780" dirty="0">
              <a:latin typeface="Tw Cen MT" panose="020B0602020104020603" pitchFamily="34" charset="0"/>
              <a:cs typeface="Tahoma"/>
            </a:endParaRPr>
          </a:p>
        </p:txBody>
      </p:sp>
      <p:sp>
        <p:nvSpPr>
          <p:cNvPr id="20" name="object 20"/>
          <p:cNvSpPr/>
          <p:nvPr/>
        </p:nvSpPr>
        <p:spPr>
          <a:xfrm>
            <a:off x="6611395" y="4839446"/>
            <a:ext cx="602901" cy="84783"/>
          </a:xfrm>
          <a:custGeom>
            <a:avLst/>
            <a:gdLst/>
            <a:ahLst/>
            <a:cxnLst/>
            <a:rect l="l" t="t" r="r" b="b"/>
            <a:pathLst>
              <a:path w="609600" h="85725">
                <a:moveTo>
                  <a:pt x="523875" y="0"/>
                </a:moveTo>
                <a:lnTo>
                  <a:pt x="523875" y="85725"/>
                </a:lnTo>
                <a:lnTo>
                  <a:pt x="581109" y="57150"/>
                </a:lnTo>
                <a:lnTo>
                  <a:pt x="538099" y="57150"/>
                </a:lnTo>
                <a:lnTo>
                  <a:pt x="538099" y="28575"/>
                </a:lnTo>
                <a:lnTo>
                  <a:pt x="580940" y="28575"/>
                </a:lnTo>
                <a:lnTo>
                  <a:pt x="523875" y="0"/>
                </a:lnTo>
                <a:close/>
              </a:path>
              <a:path w="609600" h="85725">
                <a:moveTo>
                  <a:pt x="523875" y="28575"/>
                </a:moveTo>
                <a:lnTo>
                  <a:pt x="0" y="28575"/>
                </a:lnTo>
                <a:lnTo>
                  <a:pt x="0" y="57150"/>
                </a:lnTo>
                <a:lnTo>
                  <a:pt x="523875" y="57150"/>
                </a:lnTo>
                <a:lnTo>
                  <a:pt x="523875" y="28575"/>
                </a:lnTo>
                <a:close/>
              </a:path>
              <a:path w="609600" h="85725">
                <a:moveTo>
                  <a:pt x="580940" y="28575"/>
                </a:moveTo>
                <a:lnTo>
                  <a:pt x="538099" y="28575"/>
                </a:lnTo>
                <a:lnTo>
                  <a:pt x="538099" y="57150"/>
                </a:lnTo>
                <a:lnTo>
                  <a:pt x="581109" y="57150"/>
                </a:lnTo>
                <a:lnTo>
                  <a:pt x="609600" y="42925"/>
                </a:lnTo>
                <a:lnTo>
                  <a:pt x="580940" y="28575"/>
                </a:lnTo>
                <a:close/>
              </a:path>
            </a:pathLst>
          </a:custGeom>
          <a:solidFill>
            <a:srgbClr val="FC0001"/>
          </a:solidFill>
        </p:spPr>
        <p:txBody>
          <a:bodyPr wrap="square" lIns="0" tIns="0" rIns="0" bIns="0" rtlCol="0"/>
          <a:lstStyle/>
          <a:p>
            <a:endParaRPr sz="3165"/>
          </a:p>
        </p:txBody>
      </p:sp>
      <p:sp>
        <p:nvSpPr>
          <p:cNvPr id="23" name="标题 22">
            <a:extLst>
              <a:ext uri="{FF2B5EF4-FFF2-40B4-BE49-F238E27FC236}">
                <a16:creationId xmlns:a16="http://schemas.microsoft.com/office/drawing/2014/main" id="{4D4536E7-C3EC-4B2D-9E14-8CD99D712F03}"/>
              </a:ext>
            </a:extLst>
          </p:cNvPr>
          <p:cNvSpPr>
            <a:spLocks noGrp="1"/>
          </p:cNvSpPr>
          <p:nvPr>
            <p:ph type="title"/>
          </p:nvPr>
        </p:nvSpPr>
        <p:spPr/>
        <p:txBody>
          <a:bodyPr/>
          <a:lstStyle/>
          <a:p>
            <a:r>
              <a:rPr lang="en-US" altLang="zh-CN" dirty="0"/>
              <a:t>Stack</a:t>
            </a:r>
            <a:endParaRPr lang="zh-CN" altLang="en-US" dirty="0"/>
          </a:p>
        </p:txBody>
      </p:sp>
      <p:sp>
        <p:nvSpPr>
          <p:cNvPr id="24" name="矩形 23">
            <a:extLst>
              <a:ext uri="{FF2B5EF4-FFF2-40B4-BE49-F238E27FC236}">
                <a16:creationId xmlns:a16="http://schemas.microsoft.com/office/drawing/2014/main" id="{8BC24789-B466-4380-BB36-4383BE6A3070}"/>
              </a:ext>
            </a:extLst>
          </p:cNvPr>
          <p:cNvSpPr/>
          <p:nvPr/>
        </p:nvSpPr>
        <p:spPr bwMode="auto">
          <a:xfrm>
            <a:off x="7214296" y="5926423"/>
            <a:ext cx="602901" cy="624011"/>
          </a:xfrm>
          <a:prstGeom prst="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dirty="0">
                <a:ln>
                  <a:noFill/>
                </a:ln>
                <a:solidFill>
                  <a:schemeClr val="tx1"/>
                </a:solidFill>
                <a:effectLst/>
                <a:latin typeface="Tw Cen MT" panose="020B0602020104020603" pitchFamily="34" charset="0"/>
              </a:rPr>
              <a:t>MEM</a:t>
            </a:r>
            <a:endParaRPr kumimoji="0" lang="zh-CN" altLang="en-US" sz="1600" i="0" u="none" strike="noStrike" cap="none" normalizeH="0" baseline="0" dirty="0">
              <a:ln>
                <a:noFill/>
              </a:ln>
              <a:solidFill>
                <a:schemeClr val="tx1"/>
              </a:solidFill>
              <a:effectLst/>
              <a:latin typeface="Tw Cen MT" panose="020B0602020104020603"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8726" y="1094954"/>
            <a:ext cx="8525897" cy="430887"/>
          </a:xfrm>
          <a:prstGeom prst="rect">
            <a:avLst/>
          </a:prstGeom>
        </p:spPr>
        <p:txBody>
          <a:bodyPr vert="horz" wrap="square" lIns="0" tIns="0" rIns="0" bIns="0" rtlCol="0">
            <a:spAutoFit/>
          </a:bodyPr>
          <a:lstStyle/>
          <a:p>
            <a:pPr marL="351688" indent="-339128">
              <a:buClr>
                <a:srgbClr val="030304"/>
              </a:buClr>
              <a:buChar char="•"/>
              <a:tabLst>
                <a:tab pos="351060" algn="l"/>
                <a:tab pos="351688" algn="l"/>
                <a:tab pos="4118521"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通用寄存器：也就是多个显式的</a:t>
            </a:r>
            <a:r>
              <a:rPr sz="2800" b="0" spc="-60" dirty="0">
                <a:latin typeface="微软雅黑" panose="020B0503020204020204" pitchFamily="34" charset="-122"/>
                <a:ea typeface="微软雅黑" panose="020B0503020204020204" pitchFamily="34" charset="-122"/>
                <a:cs typeface="Calibri" panose="020F0502020204030204"/>
              </a:rPr>
              <a:t>accumulators</a:t>
            </a:r>
          </a:p>
        </p:txBody>
      </p:sp>
      <p:sp>
        <p:nvSpPr>
          <p:cNvPr id="4" name="object 4"/>
          <p:cNvSpPr txBox="1"/>
          <p:nvPr/>
        </p:nvSpPr>
        <p:spPr>
          <a:xfrm>
            <a:off x="881742" y="1626858"/>
            <a:ext cx="1936872" cy="1069460"/>
          </a:xfrm>
          <a:prstGeom prst="rect">
            <a:avLst/>
          </a:prstGeom>
        </p:spPr>
        <p:txBody>
          <a:bodyPr vert="horz" wrap="square" lIns="0" tIns="0" rIns="0" bIns="0" rtlCol="0">
            <a:spAutoFit/>
          </a:bodyPr>
          <a:lstStyle/>
          <a:p>
            <a:pPr marL="12560" marR="5024" algn="just">
              <a:lnSpc>
                <a:spcPct val="120100"/>
              </a:lnSpc>
            </a:pPr>
            <a:r>
              <a:rPr lang="en-US" altLang="zh-CN" sz="1978" spc="-5" dirty="0">
                <a:solidFill>
                  <a:srgbClr val="030304"/>
                </a:solidFill>
                <a:latin typeface="Tw Cen MT" panose="020B0602020104020603" pitchFamily="34" charset="0"/>
                <a:cs typeface="Courier New"/>
              </a:rPr>
              <a:t>l</a:t>
            </a:r>
            <a:r>
              <a:rPr sz="1978" spc="-5" dirty="0">
                <a:solidFill>
                  <a:srgbClr val="030304"/>
                </a:solidFill>
                <a:latin typeface="Tw Cen MT" panose="020B0602020104020603" pitchFamily="34" charset="0"/>
                <a:cs typeface="Courier New"/>
              </a:rPr>
              <a:t>oad</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B  </a:t>
            </a:r>
            <a:endParaRPr lang="en-US" altLang="zh-CN" sz="1978" spc="-5" dirty="0">
              <a:solidFill>
                <a:srgbClr val="030304"/>
              </a:solidFill>
              <a:latin typeface="Tw Cen MT" panose="020B0602020104020603" pitchFamily="34" charset="0"/>
              <a:cs typeface="Courier New"/>
            </a:endParaRPr>
          </a:p>
          <a:p>
            <a:pPr marL="12560" marR="5024" algn="just">
              <a:lnSpc>
                <a:spcPct val="120100"/>
              </a:lnSpc>
            </a:pPr>
            <a:r>
              <a:rPr sz="1978" spc="-5" dirty="0">
                <a:solidFill>
                  <a:srgbClr val="030304"/>
                </a:solidFill>
                <a:latin typeface="Tw Cen MT" panose="020B0602020104020603" pitchFamily="34" charset="0"/>
                <a:cs typeface="Courier New"/>
              </a:rPr>
              <a:t>add </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 </a:t>
            </a:r>
            <a:r>
              <a:rPr sz="1978" dirty="0">
                <a:solidFill>
                  <a:srgbClr val="030304"/>
                </a:solidFill>
                <a:latin typeface="Tw Cen MT" panose="020B0602020104020603" pitchFamily="34" charset="0"/>
                <a:cs typeface="Courier New"/>
              </a:rPr>
              <a:t>C  </a:t>
            </a:r>
            <a:endParaRPr lang="en-US" altLang="zh-CN" sz="1978" dirty="0">
              <a:solidFill>
                <a:srgbClr val="030304"/>
              </a:solidFill>
              <a:latin typeface="Tw Cen MT" panose="020B0602020104020603" pitchFamily="34" charset="0"/>
              <a:cs typeface="Courier New"/>
            </a:endParaRPr>
          </a:p>
          <a:p>
            <a:pPr marL="12560" marR="5024" algn="just">
              <a:lnSpc>
                <a:spcPct val="120100"/>
              </a:lnSpc>
            </a:pPr>
            <a:r>
              <a:rPr sz="1978" spc="-5" dirty="0">
                <a:solidFill>
                  <a:srgbClr val="030304"/>
                </a:solidFill>
                <a:latin typeface="Tw Cen MT" panose="020B0602020104020603" pitchFamily="34" charset="0"/>
                <a:cs typeface="Courier New"/>
              </a:rPr>
              <a:t>store</a:t>
            </a:r>
            <a:r>
              <a:rPr sz="1978" spc="-99" dirty="0">
                <a:solidFill>
                  <a:srgbClr val="030304"/>
                </a:solidFill>
                <a:latin typeface="Tw Cen MT" panose="020B0602020104020603" pitchFamily="34" charset="0"/>
                <a:cs typeface="Courier New"/>
              </a:rPr>
              <a:t> </a:t>
            </a:r>
            <a:r>
              <a:rPr lang="en-US" altLang="zh-CN" sz="1978" spc="-99"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A</a:t>
            </a:r>
            <a:endParaRPr sz="1978" dirty="0">
              <a:latin typeface="Tw Cen MT" panose="020B0602020104020603" pitchFamily="34" charset="0"/>
              <a:cs typeface="Courier New"/>
            </a:endParaRPr>
          </a:p>
        </p:txBody>
      </p:sp>
      <p:sp>
        <p:nvSpPr>
          <p:cNvPr id="5" name="object 5"/>
          <p:cNvSpPr txBox="1"/>
          <p:nvPr/>
        </p:nvSpPr>
        <p:spPr>
          <a:xfrm>
            <a:off x="3826035" y="1687449"/>
            <a:ext cx="2257111" cy="913135"/>
          </a:xfrm>
          <a:prstGeom prst="rect">
            <a:avLst/>
          </a:prstGeom>
        </p:spPr>
        <p:txBody>
          <a:bodyPr vert="horz" wrap="square" lIns="0" tIns="0" rIns="0" bIns="0" rtlCol="0">
            <a:spAutoFit/>
          </a:bodyPr>
          <a:lstStyle/>
          <a:p>
            <a:pPr marL="12560"/>
            <a:r>
              <a:rPr sz="1978" dirty="0">
                <a:solidFill>
                  <a:srgbClr val="030304"/>
                </a:solidFill>
                <a:latin typeface="Tw Cen MT" panose="020B0602020104020603" pitchFamily="34" charset="0"/>
                <a:cs typeface="Arial"/>
              </a:rPr>
              <a:t>R1 =</a:t>
            </a:r>
            <a:r>
              <a:rPr sz="1978" spc="-119"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mem[B]</a:t>
            </a:r>
            <a:endParaRPr lang="en-US" altLang="zh-CN" sz="1978" dirty="0">
              <a:latin typeface="Tw Cen MT" panose="020B0602020104020603" pitchFamily="34" charset="0"/>
              <a:cs typeface="Arial"/>
            </a:endParaRPr>
          </a:p>
          <a:p>
            <a:pPr marL="12560"/>
            <a:r>
              <a:rPr sz="1978" dirty="0">
                <a:solidFill>
                  <a:srgbClr val="030304"/>
                </a:solidFill>
                <a:latin typeface="Tw Cen MT" panose="020B0602020104020603" pitchFamily="34" charset="0"/>
                <a:cs typeface="Arial"/>
              </a:rPr>
              <a:t>R1 = R1 +</a:t>
            </a:r>
            <a:r>
              <a:rPr sz="1978" spc="-134" dirty="0">
                <a:solidFill>
                  <a:srgbClr val="030304"/>
                </a:solidFill>
                <a:latin typeface="Tw Cen MT" panose="020B0602020104020603" pitchFamily="34" charset="0"/>
                <a:cs typeface="Arial"/>
              </a:rPr>
              <a:t> </a:t>
            </a:r>
            <a:r>
              <a:rPr sz="1978" dirty="0">
                <a:solidFill>
                  <a:srgbClr val="030304"/>
                </a:solidFill>
                <a:latin typeface="Tw Cen MT" panose="020B0602020104020603" pitchFamily="34" charset="0"/>
                <a:cs typeface="Arial"/>
              </a:rPr>
              <a:t>mem[C]</a:t>
            </a:r>
            <a:endParaRPr lang="en-US" altLang="zh-CN" sz="1978" dirty="0">
              <a:latin typeface="Tw Cen MT" panose="020B0602020104020603" pitchFamily="34" charset="0"/>
              <a:cs typeface="Arial"/>
            </a:endParaRPr>
          </a:p>
          <a:p>
            <a:pPr marL="12560"/>
            <a:r>
              <a:rPr sz="1978" dirty="0">
                <a:solidFill>
                  <a:srgbClr val="030304"/>
                </a:solidFill>
                <a:latin typeface="Tw Cen MT" panose="020B0602020104020603" pitchFamily="34" charset="0"/>
                <a:cs typeface="Arial"/>
              </a:rPr>
              <a:t>mem[A] =</a:t>
            </a:r>
            <a:r>
              <a:rPr sz="1978" spc="-138" dirty="0">
                <a:solidFill>
                  <a:srgbClr val="030304"/>
                </a:solidFill>
                <a:latin typeface="Tw Cen MT" panose="020B0602020104020603" pitchFamily="34" charset="0"/>
                <a:cs typeface="Arial"/>
              </a:rPr>
              <a:t> </a:t>
            </a:r>
            <a:r>
              <a:rPr sz="1978" spc="-5" dirty="0">
                <a:solidFill>
                  <a:srgbClr val="030304"/>
                </a:solidFill>
                <a:latin typeface="Tw Cen MT" panose="020B0602020104020603" pitchFamily="34" charset="0"/>
                <a:cs typeface="Arial"/>
              </a:rPr>
              <a:t>R1</a:t>
            </a:r>
            <a:endParaRPr sz="1978" dirty="0">
              <a:latin typeface="Tw Cen MT" panose="020B0602020104020603" pitchFamily="34" charset="0"/>
              <a:cs typeface="Arial"/>
            </a:endParaRPr>
          </a:p>
        </p:txBody>
      </p:sp>
      <p:sp>
        <p:nvSpPr>
          <p:cNvPr id="6" name="object 6"/>
          <p:cNvSpPr txBox="1"/>
          <p:nvPr/>
        </p:nvSpPr>
        <p:spPr>
          <a:xfrm>
            <a:off x="478727" y="3075526"/>
            <a:ext cx="8177105" cy="861774"/>
          </a:xfrm>
          <a:prstGeom prst="rect">
            <a:avLst/>
          </a:prstGeom>
        </p:spPr>
        <p:txBody>
          <a:bodyPr vert="horz" wrap="square" lIns="0" tIns="0" rIns="0" bIns="0" rtlCol="0">
            <a:spAutoFit/>
          </a:bodyPr>
          <a:lstStyle/>
          <a:p>
            <a:pPr marL="351688" indent="-339128">
              <a:buClr>
                <a:srgbClr val="030304"/>
              </a:buClr>
              <a:buChar char="•"/>
              <a:tabLst>
                <a:tab pos="351060" algn="l"/>
                <a:tab pos="351688" algn="l"/>
              </a:tabLst>
            </a:pPr>
            <a:r>
              <a:rPr sz="2800" b="0" spc="-60" dirty="0">
                <a:latin typeface="微软雅黑" panose="020B0503020204020204" pitchFamily="34" charset="-122"/>
                <a:ea typeface="微软雅黑" panose="020B0503020204020204" pitchFamily="34" charset="-122"/>
                <a:cs typeface="Calibri" panose="020F0502020204030204"/>
              </a:rPr>
              <a:t>Load-store: </a:t>
            </a:r>
            <a:r>
              <a:rPr lang="zh-CN" altLang="en-US" sz="2800" b="0" spc="-60" dirty="0">
                <a:latin typeface="微软雅黑" panose="020B0503020204020204" pitchFamily="34" charset="-122"/>
                <a:ea typeface="微软雅黑" panose="020B0503020204020204" pitchFamily="34" charset="-122"/>
                <a:cs typeface="Calibri" panose="020F0502020204030204"/>
              </a:rPr>
              <a:t>基于</a:t>
            </a:r>
            <a:r>
              <a:rPr sz="2800" b="0" spc="-60" dirty="0">
                <a:latin typeface="微软雅黑" panose="020B0503020204020204" pitchFamily="34" charset="-122"/>
                <a:ea typeface="微软雅黑" panose="020B0503020204020204" pitchFamily="34" charset="-122"/>
                <a:cs typeface="Calibri" panose="020F0502020204030204"/>
              </a:rPr>
              <a:t>GPR</a:t>
            </a:r>
            <a:r>
              <a:rPr lang="zh-CN" altLang="en-US" sz="2800" b="0" spc="-60" dirty="0">
                <a:latin typeface="微软雅黑" panose="020B0503020204020204" pitchFamily="34" charset="-122"/>
                <a:ea typeface="微软雅黑" panose="020B0503020204020204" pitchFamily="34" charset="-122"/>
                <a:cs typeface="Calibri" panose="020F0502020204030204"/>
              </a:rPr>
              <a:t>，且只有</a:t>
            </a:r>
            <a:r>
              <a:rPr lang="en-US" altLang="zh-CN" sz="2800" b="0" spc="-60" dirty="0">
                <a:latin typeface="微软雅黑" panose="020B0503020204020204" pitchFamily="34" charset="-122"/>
                <a:ea typeface="微软雅黑" panose="020B0503020204020204" pitchFamily="34" charset="-122"/>
                <a:cs typeface="Calibri" panose="020F0502020204030204"/>
              </a:rPr>
              <a:t>load/store</a:t>
            </a:r>
            <a:r>
              <a:rPr lang="zh-CN" altLang="en-US" sz="2800" b="0" spc="-60" dirty="0">
                <a:latin typeface="微软雅黑" panose="020B0503020204020204" pitchFamily="34" charset="-122"/>
                <a:ea typeface="微软雅黑" panose="020B0503020204020204" pitchFamily="34" charset="-122"/>
                <a:cs typeface="Calibri" panose="020F0502020204030204"/>
              </a:rPr>
              <a:t>指令可以访问存储器。</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7" name="object 7"/>
          <p:cNvSpPr txBox="1"/>
          <p:nvPr/>
        </p:nvSpPr>
        <p:spPr>
          <a:xfrm>
            <a:off x="881742" y="4193471"/>
            <a:ext cx="2134835" cy="1485272"/>
          </a:xfrm>
          <a:prstGeom prst="rect">
            <a:avLst/>
          </a:prstGeom>
        </p:spPr>
        <p:txBody>
          <a:bodyPr vert="horz" wrap="square" lIns="0" tIns="0" rIns="0" bIns="0" rtlCol="0">
            <a:spAutoFit/>
          </a:bodyPr>
          <a:lstStyle/>
          <a:p>
            <a:pPr marL="12560" marR="5024">
              <a:lnSpc>
                <a:spcPct val="120000"/>
              </a:lnSpc>
            </a:pPr>
            <a:r>
              <a:rPr sz="1978" spc="-5" dirty="0">
                <a:solidFill>
                  <a:srgbClr val="030304"/>
                </a:solidFill>
                <a:latin typeface="Tw Cen MT" panose="020B0602020104020603" pitchFamily="34" charset="0"/>
                <a:cs typeface="Courier New"/>
              </a:rPr>
              <a:t>load 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B  </a:t>
            </a:r>
            <a:endParaRPr lang="en-US" altLang="zh-CN" sz="1978" spc="-5" dirty="0">
              <a:solidFill>
                <a:srgbClr val="030304"/>
              </a:solidFill>
              <a:latin typeface="Tw Cen MT" panose="020B0602020104020603" pitchFamily="34" charset="0"/>
              <a:cs typeface="Courier New"/>
            </a:endParaRPr>
          </a:p>
          <a:p>
            <a:pPr marL="12560" marR="5024">
              <a:lnSpc>
                <a:spcPct val="120000"/>
              </a:lnSpc>
            </a:pPr>
            <a:r>
              <a:rPr sz="1978" spc="-5" dirty="0">
                <a:solidFill>
                  <a:srgbClr val="030304"/>
                </a:solidFill>
                <a:latin typeface="Tw Cen MT" panose="020B0602020104020603" pitchFamily="34" charset="0"/>
                <a:cs typeface="Courier New"/>
              </a:rPr>
              <a:t>load R2,</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C  </a:t>
            </a:r>
            <a:endParaRPr lang="en-US" altLang="zh-CN" sz="1978" spc="-5" dirty="0">
              <a:solidFill>
                <a:srgbClr val="030304"/>
              </a:solidFill>
              <a:latin typeface="Tw Cen MT" panose="020B0602020104020603" pitchFamily="34" charset="0"/>
              <a:cs typeface="Courier New"/>
            </a:endParaRPr>
          </a:p>
          <a:p>
            <a:pPr marL="12560" marR="5024">
              <a:lnSpc>
                <a:spcPct val="120000"/>
              </a:lnSpc>
            </a:pPr>
            <a:r>
              <a:rPr sz="1978" spc="-5" dirty="0">
                <a:solidFill>
                  <a:srgbClr val="030304"/>
                </a:solidFill>
                <a:latin typeface="Tw Cen MT" panose="020B0602020104020603" pitchFamily="34" charset="0"/>
                <a:cs typeface="Courier New"/>
              </a:rPr>
              <a:t>add</a:t>
            </a:r>
            <a:r>
              <a:rPr sz="1978" spc="-99" dirty="0">
                <a:solidFill>
                  <a:srgbClr val="030304"/>
                </a:solidFill>
                <a:latin typeface="Tw Cen MT" panose="020B0602020104020603" pitchFamily="34" charset="0"/>
                <a:cs typeface="Courier New"/>
              </a:rPr>
              <a:t> </a:t>
            </a:r>
            <a:r>
              <a:rPr lang="en-US" altLang="zh-CN" sz="1978" spc="-99"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R2</a:t>
            </a:r>
            <a:endParaRPr sz="1978" dirty="0">
              <a:latin typeface="Tw Cen MT" panose="020B0602020104020603" pitchFamily="34" charset="0"/>
              <a:cs typeface="Courier New"/>
            </a:endParaRPr>
          </a:p>
          <a:p>
            <a:pPr marL="12560">
              <a:spcBef>
                <a:spcPts val="475"/>
              </a:spcBef>
            </a:pPr>
            <a:r>
              <a:rPr sz="1978" spc="-5" dirty="0">
                <a:solidFill>
                  <a:srgbClr val="030304"/>
                </a:solidFill>
                <a:latin typeface="Tw Cen MT" panose="020B0602020104020603" pitchFamily="34" charset="0"/>
                <a:cs typeface="Courier New"/>
              </a:rPr>
              <a:t>store</a:t>
            </a:r>
            <a:r>
              <a:rPr sz="1978" spc="-99"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R1,</a:t>
            </a:r>
            <a:r>
              <a:rPr lang="en-US" altLang="zh-CN" sz="1978" spc="-5" dirty="0">
                <a:solidFill>
                  <a:srgbClr val="030304"/>
                </a:solidFill>
                <a:latin typeface="Tw Cen MT" panose="020B0602020104020603" pitchFamily="34" charset="0"/>
                <a:cs typeface="Courier New"/>
              </a:rPr>
              <a:t> </a:t>
            </a:r>
            <a:r>
              <a:rPr sz="1978" spc="-5" dirty="0">
                <a:solidFill>
                  <a:srgbClr val="030304"/>
                </a:solidFill>
                <a:latin typeface="Tw Cen MT" panose="020B0602020104020603" pitchFamily="34" charset="0"/>
                <a:cs typeface="Courier New"/>
              </a:rPr>
              <a:t>A</a:t>
            </a:r>
            <a:endParaRPr sz="1978" dirty="0">
              <a:latin typeface="Tw Cen MT" panose="020B0602020104020603" pitchFamily="34" charset="0"/>
              <a:cs typeface="Courier New"/>
            </a:endParaRPr>
          </a:p>
        </p:txBody>
      </p:sp>
      <p:sp>
        <p:nvSpPr>
          <p:cNvPr id="8" name="object 8"/>
          <p:cNvSpPr txBox="1"/>
          <p:nvPr/>
        </p:nvSpPr>
        <p:spPr>
          <a:xfrm>
            <a:off x="3744645" y="4193471"/>
            <a:ext cx="1609620" cy="1462663"/>
          </a:xfrm>
          <a:prstGeom prst="rect">
            <a:avLst/>
          </a:prstGeom>
        </p:spPr>
        <p:txBody>
          <a:bodyPr vert="horz" wrap="square" lIns="0" tIns="0" rIns="0" bIns="0" rtlCol="0">
            <a:spAutoFit/>
          </a:bodyPr>
          <a:lstStyle/>
          <a:p>
            <a:pPr marL="12560" marR="5024" indent="11932" algn="just">
              <a:lnSpc>
                <a:spcPct val="120000"/>
              </a:lnSpc>
            </a:pPr>
            <a:r>
              <a:rPr sz="1978" dirty="0">
                <a:solidFill>
                  <a:srgbClr val="030304"/>
                </a:solidFill>
                <a:latin typeface="Tw Cen MT" panose="020B0602020104020603" pitchFamily="34" charset="0"/>
                <a:cs typeface="Arial"/>
              </a:rPr>
              <a:t>R1 = </a:t>
            </a:r>
            <a:r>
              <a:rPr sz="1978" spc="-5" dirty="0">
                <a:solidFill>
                  <a:srgbClr val="030304"/>
                </a:solidFill>
                <a:latin typeface="Tw Cen MT" panose="020B0602020104020603" pitchFamily="34" charset="0"/>
                <a:cs typeface="Arial"/>
              </a:rPr>
              <a:t>mem[B]  </a:t>
            </a:r>
            <a:r>
              <a:rPr sz="1978" dirty="0">
                <a:solidFill>
                  <a:srgbClr val="030304"/>
                </a:solidFill>
                <a:latin typeface="Tw Cen MT" panose="020B0602020104020603" pitchFamily="34" charset="0"/>
                <a:cs typeface="Arial"/>
              </a:rPr>
              <a:t>R2 = mem[C]  R1 = R1 +</a:t>
            </a:r>
            <a:r>
              <a:rPr sz="1978" spc="-124" dirty="0">
                <a:solidFill>
                  <a:srgbClr val="030304"/>
                </a:solidFill>
                <a:latin typeface="Tw Cen MT" panose="020B0602020104020603" pitchFamily="34" charset="0"/>
                <a:cs typeface="Arial"/>
              </a:rPr>
              <a:t> </a:t>
            </a:r>
            <a:r>
              <a:rPr sz="1978" spc="-5" dirty="0">
                <a:solidFill>
                  <a:srgbClr val="030304"/>
                </a:solidFill>
                <a:latin typeface="Tw Cen MT" panose="020B0602020104020603" pitchFamily="34" charset="0"/>
                <a:cs typeface="Arial"/>
              </a:rPr>
              <a:t>R2</a:t>
            </a:r>
            <a:endParaRPr sz="1978">
              <a:latin typeface="Tw Cen MT" panose="020B0602020104020603" pitchFamily="34" charset="0"/>
              <a:cs typeface="Arial"/>
            </a:endParaRPr>
          </a:p>
          <a:p>
            <a:pPr marL="37681" algn="just">
              <a:spcBef>
                <a:spcPts val="475"/>
              </a:spcBef>
            </a:pPr>
            <a:r>
              <a:rPr sz="1978" dirty="0">
                <a:solidFill>
                  <a:srgbClr val="030304"/>
                </a:solidFill>
                <a:latin typeface="Tw Cen MT" panose="020B0602020104020603" pitchFamily="34" charset="0"/>
                <a:cs typeface="Arial"/>
              </a:rPr>
              <a:t>mem[A] =</a:t>
            </a:r>
            <a:r>
              <a:rPr sz="1978" spc="-138" dirty="0">
                <a:solidFill>
                  <a:srgbClr val="030304"/>
                </a:solidFill>
                <a:latin typeface="Tw Cen MT" panose="020B0602020104020603" pitchFamily="34" charset="0"/>
                <a:cs typeface="Arial"/>
              </a:rPr>
              <a:t> </a:t>
            </a:r>
            <a:r>
              <a:rPr sz="1978" spc="-5" dirty="0">
                <a:solidFill>
                  <a:srgbClr val="030304"/>
                </a:solidFill>
                <a:latin typeface="Tw Cen MT" panose="020B0602020104020603" pitchFamily="34" charset="0"/>
                <a:cs typeface="Arial"/>
              </a:rPr>
              <a:t>R1</a:t>
            </a:r>
            <a:endParaRPr sz="1978">
              <a:latin typeface="Tw Cen MT" panose="020B0602020104020603" pitchFamily="34" charset="0"/>
              <a:cs typeface="Arial"/>
            </a:endParaRPr>
          </a:p>
        </p:txBody>
      </p:sp>
      <p:sp>
        <p:nvSpPr>
          <p:cNvPr id="9" name="object 9"/>
          <p:cNvSpPr/>
          <p:nvPr/>
        </p:nvSpPr>
        <p:spPr>
          <a:xfrm>
            <a:off x="7247141" y="3580012"/>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solidFill>
            <a:srgbClr val="00FFCC"/>
          </a:solidFill>
        </p:spPr>
        <p:txBody>
          <a:bodyPr wrap="square" lIns="0" tIns="0" rIns="0" bIns="0" rtlCol="0"/>
          <a:lstStyle/>
          <a:p>
            <a:endParaRPr sz="3165"/>
          </a:p>
        </p:txBody>
      </p:sp>
      <p:sp>
        <p:nvSpPr>
          <p:cNvPr id="10" name="object 10"/>
          <p:cNvSpPr/>
          <p:nvPr/>
        </p:nvSpPr>
        <p:spPr>
          <a:xfrm>
            <a:off x="7247141" y="3580012"/>
            <a:ext cx="602901" cy="904352"/>
          </a:xfrm>
          <a:custGeom>
            <a:avLst/>
            <a:gdLst/>
            <a:ahLst/>
            <a:cxnLst/>
            <a:rect l="l" t="t" r="r" b="b"/>
            <a:pathLst>
              <a:path w="609600" h="914400">
                <a:moveTo>
                  <a:pt x="0" y="0"/>
                </a:moveTo>
                <a:lnTo>
                  <a:pt x="0" y="304800"/>
                </a:lnTo>
                <a:lnTo>
                  <a:pt x="152400" y="457200"/>
                </a:lnTo>
                <a:lnTo>
                  <a:pt x="0" y="609600"/>
                </a:lnTo>
                <a:lnTo>
                  <a:pt x="0" y="914400"/>
                </a:lnTo>
                <a:lnTo>
                  <a:pt x="609600" y="609600"/>
                </a:lnTo>
                <a:lnTo>
                  <a:pt x="609600" y="304800"/>
                </a:lnTo>
                <a:lnTo>
                  <a:pt x="0" y="0"/>
                </a:lnTo>
                <a:close/>
              </a:path>
            </a:pathLst>
          </a:custGeom>
          <a:ln w="28575">
            <a:solidFill>
              <a:srgbClr val="000000"/>
            </a:solidFill>
          </a:ln>
        </p:spPr>
        <p:txBody>
          <a:bodyPr wrap="square" lIns="0" tIns="0" rIns="0" bIns="0" rtlCol="0"/>
          <a:lstStyle/>
          <a:p>
            <a:endParaRPr sz="3165"/>
          </a:p>
        </p:txBody>
      </p:sp>
      <p:sp>
        <p:nvSpPr>
          <p:cNvPr id="12" name="object 12"/>
          <p:cNvSpPr/>
          <p:nvPr/>
        </p:nvSpPr>
        <p:spPr>
          <a:xfrm>
            <a:off x="7850042" y="4017993"/>
            <a:ext cx="315895" cy="1186962"/>
          </a:xfrm>
          <a:custGeom>
            <a:avLst/>
            <a:gdLst/>
            <a:ahLst/>
            <a:cxnLst/>
            <a:rect l="l" t="t" r="r" b="b"/>
            <a:pathLst>
              <a:path w="319404" h="1200150">
                <a:moveTo>
                  <a:pt x="85725" y="1114425"/>
                </a:moveTo>
                <a:lnTo>
                  <a:pt x="0" y="1157351"/>
                </a:lnTo>
                <a:lnTo>
                  <a:pt x="85725" y="1200150"/>
                </a:lnTo>
                <a:lnTo>
                  <a:pt x="85725" y="1171575"/>
                </a:lnTo>
                <a:lnTo>
                  <a:pt x="71374" y="1171575"/>
                </a:lnTo>
                <a:lnTo>
                  <a:pt x="71374" y="1143000"/>
                </a:lnTo>
                <a:lnTo>
                  <a:pt x="85725" y="1143000"/>
                </a:lnTo>
                <a:lnTo>
                  <a:pt x="85725" y="1114425"/>
                </a:lnTo>
                <a:close/>
              </a:path>
              <a:path w="319404" h="1200150">
                <a:moveTo>
                  <a:pt x="85725" y="1143000"/>
                </a:moveTo>
                <a:lnTo>
                  <a:pt x="71374" y="1143000"/>
                </a:lnTo>
                <a:lnTo>
                  <a:pt x="71374" y="1171575"/>
                </a:lnTo>
                <a:lnTo>
                  <a:pt x="85725" y="1171575"/>
                </a:lnTo>
                <a:lnTo>
                  <a:pt x="85725" y="1143000"/>
                </a:lnTo>
                <a:close/>
              </a:path>
              <a:path w="319404" h="1200150">
                <a:moveTo>
                  <a:pt x="290449" y="1143000"/>
                </a:moveTo>
                <a:lnTo>
                  <a:pt x="85725" y="1143000"/>
                </a:lnTo>
                <a:lnTo>
                  <a:pt x="85725" y="1171575"/>
                </a:lnTo>
                <a:lnTo>
                  <a:pt x="312674" y="1171575"/>
                </a:lnTo>
                <a:lnTo>
                  <a:pt x="319024" y="1165225"/>
                </a:lnTo>
                <a:lnTo>
                  <a:pt x="319024" y="1157351"/>
                </a:lnTo>
                <a:lnTo>
                  <a:pt x="290449" y="1157351"/>
                </a:lnTo>
                <a:lnTo>
                  <a:pt x="290449" y="1143000"/>
                </a:lnTo>
                <a:close/>
              </a:path>
              <a:path w="319404" h="1200150">
                <a:moveTo>
                  <a:pt x="290449" y="14350"/>
                </a:moveTo>
                <a:lnTo>
                  <a:pt x="290449" y="1157351"/>
                </a:lnTo>
                <a:lnTo>
                  <a:pt x="304800" y="1143000"/>
                </a:lnTo>
                <a:lnTo>
                  <a:pt x="319024" y="1143000"/>
                </a:lnTo>
                <a:lnTo>
                  <a:pt x="319024" y="28575"/>
                </a:lnTo>
                <a:lnTo>
                  <a:pt x="304800" y="28575"/>
                </a:lnTo>
                <a:lnTo>
                  <a:pt x="290449" y="14350"/>
                </a:lnTo>
                <a:close/>
              </a:path>
              <a:path w="319404" h="1200150">
                <a:moveTo>
                  <a:pt x="319024" y="1143000"/>
                </a:moveTo>
                <a:lnTo>
                  <a:pt x="304800" y="1143000"/>
                </a:lnTo>
                <a:lnTo>
                  <a:pt x="290449" y="1157351"/>
                </a:lnTo>
                <a:lnTo>
                  <a:pt x="319024" y="1157351"/>
                </a:lnTo>
                <a:lnTo>
                  <a:pt x="319024" y="1143000"/>
                </a:lnTo>
                <a:close/>
              </a:path>
              <a:path w="319404" h="1200150">
                <a:moveTo>
                  <a:pt x="312674" y="0"/>
                </a:moveTo>
                <a:lnTo>
                  <a:pt x="0" y="0"/>
                </a:lnTo>
                <a:lnTo>
                  <a:pt x="0" y="28575"/>
                </a:lnTo>
                <a:lnTo>
                  <a:pt x="290449" y="28575"/>
                </a:lnTo>
                <a:lnTo>
                  <a:pt x="290449" y="14350"/>
                </a:lnTo>
                <a:lnTo>
                  <a:pt x="319024" y="14350"/>
                </a:lnTo>
                <a:lnTo>
                  <a:pt x="319024" y="6476"/>
                </a:lnTo>
                <a:lnTo>
                  <a:pt x="312674" y="0"/>
                </a:lnTo>
                <a:close/>
              </a:path>
              <a:path w="319404" h="1200150">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3" name="object 13"/>
          <p:cNvSpPr/>
          <p:nvPr/>
        </p:nvSpPr>
        <p:spPr>
          <a:xfrm>
            <a:off x="6931496" y="4291183"/>
            <a:ext cx="315895" cy="584060"/>
          </a:xfrm>
          <a:custGeom>
            <a:avLst/>
            <a:gdLst/>
            <a:ahLst/>
            <a:cxnLst/>
            <a:rect l="l" t="t" r="r" b="b"/>
            <a:pathLst>
              <a:path w="319404" h="590550">
                <a:moveTo>
                  <a:pt x="233425" y="28575"/>
                </a:moveTo>
                <a:lnTo>
                  <a:pt x="6476" y="28575"/>
                </a:lnTo>
                <a:lnTo>
                  <a:pt x="0" y="35051"/>
                </a:lnTo>
                <a:lnTo>
                  <a:pt x="0" y="584200"/>
                </a:lnTo>
                <a:lnTo>
                  <a:pt x="6476" y="590550"/>
                </a:lnTo>
                <a:lnTo>
                  <a:pt x="319150" y="590550"/>
                </a:lnTo>
                <a:lnTo>
                  <a:pt x="319150" y="576326"/>
                </a:lnTo>
                <a:lnTo>
                  <a:pt x="28575" y="576326"/>
                </a:lnTo>
                <a:lnTo>
                  <a:pt x="14350" y="561975"/>
                </a:lnTo>
                <a:lnTo>
                  <a:pt x="28575" y="561975"/>
                </a:lnTo>
                <a:lnTo>
                  <a:pt x="28575" y="57150"/>
                </a:lnTo>
                <a:lnTo>
                  <a:pt x="14350" y="57150"/>
                </a:lnTo>
                <a:lnTo>
                  <a:pt x="28575" y="42925"/>
                </a:lnTo>
                <a:lnTo>
                  <a:pt x="233425" y="42925"/>
                </a:lnTo>
                <a:lnTo>
                  <a:pt x="233425" y="28575"/>
                </a:lnTo>
                <a:close/>
              </a:path>
              <a:path w="319404" h="590550">
                <a:moveTo>
                  <a:pt x="28575" y="561975"/>
                </a:moveTo>
                <a:lnTo>
                  <a:pt x="14350" y="561975"/>
                </a:lnTo>
                <a:lnTo>
                  <a:pt x="28575" y="576326"/>
                </a:lnTo>
                <a:lnTo>
                  <a:pt x="28575" y="561975"/>
                </a:lnTo>
                <a:close/>
              </a:path>
              <a:path w="319404" h="590550">
                <a:moveTo>
                  <a:pt x="319150" y="561975"/>
                </a:moveTo>
                <a:lnTo>
                  <a:pt x="28575" y="561975"/>
                </a:lnTo>
                <a:lnTo>
                  <a:pt x="28575" y="576326"/>
                </a:lnTo>
                <a:lnTo>
                  <a:pt x="319150" y="576326"/>
                </a:lnTo>
                <a:lnTo>
                  <a:pt x="319150" y="561975"/>
                </a:lnTo>
                <a:close/>
              </a:path>
              <a:path w="319404" h="590550">
                <a:moveTo>
                  <a:pt x="233425" y="0"/>
                </a:moveTo>
                <a:lnTo>
                  <a:pt x="233425" y="85725"/>
                </a:lnTo>
                <a:lnTo>
                  <a:pt x="290660" y="57150"/>
                </a:lnTo>
                <a:lnTo>
                  <a:pt x="247650" y="57150"/>
                </a:lnTo>
                <a:lnTo>
                  <a:pt x="247650" y="28575"/>
                </a:lnTo>
                <a:lnTo>
                  <a:pt x="290491" y="28575"/>
                </a:lnTo>
                <a:lnTo>
                  <a:pt x="233425" y="0"/>
                </a:lnTo>
                <a:close/>
              </a:path>
              <a:path w="319404" h="590550">
                <a:moveTo>
                  <a:pt x="28575" y="42925"/>
                </a:moveTo>
                <a:lnTo>
                  <a:pt x="14350" y="57150"/>
                </a:lnTo>
                <a:lnTo>
                  <a:pt x="28575" y="57150"/>
                </a:lnTo>
                <a:lnTo>
                  <a:pt x="28575" y="42925"/>
                </a:lnTo>
                <a:close/>
              </a:path>
              <a:path w="319404" h="590550">
                <a:moveTo>
                  <a:pt x="233425" y="42925"/>
                </a:moveTo>
                <a:lnTo>
                  <a:pt x="28575" y="42925"/>
                </a:lnTo>
                <a:lnTo>
                  <a:pt x="28575" y="57150"/>
                </a:lnTo>
                <a:lnTo>
                  <a:pt x="233425" y="57150"/>
                </a:lnTo>
                <a:lnTo>
                  <a:pt x="233425" y="42925"/>
                </a:lnTo>
                <a:close/>
              </a:path>
              <a:path w="319404" h="590550">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14" name="object 14"/>
          <p:cNvSpPr/>
          <p:nvPr/>
        </p:nvSpPr>
        <p:spPr>
          <a:xfrm>
            <a:off x="6780771" y="3688282"/>
            <a:ext cx="466620" cy="1865225"/>
          </a:xfrm>
          <a:custGeom>
            <a:avLst/>
            <a:gdLst/>
            <a:ahLst/>
            <a:cxnLst/>
            <a:rect l="l" t="t" r="r" b="b"/>
            <a:pathLst>
              <a:path w="471804" h="1885950">
                <a:moveTo>
                  <a:pt x="385825" y="28575"/>
                </a:moveTo>
                <a:lnTo>
                  <a:pt x="6476" y="28575"/>
                </a:lnTo>
                <a:lnTo>
                  <a:pt x="0" y="35051"/>
                </a:lnTo>
                <a:lnTo>
                  <a:pt x="0" y="1879600"/>
                </a:lnTo>
                <a:lnTo>
                  <a:pt x="6476" y="1885950"/>
                </a:lnTo>
                <a:lnTo>
                  <a:pt x="471550" y="1885950"/>
                </a:lnTo>
                <a:lnTo>
                  <a:pt x="471550" y="1871726"/>
                </a:lnTo>
                <a:lnTo>
                  <a:pt x="28575" y="1871726"/>
                </a:lnTo>
                <a:lnTo>
                  <a:pt x="14350" y="1857375"/>
                </a:lnTo>
                <a:lnTo>
                  <a:pt x="28575" y="1857375"/>
                </a:lnTo>
                <a:lnTo>
                  <a:pt x="28575" y="57150"/>
                </a:lnTo>
                <a:lnTo>
                  <a:pt x="14350" y="57150"/>
                </a:lnTo>
                <a:lnTo>
                  <a:pt x="28575" y="42925"/>
                </a:lnTo>
                <a:lnTo>
                  <a:pt x="385825" y="42925"/>
                </a:lnTo>
                <a:lnTo>
                  <a:pt x="385825" y="28575"/>
                </a:lnTo>
                <a:close/>
              </a:path>
              <a:path w="471804" h="1885950">
                <a:moveTo>
                  <a:pt x="28575" y="1857375"/>
                </a:moveTo>
                <a:lnTo>
                  <a:pt x="14350" y="1857375"/>
                </a:lnTo>
                <a:lnTo>
                  <a:pt x="28575" y="1871726"/>
                </a:lnTo>
                <a:lnTo>
                  <a:pt x="28575" y="1857375"/>
                </a:lnTo>
                <a:close/>
              </a:path>
              <a:path w="471804" h="1885950">
                <a:moveTo>
                  <a:pt x="471550" y="1857375"/>
                </a:moveTo>
                <a:lnTo>
                  <a:pt x="28575" y="1857375"/>
                </a:lnTo>
                <a:lnTo>
                  <a:pt x="28575" y="1871726"/>
                </a:lnTo>
                <a:lnTo>
                  <a:pt x="471550" y="1871726"/>
                </a:lnTo>
                <a:lnTo>
                  <a:pt x="471550" y="1857375"/>
                </a:lnTo>
                <a:close/>
              </a:path>
              <a:path w="471804" h="1885950">
                <a:moveTo>
                  <a:pt x="385825" y="0"/>
                </a:moveTo>
                <a:lnTo>
                  <a:pt x="385825" y="85725"/>
                </a:lnTo>
                <a:lnTo>
                  <a:pt x="443060" y="57150"/>
                </a:lnTo>
                <a:lnTo>
                  <a:pt x="400050" y="57150"/>
                </a:lnTo>
                <a:lnTo>
                  <a:pt x="400050" y="28575"/>
                </a:lnTo>
                <a:lnTo>
                  <a:pt x="442891" y="28575"/>
                </a:lnTo>
                <a:lnTo>
                  <a:pt x="385825" y="0"/>
                </a:lnTo>
                <a:close/>
              </a:path>
              <a:path w="471804" h="1885950">
                <a:moveTo>
                  <a:pt x="28575" y="42925"/>
                </a:moveTo>
                <a:lnTo>
                  <a:pt x="14350" y="57150"/>
                </a:lnTo>
                <a:lnTo>
                  <a:pt x="28575" y="57150"/>
                </a:lnTo>
                <a:lnTo>
                  <a:pt x="28575" y="42925"/>
                </a:lnTo>
                <a:close/>
              </a:path>
              <a:path w="471804" h="1885950">
                <a:moveTo>
                  <a:pt x="385825" y="42925"/>
                </a:moveTo>
                <a:lnTo>
                  <a:pt x="28575" y="42925"/>
                </a:lnTo>
                <a:lnTo>
                  <a:pt x="28575" y="57150"/>
                </a:lnTo>
                <a:lnTo>
                  <a:pt x="385825" y="57150"/>
                </a:lnTo>
                <a:lnTo>
                  <a:pt x="385825" y="42925"/>
                </a:lnTo>
                <a:close/>
              </a:path>
              <a:path w="471804" h="1885950">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sp>
        <p:nvSpPr>
          <p:cNvPr id="15" name="object 15"/>
          <p:cNvSpPr/>
          <p:nvPr/>
        </p:nvSpPr>
        <p:spPr>
          <a:xfrm>
            <a:off x="7850042" y="5299159"/>
            <a:ext cx="315895" cy="1036864"/>
          </a:xfrm>
          <a:custGeom>
            <a:avLst/>
            <a:gdLst/>
            <a:ahLst/>
            <a:cxnLst/>
            <a:rect l="l" t="t" r="r" b="b"/>
            <a:pathLst>
              <a:path w="319404" h="1048385">
                <a:moveTo>
                  <a:pt x="85725" y="962088"/>
                </a:moveTo>
                <a:lnTo>
                  <a:pt x="0" y="1004951"/>
                </a:lnTo>
                <a:lnTo>
                  <a:pt x="85725" y="1047813"/>
                </a:lnTo>
                <a:lnTo>
                  <a:pt x="85725" y="1019238"/>
                </a:lnTo>
                <a:lnTo>
                  <a:pt x="71374" y="1019238"/>
                </a:lnTo>
                <a:lnTo>
                  <a:pt x="71374" y="990663"/>
                </a:lnTo>
                <a:lnTo>
                  <a:pt x="85725" y="990663"/>
                </a:lnTo>
                <a:lnTo>
                  <a:pt x="85725" y="962088"/>
                </a:lnTo>
                <a:close/>
              </a:path>
              <a:path w="319404" h="1048385">
                <a:moveTo>
                  <a:pt x="85725" y="990663"/>
                </a:moveTo>
                <a:lnTo>
                  <a:pt x="71374" y="990663"/>
                </a:lnTo>
                <a:lnTo>
                  <a:pt x="71374" y="1019238"/>
                </a:lnTo>
                <a:lnTo>
                  <a:pt x="85725" y="1019238"/>
                </a:lnTo>
                <a:lnTo>
                  <a:pt x="85725" y="990663"/>
                </a:lnTo>
                <a:close/>
              </a:path>
              <a:path w="319404" h="1048385">
                <a:moveTo>
                  <a:pt x="290449" y="990663"/>
                </a:moveTo>
                <a:lnTo>
                  <a:pt x="85725" y="990663"/>
                </a:lnTo>
                <a:lnTo>
                  <a:pt x="85725" y="1019238"/>
                </a:lnTo>
                <a:lnTo>
                  <a:pt x="312674" y="1019238"/>
                </a:lnTo>
                <a:lnTo>
                  <a:pt x="319024" y="1012837"/>
                </a:lnTo>
                <a:lnTo>
                  <a:pt x="319024" y="1004951"/>
                </a:lnTo>
                <a:lnTo>
                  <a:pt x="290449" y="1004951"/>
                </a:lnTo>
                <a:lnTo>
                  <a:pt x="290449" y="990663"/>
                </a:lnTo>
                <a:close/>
              </a:path>
              <a:path w="319404" h="1048385">
                <a:moveTo>
                  <a:pt x="290449" y="14350"/>
                </a:moveTo>
                <a:lnTo>
                  <a:pt x="290449" y="1004951"/>
                </a:lnTo>
                <a:lnTo>
                  <a:pt x="304800" y="990663"/>
                </a:lnTo>
                <a:lnTo>
                  <a:pt x="319024" y="990663"/>
                </a:lnTo>
                <a:lnTo>
                  <a:pt x="319024" y="28575"/>
                </a:lnTo>
                <a:lnTo>
                  <a:pt x="304800" y="28575"/>
                </a:lnTo>
                <a:lnTo>
                  <a:pt x="290449" y="14350"/>
                </a:lnTo>
                <a:close/>
              </a:path>
              <a:path w="319404" h="1048385">
                <a:moveTo>
                  <a:pt x="319024" y="990663"/>
                </a:moveTo>
                <a:lnTo>
                  <a:pt x="304800" y="990663"/>
                </a:lnTo>
                <a:lnTo>
                  <a:pt x="290449" y="1004951"/>
                </a:lnTo>
                <a:lnTo>
                  <a:pt x="319024" y="1004951"/>
                </a:lnTo>
                <a:lnTo>
                  <a:pt x="319024" y="990663"/>
                </a:lnTo>
                <a:close/>
              </a:path>
              <a:path w="319404" h="1048385">
                <a:moveTo>
                  <a:pt x="312674" y="0"/>
                </a:moveTo>
                <a:lnTo>
                  <a:pt x="0" y="0"/>
                </a:lnTo>
                <a:lnTo>
                  <a:pt x="0" y="28575"/>
                </a:lnTo>
                <a:lnTo>
                  <a:pt x="290449" y="28575"/>
                </a:lnTo>
                <a:lnTo>
                  <a:pt x="290449" y="14350"/>
                </a:lnTo>
                <a:lnTo>
                  <a:pt x="319024" y="14350"/>
                </a:lnTo>
                <a:lnTo>
                  <a:pt x="319024" y="6476"/>
                </a:lnTo>
                <a:lnTo>
                  <a:pt x="312674" y="0"/>
                </a:lnTo>
                <a:close/>
              </a:path>
              <a:path w="319404" h="1048385">
                <a:moveTo>
                  <a:pt x="319024" y="14350"/>
                </a:moveTo>
                <a:lnTo>
                  <a:pt x="290449" y="14350"/>
                </a:lnTo>
                <a:lnTo>
                  <a:pt x="304800" y="28575"/>
                </a:lnTo>
                <a:lnTo>
                  <a:pt x="319024" y="28575"/>
                </a:lnTo>
                <a:lnTo>
                  <a:pt x="319024" y="14350"/>
                </a:lnTo>
                <a:close/>
              </a:path>
            </a:pathLst>
          </a:custGeom>
          <a:solidFill>
            <a:srgbClr val="000000"/>
          </a:solidFill>
        </p:spPr>
        <p:txBody>
          <a:bodyPr wrap="square" lIns="0" tIns="0" rIns="0" bIns="0" rtlCol="0"/>
          <a:lstStyle/>
          <a:p>
            <a:endParaRPr sz="3165"/>
          </a:p>
        </p:txBody>
      </p:sp>
      <p:sp>
        <p:nvSpPr>
          <p:cNvPr id="16" name="object 16"/>
          <p:cNvSpPr/>
          <p:nvPr/>
        </p:nvSpPr>
        <p:spPr>
          <a:xfrm>
            <a:off x="6780771" y="5572348"/>
            <a:ext cx="466620" cy="584688"/>
          </a:xfrm>
          <a:custGeom>
            <a:avLst/>
            <a:gdLst/>
            <a:ahLst/>
            <a:cxnLst/>
            <a:rect l="l" t="t" r="r" b="b"/>
            <a:pathLst>
              <a:path w="471804" h="591185">
                <a:moveTo>
                  <a:pt x="385825" y="28575"/>
                </a:moveTo>
                <a:lnTo>
                  <a:pt x="6476" y="28575"/>
                </a:lnTo>
                <a:lnTo>
                  <a:pt x="0" y="35051"/>
                </a:lnTo>
                <a:lnTo>
                  <a:pt x="0" y="584212"/>
                </a:lnTo>
                <a:lnTo>
                  <a:pt x="6476" y="590613"/>
                </a:lnTo>
                <a:lnTo>
                  <a:pt x="471550" y="590613"/>
                </a:lnTo>
                <a:lnTo>
                  <a:pt x="471550" y="576326"/>
                </a:lnTo>
                <a:lnTo>
                  <a:pt x="28575" y="576326"/>
                </a:lnTo>
                <a:lnTo>
                  <a:pt x="14350" y="562038"/>
                </a:lnTo>
                <a:lnTo>
                  <a:pt x="28575" y="562038"/>
                </a:lnTo>
                <a:lnTo>
                  <a:pt x="28575" y="57150"/>
                </a:lnTo>
                <a:lnTo>
                  <a:pt x="14350" y="57150"/>
                </a:lnTo>
                <a:lnTo>
                  <a:pt x="28575" y="42925"/>
                </a:lnTo>
                <a:lnTo>
                  <a:pt x="385825" y="42925"/>
                </a:lnTo>
                <a:lnTo>
                  <a:pt x="385825" y="28575"/>
                </a:lnTo>
                <a:close/>
              </a:path>
              <a:path w="471804" h="591185">
                <a:moveTo>
                  <a:pt x="28575" y="562038"/>
                </a:moveTo>
                <a:lnTo>
                  <a:pt x="14350" y="562038"/>
                </a:lnTo>
                <a:lnTo>
                  <a:pt x="28575" y="576326"/>
                </a:lnTo>
                <a:lnTo>
                  <a:pt x="28575" y="562038"/>
                </a:lnTo>
                <a:close/>
              </a:path>
              <a:path w="471804" h="591185">
                <a:moveTo>
                  <a:pt x="471550" y="562038"/>
                </a:moveTo>
                <a:lnTo>
                  <a:pt x="28575" y="562038"/>
                </a:lnTo>
                <a:lnTo>
                  <a:pt x="28575" y="576326"/>
                </a:lnTo>
                <a:lnTo>
                  <a:pt x="471550" y="576326"/>
                </a:lnTo>
                <a:lnTo>
                  <a:pt x="471550" y="562038"/>
                </a:lnTo>
                <a:close/>
              </a:path>
              <a:path w="471804" h="591185">
                <a:moveTo>
                  <a:pt x="385825" y="0"/>
                </a:moveTo>
                <a:lnTo>
                  <a:pt x="385825" y="85725"/>
                </a:lnTo>
                <a:lnTo>
                  <a:pt x="443060" y="57150"/>
                </a:lnTo>
                <a:lnTo>
                  <a:pt x="400050" y="57150"/>
                </a:lnTo>
                <a:lnTo>
                  <a:pt x="400050" y="28575"/>
                </a:lnTo>
                <a:lnTo>
                  <a:pt x="442891" y="28575"/>
                </a:lnTo>
                <a:lnTo>
                  <a:pt x="385825" y="0"/>
                </a:lnTo>
                <a:close/>
              </a:path>
              <a:path w="471804" h="591185">
                <a:moveTo>
                  <a:pt x="28575" y="42925"/>
                </a:moveTo>
                <a:lnTo>
                  <a:pt x="14350" y="57150"/>
                </a:lnTo>
                <a:lnTo>
                  <a:pt x="28575" y="57150"/>
                </a:lnTo>
                <a:lnTo>
                  <a:pt x="28575" y="42925"/>
                </a:lnTo>
                <a:close/>
              </a:path>
              <a:path w="471804" h="591185">
                <a:moveTo>
                  <a:pt x="385825" y="42925"/>
                </a:moveTo>
                <a:lnTo>
                  <a:pt x="28575" y="42925"/>
                </a:lnTo>
                <a:lnTo>
                  <a:pt x="28575" y="57150"/>
                </a:lnTo>
                <a:lnTo>
                  <a:pt x="385825" y="57150"/>
                </a:lnTo>
                <a:lnTo>
                  <a:pt x="385825" y="42925"/>
                </a:lnTo>
                <a:close/>
              </a:path>
              <a:path w="471804" h="591185">
                <a:moveTo>
                  <a:pt x="442891" y="28575"/>
                </a:moveTo>
                <a:lnTo>
                  <a:pt x="400050" y="28575"/>
                </a:lnTo>
                <a:lnTo>
                  <a:pt x="400050" y="57150"/>
                </a:lnTo>
                <a:lnTo>
                  <a:pt x="443060" y="57150"/>
                </a:lnTo>
                <a:lnTo>
                  <a:pt x="471550" y="42925"/>
                </a:lnTo>
                <a:lnTo>
                  <a:pt x="442891" y="28575"/>
                </a:lnTo>
                <a:close/>
              </a:path>
            </a:pathLst>
          </a:custGeom>
          <a:solidFill>
            <a:srgbClr val="000000"/>
          </a:solidFill>
        </p:spPr>
        <p:txBody>
          <a:bodyPr wrap="square" lIns="0" tIns="0" rIns="0" bIns="0" rtlCol="0"/>
          <a:lstStyle/>
          <a:p>
            <a:endParaRPr sz="3165"/>
          </a:p>
        </p:txBody>
      </p:sp>
      <p:graphicFrame>
        <p:nvGraphicFramePr>
          <p:cNvPr id="17" name="object 17"/>
          <p:cNvGraphicFramePr>
            <a:graphicFrameLocks noGrp="1"/>
          </p:cNvGraphicFramePr>
          <p:nvPr>
            <p:extLst>
              <p:ext uri="{D42A27DB-BD31-4B8C-83A1-F6EECF244321}">
                <p14:modId xmlns:p14="http://schemas.microsoft.com/office/powerpoint/2010/main" val="2524133003"/>
              </p:ext>
            </p:extLst>
          </p:nvPr>
        </p:nvGraphicFramePr>
        <p:xfrm>
          <a:off x="7233009" y="4771683"/>
          <a:ext cx="602901" cy="914400"/>
        </p:xfrm>
        <a:graphic>
          <a:graphicData uri="http://schemas.openxmlformats.org/drawingml/2006/table">
            <a:tbl>
              <a:tblPr firstRow="1" bandRow="1">
                <a:tableStyleId>{2D5ABB26-0587-4C30-8999-92F81FD0307C}</a:tableStyleId>
              </a:tblPr>
              <a:tblGrid>
                <a:gridCol w="602901">
                  <a:extLst>
                    <a:ext uri="{9D8B030D-6E8A-4147-A177-3AD203B41FA5}">
                      <a16:colId xmlns:a16="http://schemas.microsoft.com/office/drawing/2014/main" val="20000"/>
                    </a:ext>
                  </a:extLst>
                </a:gridCol>
              </a:tblGrid>
              <a:tr h="301451">
                <a:tc>
                  <a:txBody>
                    <a:bodyPr/>
                    <a:lstStyle/>
                    <a:p>
                      <a:endParaRPr sz="2000" dirty="0">
                        <a:latin typeface="Tahoma"/>
                        <a:cs typeface="Tahoma"/>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0000FF"/>
                    </a:solidFill>
                  </a:tcPr>
                </a:tc>
                <a:extLst>
                  <a:ext uri="{0D108BD9-81ED-4DB2-BD59-A6C34878D82A}">
                    <a16:rowId xmlns:a16="http://schemas.microsoft.com/office/drawing/2014/main" val="10000"/>
                  </a:ext>
                </a:extLst>
              </a:tr>
              <a:tr h="301451">
                <a:tc>
                  <a:txBody>
                    <a:bodyPr/>
                    <a:lstStyle/>
                    <a:p>
                      <a:endParaRPr sz="2000">
                        <a:latin typeface="Tahoma"/>
                        <a:cs typeface="Tahoma"/>
                      </a:endParaRPr>
                    </a:p>
                  </a:txBody>
                  <a:tcPr marL="0" marR="0" marT="0" marB="0">
                    <a:lnT w="28575">
                      <a:solidFill>
                        <a:srgbClr val="000000"/>
                      </a:solidFill>
                      <a:prstDash val="solid"/>
                    </a:lnT>
                    <a:solidFill>
                      <a:srgbClr val="0000FF"/>
                    </a:solidFill>
                  </a:tcPr>
                </a:tc>
                <a:extLst>
                  <a:ext uri="{0D108BD9-81ED-4DB2-BD59-A6C34878D82A}">
                    <a16:rowId xmlns:a16="http://schemas.microsoft.com/office/drawing/2014/main" val="10001"/>
                  </a:ext>
                </a:extLst>
              </a:tr>
              <a:tr h="301451">
                <a:tc>
                  <a:txBody>
                    <a:bodyPr/>
                    <a:lstStyle/>
                    <a:p>
                      <a:endParaRPr sz="2000" dirty="0">
                        <a:latin typeface="Tahoma"/>
                        <a:cs typeface="Tahoma"/>
                      </a:endParaRPr>
                    </a:p>
                  </a:txBody>
                  <a:tcPr marL="0" marR="0" marT="0" marB="0">
                    <a:solidFill>
                      <a:srgbClr val="0000FF"/>
                    </a:solidFill>
                  </a:tcPr>
                </a:tc>
                <a:extLst>
                  <a:ext uri="{0D108BD9-81ED-4DB2-BD59-A6C34878D82A}">
                    <a16:rowId xmlns:a16="http://schemas.microsoft.com/office/drawing/2014/main" val="10002"/>
                  </a:ext>
                </a:extLst>
              </a:tr>
            </a:tbl>
          </a:graphicData>
        </a:graphic>
      </p:graphicFrame>
      <p:sp>
        <p:nvSpPr>
          <p:cNvPr id="18" name="object 18"/>
          <p:cNvSpPr/>
          <p:nvPr/>
        </p:nvSpPr>
        <p:spPr>
          <a:xfrm>
            <a:off x="6931496" y="4969447"/>
            <a:ext cx="315895" cy="1489040"/>
          </a:xfrm>
          <a:custGeom>
            <a:avLst/>
            <a:gdLst/>
            <a:ahLst/>
            <a:cxnLst/>
            <a:rect l="l" t="t" r="r" b="b"/>
            <a:pathLst>
              <a:path w="319404" h="1505585">
                <a:moveTo>
                  <a:pt x="233425" y="28575"/>
                </a:moveTo>
                <a:lnTo>
                  <a:pt x="6476" y="28575"/>
                </a:lnTo>
                <a:lnTo>
                  <a:pt x="0" y="35051"/>
                </a:lnTo>
                <a:lnTo>
                  <a:pt x="0" y="1498612"/>
                </a:lnTo>
                <a:lnTo>
                  <a:pt x="6476" y="1505013"/>
                </a:lnTo>
                <a:lnTo>
                  <a:pt x="319150" y="1505013"/>
                </a:lnTo>
                <a:lnTo>
                  <a:pt x="319150" y="1490726"/>
                </a:lnTo>
                <a:lnTo>
                  <a:pt x="28575" y="1490726"/>
                </a:lnTo>
                <a:lnTo>
                  <a:pt x="14350" y="1476438"/>
                </a:lnTo>
                <a:lnTo>
                  <a:pt x="28575" y="1476438"/>
                </a:lnTo>
                <a:lnTo>
                  <a:pt x="28575" y="57150"/>
                </a:lnTo>
                <a:lnTo>
                  <a:pt x="14350" y="57150"/>
                </a:lnTo>
                <a:lnTo>
                  <a:pt x="28575" y="42925"/>
                </a:lnTo>
                <a:lnTo>
                  <a:pt x="233425" y="42925"/>
                </a:lnTo>
                <a:lnTo>
                  <a:pt x="233425" y="28575"/>
                </a:lnTo>
                <a:close/>
              </a:path>
              <a:path w="319404" h="1505585">
                <a:moveTo>
                  <a:pt x="28575" y="1476438"/>
                </a:moveTo>
                <a:lnTo>
                  <a:pt x="14350" y="1476438"/>
                </a:lnTo>
                <a:lnTo>
                  <a:pt x="28575" y="1490726"/>
                </a:lnTo>
                <a:lnTo>
                  <a:pt x="28575" y="1476438"/>
                </a:lnTo>
                <a:close/>
              </a:path>
              <a:path w="319404" h="1505585">
                <a:moveTo>
                  <a:pt x="319150" y="1476438"/>
                </a:moveTo>
                <a:lnTo>
                  <a:pt x="28575" y="1476438"/>
                </a:lnTo>
                <a:lnTo>
                  <a:pt x="28575" y="1490726"/>
                </a:lnTo>
                <a:lnTo>
                  <a:pt x="319150" y="1490726"/>
                </a:lnTo>
                <a:lnTo>
                  <a:pt x="319150" y="1476438"/>
                </a:lnTo>
                <a:close/>
              </a:path>
              <a:path w="319404" h="1505585">
                <a:moveTo>
                  <a:pt x="233425" y="0"/>
                </a:moveTo>
                <a:lnTo>
                  <a:pt x="233425" y="85725"/>
                </a:lnTo>
                <a:lnTo>
                  <a:pt x="290660" y="57150"/>
                </a:lnTo>
                <a:lnTo>
                  <a:pt x="247650" y="57150"/>
                </a:lnTo>
                <a:lnTo>
                  <a:pt x="247650" y="28575"/>
                </a:lnTo>
                <a:lnTo>
                  <a:pt x="290491" y="28575"/>
                </a:lnTo>
                <a:lnTo>
                  <a:pt x="233425" y="0"/>
                </a:lnTo>
                <a:close/>
              </a:path>
              <a:path w="319404" h="1505585">
                <a:moveTo>
                  <a:pt x="28575" y="42925"/>
                </a:moveTo>
                <a:lnTo>
                  <a:pt x="14350" y="57150"/>
                </a:lnTo>
                <a:lnTo>
                  <a:pt x="28575" y="57150"/>
                </a:lnTo>
                <a:lnTo>
                  <a:pt x="28575" y="42925"/>
                </a:lnTo>
                <a:close/>
              </a:path>
              <a:path w="319404" h="1505585">
                <a:moveTo>
                  <a:pt x="233425" y="42925"/>
                </a:moveTo>
                <a:lnTo>
                  <a:pt x="28575" y="42925"/>
                </a:lnTo>
                <a:lnTo>
                  <a:pt x="28575" y="57150"/>
                </a:lnTo>
                <a:lnTo>
                  <a:pt x="233425" y="57150"/>
                </a:lnTo>
                <a:lnTo>
                  <a:pt x="233425" y="42925"/>
                </a:lnTo>
                <a:close/>
              </a:path>
              <a:path w="319404" h="1505585">
                <a:moveTo>
                  <a:pt x="290491" y="28575"/>
                </a:moveTo>
                <a:lnTo>
                  <a:pt x="247650" y="28575"/>
                </a:lnTo>
                <a:lnTo>
                  <a:pt x="247650" y="57150"/>
                </a:lnTo>
                <a:lnTo>
                  <a:pt x="290660" y="57150"/>
                </a:lnTo>
                <a:lnTo>
                  <a:pt x="319150" y="42925"/>
                </a:lnTo>
                <a:lnTo>
                  <a:pt x="290491" y="28575"/>
                </a:lnTo>
                <a:close/>
              </a:path>
            </a:pathLst>
          </a:custGeom>
          <a:solidFill>
            <a:srgbClr val="000000"/>
          </a:solidFill>
        </p:spPr>
        <p:txBody>
          <a:bodyPr wrap="square" lIns="0" tIns="0" rIns="0" bIns="0" rtlCol="0"/>
          <a:lstStyle/>
          <a:p>
            <a:endParaRPr sz="3165"/>
          </a:p>
        </p:txBody>
      </p:sp>
      <p:sp>
        <p:nvSpPr>
          <p:cNvPr id="21" name="标题 20">
            <a:extLst>
              <a:ext uri="{FF2B5EF4-FFF2-40B4-BE49-F238E27FC236}">
                <a16:creationId xmlns:a16="http://schemas.microsoft.com/office/drawing/2014/main" id="{9AE27292-6734-4987-A72D-F9DF8176D980}"/>
              </a:ext>
            </a:extLst>
          </p:cNvPr>
          <p:cNvSpPr>
            <a:spLocks noGrp="1"/>
          </p:cNvSpPr>
          <p:nvPr>
            <p:ph type="title"/>
          </p:nvPr>
        </p:nvSpPr>
        <p:spPr/>
        <p:txBody>
          <a:bodyPr/>
          <a:lstStyle/>
          <a:p>
            <a:r>
              <a:rPr lang="en-US" altLang="zh-CN" dirty="0"/>
              <a:t>Register</a:t>
            </a:r>
            <a:endParaRPr lang="zh-CN" altLang="en-US" dirty="0"/>
          </a:p>
        </p:txBody>
      </p:sp>
      <p:sp>
        <p:nvSpPr>
          <p:cNvPr id="22" name="矩形 21">
            <a:extLst>
              <a:ext uri="{FF2B5EF4-FFF2-40B4-BE49-F238E27FC236}">
                <a16:creationId xmlns:a16="http://schemas.microsoft.com/office/drawing/2014/main" id="{D2E8D59C-8017-45F0-A667-3A8E89978E16}"/>
              </a:ext>
            </a:extLst>
          </p:cNvPr>
          <p:cNvSpPr/>
          <p:nvPr/>
        </p:nvSpPr>
        <p:spPr bwMode="auto">
          <a:xfrm>
            <a:off x="7233008" y="5948744"/>
            <a:ext cx="602901" cy="624011"/>
          </a:xfrm>
          <a:prstGeom prst="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dirty="0">
                <a:ln>
                  <a:noFill/>
                </a:ln>
                <a:solidFill>
                  <a:schemeClr val="tx1"/>
                </a:solidFill>
                <a:effectLst/>
                <a:latin typeface="Tw Cen MT" panose="020B0602020104020603" pitchFamily="34" charset="0"/>
              </a:rPr>
              <a:t>MEM</a:t>
            </a:r>
            <a:endParaRPr kumimoji="0" lang="zh-CN" altLang="en-US" sz="1600" i="0" u="none" strike="noStrike" cap="none" normalizeH="0" baseline="0" dirty="0">
              <a:ln>
                <a:noFill/>
              </a:ln>
              <a:solidFill>
                <a:schemeClr val="tx1"/>
              </a:solidFill>
              <a:effectLst/>
              <a:latin typeface="Tw Cen MT" panose="020B06020201040206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0766" y="1083529"/>
            <a:ext cx="8011975" cy="4678204"/>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静态代码量</a:t>
            </a:r>
            <a:r>
              <a:rPr lang="en-US" altLang="zh-CN" sz="2800" b="0" spc="-60" dirty="0">
                <a:latin typeface="微软雅黑" panose="020B0503020204020204" pitchFamily="34" charset="-122"/>
                <a:ea typeface="微软雅黑" panose="020B0503020204020204" pitchFamily="34" charset="-122"/>
                <a:cs typeface="Calibri" panose="020F0502020204030204"/>
              </a:rPr>
              <a:t> - </a:t>
            </a:r>
            <a:r>
              <a:rPr sz="2800" b="0" spc="-60" dirty="0">
                <a:latin typeface="微软雅黑" panose="020B0503020204020204" pitchFamily="34" charset="-122"/>
                <a:ea typeface="微软雅黑" panose="020B0503020204020204" pitchFamily="34" charset="-122"/>
                <a:cs typeface="Calibri" panose="020F0502020204030204"/>
              </a:rPr>
              <a:t>static code size</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用来表示一个程序的指令的数量</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Memory-only</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&lt; register</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&lt;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load-store</a:t>
            </a: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数据存储器流量 </a:t>
            </a:r>
            <a:r>
              <a:rPr lang="en-US" altLang="zh-CN" sz="2800" b="0" spc="-60" dirty="0">
                <a:latin typeface="微软雅黑" panose="020B0503020204020204" pitchFamily="34" charset="-122"/>
                <a:ea typeface="微软雅黑" panose="020B0503020204020204" pitchFamily="34" charset="-122"/>
                <a:cs typeface="Calibri" panose="020F0502020204030204"/>
              </a:rPr>
              <a:t>- </a:t>
            </a:r>
            <a:r>
              <a:rPr sz="2800" b="0" spc="-60" dirty="0">
                <a:latin typeface="微软雅黑" panose="020B0503020204020204" pitchFamily="34" charset="-122"/>
                <a:ea typeface="微软雅黑" panose="020B0503020204020204" pitchFamily="34" charset="-122"/>
                <a:cs typeface="Calibri" panose="020F0502020204030204"/>
              </a:rPr>
              <a:t>data memory traffic</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读写存储器的字节数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数据量</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load-store &lt;</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register &lt; memory only</a:t>
            </a:r>
          </a:p>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指令处理延迟 </a:t>
            </a:r>
            <a:r>
              <a:rPr lang="en-US" altLang="zh-CN" sz="2800" b="0" spc="-60" dirty="0">
                <a:latin typeface="微软雅黑" panose="020B0503020204020204" pitchFamily="34" charset="-122"/>
                <a:ea typeface="微软雅黑" panose="020B0503020204020204" pitchFamily="34" charset="-122"/>
                <a:cs typeface="Calibri" panose="020F0502020204030204"/>
              </a:rPr>
              <a:t>- </a:t>
            </a:r>
            <a:r>
              <a:rPr sz="2800" b="0" spc="-60" dirty="0">
                <a:latin typeface="微软雅黑" panose="020B0503020204020204" pitchFamily="34" charset="-122"/>
                <a:ea typeface="微软雅黑" panose="020B0503020204020204" pitchFamily="34" charset="-122"/>
                <a:cs typeface="Calibri" panose="020F0502020204030204"/>
              </a:rPr>
              <a:t>instruction latency</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处理指令平均所需的时间</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load-store &lt;</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register &lt; memory only</a:t>
            </a:r>
          </a:p>
        </p:txBody>
      </p:sp>
      <p:sp>
        <p:nvSpPr>
          <p:cNvPr id="6" name="标题 5">
            <a:extLst>
              <a:ext uri="{FF2B5EF4-FFF2-40B4-BE49-F238E27FC236}">
                <a16:creationId xmlns:a16="http://schemas.microsoft.com/office/drawing/2014/main" id="{485DC89A-D569-41AC-92BF-0053D9B8A3F8}"/>
              </a:ext>
            </a:extLst>
          </p:cNvPr>
          <p:cNvSpPr>
            <a:spLocks noGrp="1"/>
          </p:cNvSpPr>
          <p:nvPr>
            <p:ph type="title"/>
          </p:nvPr>
        </p:nvSpPr>
        <p:spPr/>
        <p:txBody>
          <a:bodyPr/>
          <a:lstStyle/>
          <a:p>
            <a:r>
              <a:rPr lang="en-US" altLang="zh-CN" dirty="0"/>
              <a:t>3</a:t>
            </a:r>
            <a:r>
              <a:rPr lang="zh-CN" altLang="en-US" dirty="0"/>
              <a:t>种操作数模型的优缺点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702" y="1064674"/>
            <a:ext cx="8243092" cy="3366434"/>
          </a:xfrm>
          <a:prstGeom prst="rect">
            <a:avLst/>
          </a:prstGeom>
        </p:spPr>
        <p:txBody>
          <a:bodyPr vert="horz" wrap="square" lIns="0" tIns="0" rIns="0" bIns="0" rtlCol="0">
            <a:spAutoFit/>
          </a:bodyPr>
          <a:lstStyle/>
          <a:p>
            <a:pPr marL="346710" indent="-334010" eaLnBrk="0" hangingPunct="0">
              <a:lnSpc>
                <a:spcPts val="3600"/>
              </a:lnSpc>
              <a:spcBef>
                <a:spcPts val="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是</a:t>
            </a:r>
            <a:r>
              <a:rPr sz="2800" b="0" spc="-60" dirty="0">
                <a:latin typeface="微软雅黑" panose="020B0503020204020204" pitchFamily="34" charset="-122"/>
                <a:ea typeface="微软雅黑" panose="020B0503020204020204" pitchFamily="34" charset="-122"/>
                <a:cs typeface="Calibri" panose="020F0502020204030204"/>
              </a:rPr>
              <a:t>load-store</a:t>
            </a:r>
            <a:r>
              <a:rPr lang="zh-CN" altLang="en-US" sz="2800" b="0" spc="-60" dirty="0">
                <a:latin typeface="微软雅黑" panose="020B0503020204020204" pitchFamily="34" charset="-122"/>
                <a:ea typeface="微软雅黑" panose="020B0503020204020204" pitchFamily="34" charset="-122"/>
                <a:cs typeface="Calibri" panose="020F0502020204030204"/>
              </a:rPr>
              <a:t>模型</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位整型寄存器</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实际上只有</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31</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个，因为</a:t>
            </a:r>
            <a:r>
              <a:rPr lang="en-US" altLang="zh-CN" sz="2000" b="0" spc="5" dirty="0">
                <a:solidFill>
                  <a:srgbClr val="FF0000"/>
                </a:solidFill>
                <a:latin typeface="微软雅黑" panose="020B0503020204020204" pitchFamily="34" charset="-122"/>
                <a:ea typeface="微软雅黑" panose="020B0503020204020204" pitchFamily="34" charset="-122"/>
                <a:cs typeface="Calibri" panose="020F0502020204030204"/>
              </a:rPr>
              <a:t>0</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号寄存器永远为</a:t>
            </a:r>
            <a:r>
              <a:rPr lang="en-US" altLang="zh-CN" sz="2000" b="0" spc="5" dirty="0">
                <a:solidFill>
                  <a:srgbClr val="FF0000"/>
                </a:solidFill>
                <a:latin typeface="微软雅黑" panose="020B0503020204020204" pitchFamily="34" charset="-122"/>
                <a:ea typeface="微软雅黑" panose="020B0503020204020204" pitchFamily="34" charset="-122"/>
                <a:cs typeface="Calibri" panose="020F0502020204030204"/>
              </a:rPr>
              <a:t>0</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位浮点寄存器</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也可以作为</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16</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64</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位浮点寄存器使用</a:t>
            </a:r>
            <a:endParaRPr sz="2868" dirty="0">
              <a:latin typeface="Times New Roman"/>
              <a:cs typeface="Times New Roman"/>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HI, LO: multiply/divide</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的目标寄存器</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lvl="1">
              <a:lnSpc>
                <a:spcPct val="100000"/>
              </a:lnSpc>
              <a:buClr>
                <a:srgbClr val="030304"/>
              </a:buClr>
              <a:buFont typeface="Arial"/>
              <a:buChar char="•"/>
            </a:pPr>
            <a:endParaRPr sz="2176" dirty="0">
              <a:latin typeface="Times New Roman"/>
              <a:cs typeface="Times New Roman"/>
            </a:endParaRPr>
          </a:p>
        </p:txBody>
      </p:sp>
      <p:sp>
        <p:nvSpPr>
          <p:cNvPr id="7" name="标题 6">
            <a:extLst>
              <a:ext uri="{FF2B5EF4-FFF2-40B4-BE49-F238E27FC236}">
                <a16:creationId xmlns:a16="http://schemas.microsoft.com/office/drawing/2014/main" id="{15BFB01A-8B9D-488C-8538-3F07B430036F}"/>
              </a:ext>
            </a:extLst>
          </p:cNvPr>
          <p:cNvSpPr>
            <a:spLocks noGrp="1"/>
          </p:cNvSpPr>
          <p:nvPr>
            <p:ph type="title"/>
          </p:nvPr>
        </p:nvSpPr>
        <p:spPr/>
        <p:txBody>
          <a:bodyPr/>
          <a:lstStyle/>
          <a:p>
            <a:r>
              <a:rPr lang="en-US" altLang="zh-CN" dirty="0"/>
              <a:t>MIPS</a:t>
            </a:r>
            <a:r>
              <a:rPr lang="zh-CN" altLang="en-US" dirty="0"/>
              <a:t>的操作数模型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D3936-D3AC-42BD-8F1C-68A7AD3A66CF}"/>
              </a:ext>
            </a:extLst>
          </p:cNvPr>
          <p:cNvSpPr>
            <a:spLocks noGrp="1"/>
          </p:cNvSpPr>
          <p:nvPr>
            <p:ph type="title"/>
          </p:nvPr>
        </p:nvSpPr>
        <p:spPr/>
        <p:txBody>
          <a:bodyPr/>
          <a:lstStyle/>
          <a:p>
            <a:r>
              <a:rPr lang="en-US" altLang="zh-CN" dirty="0"/>
              <a:t>MIPS</a:t>
            </a:r>
            <a:r>
              <a:rPr lang="zh-CN" altLang="en-US" dirty="0"/>
              <a:t>整型寄存器用途</a:t>
            </a:r>
          </a:p>
        </p:txBody>
      </p:sp>
      <p:sp>
        <p:nvSpPr>
          <p:cNvPr id="3" name="内容占位符 2">
            <a:extLst>
              <a:ext uri="{FF2B5EF4-FFF2-40B4-BE49-F238E27FC236}">
                <a16:creationId xmlns:a16="http://schemas.microsoft.com/office/drawing/2014/main" id="{1CC2DA5C-2205-4429-B61F-806B8529E7D6}"/>
              </a:ext>
            </a:extLst>
          </p:cNvPr>
          <p:cNvSpPr>
            <a:spLocks noGrp="1"/>
          </p:cNvSpPr>
          <p:nvPr>
            <p:ph idx="1"/>
          </p:nvPr>
        </p:nvSpPr>
        <p:spPr>
          <a:xfrm>
            <a:off x="509047" y="1104900"/>
            <a:ext cx="3638747" cy="4648200"/>
          </a:xfrm>
        </p:spPr>
        <p:txBody>
          <a:bodyPr/>
          <a:lstStyle/>
          <a:p>
            <a:r>
              <a:rPr lang="zh-CN" altLang="en-US" dirty="0"/>
              <a:t>简化编译器设计</a:t>
            </a:r>
            <a:endParaRPr lang="en-US" altLang="zh-CN"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函数级别的编译和函数调用分开处理</a:t>
            </a:r>
          </a:p>
        </p:txBody>
      </p:sp>
      <p:graphicFrame>
        <p:nvGraphicFramePr>
          <p:cNvPr id="5" name="Group 78">
            <a:extLst>
              <a:ext uri="{FF2B5EF4-FFF2-40B4-BE49-F238E27FC236}">
                <a16:creationId xmlns:a16="http://schemas.microsoft.com/office/drawing/2014/main" id="{F3687A82-2A1A-4479-8B66-4C8FD12F78F4}"/>
              </a:ext>
            </a:extLst>
          </p:cNvPr>
          <p:cNvGraphicFramePr>
            <a:graphicFrameLocks/>
          </p:cNvGraphicFramePr>
          <p:nvPr>
            <p:custDataLst>
              <p:tags r:id="rId1"/>
            </p:custDataLst>
            <p:extLst>
              <p:ext uri="{D42A27DB-BD31-4B8C-83A1-F6EECF244321}">
                <p14:modId xmlns:p14="http://schemas.microsoft.com/office/powerpoint/2010/main" val="78196670"/>
              </p:ext>
            </p:extLst>
          </p:nvPr>
        </p:nvGraphicFramePr>
        <p:xfrm>
          <a:off x="4229887" y="1233488"/>
          <a:ext cx="4782138" cy="5159375"/>
        </p:xfrm>
        <a:graphic>
          <a:graphicData uri="http://schemas.openxmlformats.org/drawingml/2006/table">
            <a:tbl>
              <a:tblPr>
                <a:tableStyleId>{3C2FFA5D-87B4-456A-9821-1D502468CF0F}</a:tableStyleId>
              </a:tblPr>
              <a:tblGrid>
                <a:gridCol w="977771">
                  <a:extLst>
                    <a:ext uri="{9D8B030D-6E8A-4147-A177-3AD203B41FA5}">
                      <a16:colId xmlns:a16="http://schemas.microsoft.com/office/drawing/2014/main" val="20000"/>
                    </a:ext>
                  </a:extLst>
                </a:gridCol>
                <a:gridCol w="757276">
                  <a:extLst>
                    <a:ext uri="{9D8B030D-6E8A-4147-A177-3AD203B41FA5}">
                      <a16:colId xmlns:a16="http://schemas.microsoft.com/office/drawing/2014/main" val="20001"/>
                    </a:ext>
                  </a:extLst>
                </a:gridCol>
                <a:gridCol w="3047091">
                  <a:extLst>
                    <a:ext uri="{9D8B030D-6E8A-4147-A177-3AD203B41FA5}">
                      <a16:colId xmlns:a16="http://schemas.microsoft.com/office/drawing/2014/main" val="20002"/>
                    </a:ext>
                  </a:extLst>
                </a:gridCol>
              </a:tblGrid>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名称</a:t>
                      </a:r>
                      <a:endParaRPr kumimoji="0" lang="en-US" altLang="en-US" sz="1600" b="0"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编号</a:t>
                      </a:r>
                      <a:endParaRPr kumimoji="0" lang="en-US" altLang="en-US" sz="1600" b="0"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用途</a:t>
                      </a:r>
                      <a:endParaRPr kumimoji="0" lang="en-US" altLang="en-US" sz="1600" b="0"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endParaRPr>
                    </a:p>
                  </a:txBody>
                  <a:tcPr marL="107676" marR="107676" marT="45723" marB="45723" horzOverflow="overflow"/>
                </a:tc>
                <a:extLst>
                  <a:ext uri="{0D108BD9-81ED-4DB2-BD59-A6C34878D82A}">
                    <a16:rowId xmlns:a16="http://schemas.microsoft.com/office/drawing/2014/main" val="10000"/>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$0</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0</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the constant value 0</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1"/>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$at</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1</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assembler temporary</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2"/>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$v0-$v1</a:t>
                      </a:r>
                      <a:endParaRPr kumimoji="0" lang="en-US" altLang="en-US" sz="1600" b="0" i="0" u="none" strike="noStrike" cap="none" normalizeH="0" baseline="0" dirty="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2-3</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function return value</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3"/>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$a0-$a3</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4-7</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function arguments</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4"/>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$t0-$t7</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8-15</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temporary variables</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5"/>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$s0-$s7</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16-23</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saved variables</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6"/>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$t8-$t9</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24-25</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temporary variables</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7"/>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$k0-$k1</a:t>
                      </a:r>
                      <a:endParaRPr kumimoji="0" lang="en-US" altLang="en-US" sz="1600" b="0" i="0" u="none" strike="noStrike" cap="none" normalizeH="0" baseline="0" dirty="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26-27</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OS temporaries</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8"/>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$gp</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28</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global pointer</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09"/>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$sp</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29</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stack pointer</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10"/>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$fp</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30</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frame pointer</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11"/>
                  </a:ext>
                </a:extLst>
              </a:tr>
              <a:tr h="396875">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$ra</a:t>
                      </a:r>
                      <a:endParaRPr kumimoji="0" lang="en-US" altLang="en-US" sz="1600" b="0" i="0" u="none" strike="noStrike" cap="none" normalizeH="0" baseline="0">
                        <a:ln>
                          <a:noFill/>
                        </a:ln>
                        <a:solidFill>
                          <a:schemeClr val="tx1"/>
                        </a:solidFill>
                        <a:effectLst/>
                        <a:latin typeface="Courier" charset="0"/>
                        <a:ea typeface="Courier" charset="0"/>
                        <a:cs typeface="Courier" charset="0"/>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31</a:t>
                      </a:r>
                      <a:endParaRPr kumimoji="0" lang="en-US" altLang="en-US" sz="1600" b="0" i="0" u="none" strike="noStrike" cap="none" normalizeH="0" baseline="0">
                        <a:ln>
                          <a:noFill/>
                        </a:ln>
                        <a:solidFill>
                          <a:schemeClr val="tx1"/>
                        </a:solidFill>
                        <a:effectLst/>
                        <a:latin typeface="Calibri" charset="0"/>
                        <a:ea typeface="ＭＳ Ｐゴシック" charset="-128"/>
                      </a:endParaRPr>
                    </a:p>
                  </a:txBody>
                  <a:tcPr marL="107676" marR="107676" marT="45723" marB="45723" horzOverflow="overflow"/>
                </a:tc>
                <a:tc>
                  <a:txBody>
                    <a:bodyPr/>
                    <a:lstStyle>
                      <a:lvl1pPr marL="342900" indent="-342900">
                        <a:spcBef>
                          <a:spcPct val="20000"/>
                        </a:spcBef>
                        <a:buClr>
                          <a:schemeClr val="accent1"/>
                        </a:buClr>
                        <a:buSzPct val="65000"/>
                        <a:buFont typeface="Wingdings" charset="2"/>
                        <a:defRPr sz="20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defRPr sz="20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defRPr>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defRPr sz="1600">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defRPr sz="14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defRPr sz="1400">
                          <a:solidFill>
                            <a:schemeClr val="tx1"/>
                          </a:solidFill>
                          <a:latin typeface="Tahoma" charset="0"/>
                          <a:ea typeface="ＭＳ Ｐゴシック"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function return address</a:t>
                      </a:r>
                      <a:endParaRPr kumimoji="0" lang="en-US" altLang="en-US" sz="1600" b="0" i="0" u="none" strike="noStrike" cap="none" normalizeH="0" baseline="0" dirty="0">
                        <a:ln>
                          <a:noFill/>
                        </a:ln>
                        <a:solidFill>
                          <a:schemeClr val="tx1"/>
                        </a:solidFill>
                        <a:effectLst/>
                        <a:latin typeface="Calibri" charset="0"/>
                        <a:ea typeface="ＭＳ Ｐゴシック" charset="-128"/>
                      </a:endParaRPr>
                    </a:p>
                  </a:txBody>
                  <a:tcPr marL="107676" marR="107676" marT="45723" marB="45723" horzOverflow="overflow"/>
                </a:tc>
                <a:extLst>
                  <a:ext uri="{0D108BD9-81ED-4DB2-BD59-A6C34878D82A}">
                    <a16:rowId xmlns:a16="http://schemas.microsoft.com/office/drawing/2014/main" val="10012"/>
                  </a:ext>
                </a:extLst>
              </a:tr>
            </a:tbl>
          </a:graphicData>
        </a:graphic>
      </p:graphicFrame>
      <p:sp>
        <p:nvSpPr>
          <p:cNvPr id="6" name="文本框 5">
            <a:extLst>
              <a:ext uri="{FF2B5EF4-FFF2-40B4-BE49-F238E27FC236}">
                <a16:creationId xmlns:a16="http://schemas.microsoft.com/office/drawing/2014/main" id="{F54F485F-DD43-46F0-9214-FF6436A6FA0A}"/>
              </a:ext>
            </a:extLst>
          </p:cNvPr>
          <p:cNvSpPr txBox="1"/>
          <p:nvPr/>
        </p:nvSpPr>
        <p:spPr>
          <a:xfrm>
            <a:off x="426954" y="3233394"/>
            <a:ext cx="3353194" cy="1200329"/>
          </a:xfrm>
          <a:prstGeom prst="rect">
            <a:avLst/>
          </a:prstGeom>
          <a:noFill/>
          <a:ln>
            <a:solidFill>
              <a:schemeClr val="tx1">
                <a:lumMod val="95000"/>
                <a:lumOff val="5000"/>
              </a:schemeClr>
            </a:solidFill>
          </a:ln>
        </p:spPr>
        <p:txBody>
          <a:bodyPr wrap="square" rtlCol="0">
            <a:spAutoFit/>
          </a:bodyPr>
          <a:lstStyle/>
          <a:p>
            <a:r>
              <a:rPr lang="zh-CN" altLang="en-US" sz="2400" b="0" dirty="0">
                <a:latin typeface="微软雅黑" panose="020B0503020204020204" pitchFamily="34" charset="-122"/>
                <a:ea typeface="微软雅黑" panose="020B0503020204020204" pitchFamily="34" charset="-122"/>
              </a:rPr>
              <a:t>关于</a:t>
            </a:r>
            <a:r>
              <a:rPr lang="en-US" altLang="zh-CN" sz="2400" b="0" dirty="0">
                <a:latin typeface="微软雅黑" panose="020B0503020204020204" pitchFamily="34" charset="-122"/>
                <a:ea typeface="微软雅黑" panose="020B0503020204020204" pitchFamily="34" charset="-122"/>
              </a:rPr>
              <a:t>MIPS ISA</a:t>
            </a:r>
            <a:r>
              <a:rPr lang="zh-CN" altLang="en-US" sz="2400" b="0" dirty="0">
                <a:latin typeface="微软雅黑" panose="020B0503020204020204" pitchFamily="34" charset="-122"/>
                <a:ea typeface="微软雅黑" panose="020B0503020204020204" pitchFamily="34" charset="-122"/>
              </a:rPr>
              <a:t>更多的内容请参考</a:t>
            </a:r>
            <a:r>
              <a:rPr lang="en-US" altLang="zh-CN" sz="2400" b="0" dirty="0">
                <a:latin typeface="微软雅黑" panose="020B0503020204020204" pitchFamily="34" charset="-122"/>
                <a:ea typeface="微软雅黑" panose="020B0503020204020204" pitchFamily="34" charset="-122"/>
                <a:hlinkClick r:id="rId3"/>
              </a:rPr>
              <a:t>MIPS Green Card</a:t>
            </a:r>
            <a:r>
              <a:rPr lang="zh-CN" altLang="en-US" sz="2400" b="0" dirty="0">
                <a:latin typeface="微软雅黑" panose="020B0503020204020204" pitchFamily="34" charset="-122"/>
                <a:ea typeface="微软雅黑" panose="020B0503020204020204" pitchFamily="34" charset="-122"/>
              </a:rPr>
              <a:t>和</a:t>
            </a:r>
            <a:r>
              <a:rPr lang="en-US" altLang="zh-CN" sz="2400" b="0" dirty="0">
                <a:latin typeface="微软雅黑" panose="020B0503020204020204" pitchFamily="34" charset="-122"/>
                <a:ea typeface="微软雅黑" panose="020B0503020204020204" pitchFamily="34" charset="-122"/>
                <a:hlinkClick r:id="rId4"/>
              </a:rPr>
              <a:t>MIPS ISA</a:t>
            </a:r>
            <a:r>
              <a:rPr lang="zh-CN" altLang="en-US" sz="2400" b="0" dirty="0">
                <a:latin typeface="微软雅黑" panose="020B0503020204020204" pitchFamily="34" charset="-122"/>
                <a:ea typeface="微软雅黑" panose="020B0503020204020204" pitchFamily="34" charset="-122"/>
                <a:hlinkClick r:id="rId4"/>
              </a:rPr>
              <a:t>手册</a:t>
            </a:r>
            <a:endParaRPr lang="zh-CN" altLang="en-US" sz="24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5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924425"/>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冯诺依曼模型</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所有</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当代基于</a:t>
            </a:r>
            <a:r>
              <a:rPr lang="en-US" altLang="zh-CN"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ISA</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的计算机的</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潜在模型</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指令格式</a:t>
            </a:r>
            <a:endParaRPr lang="en-US"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长度 和 编码</a:t>
            </a:r>
            <a:endParaRPr 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操作类型</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操作数模型</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操作数如何存储、如何访问</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数据类型及其操作</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流程控制</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7" name="对话气泡: 圆角矩形 6">
            <a:extLst>
              <a:ext uri="{FF2B5EF4-FFF2-40B4-BE49-F238E27FC236}">
                <a16:creationId xmlns:a16="http://schemas.microsoft.com/office/drawing/2014/main" id="{677C1C09-C17B-4BDC-89E9-006FC4AE52F3}"/>
              </a:ext>
            </a:extLst>
          </p:cNvPr>
          <p:cNvSpPr/>
          <p:nvPr/>
        </p:nvSpPr>
        <p:spPr bwMode="auto">
          <a:xfrm>
            <a:off x="4100660" y="2450969"/>
            <a:ext cx="3648173" cy="1508289"/>
          </a:xfrm>
          <a:prstGeom prst="wedgeRoundRectCallout">
            <a:avLst>
              <a:gd name="adj1" fmla="val -72207"/>
              <a:gd name="adj2" fmla="val -70583"/>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t>
            </a: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系统硬件综合设计</a:t>
            </a:r>
            <a:r>
              <a:rPr kumimoji="0" lang="en-US"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t>
            </a:r>
          </a:p>
          <a:p>
            <a:pPr marL="0" marR="0" indent="0" algn="ctr" defTabSz="914400" rtl="0" eaLnBrk="1" fontAlgn="base" latinLnBrk="0" hangingPunct="1">
              <a:lnSpc>
                <a:spcPct val="100000"/>
              </a:lnSpc>
              <a:spcBef>
                <a:spcPct val="0"/>
              </a:spcBef>
              <a:spcAft>
                <a:spcPct val="0"/>
              </a:spcAft>
              <a:buClrTx/>
              <a:buSzTx/>
              <a:buFontTx/>
              <a:buNone/>
            </a:pPr>
            <a:r>
              <a:rPr lang="en-US" altLang="zh-CN" sz="2400" b="0" dirty="0">
                <a:solidFill>
                  <a:schemeClr val="bg1"/>
                </a:solidFill>
                <a:latin typeface="微软雅黑" panose="020B0503020204020204" pitchFamily="34" charset="-122"/>
                <a:ea typeface="微软雅黑" panose="020B0503020204020204" pitchFamily="34" charset="-122"/>
              </a:rPr>
              <a:t>ARM</a:t>
            </a:r>
            <a:r>
              <a:rPr lang="zh-CN" altLang="en-US" sz="2400" b="0" dirty="0">
                <a:solidFill>
                  <a:schemeClr val="bg1"/>
                </a:solidFill>
                <a:latin typeface="微软雅黑" panose="020B0503020204020204" pitchFamily="34" charset="-122"/>
                <a:ea typeface="微软雅黑" panose="020B0503020204020204" pitchFamily="34" charset="-122"/>
              </a:rPr>
              <a:t>，</a:t>
            </a:r>
            <a:r>
              <a:rPr lang="en-US" altLang="zh-CN" sz="2400" b="0" dirty="0">
                <a:solidFill>
                  <a:schemeClr val="bg1"/>
                </a:solidFill>
                <a:latin typeface="微软雅黑" panose="020B0503020204020204" pitchFamily="34" charset="-122"/>
                <a:ea typeface="微软雅黑" panose="020B0503020204020204" pitchFamily="34" charset="-122"/>
              </a:rPr>
              <a:t>MIPS</a:t>
            </a:r>
            <a:r>
              <a:rPr lang="zh-CN" altLang="en-US" sz="2400" b="0" dirty="0">
                <a:solidFill>
                  <a:schemeClr val="bg1"/>
                </a:solidFill>
                <a:latin typeface="微软雅黑" panose="020B0503020204020204" pitchFamily="34" charset="-122"/>
                <a:ea typeface="微软雅黑" panose="020B0503020204020204" pitchFamily="34" charset="-122"/>
              </a:rPr>
              <a:t>，</a:t>
            </a:r>
            <a:r>
              <a:rPr lang="en-US" altLang="zh-CN" sz="2400" b="0" dirty="0">
                <a:solidFill>
                  <a:schemeClr val="bg1"/>
                </a:solidFill>
                <a:latin typeface="微软雅黑" panose="020B0503020204020204" pitchFamily="34" charset="-122"/>
                <a:ea typeface="微软雅黑" panose="020B0503020204020204" pitchFamily="34" charset="-122"/>
              </a:rPr>
              <a:t>RISC-V</a:t>
            </a: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功能相对完善的</a:t>
            </a:r>
            <a:r>
              <a:rPr kumimoji="0" lang="en-US"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CPU</a:t>
            </a:r>
            <a:endPar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461913" y="1055051"/>
            <a:ext cx="8182465" cy="2508379"/>
          </a:xfrm>
          <a:prstGeom prst="rect">
            <a:avLst/>
          </a:prstGeom>
        </p:spPr>
        <p:txBody>
          <a:bodyPr vert="horz" wrap="square" lIns="0" tIns="0" rIns="0" bIns="0" numCol="1" rtlCol="0" anchor="t" anchorCtr="0" compatLnSpc="1">
            <a:spAutoFit/>
          </a:bodyPr>
          <a:lstStyle/>
          <a:p>
            <a:pPr>
              <a:tabLst>
                <a:tab pos="351060" algn="l"/>
                <a:tab pos="351688" algn="l"/>
              </a:tabLst>
            </a:pPr>
            <a:r>
              <a:rPr lang="zh-CN" altLang="en-US" dirty="0" smtClean="0"/>
              <a:t>现代计算机系统通常</a:t>
            </a:r>
            <a:r>
              <a:rPr lang="zh-CN" altLang="en-US" dirty="0"/>
              <a:t>使用虚拟地址模式</a:t>
            </a:r>
            <a:endParaRPr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典型的是</a:t>
            </a:r>
            <a:r>
              <a:rPr lang="en-US" altLang="zh-CN" kern="1200" spc="5" dirty="0">
                <a:solidFill>
                  <a:schemeClr val="tx1">
                    <a:lumMod val="95000"/>
                    <a:lumOff val="5000"/>
                  </a:schemeClr>
                </a:solidFill>
                <a:cs typeface="Calibri" panose="020F0502020204030204"/>
              </a:rPr>
              <a:t>32</a:t>
            </a:r>
            <a:r>
              <a:rPr lang="zh-CN" altLang="en-US" kern="1200" spc="5" dirty="0">
                <a:solidFill>
                  <a:schemeClr val="tx1">
                    <a:lumMod val="95000"/>
                    <a:lumOff val="5000"/>
                  </a:schemeClr>
                </a:solidFill>
                <a:cs typeface="Calibri" panose="020F0502020204030204"/>
              </a:rPr>
              <a:t>位或者</a:t>
            </a:r>
            <a:r>
              <a:rPr lang="en-US" altLang="zh-CN" kern="1200" spc="5" dirty="0">
                <a:solidFill>
                  <a:schemeClr val="tx1">
                    <a:lumMod val="95000"/>
                    <a:lumOff val="5000"/>
                  </a:schemeClr>
                </a:solidFill>
                <a:cs typeface="Calibri" panose="020F0502020204030204"/>
              </a:rPr>
              <a:t>64</a:t>
            </a:r>
            <a:r>
              <a:rPr lang="zh-CN" altLang="en-US" kern="1200" spc="5" dirty="0">
                <a:solidFill>
                  <a:schemeClr val="tx1">
                    <a:lumMod val="95000"/>
                    <a:lumOff val="5000"/>
                  </a:schemeClr>
                </a:solidFill>
                <a:cs typeface="Calibri" panose="020F0502020204030204"/>
              </a:rPr>
              <a:t>位地址</a:t>
            </a:r>
            <a:endParaRPr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程序可以使用</a:t>
            </a:r>
            <a:r>
              <a:rPr kern="1200" spc="5" dirty="0">
                <a:solidFill>
                  <a:schemeClr val="tx1">
                    <a:lumMod val="95000"/>
                    <a:lumOff val="5000"/>
                  </a:schemeClr>
                </a:solidFill>
                <a:cs typeface="Calibri" panose="020F0502020204030204"/>
              </a:rPr>
              <a:t>2</a:t>
            </a:r>
            <a:r>
              <a:rPr kern="1200" spc="5" baseline="30000" dirty="0">
                <a:solidFill>
                  <a:schemeClr val="tx1">
                    <a:lumMod val="95000"/>
                    <a:lumOff val="5000"/>
                  </a:schemeClr>
                </a:solidFill>
                <a:cs typeface="Calibri" panose="020F0502020204030204"/>
              </a:rPr>
              <a:t>32</a:t>
            </a:r>
            <a:r>
              <a:rPr kern="1200" spc="5" dirty="0">
                <a:solidFill>
                  <a:schemeClr val="tx1">
                    <a:lumMod val="95000"/>
                    <a:lumOff val="5000"/>
                  </a:schemeClr>
                </a:solidFill>
                <a:cs typeface="Calibri" panose="020F0502020204030204"/>
              </a:rPr>
              <a:t> </a:t>
            </a:r>
            <a:r>
              <a:rPr lang="zh-CN" altLang="en-US" kern="1200" spc="5" dirty="0">
                <a:solidFill>
                  <a:schemeClr val="tx1">
                    <a:lumMod val="95000"/>
                    <a:lumOff val="5000"/>
                  </a:schemeClr>
                </a:solidFill>
                <a:cs typeface="Calibri" panose="020F0502020204030204"/>
              </a:rPr>
              <a:t>字节</a:t>
            </a:r>
            <a:r>
              <a:rPr kern="1200" spc="5" dirty="0">
                <a:solidFill>
                  <a:schemeClr val="tx1">
                    <a:lumMod val="95000"/>
                    <a:lumOff val="5000"/>
                  </a:schemeClr>
                </a:solidFill>
                <a:cs typeface="Calibri" panose="020F0502020204030204"/>
              </a:rPr>
              <a:t> (4GB) or 2</a:t>
            </a:r>
            <a:r>
              <a:rPr kern="1200" spc="5" baseline="30000" dirty="0">
                <a:solidFill>
                  <a:schemeClr val="tx1">
                    <a:lumMod val="95000"/>
                    <a:lumOff val="5000"/>
                  </a:schemeClr>
                </a:solidFill>
                <a:cs typeface="Calibri" panose="020F0502020204030204"/>
              </a:rPr>
              <a:t>64</a:t>
            </a:r>
            <a:r>
              <a:rPr kern="1200" spc="5" dirty="0">
                <a:solidFill>
                  <a:schemeClr val="tx1">
                    <a:lumMod val="95000"/>
                    <a:lumOff val="5000"/>
                  </a:schemeClr>
                </a:solidFill>
                <a:cs typeface="Calibri" panose="020F0502020204030204"/>
              </a:rPr>
              <a:t> </a:t>
            </a:r>
            <a:r>
              <a:rPr lang="zh-CN" altLang="en-US" kern="1200" spc="5" dirty="0">
                <a:solidFill>
                  <a:schemeClr val="tx1">
                    <a:lumMod val="95000"/>
                    <a:lumOff val="5000"/>
                  </a:schemeClr>
                </a:solidFill>
                <a:cs typeface="Calibri" panose="020F0502020204030204"/>
              </a:rPr>
              <a:t>字节</a:t>
            </a:r>
            <a:r>
              <a:rPr kern="1200" spc="5" dirty="0">
                <a:solidFill>
                  <a:schemeClr val="tx1">
                    <a:lumMod val="95000"/>
                    <a:lumOff val="5000"/>
                  </a:schemeClr>
                </a:solidFill>
                <a:cs typeface="Calibri" panose="020F0502020204030204"/>
              </a:rPr>
              <a:t> (16PB)</a:t>
            </a: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rgbClr val="FF0000"/>
                </a:solidFill>
                <a:cs typeface="Calibri" panose="020F0502020204030204"/>
              </a:rPr>
              <a:t>从</a:t>
            </a:r>
            <a:r>
              <a:rPr lang="en-US" altLang="zh-CN" kern="1200" spc="5" dirty="0" smtClean="0">
                <a:solidFill>
                  <a:srgbClr val="FF0000"/>
                </a:solidFill>
                <a:cs typeface="Calibri" panose="020F0502020204030204"/>
              </a:rPr>
              <a:t>ISA</a:t>
            </a:r>
            <a:r>
              <a:rPr lang="zh-CN" altLang="en-US" kern="1200" spc="5" dirty="0" smtClean="0">
                <a:solidFill>
                  <a:srgbClr val="FF0000"/>
                </a:solidFill>
                <a:cs typeface="Calibri" panose="020F0502020204030204"/>
              </a:rPr>
              <a:t>编码的角度</a:t>
            </a:r>
            <a:r>
              <a:rPr lang="zh-CN" altLang="en-US" kern="1200" spc="5" dirty="0">
                <a:solidFill>
                  <a:srgbClr val="FF0000"/>
                </a:solidFill>
                <a:cs typeface="Calibri" panose="020F0502020204030204"/>
              </a:rPr>
              <a:t>：甚至没有空间来编码一个虚拟地址</a:t>
            </a:r>
            <a:endParaRPr kern="1200" spc="5" dirty="0">
              <a:solidFill>
                <a:srgbClr val="FF0000"/>
              </a:solidFill>
              <a:cs typeface="Calibri" panose="020F0502020204030204"/>
            </a:endParaRPr>
          </a:p>
          <a:p>
            <a:pPr>
              <a:buClr>
                <a:srgbClr val="030304"/>
              </a:buClr>
              <a:tabLst>
                <a:tab pos="351060" algn="l"/>
                <a:tab pos="351688" algn="l"/>
              </a:tabLst>
            </a:pPr>
            <a:r>
              <a:rPr lang="zh-CN" altLang="en-US" dirty="0"/>
              <a:t>寻址模式：就是用来处理地址编码问题的</a:t>
            </a:r>
            <a:endParaRPr dirty="0"/>
          </a:p>
        </p:txBody>
      </p:sp>
      <p:sp>
        <p:nvSpPr>
          <p:cNvPr id="4" name="object 4"/>
          <p:cNvSpPr txBox="1"/>
          <p:nvPr/>
        </p:nvSpPr>
        <p:spPr>
          <a:xfrm>
            <a:off x="854311" y="3865841"/>
            <a:ext cx="4151225" cy="2146870"/>
          </a:xfrm>
          <a:prstGeom prst="rect">
            <a:avLst/>
          </a:prstGeom>
        </p:spPr>
        <p:txBody>
          <a:bodyPr vert="horz" wrap="square" lIns="0" tIns="0" rIns="0" bIns="0" rtlCol="0">
            <a:spAutoFit/>
          </a:bodyPr>
          <a:lstStyle/>
          <a:p>
            <a:pPr marL="295795" indent="-283235">
              <a:buFont typeface="Arial"/>
              <a:buChar char="•"/>
              <a:tabLst>
                <a:tab pos="295795" algn="l"/>
                <a:tab pos="296423" algn="l"/>
                <a:tab pos="1227141" algn="l"/>
              </a:tabLst>
            </a:pPr>
            <a:r>
              <a:rPr sz="1978" spc="-5" dirty="0">
                <a:solidFill>
                  <a:srgbClr val="030304"/>
                </a:solidFill>
                <a:latin typeface="Tw Cen MT" panose="020B0602020104020603" pitchFamily="34" charset="0"/>
                <a:ea typeface="微软雅黑" panose="020B0503020204020204" pitchFamily="34" charset="-122"/>
                <a:cs typeface="Arial"/>
              </a:rPr>
              <a:t>Direct:	</a:t>
            </a:r>
            <a:r>
              <a:rPr sz="1978" b="0" spc="-5" dirty="0">
                <a:solidFill>
                  <a:srgbClr val="030304"/>
                </a:solidFill>
                <a:latin typeface="Tw Cen MT" panose="020B0602020104020603" pitchFamily="34" charset="0"/>
                <a:ea typeface="微软雅黑" panose="020B0503020204020204" pitchFamily="34" charset="-122"/>
                <a:cs typeface="Courier New"/>
              </a:rPr>
              <a:t>ld</a:t>
            </a:r>
            <a:r>
              <a:rPr sz="1978" b="0" spc="-79"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R1,</a:t>
            </a:r>
            <a:r>
              <a:rPr lang="en-US" altLang="zh-CN" sz="1978" b="0" spc="-5"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(R2)</a:t>
            </a:r>
            <a:endParaRPr sz="1978" b="0" dirty="0">
              <a:latin typeface="Tw Cen MT" panose="020B0602020104020603" pitchFamily="34" charset="0"/>
              <a:ea typeface="微软雅黑" panose="020B0503020204020204" pitchFamily="34" charset="-122"/>
              <a:cs typeface="Courier New"/>
            </a:endParaRPr>
          </a:p>
          <a:p>
            <a:pPr marL="295795" indent="-283235">
              <a:spcBef>
                <a:spcPts val="475"/>
              </a:spcBef>
              <a:buFont typeface="Arial"/>
              <a:buChar char="•"/>
              <a:tabLst>
                <a:tab pos="295795" algn="l"/>
                <a:tab pos="296423" algn="l"/>
                <a:tab pos="2148439" algn="l"/>
              </a:tabLst>
            </a:pPr>
            <a:r>
              <a:rPr sz="1978" spc="-5" dirty="0">
                <a:solidFill>
                  <a:srgbClr val="030304"/>
                </a:solidFill>
                <a:latin typeface="Tw Cen MT" panose="020B0602020104020603" pitchFamily="34" charset="0"/>
                <a:ea typeface="微软雅黑" panose="020B0503020204020204" pitchFamily="34" charset="-122"/>
                <a:cs typeface="Arial"/>
              </a:rPr>
              <a:t>Displacement:	</a:t>
            </a:r>
            <a:r>
              <a:rPr sz="1978" b="0" spc="-5" dirty="0">
                <a:solidFill>
                  <a:srgbClr val="030304"/>
                </a:solidFill>
                <a:latin typeface="Tw Cen MT" panose="020B0602020104020603" pitchFamily="34" charset="0"/>
                <a:ea typeface="微软雅黑" panose="020B0503020204020204" pitchFamily="34" charset="-122"/>
                <a:cs typeface="Courier New"/>
              </a:rPr>
              <a:t>ld</a:t>
            </a:r>
            <a:r>
              <a:rPr sz="1978" b="0" spc="-79"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R1,</a:t>
            </a:r>
            <a:r>
              <a:rPr lang="en-US" altLang="zh-CN" sz="1978" b="0" spc="-5"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8(R2)</a:t>
            </a:r>
            <a:endParaRPr sz="1978" b="0" dirty="0">
              <a:latin typeface="Tw Cen MT" panose="020B0602020104020603" pitchFamily="34" charset="0"/>
              <a:ea typeface="微软雅黑" panose="020B0503020204020204" pitchFamily="34" charset="-122"/>
              <a:cs typeface="Courier New"/>
            </a:endParaRPr>
          </a:p>
          <a:p>
            <a:pPr marL="295795" indent="-283235">
              <a:spcBef>
                <a:spcPts val="475"/>
              </a:spcBef>
              <a:buFont typeface="Arial"/>
              <a:buChar char="•"/>
              <a:tabLst>
                <a:tab pos="295795" algn="l"/>
                <a:tab pos="296423" algn="l"/>
                <a:tab pos="1465159" algn="l"/>
              </a:tabLst>
            </a:pPr>
            <a:r>
              <a:rPr sz="1978" dirty="0">
                <a:solidFill>
                  <a:srgbClr val="030304"/>
                </a:solidFill>
                <a:latin typeface="Tw Cen MT" panose="020B0602020104020603" pitchFamily="34" charset="0"/>
                <a:ea typeface="微软雅黑" panose="020B0503020204020204" pitchFamily="34" charset="-122"/>
                <a:cs typeface="Arial"/>
              </a:rPr>
              <a:t>Indexed:	</a:t>
            </a:r>
            <a:r>
              <a:rPr sz="1978" b="0" spc="-5" dirty="0">
                <a:solidFill>
                  <a:srgbClr val="030304"/>
                </a:solidFill>
                <a:latin typeface="Tw Cen MT" panose="020B0602020104020603" pitchFamily="34" charset="0"/>
                <a:ea typeface="微软雅黑" panose="020B0503020204020204" pitchFamily="34" charset="-122"/>
                <a:cs typeface="Courier New"/>
              </a:rPr>
              <a:t>ld</a:t>
            </a:r>
            <a:r>
              <a:rPr sz="1978" b="0" spc="-74"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R1,</a:t>
            </a:r>
            <a:r>
              <a:rPr lang="en-US" altLang="zh-CN" sz="1978" b="0" spc="-5"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(R2,R3)</a:t>
            </a:r>
            <a:endParaRPr sz="1978" b="0" dirty="0">
              <a:latin typeface="Tw Cen MT" panose="020B0602020104020603" pitchFamily="34" charset="0"/>
              <a:ea typeface="微软雅黑" panose="020B0503020204020204" pitchFamily="34" charset="-122"/>
              <a:cs typeface="Courier New"/>
            </a:endParaRPr>
          </a:p>
          <a:p>
            <a:pPr marL="295795" indent="-283235">
              <a:spcBef>
                <a:spcPts val="475"/>
              </a:spcBef>
              <a:buFont typeface="Arial"/>
              <a:buChar char="•"/>
              <a:tabLst>
                <a:tab pos="295795" algn="l"/>
                <a:tab pos="296423" algn="l"/>
                <a:tab pos="2480031" algn="l"/>
              </a:tabLst>
            </a:pPr>
            <a:r>
              <a:rPr sz="1978" spc="-5" dirty="0">
                <a:solidFill>
                  <a:srgbClr val="030304"/>
                </a:solidFill>
                <a:latin typeface="Tw Cen MT" panose="020B0602020104020603" pitchFamily="34" charset="0"/>
                <a:ea typeface="微软雅黑" panose="020B0503020204020204" pitchFamily="34" charset="-122"/>
                <a:cs typeface="Arial"/>
              </a:rPr>
              <a:t>Memory-indirect:	</a:t>
            </a:r>
            <a:r>
              <a:rPr sz="1978" b="0" spc="-5" dirty="0">
                <a:solidFill>
                  <a:srgbClr val="030304"/>
                </a:solidFill>
                <a:latin typeface="Tw Cen MT" panose="020B0602020104020603" pitchFamily="34" charset="0"/>
                <a:ea typeface="微软雅黑" panose="020B0503020204020204" pitchFamily="34" charset="-122"/>
                <a:cs typeface="Courier New"/>
              </a:rPr>
              <a:t>ld</a:t>
            </a:r>
            <a:r>
              <a:rPr sz="1978" b="0" spc="-79"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R1,</a:t>
            </a:r>
            <a:r>
              <a:rPr lang="en-US" altLang="zh-CN" sz="1978" b="0" spc="-5" dirty="0">
                <a:solidFill>
                  <a:srgbClr val="030304"/>
                </a:solidFill>
                <a:latin typeface="Tw Cen MT" panose="020B0602020104020603" pitchFamily="34" charset="0"/>
                <a:ea typeface="微软雅黑" panose="020B0503020204020204" pitchFamily="34" charset="-122"/>
                <a:cs typeface="Courier New"/>
              </a:rPr>
              <a:t> </a:t>
            </a:r>
            <a:r>
              <a:rPr sz="1978" b="0" spc="-5" dirty="0">
                <a:solidFill>
                  <a:srgbClr val="030304"/>
                </a:solidFill>
                <a:latin typeface="Tw Cen MT" panose="020B0602020104020603" pitchFamily="34" charset="0"/>
                <a:ea typeface="微软雅黑" panose="020B0503020204020204" pitchFamily="34" charset="-122"/>
                <a:cs typeface="Courier New"/>
              </a:rPr>
              <a:t>@(R2)</a:t>
            </a:r>
            <a:endParaRPr sz="1978" b="0" dirty="0">
              <a:latin typeface="Tw Cen MT" panose="020B0602020104020603" pitchFamily="34" charset="0"/>
              <a:ea typeface="微软雅黑" panose="020B0503020204020204" pitchFamily="34" charset="-122"/>
              <a:cs typeface="Courier New"/>
            </a:endParaRPr>
          </a:p>
          <a:p>
            <a:pPr marL="295795" indent="-283235">
              <a:spcBef>
                <a:spcPts val="475"/>
              </a:spcBef>
              <a:buFont typeface="Arial"/>
              <a:buChar char="•"/>
              <a:tabLst>
                <a:tab pos="295795" algn="l"/>
                <a:tab pos="296423" algn="l"/>
                <a:tab pos="2480031" algn="l"/>
              </a:tabLst>
            </a:pPr>
            <a:r>
              <a:rPr sz="1978" spc="-5" dirty="0">
                <a:solidFill>
                  <a:srgbClr val="030304"/>
                </a:solidFill>
                <a:latin typeface="Tw Cen MT" panose="020B0602020104020603" pitchFamily="34" charset="0"/>
                <a:ea typeface="微软雅黑" panose="020B0503020204020204" pitchFamily="34" charset="-122"/>
                <a:cs typeface="Arial"/>
              </a:rPr>
              <a:t>Scaled:</a:t>
            </a:r>
            <a:r>
              <a:rPr lang="en-US" sz="1978" spc="-5" dirty="0">
                <a:solidFill>
                  <a:srgbClr val="030304"/>
                </a:solidFill>
                <a:latin typeface="Tw Cen MT" panose="020B0602020104020603" pitchFamily="34" charset="0"/>
                <a:ea typeface="微软雅黑" panose="020B0503020204020204" pitchFamily="34" charset="-122"/>
                <a:cs typeface="Arial"/>
              </a:rPr>
              <a:t>              </a:t>
            </a:r>
            <a:r>
              <a:rPr sz="1978" b="0" spc="-5" dirty="0" err="1">
                <a:solidFill>
                  <a:srgbClr val="030304"/>
                </a:solidFill>
                <a:latin typeface="Tw Cen MT" panose="020B0602020104020603" pitchFamily="34" charset="0"/>
                <a:ea typeface="微软雅黑" panose="020B0503020204020204" pitchFamily="34" charset="-122"/>
                <a:cs typeface="Courier New"/>
              </a:rPr>
              <a:t>ld</a:t>
            </a:r>
            <a:r>
              <a:rPr sz="1978" b="0" spc="-5" dirty="0">
                <a:solidFill>
                  <a:srgbClr val="030304"/>
                </a:solidFill>
                <a:latin typeface="Tw Cen MT" panose="020B0602020104020603" pitchFamily="34" charset="0"/>
                <a:ea typeface="微软雅黑" panose="020B0503020204020204" pitchFamily="34" charset="-122"/>
                <a:cs typeface="Courier New"/>
              </a:rPr>
              <a:t> R1,(R2,R3,32,8)</a:t>
            </a:r>
            <a:endParaRPr lang="en-US" altLang="zh-CN" sz="1978" b="0" spc="-5" dirty="0">
              <a:solidFill>
                <a:srgbClr val="030304"/>
              </a:solidFill>
              <a:latin typeface="Tw Cen MT" panose="020B0602020104020603" pitchFamily="34" charset="0"/>
              <a:ea typeface="微软雅黑" panose="020B0503020204020204" pitchFamily="34" charset="-122"/>
              <a:cs typeface="Courier New"/>
            </a:endParaRPr>
          </a:p>
          <a:p>
            <a:pPr marL="12560">
              <a:spcBef>
                <a:spcPts val="475"/>
              </a:spcBef>
              <a:tabLst>
                <a:tab pos="295795" algn="l"/>
                <a:tab pos="1326368" algn="l"/>
              </a:tabLst>
            </a:pPr>
            <a:r>
              <a:rPr lang="en-US" altLang="zh-CN" sz="1978" b="0" spc="-5" dirty="0">
                <a:solidFill>
                  <a:srgbClr val="030304"/>
                </a:solidFill>
                <a:latin typeface="Tw Cen MT" panose="020B0602020104020603" pitchFamily="34" charset="0"/>
                <a:ea typeface="微软雅黑" panose="020B0503020204020204" pitchFamily="34" charset="-122"/>
                <a:cs typeface="Courier New"/>
              </a:rPr>
              <a:t>…</a:t>
            </a:r>
            <a:endParaRPr sz="1978" b="0" dirty="0">
              <a:latin typeface="Tw Cen MT" panose="020B0602020104020603" pitchFamily="34" charset="0"/>
              <a:ea typeface="微软雅黑" panose="020B0503020204020204" pitchFamily="34" charset="-122"/>
              <a:cs typeface="Courier New"/>
            </a:endParaRPr>
          </a:p>
        </p:txBody>
      </p:sp>
      <p:sp>
        <p:nvSpPr>
          <p:cNvPr id="5" name="object 5"/>
          <p:cNvSpPr txBox="1"/>
          <p:nvPr/>
        </p:nvSpPr>
        <p:spPr>
          <a:xfrm>
            <a:off x="5405435" y="3814980"/>
            <a:ext cx="3653724" cy="2558842"/>
          </a:xfrm>
          <a:prstGeom prst="rect">
            <a:avLst/>
          </a:prstGeom>
        </p:spPr>
        <p:txBody>
          <a:bodyPr vert="horz" wrap="square" lIns="0" tIns="0" rIns="0" bIns="0" rtlCol="0">
            <a:spAutoFit/>
          </a:bodyPr>
          <a:lstStyle/>
          <a:p>
            <a:pPr marL="12560" marR="658788" indent="20724">
              <a:lnSpc>
                <a:spcPct val="120000"/>
              </a:lnSpc>
            </a:pPr>
            <a:r>
              <a:rPr sz="2000" b="0" dirty="0">
                <a:solidFill>
                  <a:srgbClr val="030304"/>
                </a:solidFill>
                <a:latin typeface="Tw Cen MT" panose="020B0602020104020603" pitchFamily="34" charset="0"/>
                <a:ea typeface="微软雅黑" panose="020B0503020204020204" pitchFamily="34" charset="-122"/>
                <a:cs typeface="Arial"/>
              </a:rPr>
              <a:t>R1=mem[R2]  R1=mem[R2+8]  </a:t>
            </a:r>
            <a:r>
              <a:rPr sz="2000" b="0" spc="-5" dirty="0">
                <a:solidFill>
                  <a:srgbClr val="030304"/>
                </a:solidFill>
                <a:latin typeface="Tw Cen MT" panose="020B0602020104020603" pitchFamily="34" charset="0"/>
                <a:ea typeface="微软雅黑" panose="020B0503020204020204" pitchFamily="34" charset="-122"/>
                <a:cs typeface="Arial"/>
              </a:rPr>
              <a:t>R1=mem[R2+R3]</a:t>
            </a:r>
            <a:endParaRPr lang="en-US" sz="2000" b="0" dirty="0">
              <a:latin typeface="Tw Cen MT" panose="020B0602020104020603" pitchFamily="34" charset="0"/>
              <a:ea typeface="微软雅黑" panose="020B0503020204020204" pitchFamily="34" charset="-122"/>
              <a:cs typeface="Arial"/>
            </a:endParaRPr>
          </a:p>
          <a:p>
            <a:pPr marL="12560" marR="658788" indent="20724">
              <a:lnSpc>
                <a:spcPct val="120000"/>
              </a:lnSpc>
            </a:pPr>
            <a:r>
              <a:rPr sz="2000" b="0" dirty="0">
                <a:solidFill>
                  <a:srgbClr val="030304"/>
                </a:solidFill>
                <a:latin typeface="Tw Cen MT" panose="020B0602020104020603" pitchFamily="34" charset="0"/>
                <a:ea typeface="微软雅黑" panose="020B0503020204020204" pitchFamily="34" charset="-122"/>
                <a:cs typeface="Arial"/>
              </a:rPr>
              <a:t>R1=mem[mem[R2]]  </a:t>
            </a:r>
            <a:endParaRPr lang="en-US" sz="2000" b="0" dirty="0">
              <a:solidFill>
                <a:srgbClr val="030304"/>
              </a:solidFill>
              <a:latin typeface="Tw Cen MT" panose="020B0602020104020603" pitchFamily="34" charset="0"/>
              <a:ea typeface="微软雅黑" panose="020B0503020204020204" pitchFamily="34" charset="-122"/>
              <a:cs typeface="Arial"/>
            </a:endParaRPr>
          </a:p>
          <a:p>
            <a:pPr marL="12560" marR="658788" indent="20724">
              <a:lnSpc>
                <a:spcPct val="120000"/>
              </a:lnSpc>
            </a:pPr>
            <a:r>
              <a:rPr sz="2000" b="0" dirty="0">
                <a:solidFill>
                  <a:srgbClr val="030304"/>
                </a:solidFill>
                <a:latin typeface="Tw Cen MT" panose="020B0602020104020603" pitchFamily="34" charset="0"/>
                <a:ea typeface="微软雅黑" panose="020B0503020204020204" pitchFamily="34" charset="-122"/>
                <a:cs typeface="Arial"/>
              </a:rPr>
              <a:t>R2+=8; </a:t>
            </a:r>
            <a:r>
              <a:rPr sz="2000" b="0" spc="-5" dirty="0">
                <a:solidFill>
                  <a:srgbClr val="030304"/>
                </a:solidFill>
                <a:latin typeface="Tw Cen MT" panose="020B0602020104020603" pitchFamily="34" charset="0"/>
                <a:ea typeface="微软雅黑" panose="020B0503020204020204" pitchFamily="34" charset="-122"/>
                <a:cs typeface="Arial"/>
              </a:rPr>
              <a:t>R1=mem[R2+R3*32+8]</a:t>
            </a:r>
            <a:endParaRPr lang="en-US" altLang="zh-CN" sz="2000" b="0" spc="-5" dirty="0">
              <a:solidFill>
                <a:srgbClr val="030304"/>
              </a:solidFill>
              <a:latin typeface="Tw Cen MT" panose="020B0602020104020603" pitchFamily="34" charset="0"/>
              <a:ea typeface="微软雅黑" panose="020B0503020204020204" pitchFamily="34" charset="-122"/>
              <a:cs typeface="Arial"/>
            </a:endParaRPr>
          </a:p>
          <a:p>
            <a:pPr marL="24493" marR="5024" indent="30145">
              <a:lnSpc>
                <a:spcPct val="120000"/>
              </a:lnSpc>
            </a:pPr>
            <a:r>
              <a:rPr lang="en-US" altLang="zh-CN" sz="2000" b="0" spc="-5" dirty="0">
                <a:solidFill>
                  <a:srgbClr val="030304"/>
                </a:solidFill>
                <a:latin typeface="Tw Cen MT" panose="020B0602020104020603" pitchFamily="34" charset="0"/>
                <a:ea typeface="微软雅黑" panose="020B0503020204020204" pitchFamily="34" charset="-122"/>
                <a:cs typeface="Arial"/>
              </a:rPr>
              <a:t>…</a:t>
            </a:r>
            <a:endParaRPr sz="2000" b="0" dirty="0">
              <a:latin typeface="Tw Cen MT" panose="020B0602020104020603" pitchFamily="34" charset="0"/>
              <a:ea typeface="微软雅黑" panose="020B0503020204020204" pitchFamily="34" charset="-122"/>
              <a:cs typeface="Arial"/>
            </a:endParaRPr>
          </a:p>
        </p:txBody>
      </p:sp>
      <p:sp>
        <p:nvSpPr>
          <p:cNvPr id="8" name="标题 7">
            <a:extLst>
              <a:ext uri="{FF2B5EF4-FFF2-40B4-BE49-F238E27FC236}">
                <a16:creationId xmlns:a16="http://schemas.microsoft.com/office/drawing/2014/main" id="{EF26C2AA-CD7A-40FC-A7F8-14F619271BD9}"/>
              </a:ext>
            </a:extLst>
          </p:cNvPr>
          <p:cNvSpPr>
            <a:spLocks noGrp="1"/>
          </p:cNvSpPr>
          <p:nvPr>
            <p:ph type="title"/>
          </p:nvPr>
        </p:nvSpPr>
        <p:spPr/>
        <p:txBody>
          <a:bodyPr/>
          <a:lstStyle/>
          <a:p>
            <a:r>
              <a:rPr lang="zh-CN" altLang="en-US" dirty="0"/>
              <a:t>寻址模式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702" y="1123666"/>
            <a:ext cx="8183753" cy="2139047"/>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sz="2800" b="0" dirty="0">
                <a:latin typeface="微软雅黑" panose="020B0503020204020204" pitchFamily="34" charset="-122"/>
                <a:ea typeface="微软雅黑" panose="020B0503020204020204" pitchFamily="34" charset="-122"/>
              </a:rPr>
              <a:t>MIPS</a:t>
            </a:r>
            <a:r>
              <a:rPr lang="zh-CN" altLang="en-US" sz="2800" b="0" dirty="0">
                <a:latin typeface="微软雅黑" panose="020B0503020204020204" pitchFamily="34" charset="-122"/>
                <a:ea typeface="微软雅黑" panose="020B0503020204020204" pitchFamily="34" charset="-122"/>
              </a:rPr>
              <a:t>只实现了偏移寻址 </a:t>
            </a:r>
            <a:r>
              <a:rPr lang="en-US" altLang="zh-CN" sz="2800" b="0" dirty="0">
                <a:latin typeface="微软雅黑" panose="020B0503020204020204" pitchFamily="34" charset="-122"/>
                <a:ea typeface="微软雅黑" panose="020B0503020204020204" pitchFamily="34" charset="-122"/>
              </a:rPr>
              <a:t>(displacement)</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其合理性在哪</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sz="2400" b="0" spc="5" dirty="0">
                <a:solidFill>
                  <a:srgbClr val="FF0000"/>
                </a:solidFill>
                <a:latin typeface="微软雅黑" panose="020B0503020204020204" pitchFamily="34" charset="-122"/>
                <a:ea typeface="微软雅黑" panose="020B0503020204020204" pitchFamily="34" charset="-122"/>
                <a:cs typeface="Calibri" panose="020F0502020204030204"/>
              </a:rPr>
              <a:t>Disp: 61%, reg-ind: 19%,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scaled: 11%, mem-ind: 5%, other: 4%</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80%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用偏移寻址或者寄存器间接寻址</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偏移为</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0)</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4" name="object 4"/>
          <p:cNvSpPr/>
          <p:nvPr/>
        </p:nvSpPr>
        <p:spPr>
          <a:xfrm>
            <a:off x="1574276" y="3742377"/>
            <a:ext cx="5267220" cy="2934289"/>
          </a:xfrm>
          <a:prstGeom prst="rect">
            <a:avLst/>
          </a:prstGeom>
          <a:blipFill>
            <a:blip r:embed="rId2" cstate="print"/>
            <a:stretch>
              <a:fillRect/>
            </a:stretch>
          </a:blipFill>
        </p:spPr>
        <p:txBody>
          <a:bodyPr wrap="square" lIns="0" tIns="0" rIns="0" bIns="0" rtlCol="0"/>
          <a:lstStyle/>
          <a:p>
            <a:endParaRPr sz="3165" dirty="0"/>
          </a:p>
        </p:txBody>
      </p:sp>
      <p:sp>
        <p:nvSpPr>
          <p:cNvPr id="7" name="标题 6">
            <a:extLst>
              <a:ext uri="{FF2B5EF4-FFF2-40B4-BE49-F238E27FC236}">
                <a16:creationId xmlns:a16="http://schemas.microsoft.com/office/drawing/2014/main" id="{8855DF6D-2E03-4569-8149-829A561BF075}"/>
              </a:ext>
            </a:extLst>
          </p:cNvPr>
          <p:cNvSpPr>
            <a:spLocks noGrp="1"/>
          </p:cNvSpPr>
          <p:nvPr>
            <p:ph type="title"/>
          </p:nvPr>
        </p:nvSpPr>
        <p:spPr/>
        <p:txBody>
          <a:bodyPr/>
          <a:lstStyle/>
          <a:p>
            <a:r>
              <a:rPr lang="en-US" altLang="zh-CN" dirty="0"/>
              <a:t>MIPS</a:t>
            </a:r>
            <a:r>
              <a:rPr lang="zh-CN" altLang="en-US" dirty="0"/>
              <a:t>的寻址模式及其合理性</a:t>
            </a:r>
          </a:p>
        </p:txBody>
      </p:sp>
      <p:sp>
        <p:nvSpPr>
          <p:cNvPr id="8" name="文本框 7">
            <a:extLst>
              <a:ext uri="{FF2B5EF4-FFF2-40B4-BE49-F238E27FC236}">
                <a16:creationId xmlns:a16="http://schemas.microsoft.com/office/drawing/2014/main" id="{A09E5A7F-E26B-4484-B9A6-14BA9D259299}"/>
              </a:ext>
            </a:extLst>
          </p:cNvPr>
          <p:cNvSpPr txBox="1"/>
          <p:nvPr/>
        </p:nvSpPr>
        <p:spPr>
          <a:xfrm>
            <a:off x="6749592" y="5608948"/>
            <a:ext cx="2771481" cy="830997"/>
          </a:xfrm>
          <a:prstGeom prst="rect">
            <a:avLst/>
          </a:prstGeom>
          <a:noFill/>
        </p:spPr>
        <p:txBody>
          <a:bodyPr wrap="square" rtlCol="0">
            <a:spAutoFit/>
          </a:bodyPr>
          <a:lstStyle/>
          <a:p>
            <a:r>
              <a:rPr lang="en-US" altLang="zh-CN" sz="2400" b="0" dirty="0">
                <a:solidFill>
                  <a:srgbClr val="FF1318"/>
                </a:solidFill>
                <a:latin typeface="Tw Cen MT" panose="020B0602020104020603" pitchFamily="34" charset="0"/>
                <a:cs typeface="Arial"/>
              </a:rPr>
              <a:t>How about</a:t>
            </a:r>
            <a:r>
              <a:rPr lang="en-US" altLang="zh-CN" sz="2400" b="0" spc="-99" dirty="0">
                <a:solidFill>
                  <a:srgbClr val="FF1318"/>
                </a:solidFill>
                <a:latin typeface="Tw Cen MT" panose="020B0602020104020603" pitchFamily="34" charset="0"/>
                <a:cs typeface="Arial"/>
              </a:rPr>
              <a:t> </a:t>
            </a:r>
            <a:r>
              <a:rPr lang="en-US" altLang="zh-CN" sz="2400" b="0" dirty="0">
                <a:solidFill>
                  <a:srgbClr val="FF1318"/>
                </a:solidFill>
                <a:latin typeface="Tw Cen MT" panose="020B0602020104020603" pitchFamily="34" charset="0"/>
                <a:cs typeface="Arial"/>
              </a:rPr>
              <a:t>the  remain</a:t>
            </a:r>
            <a:r>
              <a:rPr lang="en-US" altLang="zh-CN" sz="2400" b="0" spc="-99" dirty="0">
                <a:solidFill>
                  <a:srgbClr val="FF1318"/>
                </a:solidFill>
                <a:latin typeface="Tw Cen MT" panose="020B0602020104020603" pitchFamily="34" charset="0"/>
                <a:cs typeface="Arial"/>
              </a:rPr>
              <a:t> </a:t>
            </a:r>
            <a:r>
              <a:rPr lang="en-US" altLang="zh-CN" sz="2400" b="0" dirty="0">
                <a:solidFill>
                  <a:srgbClr val="FF1318"/>
                </a:solidFill>
                <a:latin typeface="Tw Cen MT" panose="020B0602020104020603" pitchFamily="34" charset="0"/>
                <a:cs typeface="Arial"/>
              </a:rPr>
              <a:t>20%?</a:t>
            </a:r>
            <a:endParaRPr lang="en-US" altLang="zh-CN" sz="2400" b="0" dirty="0">
              <a:latin typeface="Tw Cen MT" panose="020B0602020104020603" pitchFamily="34" charset="0"/>
              <a:cs typeface="Arial"/>
            </a:endParaRPr>
          </a:p>
        </p:txBody>
      </p:sp>
      <p:sp>
        <p:nvSpPr>
          <p:cNvPr id="2" name="文本框 1">
            <a:extLst>
              <a:ext uri="{FF2B5EF4-FFF2-40B4-BE49-F238E27FC236}">
                <a16:creationId xmlns:a16="http://schemas.microsoft.com/office/drawing/2014/main" id="{303FEE58-919E-4279-9CC4-6EE93BEC4F44}"/>
              </a:ext>
            </a:extLst>
          </p:cNvPr>
          <p:cNvSpPr txBox="1"/>
          <p:nvPr/>
        </p:nvSpPr>
        <p:spPr>
          <a:xfrm>
            <a:off x="4355184" y="3742377"/>
            <a:ext cx="4550368" cy="707886"/>
          </a:xfrm>
          <a:prstGeom prst="rect">
            <a:avLst/>
          </a:prstGeom>
          <a:noFill/>
        </p:spPr>
        <p:txBody>
          <a:bodyPr wrap="square" rtlCol="0">
            <a:spAutoFit/>
          </a:bodyPr>
          <a:lstStyle/>
          <a:p>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基于</a:t>
            </a:r>
            <a:r>
              <a:rPr lang="en-US" altLang="zh-CN" sz="2000" b="0" spc="5" dirty="0">
                <a:solidFill>
                  <a:srgbClr val="FF0000"/>
                </a:solidFill>
                <a:latin typeface="微软雅黑" panose="020B0503020204020204" pitchFamily="34" charset="-122"/>
                <a:ea typeface="微软雅黑" panose="020B0503020204020204" pitchFamily="34" charset="-122"/>
                <a:cs typeface="Calibri" panose="020F0502020204030204"/>
              </a:rPr>
              <a:t>VAX</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指令集 </a:t>
            </a:r>
            <a:r>
              <a:rPr lang="en-US" altLang="zh-CN" sz="2000" b="0" spc="5" dirty="0">
                <a:solidFill>
                  <a:srgbClr val="FF0000"/>
                </a:solidFill>
                <a:latin typeface="微软雅黑" panose="020B0503020204020204" pitchFamily="34" charset="-122"/>
                <a:ea typeface="微软雅黑" panose="020B0503020204020204" pitchFamily="34" charset="-122"/>
                <a:cs typeface="Calibri" panose="020F0502020204030204"/>
              </a:rPr>
              <a:t>(</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具有所有寻址模式</a:t>
            </a:r>
            <a:r>
              <a:rPr lang="en-US" altLang="zh-CN" sz="2000" b="0" spc="5" dirty="0">
                <a:solidFill>
                  <a:srgbClr val="FF0000"/>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的实验结果可以支撑</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8727" y="1138875"/>
            <a:ext cx="8212987" cy="4459362"/>
          </a:xfrm>
          <a:prstGeom prst="rect">
            <a:avLst/>
          </a:prstGeom>
        </p:spPr>
        <p:txBody>
          <a:bodyPr vert="horz" wrap="square" lIns="0" tIns="0" rIns="0" bIns="0" rtlCol="0">
            <a:spAutoFit/>
          </a:bodyPr>
          <a:lstStyle/>
          <a:p>
            <a:pPr marL="342900" indent="-342900" eaLnBrk="0" hangingPunct="0">
              <a:spcBef>
                <a:spcPts val="60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数据类型</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软件的视角</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指的是数据的</a:t>
            </a:r>
            <a:r>
              <a:rPr lang="zh-CN" altLang="en-US" sz="24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特性，可以进行各种抽象</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硬件的视角</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数据就是比特</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是操作的特性</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2900" indent="-342900" eaLnBrk="0" hangingPunct="0">
              <a:spcBef>
                <a:spcPts val="60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硬件数据类型</a:t>
            </a:r>
            <a:endParaRPr lang="en-US" altLang="zh-CN" sz="2800" b="0" dirty="0">
              <a:latin typeface="微软雅黑" panose="020B0503020204020204" pitchFamily="34" charset="-122"/>
              <a:ea typeface="微软雅黑" panose="020B0503020204020204" pitchFamily="34" charset="-122"/>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8 bits (byte), 16b (half), 32b (word), 64b (long)</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IEEE754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浮点型</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32b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单精度</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64b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双精度</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打包的整型</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将</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64b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int</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看成</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8</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8b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int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型</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或者看成</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4</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个</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16b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int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型</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464731" lvl="1">
              <a:spcBef>
                <a:spcPts val="600"/>
              </a:spcBef>
              <a:buClr>
                <a:srgbClr val="030304"/>
              </a:buClr>
              <a:tabLst>
                <a:tab pos="747966" algn="l"/>
                <a:tab pos="748594" algn="l"/>
              </a:tabLst>
            </a:pPr>
            <a:endParaRPr lang="en-US" altLang="zh-CN" sz="1978" spc="-5" dirty="0">
              <a:solidFill>
                <a:srgbClr val="030305"/>
              </a:solidFill>
              <a:latin typeface="Arial"/>
              <a:cs typeface="Arial"/>
            </a:endParaRPr>
          </a:p>
        </p:txBody>
      </p:sp>
      <p:sp>
        <p:nvSpPr>
          <p:cNvPr id="6" name="标题 5">
            <a:extLst>
              <a:ext uri="{FF2B5EF4-FFF2-40B4-BE49-F238E27FC236}">
                <a16:creationId xmlns:a16="http://schemas.microsoft.com/office/drawing/2014/main" id="{3FA75FE5-60CB-46B1-88E0-EA1BCE27799A}"/>
              </a:ext>
            </a:extLst>
          </p:cNvPr>
          <p:cNvSpPr>
            <a:spLocks noGrp="1"/>
          </p:cNvSpPr>
          <p:nvPr>
            <p:ph type="title"/>
          </p:nvPr>
        </p:nvSpPr>
        <p:spPr/>
        <p:txBody>
          <a:bodyPr/>
          <a:lstStyle/>
          <a:p>
            <a:r>
              <a:rPr lang="zh-CN" altLang="en-US" dirty="0"/>
              <a:t>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8728" y="1112534"/>
            <a:ext cx="8193324" cy="5447645"/>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数据类型</a:t>
            </a:r>
            <a:r>
              <a:rPr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包括所有基础类型</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所有整型操作，</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位的读写</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设置基于字节</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半字（有符号</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无符号）的</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load/store</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的变体指令</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lb, lbu, lh, lhu, sb, </a:t>
            </a:r>
            <a:r>
              <a:rPr sz="20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sh</a:t>
            </a:r>
            <a:r>
              <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endParaRPr 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2900" indent="-342900" eaLnBrk="0" hangingPunct="0">
              <a:spcBef>
                <a:spcPts val="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操作</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所有的基本操作</a:t>
            </a:r>
            <a:endParaRPr lang="en-US" altLang="zh-CN"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整型算术指令支持有符号和无符号类型</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上述指令还只有立即数的变体</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add, </a:t>
            </a:r>
            <a:r>
              <a:rPr lang="en-US" altLang="zh-CN" sz="20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addu</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0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addi</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0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addiu</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Regularity/orthogonality: </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所有的操作具有相应的变体类型</a:t>
            </a:r>
            <a:endPar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使得</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compiler</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很方便进行编译处理</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此外，</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RISC</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架构的性能很大程度依赖</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compiler</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FD3996F2-3890-41D4-AAC9-0D9705507F68}"/>
              </a:ext>
            </a:extLst>
          </p:cNvPr>
          <p:cNvSpPr>
            <a:spLocks noGrp="1"/>
          </p:cNvSpPr>
          <p:nvPr>
            <p:ph type="title"/>
          </p:nvPr>
        </p:nvSpPr>
        <p:spPr/>
        <p:txBody>
          <a:bodyPr/>
          <a:lstStyle/>
          <a:p>
            <a:r>
              <a:rPr lang="en-US" altLang="zh-CN" dirty="0"/>
              <a:t>MIPS</a:t>
            </a:r>
            <a:r>
              <a:rPr lang="zh-CN" altLang="en-US" dirty="0"/>
              <a:t>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9063" y="1109379"/>
            <a:ext cx="7940082" cy="4847481"/>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分支条件的测试</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比较并分支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369073">
              <a:spcBef>
                <a:spcPts val="0"/>
              </a:spcBef>
              <a:spcAft>
                <a:spcPts val="600"/>
              </a:spcAft>
            </a:pPr>
            <a:r>
              <a:rPr sz="2000" b="0" dirty="0">
                <a:solidFill>
                  <a:srgbClr val="00B0F0"/>
                </a:solidFill>
                <a:latin typeface="Tw Cen MT" panose="020B0602020104020603" pitchFamily="34" charset="0"/>
                <a:ea typeface="微软雅黑" panose="020B0503020204020204" pitchFamily="34" charset="-122"/>
                <a:cs typeface="Courier New"/>
              </a:rPr>
              <a:t>blti $1,10,target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简单</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二个</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ALUs: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一个判断条件</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一个计算目标</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隐式的</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条件码</a:t>
            </a:r>
            <a:endParaRPr sz="2400" b="0" spc="5"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1369073">
              <a:spcBef>
                <a:spcPts val="0"/>
              </a:spcBef>
              <a:spcAft>
                <a:spcPts val="600"/>
              </a:spcAft>
              <a:tabLst>
                <a:tab pos="3779393" algn="l"/>
              </a:tabLst>
            </a:pPr>
            <a:r>
              <a:rPr sz="2000" b="0" dirty="0">
                <a:solidFill>
                  <a:srgbClr val="00B0F0"/>
                </a:solidFill>
                <a:latin typeface="Tw Cen MT" panose="020B0602020104020603" pitchFamily="34" charset="0"/>
                <a:ea typeface="微软雅黑" panose="020B0503020204020204" pitchFamily="34" charset="-122"/>
                <a:cs typeface="Courier New"/>
              </a:rPr>
              <a:t>subi $2,$1,10	// sets “negative” CC</a:t>
            </a:r>
          </a:p>
          <a:p>
            <a:pPr marL="1369073">
              <a:spcBef>
                <a:spcPts val="0"/>
              </a:spcBef>
              <a:spcAft>
                <a:spcPts val="600"/>
              </a:spcAft>
            </a:pPr>
            <a:r>
              <a:rPr sz="2000" b="0" dirty="0">
                <a:solidFill>
                  <a:srgbClr val="00B0F0"/>
                </a:solidFill>
                <a:latin typeface="Tw Cen MT" panose="020B0602020104020603" pitchFamily="34" charset="0"/>
                <a:ea typeface="微软雅黑" panose="020B0503020204020204" pitchFamily="34" charset="-122"/>
                <a:cs typeface="Courier New"/>
              </a:rPr>
              <a:t>bn target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条件码设置是</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“for free”, – </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隐式依赖难以处理</a:t>
            </a:r>
            <a:endParaRPr sz="2000" b="0" spc="5"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：条件寄存器</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1369073">
              <a:spcBef>
                <a:spcPts val="0"/>
              </a:spcBef>
              <a:spcAft>
                <a:spcPts val="600"/>
              </a:spcAft>
            </a:pPr>
            <a:r>
              <a:rPr sz="2000" b="0" dirty="0">
                <a:solidFill>
                  <a:srgbClr val="00B0F0"/>
                </a:solidFill>
                <a:latin typeface="Tw Cen MT" panose="020B0602020104020603" pitchFamily="34" charset="0"/>
                <a:ea typeface="微软雅黑" panose="020B0503020204020204" pitchFamily="34" charset="-122"/>
                <a:cs typeface="Courier New"/>
              </a:rPr>
              <a:t>slti $2,$1,10</a:t>
            </a:r>
            <a:r>
              <a:rPr lang="en-US" sz="2000" b="0" dirty="0">
                <a:solidFill>
                  <a:srgbClr val="00B0F0"/>
                </a:solidFill>
                <a:latin typeface="Tw Cen MT" panose="020B0602020104020603" pitchFamily="34" charset="0"/>
                <a:ea typeface="微软雅黑" panose="020B0503020204020204" pitchFamily="34" charset="-122"/>
                <a:cs typeface="Courier New"/>
              </a:rPr>
              <a:t>    // $2</a:t>
            </a:r>
            <a:r>
              <a:rPr lang="zh-CN" altLang="en-US" sz="2000" b="0" dirty="0">
                <a:solidFill>
                  <a:srgbClr val="00B0F0"/>
                </a:solidFill>
                <a:latin typeface="Tw Cen MT" panose="020B0602020104020603" pitchFamily="34" charset="0"/>
                <a:ea typeface="微软雅黑" panose="020B0503020204020204" pitchFamily="34" charset="-122"/>
                <a:cs typeface="Courier New"/>
              </a:rPr>
              <a:t>是条件寄存器</a:t>
            </a:r>
            <a:endParaRPr sz="2000" b="0" dirty="0">
              <a:solidFill>
                <a:srgbClr val="00B0F0"/>
              </a:solidFill>
              <a:latin typeface="Tw Cen MT" panose="020B0602020104020603" pitchFamily="34" charset="0"/>
              <a:ea typeface="微软雅黑" panose="020B0503020204020204" pitchFamily="34" charset="-122"/>
              <a:cs typeface="Courier New"/>
            </a:endParaRPr>
          </a:p>
          <a:p>
            <a:pPr marL="1369073">
              <a:spcBef>
                <a:spcPts val="0"/>
              </a:spcBef>
              <a:spcAft>
                <a:spcPts val="600"/>
              </a:spcAft>
            </a:pPr>
            <a:r>
              <a:rPr sz="2000" b="0" dirty="0">
                <a:solidFill>
                  <a:srgbClr val="00B0F0"/>
                </a:solidFill>
                <a:latin typeface="Tw Cen MT" panose="020B0602020104020603" pitchFamily="34" charset="0"/>
                <a:ea typeface="微软雅黑" panose="020B0503020204020204" pitchFamily="34" charset="-122"/>
                <a:cs typeface="Courier New"/>
              </a:rPr>
              <a:t>bnez $2,target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额外的分支指令</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 one ALU per, + </a:t>
            </a:r>
            <a:r>
              <a:rPr lang="zh-CN" altLang="en-US" sz="2000" b="0" spc="5" dirty="0">
                <a:solidFill>
                  <a:srgbClr val="FF0000"/>
                </a:solidFill>
                <a:latin typeface="微软雅黑" panose="020B0503020204020204" pitchFamily="34" charset="-122"/>
                <a:ea typeface="微软雅黑" panose="020B0503020204020204" pitchFamily="34" charset="-122"/>
                <a:cs typeface="Calibri" panose="020F0502020204030204"/>
              </a:rPr>
              <a:t>显式的依赖关系</a:t>
            </a:r>
            <a:endParaRPr sz="2000" b="0" spc="5"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5" name="标题 4"/>
          <p:cNvSpPr>
            <a:spLocks noGrp="1"/>
          </p:cNvSpPr>
          <p:nvPr>
            <p:ph type="title"/>
          </p:nvPr>
        </p:nvSpPr>
        <p:spPr/>
        <p:txBody>
          <a:bodyPr/>
          <a:lstStyle/>
          <a:p>
            <a:r>
              <a:rPr lang="zh-CN" altLang="en-US" dirty="0"/>
              <a:t>流程控制 </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1948" y="1155535"/>
            <a:ext cx="8209936" cy="5074338"/>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sz="2800" b="0" dirty="0">
                <a:latin typeface="微软雅黑" panose="020B0503020204020204" pitchFamily="34" charset="-122"/>
                <a:ea typeface="微软雅黑" panose="020B0503020204020204" pitchFamily="34" charset="-122"/>
              </a:rPr>
              <a:t>MIPS </a:t>
            </a:r>
            <a:r>
              <a:rPr lang="zh-CN" altLang="en-US" sz="2800" b="0" dirty="0">
                <a:latin typeface="微软雅黑" panose="020B0503020204020204" pitchFamily="34" charset="-122"/>
                <a:ea typeface="微软雅黑" panose="020B0503020204020204" pitchFamily="34" charset="-122"/>
              </a:rPr>
              <a:t>使用方法</a:t>
            </a:r>
            <a:r>
              <a:rPr lang="en-US" altLang="zh-CN" sz="2800" b="0" dirty="0">
                <a:latin typeface="微软雅黑" panose="020B0503020204020204" pitchFamily="34" charset="-122"/>
                <a:ea typeface="微软雅黑" panose="020B0503020204020204" pitchFamily="34" charset="-122"/>
              </a:rPr>
              <a:t>1</a:t>
            </a:r>
            <a:r>
              <a:rPr lang="zh-CN" altLang="en-US" sz="2800" b="0" dirty="0">
                <a:latin typeface="微软雅黑" panose="020B0503020204020204" pitchFamily="34" charset="-122"/>
                <a:ea typeface="微软雅黑" panose="020B0503020204020204" pitchFamily="34" charset="-122"/>
              </a:rPr>
              <a:t>和</a:t>
            </a:r>
            <a:r>
              <a:rPr lang="en-US" altLang="zh-CN" sz="2800" b="0" dirty="0">
                <a:latin typeface="微软雅黑" panose="020B0503020204020204" pitchFamily="34" charset="-122"/>
                <a:ea typeface="微软雅黑" panose="020B0503020204020204" pitchFamily="34" charset="-122"/>
              </a:rPr>
              <a:t>3</a:t>
            </a:r>
            <a:r>
              <a:rPr lang="zh-CN" altLang="en-US" sz="2800" b="0" dirty="0">
                <a:latin typeface="微软雅黑" panose="020B0503020204020204" pitchFamily="34" charset="-122"/>
                <a:ea typeface="微软雅黑" panose="020B0503020204020204" pitchFamily="34" charset="-122"/>
              </a:rPr>
              <a:t>来实现流程控制</a:t>
            </a:r>
            <a:endParaRPr lang="en-US"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比较二个寄存器并进行分支跳转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1</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beq</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bne</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只进行相等和不等的比较</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不需要专门的</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ALU</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或加法器</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将寄存器与</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0</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比较进行分支跳转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1</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bgtz</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bgez</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bltz</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blez</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只进行大于或者小于比较</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不需要专门的</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ALU</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或加法器</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设置显式的条件寄存器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3</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slt</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sltu</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slti</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sltiu</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etc.</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2900" indent="-342900" eaLnBrk="0" hangingPunct="0">
              <a:spcBef>
                <a:spcPts val="0"/>
              </a:spcBef>
              <a:spcAft>
                <a:spcPts val="600"/>
              </a:spcAft>
              <a:buClr>
                <a:srgbClr val="030304"/>
              </a:buClr>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为什么这样设计</a:t>
            </a:r>
            <a:r>
              <a:rPr lang="en-US" altLang="zh-CN" sz="2800" b="0" dirty="0">
                <a:latin typeface="微软雅黑" panose="020B0503020204020204" pitchFamily="34" charset="-122"/>
                <a:ea typeface="微软雅黑" panose="020B0503020204020204" pitchFamily="34" charset="-122"/>
              </a:rPr>
              <a:t>?</a:t>
            </a:r>
          </a:p>
          <a:p>
            <a:pPr marL="12560"/>
            <a:endParaRPr sz="2374" dirty="0">
              <a:latin typeface="Arial"/>
              <a:cs typeface="Arial"/>
            </a:endParaRPr>
          </a:p>
        </p:txBody>
      </p:sp>
      <p:sp>
        <p:nvSpPr>
          <p:cNvPr id="7" name="标题 6"/>
          <p:cNvSpPr>
            <a:spLocks noGrp="1"/>
          </p:cNvSpPr>
          <p:nvPr>
            <p:ph type="title"/>
          </p:nvPr>
        </p:nvSpPr>
        <p:spPr/>
        <p:txBody>
          <a:bodyPr/>
          <a:lstStyle/>
          <a:p>
            <a:r>
              <a:rPr lang="en-US" altLang="zh-CN" dirty="0"/>
              <a:t>MIPS</a:t>
            </a:r>
            <a:r>
              <a:rPr lang="zh-CN" altLang="en-US" dirty="0"/>
              <a:t>的实现方式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53300" y="1052847"/>
            <a:ext cx="8437399" cy="5233722"/>
          </a:xfrm>
          <a:prstGeom prst="rect">
            <a:avLst/>
          </a:prstGeom>
          <a:blipFill>
            <a:blip r:embed="rId2" cstate="print"/>
            <a:stretch>
              <a:fillRect/>
            </a:stretch>
          </a:blipFill>
        </p:spPr>
        <p:txBody>
          <a:bodyPr wrap="square" lIns="0" tIns="0" rIns="0" bIns="0" rtlCol="0"/>
          <a:lstStyle/>
          <a:p>
            <a:endParaRPr sz="3165"/>
          </a:p>
        </p:txBody>
      </p:sp>
      <p:sp>
        <p:nvSpPr>
          <p:cNvPr id="5" name="object 5"/>
          <p:cNvSpPr txBox="1"/>
          <p:nvPr/>
        </p:nvSpPr>
        <p:spPr>
          <a:xfrm>
            <a:off x="4571999" y="3060792"/>
            <a:ext cx="4465929" cy="738664"/>
          </a:xfrm>
          <a:prstGeom prst="rect">
            <a:avLst/>
          </a:prstGeom>
        </p:spPr>
        <p:txBody>
          <a:bodyPr vert="horz" wrap="square" lIns="0" tIns="0" rIns="0" bIns="0" rtlCol="0">
            <a:spAutoFit/>
          </a:bodyPr>
          <a:lstStyle/>
          <a:p>
            <a:pPr marL="254000" marR="5024" lvl="1" eaLnBrk="0" hangingPunct="0">
              <a:spcBef>
                <a:spcPts val="600"/>
              </a:spcBef>
              <a:spcAft>
                <a:spcPts val="600"/>
              </a:spcAft>
              <a:buClr>
                <a:srgbClr val="151F36"/>
              </a:buClr>
              <a:tabLst>
                <a:tab pos="584835" algn="l"/>
                <a:tab pos="585470" algn="l"/>
              </a:tabLst>
            </a:pP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超过</a:t>
            </a: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86%</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的分支比较是相等、不等或者与</a:t>
            </a:r>
            <a:r>
              <a:rPr lang="en-US" altLang="zh-CN" sz="2400" b="0" spc="5" dirty="0">
                <a:solidFill>
                  <a:srgbClr val="FF0000"/>
                </a:solidFill>
                <a:latin typeface="微软雅黑" panose="020B0503020204020204" pitchFamily="34" charset="-122"/>
                <a:ea typeface="微软雅黑" panose="020B0503020204020204" pitchFamily="34" charset="-122"/>
                <a:cs typeface="Calibri" panose="020F0502020204030204"/>
              </a:rPr>
              <a:t>0</a:t>
            </a: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比较等简单形式。</a:t>
            </a:r>
            <a:endParaRPr sz="2400" b="0" spc="5"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8" name="标题 7"/>
          <p:cNvSpPr>
            <a:spLocks noGrp="1"/>
          </p:cNvSpPr>
          <p:nvPr>
            <p:ph type="title"/>
          </p:nvPr>
        </p:nvSpPr>
        <p:spPr/>
        <p:txBody>
          <a:bodyPr/>
          <a:lstStyle/>
          <a:p>
            <a:r>
              <a:rPr lang="zh-CN" altLang="en-US" dirty="0"/>
              <a:t>分支条件测试的使用情况</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8895" y="1112534"/>
            <a:ext cx="8001000" cy="5293757"/>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分支目标的计算</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PC-relative</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分支的目标相对于一个子过程内部</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用于过程调用内部的</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branch</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或者</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jump</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Absolute</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目标位于一个过程的外部</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用于子过程调用 </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函数调用</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方法</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Indirect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目标存储在一个寄存器里</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用于跳转到一个动态的目标 </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何时会用？</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用于返回</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动态过程调用</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switches, ???</a:t>
            </a:r>
            <a:endParaRPr sz="2473" dirty="0">
              <a:solidFill>
                <a:schemeClr val="tx1">
                  <a:lumMod val="95000"/>
                  <a:lumOff val="5000"/>
                </a:schemeClr>
              </a:solidFill>
              <a:latin typeface="Times New Roman"/>
              <a:cs typeface="Times New Roman"/>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通常会跳多远</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对于过程内部的跳转来说 不会很远</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从一个过程跳到另外一个过程则可能很远</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5" name="标题 4"/>
          <p:cNvSpPr>
            <a:spLocks noGrp="1"/>
          </p:cNvSpPr>
          <p:nvPr>
            <p:ph type="title"/>
          </p:nvPr>
        </p:nvSpPr>
        <p:spPr/>
        <p:txBody>
          <a:bodyPr/>
          <a:lstStyle/>
          <a:p>
            <a:r>
              <a:rPr lang="zh-CN" altLang="en-US" dirty="0"/>
              <a:t>流程控制 </a:t>
            </a:r>
            <a:r>
              <a:rPr lang="en-US" altLang="zh-CN" dirty="0"/>
              <a:t>(2)</a:t>
            </a:r>
            <a:endParaRPr lang="zh-CN" altLang="en-US" dirty="0"/>
          </a:p>
        </p:txBody>
      </p:sp>
      <p:sp>
        <p:nvSpPr>
          <p:cNvPr id="7" name="object 5"/>
          <p:cNvSpPr/>
          <p:nvPr/>
        </p:nvSpPr>
        <p:spPr>
          <a:xfrm>
            <a:off x="126850" y="1112534"/>
            <a:ext cx="8820505" cy="4088731"/>
          </a:xfrm>
          <a:prstGeom prst="rect">
            <a:avLst/>
          </a:prstGeom>
          <a:blipFill>
            <a:blip r:embed="rId2" cstate="print"/>
            <a:stretch>
              <a:fillRect/>
            </a:stretch>
          </a:blipFill>
        </p:spPr>
        <p:txBody>
          <a:bodyPr wrap="square" lIns="0" tIns="0" rIns="0" bIns="0" rtlCol="0"/>
          <a:lstStyle/>
          <a:p>
            <a:endParaRPr sz="316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69761" y="1037502"/>
            <a:ext cx="8360472" cy="4629985"/>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lang="en-US" altLang="zh-CN" sz="2800" b="0" dirty="0">
                <a:latin typeface="微软雅黑" panose="020B0503020204020204" pitchFamily="34" charset="-122"/>
                <a:ea typeface="微软雅黑" panose="020B0503020204020204" pitchFamily="34" charset="-122"/>
              </a:rPr>
              <a:t>MIPS</a:t>
            </a:r>
            <a:r>
              <a:rPr lang="zh-CN" altLang="en-US" sz="2800" b="0" dirty="0">
                <a:latin typeface="微软雅黑" panose="020B0503020204020204" pitchFamily="34" charset="-122"/>
                <a:ea typeface="微软雅黑" panose="020B0503020204020204" pitchFamily="34" charset="-122"/>
              </a:rPr>
              <a:t>使用了</a:t>
            </a:r>
            <a:r>
              <a:rPr lang="en-US" altLang="zh-CN" sz="2800" b="0" dirty="0" smtClean="0">
                <a:latin typeface="微软雅黑" panose="020B0503020204020204" pitchFamily="34" charset="-122"/>
                <a:ea typeface="微软雅黑" panose="020B0503020204020204" pitchFamily="34" charset="-122"/>
              </a:rPr>
              <a:t>3</a:t>
            </a:r>
            <a:r>
              <a:rPr lang="zh-CN" altLang="en-US" sz="2800" b="0" dirty="0" smtClean="0">
                <a:latin typeface="微软雅黑" panose="020B0503020204020204" pitchFamily="34" charset="-122"/>
                <a:ea typeface="微软雅黑" panose="020B0503020204020204" pitchFamily="34" charset="-122"/>
              </a:rPr>
              <a:t>种方法</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PC-relative: bne, beq, blez, etc.</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16</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位偏移量</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&lt;0.1%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需要更多位的偏移量</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若条件为真，</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 = PC+4+immediate</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，否则：</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PC=PC+4</a:t>
            </a:r>
            <a:endPar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a:spcBef>
                <a:spcPts val="45"/>
              </a:spcBef>
            </a:pPr>
            <a:endParaRPr sz="1681" dirty="0">
              <a:latin typeface="Times New Roman"/>
              <a:cs typeface="Times New Roman"/>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Absolute: j target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26</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位偏移，可寻址</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a:t>
            </a:r>
            <a:r>
              <a:rPr sz="2000" b="0" spc="5" baseline="3000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28</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words &lt; 2</a:t>
            </a:r>
            <a:r>
              <a:rPr sz="2000" b="0" spc="5" baseline="3000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a:t>
            </a:r>
            <a:endPar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0"/>
              </a:spcAft>
              <a:buClr>
                <a:srgbClr val="151F36"/>
              </a:buClr>
              <a:buFont typeface="Arial" panose="020B0604020202020204" pitchFamily="34" charset="0"/>
              <a:buChar char="•"/>
              <a:tabLst>
                <a:tab pos="584835" algn="l"/>
                <a:tab pos="585470" algn="l"/>
              </a:tabLst>
            </a:pPr>
            <a:endPar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711200" lvl="2" eaLnBrk="0" hangingPunct="0">
              <a:spcBef>
                <a:spcPts val="0"/>
              </a:spcBef>
              <a:spcAft>
                <a:spcPts val="600"/>
              </a:spcAft>
              <a:buClr>
                <a:srgbClr val="151F36"/>
              </a:buClr>
              <a:tabLst>
                <a:tab pos="584835" algn="l"/>
                <a:tab pos="585470" algn="l"/>
              </a:tabLst>
            </a:pPr>
            <a:r>
              <a:rPr sz="1780" spc="-5" dirty="0">
                <a:latin typeface="Arial"/>
                <a:cs typeface="Arial"/>
              </a:rPr>
              <a:t>		</a:t>
            </a:r>
            <a:endParaRPr sz="1731" dirty="0">
              <a:latin typeface="Times New Roman"/>
              <a:cs typeface="Times New Roman"/>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Indirect: jr $rd</a:t>
            </a:r>
          </a:p>
          <a:p>
            <a:pPr>
              <a:spcBef>
                <a:spcPts val="45"/>
              </a:spcBef>
            </a:pPr>
            <a:endParaRPr sz="2126"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983313146"/>
              </p:ext>
            </p:extLst>
          </p:nvPr>
        </p:nvGraphicFramePr>
        <p:xfrm>
          <a:off x="2449286" y="2825018"/>
          <a:ext cx="4823208" cy="452176"/>
        </p:xfrm>
        <a:graphic>
          <a:graphicData uri="http://schemas.openxmlformats.org/drawingml/2006/table">
            <a:tbl>
              <a:tblPr firstRow="1" bandRow="1">
                <a:tableStyleId>{5940675A-B579-460E-94D1-54222C63F5DA}</a:tableStyleId>
              </a:tblPr>
              <a:tblGrid>
                <a:gridCol w="904352">
                  <a:extLst>
                    <a:ext uri="{9D8B030D-6E8A-4147-A177-3AD203B41FA5}">
                      <a16:colId xmlns:a16="http://schemas.microsoft.com/office/drawing/2014/main" val="20000"/>
                    </a:ext>
                  </a:extLst>
                </a:gridCol>
                <a:gridCol w="753626">
                  <a:extLst>
                    <a:ext uri="{9D8B030D-6E8A-4147-A177-3AD203B41FA5}">
                      <a16:colId xmlns:a16="http://schemas.microsoft.com/office/drawing/2014/main" val="20001"/>
                    </a:ext>
                  </a:extLst>
                </a:gridCol>
                <a:gridCol w="753626">
                  <a:extLst>
                    <a:ext uri="{9D8B030D-6E8A-4147-A177-3AD203B41FA5}">
                      <a16:colId xmlns:a16="http://schemas.microsoft.com/office/drawing/2014/main" val="20002"/>
                    </a:ext>
                  </a:extLst>
                </a:gridCol>
                <a:gridCol w="2411604">
                  <a:extLst>
                    <a:ext uri="{9D8B030D-6E8A-4147-A177-3AD203B41FA5}">
                      <a16:colId xmlns:a16="http://schemas.microsoft.com/office/drawing/2014/main" val="20003"/>
                    </a:ext>
                  </a:extLst>
                </a:gridCol>
              </a:tblGrid>
              <a:tr h="452176">
                <a:tc>
                  <a:txBody>
                    <a:bodyPr/>
                    <a:lstStyle/>
                    <a:p>
                      <a:pPr marL="165735">
                        <a:lnSpc>
                          <a:spcPct val="100000"/>
                        </a:lnSpc>
                        <a:spcBef>
                          <a:spcPts val="675"/>
                        </a:spcBef>
                      </a:pPr>
                      <a:r>
                        <a:rPr sz="1800" spc="-5" dirty="0"/>
                        <a:t>Op(6)</a:t>
                      </a:r>
                      <a:endParaRPr sz="1800">
                        <a:latin typeface="Arial"/>
                        <a:cs typeface="Arial"/>
                      </a:endParaRPr>
                    </a:p>
                  </a:txBody>
                  <a:tcPr marL="0" marR="0" marT="84783" marB="0"/>
                </a:tc>
                <a:tc>
                  <a:txBody>
                    <a:bodyPr/>
                    <a:lstStyle/>
                    <a:p>
                      <a:pPr marL="101600">
                        <a:lnSpc>
                          <a:spcPct val="100000"/>
                        </a:lnSpc>
                        <a:spcBef>
                          <a:spcPts val="675"/>
                        </a:spcBef>
                      </a:pPr>
                      <a:r>
                        <a:rPr sz="1800" spc="-5" dirty="0"/>
                        <a:t>Rs(5)</a:t>
                      </a:r>
                      <a:endParaRPr sz="1800">
                        <a:latin typeface="Arial"/>
                        <a:cs typeface="Arial"/>
                      </a:endParaRPr>
                    </a:p>
                  </a:txBody>
                  <a:tcPr marL="0" marR="0" marT="84783" marB="0"/>
                </a:tc>
                <a:tc>
                  <a:txBody>
                    <a:bodyPr/>
                    <a:lstStyle/>
                    <a:p>
                      <a:pPr marL="127635">
                        <a:lnSpc>
                          <a:spcPct val="100000"/>
                        </a:lnSpc>
                        <a:spcBef>
                          <a:spcPts val="675"/>
                        </a:spcBef>
                      </a:pPr>
                      <a:r>
                        <a:rPr sz="1800" spc="-5" dirty="0"/>
                        <a:t>Rt(5)</a:t>
                      </a:r>
                      <a:endParaRPr sz="1800">
                        <a:latin typeface="Arial"/>
                        <a:cs typeface="Arial"/>
                      </a:endParaRPr>
                    </a:p>
                  </a:txBody>
                  <a:tcPr marL="0" marR="0" marT="84783" marB="0"/>
                </a:tc>
                <a:tc>
                  <a:txBody>
                    <a:bodyPr/>
                    <a:lstStyle/>
                    <a:p>
                      <a:pPr marL="667385">
                        <a:lnSpc>
                          <a:spcPct val="100000"/>
                        </a:lnSpc>
                        <a:spcBef>
                          <a:spcPts val="675"/>
                        </a:spcBef>
                      </a:pPr>
                      <a:r>
                        <a:rPr sz="1800" spc="-5" dirty="0"/>
                        <a:t>Immed(16)</a:t>
                      </a:r>
                      <a:endParaRPr sz="1800" dirty="0">
                        <a:latin typeface="Arial"/>
                        <a:cs typeface="Arial"/>
                      </a:endParaRPr>
                    </a:p>
                  </a:txBody>
                  <a:tcPr marL="0" marR="0" marT="84783" marB="0"/>
                </a:tc>
                <a:extLst>
                  <a:ext uri="{0D108BD9-81ED-4DB2-BD59-A6C34878D82A}">
                    <a16:rowId xmlns:a16="http://schemas.microsoft.com/office/drawing/2014/main" val="10000"/>
                  </a:ext>
                </a:extLst>
              </a:tr>
            </a:tbl>
          </a:graphicData>
        </a:graphic>
      </p:graphicFrame>
      <p:sp>
        <p:nvSpPr>
          <p:cNvPr id="5" name="object 5"/>
          <p:cNvSpPr/>
          <p:nvPr/>
        </p:nvSpPr>
        <p:spPr>
          <a:xfrm>
            <a:off x="3353637" y="4290659"/>
            <a:ext cx="3918857" cy="452176"/>
          </a:xfrm>
          <a:custGeom>
            <a:avLst/>
            <a:gdLst/>
            <a:ahLst/>
            <a:cxnLst/>
            <a:rect l="l" t="t" r="r" b="b"/>
            <a:pathLst>
              <a:path w="3962400" h="457200">
                <a:moveTo>
                  <a:pt x="0" y="457200"/>
                </a:moveTo>
                <a:lnTo>
                  <a:pt x="3962400" y="457200"/>
                </a:lnTo>
                <a:lnTo>
                  <a:pt x="3962400" y="0"/>
                </a:lnTo>
                <a:lnTo>
                  <a:pt x="0" y="0"/>
                </a:lnTo>
                <a:lnTo>
                  <a:pt x="0" y="457200"/>
                </a:lnTo>
                <a:close/>
              </a:path>
            </a:pathLst>
          </a:custGeom>
          <a:noFill/>
        </p:spPr>
        <p:txBody>
          <a:bodyPr wrap="square" lIns="0" tIns="0" rIns="0" bIns="0" rtlCol="0"/>
          <a:lstStyle/>
          <a:p>
            <a:endParaRPr sz="3165"/>
          </a:p>
        </p:txBody>
      </p:sp>
      <p:graphicFrame>
        <p:nvGraphicFramePr>
          <p:cNvPr id="7" name="object 7"/>
          <p:cNvGraphicFramePr>
            <a:graphicFrameLocks noGrp="1"/>
          </p:cNvGraphicFramePr>
          <p:nvPr>
            <p:extLst>
              <p:ext uri="{D42A27DB-BD31-4B8C-83A1-F6EECF244321}">
                <p14:modId xmlns:p14="http://schemas.microsoft.com/office/powerpoint/2010/main" val="702041742"/>
              </p:ext>
            </p:extLst>
          </p:nvPr>
        </p:nvGraphicFramePr>
        <p:xfrm>
          <a:off x="2449286" y="5433659"/>
          <a:ext cx="4823208" cy="452176"/>
        </p:xfrm>
        <a:graphic>
          <a:graphicData uri="http://schemas.openxmlformats.org/drawingml/2006/table">
            <a:tbl>
              <a:tblPr firstRow="1" bandRow="1">
                <a:tableStyleId>{5940675A-B579-460E-94D1-54222C63F5DA}</a:tableStyleId>
              </a:tblPr>
              <a:tblGrid>
                <a:gridCol w="904352">
                  <a:extLst>
                    <a:ext uri="{9D8B030D-6E8A-4147-A177-3AD203B41FA5}">
                      <a16:colId xmlns:a16="http://schemas.microsoft.com/office/drawing/2014/main" val="20000"/>
                    </a:ext>
                  </a:extLst>
                </a:gridCol>
                <a:gridCol w="753626">
                  <a:extLst>
                    <a:ext uri="{9D8B030D-6E8A-4147-A177-3AD203B41FA5}">
                      <a16:colId xmlns:a16="http://schemas.microsoft.com/office/drawing/2014/main" val="20001"/>
                    </a:ext>
                  </a:extLst>
                </a:gridCol>
                <a:gridCol w="753626">
                  <a:extLst>
                    <a:ext uri="{9D8B030D-6E8A-4147-A177-3AD203B41FA5}">
                      <a16:colId xmlns:a16="http://schemas.microsoft.com/office/drawing/2014/main" val="20002"/>
                    </a:ext>
                  </a:extLst>
                </a:gridCol>
                <a:gridCol w="753626">
                  <a:extLst>
                    <a:ext uri="{9D8B030D-6E8A-4147-A177-3AD203B41FA5}">
                      <a16:colId xmlns:a16="http://schemas.microsoft.com/office/drawing/2014/main" val="20003"/>
                    </a:ext>
                  </a:extLst>
                </a:gridCol>
                <a:gridCol w="753626">
                  <a:extLst>
                    <a:ext uri="{9D8B030D-6E8A-4147-A177-3AD203B41FA5}">
                      <a16:colId xmlns:a16="http://schemas.microsoft.com/office/drawing/2014/main" val="20004"/>
                    </a:ext>
                  </a:extLst>
                </a:gridCol>
                <a:gridCol w="904352">
                  <a:extLst>
                    <a:ext uri="{9D8B030D-6E8A-4147-A177-3AD203B41FA5}">
                      <a16:colId xmlns:a16="http://schemas.microsoft.com/office/drawing/2014/main" val="20005"/>
                    </a:ext>
                  </a:extLst>
                </a:gridCol>
              </a:tblGrid>
              <a:tr h="452176">
                <a:tc>
                  <a:txBody>
                    <a:bodyPr/>
                    <a:lstStyle/>
                    <a:p>
                      <a:pPr marL="165735">
                        <a:lnSpc>
                          <a:spcPct val="100000"/>
                        </a:lnSpc>
                        <a:spcBef>
                          <a:spcPts val="680"/>
                        </a:spcBef>
                      </a:pPr>
                      <a:r>
                        <a:rPr sz="1800" spc="-5" dirty="0"/>
                        <a:t>Op(6)</a:t>
                      </a:r>
                      <a:endParaRPr sz="1800" dirty="0">
                        <a:latin typeface="Arial"/>
                        <a:cs typeface="Arial"/>
                      </a:endParaRPr>
                    </a:p>
                  </a:txBody>
                  <a:tcPr marL="0" marR="0" marT="85411" marB="0"/>
                </a:tc>
                <a:tc>
                  <a:txBody>
                    <a:bodyPr/>
                    <a:lstStyle/>
                    <a:p>
                      <a:pPr marL="101600">
                        <a:lnSpc>
                          <a:spcPct val="100000"/>
                        </a:lnSpc>
                        <a:spcBef>
                          <a:spcPts val="680"/>
                        </a:spcBef>
                      </a:pPr>
                      <a:r>
                        <a:rPr sz="1800" spc="-5" dirty="0"/>
                        <a:t>Rs(5)</a:t>
                      </a:r>
                      <a:endParaRPr sz="1800">
                        <a:latin typeface="Arial"/>
                        <a:cs typeface="Arial"/>
                      </a:endParaRPr>
                    </a:p>
                  </a:txBody>
                  <a:tcPr marL="0" marR="0" marT="85411" marB="0"/>
                </a:tc>
                <a:tc>
                  <a:txBody>
                    <a:bodyPr/>
                    <a:lstStyle/>
                    <a:p>
                      <a:pPr marL="127635">
                        <a:lnSpc>
                          <a:spcPct val="100000"/>
                        </a:lnSpc>
                        <a:spcBef>
                          <a:spcPts val="680"/>
                        </a:spcBef>
                      </a:pPr>
                      <a:r>
                        <a:rPr sz="1800" spc="-5" dirty="0"/>
                        <a:t>Rt(5)</a:t>
                      </a:r>
                      <a:endParaRPr sz="1800">
                        <a:latin typeface="Arial"/>
                        <a:cs typeface="Arial"/>
                      </a:endParaRPr>
                    </a:p>
                  </a:txBody>
                  <a:tcPr marL="0" marR="0" marT="85411" marB="0"/>
                </a:tc>
                <a:tc>
                  <a:txBody>
                    <a:bodyPr/>
                    <a:lstStyle/>
                    <a:p>
                      <a:pPr marL="95885">
                        <a:lnSpc>
                          <a:spcPct val="100000"/>
                        </a:lnSpc>
                        <a:spcBef>
                          <a:spcPts val="680"/>
                        </a:spcBef>
                      </a:pPr>
                      <a:r>
                        <a:rPr sz="1800" spc="-5" dirty="0"/>
                        <a:t>Rd(5)</a:t>
                      </a:r>
                      <a:endParaRPr sz="1800">
                        <a:latin typeface="Arial"/>
                        <a:cs typeface="Arial"/>
                      </a:endParaRPr>
                    </a:p>
                  </a:txBody>
                  <a:tcPr marL="0" marR="0" marT="85411" marB="0"/>
                </a:tc>
                <a:tc>
                  <a:txBody>
                    <a:bodyPr/>
                    <a:lstStyle/>
                    <a:p>
                      <a:pPr marL="101600">
                        <a:lnSpc>
                          <a:spcPct val="100000"/>
                        </a:lnSpc>
                        <a:spcBef>
                          <a:spcPts val="680"/>
                        </a:spcBef>
                      </a:pPr>
                      <a:r>
                        <a:rPr sz="1800" spc="-5" dirty="0"/>
                        <a:t>Sh(5)</a:t>
                      </a:r>
                      <a:endParaRPr sz="1800">
                        <a:latin typeface="Arial"/>
                        <a:cs typeface="Arial"/>
                      </a:endParaRPr>
                    </a:p>
                  </a:txBody>
                  <a:tcPr marL="0" marR="0" marT="85411" marB="0"/>
                </a:tc>
                <a:tc>
                  <a:txBody>
                    <a:bodyPr/>
                    <a:lstStyle/>
                    <a:p>
                      <a:pPr marL="65405">
                        <a:lnSpc>
                          <a:spcPct val="100000"/>
                        </a:lnSpc>
                        <a:spcBef>
                          <a:spcPts val="680"/>
                        </a:spcBef>
                      </a:pPr>
                      <a:r>
                        <a:rPr sz="1800" spc="-5" dirty="0"/>
                        <a:t>Func(6)</a:t>
                      </a:r>
                      <a:endParaRPr sz="1800" dirty="0">
                        <a:latin typeface="Arial"/>
                        <a:cs typeface="Arial"/>
                      </a:endParaRPr>
                    </a:p>
                  </a:txBody>
                  <a:tcPr marL="0" marR="0" marT="85411" marB="0"/>
                </a:tc>
                <a:extLst>
                  <a:ext uri="{0D108BD9-81ED-4DB2-BD59-A6C34878D82A}">
                    <a16:rowId xmlns:a16="http://schemas.microsoft.com/office/drawing/2014/main" val="10000"/>
                  </a:ext>
                </a:extLst>
              </a:tr>
            </a:tbl>
          </a:graphicData>
        </a:graphic>
      </p:graphicFrame>
      <p:sp>
        <p:nvSpPr>
          <p:cNvPr id="10" name="标题 9"/>
          <p:cNvSpPr>
            <a:spLocks noGrp="1"/>
          </p:cNvSpPr>
          <p:nvPr>
            <p:ph type="title"/>
          </p:nvPr>
        </p:nvSpPr>
        <p:spPr/>
        <p:txBody>
          <a:bodyPr/>
          <a:lstStyle/>
          <a:p>
            <a:r>
              <a:rPr lang="en-US" altLang="zh-CN" dirty="0"/>
              <a:t>MIPS</a:t>
            </a:r>
            <a:r>
              <a:rPr lang="zh-CN" altLang="en-US" dirty="0"/>
              <a:t>的实现方式</a:t>
            </a:r>
          </a:p>
        </p:txBody>
      </p:sp>
      <p:graphicFrame>
        <p:nvGraphicFramePr>
          <p:cNvPr id="11" name="object 7"/>
          <p:cNvGraphicFramePr>
            <a:graphicFrameLocks noGrp="1"/>
          </p:cNvGraphicFramePr>
          <p:nvPr>
            <p:extLst>
              <p:ext uri="{D42A27DB-BD31-4B8C-83A1-F6EECF244321}">
                <p14:modId xmlns:p14="http://schemas.microsoft.com/office/powerpoint/2010/main" val="3484411041"/>
              </p:ext>
            </p:extLst>
          </p:nvPr>
        </p:nvGraphicFramePr>
        <p:xfrm>
          <a:off x="2449286" y="4290150"/>
          <a:ext cx="4823208" cy="452176"/>
        </p:xfrm>
        <a:graphic>
          <a:graphicData uri="http://schemas.openxmlformats.org/drawingml/2006/table">
            <a:tbl>
              <a:tblPr firstRow="1" bandRow="1">
                <a:tableStyleId>{5940675A-B579-460E-94D1-54222C63F5DA}</a:tableStyleId>
              </a:tblPr>
              <a:tblGrid>
                <a:gridCol w="904352">
                  <a:extLst>
                    <a:ext uri="{9D8B030D-6E8A-4147-A177-3AD203B41FA5}">
                      <a16:colId xmlns:a16="http://schemas.microsoft.com/office/drawing/2014/main" val="20000"/>
                    </a:ext>
                  </a:extLst>
                </a:gridCol>
                <a:gridCol w="3918856">
                  <a:extLst>
                    <a:ext uri="{9D8B030D-6E8A-4147-A177-3AD203B41FA5}">
                      <a16:colId xmlns:a16="http://schemas.microsoft.com/office/drawing/2014/main" val="20001"/>
                    </a:ext>
                  </a:extLst>
                </a:gridCol>
              </a:tblGrid>
              <a:tr h="452176">
                <a:tc>
                  <a:txBody>
                    <a:bodyPr/>
                    <a:lstStyle/>
                    <a:p>
                      <a:pPr marL="165735">
                        <a:lnSpc>
                          <a:spcPct val="100000"/>
                        </a:lnSpc>
                        <a:spcBef>
                          <a:spcPts val="680"/>
                        </a:spcBef>
                      </a:pPr>
                      <a:r>
                        <a:rPr sz="1800" spc="-5" dirty="0"/>
                        <a:t>Op(6)</a:t>
                      </a:r>
                      <a:endParaRPr sz="1800" dirty="0">
                        <a:latin typeface="Arial"/>
                        <a:cs typeface="Arial"/>
                      </a:endParaRPr>
                    </a:p>
                  </a:txBody>
                  <a:tcPr marL="0" marR="0" marT="85411" marB="0"/>
                </a:tc>
                <a:tc>
                  <a:txBody>
                    <a:bodyPr/>
                    <a:lstStyle/>
                    <a:p>
                      <a:pPr marL="101600">
                        <a:lnSpc>
                          <a:spcPct val="100000"/>
                        </a:lnSpc>
                        <a:spcBef>
                          <a:spcPts val="680"/>
                        </a:spcBef>
                      </a:pPr>
                      <a:r>
                        <a:rPr lang="en-US" altLang="zh-CN" sz="1800" dirty="0">
                          <a:latin typeface="Arial"/>
                          <a:cs typeface="Arial"/>
                        </a:rPr>
                        <a:t>target(26)</a:t>
                      </a:r>
                      <a:endParaRPr sz="1800" dirty="0">
                        <a:latin typeface="Arial"/>
                        <a:cs typeface="Arial"/>
                      </a:endParaRPr>
                    </a:p>
                  </a:txBody>
                  <a:tcPr marL="0" marR="0" marT="85411" marB="0"/>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9711" y="1128179"/>
            <a:ext cx="8144189" cy="4755148"/>
          </a:xfrm>
          <a:prstGeom prst="rect">
            <a:avLst/>
          </a:prstGeom>
        </p:spPr>
        <p:txBody>
          <a:bodyPr vert="horz" wrap="square" lIns="0" tIns="0" rIns="0" bIns="0" rtlCol="0">
            <a:spAutoFit/>
          </a:bodyPr>
          <a:lstStyle/>
          <a:p>
            <a:pPr marL="342900" indent="-342900" eaLnBrk="0" hangingPunct="0">
              <a:spcBef>
                <a:spcPts val="0"/>
              </a:spcBef>
              <a:spcAft>
                <a:spcPts val="600"/>
              </a:spcAft>
              <a:buChar char="•"/>
              <a:tabLst>
                <a:tab pos="351060" algn="l"/>
                <a:tab pos="351688" algn="l"/>
              </a:tabLst>
            </a:pPr>
            <a:r>
              <a:rPr lang="zh-CN" altLang="en-US" sz="2800" b="0" dirty="0">
                <a:latin typeface="微软雅黑" panose="020B0503020204020204" pitchFamily="34" charset="-122"/>
                <a:ea typeface="微软雅黑" panose="020B0503020204020204" pitchFamily="34" charset="-122"/>
              </a:rPr>
              <a:t>如何支持过程调用</a:t>
            </a:r>
            <a:r>
              <a:rPr sz="2800" b="0" dirty="0">
                <a:latin typeface="微软雅黑" panose="020B0503020204020204" pitchFamily="34" charset="-122"/>
                <a:ea typeface="微软雅黑" panose="020B0503020204020204" pitchFamily="34" charset="-122"/>
              </a:rPr>
              <a:t>?</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记住调用指令的地址 </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current</a:t>
            </a:r>
            <a:r>
              <a:rPr lang="en-US" sz="2400" b="0" spc="5" dirty="0">
                <a:solidFill>
                  <a:srgbClr val="00B0F0"/>
                </a:solidFill>
                <a:latin typeface="微软雅黑" panose="020B0503020204020204" pitchFamily="34" charset="-122"/>
                <a:ea typeface="微软雅黑" panose="020B0503020204020204" pitchFamily="34" charset="-122"/>
                <a:cs typeface="Calibri" panose="020F0502020204030204"/>
              </a:rPr>
              <a:t> </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PC + 4</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，这样调用结束之后就可以返回。</a:t>
            </a:r>
            <a:endParaRPr sz="2967" dirty="0">
              <a:solidFill>
                <a:schemeClr val="tx1">
                  <a:lumMod val="95000"/>
                  <a:lumOff val="5000"/>
                </a:schemeClr>
              </a:solidFill>
              <a:latin typeface="Times New Roman"/>
              <a:cs typeface="Times New Roman"/>
            </a:endParaRPr>
          </a:p>
          <a:p>
            <a:pPr marL="342900" indent="-342900" eaLnBrk="0" hangingPunct="0">
              <a:spcBef>
                <a:spcPts val="0"/>
              </a:spcBef>
              <a:spcAft>
                <a:spcPts val="600"/>
              </a:spcAft>
              <a:buChar char="•"/>
              <a:tabLst>
                <a:tab pos="351060" algn="l"/>
                <a:tab pos="351688" algn="l"/>
              </a:tabLst>
            </a:pPr>
            <a:r>
              <a:rPr sz="2800" b="0" dirty="0">
                <a:latin typeface="微软雅黑" panose="020B0503020204020204" pitchFamily="34" charset="-122"/>
                <a:ea typeface="微软雅黑" panose="020B0503020204020204" pitchFamily="34" charset="-122"/>
              </a:rPr>
              <a:t>MIPS</a:t>
            </a:r>
            <a:r>
              <a:rPr lang="zh-CN" altLang="en-US" sz="2800" b="0" dirty="0">
                <a:latin typeface="微软雅黑" panose="020B0503020204020204" pitchFamily="34" charset="-122"/>
                <a:ea typeface="微软雅黑" panose="020B0503020204020204" pitchFamily="34" charset="-122"/>
              </a:rPr>
              <a:t>实现方式</a:t>
            </a:r>
            <a:endParaRPr sz="2800" b="0" dirty="0">
              <a:latin typeface="微软雅黑" panose="020B0503020204020204" pitchFamily="34" charset="-122"/>
              <a:ea typeface="微软雅黑" panose="020B0503020204020204" pitchFamily="34" charset="-122"/>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隐式的返回地址寄存器：</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$ra(=$31)</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直接的</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jump-and-link</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jal address</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rgbClr val="00B0F0"/>
                </a:solidFill>
                <a:latin typeface="微软雅黑" panose="020B0503020204020204" pitchFamily="34" charset="-122"/>
                <a:ea typeface="微软雅黑" panose="020B0503020204020204" pitchFamily="34" charset="-122"/>
                <a:cs typeface="Calibri" panose="020F0502020204030204"/>
              </a:rPr>
              <a:t>$ra = PC+4; PC = address</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可以通过</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jr</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指令返回</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jr $</a:t>
            </a:r>
            <a:r>
              <a:rPr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ra</a:t>
            </a:r>
            <a:endParaRPr sz="2868" dirty="0">
              <a:solidFill>
                <a:schemeClr val="tx1">
                  <a:lumMod val="95000"/>
                  <a:lumOff val="5000"/>
                </a:schemeClr>
              </a:solidFill>
              <a:latin typeface="Times New Roman"/>
              <a:cs typeface="Times New Roman"/>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或者可以使用间接的</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jump-and-link</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jalr $rd, $rs</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sz="2000" b="0" spc="5" dirty="0">
                <a:solidFill>
                  <a:srgbClr val="00B0F0"/>
                </a:solidFill>
                <a:latin typeface="微软雅黑" panose="020B0503020204020204" pitchFamily="34" charset="-122"/>
                <a:ea typeface="微软雅黑" panose="020B0503020204020204" pitchFamily="34" charset="-122"/>
                <a:cs typeface="Calibri" panose="020F0502020204030204"/>
              </a:rPr>
              <a:t>$rd = PC+4; PC = $rs	</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explicit return address register</a:t>
            </a: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然后使用</a:t>
            </a: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jr</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指令返回</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sz="2400" b="0" spc="5" dirty="0">
                <a:solidFill>
                  <a:srgbClr val="00B0F0"/>
                </a:solidFill>
                <a:latin typeface="微软雅黑" panose="020B0503020204020204" pitchFamily="34" charset="-122"/>
                <a:ea typeface="微软雅黑" panose="020B0503020204020204" pitchFamily="34" charset="-122"/>
                <a:cs typeface="Calibri" panose="020F0502020204030204"/>
              </a:rPr>
              <a:t>jr $rd</a:t>
            </a:r>
          </a:p>
        </p:txBody>
      </p:sp>
      <p:sp>
        <p:nvSpPr>
          <p:cNvPr id="5" name="标题 4"/>
          <p:cNvSpPr>
            <a:spLocks noGrp="1"/>
          </p:cNvSpPr>
          <p:nvPr>
            <p:ph type="title"/>
          </p:nvPr>
        </p:nvSpPr>
        <p:spPr/>
        <p:txBody>
          <a:bodyPr/>
          <a:lstStyle/>
          <a:p>
            <a:r>
              <a:rPr lang="zh-CN" altLang="en-US" dirty="0"/>
              <a:t>流程控制 </a:t>
            </a:r>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4563" y="1044033"/>
            <a:ext cx="6341138" cy="4693593"/>
          </a:xfrm>
          <a:prstGeom prst="rect">
            <a:avLst/>
          </a:prstGeom>
        </p:spPr>
        <p:txBody>
          <a:bodyPr vert="horz" wrap="square" lIns="0" tIns="0" rIns="0" bIns="0" rtlCol="0">
            <a:spAutoFit/>
          </a:bodyPr>
          <a:lstStyle/>
          <a:p>
            <a:pPr marL="346710" indent="-334010" eaLnBrk="0" hangingPunct="0">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程序计数器是关键 </a:t>
            </a:r>
            <a:r>
              <a:rPr lang="en-US" altLang="zh-CN" sz="2800" b="0" spc="-60" dirty="0">
                <a:latin typeface="微软雅黑" panose="020B0503020204020204" pitchFamily="34" charset="-122"/>
                <a:ea typeface="微软雅黑" panose="020B0503020204020204" pitchFamily="34" charset="-122"/>
                <a:cs typeface="Calibri" panose="020F0502020204030204"/>
              </a:rPr>
              <a:t>(PC)</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决定了动态处理的指令的总体顺序</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下一条指令的</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a:t>
            </a:r>
            <a:r>
              <a:rPr lang="zh-CN" altLang="en-US" sz="2400" b="0" u="sng"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通常情况下</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为</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PC+4</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rgbClr val="FF0000"/>
                </a:solidFill>
                <a:latin typeface="微软雅黑" panose="020B0503020204020204" pitchFamily="34" charset="-122"/>
                <a:ea typeface="微软雅黑" panose="020B0503020204020204" pitchFamily="34" charset="-122"/>
                <a:cs typeface="Calibri" panose="020F0502020204030204"/>
              </a:rPr>
              <a:t>指令和数据均放在有地址的存储器中，定义了计算</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值从指令</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传递到指令</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Y</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中</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将</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作为输出，</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Y</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将</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作为</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0"/>
              </a:spcBef>
              <a:spcAft>
                <a:spcPts val="600"/>
              </a:spcAft>
              <a:buClr>
                <a:srgbClr val="151F36"/>
              </a:buClr>
              <a:buFont typeface="Arial" panose="020B0604020202020204" pitchFamily="34" charset="0"/>
              <a:buChar char="•"/>
              <a:tabLst>
                <a:tab pos="584835" algn="l"/>
                <a:tab pos="585470" algn="l"/>
              </a:tabLst>
            </a:pP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Y</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在</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之后处理</a:t>
            </a:r>
            <a:endParaRPr 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处理器在逻辑上一直处理右图中的循环</a:t>
            </a:r>
            <a:endParaRPr lang="en-US"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假定指令的处理是原子性的</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指令</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在指令</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X+1</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开始处理之前完成</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8" name="标题 7">
            <a:extLst>
              <a:ext uri="{FF2B5EF4-FFF2-40B4-BE49-F238E27FC236}">
                <a16:creationId xmlns:a16="http://schemas.microsoft.com/office/drawing/2014/main" id="{42C62B3D-0493-4944-A773-6D4FE83C1A46}"/>
              </a:ext>
            </a:extLst>
          </p:cNvPr>
          <p:cNvSpPr>
            <a:spLocks noGrp="1"/>
          </p:cNvSpPr>
          <p:nvPr>
            <p:ph type="title"/>
          </p:nvPr>
        </p:nvSpPr>
        <p:spPr/>
        <p:txBody>
          <a:bodyPr/>
          <a:lstStyle/>
          <a:p>
            <a:r>
              <a:rPr lang="zh-CN" altLang="en-US" dirty="0">
                <a:latin typeface="宋体"/>
                <a:cs typeface="宋体"/>
              </a:rPr>
              <a:t>冯诺依曼模型</a:t>
            </a:r>
            <a:endParaRPr lang="zh-CN" altLang="en-US" dirty="0"/>
          </a:p>
        </p:txBody>
      </p:sp>
      <p:graphicFrame>
        <p:nvGraphicFramePr>
          <p:cNvPr id="9" name="object 4">
            <a:extLst>
              <a:ext uri="{FF2B5EF4-FFF2-40B4-BE49-F238E27FC236}">
                <a16:creationId xmlns:a16="http://schemas.microsoft.com/office/drawing/2014/main" id="{AC5FD01A-72E6-4369-A01F-F049C7B2D293}"/>
              </a:ext>
            </a:extLst>
          </p:cNvPr>
          <p:cNvGraphicFramePr>
            <a:graphicFrameLocks noGrp="1"/>
          </p:cNvGraphicFramePr>
          <p:nvPr>
            <p:extLst>
              <p:ext uri="{D42A27DB-BD31-4B8C-83A1-F6EECF244321}">
                <p14:modId xmlns:p14="http://schemas.microsoft.com/office/powerpoint/2010/main" val="1695885464"/>
              </p:ext>
            </p:extLst>
          </p:nvPr>
        </p:nvGraphicFramePr>
        <p:xfrm>
          <a:off x="6893746" y="1478837"/>
          <a:ext cx="1458264" cy="2378631"/>
        </p:xfrm>
        <a:graphic>
          <a:graphicData uri="http://schemas.openxmlformats.org/drawingml/2006/table">
            <a:tbl>
              <a:tblPr firstRow="1" bandRow="1">
                <a:tableStyleId>{2D5ABB26-0587-4C30-8999-92F81FD0307C}</a:tableStyleId>
              </a:tblPr>
              <a:tblGrid>
                <a:gridCol w="1458264">
                  <a:extLst>
                    <a:ext uri="{9D8B030D-6E8A-4147-A177-3AD203B41FA5}">
                      <a16:colId xmlns:a16="http://schemas.microsoft.com/office/drawing/2014/main" val="20000"/>
                    </a:ext>
                  </a:extLst>
                </a:gridCol>
              </a:tblGrid>
              <a:tr h="398009">
                <a:tc>
                  <a:txBody>
                    <a:bodyPr/>
                    <a:lstStyle/>
                    <a:p>
                      <a:pPr marR="7620" algn="ctr">
                        <a:lnSpc>
                          <a:spcPct val="100000"/>
                        </a:lnSpc>
                        <a:spcBef>
                          <a:spcPts val="204"/>
                        </a:spcBef>
                      </a:pPr>
                      <a:r>
                        <a:rPr sz="1800" spc="-5" dirty="0">
                          <a:solidFill>
                            <a:srgbClr val="FFFFFF"/>
                          </a:solidFill>
                          <a:latin typeface="Arial"/>
                          <a:cs typeface="Arial"/>
                        </a:rPr>
                        <a:t>Fetch</a:t>
                      </a:r>
                      <a:r>
                        <a:rPr sz="1800" spc="-95" dirty="0">
                          <a:solidFill>
                            <a:srgbClr val="FFFFFF"/>
                          </a:solidFill>
                          <a:latin typeface="Arial"/>
                          <a:cs typeface="Arial"/>
                        </a:rPr>
                        <a:t> </a:t>
                      </a:r>
                      <a:r>
                        <a:rPr lang="en-US" altLang="zh-CN" sz="1800" dirty="0">
                          <a:solidFill>
                            <a:srgbClr val="FFFFFF"/>
                          </a:solidFill>
                          <a:latin typeface="Arial"/>
                          <a:cs typeface="Arial"/>
                        </a:rPr>
                        <a:t>I</a:t>
                      </a:r>
                      <a:endParaRPr sz="1800" dirty="0">
                        <a:latin typeface="Arial"/>
                        <a:cs typeface="Arial"/>
                      </a:endParaRPr>
                    </a:p>
                  </a:txBody>
                  <a:tcPr marL="0" marR="0" marT="25748" marB="0">
                    <a:lnL w="28575">
                      <a:solidFill>
                        <a:srgbClr val="000000"/>
                      </a:solidFill>
                      <a:prstDash val="solid"/>
                    </a:lnL>
                    <a:lnT w="28575">
                      <a:solidFill>
                        <a:srgbClr val="000000"/>
                      </a:solidFill>
                      <a:prstDash val="solid"/>
                    </a:lnT>
                    <a:lnB w="28575">
                      <a:solidFill>
                        <a:srgbClr val="000000"/>
                      </a:solidFill>
                      <a:prstDash val="solid"/>
                    </a:lnB>
                    <a:solidFill>
                      <a:srgbClr val="131313"/>
                    </a:solidFill>
                  </a:tcPr>
                </a:tc>
                <a:extLst>
                  <a:ext uri="{0D108BD9-81ED-4DB2-BD59-A6C34878D82A}">
                    <a16:rowId xmlns:a16="http://schemas.microsoft.com/office/drawing/2014/main" val="10000"/>
                  </a:ext>
                </a:extLst>
              </a:tr>
              <a:tr h="401180">
                <a:tc>
                  <a:txBody>
                    <a:bodyPr/>
                    <a:lstStyle/>
                    <a:p>
                      <a:pPr marR="5715" algn="ctr">
                        <a:lnSpc>
                          <a:spcPct val="100000"/>
                        </a:lnSpc>
                        <a:spcBef>
                          <a:spcPts val="260"/>
                        </a:spcBef>
                      </a:pPr>
                      <a:r>
                        <a:rPr sz="1800" spc="-5" dirty="0" smtClean="0">
                          <a:solidFill>
                            <a:srgbClr val="FFFFFF"/>
                          </a:solidFill>
                          <a:latin typeface="Arial"/>
                          <a:cs typeface="Arial"/>
                        </a:rPr>
                        <a:t>Decode</a:t>
                      </a:r>
                      <a:r>
                        <a:rPr lang="en-US" sz="1800" spc="-5" dirty="0" smtClean="0">
                          <a:solidFill>
                            <a:srgbClr val="FFFFFF"/>
                          </a:solidFill>
                          <a:latin typeface="Arial"/>
                          <a:cs typeface="Arial"/>
                        </a:rPr>
                        <a:t> </a:t>
                      </a:r>
                      <a:r>
                        <a:rPr lang="en-US" altLang="zh-CN" sz="1800" spc="-5" dirty="0" smtClean="0">
                          <a:solidFill>
                            <a:srgbClr val="FFFFFF"/>
                          </a:solidFill>
                          <a:latin typeface="Arial"/>
                          <a:cs typeface="Arial"/>
                        </a:rPr>
                        <a:t>I</a:t>
                      </a:r>
                      <a:endParaRPr sz="1800" dirty="0">
                        <a:latin typeface="Arial"/>
                        <a:cs typeface="Arial"/>
                      </a:endParaRPr>
                    </a:p>
                  </a:txBody>
                  <a:tcPr marL="0" marR="0" marT="32657" marB="0">
                    <a:lnL w="28575">
                      <a:solidFill>
                        <a:srgbClr val="000000"/>
                      </a:solidFill>
                      <a:prstDash val="solid"/>
                    </a:lnL>
                    <a:lnT w="28575">
                      <a:solidFill>
                        <a:srgbClr val="000000"/>
                      </a:solidFill>
                      <a:prstDash val="solid"/>
                    </a:lnT>
                    <a:lnB w="28575">
                      <a:solidFill>
                        <a:srgbClr val="000000"/>
                      </a:solidFill>
                      <a:prstDash val="solid"/>
                    </a:lnB>
                    <a:solidFill>
                      <a:srgbClr val="2A2A2A"/>
                    </a:solidFill>
                  </a:tcPr>
                </a:tc>
                <a:extLst>
                  <a:ext uri="{0D108BD9-81ED-4DB2-BD59-A6C34878D82A}">
                    <a16:rowId xmlns:a16="http://schemas.microsoft.com/office/drawing/2014/main" val="10001"/>
                  </a:ext>
                </a:extLst>
              </a:tr>
              <a:tr h="400364">
                <a:tc>
                  <a:txBody>
                    <a:bodyPr/>
                    <a:lstStyle/>
                    <a:p>
                      <a:pPr marR="6985" algn="ctr">
                        <a:lnSpc>
                          <a:spcPct val="100000"/>
                        </a:lnSpc>
                        <a:spcBef>
                          <a:spcPts val="229"/>
                        </a:spcBef>
                      </a:pPr>
                      <a:r>
                        <a:rPr sz="1800" spc="-5" dirty="0">
                          <a:solidFill>
                            <a:srgbClr val="FFFFFF"/>
                          </a:solidFill>
                          <a:latin typeface="Arial"/>
                          <a:cs typeface="Arial"/>
                        </a:rPr>
                        <a:t>Read</a:t>
                      </a:r>
                      <a:r>
                        <a:rPr sz="1800" spc="-105" dirty="0">
                          <a:solidFill>
                            <a:srgbClr val="FFFFFF"/>
                          </a:solidFill>
                          <a:latin typeface="Arial"/>
                          <a:cs typeface="Arial"/>
                        </a:rPr>
                        <a:t> </a:t>
                      </a:r>
                      <a:r>
                        <a:rPr sz="1800" spc="-5" dirty="0">
                          <a:solidFill>
                            <a:srgbClr val="FFFFFF"/>
                          </a:solidFill>
                          <a:latin typeface="Arial"/>
                          <a:cs typeface="Arial"/>
                        </a:rPr>
                        <a:t>Inputs</a:t>
                      </a:r>
                      <a:endParaRPr sz="1800">
                        <a:latin typeface="Arial"/>
                        <a:cs typeface="Arial"/>
                      </a:endParaRPr>
                    </a:p>
                  </a:txBody>
                  <a:tcPr marL="0" marR="0" marT="28888" marB="0">
                    <a:lnL w="28575">
                      <a:solidFill>
                        <a:srgbClr val="000000"/>
                      </a:solidFill>
                      <a:prstDash val="solid"/>
                    </a:lnL>
                    <a:lnT w="28575">
                      <a:solidFill>
                        <a:srgbClr val="000000"/>
                      </a:solidFill>
                      <a:prstDash val="solid"/>
                    </a:lnT>
                    <a:lnB w="28575">
                      <a:solidFill>
                        <a:srgbClr val="000000"/>
                      </a:solidFill>
                      <a:prstDash val="solid"/>
                    </a:lnB>
                    <a:solidFill>
                      <a:srgbClr val="414141"/>
                    </a:solidFill>
                  </a:tcPr>
                </a:tc>
                <a:extLst>
                  <a:ext uri="{0D108BD9-81ED-4DB2-BD59-A6C34878D82A}">
                    <a16:rowId xmlns:a16="http://schemas.microsoft.com/office/drawing/2014/main" val="10002"/>
                  </a:ext>
                </a:extLst>
              </a:tr>
              <a:tr h="397223">
                <a:tc>
                  <a:txBody>
                    <a:bodyPr/>
                    <a:lstStyle/>
                    <a:p>
                      <a:pPr algn="ctr">
                        <a:lnSpc>
                          <a:spcPct val="100000"/>
                        </a:lnSpc>
                        <a:spcBef>
                          <a:spcPts val="254"/>
                        </a:spcBef>
                      </a:pPr>
                      <a:r>
                        <a:rPr sz="1800" spc="-5" dirty="0">
                          <a:solidFill>
                            <a:srgbClr val="FFFFFF"/>
                          </a:solidFill>
                          <a:latin typeface="Arial"/>
                          <a:cs typeface="Arial"/>
                        </a:rPr>
                        <a:t>Execute</a:t>
                      </a:r>
                      <a:endParaRPr sz="1800" dirty="0">
                        <a:latin typeface="Arial"/>
                        <a:cs typeface="Arial"/>
                      </a:endParaRPr>
                    </a:p>
                  </a:txBody>
                  <a:tcPr marL="0" marR="0" marT="32028" marB="0">
                    <a:lnT w="28575">
                      <a:solidFill>
                        <a:srgbClr val="000000"/>
                      </a:solidFill>
                      <a:prstDash val="solid"/>
                    </a:lnT>
                    <a:solidFill>
                      <a:srgbClr val="595959"/>
                    </a:solidFill>
                  </a:tcPr>
                </a:tc>
                <a:extLst>
                  <a:ext uri="{0D108BD9-81ED-4DB2-BD59-A6C34878D82A}">
                    <a16:rowId xmlns:a16="http://schemas.microsoft.com/office/drawing/2014/main" val="10003"/>
                  </a:ext>
                </a:extLst>
              </a:tr>
              <a:tr h="390943">
                <a:tc>
                  <a:txBody>
                    <a:bodyPr/>
                    <a:lstStyle/>
                    <a:p>
                      <a:pPr algn="ctr">
                        <a:lnSpc>
                          <a:spcPct val="100000"/>
                        </a:lnSpc>
                        <a:spcBef>
                          <a:spcPts val="315"/>
                        </a:spcBef>
                      </a:pPr>
                      <a:r>
                        <a:rPr sz="1800" spc="-10" dirty="0">
                          <a:solidFill>
                            <a:srgbClr val="FFFFFF"/>
                          </a:solidFill>
                          <a:latin typeface="Arial"/>
                          <a:cs typeface="Arial"/>
                        </a:rPr>
                        <a:t>Write</a:t>
                      </a:r>
                      <a:r>
                        <a:rPr sz="1800" spc="-85" dirty="0">
                          <a:solidFill>
                            <a:srgbClr val="FFFFFF"/>
                          </a:solidFill>
                          <a:latin typeface="Arial"/>
                          <a:cs typeface="Arial"/>
                        </a:rPr>
                        <a:t> </a:t>
                      </a:r>
                      <a:r>
                        <a:rPr sz="1800" spc="-5" dirty="0">
                          <a:solidFill>
                            <a:srgbClr val="FFFFFF"/>
                          </a:solidFill>
                          <a:latin typeface="Arial"/>
                          <a:cs typeface="Arial"/>
                        </a:rPr>
                        <a:t>Output</a:t>
                      </a:r>
                      <a:endParaRPr sz="1800" dirty="0">
                        <a:latin typeface="Arial"/>
                        <a:cs typeface="Arial"/>
                      </a:endParaRPr>
                    </a:p>
                  </a:txBody>
                  <a:tcPr marL="0" marR="0" marT="39565" marB="0">
                    <a:solidFill>
                      <a:srgbClr val="7E7E7E"/>
                    </a:solidFill>
                  </a:tcPr>
                </a:tc>
                <a:extLst>
                  <a:ext uri="{0D108BD9-81ED-4DB2-BD59-A6C34878D82A}">
                    <a16:rowId xmlns:a16="http://schemas.microsoft.com/office/drawing/2014/main" val="10004"/>
                  </a:ext>
                </a:extLst>
              </a:tr>
              <a:tr h="390912">
                <a:tc>
                  <a:txBody>
                    <a:bodyPr/>
                    <a:lstStyle/>
                    <a:p>
                      <a:pPr algn="ctr">
                        <a:lnSpc>
                          <a:spcPct val="100000"/>
                        </a:lnSpc>
                        <a:spcBef>
                          <a:spcPts val="320"/>
                        </a:spcBef>
                      </a:pPr>
                      <a:r>
                        <a:rPr sz="1800" spc="-10" dirty="0">
                          <a:solidFill>
                            <a:srgbClr val="FFFFFF"/>
                          </a:solidFill>
                          <a:latin typeface="Arial"/>
                          <a:cs typeface="Arial"/>
                        </a:rPr>
                        <a:t>Next</a:t>
                      </a:r>
                      <a:r>
                        <a:rPr sz="1800" spc="-85" dirty="0">
                          <a:solidFill>
                            <a:srgbClr val="FFFFFF"/>
                          </a:solidFill>
                          <a:latin typeface="Arial"/>
                          <a:cs typeface="Arial"/>
                        </a:rPr>
                        <a:t> </a:t>
                      </a:r>
                      <a:r>
                        <a:rPr sz="1800" dirty="0">
                          <a:solidFill>
                            <a:srgbClr val="FFFFFF"/>
                          </a:solidFill>
                          <a:latin typeface="Arial"/>
                          <a:cs typeface="Arial"/>
                        </a:rPr>
                        <a:t>PC</a:t>
                      </a:r>
                      <a:endParaRPr sz="1800" dirty="0">
                        <a:latin typeface="Arial"/>
                        <a:cs typeface="Arial"/>
                      </a:endParaRPr>
                    </a:p>
                  </a:txBody>
                  <a:tcPr marL="0" marR="0" marT="40193" marB="0">
                    <a:solidFill>
                      <a:srgbClr val="A3A3A3"/>
                    </a:solidFill>
                  </a:tcPr>
                </a:tc>
                <a:extLst>
                  <a:ext uri="{0D108BD9-81ED-4DB2-BD59-A6C34878D82A}">
                    <a16:rowId xmlns:a16="http://schemas.microsoft.com/office/drawing/2014/main" val="10005"/>
                  </a:ext>
                </a:extLst>
              </a:tr>
            </a:tbl>
          </a:graphicData>
        </a:graphic>
      </p:graphicFrame>
      <p:sp>
        <p:nvSpPr>
          <p:cNvPr id="10" name="object 5">
            <a:extLst>
              <a:ext uri="{FF2B5EF4-FFF2-40B4-BE49-F238E27FC236}">
                <a16:creationId xmlns:a16="http://schemas.microsoft.com/office/drawing/2014/main" id="{091891E0-3D64-48A9-AC0B-A8ADF9E47E16}"/>
              </a:ext>
            </a:extLst>
          </p:cNvPr>
          <p:cNvSpPr/>
          <p:nvPr/>
        </p:nvSpPr>
        <p:spPr>
          <a:xfrm>
            <a:off x="7571692" y="1252749"/>
            <a:ext cx="1034980" cy="2859384"/>
          </a:xfrm>
          <a:custGeom>
            <a:avLst/>
            <a:gdLst/>
            <a:ahLst/>
            <a:cxnLst/>
            <a:rect l="l" t="t" r="r" b="b"/>
            <a:pathLst>
              <a:path w="1046480" h="2891154">
                <a:moveTo>
                  <a:pt x="26987" y="2662174"/>
                </a:moveTo>
                <a:lnTo>
                  <a:pt x="26987" y="2890774"/>
                </a:lnTo>
                <a:lnTo>
                  <a:pt x="1046480" y="2890774"/>
                </a:lnTo>
                <a:lnTo>
                  <a:pt x="1046480" y="2876550"/>
                </a:lnTo>
                <a:lnTo>
                  <a:pt x="55562" y="2876550"/>
                </a:lnTo>
                <a:lnTo>
                  <a:pt x="41275" y="2862199"/>
                </a:lnTo>
                <a:lnTo>
                  <a:pt x="55562" y="2862199"/>
                </a:lnTo>
                <a:lnTo>
                  <a:pt x="55562" y="2662301"/>
                </a:lnTo>
                <a:lnTo>
                  <a:pt x="26987" y="2662174"/>
                </a:lnTo>
                <a:close/>
              </a:path>
              <a:path w="1046480" h="2891154">
                <a:moveTo>
                  <a:pt x="55562" y="2862199"/>
                </a:moveTo>
                <a:lnTo>
                  <a:pt x="41275" y="2862199"/>
                </a:lnTo>
                <a:lnTo>
                  <a:pt x="55562" y="2876550"/>
                </a:lnTo>
                <a:lnTo>
                  <a:pt x="55562" y="2862199"/>
                </a:lnTo>
                <a:close/>
              </a:path>
              <a:path w="1046480" h="2891154">
                <a:moveTo>
                  <a:pt x="1017905" y="2862199"/>
                </a:moveTo>
                <a:lnTo>
                  <a:pt x="55562" y="2862199"/>
                </a:lnTo>
                <a:lnTo>
                  <a:pt x="55562" y="2876550"/>
                </a:lnTo>
                <a:lnTo>
                  <a:pt x="1017905" y="2876550"/>
                </a:lnTo>
                <a:lnTo>
                  <a:pt x="1017905" y="2862199"/>
                </a:lnTo>
                <a:close/>
              </a:path>
              <a:path w="1046480" h="2891154">
                <a:moveTo>
                  <a:pt x="1017905" y="14350"/>
                </a:moveTo>
                <a:lnTo>
                  <a:pt x="1017905" y="2876550"/>
                </a:lnTo>
                <a:lnTo>
                  <a:pt x="1032129" y="2862199"/>
                </a:lnTo>
                <a:lnTo>
                  <a:pt x="1046480" y="2862198"/>
                </a:lnTo>
                <a:lnTo>
                  <a:pt x="1046480" y="28575"/>
                </a:lnTo>
                <a:lnTo>
                  <a:pt x="1032129" y="28575"/>
                </a:lnTo>
                <a:lnTo>
                  <a:pt x="1017905" y="14350"/>
                </a:lnTo>
                <a:close/>
              </a:path>
              <a:path w="1046480" h="2891154">
                <a:moveTo>
                  <a:pt x="1046480" y="2862198"/>
                </a:moveTo>
                <a:lnTo>
                  <a:pt x="1032129" y="2862199"/>
                </a:lnTo>
                <a:lnTo>
                  <a:pt x="1017905" y="2876550"/>
                </a:lnTo>
                <a:lnTo>
                  <a:pt x="1046480" y="2876550"/>
                </a:lnTo>
                <a:lnTo>
                  <a:pt x="1046480" y="2862198"/>
                </a:lnTo>
                <a:close/>
              </a:path>
              <a:path w="1046480" h="2891154">
                <a:moveTo>
                  <a:pt x="28575" y="142875"/>
                </a:moveTo>
                <a:lnTo>
                  <a:pt x="0" y="142875"/>
                </a:lnTo>
                <a:lnTo>
                  <a:pt x="42862" y="228600"/>
                </a:lnTo>
                <a:lnTo>
                  <a:pt x="78612" y="157099"/>
                </a:lnTo>
                <a:lnTo>
                  <a:pt x="28575" y="157099"/>
                </a:lnTo>
                <a:lnTo>
                  <a:pt x="28575" y="142875"/>
                </a:lnTo>
                <a:close/>
              </a:path>
              <a:path w="1046480" h="2891154">
                <a:moveTo>
                  <a:pt x="1046480" y="0"/>
                </a:moveTo>
                <a:lnTo>
                  <a:pt x="28575" y="0"/>
                </a:lnTo>
                <a:lnTo>
                  <a:pt x="28575" y="157099"/>
                </a:lnTo>
                <a:lnTo>
                  <a:pt x="57150" y="157099"/>
                </a:lnTo>
                <a:lnTo>
                  <a:pt x="57150" y="28575"/>
                </a:lnTo>
                <a:lnTo>
                  <a:pt x="42862" y="28575"/>
                </a:lnTo>
                <a:lnTo>
                  <a:pt x="57150" y="14350"/>
                </a:lnTo>
                <a:lnTo>
                  <a:pt x="1046480" y="14350"/>
                </a:lnTo>
                <a:lnTo>
                  <a:pt x="1046480" y="0"/>
                </a:lnTo>
                <a:close/>
              </a:path>
              <a:path w="1046480" h="2891154">
                <a:moveTo>
                  <a:pt x="85725" y="142875"/>
                </a:moveTo>
                <a:lnTo>
                  <a:pt x="57150" y="142875"/>
                </a:lnTo>
                <a:lnTo>
                  <a:pt x="57150" y="157099"/>
                </a:lnTo>
                <a:lnTo>
                  <a:pt x="78612" y="157099"/>
                </a:lnTo>
                <a:lnTo>
                  <a:pt x="85725" y="142875"/>
                </a:lnTo>
                <a:close/>
              </a:path>
              <a:path w="1046480" h="2891154">
                <a:moveTo>
                  <a:pt x="57150" y="14350"/>
                </a:moveTo>
                <a:lnTo>
                  <a:pt x="42862" y="28575"/>
                </a:lnTo>
                <a:lnTo>
                  <a:pt x="57150" y="28575"/>
                </a:lnTo>
                <a:lnTo>
                  <a:pt x="57150" y="14350"/>
                </a:lnTo>
                <a:close/>
              </a:path>
              <a:path w="1046480" h="2891154">
                <a:moveTo>
                  <a:pt x="1017905" y="14350"/>
                </a:moveTo>
                <a:lnTo>
                  <a:pt x="57150" y="14350"/>
                </a:lnTo>
                <a:lnTo>
                  <a:pt x="57150" y="28575"/>
                </a:lnTo>
                <a:lnTo>
                  <a:pt x="1017905" y="28575"/>
                </a:lnTo>
                <a:lnTo>
                  <a:pt x="1017905" y="14350"/>
                </a:lnTo>
                <a:close/>
              </a:path>
              <a:path w="1046480" h="2891154">
                <a:moveTo>
                  <a:pt x="1046480" y="14350"/>
                </a:moveTo>
                <a:lnTo>
                  <a:pt x="1017905" y="14350"/>
                </a:lnTo>
                <a:lnTo>
                  <a:pt x="1032129" y="28575"/>
                </a:lnTo>
                <a:lnTo>
                  <a:pt x="1046480" y="28575"/>
                </a:lnTo>
                <a:lnTo>
                  <a:pt x="1046480" y="14350"/>
                </a:lnTo>
                <a:close/>
              </a:path>
            </a:pathLst>
          </a:custGeom>
          <a:solidFill>
            <a:srgbClr val="000000"/>
          </a:solidFill>
        </p:spPr>
        <p:txBody>
          <a:bodyPr wrap="square" lIns="0" tIns="0" rIns="0" bIns="0" rtlCol="0"/>
          <a:lstStyle/>
          <a:p>
            <a:endParaRPr sz="316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单周期</a:t>
            </a:r>
            <a:r>
              <a:rPr lang="en-US" altLang="zh-CN" dirty="0">
                <a:solidFill>
                  <a:schemeClr val="bg1"/>
                </a:solidFill>
                <a:latin typeface="Tw Cen MT" panose="020B0602020104020603" pitchFamily="34" charset="0"/>
                <a:ea typeface="华文行楷" panose="02010800040101010101" pitchFamily="2" charset="-122"/>
              </a:rPr>
              <a:t>MIPS</a:t>
            </a:r>
            <a:r>
              <a:rPr lang="zh-CN" altLang="en-US" dirty="0">
                <a:solidFill>
                  <a:schemeClr val="bg1"/>
                </a:solidFill>
                <a:latin typeface="Tw Cen MT" panose="020B0602020104020603" pitchFamily="34" charset="0"/>
                <a:ea typeface="华文行楷" panose="02010800040101010101" pitchFamily="2" charset="-122"/>
              </a:rPr>
              <a:t>数据通路</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275" y="1055251"/>
            <a:ext cx="8214812" cy="5078313"/>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编码长度</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固定长度编码</a:t>
            </a:r>
            <a:endParaRPr 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32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或者 </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64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 （嵌入式系统里</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16</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why?</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优点是易于实现</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基于</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计算下一条指令地址很方便，且译码效率高。</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缺点：</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code densit</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y</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可变长度编码</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优点：</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code density</a:t>
            </a: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缺点：</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实现复杂，</a:t>
            </a:r>
            <a:r>
              <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complex decoding logic</a:t>
            </a:r>
            <a:endPar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折中方案</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混合上述</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2</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种方案</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示例</a:t>
            </a:r>
            <a:r>
              <a:rPr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MIPS16</a:t>
            </a:r>
          </a:p>
        </p:txBody>
      </p:sp>
      <p:sp>
        <p:nvSpPr>
          <p:cNvPr id="6" name="标题 5">
            <a:extLst>
              <a:ext uri="{FF2B5EF4-FFF2-40B4-BE49-F238E27FC236}">
                <a16:creationId xmlns:a16="http://schemas.microsoft.com/office/drawing/2014/main" id="{FC05F5B9-559D-4CFB-9134-EBD6C69EE49E}"/>
              </a:ext>
            </a:extLst>
          </p:cNvPr>
          <p:cNvSpPr>
            <a:spLocks noGrp="1"/>
          </p:cNvSpPr>
          <p:nvPr>
            <p:ph type="title"/>
          </p:nvPr>
        </p:nvSpPr>
        <p:spPr/>
        <p:txBody>
          <a:bodyPr/>
          <a:lstStyle/>
          <a:p>
            <a:r>
              <a:rPr lang="zh-CN" altLang="en-US" dirty="0"/>
              <a:t>指令格式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61913" y="1026966"/>
            <a:ext cx="8248454" cy="147732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编码格式</a:t>
            </a:r>
            <a:endParaRPr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3</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种格式，编码简单</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问：</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6</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位的操作码能表示多少种不同的指令</a:t>
            </a:r>
            <a:r>
              <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p:txBody>
      </p:sp>
      <p:sp>
        <p:nvSpPr>
          <p:cNvPr id="12" name="object 12"/>
          <p:cNvSpPr txBox="1"/>
          <p:nvPr/>
        </p:nvSpPr>
        <p:spPr>
          <a:xfrm>
            <a:off x="1214173" y="5932019"/>
            <a:ext cx="6496952" cy="246221"/>
          </a:xfrm>
          <a:prstGeom prst="rect">
            <a:avLst/>
          </a:prstGeom>
        </p:spPr>
        <p:txBody>
          <a:bodyPr vert="horz" wrap="square" lIns="0" tIns="0" rIns="0" bIns="0" rtlCol="0">
            <a:spAutoFit/>
          </a:bodyPr>
          <a:lstStyle/>
          <a:p>
            <a:pPr marL="12560"/>
            <a:r>
              <a:rPr lang="en-US" altLang="zh-CN" sz="1600" b="0" spc="-20" dirty="0">
                <a:solidFill>
                  <a:srgbClr val="00AEED"/>
                </a:solidFill>
                <a:latin typeface="微软雅黑" panose="020B0503020204020204" pitchFamily="34" charset="-122"/>
                <a:ea typeface="微软雅黑" panose="020B0503020204020204" pitchFamily="34" charset="-122"/>
                <a:cs typeface="Arial"/>
              </a:rPr>
              <a:t>X64</a:t>
            </a:r>
            <a:r>
              <a:rPr lang="zh-CN" altLang="en-US" sz="1600" b="0" spc="-20" dirty="0">
                <a:solidFill>
                  <a:srgbClr val="00AEED"/>
                </a:solidFill>
                <a:latin typeface="微软雅黑" panose="020B0503020204020204" pitchFamily="34" charset="-122"/>
                <a:ea typeface="微软雅黑" panose="020B0503020204020204" pitchFamily="34" charset="-122"/>
                <a:cs typeface="Arial"/>
              </a:rPr>
              <a:t>指令集：</a:t>
            </a:r>
            <a:r>
              <a:rPr lang="en-US" altLang="zh-CN" sz="1600" b="0" spc="-20" dirty="0">
                <a:solidFill>
                  <a:srgbClr val="00AEED"/>
                </a:solidFill>
                <a:latin typeface="微软雅黑" panose="020B0503020204020204" pitchFamily="34" charset="-122"/>
                <a:ea typeface="微软雅黑" panose="020B0503020204020204" pitchFamily="34" charset="-122"/>
                <a:cs typeface="Arial"/>
              </a:rPr>
              <a:t> </a:t>
            </a:r>
            <a:r>
              <a:rPr lang="en-US" altLang="zh-CN" sz="1600" b="0" spc="-20" dirty="0">
                <a:solidFill>
                  <a:srgbClr val="00AEED"/>
                </a:solidFill>
                <a:latin typeface="微软雅黑" panose="020B0503020204020204" pitchFamily="34" charset="-122"/>
                <a:ea typeface="微软雅黑" panose="020B0503020204020204" pitchFamily="34" charset="-122"/>
                <a:cs typeface="Arial"/>
                <a:hlinkClick r:id="rId2"/>
              </a:rPr>
              <a:t>http://</a:t>
            </a:r>
            <a:r>
              <a:rPr lang="en-US" altLang="zh-CN" sz="1600" b="0" spc="-20" dirty="0" err="1">
                <a:solidFill>
                  <a:srgbClr val="00AEED"/>
                </a:solidFill>
                <a:latin typeface="微软雅黑" panose="020B0503020204020204" pitchFamily="34" charset="-122"/>
                <a:ea typeface="微软雅黑" panose="020B0503020204020204" pitchFamily="34" charset="-122"/>
                <a:cs typeface="Arial"/>
                <a:hlinkClick r:id="rId2"/>
              </a:rPr>
              <a:t>ref.x86asm.net</a:t>
            </a:r>
            <a:r>
              <a:rPr lang="en-US" altLang="zh-CN" sz="1600" b="0" spc="-20" dirty="0">
                <a:solidFill>
                  <a:srgbClr val="00AEED"/>
                </a:solidFill>
                <a:latin typeface="微软雅黑" panose="020B0503020204020204" pitchFamily="34" charset="-122"/>
                <a:ea typeface="微软雅黑" panose="020B0503020204020204" pitchFamily="34" charset="-122"/>
                <a:cs typeface="Arial"/>
                <a:hlinkClick r:id="rId2"/>
              </a:rPr>
              <a:t>/</a:t>
            </a:r>
            <a:r>
              <a:rPr lang="en-US" altLang="zh-CN" sz="1600" b="0" spc="-20" dirty="0" err="1">
                <a:solidFill>
                  <a:srgbClr val="00AEED"/>
                </a:solidFill>
                <a:latin typeface="微软雅黑" panose="020B0503020204020204" pitchFamily="34" charset="-122"/>
                <a:ea typeface="微软雅黑" panose="020B0503020204020204" pitchFamily="34" charset="-122"/>
                <a:cs typeface="Arial"/>
                <a:hlinkClick r:id="rId2"/>
              </a:rPr>
              <a:t>geek64-abc.html</a:t>
            </a:r>
            <a:endParaRPr sz="1600" b="0" dirty="0">
              <a:latin typeface="微软雅黑" panose="020B0503020204020204" pitchFamily="34" charset="-122"/>
              <a:ea typeface="微软雅黑" panose="020B0503020204020204" pitchFamily="34" charset="-122"/>
              <a:cs typeface="Arial"/>
            </a:endParaRPr>
          </a:p>
        </p:txBody>
      </p:sp>
      <p:sp>
        <p:nvSpPr>
          <p:cNvPr id="15" name="标题 14">
            <a:extLst>
              <a:ext uri="{FF2B5EF4-FFF2-40B4-BE49-F238E27FC236}">
                <a16:creationId xmlns:a16="http://schemas.microsoft.com/office/drawing/2014/main" id="{DB87943B-43E2-4E51-850B-81373FF347BC}"/>
              </a:ext>
            </a:extLst>
          </p:cNvPr>
          <p:cNvSpPr>
            <a:spLocks noGrp="1"/>
          </p:cNvSpPr>
          <p:nvPr>
            <p:ph type="title"/>
          </p:nvPr>
        </p:nvSpPr>
        <p:spPr/>
        <p:txBody>
          <a:bodyPr/>
          <a:lstStyle/>
          <a:p>
            <a:r>
              <a:rPr lang="en-US" altLang="zh-CN" dirty="0"/>
              <a:t>MIPS32</a:t>
            </a:r>
            <a:r>
              <a:rPr lang="zh-CN" altLang="en-US" dirty="0"/>
              <a:t>指令格式</a:t>
            </a:r>
          </a:p>
        </p:txBody>
      </p:sp>
      <p:pic>
        <p:nvPicPr>
          <p:cNvPr id="16" name="图片 15">
            <a:extLst>
              <a:ext uri="{FF2B5EF4-FFF2-40B4-BE49-F238E27FC236}">
                <a16:creationId xmlns:a16="http://schemas.microsoft.com/office/drawing/2014/main" id="{4EC5DD04-2D2B-4F29-9437-B934C92923A3}"/>
              </a:ext>
            </a:extLst>
          </p:cNvPr>
          <p:cNvPicPr>
            <a:picLocks noChangeAspect="1"/>
          </p:cNvPicPr>
          <p:nvPr/>
        </p:nvPicPr>
        <p:blipFill>
          <a:blip r:embed="rId3"/>
          <a:stretch>
            <a:fillRect/>
          </a:stretch>
        </p:blipFill>
        <p:spPr>
          <a:xfrm>
            <a:off x="912516" y="2791689"/>
            <a:ext cx="6209524" cy="204761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18474" y="2607141"/>
            <a:ext cx="8160879" cy="430887"/>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例如： </a:t>
            </a:r>
            <a:r>
              <a:rPr sz="2800" b="0" spc="-60" dirty="0">
                <a:latin typeface="微软雅黑" panose="020B0503020204020204" pitchFamily="34" charset="-122"/>
                <a:ea typeface="微软雅黑" panose="020B0503020204020204" pitchFamily="34" charset="-122"/>
                <a:cs typeface="Calibri" panose="020F0502020204030204"/>
              </a:rPr>
              <a:t>add $1, $2, $3</a:t>
            </a:r>
          </a:p>
        </p:txBody>
      </p:sp>
      <p:graphicFrame>
        <p:nvGraphicFramePr>
          <p:cNvPr id="6" name="object 6"/>
          <p:cNvGraphicFramePr>
            <a:graphicFrameLocks noGrp="1"/>
          </p:cNvGraphicFramePr>
          <p:nvPr>
            <p:extLst>
              <p:ext uri="{D42A27DB-BD31-4B8C-83A1-F6EECF244321}">
                <p14:modId xmlns:p14="http://schemas.microsoft.com/office/powerpoint/2010/main" val="464898326"/>
              </p:ext>
            </p:extLst>
          </p:nvPr>
        </p:nvGraphicFramePr>
        <p:xfrm>
          <a:off x="881730" y="3429000"/>
          <a:ext cx="6720349" cy="638601"/>
        </p:xfrm>
        <a:graphic>
          <a:graphicData uri="http://schemas.openxmlformats.org/drawingml/2006/table">
            <a:tbl>
              <a:tblPr firstRow="1" bandRow="1">
                <a:tableStyleId>{2D5ABB26-0587-4C30-8999-92F81FD0307C}</a:tableStyleId>
              </a:tblPr>
              <a:tblGrid>
                <a:gridCol w="1078645">
                  <a:extLst>
                    <a:ext uri="{9D8B030D-6E8A-4147-A177-3AD203B41FA5}">
                      <a16:colId xmlns:a16="http://schemas.microsoft.com/office/drawing/2014/main" val="20000"/>
                    </a:ext>
                  </a:extLst>
                </a:gridCol>
                <a:gridCol w="975697">
                  <a:extLst>
                    <a:ext uri="{9D8B030D-6E8A-4147-A177-3AD203B41FA5}">
                      <a16:colId xmlns:a16="http://schemas.microsoft.com/office/drawing/2014/main" val="20001"/>
                    </a:ext>
                  </a:extLst>
                </a:gridCol>
                <a:gridCol w="976387">
                  <a:extLst>
                    <a:ext uri="{9D8B030D-6E8A-4147-A177-3AD203B41FA5}">
                      <a16:colId xmlns:a16="http://schemas.microsoft.com/office/drawing/2014/main" val="20002"/>
                    </a:ext>
                  </a:extLst>
                </a:gridCol>
                <a:gridCol w="976387">
                  <a:extLst>
                    <a:ext uri="{9D8B030D-6E8A-4147-A177-3AD203B41FA5}">
                      <a16:colId xmlns:a16="http://schemas.microsoft.com/office/drawing/2014/main" val="20003"/>
                    </a:ext>
                  </a:extLst>
                </a:gridCol>
                <a:gridCol w="976387">
                  <a:extLst>
                    <a:ext uri="{9D8B030D-6E8A-4147-A177-3AD203B41FA5}">
                      <a16:colId xmlns:a16="http://schemas.microsoft.com/office/drawing/2014/main" val="20004"/>
                    </a:ext>
                  </a:extLst>
                </a:gridCol>
                <a:gridCol w="1736846">
                  <a:extLst>
                    <a:ext uri="{9D8B030D-6E8A-4147-A177-3AD203B41FA5}">
                      <a16:colId xmlns:a16="http://schemas.microsoft.com/office/drawing/2014/main" val="20005"/>
                    </a:ext>
                  </a:extLst>
                </a:gridCol>
              </a:tblGrid>
              <a:tr h="318728">
                <a:tc>
                  <a:txBody>
                    <a:bodyPr/>
                    <a:lstStyle/>
                    <a:p>
                      <a:pPr marR="48895" algn="ctr">
                        <a:lnSpc>
                          <a:spcPct val="100000"/>
                        </a:lnSpc>
                        <a:spcBef>
                          <a:spcPts val="15"/>
                        </a:spcBef>
                      </a:pPr>
                      <a:r>
                        <a:rPr sz="2000" dirty="0">
                          <a:latin typeface="Verdana"/>
                          <a:cs typeface="Verdana"/>
                        </a:rPr>
                        <a:t>000000</a:t>
                      </a:r>
                    </a:p>
                  </a:txBody>
                  <a:tcPr marL="0" marR="0" marT="1884" marB="0"/>
                </a:tc>
                <a:tc>
                  <a:txBody>
                    <a:bodyPr/>
                    <a:lstStyle/>
                    <a:p>
                      <a:pPr marL="88265">
                        <a:lnSpc>
                          <a:spcPct val="100000"/>
                        </a:lnSpc>
                        <a:spcBef>
                          <a:spcPts val="15"/>
                        </a:spcBef>
                      </a:pPr>
                      <a:r>
                        <a:rPr sz="2000" dirty="0">
                          <a:latin typeface="Verdana"/>
                          <a:cs typeface="Verdana"/>
                        </a:rPr>
                        <a:t>00010</a:t>
                      </a:r>
                      <a:endParaRPr sz="2000">
                        <a:latin typeface="Verdana"/>
                        <a:cs typeface="Verdana"/>
                      </a:endParaRPr>
                    </a:p>
                  </a:txBody>
                  <a:tcPr marL="0" marR="0" marT="1884" marB="0"/>
                </a:tc>
                <a:tc>
                  <a:txBody>
                    <a:bodyPr/>
                    <a:lstStyle/>
                    <a:p>
                      <a:pPr algn="ctr">
                        <a:lnSpc>
                          <a:spcPct val="100000"/>
                        </a:lnSpc>
                        <a:spcBef>
                          <a:spcPts val="15"/>
                        </a:spcBef>
                      </a:pPr>
                      <a:r>
                        <a:rPr sz="2000" dirty="0">
                          <a:latin typeface="Verdana"/>
                          <a:cs typeface="Verdana"/>
                        </a:rPr>
                        <a:t>00011</a:t>
                      </a:r>
                      <a:endParaRPr sz="2000">
                        <a:latin typeface="Verdana"/>
                        <a:cs typeface="Verdana"/>
                      </a:endParaRPr>
                    </a:p>
                  </a:txBody>
                  <a:tcPr marL="0" marR="0" marT="1884" marB="0"/>
                </a:tc>
                <a:tc>
                  <a:txBody>
                    <a:bodyPr/>
                    <a:lstStyle/>
                    <a:p>
                      <a:pPr marL="88900">
                        <a:lnSpc>
                          <a:spcPct val="100000"/>
                        </a:lnSpc>
                        <a:spcBef>
                          <a:spcPts val="15"/>
                        </a:spcBef>
                      </a:pPr>
                      <a:r>
                        <a:rPr sz="2000" dirty="0">
                          <a:latin typeface="Verdana"/>
                          <a:cs typeface="Verdana"/>
                        </a:rPr>
                        <a:t>00001</a:t>
                      </a:r>
                      <a:endParaRPr sz="2000">
                        <a:latin typeface="Verdana"/>
                        <a:cs typeface="Verdana"/>
                      </a:endParaRPr>
                    </a:p>
                  </a:txBody>
                  <a:tcPr marL="0" marR="0" marT="1884" marB="0"/>
                </a:tc>
                <a:tc>
                  <a:txBody>
                    <a:bodyPr/>
                    <a:lstStyle/>
                    <a:p>
                      <a:pPr marL="88900">
                        <a:lnSpc>
                          <a:spcPct val="100000"/>
                        </a:lnSpc>
                        <a:spcBef>
                          <a:spcPts val="15"/>
                        </a:spcBef>
                      </a:pPr>
                      <a:r>
                        <a:rPr sz="2000" dirty="0">
                          <a:latin typeface="Verdana"/>
                          <a:cs typeface="Verdana"/>
                        </a:rPr>
                        <a:t>00000</a:t>
                      </a:r>
                      <a:endParaRPr sz="2000">
                        <a:latin typeface="Verdana"/>
                        <a:cs typeface="Verdana"/>
                      </a:endParaRPr>
                    </a:p>
                  </a:txBody>
                  <a:tcPr marL="0" marR="0" marT="1884" marB="0"/>
                </a:tc>
                <a:tc>
                  <a:txBody>
                    <a:bodyPr/>
                    <a:lstStyle/>
                    <a:p>
                      <a:pPr marL="88900">
                        <a:lnSpc>
                          <a:spcPct val="100000"/>
                        </a:lnSpc>
                        <a:spcBef>
                          <a:spcPts val="15"/>
                        </a:spcBef>
                      </a:pPr>
                      <a:r>
                        <a:rPr sz="2000" dirty="0">
                          <a:latin typeface="Verdana"/>
                          <a:cs typeface="Verdana"/>
                        </a:rPr>
                        <a:t>100000</a:t>
                      </a:r>
                      <a:endParaRPr sz="2000">
                        <a:latin typeface="Verdana"/>
                        <a:cs typeface="Verdana"/>
                      </a:endParaRPr>
                    </a:p>
                  </a:txBody>
                  <a:tcPr marL="0" marR="0" marT="1884" marB="0"/>
                </a:tc>
                <a:extLst>
                  <a:ext uri="{0D108BD9-81ED-4DB2-BD59-A6C34878D82A}">
                    <a16:rowId xmlns:a16="http://schemas.microsoft.com/office/drawing/2014/main" val="10000"/>
                  </a:ext>
                </a:extLst>
              </a:tr>
              <a:tr h="319095">
                <a:tc>
                  <a:txBody>
                    <a:bodyPr/>
                    <a:lstStyle/>
                    <a:p>
                      <a:pPr marR="101600" algn="ctr">
                        <a:lnSpc>
                          <a:spcPct val="100000"/>
                        </a:lnSpc>
                        <a:spcBef>
                          <a:spcPts val="120"/>
                        </a:spcBef>
                      </a:pPr>
                      <a:r>
                        <a:rPr sz="2000" spc="-5" dirty="0">
                          <a:latin typeface="Verdana"/>
                          <a:cs typeface="Verdana"/>
                        </a:rPr>
                        <a:t>alu-rr</a:t>
                      </a:r>
                      <a:endParaRPr sz="2000">
                        <a:latin typeface="Verdana"/>
                        <a:cs typeface="Verdana"/>
                      </a:endParaRPr>
                    </a:p>
                  </a:txBody>
                  <a:tcPr marL="0" marR="0" marT="15073" marB="0"/>
                </a:tc>
                <a:tc>
                  <a:txBody>
                    <a:bodyPr/>
                    <a:lstStyle/>
                    <a:p>
                      <a:pPr marR="59055" algn="ctr">
                        <a:lnSpc>
                          <a:spcPct val="100000"/>
                        </a:lnSpc>
                        <a:spcBef>
                          <a:spcPts val="120"/>
                        </a:spcBef>
                      </a:pPr>
                      <a:r>
                        <a:rPr sz="2000" dirty="0">
                          <a:latin typeface="Verdana"/>
                          <a:cs typeface="Verdana"/>
                        </a:rPr>
                        <a:t>2</a:t>
                      </a:r>
                    </a:p>
                  </a:txBody>
                  <a:tcPr marL="0" marR="0" marT="15073" marB="0"/>
                </a:tc>
                <a:tc>
                  <a:txBody>
                    <a:bodyPr/>
                    <a:lstStyle/>
                    <a:p>
                      <a:pPr marL="61594" algn="ctr">
                        <a:lnSpc>
                          <a:spcPct val="100000"/>
                        </a:lnSpc>
                        <a:spcBef>
                          <a:spcPts val="120"/>
                        </a:spcBef>
                      </a:pPr>
                      <a:r>
                        <a:rPr sz="2000" dirty="0">
                          <a:latin typeface="Verdana"/>
                          <a:cs typeface="Verdana"/>
                        </a:rPr>
                        <a:t>3</a:t>
                      </a:r>
                    </a:p>
                  </a:txBody>
                  <a:tcPr marL="0" marR="0" marT="15073" marB="0"/>
                </a:tc>
                <a:tc>
                  <a:txBody>
                    <a:bodyPr/>
                    <a:lstStyle/>
                    <a:p>
                      <a:pPr marL="508000">
                        <a:lnSpc>
                          <a:spcPct val="100000"/>
                        </a:lnSpc>
                        <a:spcBef>
                          <a:spcPts val="120"/>
                        </a:spcBef>
                      </a:pPr>
                      <a:r>
                        <a:rPr sz="2000" dirty="0">
                          <a:latin typeface="Verdana"/>
                          <a:cs typeface="Verdana"/>
                        </a:rPr>
                        <a:t>1</a:t>
                      </a:r>
                      <a:endParaRPr sz="2000">
                        <a:latin typeface="Verdana"/>
                        <a:cs typeface="Verdana"/>
                      </a:endParaRPr>
                    </a:p>
                  </a:txBody>
                  <a:tcPr marL="0" marR="0" marT="15073" marB="0"/>
                </a:tc>
                <a:tc>
                  <a:txBody>
                    <a:bodyPr/>
                    <a:lstStyle/>
                    <a:p>
                      <a:pPr marL="304800">
                        <a:lnSpc>
                          <a:spcPct val="100000"/>
                        </a:lnSpc>
                        <a:spcBef>
                          <a:spcPts val="120"/>
                        </a:spcBef>
                      </a:pPr>
                      <a:r>
                        <a:rPr sz="2000" spc="-5" dirty="0">
                          <a:latin typeface="Verdana"/>
                          <a:cs typeface="Verdana"/>
                        </a:rPr>
                        <a:t>zero</a:t>
                      </a:r>
                      <a:endParaRPr sz="2000">
                        <a:latin typeface="Verdana"/>
                        <a:cs typeface="Verdana"/>
                      </a:endParaRPr>
                    </a:p>
                  </a:txBody>
                  <a:tcPr marL="0" marR="0" marT="15073" marB="0"/>
                </a:tc>
                <a:tc>
                  <a:txBody>
                    <a:bodyPr/>
                    <a:lstStyle/>
                    <a:p>
                      <a:pPr marL="307975">
                        <a:lnSpc>
                          <a:spcPct val="100000"/>
                        </a:lnSpc>
                        <a:spcBef>
                          <a:spcPts val="120"/>
                        </a:spcBef>
                      </a:pPr>
                      <a:r>
                        <a:rPr sz="2000" dirty="0">
                          <a:latin typeface="Verdana"/>
                          <a:cs typeface="Verdana"/>
                        </a:rPr>
                        <a:t>add/signed</a:t>
                      </a:r>
                    </a:p>
                  </a:txBody>
                  <a:tcPr marL="0" marR="0" marT="15073" marB="0"/>
                </a:tc>
                <a:extLst>
                  <a:ext uri="{0D108BD9-81ED-4DB2-BD59-A6C34878D82A}">
                    <a16:rowId xmlns:a16="http://schemas.microsoft.com/office/drawing/2014/main" val="10001"/>
                  </a:ext>
                </a:extLst>
              </a:tr>
            </a:tbl>
          </a:graphicData>
        </a:graphic>
      </p:graphicFrame>
      <p:sp>
        <p:nvSpPr>
          <p:cNvPr id="10" name="标题 9">
            <a:extLst>
              <a:ext uri="{FF2B5EF4-FFF2-40B4-BE49-F238E27FC236}">
                <a16:creationId xmlns:a16="http://schemas.microsoft.com/office/drawing/2014/main" id="{5A5276B4-DCBA-44C6-A1C6-896793CC0F60}"/>
              </a:ext>
            </a:extLst>
          </p:cNvPr>
          <p:cNvSpPr>
            <a:spLocks noGrp="1"/>
          </p:cNvSpPr>
          <p:nvPr>
            <p:ph type="title"/>
          </p:nvPr>
        </p:nvSpPr>
        <p:spPr/>
        <p:txBody>
          <a:bodyPr/>
          <a:lstStyle/>
          <a:p>
            <a:r>
              <a:rPr lang="en-US" altLang="zh-CN" sz="3600" dirty="0">
                <a:solidFill>
                  <a:srgbClr val="336699"/>
                </a:solidFill>
                <a:latin typeface="微软雅黑" panose="020B0503020204020204" pitchFamily="34" charset="-122"/>
                <a:ea typeface="微软雅黑" panose="020B0503020204020204" pitchFamily="34" charset="-122"/>
                <a:cs typeface="+mj-cs"/>
              </a:rPr>
              <a:t>R-type (</a:t>
            </a:r>
            <a:r>
              <a:rPr lang="zh-CN" altLang="en-US" sz="3600" dirty="0">
                <a:solidFill>
                  <a:srgbClr val="336699"/>
                </a:solidFill>
                <a:latin typeface="微软雅黑" panose="020B0503020204020204" pitchFamily="34" charset="-122"/>
                <a:ea typeface="微软雅黑" panose="020B0503020204020204" pitchFamily="34" charset="-122"/>
                <a:cs typeface="+mj-cs"/>
              </a:rPr>
              <a:t>寄存器类型</a:t>
            </a:r>
            <a:r>
              <a:rPr lang="en-US" altLang="zh-CN" sz="3600" dirty="0">
                <a:solidFill>
                  <a:srgbClr val="336699"/>
                </a:solidFill>
                <a:latin typeface="微软雅黑" panose="020B0503020204020204" pitchFamily="34" charset="-122"/>
                <a:ea typeface="微软雅黑" panose="020B0503020204020204" pitchFamily="34" charset="-122"/>
                <a:cs typeface="+mj-cs"/>
              </a:rPr>
              <a:t>)</a:t>
            </a:r>
            <a:endParaRPr lang="zh-CN" altLang="en-US" sz="3600" dirty="0">
              <a:solidFill>
                <a:srgbClr val="336699"/>
              </a:solidFill>
              <a:latin typeface="微软雅黑" panose="020B0503020204020204" pitchFamily="34" charset="-122"/>
              <a:ea typeface="微软雅黑" panose="020B0503020204020204" pitchFamily="34" charset="-122"/>
              <a:cs typeface="+mj-cs"/>
            </a:endParaRPr>
          </a:p>
        </p:txBody>
      </p:sp>
      <p:sp>
        <p:nvSpPr>
          <p:cNvPr id="15" name="矩形: 圆角 14">
            <a:extLst>
              <a:ext uri="{FF2B5EF4-FFF2-40B4-BE49-F238E27FC236}">
                <a16:creationId xmlns:a16="http://schemas.microsoft.com/office/drawing/2014/main" id="{FE8873FC-7592-4F5C-B94A-6F033D184DA2}"/>
              </a:ext>
            </a:extLst>
          </p:cNvPr>
          <p:cNvSpPr/>
          <p:nvPr/>
        </p:nvSpPr>
        <p:spPr bwMode="auto">
          <a:xfrm>
            <a:off x="672125" y="3429000"/>
            <a:ext cx="6411149" cy="282134"/>
          </a:xfrm>
          <a:prstGeom prst="round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16" name="对话气泡: 圆角矩形 15">
            <a:extLst>
              <a:ext uri="{FF2B5EF4-FFF2-40B4-BE49-F238E27FC236}">
                <a16:creationId xmlns:a16="http://schemas.microsoft.com/office/drawing/2014/main" id="{26765D05-5E8E-4215-945D-E8BA430109D8}"/>
              </a:ext>
            </a:extLst>
          </p:cNvPr>
          <p:cNvSpPr/>
          <p:nvPr/>
        </p:nvSpPr>
        <p:spPr bwMode="auto">
          <a:xfrm>
            <a:off x="881731" y="4749820"/>
            <a:ext cx="6801114" cy="1236202"/>
          </a:xfrm>
          <a:prstGeom prst="wedgeRoundRectCallout">
            <a:avLst>
              <a:gd name="adj1" fmla="val -18300"/>
              <a:gd name="adj2" fmla="val -130973"/>
              <a:gd name="adj3" fmla="val 16667"/>
            </a:avLst>
          </a:prstGeom>
          <a:solidFill>
            <a:schemeClr val="tx1">
              <a:lumMod val="95000"/>
              <a:lumOff val="5000"/>
            </a:schemeClr>
          </a:solidFill>
          <a:ln>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342900" marR="0" indent="-342900"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altLang="zh-CN" sz="20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CPU</a:t>
            </a:r>
            <a:r>
              <a:rPr kumimoji="0" lang="zh-CN" altLang="en-US" sz="20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能直接处理的信息就是这样的二进制信息，指令和数据皆是如此；</a:t>
            </a:r>
            <a:endParaRPr kumimoji="0" lang="en-US" altLang="zh-CN" sz="20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p>
            <a:pPr marL="342900" marR="0" indent="-342900" defTabSz="914400" rtl="0" eaLnBrk="1" fontAlgn="base" latinLnBrk="0" hangingPunct="1">
              <a:lnSpc>
                <a:spcPct val="100000"/>
              </a:lnSpc>
              <a:spcBef>
                <a:spcPct val="0"/>
              </a:spcBef>
              <a:spcAft>
                <a:spcPct val="0"/>
              </a:spcAft>
              <a:buClrTx/>
              <a:buSzTx/>
              <a:buFont typeface="Arial" panose="020B0604020202020204" pitchFamily="34" charset="0"/>
              <a:buChar char="•"/>
            </a:pPr>
            <a:r>
              <a:rPr lang="zh-CN" altLang="en-US" sz="2000" b="0" dirty="0">
                <a:solidFill>
                  <a:schemeClr val="bg1"/>
                </a:solidFill>
                <a:latin typeface="微软雅黑" panose="020B0503020204020204" pitchFamily="34" charset="-122"/>
                <a:ea typeface="微软雅黑" panose="020B0503020204020204" pitchFamily="34" charset="-122"/>
              </a:rPr>
              <a:t>这些二进制信息存储在计算机的</a:t>
            </a:r>
            <a:r>
              <a:rPr lang="en-US" altLang="zh-CN" sz="2000" b="0" dirty="0">
                <a:solidFill>
                  <a:schemeClr val="bg1"/>
                </a:solidFill>
                <a:latin typeface="微软雅黑" panose="020B0503020204020204" pitchFamily="34" charset="-122"/>
                <a:ea typeface="微软雅黑" panose="020B0503020204020204" pitchFamily="34" charset="-122"/>
              </a:rPr>
              <a:t>memory</a:t>
            </a:r>
            <a:r>
              <a:rPr lang="zh-CN" altLang="en-US" sz="2000" b="0" dirty="0">
                <a:solidFill>
                  <a:schemeClr val="bg1"/>
                </a:solidFill>
                <a:latin typeface="微软雅黑" panose="020B0503020204020204" pitchFamily="34" charset="-122"/>
                <a:ea typeface="微软雅黑" panose="020B0503020204020204" pitchFamily="34" charset="-122"/>
              </a:rPr>
              <a:t>里面。</a:t>
            </a:r>
            <a:endParaRPr kumimoji="0" lang="zh-CN" altLang="en-US" sz="20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grpSp>
        <p:nvGrpSpPr>
          <p:cNvPr id="17" name="Group 11">
            <a:extLst>
              <a:ext uri="{FF2B5EF4-FFF2-40B4-BE49-F238E27FC236}">
                <a16:creationId xmlns:a16="http://schemas.microsoft.com/office/drawing/2014/main" id="{77CBE304-536B-4969-9ADF-896FA0074699}"/>
              </a:ext>
            </a:extLst>
          </p:cNvPr>
          <p:cNvGrpSpPr>
            <a:grpSpLocks/>
          </p:cNvGrpSpPr>
          <p:nvPr/>
        </p:nvGrpSpPr>
        <p:grpSpPr bwMode="auto">
          <a:xfrm>
            <a:off x="657208" y="1531222"/>
            <a:ext cx="5791200" cy="307975"/>
            <a:chOff x="720" y="3015"/>
            <a:chExt cx="3648" cy="194"/>
          </a:xfrm>
        </p:grpSpPr>
        <p:sp>
          <p:nvSpPr>
            <p:cNvPr id="19" name="Rectangle 13">
              <a:extLst>
                <a:ext uri="{FF2B5EF4-FFF2-40B4-BE49-F238E27FC236}">
                  <a16:creationId xmlns:a16="http://schemas.microsoft.com/office/drawing/2014/main" id="{25F1638C-1374-4E33-B14A-850AF59F7564}"/>
                </a:ext>
              </a:extLst>
            </p:cNvPr>
            <p:cNvSpPr>
              <a:spLocks noChangeArrowheads="1"/>
            </p:cNvSpPr>
            <p:nvPr/>
          </p:nvSpPr>
          <p:spPr bwMode="auto">
            <a:xfrm>
              <a:off x="720" y="3015"/>
              <a:ext cx="672"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0</a:t>
              </a:r>
            </a:p>
            <a:p>
              <a:pPr eaLnBrk="1" hangingPunct="1"/>
              <a:r>
                <a:rPr lang="en-US" altLang="en-US" sz="1600">
                  <a:latin typeface="Calibri" panose="020F0502020204030204" pitchFamily="34" charset="0"/>
                </a:rPr>
                <a:t>6-bit</a:t>
              </a:r>
            </a:p>
          </p:txBody>
        </p:sp>
        <p:grpSp>
          <p:nvGrpSpPr>
            <p:cNvPr id="20" name="Group 14">
              <a:extLst>
                <a:ext uri="{FF2B5EF4-FFF2-40B4-BE49-F238E27FC236}">
                  <a16:creationId xmlns:a16="http://schemas.microsoft.com/office/drawing/2014/main" id="{2E57634D-F299-4B16-B13F-1992836FFDBF}"/>
                </a:ext>
              </a:extLst>
            </p:cNvPr>
            <p:cNvGrpSpPr>
              <a:grpSpLocks/>
            </p:cNvGrpSpPr>
            <p:nvPr/>
          </p:nvGrpSpPr>
          <p:grpSpPr bwMode="auto">
            <a:xfrm>
              <a:off x="1392" y="3015"/>
              <a:ext cx="1153" cy="192"/>
              <a:chOff x="1328" y="3015"/>
              <a:chExt cx="1217" cy="192"/>
            </a:xfrm>
          </p:grpSpPr>
          <p:sp>
            <p:nvSpPr>
              <p:cNvPr id="25" name="Rectangle 15">
                <a:extLst>
                  <a:ext uri="{FF2B5EF4-FFF2-40B4-BE49-F238E27FC236}">
                    <a16:creationId xmlns:a16="http://schemas.microsoft.com/office/drawing/2014/main" id="{5F14F52A-614C-42BD-AE3D-B278BDDE6D24}"/>
                  </a:ext>
                </a:extLst>
              </p:cNvPr>
              <p:cNvSpPr>
                <a:spLocks noChangeArrowheads="1"/>
              </p:cNvSpPr>
              <p:nvPr/>
            </p:nvSpPr>
            <p:spPr bwMode="auto">
              <a:xfrm>
                <a:off x="1328" y="3015"/>
                <a:ext cx="609"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rs</a:t>
                </a:r>
              </a:p>
              <a:p>
                <a:pPr eaLnBrk="1" hangingPunct="1"/>
                <a:r>
                  <a:rPr lang="en-US" altLang="en-US" sz="1600">
                    <a:latin typeface="Calibri" panose="020F0502020204030204" pitchFamily="34" charset="0"/>
                  </a:rPr>
                  <a:t>5-bit</a:t>
                </a:r>
              </a:p>
            </p:txBody>
          </p:sp>
          <p:sp>
            <p:nvSpPr>
              <p:cNvPr id="26" name="Rectangle 16">
                <a:extLst>
                  <a:ext uri="{FF2B5EF4-FFF2-40B4-BE49-F238E27FC236}">
                    <a16:creationId xmlns:a16="http://schemas.microsoft.com/office/drawing/2014/main" id="{5F026E12-AA55-4E19-93BC-FACA6BF74A22}"/>
                  </a:ext>
                </a:extLst>
              </p:cNvPr>
              <p:cNvSpPr>
                <a:spLocks noChangeArrowheads="1"/>
              </p:cNvSpPr>
              <p:nvPr/>
            </p:nvSpPr>
            <p:spPr bwMode="auto">
              <a:xfrm>
                <a:off x="1937" y="3015"/>
                <a:ext cx="608"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rt</a:t>
                </a:r>
              </a:p>
              <a:p>
                <a:pPr eaLnBrk="1" hangingPunct="1"/>
                <a:r>
                  <a:rPr lang="en-US" altLang="en-US" sz="1600">
                    <a:latin typeface="Calibri" panose="020F0502020204030204" pitchFamily="34" charset="0"/>
                  </a:rPr>
                  <a:t>5-bit</a:t>
                </a:r>
              </a:p>
            </p:txBody>
          </p:sp>
        </p:grpSp>
        <p:grpSp>
          <p:nvGrpSpPr>
            <p:cNvPr id="21" name="Group 17">
              <a:extLst>
                <a:ext uri="{FF2B5EF4-FFF2-40B4-BE49-F238E27FC236}">
                  <a16:creationId xmlns:a16="http://schemas.microsoft.com/office/drawing/2014/main" id="{20E072FE-E3B0-442D-8AFD-75357DFC4159}"/>
                </a:ext>
              </a:extLst>
            </p:cNvPr>
            <p:cNvGrpSpPr>
              <a:grpSpLocks/>
            </p:cNvGrpSpPr>
            <p:nvPr/>
          </p:nvGrpSpPr>
          <p:grpSpPr bwMode="auto">
            <a:xfrm>
              <a:off x="2544" y="3017"/>
              <a:ext cx="1824" cy="192"/>
              <a:chOff x="2545" y="3015"/>
              <a:chExt cx="1919" cy="192"/>
            </a:xfrm>
          </p:grpSpPr>
          <p:sp>
            <p:nvSpPr>
              <p:cNvPr id="22" name="Rectangle 18">
                <a:extLst>
                  <a:ext uri="{FF2B5EF4-FFF2-40B4-BE49-F238E27FC236}">
                    <a16:creationId xmlns:a16="http://schemas.microsoft.com/office/drawing/2014/main" id="{BB1A55E1-DA81-4E3C-B146-AE41E0BC9CA0}"/>
                  </a:ext>
                </a:extLst>
              </p:cNvPr>
              <p:cNvSpPr>
                <a:spLocks noChangeArrowheads="1"/>
              </p:cNvSpPr>
              <p:nvPr/>
            </p:nvSpPr>
            <p:spPr bwMode="auto">
              <a:xfrm>
                <a:off x="2545" y="3015"/>
                <a:ext cx="609"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rd</a:t>
                </a:r>
              </a:p>
              <a:p>
                <a:pPr eaLnBrk="1" hangingPunct="1"/>
                <a:r>
                  <a:rPr lang="en-US" altLang="en-US" sz="1600">
                    <a:latin typeface="Calibri" panose="020F0502020204030204" pitchFamily="34" charset="0"/>
                  </a:rPr>
                  <a:t>5-bit</a:t>
                </a:r>
              </a:p>
            </p:txBody>
          </p:sp>
          <p:sp>
            <p:nvSpPr>
              <p:cNvPr id="23" name="Rectangle 19">
                <a:extLst>
                  <a:ext uri="{FF2B5EF4-FFF2-40B4-BE49-F238E27FC236}">
                    <a16:creationId xmlns:a16="http://schemas.microsoft.com/office/drawing/2014/main" id="{FD617BA7-BEF0-4FA3-9F5C-88DFBB040CF5}"/>
                  </a:ext>
                </a:extLst>
              </p:cNvPr>
              <p:cNvSpPr>
                <a:spLocks noChangeArrowheads="1"/>
              </p:cNvSpPr>
              <p:nvPr/>
            </p:nvSpPr>
            <p:spPr bwMode="auto">
              <a:xfrm>
                <a:off x="3154" y="3015"/>
                <a:ext cx="608"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shamt</a:t>
                </a:r>
              </a:p>
              <a:p>
                <a:pPr eaLnBrk="1" hangingPunct="1"/>
                <a:r>
                  <a:rPr lang="en-US" altLang="en-US" sz="1600">
                    <a:latin typeface="Calibri" panose="020F0502020204030204" pitchFamily="34" charset="0"/>
                  </a:rPr>
                  <a:t>5-bit</a:t>
                </a:r>
              </a:p>
            </p:txBody>
          </p:sp>
          <p:sp>
            <p:nvSpPr>
              <p:cNvPr id="24" name="Rectangle 20">
                <a:extLst>
                  <a:ext uri="{FF2B5EF4-FFF2-40B4-BE49-F238E27FC236}">
                    <a16:creationId xmlns:a16="http://schemas.microsoft.com/office/drawing/2014/main" id="{8D6AEB7F-CFD3-4CE0-992F-EA7F4906C387}"/>
                  </a:ext>
                </a:extLst>
              </p:cNvPr>
              <p:cNvSpPr>
                <a:spLocks noChangeArrowheads="1"/>
              </p:cNvSpPr>
              <p:nvPr/>
            </p:nvSpPr>
            <p:spPr bwMode="auto">
              <a:xfrm>
                <a:off x="3762" y="3015"/>
                <a:ext cx="702"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funct</a:t>
                </a:r>
              </a:p>
              <a:p>
                <a:pPr eaLnBrk="1" hangingPunct="1"/>
                <a:r>
                  <a:rPr lang="en-US" altLang="en-US" sz="1600">
                    <a:latin typeface="Calibri" panose="020F0502020204030204" pitchFamily="34" charset="0"/>
                  </a:rPr>
                  <a:t>6-bit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E001E-C2C2-4C30-8FE8-E5B41E2C6976}"/>
              </a:ext>
            </a:extLst>
          </p:cNvPr>
          <p:cNvSpPr>
            <a:spLocks noGrp="1"/>
          </p:cNvSpPr>
          <p:nvPr>
            <p:ph type="title"/>
          </p:nvPr>
        </p:nvSpPr>
        <p:spPr/>
        <p:txBody>
          <a:bodyPr/>
          <a:lstStyle/>
          <a:p>
            <a:r>
              <a:rPr lang="en-US" altLang="zh-CN" sz="3600" dirty="0">
                <a:solidFill>
                  <a:srgbClr val="336699"/>
                </a:solidFill>
                <a:latin typeface="微软雅黑" panose="020B0503020204020204" pitchFamily="34" charset="-122"/>
                <a:ea typeface="微软雅黑" panose="020B0503020204020204" pitchFamily="34" charset="-122"/>
                <a:cs typeface="+mj-cs"/>
              </a:rPr>
              <a:t>MIPS</a:t>
            </a:r>
            <a:r>
              <a:rPr lang="zh-CN" altLang="en-US" sz="3600" dirty="0">
                <a:solidFill>
                  <a:srgbClr val="336699"/>
                </a:solidFill>
                <a:latin typeface="微软雅黑" panose="020B0503020204020204" pitchFamily="34" charset="-122"/>
                <a:ea typeface="微软雅黑" panose="020B0503020204020204" pitchFamily="34" charset="-122"/>
                <a:cs typeface="+mj-cs"/>
              </a:rPr>
              <a:t>指令的</a:t>
            </a:r>
            <a:r>
              <a:rPr lang="en-US" altLang="zh-CN" sz="3600" dirty="0">
                <a:solidFill>
                  <a:srgbClr val="336699"/>
                </a:solidFill>
                <a:latin typeface="微软雅黑" panose="020B0503020204020204" pitchFamily="34" charset="-122"/>
                <a:ea typeface="微软雅黑" panose="020B0503020204020204" pitchFamily="34" charset="-122"/>
                <a:cs typeface="+mj-cs"/>
              </a:rPr>
              <a:t>function</a:t>
            </a:r>
            <a:r>
              <a:rPr lang="zh-CN" altLang="en-US" sz="3600" dirty="0">
                <a:solidFill>
                  <a:srgbClr val="336699"/>
                </a:solidFill>
                <a:latin typeface="微软雅黑" panose="020B0503020204020204" pitchFamily="34" charset="-122"/>
                <a:ea typeface="微软雅黑" panose="020B0503020204020204" pitchFamily="34" charset="-122"/>
                <a:cs typeface="+mj-cs"/>
              </a:rPr>
              <a:t>域</a:t>
            </a:r>
          </a:p>
        </p:txBody>
      </p:sp>
      <p:sp>
        <p:nvSpPr>
          <p:cNvPr id="5" name="灯片编号占位符 4">
            <a:extLst>
              <a:ext uri="{FF2B5EF4-FFF2-40B4-BE49-F238E27FC236}">
                <a16:creationId xmlns:a16="http://schemas.microsoft.com/office/drawing/2014/main" id="{087D9FB1-55AA-46DD-91C1-62B5E7AED412}"/>
              </a:ext>
            </a:extLst>
          </p:cNvPr>
          <p:cNvSpPr>
            <a:spLocks noGrp="1"/>
          </p:cNvSpPr>
          <p:nvPr>
            <p:ph type="sldNum" sz="quarter" idx="7"/>
          </p:nvPr>
        </p:nvSpPr>
        <p:spPr/>
        <p:txBody>
          <a:bodyPr/>
          <a:lstStyle/>
          <a:p>
            <a:pPr marL="25121">
              <a:lnSpc>
                <a:spcPts val="1043"/>
              </a:lnSpc>
            </a:pPr>
            <a:fld id="{81D60167-4931-47E6-BA6A-407CBD079E47}" type="slidenum">
              <a:rPr lang="en-US" altLang="zh-CN" smtClean="0"/>
              <a:pPr marL="25121">
                <a:lnSpc>
                  <a:spcPts val="1043"/>
                </a:lnSpc>
              </a:pPr>
              <a:t>7</a:t>
            </a:fld>
            <a:endParaRPr lang="en-US" altLang="zh-CN" dirty="0"/>
          </a:p>
        </p:txBody>
      </p:sp>
      <p:pic>
        <p:nvPicPr>
          <p:cNvPr id="7" name="图片 6">
            <a:extLst>
              <a:ext uri="{FF2B5EF4-FFF2-40B4-BE49-F238E27FC236}">
                <a16:creationId xmlns:a16="http://schemas.microsoft.com/office/drawing/2014/main" id="{62CB23A8-322B-46D4-874E-7AE9655FF154}"/>
              </a:ext>
            </a:extLst>
          </p:cNvPr>
          <p:cNvPicPr>
            <a:picLocks noChangeAspect="1"/>
          </p:cNvPicPr>
          <p:nvPr/>
        </p:nvPicPr>
        <p:blipFill>
          <a:blip r:embed="rId2"/>
          <a:stretch>
            <a:fillRect/>
          </a:stretch>
        </p:blipFill>
        <p:spPr>
          <a:xfrm>
            <a:off x="2302270" y="1050812"/>
            <a:ext cx="6323809" cy="5447619"/>
          </a:xfrm>
          <a:prstGeom prst="rect">
            <a:avLst/>
          </a:prstGeom>
        </p:spPr>
      </p:pic>
      <p:pic>
        <p:nvPicPr>
          <p:cNvPr id="8" name="图片 7">
            <a:extLst>
              <a:ext uri="{FF2B5EF4-FFF2-40B4-BE49-F238E27FC236}">
                <a16:creationId xmlns:a16="http://schemas.microsoft.com/office/drawing/2014/main" id="{377E8A15-6D34-4BAC-ACA0-7725A046CF94}"/>
              </a:ext>
            </a:extLst>
          </p:cNvPr>
          <p:cNvPicPr>
            <a:picLocks noChangeAspect="1"/>
          </p:cNvPicPr>
          <p:nvPr/>
        </p:nvPicPr>
        <p:blipFill>
          <a:blip r:embed="rId3"/>
          <a:stretch>
            <a:fillRect/>
          </a:stretch>
        </p:blipFill>
        <p:spPr>
          <a:xfrm>
            <a:off x="62365" y="3322032"/>
            <a:ext cx="7238095" cy="3419048"/>
          </a:xfrm>
          <a:prstGeom prst="rect">
            <a:avLst/>
          </a:prstGeom>
        </p:spPr>
      </p:pic>
      <p:sp>
        <p:nvSpPr>
          <p:cNvPr id="9" name="Rounded Rectangle 6">
            <a:extLst>
              <a:ext uri="{FF2B5EF4-FFF2-40B4-BE49-F238E27FC236}">
                <a16:creationId xmlns:a16="http://schemas.microsoft.com/office/drawing/2014/main" id="{B3133F05-F656-4E4C-A6A4-E155D8135735}"/>
              </a:ext>
            </a:extLst>
          </p:cNvPr>
          <p:cNvSpPr/>
          <p:nvPr/>
        </p:nvSpPr>
        <p:spPr>
          <a:xfrm>
            <a:off x="137652" y="1143000"/>
            <a:ext cx="2164618" cy="2179032"/>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000" b="0" dirty="0">
                <a:solidFill>
                  <a:schemeClr val="tx1"/>
                </a:solidFill>
                <a:latin typeface="微软雅黑" panose="020B0503020204020204" pitchFamily="34" charset="-122"/>
                <a:ea typeface="微软雅黑" panose="020B0503020204020204" pitchFamily="34" charset="-122"/>
              </a:rPr>
              <a:t>MIPS</a:t>
            </a:r>
            <a:r>
              <a:rPr lang="zh-CN" altLang="en-US" sz="2000" b="0" dirty="0">
                <a:solidFill>
                  <a:schemeClr val="tx1"/>
                </a:solidFill>
                <a:latin typeface="微软雅黑" panose="020B0503020204020204" pitchFamily="34" charset="-122"/>
                <a:ea typeface="微软雅黑" panose="020B0503020204020204" pitchFamily="34" charset="-122"/>
              </a:rPr>
              <a:t>的</a:t>
            </a:r>
            <a:r>
              <a:rPr lang="en-US" altLang="zh-CN" sz="2000" b="0" dirty="0">
                <a:solidFill>
                  <a:schemeClr val="tx1"/>
                </a:solidFill>
                <a:latin typeface="微软雅黑" panose="020B0503020204020204" pitchFamily="34" charset="-122"/>
                <a:ea typeface="微软雅黑" panose="020B0503020204020204" pitchFamily="34" charset="-122"/>
              </a:rPr>
              <a:t>R-type</a:t>
            </a:r>
            <a:r>
              <a:rPr lang="zh-CN" altLang="en-US" sz="2000" b="0" dirty="0">
                <a:solidFill>
                  <a:schemeClr val="tx1"/>
                </a:solidFill>
                <a:latin typeface="微软雅黑" panose="020B0503020204020204" pitchFamily="34" charset="-122"/>
                <a:ea typeface="微软雅黑" panose="020B0503020204020204" pitchFamily="34" charset="-122"/>
              </a:rPr>
              <a:t>指令的操作码是</a:t>
            </a:r>
            <a:r>
              <a:rPr lang="en-US" altLang="zh-CN" sz="2000" b="0" dirty="0">
                <a:solidFill>
                  <a:schemeClr val="tx1"/>
                </a:solidFill>
                <a:latin typeface="微软雅黑" panose="020B0503020204020204" pitchFamily="34" charset="-122"/>
                <a:ea typeface="微软雅黑" panose="020B0503020204020204" pitchFamily="34" charset="-122"/>
              </a:rPr>
              <a:t>0</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sz="2000" b="0" dirty="0">
              <a:solidFill>
                <a:schemeClr val="tx1"/>
              </a:solidFill>
              <a:latin typeface="微软雅黑" panose="020B0503020204020204" pitchFamily="34" charset="-122"/>
              <a:ea typeface="微软雅黑" panose="020B0503020204020204" pitchFamily="34" charset="-122"/>
            </a:endParaRPr>
          </a:p>
          <a:p>
            <a:pPr>
              <a:defRPr/>
            </a:pPr>
            <a:r>
              <a:rPr lang="en-US" sz="2000" b="0" dirty="0" err="1">
                <a:solidFill>
                  <a:srgbClr val="00B050"/>
                </a:solidFill>
                <a:latin typeface="微软雅黑" panose="020B0503020204020204" pitchFamily="34" charset="-122"/>
                <a:ea typeface="微软雅黑" panose="020B0503020204020204" pitchFamily="34" charset="-122"/>
              </a:rPr>
              <a:t>Funct</a:t>
            </a:r>
            <a:r>
              <a:rPr lang="en-US" sz="2000" b="0" dirty="0">
                <a:solidFill>
                  <a:srgbClr val="00B050"/>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定义了具体的功能。</a:t>
            </a:r>
            <a:endParaRPr 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519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923" y="2654883"/>
            <a:ext cx="8087301" cy="2446824"/>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所有的</a:t>
            </a:r>
            <a:r>
              <a:rPr sz="2800" b="0" spc="-60" dirty="0">
                <a:latin typeface="微软雅黑" panose="020B0503020204020204" pitchFamily="34" charset="-122"/>
                <a:ea typeface="微软雅黑" panose="020B0503020204020204" pitchFamily="34" charset="-122"/>
                <a:cs typeface="Calibri" panose="020F0502020204030204"/>
              </a:rPr>
              <a:t>loads </a:t>
            </a:r>
            <a:r>
              <a:rPr lang="zh-CN" altLang="en-US" sz="2800" b="0" spc="-60" dirty="0">
                <a:latin typeface="微软雅黑" panose="020B0503020204020204" pitchFamily="34" charset="-122"/>
                <a:ea typeface="微软雅黑" panose="020B0503020204020204" pitchFamily="34" charset="-122"/>
                <a:cs typeface="Calibri" panose="020F0502020204030204"/>
              </a:rPr>
              <a:t>和</a:t>
            </a:r>
            <a:r>
              <a:rPr sz="2800" b="0" spc="-60" dirty="0">
                <a:latin typeface="微软雅黑" panose="020B0503020204020204" pitchFamily="34" charset="-122"/>
                <a:ea typeface="微软雅黑" panose="020B0503020204020204" pitchFamily="34" charset="-122"/>
                <a:cs typeface="Calibri" panose="020F0502020204030204"/>
              </a:rPr>
              <a:t> stores </a:t>
            </a:r>
            <a:r>
              <a:rPr lang="zh-CN" altLang="en-US" sz="2800" b="0" spc="-60" dirty="0">
                <a:latin typeface="微软雅黑" panose="020B0503020204020204" pitchFamily="34" charset="-122"/>
                <a:ea typeface="微软雅黑" panose="020B0503020204020204" pitchFamily="34" charset="-122"/>
                <a:cs typeface="Calibri" panose="020F0502020204030204"/>
              </a:rPr>
              <a:t>类指令都是</a:t>
            </a:r>
            <a:r>
              <a:rPr lang="en-US" altLang="zh-CN" sz="2800" b="0" spc="-60" dirty="0">
                <a:latin typeface="微软雅黑" panose="020B0503020204020204" pitchFamily="34" charset="-122"/>
                <a:ea typeface="微软雅黑" panose="020B0503020204020204" pitchFamily="34" charset="-122"/>
                <a:cs typeface="Calibri" panose="020F0502020204030204"/>
              </a:rPr>
              <a:t>I-type</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例如： </a:t>
            </a:r>
            <a:r>
              <a:rPr sz="2800" b="0" spc="-60" dirty="0" err="1">
                <a:latin typeface="微软雅黑" panose="020B0503020204020204" pitchFamily="34" charset="-122"/>
                <a:ea typeface="微软雅黑" panose="020B0503020204020204" pitchFamily="34" charset="-122"/>
                <a:cs typeface="Calibri" panose="020F0502020204030204"/>
              </a:rPr>
              <a:t>lw</a:t>
            </a:r>
            <a:r>
              <a:rPr sz="2800" b="0" spc="-60" dirty="0">
                <a:latin typeface="微软雅黑" panose="020B0503020204020204" pitchFamily="34" charset="-122"/>
                <a:ea typeface="微软雅黑" panose="020B0503020204020204" pitchFamily="34" charset="-122"/>
                <a:cs typeface="Calibri" panose="020F0502020204030204"/>
              </a:rPr>
              <a:t> $1, 100($2)</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12700" eaLnBrk="0" hangingPunct="0">
              <a:spcBef>
                <a:spcPts val="600"/>
              </a:spcBef>
              <a:spcAft>
                <a:spcPts val="600"/>
              </a:spcAft>
              <a:buClr>
                <a:srgbClr val="151F36"/>
              </a:buClr>
              <a:buSzPct val="100000"/>
              <a:tabLst>
                <a:tab pos="346710" algn="l"/>
                <a:tab pos="347345" algn="l"/>
              </a:tabLst>
            </a:pPr>
            <a:r>
              <a:rPr lang="en-US" altLang="zh-CN" sz="2000" b="0" spc="-60" dirty="0">
                <a:latin typeface="Verdana" panose="020B0604030504040204" pitchFamily="34" charset="0"/>
                <a:ea typeface="Verdana" panose="020B0604030504040204" pitchFamily="34" charset="0"/>
                <a:cs typeface="Calibri" panose="020F0502020204030204"/>
              </a:rPr>
              <a:t>     </a:t>
            </a:r>
            <a:r>
              <a:rPr sz="2000" b="0" spc="-60" dirty="0">
                <a:latin typeface="Verdana" panose="020B0604030504040204" pitchFamily="34" charset="0"/>
                <a:ea typeface="Verdana" panose="020B0604030504040204" pitchFamily="34" charset="0"/>
                <a:cs typeface="Calibri" panose="020F0502020204030204"/>
              </a:rPr>
              <a:t>100011 00010 00001 0000000001100100</a:t>
            </a:r>
          </a:p>
          <a:p>
            <a:pPr marR="236134">
              <a:tabLst>
                <a:tab pos="1496560" algn="l"/>
                <a:tab pos="2710513" algn="l"/>
                <a:tab pos="4173160" algn="l"/>
              </a:tabLst>
            </a:pPr>
            <a:r>
              <a:rPr lang="en-US" altLang="zh-CN" sz="2000" b="0" spc="-5" dirty="0">
                <a:latin typeface="Verdana" panose="020B0604030504040204" pitchFamily="34" charset="0"/>
                <a:ea typeface="Verdana" panose="020B0604030504040204" pitchFamily="34" charset="0"/>
                <a:cs typeface="Verdana"/>
              </a:rPr>
              <a:t>        </a:t>
            </a:r>
            <a:r>
              <a:rPr sz="2000" b="0" spc="-5" dirty="0" err="1">
                <a:latin typeface="Verdana" panose="020B0604030504040204" pitchFamily="34" charset="0"/>
                <a:ea typeface="Verdana" panose="020B0604030504040204" pitchFamily="34" charset="0"/>
                <a:cs typeface="Verdana"/>
              </a:rPr>
              <a:t>lw</a:t>
            </a:r>
            <a:r>
              <a:rPr sz="2000" b="0" spc="-5" dirty="0">
                <a:latin typeface="Verdana" panose="020B0604030504040204" pitchFamily="34" charset="0"/>
                <a:ea typeface="Verdana" panose="020B0604030504040204" pitchFamily="34" charset="0"/>
                <a:cs typeface="Verdana"/>
              </a:rPr>
              <a:t>	</a:t>
            </a:r>
            <a:r>
              <a:rPr lang="en-US" altLang="zh-CN" sz="2000" b="0" spc="-5" dirty="0">
                <a:latin typeface="Verdana" panose="020B0604030504040204" pitchFamily="34" charset="0"/>
                <a:ea typeface="Verdana" panose="020B0604030504040204" pitchFamily="34" charset="0"/>
                <a:cs typeface="Verdana"/>
              </a:rPr>
              <a:t>   </a:t>
            </a:r>
            <a:r>
              <a:rPr sz="2000" b="0" spc="-5" dirty="0">
                <a:latin typeface="Verdana" panose="020B0604030504040204" pitchFamily="34" charset="0"/>
                <a:ea typeface="Verdana" panose="020B0604030504040204" pitchFamily="34" charset="0"/>
                <a:cs typeface="Verdana"/>
              </a:rPr>
              <a:t>2</a:t>
            </a:r>
            <a:r>
              <a:rPr lang="en-US" altLang="zh-CN" sz="2000" b="0" spc="-5" dirty="0">
                <a:latin typeface="Verdana" panose="020B0604030504040204" pitchFamily="34" charset="0"/>
                <a:ea typeface="Verdana" panose="020B0604030504040204" pitchFamily="34" charset="0"/>
                <a:cs typeface="Verdana"/>
              </a:rPr>
              <a:t>        </a:t>
            </a:r>
            <a:r>
              <a:rPr sz="2000" b="0" spc="-5" dirty="0">
                <a:latin typeface="Verdana" panose="020B0604030504040204" pitchFamily="34" charset="0"/>
                <a:ea typeface="Verdana" panose="020B0604030504040204" pitchFamily="34" charset="0"/>
                <a:cs typeface="Verdana"/>
              </a:rPr>
              <a:t>1</a:t>
            </a:r>
            <a:r>
              <a:rPr lang="en-US" altLang="zh-CN" sz="2000" b="0" spc="-5" dirty="0">
                <a:latin typeface="Verdana" panose="020B0604030504040204" pitchFamily="34" charset="0"/>
                <a:ea typeface="Verdana" panose="020B0604030504040204" pitchFamily="34" charset="0"/>
                <a:cs typeface="Verdana"/>
              </a:rPr>
              <a:t>       </a:t>
            </a:r>
            <a:r>
              <a:rPr sz="2000" b="0" spc="-5" dirty="0">
                <a:latin typeface="Verdana" panose="020B0604030504040204" pitchFamily="34" charset="0"/>
                <a:ea typeface="Verdana" panose="020B0604030504040204" pitchFamily="34" charset="0"/>
                <a:cs typeface="Verdana"/>
              </a:rPr>
              <a:t>100 </a:t>
            </a:r>
            <a:r>
              <a:rPr sz="2000" b="0" spc="-10" dirty="0">
                <a:latin typeface="Verdana" panose="020B0604030504040204" pitchFamily="34" charset="0"/>
                <a:ea typeface="Verdana" panose="020B0604030504040204" pitchFamily="34" charset="0"/>
                <a:cs typeface="Verdana"/>
              </a:rPr>
              <a:t>(in</a:t>
            </a:r>
            <a:r>
              <a:rPr sz="2000" b="0" spc="-74" dirty="0">
                <a:latin typeface="Verdana" panose="020B0604030504040204" pitchFamily="34" charset="0"/>
                <a:ea typeface="Verdana" panose="020B0604030504040204" pitchFamily="34" charset="0"/>
                <a:cs typeface="Verdana"/>
              </a:rPr>
              <a:t> </a:t>
            </a:r>
            <a:r>
              <a:rPr sz="2000" b="0" spc="-5" dirty="0">
                <a:latin typeface="Verdana" panose="020B0604030504040204" pitchFamily="34" charset="0"/>
                <a:ea typeface="Verdana" panose="020B0604030504040204" pitchFamily="34" charset="0"/>
                <a:cs typeface="Verdana"/>
              </a:rPr>
              <a:t>binary)</a:t>
            </a:r>
            <a:endParaRPr sz="2000" b="0" dirty="0">
              <a:latin typeface="Verdana" panose="020B0604030504040204" pitchFamily="34" charset="0"/>
              <a:ea typeface="Verdana" panose="020B0604030504040204" pitchFamily="34" charset="0"/>
              <a:cs typeface="Verdana"/>
            </a:endParaRPr>
          </a:p>
        </p:txBody>
      </p:sp>
      <p:sp>
        <p:nvSpPr>
          <p:cNvPr id="7" name="标题 6">
            <a:extLst>
              <a:ext uri="{FF2B5EF4-FFF2-40B4-BE49-F238E27FC236}">
                <a16:creationId xmlns:a16="http://schemas.microsoft.com/office/drawing/2014/main" id="{404C8989-0763-4D67-885C-D1E559D42780}"/>
              </a:ext>
            </a:extLst>
          </p:cNvPr>
          <p:cNvSpPr>
            <a:spLocks noGrp="1"/>
          </p:cNvSpPr>
          <p:nvPr>
            <p:ph type="title"/>
          </p:nvPr>
        </p:nvSpPr>
        <p:spPr/>
        <p:txBody>
          <a:bodyPr/>
          <a:lstStyle/>
          <a:p>
            <a:r>
              <a:rPr lang="en-US" altLang="zh-CN" dirty="0"/>
              <a:t>I-type (</a:t>
            </a:r>
            <a:r>
              <a:rPr lang="zh-CN" altLang="en-US" dirty="0"/>
              <a:t>访存类指令</a:t>
            </a:r>
            <a:r>
              <a:rPr lang="en-US" altLang="zh-CN" dirty="0"/>
              <a:t>)</a:t>
            </a:r>
            <a:endParaRPr lang="zh-CN" altLang="en-US" dirty="0"/>
          </a:p>
        </p:txBody>
      </p:sp>
      <p:grpSp>
        <p:nvGrpSpPr>
          <p:cNvPr id="8" name="Group 4">
            <a:extLst>
              <a:ext uri="{FF2B5EF4-FFF2-40B4-BE49-F238E27FC236}">
                <a16:creationId xmlns:a16="http://schemas.microsoft.com/office/drawing/2014/main" id="{0CEDA5A5-08CE-4DB2-B539-AC16EE961A19}"/>
              </a:ext>
            </a:extLst>
          </p:cNvPr>
          <p:cNvGrpSpPr>
            <a:grpSpLocks/>
          </p:cNvGrpSpPr>
          <p:nvPr/>
        </p:nvGrpSpPr>
        <p:grpSpPr bwMode="auto">
          <a:xfrm>
            <a:off x="714834" y="1441777"/>
            <a:ext cx="5791200" cy="304800"/>
            <a:chOff x="720" y="3486"/>
            <a:chExt cx="3648" cy="192"/>
          </a:xfrm>
        </p:grpSpPr>
        <p:grpSp>
          <p:nvGrpSpPr>
            <p:cNvPr id="9" name="Group 5">
              <a:extLst>
                <a:ext uri="{FF2B5EF4-FFF2-40B4-BE49-F238E27FC236}">
                  <a16:creationId xmlns:a16="http://schemas.microsoft.com/office/drawing/2014/main" id="{6FDFE716-275D-4400-B57E-247F9ABFAB6F}"/>
                </a:ext>
              </a:extLst>
            </p:cNvPr>
            <p:cNvGrpSpPr>
              <a:grpSpLocks/>
            </p:cNvGrpSpPr>
            <p:nvPr/>
          </p:nvGrpSpPr>
          <p:grpSpPr bwMode="auto">
            <a:xfrm>
              <a:off x="720" y="3486"/>
              <a:ext cx="1824" cy="192"/>
              <a:chOff x="720" y="3486"/>
              <a:chExt cx="1968" cy="192"/>
            </a:xfrm>
          </p:grpSpPr>
          <p:sp>
            <p:nvSpPr>
              <p:cNvPr id="12" name="Rectangle 6">
                <a:extLst>
                  <a:ext uri="{FF2B5EF4-FFF2-40B4-BE49-F238E27FC236}">
                    <a16:creationId xmlns:a16="http://schemas.microsoft.com/office/drawing/2014/main" id="{03423547-CC4F-402C-82CA-3F08F277C678}"/>
                  </a:ext>
                </a:extLst>
              </p:cNvPr>
              <p:cNvSpPr>
                <a:spLocks noChangeArrowheads="1"/>
              </p:cNvSpPr>
              <p:nvPr/>
            </p:nvSpPr>
            <p:spPr bwMode="auto">
              <a:xfrm>
                <a:off x="720" y="3486"/>
                <a:ext cx="720"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opcode</a:t>
                </a:r>
              </a:p>
              <a:p>
                <a:pPr eaLnBrk="1" hangingPunct="1"/>
                <a:r>
                  <a:rPr lang="en-US" altLang="en-US" sz="1600">
                    <a:latin typeface="Calibri" panose="020F0502020204030204" pitchFamily="34" charset="0"/>
                  </a:rPr>
                  <a:t>6-bit</a:t>
                </a:r>
              </a:p>
            </p:txBody>
          </p:sp>
          <p:sp>
            <p:nvSpPr>
              <p:cNvPr id="13" name="Rectangle 7">
                <a:extLst>
                  <a:ext uri="{FF2B5EF4-FFF2-40B4-BE49-F238E27FC236}">
                    <a16:creationId xmlns:a16="http://schemas.microsoft.com/office/drawing/2014/main" id="{D2AA1B34-95F3-485C-8039-787116F9F1E3}"/>
                  </a:ext>
                </a:extLst>
              </p:cNvPr>
              <p:cNvSpPr>
                <a:spLocks noChangeArrowheads="1"/>
              </p:cNvSpPr>
              <p:nvPr/>
            </p:nvSpPr>
            <p:spPr bwMode="auto">
              <a:xfrm>
                <a:off x="1440" y="3486"/>
                <a:ext cx="6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rs</a:t>
                </a:r>
              </a:p>
              <a:p>
                <a:pPr eaLnBrk="1" hangingPunct="1"/>
                <a:r>
                  <a:rPr lang="en-US" altLang="en-US" sz="1600">
                    <a:latin typeface="Calibri" panose="020F0502020204030204" pitchFamily="34" charset="0"/>
                  </a:rPr>
                  <a:t>5-bit</a:t>
                </a:r>
              </a:p>
            </p:txBody>
          </p:sp>
          <p:sp>
            <p:nvSpPr>
              <p:cNvPr id="14" name="Rectangle 8">
                <a:extLst>
                  <a:ext uri="{FF2B5EF4-FFF2-40B4-BE49-F238E27FC236}">
                    <a16:creationId xmlns:a16="http://schemas.microsoft.com/office/drawing/2014/main" id="{A847B8DF-0C07-4B44-AD90-155F077224E1}"/>
                  </a:ext>
                </a:extLst>
              </p:cNvPr>
              <p:cNvSpPr>
                <a:spLocks noChangeArrowheads="1"/>
              </p:cNvSpPr>
              <p:nvPr/>
            </p:nvSpPr>
            <p:spPr bwMode="auto">
              <a:xfrm>
                <a:off x="2064" y="3486"/>
                <a:ext cx="6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rt</a:t>
                </a:r>
              </a:p>
              <a:p>
                <a:pPr eaLnBrk="1" hangingPunct="1"/>
                <a:r>
                  <a:rPr lang="en-US" altLang="en-US" sz="1600">
                    <a:latin typeface="Calibri" panose="020F0502020204030204" pitchFamily="34" charset="0"/>
                  </a:rPr>
                  <a:t>5-bit</a:t>
                </a:r>
              </a:p>
            </p:txBody>
          </p:sp>
        </p:grpSp>
        <p:sp>
          <p:nvSpPr>
            <p:cNvPr id="10" name="Rectangle 9">
              <a:extLst>
                <a:ext uri="{FF2B5EF4-FFF2-40B4-BE49-F238E27FC236}">
                  <a16:creationId xmlns:a16="http://schemas.microsoft.com/office/drawing/2014/main" id="{C0E690BC-1955-4C7E-A4DE-B7382B584C74}"/>
                </a:ext>
              </a:extLst>
            </p:cNvPr>
            <p:cNvSpPr>
              <a:spLocks noChangeArrowheads="1"/>
            </p:cNvSpPr>
            <p:nvPr/>
          </p:nvSpPr>
          <p:spPr bwMode="auto">
            <a:xfrm>
              <a:off x="2544" y="3486"/>
              <a:ext cx="18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immediate</a:t>
              </a:r>
            </a:p>
            <a:p>
              <a:pPr eaLnBrk="1" hangingPunct="1"/>
              <a:r>
                <a:rPr lang="en-US" altLang="en-US" sz="1600">
                  <a:latin typeface="Calibri" panose="020F0502020204030204" pitchFamily="34" charset="0"/>
                </a:rPr>
                <a:t>16-bit</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6596" y="2314604"/>
            <a:ext cx="7780564" cy="3631763"/>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带有立即数的</a:t>
            </a:r>
            <a:r>
              <a:rPr lang="zh-CN" altLang="en-US" sz="2800" b="0" spc="-60" dirty="0" smtClean="0">
                <a:latin typeface="微软雅黑" panose="020B0503020204020204" pitchFamily="34" charset="-122"/>
                <a:ea typeface="微软雅黑" panose="020B0503020204020204" pitchFamily="34" charset="-122"/>
                <a:cs typeface="Calibri" panose="020F0502020204030204"/>
              </a:rPr>
              <a:t>算术运算</a:t>
            </a:r>
            <a:r>
              <a:rPr lang="zh-CN" altLang="en-US" sz="2800" b="0" spc="-60" dirty="0">
                <a:latin typeface="微软雅黑" panose="020B0503020204020204" pitchFamily="34" charset="-122"/>
                <a:ea typeface="微软雅黑" panose="020B0503020204020204" pitchFamily="34" charset="-122"/>
                <a:cs typeface="Calibri" panose="020F0502020204030204"/>
              </a:rPr>
              <a:t>指令，也是</a:t>
            </a:r>
            <a:r>
              <a:rPr lang="en-US" altLang="zh-CN" sz="2800" b="0" spc="-60" dirty="0">
                <a:latin typeface="微软雅黑" panose="020B0503020204020204" pitchFamily="34" charset="-122"/>
                <a:ea typeface="微软雅黑" panose="020B0503020204020204" pitchFamily="34" charset="-122"/>
                <a:cs typeface="Calibri" panose="020F0502020204030204"/>
              </a:rPr>
              <a:t>I-type</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addi</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$1, $2, 100</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001000	00010 00001 0000000001100100</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条件分支指令，也是</a:t>
            </a:r>
            <a:r>
              <a:rPr lang="en-US" altLang="zh-CN" sz="2800" b="0" spc="-60" dirty="0">
                <a:latin typeface="微软雅黑" panose="020B0503020204020204" pitchFamily="34" charset="-122"/>
                <a:ea typeface="微软雅黑" panose="020B0503020204020204" pitchFamily="34" charset="-122"/>
                <a:cs typeface="Calibri" panose="020F0502020204030204"/>
              </a:rPr>
              <a:t>I-type</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beq</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$1, $2, 7</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000100 00001 00010 0000 0000 0000 0111</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 =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PC+4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(0000 0111 &lt;&lt; 2)	</a:t>
            </a:r>
            <a:r>
              <a:rPr lang="en-US" altLang="zh-CN" sz="2400" b="0" spc="5" dirty="0">
                <a:solidFill>
                  <a:schemeClr val="bg1">
                    <a:lumMod val="65000"/>
                  </a:schemeClr>
                </a:solidFill>
                <a:latin typeface="微软雅黑" panose="020B0503020204020204" pitchFamily="34" charset="-122"/>
                <a:ea typeface="微软雅黑" panose="020B0503020204020204" pitchFamily="34" charset="-122"/>
                <a:cs typeface="Calibri" panose="020F0502020204030204"/>
              </a:rPr>
              <a:t>// word offset</a:t>
            </a:r>
          </a:p>
        </p:txBody>
      </p:sp>
      <p:sp>
        <p:nvSpPr>
          <p:cNvPr id="7" name="标题 6">
            <a:extLst>
              <a:ext uri="{FF2B5EF4-FFF2-40B4-BE49-F238E27FC236}">
                <a16:creationId xmlns:a16="http://schemas.microsoft.com/office/drawing/2014/main" id="{404C8989-0763-4D67-885C-D1E559D42780}"/>
              </a:ext>
            </a:extLst>
          </p:cNvPr>
          <p:cNvSpPr>
            <a:spLocks noGrp="1"/>
          </p:cNvSpPr>
          <p:nvPr>
            <p:ph type="title"/>
          </p:nvPr>
        </p:nvSpPr>
        <p:spPr/>
        <p:txBody>
          <a:bodyPr/>
          <a:lstStyle/>
          <a:p>
            <a:r>
              <a:rPr lang="en-US" altLang="zh-CN" dirty="0"/>
              <a:t>I-type (</a:t>
            </a:r>
            <a:r>
              <a:rPr lang="zh-CN" altLang="en-US" dirty="0"/>
              <a:t>立即数类型</a:t>
            </a:r>
            <a:r>
              <a:rPr lang="en-US" altLang="zh-CN" dirty="0"/>
              <a:t>)</a:t>
            </a:r>
            <a:endParaRPr lang="zh-CN" altLang="en-US" dirty="0"/>
          </a:p>
        </p:txBody>
      </p:sp>
      <p:grpSp>
        <p:nvGrpSpPr>
          <p:cNvPr id="8" name="Group 4">
            <a:extLst>
              <a:ext uri="{FF2B5EF4-FFF2-40B4-BE49-F238E27FC236}">
                <a16:creationId xmlns:a16="http://schemas.microsoft.com/office/drawing/2014/main" id="{0CEDA5A5-08CE-4DB2-B539-AC16EE961A19}"/>
              </a:ext>
            </a:extLst>
          </p:cNvPr>
          <p:cNvGrpSpPr>
            <a:grpSpLocks/>
          </p:cNvGrpSpPr>
          <p:nvPr/>
        </p:nvGrpSpPr>
        <p:grpSpPr bwMode="auto">
          <a:xfrm>
            <a:off x="714834" y="1409239"/>
            <a:ext cx="5791200" cy="304800"/>
            <a:chOff x="720" y="3486"/>
            <a:chExt cx="3648" cy="192"/>
          </a:xfrm>
        </p:grpSpPr>
        <p:grpSp>
          <p:nvGrpSpPr>
            <p:cNvPr id="9" name="Group 5">
              <a:extLst>
                <a:ext uri="{FF2B5EF4-FFF2-40B4-BE49-F238E27FC236}">
                  <a16:creationId xmlns:a16="http://schemas.microsoft.com/office/drawing/2014/main" id="{6FDFE716-275D-4400-B57E-247F9ABFAB6F}"/>
                </a:ext>
              </a:extLst>
            </p:cNvPr>
            <p:cNvGrpSpPr>
              <a:grpSpLocks/>
            </p:cNvGrpSpPr>
            <p:nvPr/>
          </p:nvGrpSpPr>
          <p:grpSpPr bwMode="auto">
            <a:xfrm>
              <a:off x="720" y="3486"/>
              <a:ext cx="1824" cy="192"/>
              <a:chOff x="720" y="3486"/>
              <a:chExt cx="1968" cy="192"/>
            </a:xfrm>
          </p:grpSpPr>
          <p:sp>
            <p:nvSpPr>
              <p:cNvPr id="12" name="Rectangle 6">
                <a:extLst>
                  <a:ext uri="{FF2B5EF4-FFF2-40B4-BE49-F238E27FC236}">
                    <a16:creationId xmlns:a16="http://schemas.microsoft.com/office/drawing/2014/main" id="{03423547-CC4F-402C-82CA-3F08F277C678}"/>
                  </a:ext>
                </a:extLst>
              </p:cNvPr>
              <p:cNvSpPr>
                <a:spLocks noChangeArrowheads="1"/>
              </p:cNvSpPr>
              <p:nvPr/>
            </p:nvSpPr>
            <p:spPr bwMode="auto">
              <a:xfrm>
                <a:off x="720" y="3486"/>
                <a:ext cx="720"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opcode</a:t>
                </a:r>
              </a:p>
              <a:p>
                <a:pPr eaLnBrk="1" hangingPunct="1"/>
                <a:r>
                  <a:rPr lang="en-US" altLang="en-US" sz="1600">
                    <a:latin typeface="Calibri" panose="020F0502020204030204" pitchFamily="34" charset="0"/>
                  </a:rPr>
                  <a:t>6-bit</a:t>
                </a:r>
              </a:p>
            </p:txBody>
          </p:sp>
          <p:sp>
            <p:nvSpPr>
              <p:cNvPr id="13" name="Rectangle 7">
                <a:extLst>
                  <a:ext uri="{FF2B5EF4-FFF2-40B4-BE49-F238E27FC236}">
                    <a16:creationId xmlns:a16="http://schemas.microsoft.com/office/drawing/2014/main" id="{D2AA1B34-95F3-485C-8039-787116F9F1E3}"/>
                  </a:ext>
                </a:extLst>
              </p:cNvPr>
              <p:cNvSpPr>
                <a:spLocks noChangeArrowheads="1"/>
              </p:cNvSpPr>
              <p:nvPr/>
            </p:nvSpPr>
            <p:spPr bwMode="auto">
              <a:xfrm>
                <a:off x="1440" y="3486"/>
                <a:ext cx="6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err="1">
                    <a:latin typeface="Calibri" panose="020F0502020204030204" pitchFamily="34" charset="0"/>
                  </a:rPr>
                  <a:t>rs</a:t>
                </a:r>
                <a:endParaRPr lang="en-US" altLang="en-US" sz="2000" dirty="0">
                  <a:latin typeface="Calibri" panose="020F0502020204030204" pitchFamily="34" charset="0"/>
                </a:endParaRPr>
              </a:p>
              <a:p>
                <a:pPr eaLnBrk="1" hangingPunct="1"/>
                <a:r>
                  <a:rPr lang="en-US" altLang="en-US" sz="1600" dirty="0">
                    <a:latin typeface="Calibri" panose="020F0502020204030204" pitchFamily="34" charset="0"/>
                  </a:rPr>
                  <a:t>5-bit</a:t>
                </a:r>
              </a:p>
            </p:txBody>
          </p:sp>
          <p:sp>
            <p:nvSpPr>
              <p:cNvPr id="14" name="Rectangle 8">
                <a:extLst>
                  <a:ext uri="{FF2B5EF4-FFF2-40B4-BE49-F238E27FC236}">
                    <a16:creationId xmlns:a16="http://schemas.microsoft.com/office/drawing/2014/main" id="{A847B8DF-0C07-4B44-AD90-155F077224E1}"/>
                  </a:ext>
                </a:extLst>
              </p:cNvPr>
              <p:cNvSpPr>
                <a:spLocks noChangeArrowheads="1"/>
              </p:cNvSpPr>
              <p:nvPr/>
            </p:nvSpPr>
            <p:spPr bwMode="auto">
              <a:xfrm>
                <a:off x="2064" y="3486"/>
                <a:ext cx="6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rt</a:t>
                </a:r>
              </a:p>
              <a:p>
                <a:pPr eaLnBrk="1" hangingPunct="1"/>
                <a:r>
                  <a:rPr lang="en-US" altLang="en-US" sz="1600">
                    <a:latin typeface="Calibri" panose="020F0502020204030204" pitchFamily="34" charset="0"/>
                  </a:rPr>
                  <a:t>5-bit</a:t>
                </a:r>
              </a:p>
            </p:txBody>
          </p:sp>
        </p:grpSp>
        <p:sp>
          <p:nvSpPr>
            <p:cNvPr id="10" name="Rectangle 9">
              <a:extLst>
                <a:ext uri="{FF2B5EF4-FFF2-40B4-BE49-F238E27FC236}">
                  <a16:creationId xmlns:a16="http://schemas.microsoft.com/office/drawing/2014/main" id="{C0E690BC-1955-4C7E-A4DE-B7382B584C74}"/>
                </a:ext>
              </a:extLst>
            </p:cNvPr>
            <p:cNvSpPr>
              <a:spLocks noChangeArrowheads="1"/>
            </p:cNvSpPr>
            <p:nvPr/>
          </p:nvSpPr>
          <p:spPr bwMode="auto">
            <a:xfrm>
              <a:off x="2544" y="3486"/>
              <a:ext cx="1824" cy="192"/>
            </a:xfrm>
            <a:prstGeom prst="rect">
              <a:avLst/>
            </a:prstGeom>
            <a:solidFill>
              <a:schemeClr val="bg1"/>
            </a:solidFill>
            <a:ln w="19050">
              <a:solidFill>
                <a:schemeClr val="tx1"/>
              </a:solidFill>
              <a:miter lim="800000"/>
              <a:headEnd/>
              <a:tailEnd/>
            </a:ln>
          </p:spPr>
          <p:txBody>
            <a:bodyPr wrap="none" tIns="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latin typeface="Calibri" panose="020F0502020204030204" pitchFamily="34" charset="0"/>
                </a:rPr>
                <a:t>immediate</a:t>
              </a:r>
            </a:p>
            <a:p>
              <a:pPr eaLnBrk="1" hangingPunct="1"/>
              <a:r>
                <a:rPr lang="en-US" altLang="en-US" sz="1600">
                  <a:latin typeface="Calibri" panose="020F0502020204030204" pitchFamily="34" charset="0"/>
                </a:rPr>
                <a:t>16-bit</a:t>
              </a:r>
            </a:p>
          </p:txBody>
        </p:sp>
      </p:grpSp>
    </p:spTree>
    <p:extLst>
      <p:ext uri="{BB962C8B-B14F-4D97-AF65-F5344CB8AC3E}">
        <p14:creationId xmlns:p14="http://schemas.microsoft.com/office/powerpoint/2010/main" val="20823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Words>
  <Application>Microsoft Office PowerPoint</Application>
  <PresentationFormat>全屏显示(4:3)</PresentationFormat>
  <Paragraphs>369</Paragraphs>
  <Slides>30</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华文行楷</vt:lpstr>
      <vt:lpstr>宋体</vt:lpstr>
      <vt:lpstr>微软雅黑</vt:lpstr>
      <vt:lpstr>ＭＳ Ｐゴシック</vt:lpstr>
      <vt:lpstr>Calibri</vt:lpstr>
      <vt:lpstr>Arial</vt:lpstr>
      <vt:lpstr>Times New Roman</vt:lpstr>
      <vt:lpstr>Tahoma</vt:lpstr>
      <vt:lpstr>Courier</vt:lpstr>
      <vt:lpstr>Tw Cen MT</vt:lpstr>
      <vt:lpstr>Courier New</vt:lpstr>
      <vt:lpstr>Verdana</vt:lpstr>
      <vt:lpstr>Default Design</vt:lpstr>
      <vt:lpstr>计算机体系结构</vt:lpstr>
      <vt:lpstr>本讲提纲</vt:lpstr>
      <vt:lpstr>冯诺依曼模型</vt:lpstr>
      <vt:lpstr>指令格式</vt:lpstr>
      <vt:lpstr>MIPS32指令格式</vt:lpstr>
      <vt:lpstr>R-type (寄存器类型)</vt:lpstr>
      <vt:lpstr>MIPS指令的function域</vt:lpstr>
      <vt:lpstr>I-type (访存类指令)</vt:lpstr>
      <vt:lpstr>I-type (立即数类型)</vt:lpstr>
      <vt:lpstr>J-type (跳转类型)</vt:lpstr>
      <vt:lpstr>操作类型</vt:lpstr>
      <vt:lpstr>操作数模型</vt:lpstr>
      <vt:lpstr>Memory-Only</vt:lpstr>
      <vt:lpstr>Accumulator</vt:lpstr>
      <vt:lpstr>Stack</vt:lpstr>
      <vt:lpstr>Register</vt:lpstr>
      <vt:lpstr>3种操作数模型的优缺点</vt:lpstr>
      <vt:lpstr>MIPS的操作数模型</vt:lpstr>
      <vt:lpstr>MIPS整型寄存器用途</vt:lpstr>
      <vt:lpstr>寻址模式</vt:lpstr>
      <vt:lpstr>MIPS的寻址模式及其合理性</vt:lpstr>
      <vt:lpstr>数据类型</vt:lpstr>
      <vt:lpstr>MIPS数据类型</vt:lpstr>
      <vt:lpstr>流程控制 (1)</vt:lpstr>
      <vt:lpstr>MIPS的实现方式</vt:lpstr>
      <vt:lpstr>分支条件测试的使用情况</vt:lpstr>
      <vt:lpstr>流程控制 (2)</vt:lpstr>
      <vt:lpstr>MIPS的实现方式</vt:lpstr>
      <vt:lpstr>流程控制 (3)</vt:lpstr>
      <vt:lpstr>下一个主题  单周期MIPS数据通路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2022-11-07T23:14:54Z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