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49"/>
  </p:notesMasterIdLst>
  <p:sldIdLst>
    <p:sldId id="256" r:id="rId2"/>
    <p:sldId id="261" r:id="rId3"/>
    <p:sldId id="713" r:id="rId4"/>
    <p:sldId id="714" r:id="rId5"/>
    <p:sldId id="6829" r:id="rId6"/>
    <p:sldId id="716" r:id="rId7"/>
    <p:sldId id="717" r:id="rId8"/>
    <p:sldId id="718" r:id="rId9"/>
    <p:sldId id="719" r:id="rId10"/>
    <p:sldId id="6830" r:id="rId11"/>
    <p:sldId id="721" r:id="rId12"/>
    <p:sldId id="722" r:id="rId13"/>
    <p:sldId id="723" r:id="rId14"/>
    <p:sldId id="724" r:id="rId15"/>
    <p:sldId id="725" r:id="rId16"/>
    <p:sldId id="726" r:id="rId17"/>
    <p:sldId id="6831" r:id="rId18"/>
    <p:sldId id="728" r:id="rId19"/>
    <p:sldId id="729" r:id="rId20"/>
    <p:sldId id="730" r:id="rId21"/>
    <p:sldId id="731" r:id="rId22"/>
    <p:sldId id="732" r:id="rId23"/>
    <p:sldId id="6832" r:id="rId24"/>
    <p:sldId id="734" r:id="rId25"/>
    <p:sldId id="735" r:id="rId26"/>
    <p:sldId id="736" r:id="rId27"/>
    <p:sldId id="737" r:id="rId28"/>
    <p:sldId id="738" r:id="rId29"/>
    <p:sldId id="739" r:id="rId30"/>
    <p:sldId id="740" r:id="rId31"/>
    <p:sldId id="741" r:id="rId32"/>
    <p:sldId id="742" r:id="rId33"/>
    <p:sldId id="743" r:id="rId34"/>
    <p:sldId id="744" r:id="rId35"/>
    <p:sldId id="745" r:id="rId36"/>
    <p:sldId id="6833" r:id="rId37"/>
    <p:sldId id="748" r:id="rId38"/>
    <p:sldId id="749" r:id="rId39"/>
    <p:sldId id="750" r:id="rId40"/>
    <p:sldId id="751" r:id="rId41"/>
    <p:sldId id="752" r:id="rId42"/>
    <p:sldId id="753" r:id="rId43"/>
    <p:sldId id="754" r:id="rId44"/>
    <p:sldId id="755" r:id="rId45"/>
    <p:sldId id="756" r:id="rId46"/>
    <p:sldId id="1502" r:id="rId47"/>
    <p:sldId id="6828" r:id="rId48"/>
  </p:sldIdLst>
  <p:sldSz cx="9144000" cy="6858000" type="screen4x3"/>
  <p:notesSz cx="6858000" cy="9144000"/>
  <p:embeddedFontLst>
    <p:embeddedFont>
      <p:font typeface="楷体" panose="02010609060101010101" pitchFamily="49" charset="-122"/>
      <p:regular r:id="rId50"/>
    </p:embeddedFont>
    <p:embeddedFont>
      <p:font typeface="华文行楷" panose="02010800040101010101" pitchFamily="2" charset="-122"/>
      <p:regular r:id="rId51"/>
    </p:embeddedFont>
    <p:embeddedFont>
      <p:font typeface="微软雅黑" panose="020B0503020204020204" pitchFamily="34" charset="-122"/>
      <p:regular r:id="rId52"/>
      <p:bold r:id="rId53"/>
    </p:embeddedFont>
    <p:embeddedFont>
      <p:font typeface="Calibri" panose="020F0502020204030204" pitchFamily="34" charset="0"/>
      <p:regular r:id="rId54"/>
      <p:bold r:id="rId55"/>
      <p:italic r:id="rId56"/>
      <p:boldItalic r:id="rId57"/>
    </p:embeddedFont>
    <p:embeddedFont>
      <p:font typeface="ＭＳ Ｐゴシック" panose="020B0600070205080204" pitchFamily="34" charset="-128"/>
      <p:regular r:id="rId58"/>
    </p:embeddedFont>
    <p:embeddedFont>
      <p:font typeface="Tw Cen MT" panose="020B0602020104020603" pitchFamily="34" charset="0"/>
      <p:regular r:id="rId59"/>
      <p:bold r:id="rId60"/>
      <p:italic r:id="rId61"/>
      <p:boldItalic r:id="rId62"/>
    </p:embeddedFont>
  </p:embeddedFontLst>
  <p:custDataLst>
    <p:tags r:id="rId63"/>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75" y="67"/>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11:55:58.299"/>
    </inkml:context>
    <inkml:brush xml:id="br0">
      <inkml:brushProperty name="width" value="0.2" units="cm"/>
      <inkml:brushProperty name="height" value="0.2" units="cm"/>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11:58:35.317"/>
    </inkml:context>
    <inkml:brush xml:id="br0">
      <inkml:brushProperty name="width" value="0.2" units="cm"/>
      <inkml:brushProperty name="height" value="0.2"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47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2.xml"/></Relationships>
</file>

<file path=ppt/slides/_rels/slide2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an.baidu.com/s/1Ftxj_S3jcu5SppWDa-N0mQ"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04. MIPS</a:t>
            </a:r>
            <a:r>
              <a:rPr lang="zh-CN" altLang="en-US" sz="3600" dirty="0"/>
              <a:t>数据通路</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smtClean="0">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Tree>
    <p:extLst>
      <p:ext uri="{BB962C8B-B14F-4D97-AF65-F5344CB8AC3E}">
        <p14:creationId xmlns:p14="http://schemas.microsoft.com/office/powerpoint/2010/main" val="1549843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229600" cy="990600"/>
          </a:xfrm>
        </p:spPr>
        <p:txBody>
          <a:bodyPr/>
          <a:lstStyle/>
          <a:p>
            <a:pPr eaLnBrk="1" hangingPunct="1"/>
            <a:r>
              <a:rPr lang="en-US" altLang="zh-CN" dirty="0"/>
              <a:t>LW </a:t>
            </a:r>
            <a:r>
              <a:rPr lang="zh-CN" altLang="en-US" dirty="0"/>
              <a:t>指令 </a:t>
            </a:r>
            <a:r>
              <a:rPr lang="en-US" altLang="zh-CN" dirty="0"/>
              <a:t>(I-Type)</a:t>
            </a:r>
          </a:p>
        </p:txBody>
      </p:sp>
      <p:sp>
        <p:nvSpPr>
          <p:cNvPr id="14339" name="Content Placeholder 2"/>
          <p:cNvSpPr>
            <a:spLocks noGrp="1"/>
          </p:cNvSpPr>
          <p:nvPr>
            <p:ph idx="1"/>
          </p:nvPr>
        </p:nvSpPr>
        <p:spPr>
          <a:xfrm>
            <a:off x="457200" y="1143000"/>
            <a:ext cx="8229600" cy="5105400"/>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zh-CN" altLang="en-US" sz="3300" dirty="0"/>
              <a:t>汇编</a:t>
            </a:r>
            <a:r>
              <a:rPr lang="en-US" altLang="zh-CN" sz="3300" dirty="0"/>
              <a:t> (e.g., load 4-byte word)</a:t>
            </a:r>
          </a:p>
          <a:p>
            <a:pPr eaLnBrk="1" fontAlgn="auto" hangingPunct="1">
              <a:lnSpc>
                <a:spcPct val="120000"/>
              </a:lnSpc>
              <a:spcBef>
                <a:spcPts val="1200"/>
              </a:spcBef>
              <a:spcAft>
                <a:spcPts val="600"/>
              </a:spcAft>
              <a:buFont typeface="Wingdings" pitchFamily="2" charset="2"/>
              <a:buNone/>
              <a:defRPr/>
            </a:pPr>
            <a:r>
              <a:rPr lang="en-US" altLang="zh-CN" dirty="0">
                <a:ea typeface="ＭＳ Ｐゴシック" pitchFamily="34" charset="-128"/>
              </a:rPr>
              <a:t>	</a:t>
            </a:r>
            <a:r>
              <a:rPr lang="en-US" altLang="zh-CN" dirty="0">
                <a:solidFill>
                  <a:srgbClr val="00B0F0"/>
                </a:solidFill>
                <a:ea typeface="ＭＳ Ｐゴシック" pitchFamily="34" charset="-128"/>
              </a:rPr>
              <a:t>LW </a:t>
            </a:r>
            <a:r>
              <a:rPr lang="en-US" altLang="zh-CN" dirty="0" err="1">
                <a:solidFill>
                  <a:srgbClr val="00B0F0"/>
                </a:solidFill>
                <a:ea typeface="ＭＳ Ｐゴシック" pitchFamily="34" charset="-128"/>
              </a:rPr>
              <a:t>rt</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 offset</a:t>
            </a:r>
            <a:r>
              <a:rPr lang="en-US" altLang="zh-CN" baseline="-25000" dirty="0">
                <a:solidFill>
                  <a:srgbClr val="00B0F0"/>
                </a:solidFill>
                <a:ea typeface="ＭＳ Ｐゴシック" pitchFamily="34" charset="-128"/>
              </a:rPr>
              <a:t>16</a:t>
            </a:r>
            <a:r>
              <a:rPr lang="en-US" altLang="zh-CN" dirty="0">
                <a:solidFill>
                  <a:srgbClr val="00B0F0"/>
                </a:solidFill>
                <a:ea typeface="ＭＳ Ｐゴシック" pitchFamily="34" charset="-128"/>
              </a:rPr>
              <a:t> (</a:t>
            </a:r>
            <a:r>
              <a:rPr lang="en-US" altLang="zh-CN" dirty="0" err="1">
                <a:solidFill>
                  <a:srgbClr val="00B0F0"/>
                </a:solidFill>
                <a:ea typeface="ＭＳ Ｐゴシック" pitchFamily="34" charset="-128"/>
              </a:rPr>
              <a:t>base</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300" dirty="0"/>
              <a:t>机器编码</a:t>
            </a:r>
            <a:endParaRPr lang="en-US" altLang="zh-CN" sz="3300" dirty="0"/>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Bef>
                <a:spcPts val="0"/>
              </a:spcBef>
              <a:spcAft>
                <a:spcPts val="600"/>
              </a:spcAft>
              <a:buFont typeface="Arial" panose="020B0604020202020204" pitchFamily="34" charset="0"/>
              <a:buChar char="•"/>
              <a:defRPr/>
            </a:pPr>
            <a:r>
              <a:rPr lang="zh-CN" altLang="en-US" sz="3300" dirty="0"/>
              <a:t>语义</a:t>
            </a:r>
            <a:endParaRPr lang="en-US" altLang="zh-CN" sz="3300" dirty="0"/>
          </a:p>
          <a:p>
            <a:pPr eaLnBrk="1" fontAlgn="auto" hangingPunct="1">
              <a:spcAft>
                <a:spcPts val="0"/>
              </a:spcAft>
              <a:buFont typeface="Wingdings" pitchFamily="2" charset="2"/>
              <a:buNone/>
              <a:defRPr/>
            </a:pPr>
            <a:r>
              <a:rPr lang="en-US" altLang="zh-CN" dirty="0">
                <a:solidFill>
                  <a:srgbClr val="00B0F0"/>
                </a:solidFill>
                <a:ea typeface="ＭＳ Ｐゴシック" pitchFamily="34" charset="-128"/>
              </a:rPr>
              <a:t>	</a:t>
            </a:r>
            <a:r>
              <a:rPr lang="en-US" altLang="zh-CN" sz="2800" dirty="0">
                <a:solidFill>
                  <a:srgbClr val="00B0F0"/>
                </a:solidFill>
                <a:ea typeface="ＭＳ Ｐゴシック" pitchFamily="34" charset="-128"/>
              </a:rPr>
              <a:t>if MEM[PC]==LW </a:t>
            </a:r>
            <a:r>
              <a:rPr lang="en-US" altLang="zh-CN" sz="2800" dirty="0" err="1">
                <a:solidFill>
                  <a:srgbClr val="00B0F0"/>
                </a:solidFill>
                <a:ea typeface="ＭＳ Ｐゴシック" pitchFamily="34" charset="-128"/>
              </a:rPr>
              <a:t>rt</a:t>
            </a:r>
            <a:r>
              <a:rPr lang="en-US" altLang="zh-CN" sz="2800" dirty="0">
                <a:solidFill>
                  <a:srgbClr val="00B0F0"/>
                </a:solidFill>
                <a:ea typeface="ＭＳ Ｐゴシック" pitchFamily="34" charset="-128"/>
              </a:rPr>
              <a:t> offset</a:t>
            </a:r>
            <a:r>
              <a:rPr lang="en-US" altLang="zh-CN" sz="2800" baseline="-25000" dirty="0">
                <a:solidFill>
                  <a:srgbClr val="00B0F0"/>
                </a:solidFill>
                <a:ea typeface="ＭＳ Ｐゴシック" pitchFamily="34" charset="-128"/>
              </a:rPr>
              <a:t>16</a:t>
            </a:r>
            <a:r>
              <a:rPr lang="en-US" altLang="zh-CN" sz="2800" dirty="0">
                <a:solidFill>
                  <a:srgbClr val="00B0F0"/>
                </a:solidFill>
                <a:ea typeface="ＭＳ Ｐゴシック" pitchFamily="34" charset="-128"/>
              </a:rPr>
              <a:t> (base) </a:t>
            </a:r>
          </a:p>
          <a:p>
            <a:pPr lvl="2" eaLnBrk="1" fontAlgn="auto" hangingPunct="1">
              <a:spcAft>
                <a:spcPts val="0"/>
              </a:spcAft>
              <a:buFontTx/>
              <a:buNone/>
              <a:defRPr/>
            </a:pPr>
            <a:r>
              <a:rPr lang="en-US" altLang="zh-CN" sz="2800" dirty="0">
                <a:solidFill>
                  <a:srgbClr val="00B0F0"/>
                </a:solidFill>
                <a:ea typeface="ＭＳ Ｐゴシック" pitchFamily="34" charset="-128"/>
              </a:rPr>
              <a:t>EA = sign-extend(offset) + GPR[base]</a:t>
            </a:r>
          </a:p>
          <a:p>
            <a:pPr lvl="2" eaLnBrk="1" fontAlgn="auto" hangingPunct="1">
              <a:spcAft>
                <a:spcPts val="0"/>
              </a:spcAft>
              <a:buFontTx/>
              <a:buNone/>
              <a:defRPr/>
            </a:pPr>
            <a:r>
              <a:rPr lang="en-US" altLang="zh-CN" sz="2800" dirty="0">
                <a:solidFill>
                  <a:srgbClr val="00B0F0"/>
                </a:solidFill>
                <a:ea typeface="ＭＳ Ｐゴシック" pitchFamily="34" charset="-128"/>
              </a:rPr>
              <a:t>GPR[</a:t>
            </a:r>
            <a:r>
              <a:rPr lang="en-US" altLang="zh-CN" sz="2800" dirty="0" err="1">
                <a:solidFill>
                  <a:srgbClr val="00B0F0"/>
                </a:solidFill>
                <a:ea typeface="ＭＳ Ｐゴシック" pitchFamily="34" charset="-128"/>
              </a:rPr>
              <a:t>rt</a:t>
            </a:r>
            <a:r>
              <a:rPr lang="en-US" altLang="zh-CN" sz="2800" dirty="0">
                <a:solidFill>
                  <a:srgbClr val="00B0F0"/>
                </a:solidFill>
                <a:ea typeface="ＭＳ Ｐゴシック" pitchFamily="34" charset="-128"/>
              </a:rPr>
              <a:t>] </a:t>
            </a:r>
            <a:r>
              <a:rPr lang="en-US" altLang="zh-CN" sz="2800" dirty="0">
                <a:solidFill>
                  <a:srgbClr val="00B0F0"/>
                </a:solidFill>
                <a:ea typeface="ＭＳ Ｐゴシック" pitchFamily="34" charset="-128"/>
                <a:sym typeface="Symbol" pitchFamily="18" charset="2"/>
              </a:rPr>
              <a:t> MEM[ </a:t>
            </a:r>
            <a:r>
              <a:rPr lang="en-US" altLang="zh-CN" sz="2800" dirty="0">
                <a:solidFill>
                  <a:srgbClr val="FF0000"/>
                </a:solidFill>
                <a:ea typeface="ＭＳ Ｐゴシック" pitchFamily="34" charset="-128"/>
                <a:sym typeface="Symbol" pitchFamily="18" charset="2"/>
              </a:rPr>
              <a:t>translate</a:t>
            </a:r>
            <a:r>
              <a:rPr lang="en-US" altLang="zh-CN" sz="2800" dirty="0">
                <a:solidFill>
                  <a:srgbClr val="00B0F0"/>
                </a:solidFill>
                <a:ea typeface="ＭＳ Ｐゴシック" pitchFamily="34" charset="-128"/>
                <a:sym typeface="Symbol" pitchFamily="18" charset="2"/>
              </a:rPr>
              <a:t>(EA) ] </a:t>
            </a:r>
          </a:p>
          <a:p>
            <a:pPr lvl="2" eaLnBrk="1" fontAlgn="auto" hangingPunct="1">
              <a:spcAft>
                <a:spcPts val="0"/>
              </a:spcAft>
              <a:buFontTx/>
              <a:buNone/>
              <a:defRPr/>
            </a:pPr>
            <a:r>
              <a:rPr lang="en-US" altLang="zh-CN" sz="2800" dirty="0">
                <a:solidFill>
                  <a:srgbClr val="00B0F0"/>
                </a:solidFill>
                <a:ea typeface="ＭＳ Ｐゴシック" pitchFamily="34" charset="-128"/>
                <a:sym typeface="Symbol" pitchFamily="18" charset="2"/>
              </a:rPr>
              <a:t>PC  PC + 4</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p:txBody>
      </p:sp>
      <p:sp>
        <p:nvSpPr>
          <p:cNvPr id="13317" name="Rectangle 4"/>
          <p:cNvSpPr>
            <a:spLocks noChangeArrowheads="1"/>
          </p:cNvSpPr>
          <p:nvPr/>
        </p:nvSpPr>
        <p:spPr bwMode="auto">
          <a:xfrm>
            <a:off x="850900" y="3263900"/>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LW</a:t>
            </a:r>
            <a:endParaRPr lang="en-US" altLang="zh-CN" sz="2000" baseline="-25000">
              <a:latin typeface="Calibri" pitchFamily="34" charset="0"/>
            </a:endParaRPr>
          </a:p>
          <a:p>
            <a:r>
              <a:rPr lang="en-US" altLang="zh-CN" sz="1600">
                <a:latin typeface="Calibri" pitchFamily="34" charset="0"/>
              </a:rPr>
              <a:t>6-bit</a:t>
            </a:r>
          </a:p>
        </p:txBody>
      </p:sp>
      <p:sp>
        <p:nvSpPr>
          <p:cNvPr id="13318" name="Rectangle 5"/>
          <p:cNvSpPr>
            <a:spLocks noChangeArrowheads="1"/>
          </p:cNvSpPr>
          <p:nvPr/>
        </p:nvSpPr>
        <p:spPr bwMode="auto">
          <a:xfrm>
            <a:off x="1841500" y="3263900"/>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base</a:t>
            </a:r>
          </a:p>
          <a:p>
            <a:r>
              <a:rPr lang="en-US" altLang="zh-CN" sz="1600">
                <a:latin typeface="Calibri" pitchFamily="34" charset="0"/>
              </a:rPr>
              <a:t>5-bit</a:t>
            </a:r>
          </a:p>
        </p:txBody>
      </p:sp>
      <p:sp>
        <p:nvSpPr>
          <p:cNvPr id="13319" name="Rectangle 6"/>
          <p:cNvSpPr>
            <a:spLocks noChangeArrowheads="1"/>
          </p:cNvSpPr>
          <p:nvPr/>
        </p:nvSpPr>
        <p:spPr bwMode="auto">
          <a:xfrm>
            <a:off x="2832100" y="3263900"/>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rt</a:t>
            </a:r>
          </a:p>
          <a:p>
            <a:r>
              <a:rPr lang="en-US" altLang="zh-CN" sz="1600">
                <a:latin typeface="Calibri" pitchFamily="34" charset="0"/>
              </a:rPr>
              <a:t>5-bit</a:t>
            </a:r>
          </a:p>
        </p:txBody>
      </p:sp>
      <p:sp>
        <p:nvSpPr>
          <p:cNvPr id="13320" name="Rectangle 7"/>
          <p:cNvSpPr>
            <a:spLocks noChangeArrowheads="1"/>
          </p:cNvSpPr>
          <p:nvPr/>
        </p:nvSpPr>
        <p:spPr bwMode="auto">
          <a:xfrm>
            <a:off x="3822700" y="3263900"/>
            <a:ext cx="28194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offset</a:t>
            </a:r>
          </a:p>
          <a:p>
            <a:r>
              <a:rPr lang="en-US" altLang="zh-CN" sz="1600">
                <a:latin typeface="Calibri" pitchFamily="34" charset="0"/>
              </a:rPr>
              <a:t>16-bit</a:t>
            </a:r>
          </a:p>
        </p:txBody>
      </p:sp>
      <p:sp>
        <p:nvSpPr>
          <p:cNvPr id="13321" name="Text Box 8"/>
          <p:cNvSpPr txBox="1">
            <a:spLocks noChangeArrowheads="1"/>
          </p:cNvSpPr>
          <p:nvPr/>
        </p:nvSpPr>
        <p:spPr bwMode="auto">
          <a:xfrm>
            <a:off x="6967538" y="3133725"/>
            <a:ext cx="1033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I-type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914400"/>
          </a:xfrm>
        </p:spPr>
        <p:txBody>
          <a:bodyPr/>
          <a:lstStyle/>
          <a:p>
            <a:pPr eaLnBrk="1" hangingPunct="1"/>
            <a:r>
              <a:rPr lang="en-US" altLang="zh-CN" dirty="0"/>
              <a:t>LW </a:t>
            </a:r>
            <a:r>
              <a:rPr lang="zh-CN" altLang="en-US" dirty="0"/>
              <a:t>数据通路</a:t>
            </a:r>
            <a:endParaRPr lang="en-US" altLang="zh-CN" dirty="0"/>
          </a:p>
        </p:txBody>
      </p:sp>
      <p:pic>
        <p:nvPicPr>
          <p:cNvPr id="14340"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71600"/>
            <a:ext cx="297815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2782888" y="2547938"/>
            <a:ext cx="330835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Group 5"/>
          <p:cNvGrpSpPr>
            <a:grpSpLocks/>
          </p:cNvGrpSpPr>
          <p:nvPr/>
        </p:nvGrpSpPr>
        <p:grpSpPr bwMode="auto">
          <a:xfrm>
            <a:off x="4640263" y="3613150"/>
            <a:ext cx="1506537" cy="484188"/>
            <a:chOff x="3840" y="2676"/>
            <a:chExt cx="1104" cy="348"/>
          </a:xfrm>
        </p:grpSpPr>
        <p:sp>
          <p:nvSpPr>
            <p:cNvPr id="14372" name="Line 6"/>
            <p:cNvSpPr>
              <a:spLocks noChangeShapeType="1"/>
            </p:cNvSpPr>
            <p:nvPr/>
          </p:nvSpPr>
          <p:spPr bwMode="auto">
            <a:xfrm>
              <a:off x="3972" y="3000"/>
              <a:ext cx="972" cy="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7"/>
            <p:cNvSpPr>
              <a:spLocks noChangeShapeType="1"/>
            </p:cNvSpPr>
            <p:nvPr/>
          </p:nvSpPr>
          <p:spPr bwMode="auto">
            <a:xfrm>
              <a:off x="3858" y="2676"/>
              <a:ext cx="0"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8"/>
            <p:cNvSpPr>
              <a:spLocks noChangeShapeType="1"/>
            </p:cNvSpPr>
            <p:nvPr/>
          </p:nvSpPr>
          <p:spPr bwMode="auto">
            <a:xfrm rot="5400000">
              <a:off x="3891" y="2955"/>
              <a:ext cx="0" cy="10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43" name="Freeform 9"/>
          <p:cNvSpPr>
            <a:spLocks/>
          </p:cNvSpPr>
          <p:nvPr/>
        </p:nvSpPr>
        <p:spPr bwMode="auto">
          <a:xfrm>
            <a:off x="4846638" y="3371850"/>
            <a:ext cx="131762"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4344" name="Freeform 10"/>
          <p:cNvSpPr>
            <a:spLocks/>
          </p:cNvSpPr>
          <p:nvPr/>
        </p:nvSpPr>
        <p:spPr bwMode="auto">
          <a:xfrm>
            <a:off x="4659313" y="3638550"/>
            <a:ext cx="130175" cy="868363"/>
          </a:xfrm>
          <a:custGeom>
            <a:avLst/>
            <a:gdLst>
              <a:gd name="T0" fmla="*/ 0 w 96"/>
              <a:gd name="T1" fmla="*/ 2147483647 h 624"/>
              <a:gd name="T2" fmla="*/ 2147483647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5" name="Line 11"/>
          <p:cNvSpPr>
            <a:spLocks noChangeShapeType="1"/>
          </p:cNvSpPr>
          <p:nvPr/>
        </p:nvSpPr>
        <p:spPr bwMode="auto">
          <a:xfrm>
            <a:off x="4519613" y="3638550"/>
            <a:ext cx="327025"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Freeform 12"/>
          <p:cNvSpPr>
            <a:spLocks/>
          </p:cNvSpPr>
          <p:nvPr/>
        </p:nvSpPr>
        <p:spPr bwMode="auto">
          <a:xfrm>
            <a:off x="4649788" y="3771900"/>
            <a:ext cx="196850" cy="735013"/>
          </a:xfrm>
          <a:custGeom>
            <a:avLst/>
            <a:gdLst>
              <a:gd name="T0" fmla="*/ 0 w 144"/>
              <a:gd name="T1" fmla="*/ 2147483647 h 528"/>
              <a:gd name="T2" fmla="*/ 2147483647 w 144"/>
              <a:gd name="T3" fmla="*/ 2147483647 h 528"/>
              <a:gd name="T4" fmla="*/ 2147483647 w 144"/>
              <a:gd name="T5" fmla="*/ 0 h 528"/>
              <a:gd name="T6" fmla="*/ 2147483647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7" name="Line 13"/>
          <p:cNvSpPr>
            <a:spLocks noChangeShapeType="1"/>
          </p:cNvSpPr>
          <p:nvPr/>
        </p:nvSpPr>
        <p:spPr bwMode="auto">
          <a:xfrm>
            <a:off x="4519613" y="3505200"/>
            <a:ext cx="3270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14"/>
          <p:cNvSpPr>
            <a:spLocks noChangeShapeType="1"/>
          </p:cNvSpPr>
          <p:nvPr/>
        </p:nvSpPr>
        <p:spPr bwMode="auto">
          <a:xfrm>
            <a:off x="4911725" y="3838575"/>
            <a:ext cx="0" cy="401638"/>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Text Box 15"/>
          <p:cNvSpPr txBox="1">
            <a:spLocks noChangeArrowheads="1"/>
          </p:cNvSpPr>
          <p:nvPr/>
        </p:nvSpPr>
        <p:spPr bwMode="auto">
          <a:xfrm>
            <a:off x="4918075" y="4043363"/>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4350" name="Rectangle 16"/>
          <p:cNvSpPr>
            <a:spLocks noChangeArrowheads="1"/>
          </p:cNvSpPr>
          <p:nvPr/>
        </p:nvSpPr>
        <p:spPr bwMode="auto">
          <a:xfrm>
            <a:off x="0" y="5546725"/>
            <a:ext cx="4911725" cy="1311275"/>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r>
              <a:rPr lang="en-US" altLang="zh-CN" sz="2000" dirty="0">
                <a:latin typeface="Calibri" pitchFamily="34" charset="0"/>
              </a:rPr>
              <a:t>if MEM[PC]==</a:t>
            </a:r>
            <a:r>
              <a:rPr lang="en-US" altLang="zh-CN" sz="2000" dirty="0" err="1">
                <a:latin typeface="Calibri" pitchFamily="34" charset="0"/>
              </a:rPr>
              <a:t>LW</a:t>
            </a:r>
            <a:r>
              <a:rPr lang="en-US" altLang="zh-CN" sz="2000" dirty="0">
                <a:latin typeface="Calibri" pitchFamily="34" charset="0"/>
              </a:rPr>
              <a:t> rt </a:t>
            </a:r>
            <a:r>
              <a:rPr lang="en-US" altLang="zh-CN" sz="2000" dirty="0" err="1">
                <a:latin typeface="Calibri" pitchFamily="34" charset="0"/>
              </a:rPr>
              <a:t>offset</a:t>
            </a:r>
            <a:r>
              <a:rPr lang="en-US" altLang="zh-CN" sz="2000" baseline="-25000" dirty="0" err="1">
                <a:latin typeface="Calibri" pitchFamily="34" charset="0"/>
              </a:rPr>
              <a:t>16</a:t>
            </a:r>
            <a:r>
              <a:rPr lang="en-US" altLang="zh-CN" sz="2000" dirty="0">
                <a:latin typeface="Calibri" pitchFamily="34" charset="0"/>
              </a:rPr>
              <a:t> (base) </a:t>
            </a:r>
          </a:p>
          <a:p>
            <a:r>
              <a:rPr lang="en-US" altLang="zh-CN" sz="2000" dirty="0">
                <a:latin typeface="Calibri" pitchFamily="34" charset="0"/>
              </a:rPr>
              <a:t>       EA = sign-extend(offset) + </a:t>
            </a:r>
            <a:r>
              <a:rPr lang="en-US" altLang="zh-CN" sz="2000" dirty="0" err="1">
                <a:latin typeface="Calibri" pitchFamily="34" charset="0"/>
              </a:rPr>
              <a:t>GPR</a:t>
            </a:r>
            <a:r>
              <a:rPr lang="en-US" altLang="zh-CN" sz="2000" dirty="0">
                <a:latin typeface="Calibri" pitchFamily="34" charset="0"/>
              </a:rPr>
              <a:t>[base]</a:t>
            </a:r>
          </a:p>
          <a:p>
            <a:r>
              <a:rPr lang="en-US" altLang="zh-CN" sz="2000" dirty="0">
                <a:latin typeface="Calibri" pitchFamily="34" charset="0"/>
              </a:rPr>
              <a:t>       </a:t>
            </a:r>
            <a:r>
              <a:rPr lang="en-US" altLang="zh-CN" sz="2000" dirty="0" err="1">
                <a:latin typeface="Calibri" pitchFamily="34" charset="0"/>
              </a:rPr>
              <a:t>GPR</a:t>
            </a:r>
            <a:r>
              <a:rPr lang="en-US" altLang="zh-CN" sz="2000" dirty="0">
                <a:latin typeface="Calibri" pitchFamily="34" charset="0"/>
              </a:rPr>
              <a:t>[rt] </a:t>
            </a:r>
            <a:r>
              <a:rPr lang="en-US" altLang="zh-CN" sz="2000" dirty="0">
                <a:latin typeface="Calibri" pitchFamily="34" charset="0"/>
                <a:sym typeface="Symbol" pitchFamily="18" charset="2"/>
              </a:rPr>
              <a:t> MEM[ </a:t>
            </a:r>
            <a:r>
              <a:rPr lang="en-US" altLang="zh-CN" sz="2000" dirty="0">
                <a:solidFill>
                  <a:srgbClr val="00B0F0"/>
                </a:solidFill>
                <a:latin typeface="Calibri" pitchFamily="34" charset="0"/>
                <a:sym typeface="Symbol" pitchFamily="18" charset="2"/>
              </a:rPr>
              <a:t>translate</a:t>
            </a:r>
            <a:r>
              <a:rPr lang="en-US" altLang="zh-CN" sz="2000" dirty="0">
                <a:latin typeface="Calibri" pitchFamily="34" charset="0"/>
                <a:sym typeface="Symbol" pitchFamily="18" charset="2"/>
              </a:rPr>
              <a:t>(EA) ] </a:t>
            </a:r>
          </a:p>
          <a:p>
            <a:r>
              <a:rPr lang="en-US" altLang="zh-CN" sz="2000" dirty="0">
                <a:latin typeface="Calibri" pitchFamily="34" charset="0"/>
                <a:sym typeface="Symbol" pitchFamily="18" charset="2"/>
              </a:rPr>
              <a:t>       PC  PC + 4</a:t>
            </a:r>
            <a:endParaRPr lang="en-US" altLang="zh-CN" sz="1400" dirty="0">
              <a:latin typeface="Calibri" pitchFamily="34" charset="0"/>
              <a:sym typeface="Symbol" pitchFamily="18" charset="2"/>
            </a:endParaRPr>
          </a:p>
        </p:txBody>
      </p:sp>
      <p:sp>
        <p:nvSpPr>
          <p:cNvPr id="14351" name="AutoShape 17"/>
          <p:cNvSpPr>
            <a:spLocks noChangeArrowheads="1"/>
          </p:cNvSpPr>
          <p:nvPr/>
        </p:nvSpPr>
        <p:spPr bwMode="auto">
          <a:xfrm>
            <a:off x="5105400" y="6172200"/>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grpSp>
        <p:nvGrpSpPr>
          <p:cNvPr id="14353" name="Group 19"/>
          <p:cNvGrpSpPr>
            <a:grpSpLocks/>
          </p:cNvGrpSpPr>
          <p:nvPr/>
        </p:nvGrpSpPr>
        <p:grpSpPr bwMode="auto">
          <a:xfrm>
            <a:off x="5367338" y="5638800"/>
            <a:ext cx="3700462" cy="304800"/>
            <a:chOff x="1392" y="2976"/>
            <a:chExt cx="3072" cy="240"/>
          </a:xfrm>
        </p:grpSpPr>
        <p:sp>
          <p:nvSpPr>
            <p:cNvPr id="14367" name="Rectangle 2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14368" name="Rectangle 2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14369" name="Rectangle 2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14370" name="Rectangle 2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14371" name="Rectangle 2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pic>
        <p:nvPicPr>
          <p:cNvPr id="14354" name="Picture 25" descr="F0508"/>
          <p:cNvPicPr>
            <a:picLocks noChangeAspect="1" noChangeArrowheads="1"/>
          </p:cNvPicPr>
          <p:nvPr/>
        </p:nvPicPr>
        <p:blipFill>
          <a:blip r:embed="rId4" cstate="print">
            <a:extLst>
              <a:ext uri="{28A0092B-C50C-407E-A947-70E740481C1C}">
                <a14:useLocalDpi xmlns:a14="http://schemas.microsoft.com/office/drawing/2010/main" val="0"/>
              </a:ext>
            </a:extLst>
          </a:blip>
          <a:srcRect r="44247" b="9525"/>
          <a:stretch>
            <a:fillRect/>
          </a:stretch>
        </p:blipFill>
        <p:spPr bwMode="auto">
          <a:xfrm>
            <a:off x="6400800" y="2438400"/>
            <a:ext cx="20748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5" name="Text Box 26"/>
          <p:cNvSpPr txBox="1">
            <a:spLocks noChangeArrowheads="1"/>
          </p:cNvSpPr>
          <p:nvPr/>
        </p:nvSpPr>
        <p:spPr bwMode="auto">
          <a:xfrm>
            <a:off x="3606800" y="410845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1</a:t>
            </a:r>
          </a:p>
        </p:txBody>
      </p:sp>
      <p:sp>
        <p:nvSpPr>
          <p:cNvPr id="14356" name="Text Box 27"/>
          <p:cNvSpPr txBox="1">
            <a:spLocks noChangeArrowheads="1"/>
          </p:cNvSpPr>
          <p:nvPr/>
        </p:nvSpPr>
        <p:spPr bwMode="auto">
          <a:xfrm>
            <a:off x="5041900" y="2228850"/>
            <a:ext cx="497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add</a:t>
            </a:r>
          </a:p>
        </p:txBody>
      </p:sp>
      <p:sp>
        <p:nvSpPr>
          <p:cNvPr id="14357" name="Text Box 28"/>
          <p:cNvSpPr txBox="1">
            <a:spLocks noChangeArrowheads="1"/>
          </p:cNvSpPr>
          <p:nvPr/>
        </p:nvSpPr>
        <p:spPr bwMode="auto">
          <a:xfrm>
            <a:off x="4725988" y="4195763"/>
            <a:ext cx="73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isItype</a:t>
            </a:r>
            <a:endParaRPr lang="en-US" altLang="zh-CN" sz="1600" b="0" dirty="0">
              <a:solidFill>
                <a:schemeClr val="accent1"/>
              </a:solidFill>
              <a:latin typeface="Calibri" pitchFamily="34" charset="0"/>
            </a:endParaRPr>
          </a:p>
        </p:txBody>
      </p:sp>
      <p:sp>
        <p:nvSpPr>
          <p:cNvPr id="14358" name="Freeform 29"/>
          <p:cNvSpPr>
            <a:spLocks/>
          </p:cNvSpPr>
          <p:nvPr/>
        </p:nvSpPr>
        <p:spPr bwMode="auto">
          <a:xfrm>
            <a:off x="2984500" y="3186113"/>
            <a:ext cx="120650" cy="436562"/>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4359" name="Freeform 30"/>
          <p:cNvSpPr>
            <a:spLocks/>
          </p:cNvSpPr>
          <p:nvPr/>
        </p:nvSpPr>
        <p:spPr bwMode="auto">
          <a:xfrm>
            <a:off x="2914650" y="3124200"/>
            <a:ext cx="69850" cy="187325"/>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0" name="Text Box 31"/>
          <p:cNvSpPr txBox="1">
            <a:spLocks noChangeArrowheads="1"/>
          </p:cNvSpPr>
          <p:nvPr/>
        </p:nvSpPr>
        <p:spPr bwMode="auto">
          <a:xfrm>
            <a:off x="2124075" y="3902075"/>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4361" name="Freeform 32"/>
          <p:cNvSpPr>
            <a:spLocks/>
          </p:cNvSpPr>
          <p:nvPr/>
        </p:nvSpPr>
        <p:spPr bwMode="auto">
          <a:xfrm>
            <a:off x="2633663" y="3560763"/>
            <a:ext cx="420687" cy="37465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Rectangle 33"/>
          <p:cNvSpPr>
            <a:spLocks noChangeArrowheads="1"/>
          </p:cNvSpPr>
          <p:nvPr/>
        </p:nvSpPr>
        <p:spPr bwMode="auto">
          <a:xfrm>
            <a:off x="2001838" y="4013200"/>
            <a:ext cx="73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1600" b="0" dirty="0" err="1">
                <a:solidFill>
                  <a:srgbClr val="CC9900"/>
                </a:solidFill>
                <a:latin typeface="Calibri" pitchFamily="34" charset="0"/>
              </a:rPr>
              <a:t>isItype</a:t>
            </a:r>
            <a:endParaRPr lang="en-US" altLang="zh-CN" sz="1600" b="0" dirty="0">
              <a:solidFill>
                <a:srgbClr val="CC9900"/>
              </a:solidFill>
              <a:latin typeface="Calibri" pitchFamily="34" charset="0"/>
            </a:endParaRPr>
          </a:p>
        </p:txBody>
      </p:sp>
      <p:sp>
        <p:nvSpPr>
          <p:cNvPr id="14363" name="Rectangle 34"/>
          <p:cNvSpPr>
            <a:spLocks noChangeArrowheads="1"/>
          </p:cNvSpPr>
          <p:nvPr/>
        </p:nvSpPr>
        <p:spPr bwMode="auto">
          <a:xfrm>
            <a:off x="5367338" y="3070225"/>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4364" name="Line 35"/>
          <p:cNvSpPr>
            <a:spLocks noChangeShapeType="1"/>
          </p:cNvSpPr>
          <p:nvPr/>
        </p:nvSpPr>
        <p:spPr bwMode="auto">
          <a:xfrm>
            <a:off x="5791200" y="3125788"/>
            <a:ext cx="274638"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Text Box 26"/>
          <p:cNvSpPr txBox="1">
            <a:spLocks noChangeArrowheads="1"/>
          </p:cNvSpPr>
          <p:nvPr/>
        </p:nvSpPr>
        <p:spPr bwMode="auto">
          <a:xfrm>
            <a:off x="7239000" y="4430713"/>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1</a:t>
            </a:r>
          </a:p>
        </p:txBody>
      </p:sp>
      <p:sp>
        <p:nvSpPr>
          <p:cNvPr id="14366" name="Text Box 26"/>
          <p:cNvSpPr txBox="1">
            <a:spLocks noChangeArrowheads="1"/>
          </p:cNvSpPr>
          <p:nvPr/>
        </p:nvSpPr>
        <p:spPr bwMode="auto">
          <a:xfrm>
            <a:off x="7239000" y="205740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0</a:t>
            </a:r>
          </a:p>
        </p:txBody>
      </p:sp>
      <p:sp>
        <p:nvSpPr>
          <p:cNvPr id="38" name="TextBox 37"/>
          <p:cNvSpPr txBox="1"/>
          <p:nvPr/>
        </p:nvSpPr>
        <p:spPr>
          <a:xfrm>
            <a:off x="3878242" y="1371600"/>
            <a:ext cx="3416320" cy="523220"/>
          </a:xfrm>
          <a:prstGeom prst="rect">
            <a:avLst/>
          </a:prstGeom>
          <a:noFill/>
        </p:spPr>
        <p:txBody>
          <a:bodyPr wrap="none" rtlCol="0">
            <a:spAutoFit/>
          </a:bodyPr>
          <a:lstStyle/>
          <a:p>
            <a:r>
              <a:rPr lang="zh-CN" altLang="en-US" sz="2800" b="0" dirty="0">
                <a:solidFill>
                  <a:srgbClr val="FF0000"/>
                </a:solidFill>
                <a:latin typeface="微软雅黑" panose="020B0503020204020204" pitchFamily="34" charset="-122"/>
                <a:ea typeface="微软雅黑" panose="020B0503020204020204" pitchFamily="34" charset="-122"/>
              </a:rPr>
              <a:t>如何完成数据通路？</a:t>
            </a:r>
          </a:p>
        </p:txBody>
      </p:sp>
      <p:sp>
        <p:nvSpPr>
          <p:cNvPr id="39" name="Text Box 8">
            <a:extLst>
              <a:ext uri="{FF2B5EF4-FFF2-40B4-BE49-F238E27FC236}">
                <a16:creationId xmlns:a16="http://schemas.microsoft.com/office/drawing/2014/main" id="{153A257B-9405-40C2-87F5-B124E00D0CE3}"/>
              </a:ext>
            </a:extLst>
          </p:cNvPr>
          <p:cNvSpPr txBox="1">
            <a:spLocks noChangeArrowheads="1"/>
          </p:cNvSpPr>
          <p:nvPr/>
        </p:nvSpPr>
        <p:spPr bwMode="auto">
          <a:xfrm>
            <a:off x="5848509" y="616773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990600"/>
          </a:xfrm>
        </p:spPr>
        <p:txBody>
          <a:bodyPr/>
          <a:lstStyle/>
          <a:p>
            <a:pPr eaLnBrk="1" hangingPunct="1"/>
            <a:r>
              <a:rPr lang="en-US" altLang="zh-CN" dirty="0"/>
              <a:t>SW </a:t>
            </a:r>
            <a:r>
              <a:rPr lang="zh-CN" altLang="en-US" dirty="0"/>
              <a:t>指令 </a:t>
            </a:r>
            <a:r>
              <a:rPr lang="en-US" altLang="zh-CN" dirty="0"/>
              <a:t>(I-Type)</a:t>
            </a:r>
          </a:p>
        </p:txBody>
      </p:sp>
      <p:sp>
        <p:nvSpPr>
          <p:cNvPr id="16387" name="Content Placeholder 2"/>
          <p:cNvSpPr>
            <a:spLocks noGrp="1"/>
          </p:cNvSpPr>
          <p:nvPr>
            <p:ph idx="1"/>
          </p:nvPr>
        </p:nvSpPr>
        <p:spPr>
          <a:xfrm>
            <a:off x="476054" y="1077011"/>
            <a:ext cx="8229600" cy="5181600"/>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zh-CN" altLang="en-US" sz="3300" dirty="0"/>
              <a:t>汇编</a:t>
            </a:r>
            <a:r>
              <a:rPr lang="en-US" altLang="zh-CN" sz="3300" dirty="0"/>
              <a:t> (e.g., store 4-byte word)</a:t>
            </a:r>
          </a:p>
          <a:p>
            <a:pPr eaLnBrk="1" fontAlgn="auto" hangingPunct="1">
              <a:lnSpc>
                <a:spcPct val="120000"/>
              </a:lnSpc>
              <a:spcBef>
                <a:spcPts val="1200"/>
              </a:spcBef>
              <a:spcAft>
                <a:spcPts val="600"/>
              </a:spcAft>
              <a:buFont typeface="Wingdings" pitchFamily="2" charset="2"/>
              <a:buNone/>
              <a:defRPr/>
            </a:pPr>
            <a:r>
              <a:rPr lang="en-US" altLang="zh-CN" dirty="0">
                <a:ea typeface="ＭＳ Ｐゴシック" pitchFamily="34" charset="-128"/>
              </a:rPr>
              <a:t>	</a:t>
            </a:r>
            <a:r>
              <a:rPr lang="en-US" altLang="zh-CN" dirty="0">
                <a:solidFill>
                  <a:srgbClr val="00B0F0"/>
                </a:solidFill>
                <a:ea typeface="ＭＳ Ｐゴシック" pitchFamily="34" charset="-128"/>
              </a:rPr>
              <a:t>SW </a:t>
            </a:r>
            <a:r>
              <a:rPr lang="en-US" altLang="zh-CN" dirty="0" err="1">
                <a:solidFill>
                  <a:srgbClr val="00B0F0"/>
                </a:solidFill>
                <a:ea typeface="ＭＳ Ｐゴシック" pitchFamily="34" charset="-128"/>
              </a:rPr>
              <a:t>rt</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 offset</a:t>
            </a:r>
            <a:r>
              <a:rPr lang="en-US" altLang="zh-CN" baseline="-25000" dirty="0">
                <a:solidFill>
                  <a:srgbClr val="00B0F0"/>
                </a:solidFill>
                <a:ea typeface="ＭＳ Ｐゴシック" pitchFamily="34" charset="-128"/>
              </a:rPr>
              <a:t>16</a:t>
            </a:r>
            <a:r>
              <a:rPr lang="en-US" altLang="zh-CN" dirty="0">
                <a:solidFill>
                  <a:srgbClr val="00B0F0"/>
                </a:solidFill>
                <a:ea typeface="ＭＳ Ｐゴシック" pitchFamily="34" charset="-128"/>
              </a:rPr>
              <a:t> (</a:t>
            </a:r>
            <a:r>
              <a:rPr lang="en-US" altLang="zh-CN" dirty="0" err="1">
                <a:solidFill>
                  <a:srgbClr val="00B0F0"/>
                </a:solidFill>
                <a:ea typeface="ＭＳ Ｐゴシック" pitchFamily="34" charset="-128"/>
              </a:rPr>
              <a:t>base</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300" dirty="0"/>
              <a:t>机器编码</a:t>
            </a:r>
            <a:endParaRPr lang="en-US" altLang="zh-CN" sz="3300" dirty="0"/>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Bef>
                <a:spcPts val="0"/>
              </a:spcBef>
              <a:spcAft>
                <a:spcPts val="600"/>
              </a:spcAft>
              <a:buFont typeface="Arial" panose="020B0604020202020204" pitchFamily="34" charset="0"/>
              <a:buChar char="•"/>
              <a:defRPr/>
            </a:pPr>
            <a:r>
              <a:rPr lang="zh-CN" altLang="en-US" sz="3300" dirty="0"/>
              <a:t>语义</a:t>
            </a:r>
            <a:endParaRPr lang="en-US" altLang="zh-CN" sz="3300" dirty="0"/>
          </a:p>
          <a:p>
            <a:pPr eaLnBrk="1" fontAlgn="auto" hangingPunct="1">
              <a:spcAft>
                <a:spcPts val="0"/>
              </a:spcAft>
              <a:buFont typeface="Wingdings" pitchFamily="2" charset="2"/>
              <a:buNone/>
              <a:defRPr/>
            </a:pPr>
            <a:r>
              <a:rPr lang="en-US" altLang="zh-CN" dirty="0">
                <a:ea typeface="ＭＳ Ｐゴシック" pitchFamily="34" charset="-128"/>
              </a:rPr>
              <a:t>	</a:t>
            </a:r>
            <a:r>
              <a:rPr lang="en-US" altLang="zh-CN" dirty="0">
                <a:solidFill>
                  <a:srgbClr val="00B0F0"/>
                </a:solidFill>
                <a:ea typeface="ＭＳ Ｐゴシック" pitchFamily="34" charset="-128"/>
              </a:rPr>
              <a:t>if MEM[PC]==SW </a:t>
            </a:r>
            <a:r>
              <a:rPr lang="en-US" altLang="zh-CN" dirty="0" err="1">
                <a:solidFill>
                  <a:srgbClr val="00B0F0"/>
                </a:solidFill>
                <a:ea typeface="ＭＳ Ｐゴシック" pitchFamily="34" charset="-128"/>
              </a:rPr>
              <a:t>rt</a:t>
            </a:r>
            <a:r>
              <a:rPr lang="en-US" altLang="zh-CN" dirty="0">
                <a:solidFill>
                  <a:srgbClr val="00B0F0"/>
                </a:solidFill>
                <a:ea typeface="ＭＳ Ｐゴシック" pitchFamily="34" charset="-128"/>
              </a:rPr>
              <a:t> offset</a:t>
            </a:r>
            <a:r>
              <a:rPr lang="en-US" altLang="zh-CN" baseline="-25000" dirty="0">
                <a:solidFill>
                  <a:srgbClr val="00B0F0"/>
                </a:solidFill>
                <a:ea typeface="ＭＳ Ｐゴシック" pitchFamily="34" charset="-128"/>
              </a:rPr>
              <a:t>16</a:t>
            </a:r>
            <a:r>
              <a:rPr lang="en-US" altLang="zh-CN" dirty="0">
                <a:solidFill>
                  <a:srgbClr val="00B0F0"/>
                </a:solidFill>
                <a:ea typeface="ＭＳ Ｐゴシック" pitchFamily="34" charset="-128"/>
              </a:rPr>
              <a:t> (base) </a:t>
            </a:r>
          </a:p>
          <a:p>
            <a:pPr lvl="2" eaLnBrk="1" fontAlgn="auto" hangingPunct="1">
              <a:spcAft>
                <a:spcPts val="0"/>
              </a:spcAft>
              <a:buFontTx/>
              <a:buNone/>
              <a:defRPr/>
            </a:pPr>
            <a:r>
              <a:rPr lang="en-US" altLang="zh-CN" dirty="0">
                <a:solidFill>
                  <a:srgbClr val="00B0F0"/>
                </a:solidFill>
                <a:ea typeface="ＭＳ Ｐゴシック" pitchFamily="34" charset="-128"/>
              </a:rPr>
              <a:t>EA = sign-extend(offset) + GPR[base]</a:t>
            </a:r>
          </a:p>
          <a:p>
            <a:pPr lvl="2" eaLnBrk="1" fontAlgn="auto" hangingPunct="1">
              <a:spcAft>
                <a:spcPts val="0"/>
              </a:spcAft>
              <a:buFontTx/>
              <a:buNone/>
              <a:defRPr/>
            </a:pPr>
            <a:r>
              <a:rPr lang="en-US" altLang="zh-CN" dirty="0">
                <a:solidFill>
                  <a:srgbClr val="00B0F0"/>
                </a:solidFill>
                <a:ea typeface="ＭＳ Ｐゴシック" pitchFamily="34" charset="-128"/>
                <a:sym typeface="Symbol" pitchFamily="18" charset="2"/>
              </a:rPr>
              <a:t>MEM[ </a:t>
            </a:r>
            <a:r>
              <a:rPr lang="en-US" altLang="zh-CN" dirty="0">
                <a:solidFill>
                  <a:srgbClr val="FF0000"/>
                </a:solidFill>
                <a:ea typeface="ＭＳ Ｐゴシック" pitchFamily="34" charset="-128"/>
                <a:sym typeface="Symbol" pitchFamily="18" charset="2"/>
              </a:rPr>
              <a:t>translate</a:t>
            </a:r>
            <a:r>
              <a:rPr lang="en-US" altLang="zh-CN" dirty="0">
                <a:solidFill>
                  <a:srgbClr val="00B0F0"/>
                </a:solidFill>
                <a:ea typeface="ＭＳ Ｐゴシック" pitchFamily="34" charset="-128"/>
                <a:sym typeface="Symbol" pitchFamily="18" charset="2"/>
              </a:rPr>
              <a:t>(EA) ]  </a:t>
            </a:r>
            <a:r>
              <a:rPr lang="en-US" altLang="zh-CN" dirty="0">
                <a:solidFill>
                  <a:srgbClr val="00B0F0"/>
                </a:solidFill>
                <a:ea typeface="ＭＳ Ｐゴシック" pitchFamily="34" charset="-128"/>
              </a:rPr>
              <a:t>GPR[</a:t>
            </a:r>
            <a:r>
              <a:rPr lang="en-US" altLang="zh-CN" dirty="0" err="1">
                <a:solidFill>
                  <a:srgbClr val="00B0F0"/>
                </a:solidFill>
                <a:ea typeface="ＭＳ Ｐゴシック" pitchFamily="34" charset="-128"/>
              </a:rPr>
              <a:t>rt</a:t>
            </a:r>
            <a:r>
              <a:rPr lang="en-US" altLang="zh-CN" dirty="0">
                <a:solidFill>
                  <a:srgbClr val="00B0F0"/>
                </a:solidFill>
                <a:ea typeface="ＭＳ Ｐゴシック" pitchFamily="34" charset="-128"/>
              </a:rPr>
              <a:t>] </a:t>
            </a:r>
            <a:endParaRPr lang="en-US" altLang="zh-CN" dirty="0">
              <a:solidFill>
                <a:srgbClr val="00B0F0"/>
              </a:solidFill>
              <a:ea typeface="ＭＳ Ｐゴシック" pitchFamily="34" charset="-128"/>
              <a:sym typeface="Symbol" pitchFamily="18" charset="2"/>
            </a:endParaRPr>
          </a:p>
          <a:p>
            <a:pPr lvl="2" eaLnBrk="1" fontAlgn="auto" hangingPunct="1">
              <a:spcAft>
                <a:spcPts val="0"/>
              </a:spcAft>
              <a:buFontTx/>
              <a:buNone/>
              <a:defRPr/>
            </a:pPr>
            <a:r>
              <a:rPr lang="en-US" altLang="zh-CN" dirty="0">
                <a:solidFill>
                  <a:srgbClr val="00B0F0"/>
                </a:solidFill>
                <a:ea typeface="ＭＳ Ｐゴシック" pitchFamily="34" charset="-128"/>
                <a:sym typeface="Symbol" pitchFamily="18" charset="2"/>
              </a:rPr>
              <a:t>PC  PC + 4</a:t>
            </a:r>
          </a:p>
          <a:p>
            <a:pPr lvl="1" eaLnBrk="1" fontAlgn="auto" hangingPunct="1">
              <a:spcAft>
                <a:spcPts val="0"/>
              </a:spcAft>
              <a:buFontTx/>
              <a:buNone/>
              <a:defRPr/>
            </a:pPr>
            <a:r>
              <a:rPr lang="en-US" altLang="zh-CN" sz="2400" dirty="0">
                <a:ea typeface="ＭＳ Ｐゴシック" pitchFamily="34" charset="-128"/>
                <a:sym typeface="Symbol" pitchFamily="18" charset="2"/>
              </a:rPr>
              <a:t>			</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p:txBody>
      </p:sp>
      <p:sp>
        <p:nvSpPr>
          <p:cNvPr id="15365" name="Rectangle 4"/>
          <p:cNvSpPr>
            <a:spLocks noChangeArrowheads="1"/>
          </p:cNvSpPr>
          <p:nvPr/>
        </p:nvSpPr>
        <p:spPr bwMode="auto">
          <a:xfrm>
            <a:off x="914400" y="3197911"/>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SW</a:t>
            </a:r>
            <a:endParaRPr lang="en-US" altLang="zh-CN" sz="2000" baseline="-25000">
              <a:latin typeface="Calibri" pitchFamily="34" charset="0"/>
            </a:endParaRPr>
          </a:p>
          <a:p>
            <a:r>
              <a:rPr lang="en-US" altLang="zh-CN" sz="1600">
                <a:latin typeface="Calibri" pitchFamily="34" charset="0"/>
              </a:rPr>
              <a:t>6-bit</a:t>
            </a:r>
          </a:p>
        </p:txBody>
      </p:sp>
      <p:sp>
        <p:nvSpPr>
          <p:cNvPr id="15366" name="Rectangle 5"/>
          <p:cNvSpPr>
            <a:spLocks noChangeArrowheads="1"/>
          </p:cNvSpPr>
          <p:nvPr/>
        </p:nvSpPr>
        <p:spPr bwMode="auto">
          <a:xfrm>
            <a:off x="1905000" y="3197911"/>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base</a:t>
            </a:r>
          </a:p>
          <a:p>
            <a:r>
              <a:rPr lang="en-US" altLang="zh-CN" sz="1600">
                <a:latin typeface="Calibri" pitchFamily="34" charset="0"/>
              </a:rPr>
              <a:t>5-bit</a:t>
            </a:r>
          </a:p>
        </p:txBody>
      </p:sp>
      <p:sp>
        <p:nvSpPr>
          <p:cNvPr id="15367" name="Rectangle 6"/>
          <p:cNvSpPr>
            <a:spLocks noChangeArrowheads="1"/>
          </p:cNvSpPr>
          <p:nvPr/>
        </p:nvSpPr>
        <p:spPr bwMode="auto">
          <a:xfrm>
            <a:off x="2895600" y="3197911"/>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rt</a:t>
            </a:r>
          </a:p>
          <a:p>
            <a:r>
              <a:rPr lang="en-US" altLang="zh-CN" sz="1600">
                <a:latin typeface="Calibri" pitchFamily="34" charset="0"/>
              </a:rPr>
              <a:t>5-bit</a:t>
            </a:r>
          </a:p>
        </p:txBody>
      </p:sp>
      <p:sp>
        <p:nvSpPr>
          <p:cNvPr id="15368" name="Rectangle 7"/>
          <p:cNvSpPr>
            <a:spLocks noChangeArrowheads="1"/>
          </p:cNvSpPr>
          <p:nvPr/>
        </p:nvSpPr>
        <p:spPr bwMode="auto">
          <a:xfrm>
            <a:off x="3886200" y="3197911"/>
            <a:ext cx="28194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offset</a:t>
            </a:r>
          </a:p>
          <a:p>
            <a:r>
              <a:rPr lang="en-US" altLang="zh-CN" sz="1600">
                <a:latin typeface="Calibri" pitchFamily="34" charset="0"/>
              </a:rPr>
              <a:t>16-bit</a:t>
            </a:r>
          </a:p>
        </p:txBody>
      </p:sp>
      <p:sp>
        <p:nvSpPr>
          <p:cNvPr id="15369" name="Text Box 8"/>
          <p:cNvSpPr txBox="1">
            <a:spLocks noChangeArrowheads="1"/>
          </p:cNvSpPr>
          <p:nvPr/>
        </p:nvSpPr>
        <p:spPr bwMode="auto">
          <a:xfrm>
            <a:off x="7031038" y="3067736"/>
            <a:ext cx="1033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I-type</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990600"/>
          </a:xfrm>
        </p:spPr>
        <p:txBody>
          <a:bodyPr/>
          <a:lstStyle/>
          <a:p>
            <a:pPr eaLnBrk="1" hangingPunct="1"/>
            <a:r>
              <a:rPr lang="en-US" altLang="zh-CN" dirty="0"/>
              <a:t>SW </a:t>
            </a:r>
            <a:r>
              <a:rPr lang="zh-CN" altLang="en-US" dirty="0"/>
              <a:t>数据通路</a:t>
            </a:r>
            <a:endParaRPr lang="en-US" altLang="zh-CN" dirty="0"/>
          </a:p>
        </p:txBody>
      </p:sp>
      <p:pic>
        <p:nvPicPr>
          <p:cNvPr id="16388"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71600"/>
            <a:ext cx="297815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2782888" y="2547938"/>
            <a:ext cx="330835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Line 5"/>
          <p:cNvSpPr>
            <a:spLocks noChangeShapeType="1"/>
          </p:cNvSpPr>
          <p:nvPr/>
        </p:nvSpPr>
        <p:spPr bwMode="auto">
          <a:xfrm>
            <a:off x="4819650" y="4064000"/>
            <a:ext cx="1327150" cy="3333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Rectangle 6"/>
          <p:cNvSpPr>
            <a:spLocks noChangeArrowheads="1"/>
          </p:cNvSpPr>
          <p:nvPr/>
        </p:nvSpPr>
        <p:spPr bwMode="auto">
          <a:xfrm>
            <a:off x="0" y="5546725"/>
            <a:ext cx="4846638" cy="1311275"/>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r>
              <a:rPr lang="en-US" altLang="zh-CN" sz="2000" dirty="0">
                <a:latin typeface="Calibri" pitchFamily="34" charset="0"/>
              </a:rPr>
              <a:t>if MEM[PC]==SW </a:t>
            </a:r>
            <a:r>
              <a:rPr lang="en-US" altLang="zh-CN" sz="2000" dirty="0" err="1">
                <a:latin typeface="Calibri" pitchFamily="34" charset="0"/>
              </a:rPr>
              <a:t>rt</a:t>
            </a:r>
            <a:r>
              <a:rPr lang="en-US" altLang="zh-CN" sz="2000" dirty="0">
                <a:latin typeface="Calibri" pitchFamily="34" charset="0"/>
              </a:rPr>
              <a:t> offset</a:t>
            </a:r>
            <a:r>
              <a:rPr lang="en-US" altLang="zh-CN" sz="2000" baseline="-25000" dirty="0">
                <a:latin typeface="Calibri" pitchFamily="34" charset="0"/>
              </a:rPr>
              <a:t>16</a:t>
            </a:r>
            <a:r>
              <a:rPr lang="en-US" altLang="zh-CN" sz="2000" dirty="0">
                <a:latin typeface="Calibri" pitchFamily="34" charset="0"/>
              </a:rPr>
              <a:t> (base) </a:t>
            </a:r>
          </a:p>
          <a:p>
            <a:r>
              <a:rPr lang="en-US" altLang="zh-CN" sz="2000" dirty="0">
                <a:latin typeface="Calibri" pitchFamily="34" charset="0"/>
              </a:rPr>
              <a:t>       EA = sign-extend(offset) + GPR[base]</a:t>
            </a:r>
          </a:p>
          <a:p>
            <a:r>
              <a:rPr lang="en-US" altLang="zh-CN" sz="2000" dirty="0">
                <a:latin typeface="Calibri" pitchFamily="34" charset="0"/>
              </a:rPr>
              <a:t>       </a:t>
            </a:r>
            <a:r>
              <a:rPr lang="en-US" altLang="zh-CN" sz="2000" dirty="0">
                <a:latin typeface="Calibri" pitchFamily="34" charset="0"/>
                <a:sym typeface="Symbol" pitchFamily="18" charset="2"/>
              </a:rPr>
              <a:t>MEM[ </a:t>
            </a:r>
            <a:r>
              <a:rPr lang="en-US" altLang="zh-CN" sz="2000" dirty="0">
                <a:solidFill>
                  <a:srgbClr val="00B0F0"/>
                </a:solidFill>
                <a:latin typeface="Calibri" pitchFamily="34" charset="0"/>
                <a:sym typeface="Symbol" pitchFamily="18" charset="2"/>
              </a:rPr>
              <a:t>translate</a:t>
            </a:r>
            <a:r>
              <a:rPr lang="en-US" altLang="zh-CN" sz="2000" dirty="0">
                <a:latin typeface="Calibri" pitchFamily="34" charset="0"/>
                <a:sym typeface="Symbol" pitchFamily="18" charset="2"/>
              </a:rPr>
              <a:t>(EA) ]  </a:t>
            </a:r>
            <a:r>
              <a:rPr lang="en-US" altLang="zh-CN" sz="2000" dirty="0">
                <a:latin typeface="Calibri" pitchFamily="34" charset="0"/>
              </a:rPr>
              <a:t>GPR[</a:t>
            </a:r>
            <a:r>
              <a:rPr lang="en-US" altLang="zh-CN" sz="2000" dirty="0" err="1">
                <a:latin typeface="Calibri" pitchFamily="34" charset="0"/>
              </a:rPr>
              <a:t>rt</a:t>
            </a:r>
            <a:r>
              <a:rPr lang="en-US" altLang="zh-CN" sz="2000" dirty="0">
                <a:latin typeface="Calibri" pitchFamily="34" charset="0"/>
              </a:rPr>
              <a:t>] </a:t>
            </a:r>
            <a:endParaRPr lang="en-US" altLang="zh-CN" dirty="0">
              <a:latin typeface="Calibri" pitchFamily="34" charset="0"/>
              <a:sym typeface="Symbol" pitchFamily="18" charset="2"/>
            </a:endParaRPr>
          </a:p>
          <a:p>
            <a:r>
              <a:rPr lang="en-US" altLang="zh-CN" dirty="0">
                <a:latin typeface="Calibri" pitchFamily="34" charset="0"/>
                <a:sym typeface="Symbol" pitchFamily="18" charset="2"/>
              </a:rPr>
              <a:t>        </a:t>
            </a:r>
            <a:r>
              <a:rPr lang="en-US" altLang="zh-CN" sz="2000" dirty="0">
                <a:latin typeface="Calibri" pitchFamily="34" charset="0"/>
                <a:sym typeface="Symbol" pitchFamily="18" charset="2"/>
              </a:rPr>
              <a:t>PC  PC + 4</a:t>
            </a:r>
          </a:p>
        </p:txBody>
      </p:sp>
      <p:sp>
        <p:nvSpPr>
          <p:cNvPr id="16392" name="AutoShape 7"/>
          <p:cNvSpPr>
            <a:spLocks noChangeArrowheads="1"/>
          </p:cNvSpPr>
          <p:nvPr/>
        </p:nvSpPr>
        <p:spPr bwMode="auto">
          <a:xfrm>
            <a:off x="5105400" y="6172200"/>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grpSp>
        <p:nvGrpSpPr>
          <p:cNvPr id="16394" name="Group 9"/>
          <p:cNvGrpSpPr>
            <a:grpSpLocks/>
          </p:cNvGrpSpPr>
          <p:nvPr/>
        </p:nvGrpSpPr>
        <p:grpSpPr bwMode="auto">
          <a:xfrm>
            <a:off x="5311775" y="5638800"/>
            <a:ext cx="3756025" cy="304800"/>
            <a:chOff x="1392" y="2976"/>
            <a:chExt cx="3072" cy="240"/>
          </a:xfrm>
        </p:grpSpPr>
        <p:sp>
          <p:nvSpPr>
            <p:cNvPr id="16418" name="Rectangle 1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16419" name="Rectangle 1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16420" name="Rectangle 1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16421" name="Rectangle 1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16422" name="Rectangle 1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pic>
        <p:nvPicPr>
          <p:cNvPr id="16395" name="Picture 15" descr="F0508"/>
          <p:cNvPicPr>
            <a:picLocks noChangeAspect="1" noChangeArrowheads="1"/>
          </p:cNvPicPr>
          <p:nvPr/>
        </p:nvPicPr>
        <p:blipFill>
          <a:blip r:embed="rId4" cstate="print">
            <a:extLst>
              <a:ext uri="{28A0092B-C50C-407E-A947-70E740481C1C}">
                <a14:useLocalDpi xmlns:a14="http://schemas.microsoft.com/office/drawing/2010/main" val="0"/>
              </a:ext>
            </a:extLst>
          </a:blip>
          <a:srcRect r="44247" b="9525"/>
          <a:stretch>
            <a:fillRect/>
          </a:stretch>
        </p:blipFill>
        <p:spPr bwMode="auto">
          <a:xfrm>
            <a:off x="6400800" y="2438400"/>
            <a:ext cx="20748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16"/>
          <p:cNvSpPr txBox="1">
            <a:spLocks noChangeArrowheads="1"/>
          </p:cNvSpPr>
          <p:nvPr/>
        </p:nvSpPr>
        <p:spPr bwMode="auto">
          <a:xfrm>
            <a:off x="3608388" y="4108450"/>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16397" name="Text Box 17"/>
          <p:cNvSpPr txBox="1">
            <a:spLocks noChangeArrowheads="1"/>
          </p:cNvSpPr>
          <p:nvPr/>
        </p:nvSpPr>
        <p:spPr bwMode="auto">
          <a:xfrm>
            <a:off x="5041900" y="2228850"/>
            <a:ext cx="5870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add</a:t>
            </a:r>
          </a:p>
        </p:txBody>
      </p:sp>
      <p:grpSp>
        <p:nvGrpSpPr>
          <p:cNvPr id="16398" name="Group 18"/>
          <p:cNvGrpSpPr>
            <a:grpSpLocks/>
          </p:cNvGrpSpPr>
          <p:nvPr/>
        </p:nvGrpSpPr>
        <p:grpSpPr bwMode="auto">
          <a:xfrm>
            <a:off x="4519613" y="3371851"/>
            <a:ext cx="1081087" cy="1223963"/>
            <a:chOff x="2847" y="2124"/>
            <a:chExt cx="681" cy="771"/>
          </a:xfrm>
        </p:grpSpPr>
        <p:sp>
          <p:nvSpPr>
            <p:cNvPr id="16408" name="Line 19"/>
            <p:cNvSpPr>
              <a:spLocks noChangeShapeType="1"/>
            </p:cNvSpPr>
            <p:nvPr/>
          </p:nvSpPr>
          <p:spPr bwMode="auto">
            <a:xfrm>
              <a:off x="2938" y="2276"/>
              <a:ext cx="0" cy="29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0"/>
            <p:cNvSpPr>
              <a:spLocks noChangeShapeType="1"/>
            </p:cNvSpPr>
            <p:nvPr/>
          </p:nvSpPr>
          <p:spPr bwMode="auto">
            <a:xfrm rot="5400000">
              <a:off x="2967" y="2521"/>
              <a:ext cx="0" cy="8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Freeform 21"/>
            <p:cNvSpPr>
              <a:spLocks/>
            </p:cNvSpPr>
            <p:nvPr/>
          </p:nvSpPr>
          <p:spPr bwMode="auto">
            <a:xfrm>
              <a:off x="3053" y="2124"/>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6411" name="Freeform 22"/>
            <p:cNvSpPr>
              <a:spLocks/>
            </p:cNvSpPr>
            <p:nvPr/>
          </p:nvSpPr>
          <p:spPr bwMode="auto">
            <a:xfrm>
              <a:off x="2935" y="2292"/>
              <a:ext cx="82" cy="547"/>
            </a:xfrm>
            <a:custGeom>
              <a:avLst/>
              <a:gdLst>
                <a:gd name="T0" fmla="*/ 0 w 96"/>
                <a:gd name="T1" fmla="*/ 26 h 624"/>
                <a:gd name="T2" fmla="*/ 3 w 96"/>
                <a:gd name="T3" fmla="*/ 26 h 624"/>
                <a:gd name="T4" fmla="*/ 3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2" name="Line 23"/>
            <p:cNvSpPr>
              <a:spLocks noChangeShapeType="1"/>
            </p:cNvSpPr>
            <p:nvPr/>
          </p:nvSpPr>
          <p:spPr bwMode="auto">
            <a:xfrm>
              <a:off x="2847" y="2292"/>
              <a:ext cx="20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Freeform 24"/>
            <p:cNvSpPr>
              <a:spLocks/>
            </p:cNvSpPr>
            <p:nvPr/>
          </p:nvSpPr>
          <p:spPr bwMode="auto">
            <a:xfrm>
              <a:off x="2929" y="2376"/>
              <a:ext cx="124" cy="463"/>
            </a:xfrm>
            <a:custGeom>
              <a:avLst/>
              <a:gdLst>
                <a:gd name="T0" fmla="*/ 0 w 144"/>
                <a:gd name="T1" fmla="*/ 23 h 528"/>
                <a:gd name="T2" fmla="*/ 3 w 144"/>
                <a:gd name="T3" fmla="*/ 23 h 528"/>
                <a:gd name="T4" fmla="*/ 3 w 144"/>
                <a:gd name="T5" fmla="*/ 0 h 528"/>
                <a:gd name="T6" fmla="*/ 4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4" name="Line 25"/>
            <p:cNvSpPr>
              <a:spLocks noChangeShapeType="1"/>
            </p:cNvSpPr>
            <p:nvPr/>
          </p:nvSpPr>
          <p:spPr bwMode="auto">
            <a:xfrm>
              <a:off x="2847" y="2208"/>
              <a:ext cx="20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26"/>
            <p:cNvSpPr>
              <a:spLocks noChangeShapeType="1"/>
            </p:cNvSpPr>
            <p:nvPr/>
          </p:nvSpPr>
          <p:spPr bwMode="auto">
            <a:xfrm>
              <a:off x="3094" y="2418"/>
              <a:ext cx="0" cy="253"/>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Text Box 27"/>
            <p:cNvSpPr txBox="1">
              <a:spLocks noChangeArrowheads="1"/>
            </p:cNvSpPr>
            <p:nvPr/>
          </p:nvSpPr>
          <p:spPr bwMode="auto">
            <a:xfrm>
              <a:off x="3112" y="2566"/>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6417" name="Text Box 28"/>
            <p:cNvSpPr txBox="1">
              <a:spLocks noChangeArrowheads="1"/>
            </p:cNvSpPr>
            <p:nvPr/>
          </p:nvSpPr>
          <p:spPr bwMode="auto">
            <a:xfrm>
              <a:off x="2977" y="2643"/>
              <a:ext cx="5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isItype</a:t>
              </a:r>
              <a:endParaRPr lang="en-US" altLang="zh-CN" sz="2000" b="0" dirty="0">
                <a:solidFill>
                  <a:schemeClr val="accent1"/>
                </a:solidFill>
                <a:latin typeface="Calibri" pitchFamily="34" charset="0"/>
              </a:endParaRPr>
            </a:p>
          </p:txBody>
        </p:sp>
      </p:grpSp>
      <p:sp>
        <p:nvSpPr>
          <p:cNvPr id="16399" name="Freeform 29"/>
          <p:cNvSpPr>
            <a:spLocks/>
          </p:cNvSpPr>
          <p:nvPr/>
        </p:nvSpPr>
        <p:spPr bwMode="auto">
          <a:xfrm>
            <a:off x="2984500" y="3186113"/>
            <a:ext cx="120650" cy="436562"/>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6400" name="Freeform 30"/>
          <p:cNvSpPr>
            <a:spLocks/>
          </p:cNvSpPr>
          <p:nvPr/>
        </p:nvSpPr>
        <p:spPr bwMode="auto">
          <a:xfrm>
            <a:off x="2914650" y="3124200"/>
            <a:ext cx="69850" cy="187325"/>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1" name="Text Box 31"/>
          <p:cNvSpPr txBox="1">
            <a:spLocks noChangeArrowheads="1"/>
          </p:cNvSpPr>
          <p:nvPr/>
        </p:nvSpPr>
        <p:spPr bwMode="auto">
          <a:xfrm>
            <a:off x="2124075" y="3902075"/>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6402" name="Freeform 32"/>
          <p:cNvSpPr>
            <a:spLocks/>
          </p:cNvSpPr>
          <p:nvPr/>
        </p:nvSpPr>
        <p:spPr bwMode="auto">
          <a:xfrm>
            <a:off x="2633663" y="3560763"/>
            <a:ext cx="420687" cy="37465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3" name="Rectangle 33"/>
          <p:cNvSpPr>
            <a:spLocks noChangeArrowheads="1"/>
          </p:cNvSpPr>
          <p:nvPr/>
        </p:nvSpPr>
        <p:spPr bwMode="auto">
          <a:xfrm>
            <a:off x="2001838" y="4013200"/>
            <a:ext cx="873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2000" b="0" dirty="0" err="1">
                <a:solidFill>
                  <a:srgbClr val="CC9900"/>
                </a:solidFill>
                <a:latin typeface="Calibri" pitchFamily="34" charset="0"/>
              </a:rPr>
              <a:t>isItype</a:t>
            </a:r>
            <a:endParaRPr lang="en-US" altLang="zh-CN" sz="2000" b="0" dirty="0">
              <a:solidFill>
                <a:srgbClr val="CC9900"/>
              </a:solidFill>
              <a:latin typeface="Calibri" pitchFamily="34" charset="0"/>
            </a:endParaRPr>
          </a:p>
        </p:txBody>
      </p:sp>
      <p:sp>
        <p:nvSpPr>
          <p:cNvPr id="16404" name="Rectangle 34"/>
          <p:cNvSpPr>
            <a:spLocks noChangeArrowheads="1"/>
          </p:cNvSpPr>
          <p:nvPr/>
        </p:nvSpPr>
        <p:spPr bwMode="auto">
          <a:xfrm>
            <a:off x="5367338" y="3070225"/>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6405" name="Line 35"/>
          <p:cNvSpPr>
            <a:spLocks noChangeShapeType="1"/>
          </p:cNvSpPr>
          <p:nvPr/>
        </p:nvSpPr>
        <p:spPr bwMode="auto">
          <a:xfrm>
            <a:off x="5791200" y="3125788"/>
            <a:ext cx="29845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Text Box 26"/>
          <p:cNvSpPr txBox="1">
            <a:spLocks noChangeArrowheads="1"/>
          </p:cNvSpPr>
          <p:nvPr/>
        </p:nvSpPr>
        <p:spPr bwMode="auto">
          <a:xfrm>
            <a:off x="7239000" y="4430713"/>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16407" name="Text Box 26"/>
          <p:cNvSpPr txBox="1">
            <a:spLocks noChangeArrowheads="1"/>
          </p:cNvSpPr>
          <p:nvPr/>
        </p:nvSpPr>
        <p:spPr bwMode="auto">
          <a:xfrm>
            <a:off x="7239000" y="2057400"/>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1</a:t>
            </a:r>
          </a:p>
        </p:txBody>
      </p:sp>
      <p:sp>
        <p:nvSpPr>
          <p:cNvPr id="38" name="TextBox 37"/>
          <p:cNvSpPr txBox="1"/>
          <p:nvPr/>
        </p:nvSpPr>
        <p:spPr>
          <a:xfrm>
            <a:off x="3457300" y="1371600"/>
            <a:ext cx="3430747" cy="523220"/>
          </a:xfrm>
          <a:prstGeom prst="rect">
            <a:avLst/>
          </a:prstGeom>
          <a:noFill/>
        </p:spPr>
        <p:txBody>
          <a:bodyPr wrap="none" rtlCol="0">
            <a:spAutoFit/>
          </a:bodyPr>
          <a:lstStyle/>
          <a:p>
            <a:r>
              <a:rPr lang="zh-CN" altLang="en-US" sz="2800" b="0" dirty="0">
                <a:solidFill>
                  <a:srgbClr val="FF0000"/>
                </a:solidFill>
                <a:latin typeface="微软雅黑" panose="020B0503020204020204" pitchFamily="34" charset="-122"/>
                <a:ea typeface="微软雅黑" panose="020B0503020204020204" pitchFamily="34" charset="-122"/>
              </a:rPr>
              <a:t>如何完成数据通路？</a:t>
            </a:r>
          </a:p>
        </p:txBody>
      </p:sp>
      <p:sp>
        <p:nvSpPr>
          <p:cNvPr id="39" name="Text Box 8">
            <a:extLst>
              <a:ext uri="{FF2B5EF4-FFF2-40B4-BE49-F238E27FC236}">
                <a16:creationId xmlns:a16="http://schemas.microsoft.com/office/drawing/2014/main" id="{01118277-56DE-4CE8-ACE4-04B64C40CC79}"/>
              </a:ext>
            </a:extLst>
          </p:cNvPr>
          <p:cNvSpPr txBox="1">
            <a:spLocks noChangeArrowheads="1"/>
          </p:cNvSpPr>
          <p:nvPr/>
        </p:nvSpPr>
        <p:spPr bwMode="auto">
          <a:xfrm>
            <a:off x="5887522" y="616773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990600"/>
          </a:xfrm>
        </p:spPr>
        <p:txBody>
          <a:bodyPr/>
          <a:lstStyle/>
          <a:p>
            <a:pPr eaLnBrk="1" hangingPunct="1"/>
            <a:r>
              <a:rPr lang="en-US" altLang="zh-CN" dirty="0"/>
              <a:t>Load-Store </a:t>
            </a:r>
            <a:r>
              <a:rPr lang="zh-CN" altLang="en-US" dirty="0"/>
              <a:t>数据通路</a:t>
            </a:r>
            <a:endParaRPr lang="en-US" altLang="zh-CN" dirty="0"/>
          </a:p>
        </p:txBody>
      </p:sp>
      <p:pic>
        <p:nvPicPr>
          <p:cNvPr id="17412"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1676400"/>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124200" y="3027363"/>
            <a:ext cx="5959475"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5"/>
          <p:cNvSpPr txBox="1">
            <a:spLocks noChangeArrowheads="1"/>
          </p:cNvSpPr>
          <p:nvPr/>
        </p:nvSpPr>
        <p:spPr bwMode="auto">
          <a:xfrm>
            <a:off x="3789363" y="4819650"/>
            <a:ext cx="821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a:t>
            </a:r>
            <a:r>
              <a:rPr lang="en-US" altLang="zh-CN" sz="1600" b="0" dirty="0" err="1">
                <a:solidFill>
                  <a:schemeClr val="accent1"/>
                </a:solidFill>
                <a:latin typeface="Calibri" pitchFamily="34" charset="0"/>
              </a:rPr>
              <a:t>isStore</a:t>
            </a:r>
            <a:endParaRPr lang="en-US" altLang="zh-CN" sz="1600" b="0" dirty="0">
              <a:solidFill>
                <a:schemeClr val="accent1"/>
              </a:solidFill>
              <a:latin typeface="Calibri" pitchFamily="34" charset="0"/>
            </a:endParaRPr>
          </a:p>
        </p:txBody>
      </p:sp>
      <p:sp>
        <p:nvSpPr>
          <p:cNvPr id="17415" name="Text Box 6"/>
          <p:cNvSpPr txBox="1">
            <a:spLocks noChangeArrowheads="1"/>
          </p:cNvSpPr>
          <p:nvPr/>
        </p:nvSpPr>
        <p:spPr bwMode="auto">
          <a:xfrm>
            <a:off x="5848350" y="2762250"/>
            <a:ext cx="5774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add</a:t>
            </a:r>
          </a:p>
        </p:txBody>
      </p:sp>
      <p:sp>
        <p:nvSpPr>
          <p:cNvPr id="17416" name="Text Box 7"/>
          <p:cNvSpPr txBox="1">
            <a:spLocks noChangeArrowheads="1"/>
          </p:cNvSpPr>
          <p:nvPr/>
        </p:nvSpPr>
        <p:spPr bwMode="auto">
          <a:xfrm>
            <a:off x="7599363" y="2900363"/>
            <a:ext cx="913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isStore</a:t>
            </a:r>
            <a:endParaRPr lang="en-US" altLang="zh-CN" sz="2000" b="0" dirty="0">
              <a:solidFill>
                <a:schemeClr val="accent1"/>
              </a:solidFill>
              <a:latin typeface="Calibri" pitchFamily="34" charset="0"/>
            </a:endParaRPr>
          </a:p>
        </p:txBody>
      </p:sp>
      <p:sp>
        <p:nvSpPr>
          <p:cNvPr id="17417" name="Text Box 8"/>
          <p:cNvSpPr txBox="1">
            <a:spLocks noChangeArrowheads="1"/>
          </p:cNvSpPr>
          <p:nvPr/>
        </p:nvSpPr>
        <p:spPr bwMode="auto">
          <a:xfrm>
            <a:off x="7659688" y="5353050"/>
            <a:ext cx="845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isLoad</a:t>
            </a:r>
            <a:endParaRPr lang="en-US" altLang="zh-CN" sz="2000" b="0" dirty="0">
              <a:solidFill>
                <a:schemeClr val="accent1"/>
              </a:solidFill>
              <a:latin typeface="Calibri" pitchFamily="34" charset="0"/>
            </a:endParaRPr>
          </a:p>
        </p:txBody>
      </p:sp>
      <p:sp>
        <p:nvSpPr>
          <p:cNvPr id="17418" name="Freeform 9"/>
          <p:cNvSpPr>
            <a:spLocks/>
          </p:cNvSpPr>
          <p:nvPr/>
        </p:nvSpPr>
        <p:spPr bwMode="auto">
          <a:xfrm>
            <a:off x="5514975" y="3984625"/>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7419" name="Line 10"/>
          <p:cNvSpPr>
            <a:spLocks noChangeShapeType="1"/>
          </p:cNvSpPr>
          <p:nvPr/>
        </p:nvSpPr>
        <p:spPr bwMode="auto">
          <a:xfrm flipH="1">
            <a:off x="5584825" y="4460875"/>
            <a:ext cx="0" cy="533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Text Box 11"/>
          <p:cNvSpPr txBox="1">
            <a:spLocks noChangeArrowheads="1"/>
          </p:cNvSpPr>
          <p:nvPr/>
        </p:nvSpPr>
        <p:spPr bwMode="auto">
          <a:xfrm>
            <a:off x="5626100" y="4805363"/>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7421" name="Text Box 12"/>
          <p:cNvSpPr txBox="1">
            <a:spLocks noChangeArrowheads="1"/>
          </p:cNvSpPr>
          <p:nvPr/>
        </p:nvSpPr>
        <p:spPr bwMode="auto">
          <a:xfrm>
            <a:off x="5564188" y="4957763"/>
            <a:ext cx="896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isItype</a:t>
            </a:r>
            <a:endParaRPr lang="en-US" altLang="zh-CN" sz="2000" b="0" dirty="0">
              <a:solidFill>
                <a:schemeClr val="accent1"/>
              </a:solidFill>
              <a:latin typeface="Calibri" pitchFamily="34" charset="0"/>
            </a:endParaRPr>
          </a:p>
        </p:txBody>
      </p:sp>
      <p:sp>
        <p:nvSpPr>
          <p:cNvPr id="17422" name="Line 13"/>
          <p:cNvSpPr>
            <a:spLocks noChangeShapeType="1"/>
          </p:cNvSpPr>
          <p:nvPr/>
        </p:nvSpPr>
        <p:spPr bwMode="auto">
          <a:xfrm flipV="1">
            <a:off x="5130800" y="4254500"/>
            <a:ext cx="374650" cy="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4"/>
          <p:cNvSpPr>
            <a:spLocks noChangeShapeType="1"/>
          </p:cNvSpPr>
          <p:nvPr/>
        </p:nvSpPr>
        <p:spPr bwMode="auto">
          <a:xfrm>
            <a:off x="5121275" y="4092575"/>
            <a:ext cx="38735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5"/>
          <p:cNvSpPr>
            <a:spLocks noChangeShapeType="1"/>
          </p:cNvSpPr>
          <p:nvPr/>
        </p:nvSpPr>
        <p:spPr bwMode="auto">
          <a:xfrm>
            <a:off x="5464175" y="4397375"/>
            <a:ext cx="5715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6"/>
          <p:cNvSpPr>
            <a:spLocks noChangeShapeType="1"/>
          </p:cNvSpPr>
          <p:nvPr/>
        </p:nvSpPr>
        <p:spPr bwMode="auto">
          <a:xfrm flipV="1">
            <a:off x="5318125" y="4111625"/>
            <a:ext cx="0" cy="171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7"/>
          <p:cNvSpPr>
            <a:spLocks noChangeShapeType="1"/>
          </p:cNvSpPr>
          <p:nvPr/>
        </p:nvSpPr>
        <p:spPr bwMode="auto">
          <a:xfrm flipV="1">
            <a:off x="5464175" y="4210050"/>
            <a:ext cx="0" cy="1714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Freeform 19"/>
          <p:cNvSpPr>
            <a:spLocks/>
          </p:cNvSpPr>
          <p:nvPr/>
        </p:nvSpPr>
        <p:spPr bwMode="auto">
          <a:xfrm>
            <a:off x="3352800" y="3733800"/>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7428" name="Freeform 20"/>
          <p:cNvSpPr>
            <a:spLocks/>
          </p:cNvSpPr>
          <p:nvPr/>
        </p:nvSpPr>
        <p:spPr bwMode="auto">
          <a:xfrm>
            <a:off x="3276600" y="3657600"/>
            <a:ext cx="76200" cy="228600"/>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9" name="Text Box 21"/>
          <p:cNvSpPr txBox="1">
            <a:spLocks noChangeArrowheads="1"/>
          </p:cNvSpPr>
          <p:nvPr/>
        </p:nvSpPr>
        <p:spPr bwMode="auto">
          <a:xfrm>
            <a:off x="2546350" y="4606925"/>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7430" name="Freeform 22"/>
          <p:cNvSpPr>
            <a:spLocks/>
          </p:cNvSpPr>
          <p:nvPr/>
        </p:nvSpPr>
        <p:spPr bwMode="auto">
          <a:xfrm>
            <a:off x="2971800" y="4191000"/>
            <a:ext cx="457200" cy="45720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1" name="Rectangle 23"/>
          <p:cNvSpPr>
            <a:spLocks noChangeArrowheads="1"/>
          </p:cNvSpPr>
          <p:nvPr/>
        </p:nvSpPr>
        <p:spPr bwMode="auto">
          <a:xfrm>
            <a:off x="2452688" y="4743450"/>
            <a:ext cx="896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2000" b="0" dirty="0" err="1">
                <a:solidFill>
                  <a:srgbClr val="CC9900"/>
                </a:solidFill>
                <a:latin typeface="Calibri" pitchFamily="34" charset="0"/>
              </a:rPr>
              <a:t>isItype</a:t>
            </a:r>
            <a:endParaRPr lang="en-US" altLang="zh-CN" sz="2000" b="0" dirty="0">
              <a:solidFill>
                <a:srgbClr val="CC9900"/>
              </a:solidFill>
              <a:latin typeface="Calibri" pitchFamily="34" charset="0"/>
            </a:endParaRPr>
          </a:p>
        </p:txBody>
      </p:sp>
      <p:sp>
        <p:nvSpPr>
          <p:cNvPr id="17432" name="Rectangle 24"/>
          <p:cNvSpPr>
            <a:spLocks noChangeArrowheads="1"/>
          </p:cNvSpPr>
          <p:nvPr/>
        </p:nvSpPr>
        <p:spPr bwMode="auto">
          <a:xfrm>
            <a:off x="6172200" y="3614738"/>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7433" name="Line 25"/>
          <p:cNvSpPr>
            <a:spLocks noChangeShapeType="1"/>
          </p:cNvSpPr>
          <p:nvPr/>
        </p:nvSpPr>
        <p:spPr bwMode="auto">
          <a:xfrm>
            <a:off x="6596063" y="3692525"/>
            <a:ext cx="320675" cy="158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1066800"/>
          </a:xfrm>
        </p:spPr>
        <p:txBody>
          <a:bodyPr/>
          <a:lstStyle/>
          <a:p>
            <a:pPr eaLnBrk="1" hangingPunct="1"/>
            <a:r>
              <a:rPr lang="zh-CN" altLang="en-US" dirty="0"/>
              <a:t>非控制流指令的数据通路</a:t>
            </a:r>
            <a:endParaRPr lang="en-US" altLang="zh-CN" dirty="0"/>
          </a:p>
        </p:txBody>
      </p:sp>
      <p:pic>
        <p:nvPicPr>
          <p:cNvPr id="18436"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1220788"/>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124200" y="2571750"/>
            <a:ext cx="5959475"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5"/>
          <p:cNvSpPr txBox="1">
            <a:spLocks noChangeArrowheads="1"/>
          </p:cNvSpPr>
          <p:nvPr/>
        </p:nvSpPr>
        <p:spPr bwMode="auto">
          <a:xfrm>
            <a:off x="3789363" y="4364038"/>
            <a:ext cx="8343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a:t>
            </a:r>
            <a:r>
              <a:rPr lang="en-US" altLang="zh-CN" sz="1600" b="0" dirty="0" err="1">
                <a:solidFill>
                  <a:schemeClr val="accent1"/>
                </a:solidFill>
                <a:latin typeface="Calibri" pitchFamily="34" charset="0"/>
              </a:rPr>
              <a:t>isStore</a:t>
            </a:r>
            <a:endParaRPr lang="en-US" altLang="zh-CN" sz="1600" b="0" dirty="0">
              <a:solidFill>
                <a:schemeClr val="accent1"/>
              </a:solidFill>
              <a:latin typeface="Calibri" pitchFamily="34" charset="0"/>
            </a:endParaRPr>
          </a:p>
        </p:txBody>
      </p:sp>
      <p:sp>
        <p:nvSpPr>
          <p:cNvPr id="18439" name="Text Box 6"/>
          <p:cNvSpPr txBox="1">
            <a:spLocks noChangeArrowheads="1"/>
          </p:cNvSpPr>
          <p:nvPr/>
        </p:nvSpPr>
        <p:spPr bwMode="auto">
          <a:xfrm>
            <a:off x="7599363" y="2444750"/>
            <a:ext cx="767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isStore</a:t>
            </a:r>
            <a:endParaRPr lang="en-US" altLang="zh-CN" sz="1600" b="0" dirty="0">
              <a:solidFill>
                <a:schemeClr val="accent1"/>
              </a:solidFill>
              <a:latin typeface="Calibri" pitchFamily="34" charset="0"/>
            </a:endParaRPr>
          </a:p>
        </p:txBody>
      </p:sp>
      <p:sp>
        <p:nvSpPr>
          <p:cNvPr id="18440" name="Text Box 7"/>
          <p:cNvSpPr txBox="1">
            <a:spLocks noChangeArrowheads="1"/>
          </p:cNvSpPr>
          <p:nvPr/>
        </p:nvSpPr>
        <p:spPr bwMode="auto">
          <a:xfrm>
            <a:off x="7659688" y="4897438"/>
            <a:ext cx="712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isLoad</a:t>
            </a:r>
            <a:endParaRPr lang="en-US" altLang="zh-CN" sz="1600" b="0" dirty="0">
              <a:solidFill>
                <a:schemeClr val="accent1"/>
              </a:solidFill>
              <a:latin typeface="Calibri" pitchFamily="34" charset="0"/>
            </a:endParaRPr>
          </a:p>
        </p:txBody>
      </p:sp>
      <p:sp>
        <p:nvSpPr>
          <p:cNvPr id="18441" name="Freeform 8"/>
          <p:cNvSpPr>
            <a:spLocks/>
          </p:cNvSpPr>
          <p:nvPr/>
        </p:nvSpPr>
        <p:spPr bwMode="auto">
          <a:xfrm>
            <a:off x="5514975" y="3529013"/>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8442" name="Line 9"/>
          <p:cNvSpPr>
            <a:spLocks noChangeShapeType="1"/>
          </p:cNvSpPr>
          <p:nvPr/>
        </p:nvSpPr>
        <p:spPr bwMode="auto">
          <a:xfrm flipH="1">
            <a:off x="5584825" y="4005263"/>
            <a:ext cx="0" cy="533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Text Box 10"/>
          <p:cNvSpPr txBox="1">
            <a:spLocks noChangeArrowheads="1"/>
          </p:cNvSpPr>
          <p:nvPr/>
        </p:nvSpPr>
        <p:spPr bwMode="auto">
          <a:xfrm>
            <a:off x="5626100" y="4349750"/>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8444" name="Text Box 11"/>
          <p:cNvSpPr txBox="1">
            <a:spLocks noChangeArrowheads="1"/>
          </p:cNvSpPr>
          <p:nvPr/>
        </p:nvSpPr>
        <p:spPr bwMode="auto">
          <a:xfrm>
            <a:off x="5576888" y="4502150"/>
            <a:ext cx="73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isItype</a:t>
            </a:r>
            <a:endParaRPr lang="en-US" altLang="zh-CN" sz="1600" b="0" dirty="0">
              <a:solidFill>
                <a:schemeClr val="accent1"/>
              </a:solidFill>
              <a:latin typeface="Calibri" pitchFamily="34" charset="0"/>
            </a:endParaRPr>
          </a:p>
        </p:txBody>
      </p:sp>
      <p:sp>
        <p:nvSpPr>
          <p:cNvPr id="18445" name="Line 12"/>
          <p:cNvSpPr>
            <a:spLocks noChangeShapeType="1"/>
          </p:cNvSpPr>
          <p:nvPr/>
        </p:nvSpPr>
        <p:spPr bwMode="auto">
          <a:xfrm flipV="1">
            <a:off x="5130800" y="3798888"/>
            <a:ext cx="374650" cy="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3"/>
          <p:cNvSpPr>
            <a:spLocks noChangeShapeType="1"/>
          </p:cNvSpPr>
          <p:nvPr/>
        </p:nvSpPr>
        <p:spPr bwMode="auto">
          <a:xfrm>
            <a:off x="5121275" y="3636963"/>
            <a:ext cx="38735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4"/>
          <p:cNvSpPr>
            <a:spLocks noChangeShapeType="1"/>
          </p:cNvSpPr>
          <p:nvPr/>
        </p:nvSpPr>
        <p:spPr bwMode="auto">
          <a:xfrm>
            <a:off x="5464175" y="3941763"/>
            <a:ext cx="571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5"/>
          <p:cNvSpPr>
            <a:spLocks noChangeShapeType="1"/>
          </p:cNvSpPr>
          <p:nvPr/>
        </p:nvSpPr>
        <p:spPr bwMode="auto">
          <a:xfrm flipV="1">
            <a:off x="5318125" y="3656013"/>
            <a:ext cx="0" cy="171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6"/>
          <p:cNvSpPr>
            <a:spLocks noChangeShapeType="1"/>
          </p:cNvSpPr>
          <p:nvPr/>
        </p:nvSpPr>
        <p:spPr bwMode="auto">
          <a:xfrm flipV="1">
            <a:off x="5464175" y="3754438"/>
            <a:ext cx="0" cy="1714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Freeform 17"/>
          <p:cNvSpPr>
            <a:spLocks/>
          </p:cNvSpPr>
          <p:nvPr/>
        </p:nvSpPr>
        <p:spPr bwMode="auto">
          <a:xfrm flipH="1">
            <a:off x="6116638" y="5202238"/>
            <a:ext cx="131762"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8451" name="Freeform 18"/>
          <p:cNvSpPr>
            <a:spLocks/>
          </p:cNvSpPr>
          <p:nvPr/>
        </p:nvSpPr>
        <p:spPr bwMode="auto">
          <a:xfrm>
            <a:off x="6248400" y="3582988"/>
            <a:ext cx="685800" cy="1752600"/>
          </a:xfrm>
          <a:custGeom>
            <a:avLst/>
            <a:gdLst>
              <a:gd name="T0" fmla="*/ 2147483647 w 288"/>
              <a:gd name="T1" fmla="*/ 0 h 624"/>
              <a:gd name="T2" fmla="*/ 2147483647 w 288"/>
              <a:gd name="T3" fmla="*/ 2147483647 h 624"/>
              <a:gd name="T4" fmla="*/ 0 w 288"/>
              <a:gd name="T5" fmla="*/ 2147483647 h 624"/>
              <a:gd name="T6" fmla="*/ 0 60000 65536"/>
              <a:gd name="T7" fmla="*/ 0 60000 65536"/>
              <a:gd name="T8" fmla="*/ 0 60000 65536"/>
              <a:gd name="T9" fmla="*/ 0 w 288"/>
              <a:gd name="T10" fmla="*/ 0 h 624"/>
              <a:gd name="T11" fmla="*/ 288 w 288"/>
              <a:gd name="T12" fmla="*/ 624 h 624"/>
            </a:gdLst>
            <a:ahLst/>
            <a:cxnLst>
              <a:cxn ang="T6">
                <a:pos x="T0" y="T1"/>
              </a:cxn>
              <a:cxn ang="T7">
                <a:pos x="T2" y="T3"/>
              </a:cxn>
              <a:cxn ang="T8">
                <a:pos x="T4" y="T5"/>
              </a:cxn>
            </a:cxnLst>
            <a:rect l="T9" t="T10" r="T11" b="T12"/>
            <a:pathLst>
              <a:path w="288" h="624">
                <a:moveTo>
                  <a:pt x="288" y="0"/>
                </a:moveTo>
                <a:lnTo>
                  <a:pt x="288" y="624"/>
                </a:lnTo>
                <a:lnTo>
                  <a:pt x="0" y="62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2" name="Line 19"/>
          <p:cNvSpPr>
            <a:spLocks noChangeShapeType="1"/>
          </p:cNvSpPr>
          <p:nvPr/>
        </p:nvSpPr>
        <p:spPr bwMode="auto">
          <a:xfrm flipH="1">
            <a:off x="6257925" y="5478463"/>
            <a:ext cx="289560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Freeform 20"/>
          <p:cNvSpPr>
            <a:spLocks/>
          </p:cNvSpPr>
          <p:nvPr/>
        </p:nvSpPr>
        <p:spPr bwMode="auto">
          <a:xfrm>
            <a:off x="6248400" y="5440363"/>
            <a:ext cx="2800350" cy="133350"/>
          </a:xfrm>
          <a:custGeom>
            <a:avLst/>
            <a:gdLst>
              <a:gd name="T0" fmla="*/ 2147483647 w 1764"/>
              <a:gd name="T1" fmla="*/ 0 h 84"/>
              <a:gd name="T2" fmla="*/ 2147483647 w 1764"/>
              <a:gd name="T3" fmla="*/ 2147483647 h 84"/>
              <a:gd name="T4" fmla="*/ 0 w 1764"/>
              <a:gd name="T5" fmla="*/ 2147483647 h 84"/>
              <a:gd name="T6" fmla="*/ 0 60000 65536"/>
              <a:gd name="T7" fmla="*/ 0 60000 65536"/>
              <a:gd name="T8" fmla="*/ 0 60000 65536"/>
              <a:gd name="T9" fmla="*/ 0 w 1764"/>
              <a:gd name="T10" fmla="*/ 0 h 84"/>
              <a:gd name="T11" fmla="*/ 1764 w 1764"/>
              <a:gd name="T12" fmla="*/ 84 h 84"/>
            </a:gdLst>
            <a:ahLst/>
            <a:cxnLst>
              <a:cxn ang="T6">
                <a:pos x="T0" y="T1"/>
              </a:cxn>
              <a:cxn ang="T7">
                <a:pos x="T2" y="T3"/>
              </a:cxn>
              <a:cxn ang="T8">
                <a:pos x="T4" y="T5"/>
              </a:cxn>
            </a:cxnLst>
            <a:rect l="T9" t="T10" r="T11" b="T12"/>
            <a:pathLst>
              <a:path w="1764" h="84">
                <a:moveTo>
                  <a:pt x="1764" y="0"/>
                </a:moveTo>
                <a:lnTo>
                  <a:pt x="1764" y="84"/>
                </a:lnTo>
                <a:lnTo>
                  <a:pt x="0" y="8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4" name="Line 21"/>
          <p:cNvSpPr>
            <a:spLocks noChangeShapeType="1"/>
          </p:cNvSpPr>
          <p:nvPr/>
        </p:nvSpPr>
        <p:spPr bwMode="auto">
          <a:xfrm flipH="1">
            <a:off x="6172200" y="5640388"/>
            <a:ext cx="0" cy="3048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Text Box 22"/>
          <p:cNvSpPr txBox="1">
            <a:spLocks noChangeArrowheads="1"/>
          </p:cNvSpPr>
          <p:nvPr/>
        </p:nvSpPr>
        <p:spPr bwMode="auto">
          <a:xfrm>
            <a:off x="5349875" y="5797550"/>
            <a:ext cx="876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MemtoReg</a:t>
            </a:r>
          </a:p>
        </p:txBody>
      </p:sp>
      <p:sp>
        <p:nvSpPr>
          <p:cNvPr id="18456" name="Text Box 23"/>
          <p:cNvSpPr txBox="1">
            <a:spLocks noChangeArrowheads="1"/>
          </p:cNvSpPr>
          <p:nvPr/>
        </p:nvSpPr>
        <p:spPr bwMode="auto">
          <a:xfrm>
            <a:off x="5786438" y="6026150"/>
            <a:ext cx="724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isLoad</a:t>
            </a:r>
            <a:endParaRPr lang="en-US" altLang="zh-CN" sz="1600" b="0" dirty="0">
              <a:solidFill>
                <a:schemeClr val="accent1"/>
              </a:solidFill>
              <a:latin typeface="Calibri" pitchFamily="34" charset="0"/>
            </a:endParaRPr>
          </a:p>
        </p:txBody>
      </p:sp>
      <p:sp>
        <p:nvSpPr>
          <p:cNvPr id="18457" name="Oval 24"/>
          <p:cNvSpPr>
            <a:spLocks noChangeArrowheads="1"/>
          </p:cNvSpPr>
          <p:nvPr/>
        </p:nvSpPr>
        <p:spPr bwMode="auto">
          <a:xfrm>
            <a:off x="6886575" y="3544888"/>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zh-CN">
              <a:latin typeface="Calibri" pitchFamily="34" charset="0"/>
            </a:endParaRPr>
          </a:p>
        </p:txBody>
      </p:sp>
      <p:grpSp>
        <p:nvGrpSpPr>
          <p:cNvPr id="18458" name="Group 25"/>
          <p:cNvGrpSpPr>
            <a:grpSpLocks/>
          </p:cNvGrpSpPr>
          <p:nvPr/>
        </p:nvGrpSpPr>
        <p:grpSpPr bwMode="auto">
          <a:xfrm>
            <a:off x="2452688" y="3201988"/>
            <a:ext cx="1031875" cy="1423987"/>
            <a:chOff x="1545" y="2304"/>
            <a:chExt cx="650" cy="897"/>
          </a:xfrm>
        </p:grpSpPr>
        <p:sp>
          <p:nvSpPr>
            <p:cNvPr id="18461" name="Freeform 26"/>
            <p:cNvSpPr>
              <a:spLocks/>
            </p:cNvSpPr>
            <p:nvPr/>
          </p:nvSpPr>
          <p:spPr bwMode="auto">
            <a:xfrm>
              <a:off x="2112" y="2352"/>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8462" name="Freeform 27"/>
            <p:cNvSpPr>
              <a:spLocks/>
            </p:cNvSpPr>
            <p:nvPr/>
          </p:nvSpPr>
          <p:spPr bwMode="auto">
            <a:xfrm>
              <a:off x="2064" y="2304"/>
              <a:ext cx="48" cy="144"/>
            </a:xfrm>
            <a:custGeom>
              <a:avLst/>
              <a:gdLst>
                <a:gd name="T0" fmla="*/ 0 w 48"/>
                <a:gd name="T1" fmla="*/ 0 h 144"/>
                <a:gd name="T2" fmla="*/ 0 w 48"/>
                <a:gd name="T3" fmla="*/ 144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3" name="Text Box 28"/>
            <p:cNvSpPr txBox="1">
              <a:spLocks noChangeArrowheads="1"/>
            </p:cNvSpPr>
            <p:nvPr/>
          </p:nvSpPr>
          <p:spPr bwMode="auto">
            <a:xfrm>
              <a:off x="1604" y="2902"/>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8464" name="Freeform 29"/>
            <p:cNvSpPr>
              <a:spLocks/>
            </p:cNvSpPr>
            <p:nvPr/>
          </p:nvSpPr>
          <p:spPr bwMode="auto">
            <a:xfrm>
              <a:off x="1872" y="2640"/>
              <a:ext cx="288" cy="288"/>
            </a:xfrm>
            <a:custGeom>
              <a:avLst/>
              <a:gdLst>
                <a:gd name="T0" fmla="*/ 288 w 288"/>
                <a:gd name="T1" fmla="*/ 0 h 288"/>
                <a:gd name="T2" fmla="*/ 288 w 288"/>
                <a:gd name="T3" fmla="*/ 96 h 288"/>
                <a:gd name="T4" fmla="*/ 0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5" name="Rectangle 30"/>
            <p:cNvSpPr>
              <a:spLocks noChangeArrowheads="1"/>
            </p:cNvSpPr>
            <p:nvPr/>
          </p:nvSpPr>
          <p:spPr bwMode="auto">
            <a:xfrm>
              <a:off x="1545" y="2988"/>
              <a:ext cx="4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1600" b="0" dirty="0" err="1">
                  <a:latin typeface="Calibri" pitchFamily="34" charset="0"/>
                </a:rPr>
                <a:t>isItype</a:t>
              </a:r>
              <a:endParaRPr lang="en-US" altLang="zh-CN" sz="1600" b="0" dirty="0">
                <a:latin typeface="Calibri" pitchFamily="34" charset="0"/>
              </a:endParaRPr>
            </a:p>
          </p:txBody>
        </p:sp>
      </p:grpSp>
      <p:sp>
        <p:nvSpPr>
          <p:cNvPr id="18459" name="Rectangle 31"/>
          <p:cNvSpPr>
            <a:spLocks noChangeArrowheads="1"/>
          </p:cNvSpPr>
          <p:nvPr/>
        </p:nvSpPr>
        <p:spPr bwMode="auto">
          <a:xfrm>
            <a:off x="6194425" y="3190875"/>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8460" name="Line 32"/>
          <p:cNvSpPr>
            <a:spLocks noChangeShapeType="1"/>
          </p:cNvSpPr>
          <p:nvPr/>
        </p:nvSpPr>
        <p:spPr bwMode="auto">
          <a:xfrm>
            <a:off x="6596063" y="3246438"/>
            <a:ext cx="29845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Tree>
    <p:extLst>
      <p:ext uri="{BB962C8B-B14F-4D97-AF65-F5344CB8AC3E}">
        <p14:creationId xmlns:p14="http://schemas.microsoft.com/office/powerpoint/2010/main" val="2364108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229600" cy="990600"/>
          </a:xfrm>
        </p:spPr>
        <p:txBody>
          <a:bodyPr/>
          <a:lstStyle/>
          <a:p>
            <a:pPr eaLnBrk="1" hangingPunct="1"/>
            <a:r>
              <a:rPr lang="zh-CN" altLang="en-US" dirty="0"/>
              <a:t>无条件跳转指令</a:t>
            </a:r>
            <a:endParaRPr lang="en-US" altLang="zh-CN" dirty="0"/>
          </a:p>
        </p:txBody>
      </p:sp>
      <p:sp>
        <p:nvSpPr>
          <p:cNvPr id="20483" name="Content Placeholder 2"/>
          <p:cNvSpPr>
            <a:spLocks noGrp="1"/>
          </p:cNvSpPr>
          <p:nvPr>
            <p:ph idx="1"/>
          </p:nvPr>
        </p:nvSpPr>
        <p:spPr>
          <a:xfrm>
            <a:off x="476054" y="1077011"/>
            <a:ext cx="8229600" cy="5181600"/>
          </a:xfrm>
        </p:spPr>
        <p:txBody>
          <a:bodyPr/>
          <a:lstStyle/>
          <a:p>
            <a:pPr eaLnBrk="1" hangingPunct="1"/>
            <a:r>
              <a:rPr lang="zh-CN" altLang="en-US" dirty="0"/>
              <a:t>汇编</a:t>
            </a:r>
            <a:endParaRPr lang="en-US" altLang="zh-CN" dirty="0"/>
          </a:p>
          <a:p>
            <a:pPr eaLnBrk="1" hangingPunct="1">
              <a:spcBef>
                <a:spcPts val="1200"/>
              </a:spcBef>
              <a:spcAft>
                <a:spcPts val="600"/>
              </a:spcAft>
              <a:buFont typeface="Wingdings" pitchFamily="2" charset="2"/>
              <a:buNone/>
            </a:pPr>
            <a:r>
              <a:rPr lang="en-US" altLang="zh-CN" dirty="0">
                <a:solidFill>
                  <a:srgbClr val="00B0F0"/>
                </a:solidFill>
                <a:ea typeface="ＭＳ Ｐゴシック" pitchFamily="34" charset="-128"/>
              </a:rPr>
              <a:t>	</a:t>
            </a:r>
            <a:r>
              <a:rPr lang="en-US" altLang="zh-CN" sz="2800" dirty="0">
                <a:solidFill>
                  <a:srgbClr val="00B0F0"/>
                </a:solidFill>
                <a:ea typeface="ＭＳ Ｐゴシック" pitchFamily="34" charset="-128"/>
              </a:rPr>
              <a:t>J </a:t>
            </a:r>
            <a:r>
              <a:rPr lang="en-US" altLang="zh-CN" sz="2800" dirty="0" err="1">
                <a:solidFill>
                  <a:srgbClr val="00B0F0"/>
                </a:solidFill>
                <a:ea typeface="ＭＳ Ｐゴシック" pitchFamily="34" charset="-128"/>
              </a:rPr>
              <a:t>immediate</a:t>
            </a:r>
            <a:r>
              <a:rPr lang="en-US" altLang="zh-CN" sz="2800" baseline="-25000" dirty="0" err="1">
                <a:solidFill>
                  <a:srgbClr val="00B0F0"/>
                </a:solidFill>
                <a:ea typeface="ＭＳ Ｐゴシック" pitchFamily="34" charset="-128"/>
              </a:rPr>
              <a:t>26</a:t>
            </a:r>
            <a:endParaRPr lang="en-US" altLang="zh-CN" dirty="0">
              <a:solidFill>
                <a:srgbClr val="00B0F0"/>
              </a:solidFill>
              <a:ea typeface="ＭＳ Ｐゴシック" pitchFamily="34" charset="-128"/>
            </a:endParaRPr>
          </a:p>
          <a:p>
            <a:pPr eaLnBrk="1" hangingPunct="1"/>
            <a:r>
              <a:rPr lang="zh-CN" altLang="en-US" dirty="0"/>
              <a:t>机器编码</a:t>
            </a:r>
            <a:endParaRPr lang="en-US" altLang="zh-CN" dirty="0"/>
          </a:p>
          <a:p>
            <a:pPr eaLnBrk="1" hangingPunct="1"/>
            <a:endParaRPr lang="en-US" altLang="zh-CN" dirty="0">
              <a:ea typeface="ＭＳ Ｐゴシック" pitchFamily="34" charset="-128"/>
            </a:endParaRPr>
          </a:p>
          <a:p>
            <a:pPr eaLnBrk="1" hangingPunct="1"/>
            <a:endParaRPr lang="en-US" altLang="zh-CN" dirty="0">
              <a:ea typeface="ＭＳ Ｐゴシック" pitchFamily="34" charset="-128"/>
            </a:endParaRPr>
          </a:p>
          <a:p>
            <a:pPr eaLnBrk="1" hangingPunct="1"/>
            <a:r>
              <a:rPr lang="zh-CN" altLang="en-US" dirty="0"/>
              <a:t>语义</a:t>
            </a:r>
            <a:endParaRPr lang="en-US" altLang="zh-CN" dirty="0"/>
          </a:p>
          <a:p>
            <a:pPr eaLnBrk="1" hangingPunct="1">
              <a:buFont typeface="Wingdings" pitchFamily="2" charset="2"/>
              <a:buNone/>
            </a:pPr>
            <a:r>
              <a:rPr lang="en-US" altLang="zh-CN" dirty="0">
                <a:ea typeface="ＭＳ Ｐゴシック" pitchFamily="34" charset="-128"/>
              </a:rPr>
              <a:t>	</a:t>
            </a:r>
            <a:r>
              <a:rPr lang="en-US" altLang="zh-CN" sz="2400" dirty="0">
                <a:solidFill>
                  <a:srgbClr val="00B0F0"/>
                </a:solidFill>
                <a:ea typeface="ＭＳ Ｐゴシック" pitchFamily="34" charset="-128"/>
              </a:rPr>
              <a:t>if MEM[PC]==J </a:t>
            </a:r>
            <a:r>
              <a:rPr lang="en-US" altLang="zh-CN" sz="2400" dirty="0" err="1">
                <a:solidFill>
                  <a:srgbClr val="00B0F0"/>
                </a:solidFill>
                <a:ea typeface="ＭＳ Ｐゴシック" pitchFamily="34" charset="-128"/>
              </a:rPr>
              <a:t>immediate</a:t>
            </a:r>
            <a:r>
              <a:rPr lang="en-US" altLang="zh-CN" sz="2400" baseline="-25000" dirty="0" err="1">
                <a:solidFill>
                  <a:srgbClr val="00B0F0"/>
                </a:solidFill>
                <a:ea typeface="ＭＳ Ｐゴシック" pitchFamily="34" charset="-128"/>
              </a:rPr>
              <a:t>26</a:t>
            </a:r>
            <a:endParaRPr lang="en-US" altLang="zh-CN" sz="2400" dirty="0">
              <a:solidFill>
                <a:srgbClr val="00B0F0"/>
              </a:solidFill>
              <a:ea typeface="ＭＳ Ｐゴシック" pitchFamily="34" charset="-128"/>
            </a:endParaRPr>
          </a:p>
          <a:p>
            <a:pPr lvl="1" eaLnBrk="1" hangingPunct="1">
              <a:buFontTx/>
              <a:buNone/>
            </a:pPr>
            <a:r>
              <a:rPr lang="en-US" altLang="zh-CN" sz="2400" dirty="0">
                <a:solidFill>
                  <a:srgbClr val="00B0F0"/>
                </a:solidFill>
                <a:ea typeface="ＭＳ Ｐゴシック" pitchFamily="34" charset="-128"/>
              </a:rPr>
              <a:t>   target =</a:t>
            </a:r>
            <a:r>
              <a:rPr lang="en-US" altLang="zh-CN" sz="2400" dirty="0">
                <a:solidFill>
                  <a:srgbClr val="00B0F0"/>
                </a:solidFill>
                <a:ea typeface="ＭＳ Ｐゴシック" pitchFamily="34" charset="-128"/>
                <a:sym typeface="Symbol" pitchFamily="18" charset="2"/>
              </a:rPr>
              <a:t> { </a:t>
            </a:r>
            <a:r>
              <a:rPr lang="en-US" altLang="zh-CN" sz="2400" dirty="0" err="1">
                <a:solidFill>
                  <a:srgbClr val="FF0000"/>
                </a:solidFill>
                <a:ea typeface="ＭＳ Ｐゴシック" pitchFamily="34" charset="-128"/>
                <a:sym typeface="Symbol" pitchFamily="18" charset="2"/>
              </a:rPr>
              <a:t>PC+4</a:t>
            </a:r>
            <a:r>
              <a:rPr lang="en-US" altLang="zh-CN" sz="2400" dirty="0">
                <a:solidFill>
                  <a:srgbClr val="00B0F0"/>
                </a:solidFill>
                <a:ea typeface="ＭＳ Ｐゴシック" pitchFamily="34" charset="-128"/>
                <a:sym typeface="Symbol" pitchFamily="18" charset="2"/>
              </a:rPr>
              <a:t>[31:28],</a:t>
            </a:r>
            <a:r>
              <a:rPr lang="en-US" altLang="zh-CN" sz="2400" dirty="0">
                <a:solidFill>
                  <a:srgbClr val="00B0F0"/>
                </a:solidFill>
                <a:ea typeface="ＭＳ Ｐゴシック" pitchFamily="34" charset="-128"/>
              </a:rPr>
              <a:t> </a:t>
            </a:r>
            <a:r>
              <a:rPr lang="en-US" altLang="zh-CN" sz="2400" dirty="0" err="1">
                <a:solidFill>
                  <a:srgbClr val="00B0F0"/>
                </a:solidFill>
                <a:ea typeface="ＭＳ Ｐゴシック" pitchFamily="34" charset="-128"/>
              </a:rPr>
              <a:t>immediate</a:t>
            </a:r>
            <a:r>
              <a:rPr lang="en-US" altLang="zh-CN" sz="2400" baseline="-25000" dirty="0" err="1">
                <a:solidFill>
                  <a:srgbClr val="00B0F0"/>
                </a:solidFill>
                <a:ea typeface="ＭＳ Ｐゴシック" pitchFamily="34" charset="-128"/>
              </a:rPr>
              <a:t>26</a:t>
            </a:r>
            <a:r>
              <a:rPr lang="en-US" altLang="zh-CN" sz="2400" dirty="0">
                <a:solidFill>
                  <a:srgbClr val="00B0F0"/>
                </a:solidFill>
                <a:ea typeface="ＭＳ Ｐゴシック" pitchFamily="34" charset="-128"/>
              </a:rPr>
              <a:t>, 2</a:t>
            </a:r>
            <a:r>
              <a:rPr lang="ja-JP" altLang="en-US" sz="2400" dirty="0">
                <a:solidFill>
                  <a:srgbClr val="00B0F0"/>
                </a:solidFill>
                <a:latin typeface="+mn-ea"/>
                <a:ea typeface="+mn-ea"/>
              </a:rPr>
              <a:t>’</a:t>
            </a:r>
            <a:r>
              <a:rPr lang="en-US" altLang="ja-JP" sz="2400" dirty="0" err="1">
                <a:solidFill>
                  <a:srgbClr val="00B0F0"/>
                </a:solidFill>
              </a:rPr>
              <a:t>b00</a:t>
            </a:r>
            <a:r>
              <a:rPr lang="en-US" altLang="ja-JP" sz="2400" dirty="0">
                <a:solidFill>
                  <a:srgbClr val="00B0F0"/>
                </a:solidFill>
              </a:rPr>
              <a:t> }	</a:t>
            </a:r>
            <a:endParaRPr lang="en-US" altLang="ja-JP" sz="2400" dirty="0">
              <a:solidFill>
                <a:srgbClr val="00B0F0"/>
              </a:solidFill>
              <a:sym typeface="Symbol" pitchFamily="18" charset="2"/>
            </a:endParaRPr>
          </a:p>
          <a:p>
            <a:pPr lvl="1" eaLnBrk="1" hangingPunct="1">
              <a:buFontTx/>
              <a:buNone/>
            </a:pPr>
            <a:r>
              <a:rPr lang="en-US" altLang="zh-CN" sz="2400" dirty="0">
                <a:solidFill>
                  <a:srgbClr val="00B0F0"/>
                </a:solidFill>
                <a:ea typeface="ＭＳ Ｐゴシック" pitchFamily="34" charset="-128"/>
                <a:sym typeface="Symbol" pitchFamily="18" charset="2"/>
              </a:rPr>
              <a:t>   PC  target</a:t>
            </a:r>
          </a:p>
          <a:p>
            <a:pPr eaLnBrk="1" hangingPunct="1"/>
            <a:endParaRPr lang="en-US" altLang="zh-CN" dirty="0">
              <a:ea typeface="ＭＳ Ｐゴシック" pitchFamily="34" charset="-128"/>
            </a:endParaRPr>
          </a:p>
        </p:txBody>
      </p:sp>
      <p:sp>
        <p:nvSpPr>
          <p:cNvPr id="20485" name="Rectangle 4"/>
          <p:cNvSpPr>
            <a:spLocks noChangeArrowheads="1"/>
          </p:cNvSpPr>
          <p:nvPr/>
        </p:nvSpPr>
        <p:spPr bwMode="auto">
          <a:xfrm>
            <a:off x="914400" y="3081926"/>
            <a:ext cx="11430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J</a:t>
            </a:r>
          </a:p>
          <a:p>
            <a:r>
              <a:rPr lang="en-US" altLang="zh-CN" sz="1600">
                <a:latin typeface="Calibri" pitchFamily="34" charset="0"/>
              </a:rPr>
              <a:t>6-bit</a:t>
            </a:r>
          </a:p>
        </p:txBody>
      </p:sp>
      <p:sp>
        <p:nvSpPr>
          <p:cNvPr id="20486" name="Rectangle 5"/>
          <p:cNvSpPr>
            <a:spLocks noChangeArrowheads="1"/>
          </p:cNvSpPr>
          <p:nvPr/>
        </p:nvSpPr>
        <p:spPr bwMode="auto">
          <a:xfrm>
            <a:off x="2057400" y="3081926"/>
            <a:ext cx="480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immediate</a:t>
            </a:r>
          </a:p>
          <a:p>
            <a:r>
              <a:rPr lang="en-US" altLang="zh-CN" sz="1600">
                <a:latin typeface="Calibri" pitchFamily="34" charset="0"/>
              </a:rPr>
              <a:t>26-bit</a:t>
            </a:r>
          </a:p>
        </p:txBody>
      </p:sp>
      <p:sp>
        <p:nvSpPr>
          <p:cNvPr id="20487" name="Text Box 6"/>
          <p:cNvSpPr txBox="1">
            <a:spLocks noChangeArrowheads="1"/>
          </p:cNvSpPr>
          <p:nvPr/>
        </p:nvSpPr>
        <p:spPr bwMode="auto">
          <a:xfrm>
            <a:off x="7172325" y="2951751"/>
            <a:ext cx="1057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J-type</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8229600" cy="990600"/>
          </a:xfrm>
        </p:spPr>
        <p:txBody>
          <a:bodyPr/>
          <a:lstStyle/>
          <a:p>
            <a:pPr eaLnBrk="1" hangingPunct="1"/>
            <a:r>
              <a:rPr lang="en-US" altLang="zh-CN" dirty="0"/>
              <a:t>J </a:t>
            </a:r>
            <a:r>
              <a:rPr lang="zh-CN" altLang="en-US" dirty="0"/>
              <a:t>数据通路</a:t>
            </a:r>
            <a:endParaRPr lang="en-US" altLang="zh-CN" dirty="0"/>
          </a:p>
        </p:txBody>
      </p:sp>
      <p:pic>
        <p:nvPicPr>
          <p:cNvPr id="21508"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513" y="1600200"/>
            <a:ext cx="3346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322638" y="2903538"/>
            <a:ext cx="5756275"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Freeform 5"/>
          <p:cNvSpPr>
            <a:spLocks/>
          </p:cNvSpPr>
          <p:nvPr/>
        </p:nvSpPr>
        <p:spPr bwMode="auto">
          <a:xfrm>
            <a:off x="5630863" y="3825875"/>
            <a:ext cx="128587" cy="51435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21511" name="Line 6"/>
          <p:cNvSpPr>
            <a:spLocks noChangeShapeType="1"/>
          </p:cNvSpPr>
          <p:nvPr/>
        </p:nvSpPr>
        <p:spPr bwMode="auto">
          <a:xfrm flipH="1">
            <a:off x="5699125" y="4284663"/>
            <a:ext cx="0" cy="51435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Text Box 7"/>
          <p:cNvSpPr txBox="1">
            <a:spLocks noChangeArrowheads="1"/>
          </p:cNvSpPr>
          <p:nvPr/>
        </p:nvSpPr>
        <p:spPr bwMode="auto">
          <a:xfrm>
            <a:off x="5740400" y="4618038"/>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21513" name="Line 8"/>
          <p:cNvSpPr>
            <a:spLocks noChangeShapeType="1"/>
          </p:cNvSpPr>
          <p:nvPr/>
        </p:nvSpPr>
        <p:spPr bwMode="auto">
          <a:xfrm flipV="1">
            <a:off x="5260975" y="4086225"/>
            <a:ext cx="361950" cy="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9"/>
          <p:cNvSpPr>
            <a:spLocks noChangeShapeType="1"/>
          </p:cNvSpPr>
          <p:nvPr/>
        </p:nvSpPr>
        <p:spPr bwMode="auto">
          <a:xfrm>
            <a:off x="5251450" y="3930650"/>
            <a:ext cx="37465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0"/>
          <p:cNvSpPr>
            <a:spLocks noChangeShapeType="1"/>
          </p:cNvSpPr>
          <p:nvPr/>
        </p:nvSpPr>
        <p:spPr bwMode="auto">
          <a:xfrm>
            <a:off x="5583238" y="4224338"/>
            <a:ext cx="53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1"/>
          <p:cNvSpPr>
            <a:spLocks noChangeShapeType="1"/>
          </p:cNvSpPr>
          <p:nvPr/>
        </p:nvSpPr>
        <p:spPr bwMode="auto">
          <a:xfrm flipV="1">
            <a:off x="5441950" y="3948113"/>
            <a:ext cx="0" cy="165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12"/>
          <p:cNvSpPr>
            <a:spLocks noChangeShapeType="1"/>
          </p:cNvSpPr>
          <p:nvPr/>
        </p:nvSpPr>
        <p:spPr bwMode="auto">
          <a:xfrm flipV="1">
            <a:off x="5583238" y="4043363"/>
            <a:ext cx="0" cy="1651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3"/>
          <p:cNvGrpSpPr>
            <a:grpSpLocks/>
          </p:cNvGrpSpPr>
          <p:nvPr/>
        </p:nvGrpSpPr>
        <p:grpSpPr bwMode="auto">
          <a:xfrm>
            <a:off x="177800" y="1609725"/>
            <a:ext cx="2843213" cy="3114675"/>
            <a:chOff x="112" y="1014"/>
            <a:chExt cx="1791" cy="1962"/>
          </a:xfrm>
        </p:grpSpPr>
        <p:sp>
          <p:nvSpPr>
            <p:cNvPr id="21535" name="Freeform 14"/>
            <p:cNvSpPr>
              <a:spLocks/>
            </p:cNvSpPr>
            <p:nvPr/>
          </p:nvSpPr>
          <p:spPr bwMode="auto">
            <a:xfrm>
              <a:off x="214" y="1872"/>
              <a:ext cx="81" cy="324"/>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21536" name="Line 15"/>
            <p:cNvSpPr>
              <a:spLocks noChangeShapeType="1"/>
            </p:cNvSpPr>
            <p:nvPr/>
          </p:nvSpPr>
          <p:spPr bwMode="auto">
            <a:xfrm>
              <a:off x="277" y="1014"/>
              <a:ext cx="0" cy="912"/>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Freeform 16"/>
            <p:cNvSpPr>
              <a:spLocks/>
            </p:cNvSpPr>
            <p:nvPr/>
          </p:nvSpPr>
          <p:spPr bwMode="auto">
            <a:xfrm>
              <a:off x="112" y="1017"/>
              <a:ext cx="192" cy="951"/>
            </a:xfrm>
            <a:custGeom>
              <a:avLst/>
              <a:gdLst>
                <a:gd name="T0" fmla="*/ 192 w 192"/>
                <a:gd name="T1" fmla="*/ 0 h 912"/>
                <a:gd name="T2" fmla="*/ 0 w 192"/>
                <a:gd name="T3" fmla="*/ 0 h 912"/>
                <a:gd name="T4" fmla="*/ 0 w 192"/>
                <a:gd name="T5" fmla="*/ 2488 h 912"/>
                <a:gd name="T6" fmla="*/ 96 w 192"/>
                <a:gd name="T7" fmla="*/ 2488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0" y="0"/>
                  </a:lnTo>
                  <a:lnTo>
                    <a:pt x="0" y="912"/>
                  </a:lnTo>
                  <a:lnTo>
                    <a:pt x="96" y="91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8" name="Oval 17"/>
            <p:cNvSpPr>
              <a:spLocks noChangeArrowheads="1"/>
            </p:cNvSpPr>
            <p:nvPr/>
          </p:nvSpPr>
          <p:spPr bwMode="auto">
            <a:xfrm>
              <a:off x="151" y="2496"/>
              <a:ext cx="288" cy="288"/>
            </a:xfrm>
            <a:prstGeom prst="ellipse">
              <a:avLst/>
            </a:prstGeom>
            <a:solidFill>
              <a:schemeClr val="bg1"/>
            </a:solidFill>
            <a:ln w="19050">
              <a:solidFill>
                <a:schemeClr val="tx1"/>
              </a:solidFill>
              <a:round/>
              <a:headEnd/>
              <a:tailEnd/>
            </a:ln>
          </p:spPr>
          <p:txBody>
            <a:bodyPr wrap="none" anchor="ctr"/>
            <a:lstStyle/>
            <a:p>
              <a:r>
                <a:rPr lang="en-US" altLang="zh-CN" sz="800">
                  <a:latin typeface="Calibri" pitchFamily="34" charset="0"/>
                </a:rPr>
                <a:t>concat</a:t>
              </a:r>
            </a:p>
          </p:txBody>
        </p:sp>
        <p:sp>
          <p:nvSpPr>
            <p:cNvPr id="21539" name="Freeform 18"/>
            <p:cNvSpPr>
              <a:spLocks/>
            </p:cNvSpPr>
            <p:nvPr/>
          </p:nvSpPr>
          <p:spPr bwMode="auto">
            <a:xfrm>
              <a:off x="295" y="2352"/>
              <a:ext cx="1584" cy="624"/>
            </a:xfrm>
            <a:custGeom>
              <a:avLst/>
              <a:gdLst>
                <a:gd name="T0" fmla="*/ 1584 w 1584"/>
                <a:gd name="T1" fmla="*/ 0 h 624"/>
                <a:gd name="T2" fmla="*/ 1584 w 1584"/>
                <a:gd name="T3" fmla="*/ 624 h 624"/>
                <a:gd name="T4" fmla="*/ 0 w 1584"/>
                <a:gd name="T5" fmla="*/ 624 h 624"/>
                <a:gd name="T6" fmla="*/ 0 w 1584"/>
                <a:gd name="T7" fmla="*/ 432 h 624"/>
                <a:gd name="T8" fmla="*/ 0 60000 65536"/>
                <a:gd name="T9" fmla="*/ 0 60000 65536"/>
                <a:gd name="T10" fmla="*/ 0 60000 65536"/>
                <a:gd name="T11" fmla="*/ 0 60000 65536"/>
                <a:gd name="T12" fmla="*/ 0 w 1584"/>
                <a:gd name="T13" fmla="*/ 0 h 624"/>
                <a:gd name="T14" fmla="*/ 1584 w 1584"/>
                <a:gd name="T15" fmla="*/ 624 h 624"/>
              </a:gdLst>
              <a:ahLst/>
              <a:cxnLst>
                <a:cxn ang="T8">
                  <a:pos x="T0" y="T1"/>
                </a:cxn>
                <a:cxn ang="T9">
                  <a:pos x="T2" y="T3"/>
                </a:cxn>
                <a:cxn ang="T10">
                  <a:pos x="T4" y="T5"/>
                </a:cxn>
                <a:cxn ang="T11">
                  <a:pos x="T6" y="T7"/>
                </a:cxn>
              </a:cxnLst>
              <a:rect l="T12" t="T13" r="T14" b="T15"/>
              <a:pathLst>
                <a:path w="1584" h="624">
                  <a:moveTo>
                    <a:pt x="1584" y="0"/>
                  </a:moveTo>
                  <a:lnTo>
                    <a:pt x="1584" y="624"/>
                  </a:lnTo>
                  <a:lnTo>
                    <a:pt x="0" y="624"/>
                  </a:lnTo>
                  <a:lnTo>
                    <a:pt x="0" y="43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1" name="Freeform 20"/>
            <p:cNvSpPr>
              <a:spLocks/>
            </p:cNvSpPr>
            <p:nvPr/>
          </p:nvSpPr>
          <p:spPr bwMode="auto">
            <a:xfrm>
              <a:off x="112" y="2112"/>
              <a:ext cx="96" cy="534"/>
            </a:xfrm>
            <a:custGeom>
              <a:avLst/>
              <a:gdLst>
                <a:gd name="T0" fmla="*/ 44 w 96"/>
                <a:gd name="T1" fmla="*/ 528 h 534"/>
                <a:gd name="T2" fmla="*/ 0 w 96"/>
                <a:gd name="T3" fmla="*/ 534 h 534"/>
                <a:gd name="T4" fmla="*/ 0 w 96"/>
                <a:gd name="T5" fmla="*/ 0 h 534"/>
                <a:gd name="T6" fmla="*/ 96 w 96"/>
                <a:gd name="T7" fmla="*/ 0 h 534"/>
                <a:gd name="T8" fmla="*/ 0 60000 65536"/>
                <a:gd name="T9" fmla="*/ 0 60000 65536"/>
                <a:gd name="T10" fmla="*/ 0 60000 65536"/>
                <a:gd name="T11" fmla="*/ 0 60000 65536"/>
                <a:gd name="T12" fmla="*/ 0 w 96"/>
                <a:gd name="T13" fmla="*/ 0 h 534"/>
                <a:gd name="T14" fmla="*/ 96 w 96"/>
                <a:gd name="T15" fmla="*/ 534 h 534"/>
              </a:gdLst>
              <a:ahLst/>
              <a:cxnLst>
                <a:cxn ang="T8">
                  <a:pos x="T0" y="T1"/>
                </a:cxn>
                <a:cxn ang="T9">
                  <a:pos x="T2" y="T3"/>
                </a:cxn>
                <a:cxn ang="T10">
                  <a:pos x="T4" y="T5"/>
                </a:cxn>
                <a:cxn ang="T11">
                  <a:pos x="T6" y="T7"/>
                </a:cxn>
              </a:cxnLst>
              <a:rect l="T12" t="T13" r="T14" b="T15"/>
              <a:pathLst>
                <a:path w="96" h="534">
                  <a:moveTo>
                    <a:pt x="44" y="528"/>
                  </a:moveTo>
                  <a:lnTo>
                    <a:pt x="0" y="534"/>
                  </a:lnTo>
                  <a:lnTo>
                    <a:pt x="0" y="0"/>
                  </a:lnTo>
                  <a:lnTo>
                    <a:pt x="96"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2" name="Oval 21"/>
            <p:cNvSpPr>
              <a:spLocks noChangeArrowheads="1"/>
            </p:cNvSpPr>
            <p:nvPr/>
          </p:nvSpPr>
          <p:spPr bwMode="auto">
            <a:xfrm>
              <a:off x="1855" y="2310"/>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zh-CN">
                <a:latin typeface="Calibri" pitchFamily="34" charset="0"/>
              </a:endParaRPr>
            </a:p>
          </p:txBody>
        </p:sp>
        <p:sp>
          <p:nvSpPr>
            <p:cNvPr id="21543" name="Line 22"/>
            <p:cNvSpPr>
              <a:spLocks noChangeShapeType="1"/>
            </p:cNvSpPr>
            <p:nvPr/>
          </p:nvSpPr>
          <p:spPr bwMode="auto">
            <a:xfrm flipH="1">
              <a:off x="254" y="1582"/>
              <a:ext cx="0" cy="324"/>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4" name="Text Box 23"/>
            <p:cNvSpPr txBox="1">
              <a:spLocks noChangeArrowheads="1"/>
            </p:cNvSpPr>
            <p:nvPr/>
          </p:nvSpPr>
          <p:spPr bwMode="auto">
            <a:xfrm>
              <a:off x="263" y="1558"/>
              <a:ext cx="3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p>
          </p:txBody>
        </p:sp>
        <p:sp>
          <p:nvSpPr>
            <p:cNvPr id="21545" name="Text Box 24"/>
            <p:cNvSpPr txBox="1">
              <a:spLocks noChangeArrowheads="1"/>
            </p:cNvSpPr>
            <p:nvPr/>
          </p:nvSpPr>
          <p:spPr bwMode="auto">
            <a:xfrm>
              <a:off x="123" y="1347"/>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isJ</a:t>
              </a:r>
              <a:endParaRPr lang="en-US" altLang="zh-CN" sz="2000" b="0" dirty="0">
                <a:solidFill>
                  <a:schemeClr val="accent1"/>
                </a:solidFill>
                <a:latin typeface="Calibri" pitchFamily="34" charset="0"/>
              </a:endParaRPr>
            </a:p>
          </p:txBody>
        </p:sp>
      </p:grpSp>
      <p:sp>
        <p:nvSpPr>
          <p:cNvPr id="86031" name="Text Box 25"/>
          <p:cNvSpPr txBox="1">
            <a:spLocks noChangeArrowheads="1"/>
          </p:cNvSpPr>
          <p:nvPr/>
        </p:nvSpPr>
        <p:spPr bwMode="auto">
          <a:xfrm>
            <a:off x="5753038" y="6243638"/>
            <a:ext cx="3392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2400" b="0" dirty="0">
                <a:solidFill>
                  <a:srgbClr val="FF0000"/>
                </a:solidFill>
                <a:latin typeface="Calibri" pitchFamily="34" charset="0"/>
              </a:rPr>
              <a:t>JR, JAL, JALR</a:t>
            </a:r>
            <a:r>
              <a:rPr lang="zh-CN" altLang="en-US" sz="2400" b="0" dirty="0">
                <a:solidFill>
                  <a:srgbClr val="FF0000"/>
                </a:solidFill>
                <a:latin typeface="Calibri" pitchFamily="34" charset="0"/>
              </a:rPr>
              <a:t>的数据通路</a:t>
            </a:r>
            <a:r>
              <a:rPr lang="en-US" altLang="zh-CN" sz="2400" b="0" dirty="0">
                <a:solidFill>
                  <a:srgbClr val="FF0000"/>
                </a:solidFill>
                <a:latin typeface="Calibri" pitchFamily="34" charset="0"/>
              </a:rPr>
              <a:t>?</a:t>
            </a:r>
          </a:p>
        </p:txBody>
      </p:sp>
      <p:sp>
        <p:nvSpPr>
          <p:cNvPr id="21522" name="Rectangle 30"/>
          <p:cNvSpPr>
            <a:spLocks noChangeArrowheads="1"/>
          </p:cNvSpPr>
          <p:nvPr/>
        </p:nvSpPr>
        <p:spPr bwMode="auto">
          <a:xfrm>
            <a:off x="6259513" y="3494088"/>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21523" name="Line 31"/>
          <p:cNvSpPr>
            <a:spLocks noChangeShapeType="1"/>
          </p:cNvSpPr>
          <p:nvPr/>
        </p:nvSpPr>
        <p:spPr bwMode="auto">
          <a:xfrm flipV="1">
            <a:off x="6683375" y="3535363"/>
            <a:ext cx="373063" cy="14287"/>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5" name="Group 33"/>
          <p:cNvGrpSpPr>
            <a:grpSpLocks/>
          </p:cNvGrpSpPr>
          <p:nvPr/>
        </p:nvGrpSpPr>
        <p:grpSpPr bwMode="auto">
          <a:xfrm>
            <a:off x="4248150" y="2647950"/>
            <a:ext cx="3994150" cy="2897188"/>
            <a:chOff x="2676" y="1668"/>
            <a:chExt cx="2516" cy="1825"/>
          </a:xfrm>
        </p:grpSpPr>
        <p:sp>
          <p:nvSpPr>
            <p:cNvPr id="21526" name="Text Box 34"/>
            <p:cNvSpPr txBox="1">
              <a:spLocks noChangeArrowheads="1"/>
            </p:cNvSpPr>
            <p:nvPr/>
          </p:nvSpPr>
          <p:spPr bwMode="auto">
            <a:xfrm>
              <a:off x="2676" y="2917"/>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grpSp>
          <p:nvGrpSpPr>
            <p:cNvPr id="21527" name="Group 35"/>
            <p:cNvGrpSpPr>
              <a:grpSpLocks/>
            </p:cNvGrpSpPr>
            <p:nvPr/>
          </p:nvGrpSpPr>
          <p:grpSpPr bwMode="auto">
            <a:xfrm>
              <a:off x="2678" y="1668"/>
              <a:ext cx="2514" cy="1825"/>
              <a:chOff x="2678" y="1668"/>
              <a:chExt cx="2514" cy="1825"/>
            </a:xfrm>
          </p:grpSpPr>
          <p:sp>
            <p:nvSpPr>
              <p:cNvPr id="21528" name="Text Box 36"/>
              <p:cNvSpPr txBox="1">
                <a:spLocks noChangeArrowheads="1"/>
              </p:cNvSpPr>
              <p:nvPr/>
            </p:nvSpPr>
            <p:spPr bwMode="auto">
              <a:xfrm>
                <a:off x="3819" y="1668"/>
                <a:ext cx="2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X</a:t>
                </a:r>
              </a:p>
            </p:txBody>
          </p:sp>
          <p:sp>
            <p:nvSpPr>
              <p:cNvPr id="21529" name="Text Box 37"/>
              <p:cNvSpPr txBox="1">
                <a:spLocks noChangeArrowheads="1"/>
              </p:cNvSpPr>
              <p:nvPr/>
            </p:nvSpPr>
            <p:spPr bwMode="auto">
              <a:xfrm>
                <a:off x="4971" y="1752"/>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21530" name="Text Box 38"/>
              <p:cNvSpPr txBox="1">
                <a:spLocks noChangeArrowheads="1"/>
              </p:cNvSpPr>
              <p:nvPr/>
            </p:nvSpPr>
            <p:spPr bwMode="auto">
              <a:xfrm>
                <a:off x="4994" y="324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21531" name="Text Box 39"/>
              <p:cNvSpPr txBox="1">
                <a:spLocks noChangeArrowheads="1"/>
              </p:cNvSpPr>
              <p:nvPr/>
            </p:nvSpPr>
            <p:spPr bwMode="auto">
              <a:xfrm>
                <a:off x="3491" y="3001"/>
                <a:ext cx="2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X</a:t>
                </a:r>
              </a:p>
            </p:txBody>
          </p:sp>
          <p:sp>
            <p:nvSpPr>
              <p:cNvPr id="21532" name="Text Box 40"/>
              <p:cNvSpPr txBox="1">
                <a:spLocks noChangeArrowheads="1"/>
              </p:cNvSpPr>
              <p:nvPr/>
            </p:nvSpPr>
            <p:spPr bwMode="auto">
              <a:xfrm>
                <a:off x="2678" y="2861"/>
                <a:ext cx="1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2000" dirty="0">
                  <a:latin typeface="Calibri" pitchFamily="34" charset="0"/>
                </a:endParaRPr>
              </a:p>
            </p:txBody>
          </p:sp>
        </p:grpSp>
      </p:grpSp>
      <p:sp>
        <p:nvSpPr>
          <p:cNvPr id="21525" name="Rectangle 41"/>
          <p:cNvSpPr>
            <a:spLocks noChangeArrowheads="1"/>
          </p:cNvSpPr>
          <p:nvPr/>
        </p:nvSpPr>
        <p:spPr bwMode="auto">
          <a:xfrm>
            <a:off x="783" y="6021377"/>
            <a:ext cx="5758667" cy="830997"/>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r>
              <a:rPr lang="en-US" altLang="zh-CN" sz="2400" dirty="0">
                <a:latin typeface="Calibri" pitchFamily="34" charset="0"/>
              </a:rPr>
              <a:t>if MEM[PC]==J immediate26</a:t>
            </a:r>
          </a:p>
          <a:p>
            <a:r>
              <a:rPr lang="en-US" altLang="zh-CN" sz="2400" dirty="0">
                <a:latin typeface="Calibri" pitchFamily="34" charset="0"/>
              </a:rPr>
              <a:t>    PC =</a:t>
            </a:r>
            <a:r>
              <a:rPr lang="en-US" altLang="zh-CN" sz="2400" dirty="0">
                <a:latin typeface="Calibri" pitchFamily="34" charset="0"/>
                <a:sym typeface="Symbol" pitchFamily="18" charset="2"/>
              </a:rPr>
              <a:t> { PC+4[31:28],</a:t>
            </a:r>
            <a:r>
              <a:rPr lang="en-US" altLang="zh-CN" sz="2400" dirty="0">
                <a:latin typeface="Calibri" pitchFamily="34" charset="0"/>
              </a:rPr>
              <a:t> immediate26, 2</a:t>
            </a:r>
            <a:r>
              <a:rPr lang="ja-JP" altLang="en-US" sz="2400" dirty="0">
                <a:latin typeface="Calibri" pitchFamily="34" charset="0"/>
              </a:rPr>
              <a:t>’</a:t>
            </a:r>
            <a:r>
              <a:rPr lang="en-US" altLang="ja-JP" sz="2400" dirty="0">
                <a:latin typeface="Calibri" pitchFamily="34" charset="0"/>
              </a:rPr>
              <a:t>b00 }</a:t>
            </a:r>
            <a:endParaRPr lang="en-US" altLang="zh-CN" sz="2400" dirty="0">
              <a:latin typeface="Calibri" pitchFamily="34" charset="0"/>
              <a:sym typeface="Symbol" pitchFamily="18" charset="2"/>
            </a:endParaRPr>
          </a:p>
        </p:txBody>
      </p:sp>
      <p:cxnSp>
        <p:nvCxnSpPr>
          <p:cNvPr id="4" name="直接连接符 3">
            <a:extLst>
              <a:ext uri="{FF2B5EF4-FFF2-40B4-BE49-F238E27FC236}">
                <a16:creationId xmlns:a16="http://schemas.microsoft.com/office/drawing/2014/main" id="{B2AA29B8-372A-4DA8-AC5B-174C37B42D85}"/>
              </a:ext>
            </a:extLst>
          </p:cNvPr>
          <p:cNvCxnSpPr>
            <a:cxnSpLocks/>
          </p:cNvCxnSpPr>
          <p:nvPr/>
        </p:nvCxnSpPr>
        <p:spPr>
          <a:xfrm>
            <a:off x="1143000" y="1609725"/>
            <a:ext cx="0" cy="25908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ABF207C-EBB2-4B82-8B1E-827B9F66B7F2}"/>
              </a:ext>
            </a:extLst>
          </p:cNvPr>
          <p:cNvCxnSpPr>
            <a:cxnSpLocks/>
          </p:cNvCxnSpPr>
          <p:nvPr/>
        </p:nvCxnSpPr>
        <p:spPr>
          <a:xfrm flipH="1">
            <a:off x="696913" y="4183603"/>
            <a:ext cx="4460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0" name="墨迹 19">
                <a:extLst>
                  <a:ext uri="{FF2B5EF4-FFF2-40B4-BE49-F238E27FC236}">
                    <a16:creationId xmlns:a16="http://schemas.microsoft.com/office/drawing/2014/main" id="{26C3AEC6-521F-4FCC-89FC-0C496E62B7EE}"/>
                  </a:ext>
                </a:extLst>
              </p14:cNvPr>
              <p14:cNvContentPartPr/>
              <p14:nvPr/>
            </p14:nvContentPartPr>
            <p14:xfrm>
              <a:off x="1137600" y="1614477"/>
              <a:ext cx="360" cy="360"/>
            </p14:xfrm>
          </p:contentPart>
        </mc:Choice>
        <mc:Fallback xmlns="">
          <p:pic>
            <p:nvPicPr>
              <p:cNvPr id="20" name="墨迹 19">
                <a:extLst>
                  <a:ext uri="{FF2B5EF4-FFF2-40B4-BE49-F238E27FC236}">
                    <a16:creationId xmlns:a16="http://schemas.microsoft.com/office/drawing/2014/main" id="{26C3AEC6-521F-4FCC-89FC-0C496E62B7EE}"/>
                  </a:ext>
                </a:extLst>
              </p:cNvPr>
              <p:cNvPicPr/>
              <p:nvPr/>
            </p:nvPicPr>
            <p:blipFill>
              <a:blip r:embed="rId5"/>
              <a:stretch>
                <a:fillRect/>
              </a:stretch>
            </p:blipFill>
            <p:spPr>
              <a:xfrm>
                <a:off x="1101960" y="1578477"/>
                <a:ext cx="72000" cy="72000"/>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64742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指令处理步骤</a:t>
            </a:r>
            <a:endParaRPr sz="2400" b="0" spc="5"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a:t>
            </a:r>
            <a:r>
              <a:rPr lang="zh-CN" altLang="en-US" sz="2800" b="0" spc="-60" dirty="0" smtClean="0">
                <a:latin typeface="微软雅黑" panose="020B0503020204020204" pitchFamily="34" charset="-122"/>
                <a:ea typeface="微软雅黑" panose="020B0503020204020204" pitchFamily="34" charset="-122"/>
                <a:cs typeface="Calibri" panose="020F0502020204030204"/>
              </a:rPr>
              <a:t>逻辑指令法的数据</a:t>
            </a:r>
            <a:r>
              <a:rPr lang="zh-CN" altLang="en-US" sz="2800" b="0" spc="-60" dirty="0">
                <a:latin typeface="微软雅黑" panose="020B0503020204020204" pitchFamily="34" charset="-122"/>
                <a:ea typeface="微软雅黑" panose="020B0503020204020204" pitchFamily="34" charset="-122"/>
                <a:cs typeface="Calibri" panose="020F0502020204030204"/>
              </a:rPr>
              <a:t>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文本框 1"/>
          <p:cNvSpPr txBox="1"/>
          <p:nvPr/>
        </p:nvSpPr>
        <p:spPr>
          <a:xfrm>
            <a:off x="4945626" y="2594633"/>
            <a:ext cx="3745886" cy="1569660"/>
          </a:xfrm>
          <a:prstGeom prst="rect">
            <a:avLst/>
          </a:prstGeom>
          <a:noFill/>
          <a:ln>
            <a:solidFill>
              <a:srgbClr val="FF0000"/>
            </a:solidFill>
          </a:ln>
        </p:spPr>
        <p:txBody>
          <a:bodyPr wrap="square" rtlCol="0">
            <a:spAutoFit/>
          </a:bodyPr>
          <a:lstStyle/>
          <a:p>
            <a:r>
              <a:rPr lang="zh-CN" altLang="en-US" sz="2400" dirty="0" smtClean="0">
                <a:solidFill>
                  <a:srgbClr val="FF0000"/>
                </a:solidFill>
                <a:latin typeface="楷体" panose="02010609060101010101" pitchFamily="49" charset="-122"/>
                <a:ea typeface="楷体" panose="02010609060101010101" pitchFamily="49" charset="-122"/>
              </a:rPr>
              <a:t>    这个内容是补充内容，主要的目的是：</a:t>
            </a:r>
            <a:endParaRPr lang="en-US" altLang="zh-CN" sz="2400" dirty="0" smtClean="0">
              <a:solidFill>
                <a:srgbClr val="FF0000"/>
              </a:solidFill>
              <a:latin typeface="楷体" panose="02010609060101010101" pitchFamily="49" charset="-122"/>
              <a:ea typeface="楷体" panose="02010609060101010101" pitchFamily="49" charset="-122"/>
            </a:endParaRPr>
          </a:p>
          <a:p>
            <a:r>
              <a:rPr lang="zh-CN" altLang="en-US" sz="2400" dirty="0" smtClean="0">
                <a:solidFill>
                  <a:srgbClr val="FF0000"/>
                </a:solidFill>
                <a:latin typeface="楷体" panose="02010609060101010101" pitchFamily="49" charset="-122"/>
                <a:ea typeface="楷体" panose="02010609060101010101" pitchFamily="49" charset="-122"/>
              </a:rPr>
              <a:t>为大家开展</a:t>
            </a:r>
            <a:r>
              <a:rPr lang="en-US" altLang="zh-CN" sz="2400" dirty="0" smtClean="0">
                <a:solidFill>
                  <a:srgbClr val="FF0000"/>
                </a:solidFill>
                <a:latin typeface="楷体" panose="02010609060101010101" pitchFamily="49" charset="-122"/>
                <a:ea typeface="楷体" panose="02010609060101010101" pitchFamily="49" charset="-122"/>
              </a:rPr>
              <a:t>《</a:t>
            </a:r>
            <a:r>
              <a:rPr lang="zh-CN" altLang="en-US" sz="2400" dirty="0" smtClean="0">
                <a:solidFill>
                  <a:srgbClr val="FF0000"/>
                </a:solidFill>
                <a:latin typeface="楷体" panose="02010609060101010101" pitchFamily="49" charset="-122"/>
                <a:ea typeface="楷体" panose="02010609060101010101" pitchFamily="49" charset="-122"/>
              </a:rPr>
              <a:t>系统硬件综合设计</a:t>
            </a:r>
            <a:r>
              <a:rPr lang="en-US" altLang="zh-CN" sz="2400" dirty="0" smtClean="0">
                <a:solidFill>
                  <a:srgbClr val="FF0000"/>
                </a:solidFill>
                <a:latin typeface="楷体" panose="02010609060101010101" pitchFamily="49" charset="-122"/>
                <a:ea typeface="楷体" panose="02010609060101010101" pitchFamily="49" charset="-122"/>
              </a:rPr>
              <a:t>》</a:t>
            </a:r>
            <a:r>
              <a:rPr lang="zh-CN" altLang="en-US" sz="2400" dirty="0" smtClean="0">
                <a:solidFill>
                  <a:srgbClr val="FF0000"/>
                </a:solidFill>
                <a:latin typeface="楷体" panose="02010609060101010101" pitchFamily="49" charset="-122"/>
                <a:ea typeface="楷体" panose="02010609060101010101" pitchFamily="49" charset="-122"/>
              </a:rPr>
              <a:t>进行铺垫。</a:t>
            </a:r>
            <a:endParaRPr lang="zh-CN" altLang="en-US" sz="2400"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8229600" cy="914400"/>
          </a:xfrm>
        </p:spPr>
        <p:txBody>
          <a:bodyPr/>
          <a:lstStyle/>
          <a:p>
            <a:pPr eaLnBrk="1" hangingPunct="1"/>
            <a:r>
              <a:rPr lang="zh-CN" altLang="en-US" dirty="0"/>
              <a:t>条件分支指令 </a:t>
            </a:r>
            <a:r>
              <a:rPr lang="en-US" altLang="zh-CN" dirty="0"/>
              <a:t>(I-Type)</a:t>
            </a:r>
          </a:p>
        </p:txBody>
      </p:sp>
      <p:sp>
        <p:nvSpPr>
          <p:cNvPr id="23555" name="Content Placeholder 2"/>
          <p:cNvSpPr>
            <a:spLocks noGrp="1"/>
          </p:cNvSpPr>
          <p:nvPr>
            <p:ph idx="1"/>
          </p:nvPr>
        </p:nvSpPr>
        <p:spPr>
          <a:xfrm>
            <a:off x="457200" y="1066800"/>
            <a:ext cx="8229600" cy="5257800"/>
          </a:xfrm>
        </p:spPr>
        <p:txBody>
          <a:bodyPr/>
          <a:lstStyle/>
          <a:p>
            <a:pPr eaLnBrk="1" hangingPunct="1">
              <a:defRPr/>
            </a:pPr>
            <a:r>
              <a:rPr lang="zh-CN" altLang="en-US" dirty="0"/>
              <a:t>汇编</a:t>
            </a:r>
            <a:r>
              <a:rPr lang="en-US" altLang="zh-CN" dirty="0"/>
              <a:t> (e.g., branch if equal)</a:t>
            </a:r>
          </a:p>
          <a:p>
            <a:pPr eaLnBrk="1" hangingPunct="1">
              <a:buFont typeface="Wingdings" pitchFamily="2" charset="2"/>
              <a:buNone/>
              <a:defRPr/>
            </a:pPr>
            <a:r>
              <a:rPr lang="en-US" altLang="zh-CN" dirty="0">
                <a:ea typeface="ＭＳ Ｐゴシック" pitchFamily="34" charset="-128"/>
              </a:rPr>
              <a:t>	</a:t>
            </a:r>
            <a:r>
              <a:rPr lang="en-US" altLang="zh-CN" sz="2800" dirty="0">
                <a:solidFill>
                  <a:srgbClr val="00B0F0"/>
                </a:solidFill>
                <a:ea typeface="ＭＳ Ｐゴシック" pitchFamily="34" charset="-128"/>
              </a:rPr>
              <a:t>BEQ </a:t>
            </a:r>
            <a:r>
              <a:rPr lang="en-US" altLang="zh-CN" sz="2800" dirty="0" err="1">
                <a:solidFill>
                  <a:srgbClr val="00B0F0"/>
                </a:solidFill>
                <a:ea typeface="ＭＳ Ｐゴシック" pitchFamily="34" charset="-128"/>
              </a:rPr>
              <a:t>rs</a:t>
            </a:r>
            <a:r>
              <a:rPr lang="en-US" altLang="zh-CN" sz="2800" baseline="-25000" dirty="0" err="1">
                <a:solidFill>
                  <a:srgbClr val="00B0F0"/>
                </a:solidFill>
                <a:ea typeface="ＭＳ Ｐゴシック" pitchFamily="34" charset="-128"/>
              </a:rPr>
              <a:t>reg</a:t>
            </a:r>
            <a:r>
              <a:rPr lang="en-US" altLang="zh-CN" sz="2800" dirty="0">
                <a:solidFill>
                  <a:srgbClr val="00B0F0"/>
                </a:solidFill>
                <a:ea typeface="ＭＳ Ｐゴシック" pitchFamily="34" charset="-128"/>
              </a:rPr>
              <a:t> </a:t>
            </a:r>
            <a:r>
              <a:rPr lang="en-US" altLang="zh-CN" sz="2800" dirty="0" err="1">
                <a:solidFill>
                  <a:srgbClr val="00B0F0"/>
                </a:solidFill>
                <a:ea typeface="ＭＳ Ｐゴシック" pitchFamily="34" charset="-128"/>
              </a:rPr>
              <a:t>rt</a:t>
            </a:r>
            <a:r>
              <a:rPr lang="en-US" altLang="zh-CN" sz="2800" baseline="-25000" dirty="0" err="1">
                <a:solidFill>
                  <a:srgbClr val="00B0F0"/>
                </a:solidFill>
                <a:ea typeface="ＭＳ Ｐゴシック" pitchFamily="34" charset="-128"/>
              </a:rPr>
              <a:t>reg</a:t>
            </a:r>
            <a:r>
              <a:rPr lang="en-US" altLang="zh-CN" sz="2800" dirty="0">
                <a:solidFill>
                  <a:srgbClr val="00B0F0"/>
                </a:solidFill>
                <a:ea typeface="ＭＳ Ｐゴシック" pitchFamily="34" charset="-128"/>
              </a:rPr>
              <a:t> immediate</a:t>
            </a:r>
            <a:r>
              <a:rPr lang="en-US" altLang="zh-CN" sz="2800" baseline="-25000" dirty="0">
                <a:solidFill>
                  <a:srgbClr val="00B0F0"/>
                </a:solidFill>
                <a:ea typeface="ＭＳ Ｐゴシック" pitchFamily="34" charset="-128"/>
              </a:rPr>
              <a:t>16</a:t>
            </a:r>
            <a:endParaRPr lang="en-US" altLang="zh-CN" dirty="0">
              <a:solidFill>
                <a:srgbClr val="00B0F0"/>
              </a:solidFill>
              <a:ea typeface="ＭＳ Ｐゴシック" pitchFamily="34" charset="-128"/>
            </a:endParaRPr>
          </a:p>
          <a:p>
            <a:pPr eaLnBrk="1" hangingPunct="1">
              <a:defRPr/>
            </a:pPr>
            <a:r>
              <a:rPr lang="zh-CN" altLang="en-US" dirty="0"/>
              <a:t>机器编码</a:t>
            </a:r>
            <a:endParaRPr lang="en-US" altLang="zh-CN" dirty="0"/>
          </a:p>
          <a:p>
            <a:pPr marL="0" indent="0" eaLnBrk="1" hangingPunct="1">
              <a:buFont typeface="Arial" charset="0"/>
              <a:buNone/>
              <a:defRPr/>
            </a:pPr>
            <a:endParaRPr lang="en-US" altLang="zh-CN" dirty="0">
              <a:ea typeface="ＭＳ Ｐゴシック" pitchFamily="34" charset="-128"/>
            </a:endParaRPr>
          </a:p>
          <a:p>
            <a:pPr marL="0" indent="0" eaLnBrk="1" hangingPunct="1">
              <a:buFont typeface="Arial" charset="0"/>
              <a:buNone/>
              <a:defRPr/>
            </a:pPr>
            <a:endParaRPr lang="en-US" altLang="zh-CN" dirty="0">
              <a:ea typeface="ＭＳ Ｐゴシック" pitchFamily="34" charset="-128"/>
            </a:endParaRPr>
          </a:p>
          <a:p>
            <a:pPr eaLnBrk="1" hangingPunct="1">
              <a:defRPr/>
            </a:pPr>
            <a:r>
              <a:rPr lang="zh-CN" altLang="en-US" dirty="0"/>
              <a:t>语义</a:t>
            </a:r>
            <a:r>
              <a:rPr lang="en-US" altLang="zh-CN" dirty="0"/>
              <a:t> (</a:t>
            </a:r>
            <a:r>
              <a:rPr lang="zh-CN" altLang="en-US" dirty="0"/>
              <a:t>假定没有分支延迟槽</a:t>
            </a:r>
            <a:r>
              <a:rPr lang="en-US" altLang="zh-CN" dirty="0"/>
              <a:t>)</a:t>
            </a:r>
          </a:p>
          <a:p>
            <a:pPr eaLnBrk="1" hangingPunct="1">
              <a:buFont typeface="Wingdings" pitchFamily="2" charset="2"/>
              <a:buNone/>
              <a:defRPr/>
            </a:pPr>
            <a:r>
              <a:rPr lang="en-US" altLang="zh-CN" dirty="0">
                <a:ea typeface="ＭＳ Ｐゴシック" pitchFamily="34" charset="-128"/>
              </a:rPr>
              <a:t>	</a:t>
            </a:r>
            <a:r>
              <a:rPr lang="en-US" altLang="zh-CN" sz="2400" dirty="0">
                <a:solidFill>
                  <a:srgbClr val="00B0F0"/>
                </a:solidFill>
                <a:ea typeface="ＭＳ Ｐゴシック" pitchFamily="34" charset="-128"/>
              </a:rPr>
              <a:t>if MEM[PC]==BEQ </a:t>
            </a:r>
            <a:r>
              <a:rPr lang="en-US" altLang="zh-CN" sz="2400" dirty="0" err="1">
                <a:solidFill>
                  <a:srgbClr val="00B0F0"/>
                </a:solidFill>
                <a:ea typeface="ＭＳ Ｐゴシック" pitchFamily="34" charset="-128"/>
              </a:rPr>
              <a:t>rs</a:t>
            </a:r>
            <a:r>
              <a:rPr lang="en-US" altLang="zh-CN" sz="2400" dirty="0">
                <a:solidFill>
                  <a:srgbClr val="00B0F0"/>
                </a:solidFill>
                <a:ea typeface="ＭＳ Ｐゴシック" pitchFamily="34" charset="-128"/>
              </a:rPr>
              <a:t> </a:t>
            </a:r>
            <a:r>
              <a:rPr lang="en-US" altLang="zh-CN" sz="2400" dirty="0" err="1">
                <a:solidFill>
                  <a:srgbClr val="00B0F0"/>
                </a:solidFill>
                <a:ea typeface="ＭＳ Ｐゴシック" pitchFamily="34" charset="-128"/>
              </a:rPr>
              <a:t>rt</a:t>
            </a:r>
            <a:r>
              <a:rPr lang="en-US" altLang="zh-CN" sz="2400" dirty="0">
                <a:solidFill>
                  <a:srgbClr val="00B0F0"/>
                </a:solidFill>
                <a:ea typeface="ＭＳ Ｐゴシック" pitchFamily="34" charset="-128"/>
              </a:rPr>
              <a:t> immediate</a:t>
            </a:r>
            <a:r>
              <a:rPr lang="en-US" altLang="zh-CN" sz="2400" baseline="-25000" dirty="0">
                <a:solidFill>
                  <a:srgbClr val="00B0F0"/>
                </a:solidFill>
                <a:ea typeface="ＭＳ Ｐゴシック" pitchFamily="34" charset="-128"/>
              </a:rPr>
              <a:t>16</a:t>
            </a:r>
            <a:endParaRPr lang="en-US" altLang="zh-CN" sz="2400" dirty="0">
              <a:solidFill>
                <a:srgbClr val="00B0F0"/>
              </a:solidFill>
              <a:ea typeface="ＭＳ Ｐゴシック" pitchFamily="34" charset="-128"/>
            </a:endParaRPr>
          </a:p>
          <a:p>
            <a:pPr lvl="2" eaLnBrk="1" hangingPunct="1">
              <a:buFontTx/>
              <a:buNone/>
              <a:defRPr/>
            </a:pPr>
            <a:r>
              <a:rPr lang="en-US" altLang="zh-CN" dirty="0">
                <a:solidFill>
                  <a:srgbClr val="00B0F0"/>
                </a:solidFill>
                <a:ea typeface="ＭＳ Ｐゴシック" pitchFamily="34" charset="-128"/>
              </a:rPr>
              <a:t>target = </a:t>
            </a:r>
            <a:r>
              <a:rPr lang="en-US" altLang="zh-CN" dirty="0">
                <a:solidFill>
                  <a:srgbClr val="FF0000"/>
                </a:solidFill>
                <a:ea typeface="ＭＳ Ｐゴシック" pitchFamily="34" charset="-128"/>
              </a:rPr>
              <a:t>PC+4 </a:t>
            </a:r>
            <a:r>
              <a:rPr lang="en-US" altLang="zh-CN" dirty="0">
                <a:solidFill>
                  <a:srgbClr val="00B0F0"/>
                </a:solidFill>
                <a:ea typeface="ＭＳ Ｐゴシック" pitchFamily="34" charset="-128"/>
              </a:rPr>
              <a:t>+ sign-extend(immediate) x 4 </a:t>
            </a:r>
          </a:p>
          <a:p>
            <a:pPr lvl="2" eaLnBrk="1" hangingPunct="1">
              <a:buFontTx/>
              <a:buNone/>
              <a:defRPr/>
            </a:pPr>
            <a:r>
              <a:rPr lang="en-US" altLang="zh-CN" dirty="0">
                <a:solidFill>
                  <a:srgbClr val="00B0F0"/>
                </a:solidFill>
                <a:ea typeface="ＭＳ Ｐゴシック" pitchFamily="34" charset="-128"/>
              </a:rPr>
              <a:t>if GPR[</a:t>
            </a:r>
            <a:r>
              <a:rPr lang="en-US" altLang="zh-CN" dirty="0" err="1">
                <a:solidFill>
                  <a:srgbClr val="00B0F0"/>
                </a:solidFill>
                <a:ea typeface="ＭＳ Ｐゴシック" pitchFamily="34" charset="-128"/>
              </a:rPr>
              <a:t>rs</a:t>
            </a:r>
            <a:r>
              <a:rPr lang="en-US" altLang="zh-CN" dirty="0">
                <a:solidFill>
                  <a:srgbClr val="00B0F0"/>
                </a:solidFill>
                <a:ea typeface="ＭＳ Ｐゴシック" pitchFamily="34" charset="-128"/>
              </a:rPr>
              <a:t>]==GPR[rt] then PC </a:t>
            </a:r>
            <a:r>
              <a:rPr lang="en-US" altLang="zh-CN" dirty="0">
                <a:solidFill>
                  <a:srgbClr val="00B0F0"/>
                </a:solidFill>
                <a:ea typeface="ＭＳ Ｐゴシック" pitchFamily="34" charset="-128"/>
                <a:sym typeface="Symbol" pitchFamily="18" charset="2"/>
              </a:rPr>
              <a:t> </a:t>
            </a:r>
            <a:r>
              <a:rPr lang="en-US" altLang="zh-CN" dirty="0">
                <a:solidFill>
                  <a:srgbClr val="00B0F0"/>
                </a:solidFill>
                <a:ea typeface="ＭＳ Ｐゴシック" pitchFamily="34" charset="-128"/>
              </a:rPr>
              <a:t>target</a:t>
            </a:r>
          </a:p>
          <a:p>
            <a:pPr lvl="2" eaLnBrk="1" hangingPunct="1">
              <a:buFontTx/>
              <a:buNone/>
              <a:defRPr/>
            </a:pPr>
            <a:r>
              <a:rPr lang="en-US" altLang="zh-CN" dirty="0">
                <a:solidFill>
                  <a:srgbClr val="00B0F0"/>
                </a:solidFill>
                <a:ea typeface="ＭＳ Ｐゴシック" pitchFamily="34" charset="-128"/>
                <a:sym typeface="Symbol" pitchFamily="18" charset="2"/>
              </a:rPr>
              <a:t>else 	PC  PC + 4</a:t>
            </a:r>
          </a:p>
          <a:p>
            <a:pPr eaLnBrk="1" hangingPunct="1">
              <a:defRPr/>
            </a:pPr>
            <a:endParaRPr lang="en-US" altLang="zh-CN" dirty="0">
              <a:ea typeface="ＭＳ Ｐゴシック" pitchFamily="34" charset="-128"/>
            </a:endParaRPr>
          </a:p>
        </p:txBody>
      </p:sp>
      <p:sp>
        <p:nvSpPr>
          <p:cNvPr id="22533" name="Rectangle 5"/>
          <p:cNvSpPr>
            <a:spLocks noChangeArrowheads="1"/>
          </p:cNvSpPr>
          <p:nvPr/>
        </p:nvSpPr>
        <p:spPr bwMode="auto">
          <a:xfrm>
            <a:off x="914400" y="2893013"/>
            <a:ext cx="11430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BEQ</a:t>
            </a:r>
          </a:p>
          <a:p>
            <a:r>
              <a:rPr lang="en-US" altLang="zh-CN" sz="1600">
                <a:latin typeface="Calibri" pitchFamily="34" charset="0"/>
              </a:rPr>
              <a:t>6-bit</a:t>
            </a:r>
          </a:p>
        </p:txBody>
      </p:sp>
      <p:sp>
        <p:nvSpPr>
          <p:cNvPr id="22534" name="Rectangle 6"/>
          <p:cNvSpPr>
            <a:spLocks noChangeArrowheads="1"/>
          </p:cNvSpPr>
          <p:nvPr/>
        </p:nvSpPr>
        <p:spPr bwMode="auto">
          <a:xfrm>
            <a:off x="2057400" y="2893013"/>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rs</a:t>
            </a:r>
          </a:p>
          <a:p>
            <a:r>
              <a:rPr lang="en-US" altLang="zh-CN" sz="1600">
                <a:latin typeface="Calibri" pitchFamily="34" charset="0"/>
              </a:rPr>
              <a:t>5-bit</a:t>
            </a:r>
          </a:p>
        </p:txBody>
      </p:sp>
      <p:sp>
        <p:nvSpPr>
          <p:cNvPr id="22535" name="Rectangle 7"/>
          <p:cNvSpPr>
            <a:spLocks noChangeArrowheads="1"/>
          </p:cNvSpPr>
          <p:nvPr/>
        </p:nvSpPr>
        <p:spPr bwMode="auto">
          <a:xfrm>
            <a:off x="3048000" y="2893013"/>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rt</a:t>
            </a:r>
          </a:p>
          <a:p>
            <a:r>
              <a:rPr lang="en-US" altLang="zh-CN" sz="1600">
                <a:latin typeface="Calibri" pitchFamily="34" charset="0"/>
              </a:rPr>
              <a:t>5-bit</a:t>
            </a:r>
          </a:p>
        </p:txBody>
      </p:sp>
      <p:sp>
        <p:nvSpPr>
          <p:cNvPr id="22536" name="Rectangle 8"/>
          <p:cNvSpPr>
            <a:spLocks noChangeArrowheads="1"/>
          </p:cNvSpPr>
          <p:nvPr/>
        </p:nvSpPr>
        <p:spPr bwMode="auto">
          <a:xfrm>
            <a:off x="4038600" y="2893013"/>
            <a:ext cx="28194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immediate</a:t>
            </a:r>
          </a:p>
          <a:p>
            <a:r>
              <a:rPr lang="en-US" altLang="zh-CN" sz="1600">
                <a:latin typeface="Calibri" pitchFamily="34" charset="0"/>
              </a:rPr>
              <a:t>16-bit</a:t>
            </a:r>
          </a:p>
        </p:txBody>
      </p:sp>
      <p:sp>
        <p:nvSpPr>
          <p:cNvPr id="22537" name="Text Box 9"/>
          <p:cNvSpPr txBox="1">
            <a:spLocks noChangeArrowheads="1"/>
          </p:cNvSpPr>
          <p:nvPr/>
        </p:nvSpPr>
        <p:spPr bwMode="auto">
          <a:xfrm>
            <a:off x="7183438" y="2762838"/>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I-type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6200" y="76200"/>
            <a:ext cx="8915400" cy="914400"/>
          </a:xfrm>
        </p:spPr>
        <p:txBody>
          <a:bodyPr/>
          <a:lstStyle/>
          <a:p>
            <a:pPr eaLnBrk="1" hangingPunct="1"/>
            <a:r>
              <a:rPr lang="zh-CN" altLang="en-US" dirty="0">
                <a:latin typeface="Tw Cen MT" pitchFamily="34" charset="0"/>
                <a:ea typeface="ＭＳ Ｐゴシック" pitchFamily="34" charset="-128"/>
              </a:rPr>
              <a:t>条件分支数据通路</a:t>
            </a:r>
            <a:r>
              <a:rPr lang="en-US" altLang="zh-CN" dirty="0">
                <a:latin typeface="Tw Cen MT" pitchFamily="34" charset="0"/>
                <a:ea typeface="ＭＳ Ｐゴシック" pitchFamily="34" charset="-128"/>
              </a:rPr>
              <a:t> (</a:t>
            </a:r>
            <a:r>
              <a:rPr lang="zh-CN" altLang="en-US" dirty="0">
                <a:latin typeface="Tw Cen MT" pitchFamily="34" charset="0"/>
                <a:ea typeface="ＭＳ Ｐゴシック" pitchFamily="34" charset="-128"/>
              </a:rPr>
              <a:t>自己完成</a:t>
            </a:r>
            <a:r>
              <a:rPr lang="en-US" altLang="zh-CN" dirty="0">
                <a:latin typeface="Tw Cen MT" pitchFamily="34" charset="0"/>
                <a:ea typeface="ＭＳ Ｐゴシック" pitchFamily="34" charset="-128"/>
              </a:rPr>
              <a:t>)</a:t>
            </a:r>
          </a:p>
        </p:txBody>
      </p:sp>
      <p:pic>
        <p:nvPicPr>
          <p:cNvPr id="23556" name="Picture 3" descr="F0510"/>
          <p:cNvPicPr>
            <a:picLocks noChangeAspect="1" noChangeArrowheads="1"/>
          </p:cNvPicPr>
          <p:nvPr/>
        </p:nvPicPr>
        <p:blipFill>
          <a:blip r:embed="rId2" cstate="print">
            <a:extLst>
              <a:ext uri="{28A0092B-C50C-407E-A947-70E740481C1C}">
                <a14:useLocalDpi xmlns:a14="http://schemas.microsoft.com/office/drawing/2010/main" val="0"/>
              </a:ext>
            </a:extLst>
          </a:blip>
          <a:srcRect l="12668"/>
          <a:stretch>
            <a:fillRect/>
          </a:stretch>
        </p:blipFill>
        <p:spPr bwMode="auto">
          <a:xfrm>
            <a:off x="3998913" y="2198688"/>
            <a:ext cx="4535487"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F05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038" y="1752600"/>
            <a:ext cx="3346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Freeform 5"/>
          <p:cNvSpPr>
            <a:spLocks/>
          </p:cNvSpPr>
          <p:nvPr/>
        </p:nvSpPr>
        <p:spPr bwMode="auto">
          <a:xfrm>
            <a:off x="984250" y="3124200"/>
            <a:ext cx="128588" cy="51435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23559" name="Line 6"/>
          <p:cNvSpPr>
            <a:spLocks noChangeShapeType="1"/>
          </p:cNvSpPr>
          <p:nvPr/>
        </p:nvSpPr>
        <p:spPr bwMode="auto">
          <a:xfrm>
            <a:off x="1084263" y="1762125"/>
            <a:ext cx="0" cy="144780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Freeform 7"/>
          <p:cNvSpPr>
            <a:spLocks/>
          </p:cNvSpPr>
          <p:nvPr/>
        </p:nvSpPr>
        <p:spPr bwMode="auto">
          <a:xfrm>
            <a:off x="822325" y="1766888"/>
            <a:ext cx="304800" cy="1509712"/>
          </a:xfrm>
          <a:custGeom>
            <a:avLst/>
            <a:gdLst>
              <a:gd name="T0" fmla="*/ 2147483647 w 192"/>
              <a:gd name="T1" fmla="*/ 0 h 912"/>
              <a:gd name="T2" fmla="*/ 0 w 192"/>
              <a:gd name="T3" fmla="*/ 0 h 912"/>
              <a:gd name="T4" fmla="*/ 0 w 192"/>
              <a:gd name="T5" fmla="*/ 2147483647 h 912"/>
              <a:gd name="T6" fmla="*/ 2147483647 w 192"/>
              <a:gd name="T7" fmla="*/ 2147483647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0" y="0"/>
                </a:lnTo>
                <a:lnTo>
                  <a:pt x="0" y="912"/>
                </a:lnTo>
                <a:lnTo>
                  <a:pt x="96" y="91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1" name="Line 8"/>
          <p:cNvSpPr>
            <a:spLocks noChangeShapeType="1"/>
          </p:cNvSpPr>
          <p:nvPr/>
        </p:nvSpPr>
        <p:spPr bwMode="auto">
          <a:xfrm flipH="1">
            <a:off x="1047750" y="2663825"/>
            <a:ext cx="0" cy="51435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Text Box 9"/>
          <p:cNvSpPr txBox="1">
            <a:spLocks noChangeArrowheads="1"/>
          </p:cNvSpPr>
          <p:nvPr/>
        </p:nvSpPr>
        <p:spPr bwMode="auto">
          <a:xfrm>
            <a:off x="1062038" y="2625725"/>
            <a:ext cx="534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p>
        </p:txBody>
      </p:sp>
      <p:sp>
        <p:nvSpPr>
          <p:cNvPr id="23563" name="Freeform 10"/>
          <p:cNvSpPr>
            <a:spLocks/>
          </p:cNvSpPr>
          <p:nvPr/>
        </p:nvSpPr>
        <p:spPr bwMode="auto">
          <a:xfrm>
            <a:off x="533400" y="1295400"/>
            <a:ext cx="7010400" cy="2085975"/>
          </a:xfrm>
          <a:custGeom>
            <a:avLst/>
            <a:gdLst>
              <a:gd name="T0" fmla="*/ 2147483647 w 4416"/>
              <a:gd name="T1" fmla="*/ 2147483647 h 1314"/>
              <a:gd name="T2" fmla="*/ 2147483647 w 4416"/>
              <a:gd name="T3" fmla="*/ 0 h 1314"/>
              <a:gd name="T4" fmla="*/ 0 w 4416"/>
              <a:gd name="T5" fmla="*/ 0 h 1314"/>
              <a:gd name="T6" fmla="*/ 0 w 4416"/>
              <a:gd name="T7" fmla="*/ 2147483647 h 1314"/>
              <a:gd name="T8" fmla="*/ 2147483647 w 4416"/>
              <a:gd name="T9" fmla="*/ 2147483647 h 1314"/>
              <a:gd name="T10" fmla="*/ 0 60000 65536"/>
              <a:gd name="T11" fmla="*/ 0 60000 65536"/>
              <a:gd name="T12" fmla="*/ 0 60000 65536"/>
              <a:gd name="T13" fmla="*/ 0 60000 65536"/>
              <a:gd name="T14" fmla="*/ 0 60000 65536"/>
              <a:gd name="T15" fmla="*/ 0 w 4416"/>
              <a:gd name="T16" fmla="*/ 0 h 1314"/>
              <a:gd name="T17" fmla="*/ 4416 w 4416"/>
              <a:gd name="T18" fmla="*/ 1314 h 1314"/>
            </a:gdLst>
            <a:ahLst/>
            <a:cxnLst>
              <a:cxn ang="T10">
                <a:pos x="T0" y="T1"/>
              </a:cxn>
              <a:cxn ang="T11">
                <a:pos x="T2" y="T3"/>
              </a:cxn>
              <a:cxn ang="T12">
                <a:pos x="T4" y="T5"/>
              </a:cxn>
              <a:cxn ang="T13">
                <a:pos x="T6" y="T7"/>
              </a:cxn>
              <a:cxn ang="T14">
                <a:pos x="T8" y="T9"/>
              </a:cxn>
            </a:cxnLst>
            <a:rect l="T15" t="T16" r="T17" b="T18"/>
            <a:pathLst>
              <a:path w="4416" h="1314">
                <a:moveTo>
                  <a:pt x="4416" y="960"/>
                </a:moveTo>
                <a:lnTo>
                  <a:pt x="4416" y="0"/>
                </a:lnTo>
                <a:lnTo>
                  <a:pt x="0" y="0"/>
                </a:lnTo>
                <a:lnTo>
                  <a:pt x="0" y="1314"/>
                </a:lnTo>
                <a:lnTo>
                  <a:pt x="282" y="131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3572" name="Group 13"/>
          <p:cNvGrpSpPr>
            <a:grpSpLocks/>
          </p:cNvGrpSpPr>
          <p:nvPr/>
        </p:nvGrpSpPr>
        <p:grpSpPr bwMode="auto">
          <a:xfrm>
            <a:off x="347663" y="3482975"/>
            <a:ext cx="5880100" cy="2825750"/>
            <a:chOff x="219" y="2194"/>
            <a:chExt cx="3704" cy="1780"/>
          </a:xfrm>
        </p:grpSpPr>
        <p:sp>
          <p:nvSpPr>
            <p:cNvPr id="23573" name="Oval 14"/>
            <p:cNvSpPr>
              <a:spLocks noChangeArrowheads="1"/>
            </p:cNvSpPr>
            <p:nvPr/>
          </p:nvSpPr>
          <p:spPr bwMode="auto">
            <a:xfrm>
              <a:off x="557" y="2592"/>
              <a:ext cx="288" cy="288"/>
            </a:xfrm>
            <a:prstGeom prst="ellipse">
              <a:avLst/>
            </a:prstGeom>
            <a:solidFill>
              <a:schemeClr val="bg1"/>
            </a:solidFill>
            <a:ln w="19050">
              <a:solidFill>
                <a:schemeClr val="tx1"/>
              </a:solidFill>
              <a:round/>
              <a:headEnd/>
              <a:tailEnd/>
            </a:ln>
          </p:spPr>
          <p:txBody>
            <a:bodyPr wrap="none" anchor="ctr"/>
            <a:lstStyle/>
            <a:p>
              <a:r>
                <a:rPr lang="en-US" altLang="zh-CN" sz="1000">
                  <a:latin typeface="Calibri" pitchFamily="34" charset="0"/>
                </a:rPr>
                <a:t>concat</a:t>
              </a:r>
            </a:p>
          </p:txBody>
        </p:sp>
        <p:sp>
          <p:nvSpPr>
            <p:cNvPr id="23574" name="Freeform 15"/>
            <p:cNvSpPr>
              <a:spLocks/>
            </p:cNvSpPr>
            <p:nvPr/>
          </p:nvSpPr>
          <p:spPr bwMode="auto">
            <a:xfrm>
              <a:off x="701" y="2448"/>
              <a:ext cx="1584" cy="624"/>
            </a:xfrm>
            <a:custGeom>
              <a:avLst/>
              <a:gdLst>
                <a:gd name="T0" fmla="*/ 1584 w 1584"/>
                <a:gd name="T1" fmla="*/ 0 h 624"/>
                <a:gd name="T2" fmla="*/ 1584 w 1584"/>
                <a:gd name="T3" fmla="*/ 624 h 624"/>
                <a:gd name="T4" fmla="*/ 0 w 1584"/>
                <a:gd name="T5" fmla="*/ 624 h 624"/>
                <a:gd name="T6" fmla="*/ 0 w 1584"/>
                <a:gd name="T7" fmla="*/ 432 h 624"/>
                <a:gd name="T8" fmla="*/ 0 60000 65536"/>
                <a:gd name="T9" fmla="*/ 0 60000 65536"/>
                <a:gd name="T10" fmla="*/ 0 60000 65536"/>
                <a:gd name="T11" fmla="*/ 0 60000 65536"/>
                <a:gd name="T12" fmla="*/ 0 w 1584"/>
                <a:gd name="T13" fmla="*/ 0 h 624"/>
                <a:gd name="T14" fmla="*/ 1584 w 1584"/>
                <a:gd name="T15" fmla="*/ 624 h 624"/>
              </a:gdLst>
              <a:ahLst/>
              <a:cxnLst>
                <a:cxn ang="T8">
                  <a:pos x="T0" y="T1"/>
                </a:cxn>
                <a:cxn ang="T9">
                  <a:pos x="T2" y="T3"/>
                </a:cxn>
                <a:cxn ang="T10">
                  <a:pos x="T4" y="T5"/>
                </a:cxn>
                <a:cxn ang="T11">
                  <a:pos x="T6" y="T7"/>
                </a:cxn>
              </a:cxnLst>
              <a:rect l="T12" t="T13" r="T14" b="T15"/>
              <a:pathLst>
                <a:path w="1584" h="624">
                  <a:moveTo>
                    <a:pt x="1584" y="0"/>
                  </a:moveTo>
                  <a:lnTo>
                    <a:pt x="1584" y="624"/>
                  </a:lnTo>
                  <a:lnTo>
                    <a:pt x="0" y="624"/>
                  </a:lnTo>
                  <a:lnTo>
                    <a:pt x="0" y="43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5" name="Freeform 16"/>
            <p:cNvSpPr>
              <a:spLocks/>
            </p:cNvSpPr>
            <p:nvPr/>
          </p:nvSpPr>
          <p:spPr bwMode="auto">
            <a:xfrm>
              <a:off x="518" y="2248"/>
              <a:ext cx="92" cy="494"/>
            </a:xfrm>
            <a:custGeom>
              <a:avLst/>
              <a:gdLst>
                <a:gd name="T0" fmla="*/ 16 w 96"/>
                <a:gd name="T1" fmla="*/ 81 h 534"/>
                <a:gd name="T2" fmla="*/ 0 w 96"/>
                <a:gd name="T3" fmla="*/ 82 h 534"/>
                <a:gd name="T4" fmla="*/ 0 w 96"/>
                <a:gd name="T5" fmla="*/ 0 h 534"/>
                <a:gd name="T6" fmla="*/ 35 w 96"/>
                <a:gd name="T7" fmla="*/ 0 h 534"/>
                <a:gd name="T8" fmla="*/ 0 60000 65536"/>
                <a:gd name="T9" fmla="*/ 0 60000 65536"/>
                <a:gd name="T10" fmla="*/ 0 60000 65536"/>
                <a:gd name="T11" fmla="*/ 0 60000 65536"/>
                <a:gd name="T12" fmla="*/ 0 w 96"/>
                <a:gd name="T13" fmla="*/ 0 h 534"/>
                <a:gd name="T14" fmla="*/ 96 w 96"/>
                <a:gd name="T15" fmla="*/ 534 h 534"/>
              </a:gdLst>
              <a:ahLst/>
              <a:cxnLst>
                <a:cxn ang="T8">
                  <a:pos x="T0" y="T1"/>
                </a:cxn>
                <a:cxn ang="T9">
                  <a:pos x="T2" y="T3"/>
                </a:cxn>
                <a:cxn ang="T10">
                  <a:pos x="T4" y="T5"/>
                </a:cxn>
                <a:cxn ang="T11">
                  <a:pos x="T6" y="T7"/>
                </a:cxn>
              </a:cxnLst>
              <a:rect l="T12" t="T13" r="T14" b="T15"/>
              <a:pathLst>
                <a:path w="96" h="534">
                  <a:moveTo>
                    <a:pt x="44" y="528"/>
                  </a:moveTo>
                  <a:lnTo>
                    <a:pt x="0" y="534"/>
                  </a:lnTo>
                  <a:lnTo>
                    <a:pt x="0" y="0"/>
                  </a:lnTo>
                  <a:lnTo>
                    <a:pt x="96"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6" name="Oval 17"/>
            <p:cNvSpPr>
              <a:spLocks noChangeArrowheads="1"/>
            </p:cNvSpPr>
            <p:nvPr/>
          </p:nvSpPr>
          <p:spPr bwMode="auto">
            <a:xfrm>
              <a:off x="2261" y="2406"/>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zh-CN">
                <a:latin typeface="Calibri" pitchFamily="34" charset="0"/>
              </a:endParaRPr>
            </a:p>
          </p:txBody>
        </p:sp>
        <p:sp>
          <p:nvSpPr>
            <p:cNvPr id="23577" name="Freeform 18"/>
            <p:cNvSpPr>
              <a:spLocks/>
            </p:cNvSpPr>
            <p:nvPr/>
          </p:nvSpPr>
          <p:spPr bwMode="auto">
            <a:xfrm>
              <a:off x="219" y="2194"/>
              <a:ext cx="3704" cy="1780"/>
            </a:xfrm>
            <a:custGeom>
              <a:avLst/>
              <a:gdLst>
                <a:gd name="T0" fmla="*/ 3704 w 3704"/>
                <a:gd name="T1" fmla="*/ 234 h 1780"/>
                <a:gd name="T2" fmla="*/ 3704 w 3704"/>
                <a:gd name="T3" fmla="*/ 1780 h 1780"/>
                <a:gd name="T4" fmla="*/ 0 w 3704"/>
                <a:gd name="T5" fmla="*/ 1780 h 1780"/>
                <a:gd name="T6" fmla="*/ 0 w 3704"/>
                <a:gd name="T7" fmla="*/ 1 h 1780"/>
                <a:gd name="T8" fmla="*/ 393 w 3704"/>
                <a:gd name="T9" fmla="*/ 0 h 1780"/>
                <a:gd name="T10" fmla="*/ 0 60000 65536"/>
                <a:gd name="T11" fmla="*/ 0 60000 65536"/>
                <a:gd name="T12" fmla="*/ 0 60000 65536"/>
                <a:gd name="T13" fmla="*/ 0 60000 65536"/>
                <a:gd name="T14" fmla="*/ 0 60000 65536"/>
                <a:gd name="T15" fmla="*/ 0 w 3704"/>
                <a:gd name="T16" fmla="*/ 0 h 1780"/>
                <a:gd name="T17" fmla="*/ 3704 w 3704"/>
                <a:gd name="T18" fmla="*/ 1780 h 1780"/>
              </a:gdLst>
              <a:ahLst/>
              <a:cxnLst>
                <a:cxn ang="T10">
                  <a:pos x="T0" y="T1"/>
                </a:cxn>
                <a:cxn ang="T11">
                  <a:pos x="T2" y="T3"/>
                </a:cxn>
                <a:cxn ang="T12">
                  <a:pos x="T4" y="T5"/>
                </a:cxn>
                <a:cxn ang="T13">
                  <a:pos x="T6" y="T7"/>
                </a:cxn>
                <a:cxn ang="T14">
                  <a:pos x="T8" y="T9"/>
                </a:cxn>
              </a:cxnLst>
              <a:rect l="T15" t="T16" r="T17" b="T18"/>
              <a:pathLst>
                <a:path w="3704" h="1780">
                  <a:moveTo>
                    <a:pt x="3704" y="234"/>
                  </a:moveTo>
                  <a:lnTo>
                    <a:pt x="3704" y="1780"/>
                  </a:lnTo>
                  <a:lnTo>
                    <a:pt x="0" y="1780"/>
                  </a:lnTo>
                  <a:lnTo>
                    <a:pt x="0" y="1"/>
                  </a:lnTo>
                  <a:lnTo>
                    <a:pt x="393"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3565" name="Text Box 19"/>
          <p:cNvSpPr txBox="1">
            <a:spLocks noChangeArrowheads="1"/>
          </p:cNvSpPr>
          <p:nvPr/>
        </p:nvSpPr>
        <p:spPr bwMode="auto">
          <a:xfrm>
            <a:off x="4976617" y="5053601"/>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0</a:t>
            </a:r>
          </a:p>
        </p:txBody>
      </p:sp>
      <p:sp>
        <p:nvSpPr>
          <p:cNvPr id="23566" name="Text Box 20"/>
          <p:cNvSpPr txBox="1">
            <a:spLocks noChangeArrowheads="1"/>
          </p:cNvSpPr>
          <p:nvPr/>
        </p:nvSpPr>
        <p:spPr bwMode="auto">
          <a:xfrm>
            <a:off x="6824663" y="3205163"/>
            <a:ext cx="4796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sub</a:t>
            </a:r>
          </a:p>
        </p:txBody>
      </p:sp>
      <p:sp>
        <p:nvSpPr>
          <p:cNvPr id="23568" name="Text Box 22"/>
          <p:cNvSpPr txBox="1">
            <a:spLocks noChangeArrowheads="1"/>
          </p:cNvSpPr>
          <p:nvPr/>
        </p:nvSpPr>
        <p:spPr bwMode="auto">
          <a:xfrm>
            <a:off x="7167563" y="4162425"/>
            <a:ext cx="292100" cy="1381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900">
                <a:latin typeface="Calibri" pitchFamily="34" charset="0"/>
              </a:rPr>
              <a:t>bcond</a:t>
            </a:r>
          </a:p>
        </p:txBody>
      </p:sp>
      <p:sp>
        <p:nvSpPr>
          <p:cNvPr id="23570" name="AutoShape 24"/>
          <p:cNvSpPr>
            <a:spLocks noChangeArrowheads="1"/>
          </p:cNvSpPr>
          <p:nvPr/>
        </p:nvSpPr>
        <p:spPr bwMode="auto">
          <a:xfrm flipH="1">
            <a:off x="4962427" y="1743957"/>
            <a:ext cx="838200" cy="609600"/>
          </a:xfrm>
          <a:prstGeom prst="lightningBol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zh-CN" altLang="en-US" sz="2400" dirty="0">
                <a:solidFill>
                  <a:srgbClr val="FF0000"/>
                </a:solidFill>
                <a:latin typeface="微软雅黑" panose="020B0503020204020204" pitchFamily="34" charset="-122"/>
                <a:ea typeface="微软雅黑" panose="020B0503020204020204" pitchFamily="34" charset="-122"/>
              </a:rPr>
              <a:t>留心</a:t>
            </a:r>
            <a:endParaRPr lang="en-US" altLang="zh-CN" sz="2400" dirty="0">
              <a:solidFill>
                <a:srgbClr val="FF0000"/>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33FD2DA7-AA4C-4203-A9EC-C48B3E934ED7}"/>
              </a:ext>
            </a:extLst>
          </p:cNvPr>
          <p:cNvCxnSpPr>
            <a:cxnSpLocks/>
          </p:cNvCxnSpPr>
          <p:nvPr/>
        </p:nvCxnSpPr>
        <p:spPr>
          <a:xfrm>
            <a:off x="1752600" y="1762125"/>
            <a:ext cx="0" cy="25908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7DCD5AE-F6B2-450B-A512-0B01B99EF067}"/>
              </a:ext>
            </a:extLst>
          </p:cNvPr>
          <p:cNvCxnSpPr>
            <a:cxnSpLocks/>
          </p:cNvCxnSpPr>
          <p:nvPr/>
        </p:nvCxnSpPr>
        <p:spPr>
          <a:xfrm flipH="1">
            <a:off x="1306513" y="4336003"/>
            <a:ext cx="4460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5" name="墨迹 24">
                <a:extLst>
                  <a:ext uri="{FF2B5EF4-FFF2-40B4-BE49-F238E27FC236}">
                    <a16:creationId xmlns:a16="http://schemas.microsoft.com/office/drawing/2014/main" id="{2504F121-4C84-4E49-88DA-86B703372EFF}"/>
                  </a:ext>
                </a:extLst>
              </p14:cNvPr>
              <p14:cNvContentPartPr/>
              <p14:nvPr/>
            </p14:nvContentPartPr>
            <p14:xfrm>
              <a:off x="1752240" y="1761765"/>
              <a:ext cx="360" cy="360"/>
            </p14:xfrm>
          </p:contentPart>
        </mc:Choice>
        <mc:Fallback xmlns="">
          <p:pic>
            <p:nvPicPr>
              <p:cNvPr id="25" name="墨迹 24">
                <a:extLst>
                  <a:ext uri="{FF2B5EF4-FFF2-40B4-BE49-F238E27FC236}">
                    <a16:creationId xmlns:a16="http://schemas.microsoft.com/office/drawing/2014/main" id="{2504F121-4C84-4E49-88DA-86B703372EFF}"/>
                  </a:ext>
                </a:extLst>
              </p:cNvPr>
              <p:cNvPicPr/>
              <p:nvPr/>
            </p:nvPicPr>
            <p:blipFill>
              <a:blip r:embed="rId5"/>
              <a:stretch>
                <a:fillRect/>
              </a:stretch>
            </p:blipFill>
            <p:spPr>
              <a:xfrm>
                <a:off x="1716600" y="1725765"/>
                <a:ext cx="72000" cy="72000"/>
              </a:xfrm>
              <a:prstGeom prst="rect">
                <a:avLst/>
              </a:prstGeom>
            </p:spPr>
          </p:pic>
        </mc:Fallback>
      </mc:AlternateContent>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76200"/>
            <a:ext cx="8458200" cy="914400"/>
          </a:xfrm>
        </p:spPr>
        <p:txBody>
          <a:bodyPr/>
          <a:lstStyle/>
          <a:p>
            <a:pPr eaLnBrk="1" hangingPunct="1"/>
            <a:r>
              <a:rPr lang="zh-CN" altLang="en-US" dirty="0">
                <a:latin typeface="Tw Cen MT" pitchFamily="34" charset="0"/>
                <a:ea typeface="ＭＳ Ｐゴシック" pitchFamily="34" charset="-128"/>
              </a:rPr>
              <a:t>合并版本</a:t>
            </a:r>
            <a:endParaRPr lang="en-US" altLang="zh-CN" dirty="0">
              <a:latin typeface="Tw Cen MT" pitchFamily="34" charset="0"/>
              <a:ea typeface="ＭＳ Ｐゴシック" pitchFamily="34" charset="-128"/>
            </a:endParaRPr>
          </a:p>
        </p:txBody>
      </p:sp>
      <p:pic>
        <p:nvPicPr>
          <p:cNvPr id="24580"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27150"/>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4"/>
          <p:cNvSpPr txBox="1">
            <a:spLocks noChangeArrowheads="1"/>
          </p:cNvSpPr>
          <p:nvPr/>
        </p:nvSpPr>
        <p:spPr bwMode="auto">
          <a:xfrm>
            <a:off x="7569200" y="2474913"/>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24582" name="Text Box 5"/>
          <p:cNvSpPr txBox="1">
            <a:spLocks noChangeArrowheads="1"/>
          </p:cNvSpPr>
          <p:nvPr/>
        </p:nvSpPr>
        <p:spPr bwMode="auto">
          <a:xfrm>
            <a:off x="7302500" y="1300163"/>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4583" name="Text Box 6"/>
          <p:cNvSpPr txBox="1">
            <a:spLocks noChangeArrowheads="1"/>
          </p:cNvSpPr>
          <p:nvPr/>
        </p:nvSpPr>
        <p:spPr bwMode="auto">
          <a:xfrm>
            <a:off x="6240463" y="5446713"/>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584" name="Text Box 7"/>
          <p:cNvSpPr txBox="1">
            <a:spLocks noChangeArrowheads="1"/>
          </p:cNvSpPr>
          <p:nvPr/>
        </p:nvSpPr>
        <p:spPr bwMode="auto">
          <a:xfrm>
            <a:off x="6408738" y="4327525"/>
            <a:ext cx="258762"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latin typeface="Calibri" pitchFamily="34" charset="0"/>
              </a:rPr>
              <a:t>bcond</a:t>
            </a:r>
          </a:p>
        </p:txBody>
      </p:sp>
      <p:sp>
        <p:nvSpPr>
          <p:cNvPr id="24585" name="Text Box 9"/>
          <p:cNvSpPr txBox="1">
            <a:spLocks noChangeArrowheads="1"/>
          </p:cNvSpPr>
          <p:nvPr/>
        </p:nvSpPr>
        <p:spPr bwMode="auto">
          <a:xfrm>
            <a:off x="6172200" y="6477000"/>
            <a:ext cx="1914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a:solidFill>
                  <a:srgbClr val="0000FF"/>
                </a:solidFill>
                <a:latin typeface="Calibri" pitchFamily="34" charset="0"/>
              </a:rPr>
              <a:t>JAL, JR, JALR omitted</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Tree>
    <p:extLst>
      <p:ext uri="{BB962C8B-B14F-4D97-AF65-F5344CB8AC3E}">
        <p14:creationId xmlns:p14="http://schemas.microsoft.com/office/powerpoint/2010/main" val="2814236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6200"/>
            <a:ext cx="8229600" cy="990600"/>
          </a:xfrm>
        </p:spPr>
        <p:txBody>
          <a:bodyPr/>
          <a:lstStyle/>
          <a:p>
            <a:pPr eaLnBrk="1" hangingPunct="1"/>
            <a:r>
              <a:rPr lang="zh-CN" altLang="en-US" dirty="0"/>
              <a:t>单周期的硬布线控制</a:t>
            </a:r>
            <a:endParaRPr lang="en-US" altLang="zh-CN" dirty="0"/>
          </a:p>
        </p:txBody>
      </p:sp>
      <p:sp>
        <p:nvSpPr>
          <p:cNvPr id="27651" name="Content Placeholder 2"/>
          <p:cNvSpPr>
            <a:spLocks noGrp="1"/>
          </p:cNvSpPr>
          <p:nvPr>
            <p:ph idx="1"/>
          </p:nvPr>
        </p:nvSpPr>
        <p:spPr>
          <a:xfrm>
            <a:off x="476054" y="1124930"/>
            <a:ext cx="8229600" cy="5656870"/>
          </a:xfrm>
        </p:spPr>
        <p:txBody>
          <a:bodyPr/>
          <a:lstStyle/>
          <a:p>
            <a:pPr eaLnBrk="1" hangingPunct="1">
              <a:defRPr/>
            </a:pPr>
            <a:r>
              <a:rPr lang="zh-CN" altLang="en-US" dirty="0"/>
              <a:t>控制信号由</a:t>
            </a:r>
            <a:r>
              <a:rPr lang="en-US" altLang="zh-CN" dirty="0"/>
              <a:t>Inst=MEM[PC]</a:t>
            </a:r>
            <a:r>
              <a:rPr lang="zh-CN" altLang="en-US" dirty="0"/>
              <a:t>的组合函数生成</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marL="0" indent="0" eaLnBrk="1" hangingPunct="1">
              <a:buFont typeface="Arial" charset="0"/>
              <a:buNone/>
              <a:defRPr/>
            </a:pPr>
            <a:endParaRPr lang="en-US" altLang="zh-CN" dirty="0"/>
          </a:p>
          <a:p>
            <a:pPr marL="0" indent="0" eaLnBrk="1" hangingPunct="1">
              <a:buFont typeface="Arial" charset="0"/>
              <a:buNone/>
              <a:defRPr/>
            </a:pPr>
            <a:endParaRPr lang="en-US" altLang="zh-CN" dirty="0"/>
          </a:p>
          <a:p>
            <a:pPr eaLnBrk="1" hangingPunct="1">
              <a:defRPr/>
            </a:pPr>
            <a:r>
              <a:rPr lang="zh-CN" altLang="en-US" dirty="0"/>
              <a:t>考虑：</a:t>
            </a:r>
            <a:endParaRPr lang="en-US" altLang="zh-CN" dirty="0"/>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所有的</a:t>
            </a:r>
            <a:r>
              <a:rPr lang="en-US" altLang="zh-CN" kern="1200" spc="5" dirty="0">
                <a:solidFill>
                  <a:schemeClr val="tx1">
                    <a:lumMod val="95000"/>
                    <a:lumOff val="5000"/>
                  </a:schemeClr>
                </a:solidFill>
                <a:cs typeface="Calibri" panose="020F0502020204030204"/>
              </a:rPr>
              <a:t>R-type and I-type ALU </a:t>
            </a:r>
            <a:r>
              <a:rPr lang="zh-CN" altLang="en-US" kern="1200" spc="5" dirty="0">
                <a:solidFill>
                  <a:schemeClr val="tx1">
                    <a:lumMod val="95000"/>
                    <a:lumOff val="5000"/>
                  </a:schemeClr>
                </a:solidFill>
                <a:cs typeface="Calibri" panose="020F0502020204030204"/>
              </a:rPr>
              <a:t>指令</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rPr>
              <a:t>LW </a:t>
            </a:r>
            <a:r>
              <a:rPr lang="zh-CN" altLang="en-US" kern="1200" spc="5" dirty="0">
                <a:solidFill>
                  <a:schemeClr val="tx1">
                    <a:lumMod val="95000"/>
                    <a:lumOff val="5000"/>
                  </a:schemeClr>
                </a:solidFill>
                <a:cs typeface="Calibri" panose="020F0502020204030204"/>
              </a:rPr>
              <a:t>和</a:t>
            </a:r>
            <a:r>
              <a:rPr lang="en-US" altLang="zh-CN" kern="1200" spc="5" dirty="0">
                <a:solidFill>
                  <a:schemeClr val="tx1">
                    <a:lumMod val="95000"/>
                    <a:lumOff val="5000"/>
                  </a:schemeClr>
                </a:solidFill>
                <a:cs typeface="Calibri" panose="020F0502020204030204"/>
              </a:rPr>
              <a:t> SW</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sym typeface="Symbol" pitchFamily="18" charset="2"/>
              </a:rPr>
              <a:t>BEQ, BNE, BLEZ, BGTZ</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sym typeface="Symbol" pitchFamily="18" charset="2"/>
              </a:rPr>
              <a:t>J, JR, JAL, JALR</a:t>
            </a:r>
          </a:p>
          <a:p>
            <a:pPr eaLnBrk="1" hangingPunct="1">
              <a:defRPr/>
            </a:pPr>
            <a:endParaRPr lang="en-US" altLang="zh-CN" dirty="0"/>
          </a:p>
        </p:txBody>
      </p:sp>
      <p:grpSp>
        <p:nvGrpSpPr>
          <p:cNvPr id="26629" name="Group 4"/>
          <p:cNvGrpSpPr>
            <a:grpSpLocks/>
          </p:cNvGrpSpPr>
          <p:nvPr/>
        </p:nvGrpSpPr>
        <p:grpSpPr bwMode="auto">
          <a:xfrm>
            <a:off x="904875" y="2759957"/>
            <a:ext cx="2895600" cy="304800"/>
            <a:chOff x="720" y="3486"/>
            <a:chExt cx="1968" cy="192"/>
          </a:xfrm>
        </p:grpSpPr>
        <p:sp>
          <p:nvSpPr>
            <p:cNvPr id="26659" name="Rectangle 5"/>
            <p:cNvSpPr>
              <a:spLocks noChangeArrowheads="1"/>
            </p:cNvSpPr>
            <p:nvPr/>
          </p:nvSpPr>
          <p:spPr bwMode="auto">
            <a:xfrm>
              <a:off x="720" y="3486"/>
              <a:ext cx="720"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opcode</a:t>
              </a:r>
            </a:p>
            <a:p>
              <a:r>
                <a:rPr lang="en-US" altLang="zh-CN" sz="1600">
                  <a:solidFill>
                    <a:srgbClr val="000000"/>
                  </a:solidFill>
                  <a:latin typeface="Calibri" pitchFamily="34" charset="0"/>
                </a:rPr>
                <a:t>6-bit</a:t>
              </a:r>
            </a:p>
          </p:txBody>
        </p:sp>
        <p:sp>
          <p:nvSpPr>
            <p:cNvPr id="26660" name="Rectangle 6"/>
            <p:cNvSpPr>
              <a:spLocks noChangeArrowheads="1"/>
            </p:cNvSpPr>
            <p:nvPr/>
          </p:nvSpPr>
          <p:spPr bwMode="auto">
            <a:xfrm>
              <a:off x="1440" y="3486"/>
              <a:ext cx="624"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rs</a:t>
              </a:r>
            </a:p>
            <a:p>
              <a:r>
                <a:rPr lang="en-US" altLang="zh-CN" sz="1600">
                  <a:solidFill>
                    <a:srgbClr val="000000"/>
                  </a:solidFill>
                  <a:latin typeface="Calibri" pitchFamily="34" charset="0"/>
                </a:rPr>
                <a:t>5-bit</a:t>
              </a:r>
            </a:p>
          </p:txBody>
        </p:sp>
        <p:sp>
          <p:nvSpPr>
            <p:cNvPr id="26661" name="Rectangle 7"/>
            <p:cNvSpPr>
              <a:spLocks noChangeArrowheads="1"/>
            </p:cNvSpPr>
            <p:nvPr/>
          </p:nvSpPr>
          <p:spPr bwMode="auto">
            <a:xfrm>
              <a:off x="2064" y="3486"/>
              <a:ext cx="624"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rt</a:t>
              </a:r>
            </a:p>
            <a:p>
              <a:r>
                <a:rPr lang="en-US" altLang="zh-CN" sz="1600">
                  <a:solidFill>
                    <a:srgbClr val="000000"/>
                  </a:solidFill>
                  <a:latin typeface="Calibri" pitchFamily="34" charset="0"/>
                </a:rPr>
                <a:t>5-bit</a:t>
              </a:r>
            </a:p>
          </p:txBody>
        </p:sp>
      </p:grpSp>
      <p:sp>
        <p:nvSpPr>
          <p:cNvPr id="26630" name="Rectangle 8"/>
          <p:cNvSpPr>
            <a:spLocks noChangeArrowheads="1"/>
          </p:cNvSpPr>
          <p:nvPr/>
        </p:nvSpPr>
        <p:spPr bwMode="auto">
          <a:xfrm>
            <a:off x="3800475" y="2759957"/>
            <a:ext cx="28956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immediate</a:t>
            </a:r>
          </a:p>
          <a:p>
            <a:r>
              <a:rPr lang="en-US" altLang="zh-CN" sz="1600">
                <a:solidFill>
                  <a:srgbClr val="000000"/>
                </a:solidFill>
                <a:latin typeface="Calibri" pitchFamily="34" charset="0"/>
              </a:rPr>
              <a:t>16-bit</a:t>
            </a:r>
          </a:p>
        </p:txBody>
      </p:sp>
      <p:sp>
        <p:nvSpPr>
          <p:cNvPr id="26631" name="Text Box 9"/>
          <p:cNvSpPr txBox="1">
            <a:spLocks noChangeArrowheads="1"/>
          </p:cNvSpPr>
          <p:nvPr/>
        </p:nvSpPr>
        <p:spPr bwMode="auto">
          <a:xfrm>
            <a:off x="7173913" y="2629782"/>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solidFill>
                  <a:srgbClr val="000000"/>
                </a:solidFill>
                <a:latin typeface="Calibri" pitchFamily="34" charset="0"/>
              </a:rPr>
              <a:t>I-type</a:t>
            </a:r>
          </a:p>
        </p:txBody>
      </p:sp>
      <p:sp>
        <p:nvSpPr>
          <p:cNvPr id="26632" name="Text Box 10"/>
          <p:cNvSpPr txBox="1">
            <a:spLocks noChangeArrowheads="1"/>
          </p:cNvSpPr>
          <p:nvPr/>
        </p:nvSpPr>
        <p:spPr bwMode="auto">
          <a:xfrm>
            <a:off x="7186613" y="1882070"/>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solidFill>
                  <a:srgbClr val="000000"/>
                </a:solidFill>
                <a:latin typeface="Calibri" pitchFamily="34" charset="0"/>
              </a:rPr>
              <a:t>R-type</a:t>
            </a:r>
          </a:p>
        </p:txBody>
      </p:sp>
      <p:sp>
        <p:nvSpPr>
          <p:cNvPr id="26633" name="Rectangle 11"/>
          <p:cNvSpPr>
            <a:spLocks noChangeArrowheads="1"/>
          </p:cNvSpPr>
          <p:nvPr/>
        </p:nvSpPr>
        <p:spPr bwMode="auto">
          <a:xfrm>
            <a:off x="904875" y="2012245"/>
            <a:ext cx="10668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0</a:t>
            </a:r>
          </a:p>
          <a:p>
            <a:r>
              <a:rPr lang="en-US" altLang="zh-CN" sz="1600">
                <a:solidFill>
                  <a:srgbClr val="000000"/>
                </a:solidFill>
                <a:latin typeface="Calibri" pitchFamily="34" charset="0"/>
              </a:rPr>
              <a:t>6-bit</a:t>
            </a:r>
          </a:p>
        </p:txBody>
      </p:sp>
      <p:grpSp>
        <p:nvGrpSpPr>
          <p:cNvPr id="26634" name="Group 12"/>
          <p:cNvGrpSpPr>
            <a:grpSpLocks/>
          </p:cNvGrpSpPr>
          <p:nvPr/>
        </p:nvGrpSpPr>
        <p:grpSpPr bwMode="auto">
          <a:xfrm>
            <a:off x="1971675" y="2012245"/>
            <a:ext cx="1830388" cy="304800"/>
            <a:chOff x="1328" y="3015"/>
            <a:chExt cx="1217" cy="192"/>
          </a:xfrm>
        </p:grpSpPr>
        <p:sp>
          <p:nvSpPr>
            <p:cNvPr id="26657" name="Rectangle 13"/>
            <p:cNvSpPr>
              <a:spLocks noChangeArrowheads="1"/>
            </p:cNvSpPr>
            <p:nvPr/>
          </p:nvSpPr>
          <p:spPr bwMode="auto">
            <a:xfrm>
              <a:off x="1328" y="3015"/>
              <a:ext cx="609"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rs</a:t>
              </a:r>
            </a:p>
            <a:p>
              <a:r>
                <a:rPr lang="en-US" altLang="zh-CN" sz="1600">
                  <a:solidFill>
                    <a:srgbClr val="000000"/>
                  </a:solidFill>
                  <a:latin typeface="Calibri" pitchFamily="34" charset="0"/>
                </a:rPr>
                <a:t>5-bit</a:t>
              </a:r>
            </a:p>
          </p:txBody>
        </p:sp>
        <p:sp>
          <p:nvSpPr>
            <p:cNvPr id="26658" name="Rectangle 14"/>
            <p:cNvSpPr>
              <a:spLocks noChangeArrowheads="1"/>
            </p:cNvSpPr>
            <p:nvPr/>
          </p:nvSpPr>
          <p:spPr bwMode="auto">
            <a:xfrm>
              <a:off x="1937" y="3015"/>
              <a:ext cx="608"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rt</a:t>
              </a:r>
            </a:p>
            <a:p>
              <a:r>
                <a:rPr lang="en-US" altLang="zh-CN" sz="1600">
                  <a:solidFill>
                    <a:srgbClr val="000000"/>
                  </a:solidFill>
                  <a:latin typeface="Calibri" pitchFamily="34" charset="0"/>
                </a:rPr>
                <a:t>5-bit</a:t>
              </a:r>
            </a:p>
          </p:txBody>
        </p:sp>
      </p:grpSp>
      <p:grpSp>
        <p:nvGrpSpPr>
          <p:cNvPr id="26635" name="Group 15"/>
          <p:cNvGrpSpPr>
            <a:grpSpLocks/>
          </p:cNvGrpSpPr>
          <p:nvPr/>
        </p:nvGrpSpPr>
        <p:grpSpPr bwMode="auto">
          <a:xfrm>
            <a:off x="3800475" y="2015420"/>
            <a:ext cx="2895600" cy="304800"/>
            <a:chOff x="2545" y="3015"/>
            <a:chExt cx="1919" cy="192"/>
          </a:xfrm>
        </p:grpSpPr>
        <p:sp>
          <p:nvSpPr>
            <p:cNvPr id="26654" name="Rectangle 16"/>
            <p:cNvSpPr>
              <a:spLocks noChangeArrowheads="1"/>
            </p:cNvSpPr>
            <p:nvPr/>
          </p:nvSpPr>
          <p:spPr bwMode="auto">
            <a:xfrm>
              <a:off x="2545" y="3015"/>
              <a:ext cx="609"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rd</a:t>
              </a:r>
            </a:p>
            <a:p>
              <a:r>
                <a:rPr lang="en-US" altLang="zh-CN" sz="1600">
                  <a:solidFill>
                    <a:srgbClr val="000000"/>
                  </a:solidFill>
                  <a:latin typeface="Calibri" pitchFamily="34" charset="0"/>
                </a:rPr>
                <a:t>5-bit</a:t>
              </a:r>
            </a:p>
          </p:txBody>
        </p:sp>
        <p:sp>
          <p:nvSpPr>
            <p:cNvPr id="26655" name="Rectangle 17"/>
            <p:cNvSpPr>
              <a:spLocks noChangeArrowheads="1"/>
            </p:cNvSpPr>
            <p:nvPr/>
          </p:nvSpPr>
          <p:spPr bwMode="auto">
            <a:xfrm>
              <a:off x="3154" y="3015"/>
              <a:ext cx="608"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shamt</a:t>
              </a:r>
            </a:p>
            <a:p>
              <a:r>
                <a:rPr lang="en-US" altLang="zh-CN" sz="1600">
                  <a:solidFill>
                    <a:srgbClr val="000000"/>
                  </a:solidFill>
                  <a:latin typeface="Calibri" pitchFamily="34" charset="0"/>
                </a:rPr>
                <a:t>5-bit</a:t>
              </a:r>
            </a:p>
          </p:txBody>
        </p:sp>
        <p:sp>
          <p:nvSpPr>
            <p:cNvPr id="26656" name="Rectangle 18"/>
            <p:cNvSpPr>
              <a:spLocks noChangeArrowheads="1"/>
            </p:cNvSpPr>
            <p:nvPr/>
          </p:nvSpPr>
          <p:spPr bwMode="auto">
            <a:xfrm>
              <a:off x="3762" y="3015"/>
              <a:ext cx="702"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funct</a:t>
              </a:r>
            </a:p>
            <a:p>
              <a:r>
                <a:rPr lang="en-US" altLang="zh-CN" sz="1600">
                  <a:solidFill>
                    <a:srgbClr val="000000"/>
                  </a:solidFill>
                  <a:latin typeface="Calibri" pitchFamily="34" charset="0"/>
                </a:rPr>
                <a:t>6-bit</a:t>
              </a:r>
            </a:p>
          </p:txBody>
        </p:sp>
      </p:grpSp>
      <p:sp>
        <p:nvSpPr>
          <p:cNvPr id="26636" name="Rectangle 19"/>
          <p:cNvSpPr>
            <a:spLocks noChangeArrowheads="1"/>
          </p:cNvSpPr>
          <p:nvPr/>
        </p:nvSpPr>
        <p:spPr bwMode="auto">
          <a:xfrm>
            <a:off x="904875" y="3474332"/>
            <a:ext cx="10668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opcode</a:t>
            </a:r>
          </a:p>
          <a:p>
            <a:r>
              <a:rPr lang="en-US" altLang="zh-CN" sz="1600">
                <a:solidFill>
                  <a:srgbClr val="000000"/>
                </a:solidFill>
                <a:latin typeface="Calibri" pitchFamily="34" charset="0"/>
              </a:rPr>
              <a:t>6-bit</a:t>
            </a:r>
          </a:p>
        </p:txBody>
      </p:sp>
      <p:sp>
        <p:nvSpPr>
          <p:cNvPr id="26637" name="Rectangle 20"/>
          <p:cNvSpPr>
            <a:spLocks noChangeArrowheads="1"/>
          </p:cNvSpPr>
          <p:nvPr/>
        </p:nvSpPr>
        <p:spPr bwMode="auto">
          <a:xfrm>
            <a:off x="1971675" y="3474332"/>
            <a:ext cx="47244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immediate</a:t>
            </a:r>
          </a:p>
          <a:p>
            <a:r>
              <a:rPr lang="en-US" altLang="zh-CN" sz="1600">
                <a:solidFill>
                  <a:srgbClr val="000000"/>
                </a:solidFill>
                <a:latin typeface="Calibri" pitchFamily="34" charset="0"/>
              </a:rPr>
              <a:t>26-bit</a:t>
            </a:r>
          </a:p>
        </p:txBody>
      </p:sp>
      <p:sp>
        <p:nvSpPr>
          <p:cNvPr id="26638" name="Text Box 21"/>
          <p:cNvSpPr txBox="1">
            <a:spLocks noChangeArrowheads="1"/>
          </p:cNvSpPr>
          <p:nvPr/>
        </p:nvSpPr>
        <p:spPr bwMode="auto">
          <a:xfrm>
            <a:off x="7162800" y="3344157"/>
            <a:ext cx="1058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solidFill>
                  <a:srgbClr val="000000"/>
                </a:solidFill>
                <a:latin typeface="Calibri" pitchFamily="34" charset="0"/>
              </a:rPr>
              <a:t>J-type</a:t>
            </a:r>
          </a:p>
        </p:txBody>
      </p:sp>
      <p:sp>
        <p:nvSpPr>
          <p:cNvPr id="26639" name="Text Box 22"/>
          <p:cNvSpPr txBox="1">
            <a:spLocks noChangeArrowheads="1"/>
          </p:cNvSpPr>
          <p:nvPr/>
        </p:nvSpPr>
        <p:spPr bwMode="auto">
          <a:xfrm>
            <a:off x="6483350" y="182015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0</a:t>
            </a:r>
          </a:p>
        </p:txBody>
      </p:sp>
      <p:sp>
        <p:nvSpPr>
          <p:cNvPr id="26640" name="Text Box 23"/>
          <p:cNvSpPr txBox="1">
            <a:spLocks noChangeArrowheads="1"/>
          </p:cNvSpPr>
          <p:nvPr/>
        </p:nvSpPr>
        <p:spPr bwMode="auto">
          <a:xfrm>
            <a:off x="5416550" y="182015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6</a:t>
            </a:r>
          </a:p>
        </p:txBody>
      </p:sp>
      <p:sp>
        <p:nvSpPr>
          <p:cNvPr id="26641" name="Text Box 24"/>
          <p:cNvSpPr txBox="1">
            <a:spLocks noChangeArrowheads="1"/>
          </p:cNvSpPr>
          <p:nvPr/>
        </p:nvSpPr>
        <p:spPr bwMode="auto">
          <a:xfrm>
            <a:off x="44767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11</a:t>
            </a:r>
          </a:p>
        </p:txBody>
      </p:sp>
      <p:sp>
        <p:nvSpPr>
          <p:cNvPr id="26642" name="Text Box 25"/>
          <p:cNvSpPr txBox="1">
            <a:spLocks noChangeArrowheads="1"/>
          </p:cNvSpPr>
          <p:nvPr/>
        </p:nvSpPr>
        <p:spPr bwMode="auto">
          <a:xfrm>
            <a:off x="35623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16</a:t>
            </a:r>
          </a:p>
        </p:txBody>
      </p:sp>
      <p:sp>
        <p:nvSpPr>
          <p:cNvPr id="26643" name="Text Box 26"/>
          <p:cNvSpPr txBox="1">
            <a:spLocks noChangeArrowheads="1"/>
          </p:cNvSpPr>
          <p:nvPr/>
        </p:nvSpPr>
        <p:spPr bwMode="auto">
          <a:xfrm>
            <a:off x="26479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21</a:t>
            </a:r>
          </a:p>
        </p:txBody>
      </p:sp>
      <p:sp>
        <p:nvSpPr>
          <p:cNvPr id="26644" name="Text Box 27"/>
          <p:cNvSpPr txBox="1">
            <a:spLocks noChangeArrowheads="1"/>
          </p:cNvSpPr>
          <p:nvPr/>
        </p:nvSpPr>
        <p:spPr bwMode="auto">
          <a:xfrm>
            <a:off x="17335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26</a:t>
            </a:r>
          </a:p>
        </p:txBody>
      </p:sp>
      <p:sp>
        <p:nvSpPr>
          <p:cNvPr id="26645" name="Text Box 28"/>
          <p:cNvSpPr txBox="1">
            <a:spLocks noChangeArrowheads="1"/>
          </p:cNvSpPr>
          <p:nvPr/>
        </p:nvSpPr>
        <p:spPr bwMode="auto">
          <a:xfrm>
            <a:off x="83820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31</a:t>
            </a:r>
          </a:p>
        </p:txBody>
      </p:sp>
      <p:sp>
        <p:nvSpPr>
          <p:cNvPr id="26646" name="Text Box 29"/>
          <p:cNvSpPr txBox="1">
            <a:spLocks noChangeArrowheads="1"/>
          </p:cNvSpPr>
          <p:nvPr/>
        </p:nvSpPr>
        <p:spPr bwMode="auto">
          <a:xfrm>
            <a:off x="6483350" y="256310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0</a:t>
            </a:r>
          </a:p>
        </p:txBody>
      </p:sp>
      <p:sp>
        <p:nvSpPr>
          <p:cNvPr id="26647" name="Text Box 30"/>
          <p:cNvSpPr txBox="1">
            <a:spLocks noChangeArrowheads="1"/>
          </p:cNvSpPr>
          <p:nvPr/>
        </p:nvSpPr>
        <p:spPr bwMode="auto">
          <a:xfrm>
            <a:off x="356235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16</a:t>
            </a:r>
          </a:p>
        </p:txBody>
      </p:sp>
      <p:sp>
        <p:nvSpPr>
          <p:cNvPr id="26648" name="Text Box 31"/>
          <p:cNvSpPr txBox="1">
            <a:spLocks noChangeArrowheads="1"/>
          </p:cNvSpPr>
          <p:nvPr/>
        </p:nvSpPr>
        <p:spPr bwMode="auto">
          <a:xfrm>
            <a:off x="264795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21</a:t>
            </a:r>
          </a:p>
        </p:txBody>
      </p:sp>
      <p:sp>
        <p:nvSpPr>
          <p:cNvPr id="26649" name="Text Box 32"/>
          <p:cNvSpPr txBox="1">
            <a:spLocks noChangeArrowheads="1"/>
          </p:cNvSpPr>
          <p:nvPr/>
        </p:nvSpPr>
        <p:spPr bwMode="auto">
          <a:xfrm>
            <a:off x="173355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26</a:t>
            </a:r>
          </a:p>
        </p:txBody>
      </p:sp>
      <p:sp>
        <p:nvSpPr>
          <p:cNvPr id="26650" name="Text Box 33"/>
          <p:cNvSpPr txBox="1">
            <a:spLocks noChangeArrowheads="1"/>
          </p:cNvSpPr>
          <p:nvPr/>
        </p:nvSpPr>
        <p:spPr bwMode="auto">
          <a:xfrm>
            <a:off x="83820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31</a:t>
            </a:r>
          </a:p>
        </p:txBody>
      </p:sp>
      <p:sp>
        <p:nvSpPr>
          <p:cNvPr id="26651" name="Text Box 34"/>
          <p:cNvSpPr txBox="1">
            <a:spLocks noChangeArrowheads="1"/>
          </p:cNvSpPr>
          <p:nvPr/>
        </p:nvSpPr>
        <p:spPr bwMode="auto">
          <a:xfrm>
            <a:off x="6483350" y="328065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0</a:t>
            </a:r>
          </a:p>
        </p:txBody>
      </p:sp>
      <p:sp>
        <p:nvSpPr>
          <p:cNvPr id="26652" name="Text Box 35"/>
          <p:cNvSpPr txBox="1">
            <a:spLocks noChangeArrowheads="1"/>
          </p:cNvSpPr>
          <p:nvPr/>
        </p:nvSpPr>
        <p:spPr bwMode="auto">
          <a:xfrm>
            <a:off x="1733550" y="32806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26</a:t>
            </a:r>
          </a:p>
        </p:txBody>
      </p:sp>
      <p:sp>
        <p:nvSpPr>
          <p:cNvPr id="26653" name="Text Box 36"/>
          <p:cNvSpPr txBox="1">
            <a:spLocks noChangeArrowheads="1"/>
          </p:cNvSpPr>
          <p:nvPr/>
        </p:nvSpPr>
        <p:spPr bwMode="auto">
          <a:xfrm>
            <a:off x="838200" y="32806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31</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76200"/>
            <a:ext cx="8305800" cy="990600"/>
          </a:xfrm>
        </p:spPr>
        <p:txBody>
          <a:bodyPr/>
          <a:lstStyle/>
          <a:p>
            <a:pPr eaLnBrk="1" hangingPunct="1"/>
            <a:r>
              <a:rPr lang="zh-CN" altLang="en-US" dirty="0"/>
              <a:t>单个比特控制信号</a:t>
            </a:r>
            <a:endParaRPr lang="en-US" altLang="zh-CN" dirty="0"/>
          </a:p>
        </p:txBody>
      </p:sp>
      <p:graphicFrame>
        <p:nvGraphicFramePr>
          <p:cNvPr id="7" name="Group 3"/>
          <p:cNvGraphicFramePr>
            <a:graphicFrameLocks noGrp="1"/>
          </p:cNvGraphicFramePr>
          <p:nvPr>
            <p:extLst/>
          </p:nvPr>
        </p:nvGraphicFramePr>
        <p:xfrm>
          <a:off x="152400" y="1219200"/>
          <a:ext cx="8839200" cy="4711701"/>
        </p:xfrm>
        <a:graphic>
          <a:graphicData uri="http://schemas.openxmlformats.org/drawingml/2006/table">
            <a:tbl>
              <a:tblPr/>
              <a:tblGrid>
                <a:gridCol w="1457325">
                  <a:extLst>
                    <a:ext uri="{9D8B030D-6E8A-4147-A177-3AD203B41FA5}">
                      <a16:colId xmlns:a16="http://schemas.microsoft.com/office/drawing/2014/main" val="20000"/>
                    </a:ext>
                  </a:extLst>
                </a:gridCol>
                <a:gridCol w="2586038">
                  <a:extLst>
                    <a:ext uri="{9D8B030D-6E8A-4147-A177-3AD203B41FA5}">
                      <a16:colId xmlns:a16="http://schemas.microsoft.com/office/drawing/2014/main" val="20001"/>
                    </a:ext>
                  </a:extLst>
                </a:gridCol>
                <a:gridCol w="2586037">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80936">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条件不成立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291">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RegDest</a:t>
                      </a: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select according to </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rt, </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i.e., inst[20:16]</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select according to </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rd, </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i.e., inst[15:11]</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==0</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616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ALUSrc</a:t>
                      </a: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2</a:t>
                      </a:r>
                      <a:r>
                        <a:rPr kumimoji="0" lang="en-US" altLang="zh-CN" sz="1900" b="0" i="0" u="none" strike="noStrike" cap="none" normalizeH="0" baseline="30000" dirty="0">
                          <a:ln>
                            <a:noFill/>
                          </a:ln>
                          <a:solidFill>
                            <a:schemeClr val="tx1"/>
                          </a:solidFill>
                          <a:effectLst/>
                          <a:latin typeface="Calibri" pitchFamily="34" charset="0"/>
                          <a:ea typeface="ＭＳ Ｐゴシック" pitchFamily="34" charset="-128"/>
                        </a:rPr>
                        <a:t>nd</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ALU input from 2</a:t>
                      </a:r>
                      <a:r>
                        <a:rPr kumimoji="0" lang="en-US" altLang="zh-CN" sz="1900" b="0" i="0" u="none" strike="noStrike" cap="none" normalizeH="0" baseline="30000" dirty="0">
                          <a:ln>
                            <a:noFill/>
                          </a:ln>
                          <a:solidFill>
                            <a:schemeClr val="tx1"/>
                          </a:solidFill>
                          <a:effectLst/>
                          <a:latin typeface="Calibri" pitchFamily="34" charset="0"/>
                          <a:ea typeface="ＭＳ Ｐゴシック" pitchFamily="34" charset="-128"/>
                        </a:rPr>
                        <a:t>nd</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GPR read port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2</a:t>
                      </a:r>
                      <a:r>
                        <a:rPr kumimoji="0" lang="en-US" altLang="zh-CN" sz="1900" b="0" i="0" u="none" strike="noStrike" cap="none" normalizeH="0" baseline="30000">
                          <a:ln>
                            <a:noFill/>
                          </a:ln>
                          <a:solidFill>
                            <a:schemeClr val="tx1"/>
                          </a:solidFill>
                          <a:effectLst/>
                          <a:latin typeface="Calibri" pitchFamily="34" charset="0"/>
                          <a:ea typeface="ＭＳ Ｐゴシック" pitchFamily="34" charset="-128"/>
                        </a:rPr>
                        <a:t>nd</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 ALU input from sign-extended 16-bit immediate</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!=0) </a:t>
                      </a: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!=BEQ) </a:t>
                      </a:r>
                      <a:r>
                        <a:rPr kumimoji="0" lang="en-US" altLang="zh-CN" sz="1500" b="1" i="0" u="none" strike="noStrike" cap="none" normalizeH="0" baseline="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!=BNE)</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543">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err="1">
                          <a:ln>
                            <a:noFill/>
                          </a:ln>
                          <a:solidFill>
                            <a:srgbClr val="FF9900"/>
                          </a:solidFill>
                          <a:effectLst/>
                          <a:latin typeface="Calibri" pitchFamily="34" charset="0"/>
                          <a:ea typeface="ＭＳ Ｐゴシック" pitchFamily="34" charset="-128"/>
                        </a:rPr>
                        <a:t>MemtoReg</a:t>
                      </a:r>
                      <a:endParaRPr kumimoji="0" lang="en-US" altLang="zh-CN" sz="1900" b="0" i="0" u="none" strike="noStrike" cap="none" normalizeH="0" baseline="0" dirty="0">
                        <a:ln>
                          <a:noFill/>
                        </a:ln>
                        <a:solidFill>
                          <a:srgbClr val="FF9900"/>
                        </a:solidFill>
                        <a:effectLst/>
                        <a:latin typeface="Calibri" pitchFamily="34" charset="0"/>
                        <a:ea typeface="ＭＳ Ｐゴシック" pitchFamily="34" charset="-128"/>
                      </a:endParaRP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Steer ALU result to GPR write port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steer memory load to GPR wr. port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==LW</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2377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RegWrite</a:t>
                      </a: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disabled</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enabled</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!=SW)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tx1"/>
                          </a:solidFill>
                          <a:effectLst/>
                          <a:latin typeface="Calibri" pitchFamily="34" charset="0"/>
                          <a:ea typeface="ＭＳ Ｐゴシック" pitchFamily="34" charset="-128"/>
                        </a:rPr>
                        <a:t>Bxx</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!=J)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!=JR))</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 Box 35"/>
          <p:cNvSpPr txBox="1">
            <a:spLocks noChangeArrowheads="1"/>
          </p:cNvSpPr>
          <p:nvPr/>
        </p:nvSpPr>
        <p:spPr bwMode="auto">
          <a:xfrm>
            <a:off x="1052793" y="6172200"/>
            <a:ext cx="68323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algn="r" fontAlgn="auto">
              <a:spcBef>
                <a:spcPts val="0"/>
              </a:spcBef>
              <a:spcAft>
                <a:spcPts val="0"/>
              </a:spcAft>
              <a:defRPr/>
            </a:pPr>
            <a:r>
              <a:rPr lang="en-US" sz="2000" b="0" i="0" kern="0" dirty="0">
                <a:solidFill>
                  <a:srgbClr val="FF0000"/>
                </a:solidFill>
                <a:latin typeface="微软雅黑" panose="020B0503020204020204" pitchFamily="34" charset="-122"/>
                <a:ea typeface="微软雅黑" panose="020B0503020204020204" pitchFamily="34" charset="-122"/>
              </a:rPr>
              <a:t>JAL and JALR </a:t>
            </a:r>
            <a:r>
              <a:rPr lang="zh-CN" altLang="en-US" sz="2000" b="0" i="0" kern="0" dirty="0">
                <a:solidFill>
                  <a:srgbClr val="FF0000"/>
                </a:solidFill>
                <a:latin typeface="微软雅黑" panose="020B0503020204020204" pitchFamily="34" charset="-122"/>
                <a:ea typeface="微软雅黑" panose="020B0503020204020204" pitchFamily="34" charset="-122"/>
              </a:rPr>
              <a:t>需要额外的</a:t>
            </a:r>
            <a:r>
              <a:rPr lang="en-US" sz="2000" b="0" i="0" kern="0" dirty="0" err="1">
                <a:solidFill>
                  <a:srgbClr val="FF0000"/>
                </a:solidFill>
                <a:latin typeface="微软雅黑" panose="020B0503020204020204" pitchFamily="34" charset="-122"/>
                <a:ea typeface="微软雅黑" panose="020B0503020204020204" pitchFamily="34" charset="-122"/>
              </a:rPr>
              <a:t>RegDest</a:t>
            </a:r>
            <a:r>
              <a:rPr lang="en-US" sz="2000" b="0" i="0" kern="0" dirty="0">
                <a:solidFill>
                  <a:srgbClr val="FF0000"/>
                </a:solidFill>
                <a:latin typeface="微软雅黑" panose="020B0503020204020204" pitchFamily="34" charset="-122"/>
                <a:ea typeface="微软雅黑" panose="020B0503020204020204" pitchFamily="34" charset="-122"/>
              </a:rPr>
              <a:t> and </a:t>
            </a:r>
            <a:r>
              <a:rPr lang="en-US" sz="2000" b="0" i="0" kern="0" dirty="0" err="1">
                <a:solidFill>
                  <a:srgbClr val="FF0000"/>
                </a:solidFill>
                <a:latin typeface="微软雅黑" panose="020B0503020204020204" pitchFamily="34" charset="-122"/>
                <a:ea typeface="微软雅黑" panose="020B0503020204020204" pitchFamily="34" charset="-122"/>
              </a:rPr>
              <a:t>MemtoReg</a:t>
            </a:r>
            <a:r>
              <a:rPr lang="en-US" sz="2000" b="0" i="0" kern="0" dirty="0">
                <a:solidFill>
                  <a:srgbClr val="FF0000"/>
                </a:solidFill>
                <a:latin typeface="微软雅黑" panose="020B0503020204020204" pitchFamily="34" charset="-122"/>
                <a:ea typeface="微软雅黑" panose="020B0503020204020204" pitchFamily="34" charset="-122"/>
              </a:rPr>
              <a:t> </a:t>
            </a:r>
            <a:r>
              <a:rPr lang="zh-CN" altLang="en-US" sz="2000" b="0" i="0" kern="0" dirty="0">
                <a:solidFill>
                  <a:srgbClr val="FF0000"/>
                </a:solidFill>
                <a:latin typeface="微软雅黑" panose="020B0503020204020204" pitchFamily="34" charset="-122"/>
                <a:ea typeface="微软雅黑" panose="020B0503020204020204" pitchFamily="34" charset="-122"/>
              </a:rPr>
              <a:t>选项</a:t>
            </a:r>
            <a:r>
              <a:rPr lang="en-US" sz="2000" b="0" i="0" kern="0" dirty="0">
                <a:solidFill>
                  <a:srgbClr val="FF0000"/>
                </a:solidFill>
                <a:latin typeface="微软雅黑" panose="020B0503020204020204" pitchFamily="34" charset="-122"/>
                <a:ea typeface="微软雅黑" panose="020B0503020204020204" pitchFamily="34" charset="-122"/>
              </a:rPr>
              <a:t> </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6200"/>
            <a:ext cx="8229600" cy="990600"/>
          </a:xfrm>
        </p:spPr>
        <p:txBody>
          <a:bodyPr/>
          <a:lstStyle/>
          <a:p>
            <a:pPr eaLnBrk="1" hangingPunct="1"/>
            <a:r>
              <a:rPr lang="zh-CN" altLang="en-US" dirty="0"/>
              <a:t>单个比特控制信号</a:t>
            </a:r>
            <a:endParaRPr lang="en-US" altLang="zh-CN" dirty="0"/>
          </a:p>
        </p:txBody>
      </p:sp>
      <p:graphicFrame>
        <p:nvGraphicFramePr>
          <p:cNvPr id="7" name="Group 3"/>
          <p:cNvGraphicFramePr>
            <a:graphicFrameLocks noGrp="1"/>
          </p:cNvGraphicFramePr>
          <p:nvPr>
            <p:extLst/>
          </p:nvPr>
        </p:nvGraphicFramePr>
        <p:xfrm>
          <a:off x="152400" y="1524000"/>
          <a:ext cx="8839200" cy="3959227"/>
        </p:xfrm>
        <a:graphic>
          <a:graphicData uri="http://schemas.openxmlformats.org/drawingml/2006/table">
            <a:tbl>
              <a:tblPr/>
              <a:tblGrid>
                <a:gridCol w="1457325">
                  <a:extLst>
                    <a:ext uri="{9D8B030D-6E8A-4147-A177-3AD203B41FA5}">
                      <a16:colId xmlns:a16="http://schemas.microsoft.com/office/drawing/2014/main" val="20000"/>
                    </a:ext>
                  </a:extLst>
                </a:gridCol>
                <a:gridCol w="2586038">
                  <a:extLst>
                    <a:ext uri="{9D8B030D-6E8A-4147-A177-3AD203B41FA5}">
                      <a16:colId xmlns:a16="http://schemas.microsoft.com/office/drawing/2014/main" val="20001"/>
                    </a:ext>
                  </a:extLst>
                </a:gridCol>
                <a:gridCol w="2586037">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81025">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条件不成立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8663">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MemRead</a:t>
                      </a: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Memory read disabled</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Memory read port return load value</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==LW</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altLang="zh-CN" sz="1900" b="0" i="0" u="none" strike="noStrike" cap="none" normalizeH="0" baseline="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663">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MemWrite</a:t>
                      </a: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Memory write disabled</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Memory write enabled</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==SW</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altLang="zh-CN" sz="1900" b="0" i="0" u="none" strike="noStrike" cap="none" normalizeH="0" baseline="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0438">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PCSrc</a:t>
                      </a:r>
                      <a:r>
                        <a:rPr kumimoji="0" lang="en-US" altLang="zh-CN" sz="1900" b="0" i="0" u="none" strike="noStrike" cap="none" normalizeH="0" baseline="-25000">
                          <a:ln>
                            <a:noFill/>
                          </a:ln>
                          <a:solidFill>
                            <a:srgbClr val="FF9900"/>
                          </a:solidFill>
                          <a:effectLst/>
                          <a:latin typeface="Calibri" pitchFamily="34" charset="0"/>
                          <a:ea typeface="ＭＳ Ｐゴシック" pitchFamily="34" charset="-128"/>
                        </a:rPr>
                        <a:t>1</a:t>
                      </a: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According to </a:t>
                      </a: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PCSrc</a:t>
                      </a:r>
                      <a:r>
                        <a:rPr kumimoji="0" lang="en-US" altLang="zh-CN" sz="1900" b="0" i="0" u="none" strike="noStrike" cap="none" normalizeH="0" baseline="-25000">
                          <a:ln>
                            <a:noFill/>
                          </a:ln>
                          <a:solidFill>
                            <a:srgbClr val="FF9900"/>
                          </a:solidFill>
                          <a:effectLst/>
                          <a:latin typeface="Calibri" pitchFamily="34" charset="0"/>
                          <a:ea typeface="ＭＳ Ｐゴシック" pitchFamily="34" charset="-128"/>
                        </a:rPr>
                        <a:t>2</a:t>
                      </a:r>
                      <a:endParaRPr kumimoji="0" lang="en-US" altLang="zh-CN" sz="1900" b="0" i="0" u="none" strike="noStrike" cap="none" normalizeH="0" baseline="0">
                        <a:ln>
                          <a:noFill/>
                        </a:ln>
                        <a:solidFill>
                          <a:srgbClr val="FF9900"/>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next PC is based on 26-bit immediate jump target</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==J) </a:t>
                      </a: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7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==JAL)</a:t>
                      </a:r>
                      <a:endParaRPr kumimoji="0" lang="en-US" altLang="zh-CN" sz="1900" b="0" i="0" u="none" strike="noStrike" cap="none" normalizeH="0" baseline="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0438">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PCSrc</a:t>
                      </a:r>
                      <a:r>
                        <a:rPr kumimoji="0" lang="en-US" altLang="zh-CN" sz="1900" b="0" i="0" u="none" strike="noStrike" cap="none" normalizeH="0" baseline="-25000">
                          <a:ln>
                            <a:noFill/>
                          </a:ln>
                          <a:solidFill>
                            <a:srgbClr val="FF9900"/>
                          </a:solidFill>
                          <a:effectLst/>
                          <a:latin typeface="Calibri" pitchFamily="34" charset="0"/>
                          <a:ea typeface="ＭＳ Ｐゴシック" pitchFamily="34" charset="-128"/>
                        </a:rPr>
                        <a:t>2</a:t>
                      </a:r>
                      <a:endParaRPr kumimoji="0" lang="en-US" altLang="zh-CN" sz="1900" b="0" i="0" u="none" strike="noStrike" cap="none" normalizeH="0" baseline="0">
                        <a:ln>
                          <a:noFill/>
                        </a:ln>
                        <a:solidFill>
                          <a:srgbClr val="FF9900"/>
                        </a:solidFill>
                        <a:effectLst/>
                        <a:latin typeface="Calibri" pitchFamily="34" charset="0"/>
                        <a:ea typeface="ＭＳ Ｐゴシック" pitchFamily="34" charset="-128"/>
                      </a:endParaRP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next PC = PC + 4</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next PC is based on 16-bit immediate branch target</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tx1"/>
                          </a:solidFill>
                          <a:effectLst/>
                          <a:latin typeface="Calibri" pitchFamily="34" charset="0"/>
                          <a:ea typeface="ＭＳ Ｐゴシック" pitchFamily="34" charset="-128"/>
                        </a:rPr>
                        <a:t>Bxx</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ja-JP" altLang="en-US" sz="17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ja-JP" sz="1700" b="0" i="0" u="none" strike="noStrike" cap="none" normalizeH="0" baseline="0" dirty="0" err="1">
                          <a:ln>
                            <a:noFill/>
                          </a:ln>
                          <a:solidFill>
                            <a:schemeClr val="tx1"/>
                          </a:solidFill>
                          <a:effectLst/>
                          <a:latin typeface="Calibri" pitchFamily="34" charset="0"/>
                          <a:ea typeface="ＭＳ Ｐゴシック" pitchFamily="34" charset="-128"/>
                        </a:rPr>
                        <a:t>bcond</a:t>
                      </a:r>
                      <a:r>
                        <a:rPr kumimoji="0" lang="en-US" altLang="ja-JP" sz="1700" b="0" i="0" u="none" strike="noStrike" cap="none" normalizeH="0" baseline="0" dirty="0">
                          <a:ln>
                            <a:noFill/>
                          </a:ln>
                          <a:solidFill>
                            <a:schemeClr val="tx1"/>
                          </a:solidFill>
                          <a:effectLst/>
                          <a:latin typeface="Calibri" pitchFamily="34" charset="0"/>
                          <a:ea typeface="ＭＳ Ｐゴシック" pitchFamily="34" charset="-128"/>
                        </a:rPr>
                        <a:t> is satisfied</a:t>
                      </a:r>
                      <a:r>
                        <a:rPr kumimoji="0" lang="ja-JP" altLang="en-US" sz="1700" b="0" i="0" u="none" strike="noStrike" cap="none" normalizeH="0" baseline="0" dirty="0">
                          <a:ln>
                            <a:noFill/>
                          </a:ln>
                          <a:solidFill>
                            <a:schemeClr val="tx1"/>
                          </a:solidFill>
                          <a:effectLst/>
                          <a:latin typeface="Calibri" pitchFamily="34" charset="0"/>
                          <a:ea typeface="ＭＳ Ｐゴシック" pitchFamily="34" charset="-128"/>
                        </a:rPr>
                        <a:t>”</a:t>
                      </a:r>
                      <a:endPar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 Box 35"/>
          <p:cNvSpPr txBox="1">
            <a:spLocks noChangeArrowheads="1"/>
          </p:cNvSpPr>
          <p:nvPr/>
        </p:nvSpPr>
        <p:spPr bwMode="auto">
          <a:xfrm>
            <a:off x="2424617" y="5940427"/>
            <a:ext cx="4294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algn="r" fontAlgn="auto">
              <a:spcBef>
                <a:spcPts val="0"/>
              </a:spcBef>
              <a:spcAft>
                <a:spcPts val="0"/>
              </a:spcAft>
              <a:defRPr/>
            </a:pPr>
            <a:r>
              <a:rPr lang="en-US" sz="2000" b="0" i="0" kern="0" dirty="0">
                <a:solidFill>
                  <a:srgbClr val="FF0000"/>
                </a:solidFill>
                <a:latin typeface="微软雅黑" panose="020B0503020204020204" pitchFamily="34" charset="-122"/>
                <a:ea typeface="微软雅黑" panose="020B0503020204020204" pitchFamily="34" charset="-122"/>
              </a:rPr>
              <a:t>JR and JALR </a:t>
            </a:r>
            <a:r>
              <a:rPr lang="zh-CN" altLang="en-US" sz="2000" b="0" i="0" kern="0" dirty="0">
                <a:solidFill>
                  <a:srgbClr val="FF0000"/>
                </a:solidFill>
                <a:latin typeface="微软雅黑" panose="020B0503020204020204" pitchFamily="34" charset="-122"/>
                <a:ea typeface="微软雅黑" panose="020B0503020204020204" pitchFamily="34" charset="-122"/>
              </a:rPr>
              <a:t>需要额外的</a:t>
            </a:r>
            <a:r>
              <a:rPr lang="en-US" sz="2000" b="0" i="0" kern="0" dirty="0" err="1">
                <a:solidFill>
                  <a:srgbClr val="FF0000"/>
                </a:solidFill>
                <a:latin typeface="微软雅黑" panose="020B0503020204020204" pitchFamily="34" charset="-122"/>
                <a:ea typeface="微软雅黑" panose="020B0503020204020204" pitchFamily="34" charset="-122"/>
              </a:rPr>
              <a:t>PCSrc</a:t>
            </a:r>
            <a:r>
              <a:rPr lang="en-US" sz="2000" b="0" i="0" kern="0" dirty="0">
                <a:solidFill>
                  <a:srgbClr val="FF0000"/>
                </a:solidFill>
                <a:latin typeface="微软雅黑" panose="020B0503020204020204" pitchFamily="34" charset="-122"/>
                <a:ea typeface="微软雅黑" panose="020B0503020204020204" pitchFamily="34" charset="-122"/>
              </a:rPr>
              <a:t> </a:t>
            </a:r>
            <a:r>
              <a:rPr lang="zh-CN" altLang="en-US" sz="2000" b="0" i="0" kern="0" dirty="0">
                <a:solidFill>
                  <a:srgbClr val="FF0000"/>
                </a:solidFill>
                <a:latin typeface="微软雅黑" panose="020B0503020204020204" pitchFamily="34" charset="-122"/>
                <a:ea typeface="微软雅黑" panose="020B0503020204020204" pitchFamily="34" charset="-122"/>
              </a:rPr>
              <a:t>选项</a:t>
            </a:r>
            <a:endParaRPr lang="en-US" sz="2000" b="0" i="0" kern="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990600"/>
          </a:xfrm>
        </p:spPr>
        <p:txBody>
          <a:bodyPr/>
          <a:lstStyle/>
          <a:p>
            <a:pPr eaLnBrk="1" hangingPunct="1"/>
            <a:r>
              <a:rPr lang="en-US" altLang="zh-CN" dirty="0"/>
              <a:t>ALU </a:t>
            </a:r>
            <a:r>
              <a:rPr lang="zh-CN" altLang="en-US" dirty="0"/>
              <a:t>控制的实现</a:t>
            </a:r>
            <a:endParaRPr lang="en-US" altLang="zh-CN" dirty="0"/>
          </a:p>
        </p:txBody>
      </p:sp>
      <p:sp>
        <p:nvSpPr>
          <p:cNvPr id="29699" name="Content Placeholder 2"/>
          <p:cNvSpPr>
            <a:spLocks noGrp="1"/>
          </p:cNvSpPr>
          <p:nvPr>
            <p:ph idx="1"/>
          </p:nvPr>
        </p:nvSpPr>
        <p:spPr>
          <a:xfrm>
            <a:off x="466627" y="1106076"/>
            <a:ext cx="8432276" cy="5181600"/>
          </a:xfrm>
        </p:spPr>
        <p:txBody>
          <a:bodyPr/>
          <a:lstStyle/>
          <a:p>
            <a:pPr eaLnBrk="1" hangingPunct="1"/>
            <a:r>
              <a:rPr lang="en-US" altLang="zh-CN" dirty="0">
                <a:ea typeface="ＭＳ Ｐゴシック" pitchFamily="34" charset="-128"/>
              </a:rPr>
              <a:t>case </a:t>
            </a:r>
            <a:r>
              <a:rPr lang="en-US" altLang="zh-CN" dirty="0">
                <a:solidFill>
                  <a:schemeClr val="accent2"/>
                </a:solidFill>
                <a:ea typeface="ＭＳ Ｐゴシック" pitchFamily="34" charset="-128"/>
              </a:rPr>
              <a:t>opcode</a:t>
            </a:r>
          </a:p>
          <a:p>
            <a:pPr lvl="1" eaLnBrk="1" hangingPunct="1">
              <a:buFontTx/>
              <a:buNone/>
            </a:pPr>
            <a:r>
              <a:rPr lang="ja-JP" altLang="en-US" sz="2400" dirty="0"/>
              <a:t>‘</a:t>
            </a:r>
            <a:r>
              <a:rPr lang="en-US" altLang="ja-JP" sz="2400" dirty="0"/>
              <a:t>0</a:t>
            </a:r>
            <a:r>
              <a:rPr lang="ja-JP" altLang="en-US" sz="2400" dirty="0"/>
              <a:t>’</a:t>
            </a:r>
            <a:r>
              <a:rPr lang="en-US" altLang="ja-JP" sz="2400" dirty="0"/>
              <a:t> </a:t>
            </a:r>
            <a:r>
              <a:rPr lang="en-US" altLang="ja-JP" sz="2400" dirty="0">
                <a:sym typeface="Symbol" pitchFamily="18" charset="2"/>
              </a:rPr>
              <a:t> select operation according to </a:t>
            </a:r>
            <a:r>
              <a:rPr lang="en-US" altLang="ja-JP" sz="2400" b="1" dirty="0" err="1">
                <a:solidFill>
                  <a:schemeClr val="accent2"/>
                </a:solidFill>
                <a:sym typeface="Symbol" pitchFamily="18" charset="2"/>
              </a:rPr>
              <a:t>funct</a:t>
            </a:r>
            <a:endParaRPr lang="en-US" altLang="ja-JP" sz="2400" b="1" dirty="0">
              <a:solidFill>
                <a:schemeClr val="accent2"/>
              </a:solidFill>
              <a:sym typeface="Symbol" pitchFamily="18" charset="2"/>
            </a:endParaRPr>
          </a:p>
          <a:p>
            <a:pPr lvl="1" eaLnBrk="1" hangingPunct="1">
              <a:buFontTx/>
              <a:buNone/>
            </a:pPr>
            <a:r>
              <a:rPr lang="ja-JP" altLang="en-US" sz="2400" dirty="0">
                <a:sym typeface="Symbol" pitchFamily="18" charset="2"/>
              </a:rPr>
              <a:t>‘</a:t>
            </a:r>
            <a:r>
              <a:rPr lang="en-US" altLang="ja-JP" sz="2400" dirty="0" err="1">
                <a:sym typeface="Symbol" pitchFamily="18" charset="2"/>
              </a:rPr>
              <a:t>ALUi</a:t>
            </a:r>
            <a:r>
              <a:rPr lang="ja-JP" altLang="en-US" sz="2400" dirty="0">
                <a:sym typeface="Symbol" pitchFamily="18" charset="2"/>
              </a:rPr>
              <a:t>’</a:t>
            </a:r>
            <a:r>
              <a:rPr lang="en-US" altLang="ja-JP" sz="2400" dirty="0">
                <a:sym typeface="Symbol" pitchFamily="18" charset="2"/>
              </a:rPr>
              <a:t>  selection operation according to </a:t>
            </a:r>
            <a:r>
              <a:rPr lang="en-US" altLang="ja-JP" sz="2400" b="1" dirty="0">
                <a:solidFill>
                  <a:schemeClr val="accent2"/>
                </a:solidFill>
                <a:sym typeface="Symbol" pitchFamily="18" charset="2"/>
              </a:rPr>
              <a:t>opcode</a:t>
            </a:r>
            <a:r>
              <a:rPr lang="en-US" altLang="ja-JP" sz="2400" dirty="0">
                <a:sym typeface="Symbol" pitchFamily="18" charset="2"/>
              </a:rPr>
              <a:t> </a:t>
            </a:r>
          </a:p>
          <a:p>
            <a:pPr lvl="1" eaLnBrk="1" hangingPunct="1">
              <a:buFontTx/>
              <a:buNone/>
            </a:pPr>
            <a:r>
              <a:rPr lang="ja-JP" altLang="en-US" sz="2400" dirty="0">
                <a:sym typeface="Symbol" pitchFamily="18" charset="2"/>
              </a:rPr>
              <a:t>‘</a:t>
            </a:r>
            <a:r>
              <a:rPr lang="en-US" altLang="ja-JP" sz="2400" dirty="0">
                <a:sym typeface="Symbol" pitchFamily="18" charset="2"/>
              </a:rPr>
              <a:t>LW</a:t>
            </a:r>
            <a:r>
              <a:rPr lang="ja-JP" altLang="en-US" sz="2400" dirty="0">
                <a:sym typeface="Symbol" pitchFamily="18" charset="2"/>
              </a:rPr>
              <a:t>’</a:t>
            </a:r>
            <a:r>
              <a:rPr lang="en-US" altLang="ja-JP" sz="2400" dirty="0">
                <a:sym typeface="Symbol" pitchFamily="18" charset="2"/>
              </a:rPr>
              <a:t>  select addition</a:t>
            </a:r>
          </a:p>
          <a:p>
            <a:pPr lvl="1" eaLnBrk="1" hangingPunct="1">
              <a:buFontTx/>
              <a:buNone/>
            </a:pPr>
            <a:r>
              <a:rPr lang="ja-JP" altLang="en-US" sz="2400" dirty="0">
                <a:sym typeface="Symbol" pitchFamily="18" charset="2"/>
              </a:rPr>
              <a:t>‘</a:t>
            </a:r>
            <a:r>
              <a:rPr lang="en-US" altLang="ja-JP" sz="2400" dirty="0">
                <a:sym typeface="Symbol" pitchFamily="18" charset="2"/>
              </a:rPr>
              <a:t>SW</a:t>
            </a:r>
            <a:r>
              <a:rPr lang="ja-JP" altLang="en-US" sz="2400" dirty="0">
                <a:sym typeface="Symbol" pitchFamily="18" charset="2"/>
              </a:rPr>
              <a:t>’</a:t>
            </a:r>
            <a:r>
              <a:rPr lang="en-US" altLang="ja-JP" sz="2400" dirty="0">
                <a:sym typeface="Symbol" pitchFamily="18" charset="2"/>
              </a:rPr>
              <a:t>  select addition</a:t>
            </a:r>
          </a:p>
          <a:p>
            <a:pPr lvl="1" eaLnBrk="1" hangingPunct="1">
              <a:buFontTx/>
              <a:buNone/>
            </a:pPr>
            <a:r>
              <a:rPr lang="ja-JP" altLang="en-US" sz="2400" dirty="0">
                <a:sym typeface="Symbol" pitchFamily="18" charset="2"/>
              </a:rPr>
              <a:t>‘</a:t>
            </a:r>
            <a:r>
              <a:rPr lang="en-US" altLang="ja-JP" sz="2400" dirty="0" err="1">
                <a:sym typeface="Symbol" pitchFamily="18" charset="2"/>
              </a:rPr>
              <a:t>Bxx</a:t>
            </a:r>
            <a:r>
              <a:rPr lang="ja-JP" altLang="en-US" sz="2400" dirty="0">
                <a:sym typeface="Symbol" pitchFamily="18" charset="2"/>
              </a:rPr>
              <a:t>’</a:t>
            </a:r>
            <a:r>
              <a:rPr lang="en-US" altLang="ja-JP" sz="2400" dirty="0">
                <a:sym typeface="Symbol" pitchFamily="18" charset="2"/>
              </a:rPr>
              <a:t>  select </a:t>
            </a:r>
            <a:r>
              <a:rPr lang="en-US" altLang="ja-JP" sz="2400" dirty="0" err="1">
                <a:sym typeface="Symbol" pitchFamily="18" charset="2"/>
              </a:rPr>
              <a:t>bcond</a:t>
            </a:r>
            <a:r>
              <a:rPr lang="en-US" altLang="ja-JP" sz="2400" dirty="0">
                <a:sym typeface="Symbol" pitchFamily="18" charset="2"/>
              </a:rPr>
              <a:t> generation function</a:t>
            </a:r>
          </a:p>
          <a:p>
            <a:pPr lvl="1" eaLnBrk="1" hangingPunct="1">
              <a:buFontTx/>
              <a:buNone/>
            </a:pPr>
            <a:r>
              <a:rPr lang="en-US" altLang="zh-CN" dirty="0">
                <a:ea typeface="ＭＳ Ｐゴシック" pitchFamily="34" charset="-128"/>
                <a:sym typeface="Symbol" pitchFamily="18" charset="2"/>
              </a:rPr>
              <a:t>    </a:t>
            </a:r>
            <a:r>
              <a:rPr lang="en-US" altLang="zh-CN" sz="2400" dirty="0">
                <a:ea typeface="ＭＳ Ｐゴシック" pitchFamily="34" charset="-128"/>
                <a:sym typeface="Symbol" pitchFamily="18" charset="2"/>
              </a:rPr>
              <a:t>__       </a:t>
            </a:r>
            <a:r>
              <a:rPr lang="en-US" altLang="zh-CN" sz="2400" dirty="0" smtClean="0">
                <a:ea typeface="ＭＳ Ｐゴシック" pitchFamily="34" charset="-128"/>
                <a:sym typeface="Symbol" pitchFamily="18" charset="2"/>
              </a:rPr>
              <a:t>don</a:t>
            </a:r>
            <a:r>
              <a:rPr lang="en-US" altLang="zh-CN" dirty="0" smtClean="0">
                <a:latin typeface="+mn-lt"/>
                <a:sym typeface="Symbol" pitchFamily="18" charset="2"/>
              </a:rPr>
              <a:t>’</a:t>
            </a:r>
            <a:r>
              <a:rPr lang="en-US" altLang="ja-JP" sz="2400" dirty="0" smtClean="0">
                <a:sym typeface="Symbol" pitchFamily="18" charset="2"/>
              </a:rPr>
              <a:t>t </a:t>
            </a:r>
            <a:r>
              <a:rPr lang="en-US" altLang="ja-JP" sz="2400" dirty="0">
                <a:sym typeface="Symbol" pitchFamily="18" charset="2"/>
              </a:rPr>
              <a:t>care</a:t>
            </a:r>
            <a:endParaRPr lang="en-US" altLang="zh-CN" dirty="0">
              <a:ea typeface="ＭＳ Ｐゴシック" pitchFamily="34" charset="-128"/>
              <a:sym typeface="Symbol" pitchFamily="18" charset="2"/>
            </a:endParaRPr>
          </a:p>
          <a:p>
            <a:pPr eaLnBrk="1" hangingPunct="1"/>
            <a:r>
              <a:rPr lang="zh-CN" altLang="en-US" dirty="0">
                <a:ea typeface="ＭＳ Ｐゴシック" pitchFamily="34" charset="-128"/>
                <a:sym typeface="Symbol" pitchFamily="18" charset="2"/>
              </a:rPr>
              <a:t>示例</a:t>
            </a:r>
            <a:r>
              <a:rPr lang="en-US" altLang="zh-CN" dirty="0">
                <a:ea typeface="ＭＳ Ｐゴシック" pitchFamily="34" charset="-128"/>
                <a:sym typeface="Symbol" pitchFamily="18" charset="2"/>
              </a:rPr>
              <a:t>ALU </a:t>
            </a:r>
            <a:r>
              <a:rPr lang="zh-CN" altLang="en-US" dirty="0">
                <a:ea typeface="ＭＳ Ｐゴシック" pitchFamily="34" charset="-128"/>
                <a:sym typeface="Symbol" pitchFamily="18" charset="2"/>
              </a:rPr>
              <a:t>操作</a:t>
            </a:r>
            <a:endParaRPr lang="en-US" altLang="zh-CN" dirty="0">
              <a:ea typeface="ＭＳ Ｐゴシック" pitchFamily="34" charset="-128"/>
              <a:sym typeface="Symbol" pitchFamily="18" charset="2"/>
            </a:endParaRPr>
          </a:p>
          <a:p>
            <a:pPr lvl="1" eaLnBrk="1" hangingPunct="1"/>
            <a:r>
              <a:rPr lang="en-US" altLang="zh-CN" sz="2400" dirty="0">
                <a:ea typeface="ＭＳ Ｐゴシック" pitchFamily="34" charset="-128"/>
                <a:sym typeface="Symbol" pitchFamily="18" charset="2"/>
              </a:rPr>
              <a:t>ADD, SUB, AND, OR, XOR, NOR, etc.</a:t>
            </a:r>
          </a:p>
          <a:p>
            <a:pPr lvl="1" eaLnBrk="1" hangingPunct="1"/>
            <a:r>
              <a:rPr lang="en-US" altLang="zh-CN" sz="2400" dirty="0" err="1">
                <a:ea typeface="ＭＳ Ｐゴシック" pitchFamily="34" charset="-128"/>
                <a:sym typeface="Symbol" pitchFamily="18" charset="2"/>
              </a:rPr>
              <a:t>bcond</a:t>
            </a:r>
            <a:r>
              <a:rPr lang="en-US" altLang="zh-CN" sz="2400" dirty="0">
                <a:ea typeface="ＭＳ Ｐゴシック" pitchFamily="34" charset="-128"/>
                <a:sym typeface="Symbol" pitchFamily="18" charset="2"/>
              </a:rPr>
              <a:t> on equal, not equal, LE zero, GT zero, etc.</a:t>
            </a:r>
          </a:p>
          <a:p>
            <a:pPr lvl="1" eaLnBrk="1" hangingPunct="1">
              <a:buFontTx/>
              <a:buNone/>
            </a:pPr>
            <a:endParaRPr lang="en-US" altLang="zh-CN" sz="2400" dirty="0">
              <a:ea typeface="ＭＳ Ｐゴシック" pitchFamily="34" charset="-128"/>
              <a:sym typeface="Symbol" pitchFamily="18" charset="2"/>
            </a:endParaRPr>
          </a:p>
          <a:p>
            <a:pPr eaLnBrk="1" hangingPunct="1"/>
            <a:endParaRPr lang="en-US" altLang="zh-CN" dirty="0">
              <a:ea typeface="ＭＳ Ｐゴシック" pitchFamily="34" charset="-128"/>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229600" cy="990600"/>
          </a:xfrm>
        </p:spPr>
        <p:txBody>
          <a:bodyPr/>
          <a:lstStyle/>
          <a:p>
            <a:pPr eaLnBrk="1" hangingPunct="1"/>
            <a:r>
              <a:rPr lang="en-US" altLang="zh-CN" dirty="0"/>
              <a:t>R-Type ALU</a:t>
            </a:r>
          </a:p>
        </p:txBody>
      </p:sp>
      <p:pic>
        <p:nvPicPr>
          <p:cNvPr id="30723"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08113"/>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7569200" y="25463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0725" name="Text Box 5"/>
          <p:cNvSpPr txBox="1">
            <a:spLocks noChangeArrowheads="1"/>
          </p:cNvSpPr>
          <p:nvPr/>
        </p:nvSpPr>
        <p:spPr bwMode="auto">
          <a:xfrm>
            <a:off x="7302500" y="13716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0726" name="Text Box 6"/>
          <p:cNvSpPr txBox="1">
            <a:spLocks noChangeArrowheads="1"/>
          </p:cNvSpPr>
          <p:nvPr/>
        </p:nvSpPr>
        <p:spPr bwMode="auto">
          <a:xfrm>
            <a:off x="6240463" y="55181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5" name="Text Box 15"/>
          <p:cNvSpPr txBox="1">
            <a:spLocks noChangeArrowheads="1"/>
          </p:cNvSpPr>
          <p:nvPr/>
        </p:nvSpPr>
        <p:spPr bwMode="auto">
          <a:xfrm>
            <a:off x="6410325" y="43910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rPr>
              <a:t>bcond</a:t>
            </a:r>
          </a:p>
        </p:txBody>
      </p:sp>
      <p:grpSp>
        <p:nvGrpSpPr>
          <p:cNvPr id="27" name="Group 18"/>
          <p:cNvGrpSpPr>
            <a:grpSpLocks/>
          </p:cNvGrpSpPr>
          <p:nvPr/>
        </p:nvGrpSpPr>
        <p:grpSpPr bwMode="auto">
          <a:xfrm>
            <a:off x="3505200" y="1855788"/>
            <a:ext cx="5105400" cy="4125912"/>
            <a:chOff x="2208" y="1296"/>
            <a:chExt cx="3216" cy="2599"/>
          </a:xfrm>
        </p:grpSpPr>
        <p:sp>
          <p:nvSpPr>
            <p:cNvPr id="28" name="Line 7"/>
            <p:cNvSpPr>
              <a:spLocks noChangeShapeType="1"/>
            </p:cNvSpPr>
            <p:nvPr/>
          </p:nvSpPr>
          <p:spPr bwMode="auto">
            <a:xfrm flipV="1">
              <a:off x="2208" y="3072"/>
              <a:ext cx="144" cy="24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9" name="Line 8"/>
            <p:cNvSpPr>
              <a:spLocks noChangeShapeType="1"/>
            </p:cNvSpPr>
            <p:nvPr/>
          </p:nvSpPr>
          <p:spPr bwMode="auto">
            <a:xfrm>
              <a:off x="3552" y="3024"/>
              <a:ext cx="192" cy="192"/>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0" name="Line 9"/>
            <p:cNvSpPr>
              <a:spLocks noChangeShapeType="1"/>
            </p:cNvSpPr>
            <p:nvPr/>
          </p:nvSpPr>
          <p:spPr bwMode="auto">
            <a:xfrm flipV="1">
              <a:off x="5280" y="3216"/>
              <a:ext cx="144" cy="144"/>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 name="Line 10"/>
            <p:cNvSpPr>
              <a:spLocks noChangeShapeType="1"/>
            </p:cNvSpPr>
            <p:nvPr/>
          </p:nvSpPr>
          <p:spPr bwMode="auto">
            <a:xfrm>
              <a:off x="4656" y="1296"/>
              <a:ext cx="192" cy="384"/>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 name="Line 11"/>
            <p:cNvSpPr>
              <a:spLocks noChangeShapeType="1"/>
            </p:cNvSpPr>
            <p:nvPr/>
          </p:nvSpPr>
          <p:spPr bwMode="auto">
            <a:xfrm flipV="1">
              <a:off x="5088" y="1440"/>
              <a:ext cx="144" cy="24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 name="Text Box 12"/>
            <p:cNvSpPr txBox="1">
              <a:spLocks noChangeArrowheads="1"/>
            </p:cNvSpPr>
            <p:nvPr/>
          </p:nvSpPr>
          <p:spPr bwMode="auto">
            <a:xfrm>
              <a:off x="2805" y="2452"/>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1</a:t>
              </a:r>
            </a:p>
          </p:txBody>
        </p:sp>
        <p:sp>
          <p:nvSpPr>
            <p:cNvPr id="34" name="Text Box 13"/>
            <p:cNvSpPr txBox="1">
              <a:spLocks noChangeArrowheads="1"/>
            </p:cNvSpPr>
            <p:nvPr/>
          </p:nvSpPr>
          <p:spPr bwMode="auto">
            <a:xfrm>
              <a:off x="4725" y="2596"/>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0</a:t>
              </a:r>
            </a:p>
          </p:txBody>
        </p:sp>
        <p:sp>
          <p:nvSpPr>
            <p:cNvPr id="35" name="Text Box 14"/>
            <p:cNvSpPr txBox="1">
              <a:spLocks noChangeArrowheads="1"/>
            </p:cNvSpPr>
            <p:nvPr/>
          </p:nvSpPr>
          <p:spPr bwMode="auto">
            <a:xfrm>
              <a:off x="4708" y="3556"/>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0</a:t>
              </a:r>
            </a:p>
          </p:txBody>
        </p:sp>
        <p:sp>
          <p:nvSpPr>
            <p:cNvPr id="36" name="Text Box 17"/>
            <p:cNvSpPr txBox="1">
              <a:spLocks noChangeArrowheads="1"/>
            </p:cNvSpPr>
            <p:nvPr/>
          </p:nvSpPr>
          <p:spPr bwMode="auto">
            <a:xfrm>
              <a:off x="3507" y="3604"/>
              <a:ext cx="5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funct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76200"/>
            <a:ext cx="8229600" cy="990600"/>
          </a:xfrm>
        </p:spPr>
        <p:txBody>
          <a:bodyPr/>
          <a:lstStyle/>
          <a:p>
            <a:pPr eaLnBrk="1" hangingPunct="1"/>
            <a:r>
              <a:rPr lang="en-US" altLang="zh-CN" dirty="0"/>
              <a:t>I-Type ALU</a:t>
            </a:r>
          </a:p>
        </p:txBody>
      </p:sp>
      <p:pic>
        <p:nvPicPr>
          <p:cNvPr id="31747"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1322388"/>
            <a:ext cx="84375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p:cNvSpPr txBox="1">
            <a:spLocks noChangeArrowheads="1"/>
          </p:cNvSpPr>
          <p:nvPr/>
        </p:nvSpPr>
        <p:spPr bwMode="auto">
          <a:xfrm>
            <a:off x="7569200" y="24701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1749" name="Text Box 5"/>
          <p:cNvSpPr txBox="1">
            <a:spLocks noChangeArrowheads="1"/>
          </p:cNvSpPr>
          <p:nvPr/>
        </p:nvSpPr>
        <p:spPr bwMode="auto">
          <a:xfrm>
            <a:off x="7302500" y="12954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1750" name="Text Box 6"/>
          <p:cNvSpPr txBox="1">
            <a:spLocks noChangeArrowheads="1"/>
          </p:cNvSpPr>
          <p:nvPr/>
        </p:nvSpPr>
        <p:spPr bwMode="auto">
          <a:xfrm>
            <a:off x="6240463" y="54419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3505200" y="4522788"/>
            <a:ext cx="228600" cy="762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flipV="1">
            <a:off x="5638800" y="4751388"/>
            <a:ext cx="304800" cy="3048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382000" y="4827588"/>
            <a:ext cx="228600" cy="228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7" name="Line 10"/>
          <p:cNvSpPr>
            <a:spLocks noChangeShapeType="1"/>
          </p:cNvSpPr>
          <p:nvPr/>
        </p:nvSpPr>
        <p:spPr bwMode="auto">
          <a:xfrm>
            <a:off x="7391400" y="1779588"/>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8" name="Line 11"/>
          <p:cNvSpPr>
            <a:spLocks noChangeShapeType="1"/>
          </p:cNvSpPr>
          <p:nvPr/>
        </p:nvSpPr>
        <p:spPr bwMode="auto">
          <a:xfrm flipV="1">
            <a:off x="8077200" y="2008188"/>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756" name="Text Box 12"/>
          <p:cNvSpPr txBox="1">
            <a:spLocks noChangeArrowheads="1"/>
          </p:cNvSpPr>
          <p:nvPr/>
        </p:nvSpPr>
        <p:spPr bwMode="auto">
          <a:xfrm>
            <a:off x="4452938" y="36147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1757" name="Text Box 13"/>
          <p:cNvSpPr txBox="1">
            <a:spLocks noChangeArrowheads="1"/>
          </p:cNvSpPr>
          <p:nvPr/>
        </p:nvSpPr>
        <p:spPr bwMode="auto">
          <a:xfrm>
            <a:off x="7500938" y="38433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1758" name="Text Box 14"/>
          <p:cNvSpPr txBox="1">
            <a:spLocks noChangeArrowheads="1"/>
          </p:cNvSpPr>
          <p:nvPr/>
        </p:nvSpPr>
        <p:spPr bwMode="auto">
          <a:xfrm>
            <a:off x="7473950" y="53673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2" name="Text Box 15"/>
          <p:cNvSpPr txBox="1">
            <a:spLocks noChangeArrowheads="1"/>
          </p:cNvSpPr>
          <p:nvPr/>
        </p:nvSpPr>
        <p:spPr bwMode="auto">
          <a:xfrm>
            <a:off x="6410325" y="43148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1760" name="Text Box 17"/>
          <p:cNvSpPr txBox="1">
            <a:spLocks noChangeArrowheads="1"/>
          </p:cNvSpPr>
          <p:nvPr/>
        </p:nvSpPr>
        <p:spPr bwMode="auto">
          <a:xfrm>
            <a:off x="5429250" y="5443538"/>
            <a:ext cx="1116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opcode</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838200"/>
          </a:xfrm>
        </p:spPr>
        <p:txBody>
          <a:bodyPr/>
          <a:lstStyle/>
          <a:p>
            <a:pPr eaLnBrk="1" hangingPunct="1"/>
            <a:r>
              <a:rPr lang="en-US" altLang="zh-CN" dirty="0"/>
              <a:t>MIPS</a:t>
            </a:r>
            <a:r>
              <a:rPr lang="zh-CN" altLang="en-US" dirty="0"/>
              <a:t>指令的处理过程</a:t>
            </a:r>
            <a:endParaRPr lang="en-US" altLang="zh-CN" dirty="0"/>
          </a:p>
        </p:txBody>
      </p:sp>
      <p:sp>
        <p:nvSpPr>
          <p:cNvPr id="5123" name="Content Placeholder 2"/>
          <p:cNvSpPr>
            <a:spLocks noGrp="1"/>
          </p:cNvSpPr>
          <p:nvPr>
            <p:ph idx="1"/>
          </p:nvPr>
        </p:nvSpPr>
        <p:spPr>
          <a:xfrm>
            <a:off x="485481" y="1017314"/>
            <a:ext cx="8610600" cy="2743200"/>
          </a:xfrm>
        </p:spPr>
        <p:txBody>
          <a:bodyPr/>
          <a:lstStyle/>
          <a:p>
            <a:pPr marL="346710" indent="-334010">
              <a:spcBef>
                <a:spcPts val="0"/>
              </a:spcBef>
              <a:spcAft>
                <a:spcPts val="600"/>
              </a:spcAft>
              <a:buClr>
                <a:srgbClr val="151F36"/>
              </a:buClr>
              <a:buSzPct val="100000"/>
              <a:buFont typeface="Arial" panose="020B0604020202020204"/>
              <a:buChar char="•"/>
              <a:tabLst>
                <a:tab pos="346710" algn="l"/>
                <a:tab pos="347345" algn="l"/>
              </a:tabLst>
            </a:pPr>
            <a:r>
              <a:rPr lang="en-US" altLang="zh-CN" kern="1200" spc="-60" dirty="0">
                <a:cs typeface="Calibri" panose="020F0502020204030204"/>
              </a:rPr>
              <a:t>5</a:t>
            </a:r>
            <a:r>
              <a:rPr lang="zh-CN" altLang="en-US" kern="1200" spc="-60" dirty="0">
                <a:cs typeface="Calibri" panose="020F0502020204030204"/>
              </a:rPr>
              <a:t>个主要步骤</a:t>
            </a:r>
            <a:endParaRPr lang="en-US" altLang="zh-CN" kern="1200" spc="-60" dirty="0">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取指</a:t>
            </a:r>
            <a:r>
              <a:rPr lang="en-US" altLang="zh-CN" kern="1200" spc="5" dirty="0">
                <a:solidFill>
                  <a:schemeClr val="tx1">
                    <a:lumMod val="95000"/>
                    <a:lumOff val="5000"/>
                  </a:schemeClr>
                </a:solidFill>
                <a:cs typeface="Calibri" panose="020F0502020204030204"/>
              </a:rPr>
              <a:t> (IF)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译码</a:t>
            </a:r>
            <a:r>
              <a:rPr lang="en-US" altLang="zh-CN" kern="1200" spc="5" dirty="0">
                <a:solidFill>
                  <a:schemeClr val="tx1">
                    <a:lumMod val="95000"/>
                    <a:lumOff val="5000"/>
                  </a:schemeClr>
                </a:solidFill>
                <a:cs typeface="Calibri" panose="020F0502020204030204"/>
              </a:rPr>
              <a:t> &amp; </a:t>
            </a:r>
            <a:r>
              <a:rPr lang="zh-CN" altLang="en-US" kern="1200" spc="5" dirty="0">
                <a:solidFill>
                  <a:schemeClr val="tx1">
                    <a:lumMod val="95000"/>
                    <a:lumOff val="5000"/>
                  </a:schemeClr>
                </a:solidFill>
                <a:cs typeface="Calibri" panose="020F0502020204030204"/>
              </a:rPr>
              <a:t>取寄存器操作数 </a:t>
            </a:r>
            <a:r>
              <a:rPr lang="en-US" altLang="zh-CN" kern="1200" spc="5" dirty="0">
                <a:solidFill>
                  <a:schemeClr val="tx1">
                    <a:lumMod val="95000"/>
                    <a:lumOff val="5000"/>
                  </a:schemeClr>
                </a:solidFill>
                <a:cs typeface="Calibri" panose="020F0502020204030204"/>
              </a:rPr>
              <a:t>(ID&amp;RF)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执行</a:t>
            </a:r>
            <a:r>
              <a:rPr lang="en-US" altLang="zh-CN" kern="1200" spc="5" dirty="0">
                <a:solidFill>
                  <a:schemeClr val="tx1">
                    <a:lumMod val="95000"/>
                    <a:lumOff val="5000"/>
                  </a:schemeClr>
                </a:solidFill>
                <a:cs typeface="Calibri" panose="020F0502020204030204"/>
              </a:rPr>
              <a:t>/</a:t>
            </a:r>
            <a:r>
              <a:rPr lang="zh-CN" altLang="en-US" kern="1200" spc="5" dirty="0">
                <a:solidFill>
                  <a:schemeClr val="tx1">
                    <a:lumMod val="95000"/>
                    <a:lumOff val="5000"/>
                  </a:schemeClr>
                </a:solidFill>
                <a:cs typeface="Calibri" panose="020F0502020204030204"/>
              </a:rPr>
              <a:t>计算访存地址 </a:t>
            </a:r>
            <a:r>
              <a:rPr lang="en-US" altLang="zh-CN" kern="1200" spc="5" dirty="0">
                <a:solidFill>
                  <a:schemeClr val="tx1">
                    <a:lumMod val="95000"/>
                    <a:lumOff val="5000"/>
                  </a:schemeClr>
                </a:solidFill>
                <a:cs typeface="Calibri" panose="020F0502020204030204"/>
              </a:rPr>
              <a:t>(EX/AG)</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访存 </a:t>
            </a:r>
            <a:r>
              <a:rPr lang="en-US" altLang="zh-CN" kern="1200" spc="5" dirty="0">
                <a:solidFill>
                  <a:schemeClr val="tx1">
                    <a:lumMod val="95000"/>
                    <a:lumOff val="5000"/>
                  </a:schemeClr>
                </a:solidFill>
                <a:cs typeface="Calibri" panose="020F0502020204030204"/>
              </a:rPr>
              <a:t>(MEM)</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回写 </a:t>
            </a:r>
            <a:r>
              <a:rPr lang="en-US" altLang="zh-CN" kern="1200" spc="5" dirty="0">
                <a:solidFill>
                  <a:schemeClr val="tx1">
                    <a:lumMod val="95000"/>
                    <a:lumOff val="5000"/>
                  </a:schemeClr>
                </a:solidFill>
                <a:cs typeface="Calibri" panose="020F0502020204030204"/>
              </a:rPr>
              <a:t>(WB) </a:t>
            </a:r>
          </a:p>
        </p:txBody>
      </p:sp>
      <p:pic>
        <p:nvPicPr>
          <p:cNvPr id="5125" name="Picture 4" descr="F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3771900"/>
            <a:ext cx="84201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
          <p:cNvSpPr>
            <a:spLocks noChangeArrowheads="1"/>
          </p:cNvSpPr>
          <p:nvPr/>
        </p:nvSpPr>
        <p:spPr bwMode="auto">
          <a:xfrm>
            <a:off x="552450" y="4219575"/>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14" name="Rectangle 7"/>
          <p:cNvSpPr>
            <a:spLocks noChangeArrowheads="1"/>
          </p:cNvSpPr>
          <p:nvPr/>
        </p:nvSpPr>
        <p:spPr bwMode="auto">
          <a:xfrm>
            <a:off x="2767013" y="5292725"/>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ea typeface="ＭＳ Ｐゴシック" charset="0"/>
                <a:cs typeface="ＭＳ Ｐゴシック" charset="0"/>
              </a:rPr>
              <a:t>ID/RF</a:t>
            </a:r>
          </a:p>
        </p:txBody>
      </p:sp>
      <p:sp>
        <p:nvSpPr>
          <p:cNvPr id="15" name="Rectangle 8"/>
          <p:cNvSpPr>
            <a:spLocks noChangeArrowheads="1"/>
          </p:cNvSpPr>
          <p:nvPr/>
        </p:nvSpPr>
        <p:spPr bwMode="auto">
          <a:xfrm>
            <a:off x="5310188" y="5524500"/>
            <a:ext cx="1090612"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ea typeface="ＭＳ Ｐゴシック" charset="0"/>
                <a:cs typeface="ＭＳ Ｐゴシック" charset="0"/>
              </a:rPr>
              <a:t>EX/AG</a:t>
            </a:r>
          </a:p>
        </p:txBody>
      </p:sp>
      <p:sp>
        <p:nvSpPr>
          <p:cNvPr id="16" name="Rectangle 9"/>
          <p:cNvSpPr>
            <a:spLocks noChangeArrowheads="1"/>
          </p:cNvSpPr>
          <p:nvPr/>
        </p:nvSpPr>
        <p:spPr bwMode="auto">
          <a:xfrm>
            <a:off x="7372350" y="6124575"/>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17" name="Rectangle 10"/>
          <p:cNvSpPr>
            <a:spLocks noChangeArrowheads="1"/>
          </p:cNvSpPr>
          <p:nvPr/>
        </p:nvSpPr>
        <p:spPr bwMode="auto">
          <a:xfrm>
            <a:off x="5943600" y="3581400"/>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ea typeface="ＭＳ Ｐゴシック" charset="0"/>
                <a:cs typeface="ＭＳ Ｐゴシック" charset="0"/>
              </a:rPr>
              <a:t>WB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76200"/>
            <a:ext cx="8229600" cy="990600"/>
          </a:xfrm>
        </p:spPr>
        <p:txBody>
          <a:bodyPr/>
          <a:lstStyle/>
          <a:p>
            <a:pPr eaLnBrk="1" hangingPunct="1"/>
            <a:r>
              <a:rPr lang="en-US" altLang="zh-CN" dirty="0"/>
              <a:t>LW</a:t>
            </a:r>
          </a:p>
        </p:txBody>
      </p:sp>
      <p:pic>
        <p:nvPicPr>
          <p:cNvPr id="32771"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46188"/>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p:cNvSpPr txBox="1">
            <a:spLocks noChangeArrowheads="1"/>
          </p:cNvSpPr>
          <p:nvPr/>
        </p:nvSpPr>
        <p:spPr bwMode="auto">
          <a:xfrm>
            <a:off x="7569200" y="23939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2773" name="Text Box 5"/>
          <p:cNvSpPr txBox="1">
            <a:spLocks noChangeArrowheads="1"/>
          </p:cNvSpPr>
          <p:nvPr/>
        </p:nvSpPr>
        <p:spPr bwMode="auto">
          <a:xfrm>
            <a:off x="7302500" y="12192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2774" name="Text Box 6"/>
          <p:cNvSpPr txBox="1">
            <a:spLocks noChangeArrowheads="1"/>
          </p:cNvSpPr>
          <p:nvPr/>
        </p:nvSpPr>
        <p:spPr bwMode="auto">
          <a:xfrm>
            <a:off x="6240463" y="53657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3505200" y="4446588"/>
            <a:ext cx="228600" cy="762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flipV="1">
            <a:off x="5638800" y="4675188"/>
            <a:ext cx="304800" cy="3048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a:off x="8382000" y="4522788"/>
            <a:ext cx="228600" cy="228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7" name="Line 10"/>
          <p:cNvSpPr>
            <a:spLocks noChangeShapeType="1"/>
          </p:cNvSpPr>
          <p:nvPr/>
        </p:nvSpPr>
        <p:spPr bwMode="auto">
          <a:xfrm>
            <a:off x="7391400" y="1703388"/>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8" name="Line 11"/>
          <p:cNvSpPr>
            <a:spLocks noChangeShapeType="1"/>
          </p:cNvSpPr>
          <p:nvPr/>
        </p:nvSpPr>
        <p:spPr bwMode="auto">
          <a:xfrm flipV="1">
            <a:off x="8077200" y="1931988"/>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780" name="Text Box 12"/>
          <p:cNvSpPr txBox="1">
            <a:spLocks noChangeArrowheads="1"/>
          </p:cNvSpPr>
          <p:nvPr/>
        </p:nvSpPr>
        <p:spPr bwMode="auto">
          <a:xfrm>
            <a:off x="4452938" y="35385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2781" name="Text Box 13"/>
          <p:cNvSpPr txBox="1">
            <a:spLocks noChangeArrowheads="1"/>
          </p:cNvSpPr>
          <p:nvPr/>
        </p:nvSpPr>
        <p:spPr bwMode="auto">
          <a:xfrm>
            <a:off x="7500938" y="37671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2782" name="Text Box 14"/>
          <p:cNvSpPr txBox="1">
            <a:spLocks noChangeArrowheads="1"/>
          </p:cNvSpPr>
          <p:nvPr/>
        </p:nvSpPr>
        <p:spPr bwMode="auto">
          <a:xfrm>
            <a:off x="7473950" y="52911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2" name="Text Box 15"/>
          <p:cNvSpPr txBox="1">
            <a:spLocks noChangeArrowheads="1"/>
          </p:cNvSpPr>
          <p:nvPr/>
        </p:nvSpPr>
        <p:spPr bwMode="auto">
          <a:xfrm>
            <a:off x="6410325" y="42386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2784" name="Text Box 17"/>
          <p:cNvSpPr txBox="1">
            <a:spLocks noChangeArrowheads="1"/>
          </p:cNvSpPr>
          <p:nvPr/>
        </p:nvSpPr>
        <p:spPr bwMode="auto">
          <a:xfrm>
            <a:off x="5643563" y="536733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Add</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990600"/>
          </a:xfrm>
        </p:spPr>
        <p:txBody>
          <a:bodyPr/>
          <a:lstStyle/>
          <a:p>
            <a:pPr eaLnBrk="1" hangingPunct="1"/>
            <a:r>
              <a:rPr lang="en-US" altLang="zh-CN" dirty="0"/>
              <a:t>SW</a:t>
            </a:r>
          </a:p>
        </p:txBody>
      </p:sp>
      <p:pic>
        <p:nvPicPr>
          <p:cNvPr id="33795"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46188"/>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p:cNvSpPr txBox="1">
            <a:spLocks noChangeArrowheads="1"/>
          </p:cNvSpPr>
          <p:nvPr/>
        </p:nvSpPr>
        <p:spPr bwMode="auto">
          <a:xfrm>
            <a:off x="7569200" y="23939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3797" name="Text Box 5"/>
          <p:cNvSpPr txBox="1">
            <a:spLocks noChangeArrowheads="1"/>
          </p:cNvSpPr>
          <p:nvPr/>
        </p:nvSpPr>
        <p:spPr bwMode="auto">
          <a:xfrm>
            <a:off x="7302500" y="12192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3798" name="Text Box 6"/>
          <p:cNvSpPr txBox="1">
            <a:spLocks noChangeArrowheads="1"/>
          </p:cNvSpPr>
          <p:nvPr/>
        </p:nvSpPr>
        <p:spPr bwMode="auto">
          <a:xfrm>
            <a:off x="6240463" y="53657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flipV="1">
            <a:off x="5638800" y="4675188"/>
            <a:ext cx="304800" cy="3048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a:off x="7391400" y="1703388"/>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077200" y="1931988"/>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802" name="Text Box 10"/>
          <p:cNvSpPr txBox="1">
            <a:spLocks noChangeArrowheads="1"/>
          </p:cNvSpPr>
          <p:nvPr/>
        </p:nvSpPr>
        <p:spPr bwMode="auto">
          <a:xfrm>
            <a:off x="4452938" y="35385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3803" name="Text Box 11"/>
          <p:cNvSpPr txBox="1">
            <a:spLocks noChangeArrowheads="1"/>
          </p:cNvSpPr>
          <p:nvPr/>
        </p:nvSpPr>
        <p:spPr bwMode="auto">
          <a:xfrm>
            <a:off x="7500938" y="37671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3804" name="Text Box 12"/>
          <p:cNvSpPr txBox="1">
            <a:spLocks noChangeArrowheads="1"/>
          </p:cNvSpPr>
          <p:nvPr/>
        </p:nvSpPr>
        <p:spPr bwMode="auto">
          <a:xfrm>
            <a:off x="7473950" y="52911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3805" name="Text Box 13"/>
          <p:cNvSpPr txBox="1">
            <a:spLocks noChangeArrowheads="1"/>
          </p:cNvSpPr>
          <p:nvPr/>
        </p:nvSpPr>
        <p:spPr bwMode="auto">
          <a:xfrm>
            <a:off x="8274050" y="4554538"/>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3806" name="Text Box 14"/>
          <p:cNvSpPr txBox="1">
            <a:spLocks noChangeArrowheads="1"/>
          </p:cNvSpPr>
          <p:nvPr/>
        </p:nvSpPr>
        <p:spPr bwMode="auto">
          <a:xfrm>
            <a:off x="3394075" y="4391025"/>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2386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3808" name="Text Box 17"/>
          <p:cNvSpPr txBox="1">
            <a:spLocks noChangeArrowheads="1"/>
          </p:cNvSpPr>
          <p:nvPr/>
        </p:nvSpPr>
        <p:spPr bwMode="auto">
          <a:xfrm>
            <a:off x="5643563" y="536733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Add</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76200"/>
            <a:ext cx="8229600" cy="990600"/>
          </a:xfrm>
        </p:spPr>
        <p:txBody>
          <a:bodyPr/>
          <a:lstStyle/>
          <a:p>
            <a:pPr eaLnBrk="1" hangingPunct="1"/>
            <a:r>
              <a:rPr lang="en-US" altLang="zh-CN" dirty="0"/>
              <a:t>Branch (</a:t>
            </a:r>
            <a:r>
              <a:rPr lang="zh-CN" altLang="en-US" dirty="0"/>
              <a:t>不跳转</a:t>
            </a:r>
            <a:r>
              <a:rPr lang="en-US" altLang="zh-CN" dirty="0"/>
              <a:t>)</a:t>
            </a:r>
          </a:p>
        </p:txBody>
      </p:sp>
      <p:pic>
        <p:nvPicPr>
          <p:cNvPr id="34819"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7569200" y="2747963"/>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4821" name="Text Box 5"/>
          <p:cNvSpPr txBox="1">
            <a:spLocks noChangeArrowheads="1"/>
          </p:cNvSpPr>
          <p:nvPr/>
        </p:nvSpPr>
        <p:spPr bwMode="auto">
          <a:xfrm>
            <a:off x="7302500" y="1573213"/>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4822" name="Text Box 6"/>
          <p:cNvSpPr txBox="1">
            <a:spLocks noChangeArrowheads="1"/>
          </p:cNvSpPr>
          <p:nvPr/>
        </p:nvSpPr>
        <p:spPr bwMode="auto">
          <a:xfrm>
            <a:off x="6240463" y="5719763"/>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5638800" y="4876800"/>
            <a:ext cx="304800" cy="1524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a:off x="7391400" y="2057400"/>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077200" y="2286000"/>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4826" name="Text Box 10"/>
          <p:cNvSpPr txBox="1">
            <a:spLocks noChangeArrowheads="1"/>
          </p:cNvSpPr>
          <p:nvPr/>
        </p:nvSpPr>
        <p:spPr bwMode="auto">
          <a:xfrm>
            <a:off x="4452938" y="38925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4827" name="Text Box 11"/>
          <p:cNvSpPr txBox="1">
            <a:spLocks noChangeArrowheads="1"/>
          </p:cNvSpPr>
          <p:nvPr/>
        </p:nvSpPr>
        <p:spPr bwMode="auto">
          <a:xfrm>
            <a:off x="7500938" y="41211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4828" name="Text Box 12"/>
          <p:cNvSpPr txBox="1">
            <a:spLocks noChangeArrowheads="1"/>
          </p:cNvSpPr>
          <p:nvPr/>
        </p:nvSpPr>
        <p:spPr bwMode="auto">
          <a:xfrm>
            <a:off x="7473950" y="564515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4829" name="Text Box 13"/>
          <p:cNvSpPr txBox="1">
            <a:spLocks noChangeArrowheads="1"/>
          </p:cNvSpPr>
          <p:nvPr/>
        </p:nvSpPr>
        <p:spPr bwMode="auto">
          <a:xfrm>
            <a:off x="8274050" y="4908550"/>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4830" name="Text Box 14"/>
          <p:cNvSpPr txBox="1">
            <a:spLocks noChangeArrowheads="1"/>
          </p:cNvSpPr>
          <p:nvPr/>
        </p:nvSpPr>
        <p:spPr bwMode="auto">
          <a:xfrm>
            <a:off x="3416300" y="4810125"/>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592638"/>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4832" name="Text Box 17"/>
          <p:cNvSpPr txBox="1">
            <a:spLocks noChangeArrowheads="1"/>
          </p:cNvSpPr>
          <p:nvPr/>
        </p:nvSpPr>
        <p:spPr bwMode="auto">
          <a:xfrm>
            <a:off x="5508625" y="5721350"/>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bcond</a:t>
            </a:r>
          </a:p>
        </p:txBody>
      </p:sp>
      <p:sp>
        <p:nvSpPr>
          <p:cNvPr id="2" name="TextBox 1"/>
          <p:cNvSpPr txBox="1">
            <a:spLocks noChangeArrowheads="1"/>
          </p:cNvSpPr>
          <p:nvPr/>
        </p:nvSpPr>
        <p:spPr bwMode="auto">
          <a:xfrm>
            <a:off x="5105400" y="914400"/>
            <a:ext cx="40318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有些控制信号是在指令的处理过程</a:t>
            </a:r>
            <a:endParaRPr lang="en-US" altLang="zh-CN" sz="2000" b="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中产生的</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
            <a:ext cx="8229600" cy="990600"/>
          </a:xfrm>
        </p:spPr>
        <p:txBody>
          <a:bodyPr/>
          <a:lstStyle/>
          <a:p>
            <a:pPr eaLnBrk="1" hangingPunct="1"/>
            <a:r>
              <a:rPr lang="en-US" altLang="zh-CN" dirty="0"/>
              <a:t>Branch (</a:t>
            </a:r>
            <a:r>
              <a:rPr lang="zh-CN" altLang="en-US" dirty="0"/>
              <a:t>跳转</a:t>
            </a:r>
            <a:r>
              <a:rPr lang="en-US" altLang="zh-CN" dirty="0"/>
              <a:t>)</a:t>
            </a:r>
          </a:p>
        </p:txBody>
      </p:sp>
      <p:pic>
        <p:nvPicPr>
          <p:cNvPr id="35843"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4"/>
          <p:cNvSpPr txBox="1">
            <a:spLocks noChangeArrowheads="1"/>
          </p:cNvSpPr>
          <p:nvPr/>
        </p:nvSpPr>
        <p:spPr bwMode="auto">
          <a:xfrm>
            <a:off x="7569200" y="2747963"/>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5845" name="Text Box 5"/>
          <p:cNvSpPr txBox="1">
            <a:spLocks noChangeArrowheads="1"/>
          </p:cNvSpPr>
          <p:nvPr/>
        </p:nvSpPr>
        <p:spPr bwMode="auto">
          <a:xfrm>
            <a:off x="7302500" y="1573213"/>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5846" name="Text Box 6"/>
          <p:cNvSpPr txBox="1">
            <a:spLocks noChangeArrowheads="1"/>
          </p:cNvSpPr>
          <p:nvPr/>
        </p:nvSpPr>
        <p:spPr bwMode="auto">
          <a:xfrm>
            <a:off x="6240463" y="5719763"/>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5638800" y="4876800"/>
            <a:ext cx="304800" cy="1524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a:off x="7369175" y="2624138"/>
            <a:ext cx="304800" cy="1587"/>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077200" y="2286000"/>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5850" name="Text Box 10"/>
          <p:cNvSpPr txBox="1">
            <a:spLocks noChangeArrowheads="1"/>
          </p:cNvSpPr>
          <p:nvPr/>
        </p:nvSpPr>
        <p:spPr bwMode="auto">
          <a:xfrm>
            <a:off x="4452938" y="38925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5851" name="Text Box 11"/>
          <p:cNvSpPr txBox="1">
            <a:spLocks noChangeArrowheads="1"/>
          </p:cNvSpPr>
          <p:nvPr/>
        </p:nvSpPr>
        <p:spPr bwMode="auto">
          <a:xfrm>
            <a:off x="7500938" y="41211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5852" name="Text Box 12"/>
          <p:cNvSpPr txBox="1">
            <a:spLocks noChangeArrowheads="1"/>
          </p:cNvSpPr>
          <p:nvPr/>
        </p:nvSpPr>
        <p:spPr bwMode="auto">
          <a:xfrm>
            <a:off x="7473950" y="564515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5853" name="Text Box 13"/>
          <p:cNvSpPr txBox="1">
            <a:spLocks noChangeArrowheads="1"/>
          </p:cNvSpPr>
          <p:nvPr/>
        </p:nvSpPr>
        <p:spPr bwMode="auto">
          <a:xfrm>
            <a:off x="8274050" y="4908550"/>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5854" name="Text Box 14"/>
          <p:cNvSpPr txBox="1">
            <a:spLocks noChangeArrowheads="1"/>
          </p:cNvSpPr>
          <p:nvPr/>
        </p:nvSpPr>
        <p:spPr bwMode="auto">
          <a:xfrm>
            <a:off x="3371850" y="4810125"/>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592638"/>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5856" name="Text Box 17"/>
          <p:cNvSpPr txBox="1">
            <a:spLocks noChangeArrowheads="1"/>
          </p:cNvSpPr>
          <p:nvPr/>
        </p:nvSpPr>
        <p:spPr bwMode="auto">
          <a:xfrm>
            <a:off x="5508625" y="5721350"/>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bcond</a:t>
            </a:r>
          </a:p>
        </p:txBody>
      </p:sp>
      <p:sp>
        <p:nvSpPr>
          <p:cNvPr id="18" name="TextBox 1">
            <a:extLst>
              <a:ext uri="{FF2B5EF4-FFF2-40B4-BE49-F238E27FC236}">
                <a16:creationId xmlns:a16="http://schemas.microsoft.com/office/drawing/2014/main" id="{F93AAD0C-8072-493C-918E-B7EBAE3337F4}"/>
              </a:ext>
            </a:extLst>
          </p:cNvPr>
          <p:cNvSpPr txBox="1">
            <a:spLocks noChangeArrowheads="1"/>
          </p:cNvSpPr>
          <p:nvPr/>
        </p:nvSpPr>
        <p:spPr bwMode="auto">
          <a:xfrm>
            <a:off x="4041058" y="1012720"/>
            <a:ext cx="5096216"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有些控制信号是在指令的处理过程中产生的</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990600"/>
          </a:xfrm>
        </p:spPr>
        <p:txBody>
          <a:bodyPr/>
          <a:lstStyle/>
          <a:p>
            <a:pPr eaLnBrk="1" hangingPunct="1"/>
            <a:r>
              <a:rPr lang="en-US" altLang="zh-CN">
                <a:latin typeface="Tw Cen MT" pitchFamily="34" charset="0"/>
                <a:ea typeface="ＭＳ Ｐゴシック" pitchFamily="34" charset="-128"/>
              </a:rPr>
              <a:t>Jump</a:t>
            </a:r>
          </a:p>
        </p:txBody>
      </p:sp>
      <p:pic>
        <p:nvPicPr>
          <p:cNvPr id="36867"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46188"/>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4"/>
          <p:cNvSpPr txBox="1">
            <a:spLocks noChangeArrowheads="1"/>
          </p:cNvSpPr>
          <p:nvPr/>
        </p:nvSpPr>
        <p:spPr bwMode="auto">
          <a:xfrm>
            <a:off x="7569200" y="23939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6869" name="Text Box 5"/>
          <p:cNvSpPr txBox="1">
            <a:spLocks noChangeArrowheads="1"/>
          </p:cNvSpPr>
          <p:nvPr/>
        </p:nvSpPr>
        <p:spPr bwMode="auto">
          <a:xfrm>
            <a:off x="7302500" y="12192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6870" name="Text Box 6"/>
          <p:cNvSpPr txBox="1">
            <a:spLocks noChangeArrowheads="1"/>
          </p:cNvSpPr>
          <p:nvPr/>
        </p:nvSpPr>
        <p:spPr bwMode="auto">
          <a:xfrm>
            <a:off x="6240463" y="53657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8077200" y="1703388"/>
            <a:ext cx="228600" cy="228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6872" name="Text Box 8"/>
          <p:cNvSpPr txBox="1">
            <a:spLocks noChangeArrowheads="1"/>
          </p:cNvSpPr>
          <p:nvPr/>
        </p:nvSpPr>
        <p:spPr bwMode="auto">
          <a:xfrm>
            <a:off x="4452938" y="35385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6873" name="Text Box 9"/>
          <p:cNvSpPr txBox="1">
            <a:spLocks noChangeArrowheads="1"/>
          </p:cNvSpPr>
          <p:nvPr/>
        </p:nvSpPr>
        <p:spPr bwMode="auto">
          <a:xfrm>
            <a:off x="7500938" y="37671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6874" name="Text Box 10"/>
          <p:cNvSpPr txBox="1">
            <a:spLocks noChangeArrowheads="1"/>
          </p:cNvSpPr>
          <p:nvPr/>
        </p:nvSpPr>
        <p:spPr bwMode="auto">
          <a:xfrm>
            <a:off x="7473950" y="52911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6875" name="Text Box 11"/>
          <p:cNvSpPr txBox="1">
            <a:spLocks noChangeArrowheads="1"/>
          </p:cNvSpPr>
          <p:nvPr/>
        </p:nvSpPr>
        <p:spPr bwMode="auto">
          <a:xfrm>
            <a:off x="8274050" y="4554538"/>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6876" name="Text Box 12"/>
          <p:cNvSpPr txBox="1">
            <a:spLocks noChangeArrowheads="1"/>
          </p:cNvSpPr>
          <p:nvPr/>
        </p:nvSpPr>
        <p:spPr bwMode="auto">
          <a:xfrm>
            <a:off x="3382963" y="4456113"/>
            <a:ext cx="423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6877" name="Text Box 13"/>
          <p:cNvSpPr txBox="1">
            <a:spLocks noChangeArrowheads="1"/>
          </p:cNvSpPr>
          <p:nvPr/>
        </p:nvSpPr>
        <p:spPr bwMode="auto">
          <a:xfrm>
            <a:off x="7283450" y="1833563"/>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6878" name="Text Box 14"/>
          <p:cNvSpPr txBox="1">
            <a:spLocks noChangeArrowheads="1"/>
          </p:cNvSpPr>
          <p:nvPr/>
        </p:nvSpPr>
        <p:spPr bwMode="auto">
          <a:xfrm>
            <a:off x="5530850" y="4532313"/>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2386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6880" name="Text Box 17"/>
          <p:cNvSpPr txBox="1">
            <a:spLocks noChangeArrowheads="1"/>
          </p:cNvSpPr>
          <p:nvPr/>
        </p:nvSpPr>
        <p:spPr bwMode="auto">
          <a:xfrm>
            <a:off x="5683250" y="5370513"/>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76200"/>
            <a:ext cx="8229600" cy="990600"/>
          </a:xfrm>
        </p:spPr>
        <p:txBody>
          <a:bodyPr/>
          <a:lstStyle/>
          <a:p>
            <a:pPr eaLnBrk="1" hangingPunct="1"/>
            <a:r>
              <a:rPr lang="zh-CN" altLang="en-US" dirty="0"/>
              <a:t>控制模块里面都有什么</a:t>
            </a:r>
            <a:r>
              <a:rPr lang="en-US" altLang="zh-CN" dirty="0"/>
              <a:t>?</a:t>
            </a:r>
          </a:p>
        </p:txBody>
      </p:sp>
      <p:sp>
        <p:nvSpPr>
          <p:cNvPr id="144386" name="Content Placeholder 2"/>
          <p:cNvSpPr>
            <a:spLocks noGrp="1"/>
          </p:cNvSpPr>
          <p:nvPr>
            <p:ph idx="1"/>
          </p:nvPr>
        </p:nvSpPr>
        <p:spPr>
          <a:xfrm>
            <a:off x="476054" y="1143784"/>
            <a:ext cx="8229600" cy="5181600"/>
          </a:xfrm>
        </p:spPr>
        <p:txBody>
          <a:bodyPr/>
          <a:lstStyle/>
          <a:p>
            <a:pPr eaLnBrk="1" hangingPunct="1"/>
            <a:r>
              <a:rPr lang="zh-CN" altLang="en-US" dirty="0"/>
              <a:t>组合逻辑</a:t>
            </a:r>
            <a:r>
              <a:rPr lang="en-US" altLang="zh-CN" dirty="0">
                <a:sym typeface="Wingdings" pitchFamily="2" charset="2"/>
              </a:rPr>
              <a:t> </a:t>
            </a:r>
            <a:r>
              <a:rPr lang="zh-CN" altLang="en-US" dirty="0">
                <a:solidFill>
                  <a:srgbClr val="0000FF"/>
                </a:solidFill>
                <a:sym typeface="Wingdings" pitchFamily="2" charset="2"/>
              </a:rPr>
              <a:t>硬布线控制</a:t>
            </a:r>
            <a:endParaRPr lang="en-US" altLang="zh-CN" dirty="0">
              <a:solidFill>
                <a:srgbClr val="0000FF"/>
              </a:solidFill>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想法</a:t>
            </a:r>
            <a:r>
              <a:rPr lang="en-US" altLang="zh-CN" kern="1200" spc="5" dirty="0">
                <a:solidFill>
                  <a:schemeClr val="tx1">
                    <a:lumMod val="95000"/>
                    <a:lumOff val="5000"/>
                  </a:schemeClr>
                </a:solidFill>
                <a:cs typeface="Calibri" panose="020F0502020204030204"/>
                <a:sym typeface="Wingdings" pitchFamily="2" charset="2"/>
              </a:rPr>
              <a:t>: </a:t>
            </a:r>
            <a:r>
              <a:rPr lang="zh-CN" altLang="en-US" kern="1200" spc="5" dirty="0">
                <a:solidFill>
                  <a:schemeClr val="tx1">
                    <a:lumMod val="95000"/>
                    <a:lumOff val="5000"/>
                  </a:schemeClr>
                </a:solidFill>
                <a:cs typeface="Calibri" panose="020F0502020204030204"/>
                <a:sym typeface="Wingdings" pitchFamily="2" charset="2"/>
              </a:rPr>
              <a:t>控制信号是用组合逻辑处理指令来生成</a:t>
            </a:r>
            <a:endParaRPr lang="en-US" altLang="zh-CN" kern="1200" spc="5" dirty="0">
              <a:solidFill>
                <a:schemeClr val="tx1">
                  <a:lumMod val="95000"/>
                  <a:lumOff val="5000"/>
                </a:schemeClr>
              </a:solidFill>
              <a:cs typeface="Calibri" panose="020F0502020204030204"/>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当前的</a:t>
            </a:r>
            <a:r>
              <a:rPr lang="en-US" altLang="zh-CN" kern="1200" spc="5" dirty="0">
                <a:solidFill>
                  <a:schemeClr val="tx1">
                    <a:lumMod val="95000"/>
                    <a:lumOff val="5000"/>
                  </a:schemeClr>
                </a:solidFill>
                <a:cs typeface="Calibri" panose="020F0502020204030204"/>
                <a:sym typeface="Wingdings" pitchFamily="2" charset="2"/>
              </a:rPr>
              <a:t>CPU</a:t>
            </a:r>
            <a:r>
              <a:rPr lang="zh-CN" altLang="en-US" kern="1200" spc="5" dirty="0">
                <a:solidFill>
                  <a:schemeClr val="tx1">
                    <a:lumMod val="95000"/>
                    <a:lumOff val="5000"/>
                  </a:schemeClr>
                </a:solidFill>
                <a:cs typeface="Calibri" panose="020F0502020204030204"/>
                <a:sym typeface="Wingdings" pitchFamily="2" charset="2"/>
              </a:rPr>
              <a:t>大多是基于这种方法实现控制</a:t>
            </a:r>
            <a:r>
              <a:rPr lang="en-US" altLang="zh-CN" kern="1200" spc="5" dirty="0">
                <a:solidFill>
                  <a:schemeClr val="tx1">
                    <a:lumMod val="95000"/>
                    <a:lumOff val="5000"/>
                  </a:schemeClr>
                </a:solidFill>
                <a:cs typeface="Calibri" panose="020F0502020204030204"/>
                <a:sym typeface="Wingdings" pitchFamily="2" charset="2"/>
              </a:rPr>
              <a:t>…</a:t>
            </a:r>
            <a:endParaRPr lang="en-US" altLang="zh-CN" kern="1200" spc="5" dirty="0">
              <a:solidFill>
                <a:schemeClr val="tx1">
                  <a:lumMod val="95000"/>
                  <a:lumOff val="5000"/>
                </a:schemeClr>
              </a:solidFill>
              <a:cs typeface="Calibri" panose="020F0502020204030204"/>
            </a:endParaRPr>
          </a:p>
          <a:p>
            <a:pPr eaLnBrk="1" hangingPunct="1"/>
            <a:endParaRPr lang="en-US" altLang="zh-CN" dirty="0"/>
          </a:p>
          <a:p>
            <a:pPr eaLnBrk="1" hangingPunct="1"/>
            <a:r>
              <a:rPr lang="zh-CN" altLang="en-US" dirty="0"/>
              <a:t>时序逻辑</a:t>
            </a:r>
            <a:r>
              <a:rPr lang="en-US" altLang="zh-CN" dirty="0">
                <a:sym typeface="Wingdings" pitchFamily="2" charset="2"/>
              </a:rPr>
              <a:t> </a:t>
            </a:r>
            <a:r>
              <a:rPr lang="zh-CN" altLang="en-US" dirty="0">
                <a:solidFill>
                  <a:srgbClr val="0000FF"/>
                </a:solidFill>
                <a:sym typeface="Wingdings" pitchFamily="2" charset="2"/>
              </a:rPr>
              <a:t>时序</a:t>
            </a:r>
            <a:r>
              <a:rPr lang="en-US" altLang="zh-CN" dirty="0">
                <a:solidFill>
                  <a:srgbClr val="0000FF"/>
                </a:solidFill>
                <a:sym typeface="Wingdings" pitchFamily="2" charset="2"/>
              </a:rPr>
              <a:t>/</a:t>
            </a:r>
            <a:r>
              <a:rPr lang="zh-CN" altLang="en-US" dirty="0">
                <a:solidFill>
                  <a:srgbClr val="0000FF"/>
                </a:solidFill>
                <a:sym typeface="Wingdings" pitchFamily="2" charset="2"/>
              </a:rPr>
              <a:t>微程序控制</a:t>
            </a:r>
            <a:endParaRPr lang="en-US" altLang="zh-CN" dirty="0">
              <a:solidFill>
                <a:srgbClr val="0000FF"/>
              </a:solidFill>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想法</a:t>
            </a:r>
            <a:r>
              <a:rPr lang="en-US" altLang="zh-CN" kern="1200" spc="5" dirty="0">
                <a:solidFill>
                  <a:schemeClr val="tx1">
                    <a:lumMod val="95000"/>
                    <a:lumOff val="5000"/>
                  </a:schemeClr>
                </a:solidFill>
                <a:cs typeface="Calibri" panose="020F0502020204030204"/>
                <a:sym typeface="Wingdings" pitchFamily="2" charset="2"/>
              </a:rPr>
              <a:t>: </a:t>
            </a:r>
            <a:r>
              <a:rPr lang="zh-CN" altLang="en-US" kern="1200" spc="5" dirty="0">
                <a:solidFill>
                  <a:schemeClr val="tx1">
                    <a:lumMod val="95000"/>
                    <a:lumOff val="5000"/>
                  </a:schemeClr>
                </a:solidFill>
                <a:cs typeface="Calibri" panose="020F0502020204030204"/>
                <a:sym typeface="Wingdings" pitchFamily="2" charset="2"/>
              </a:rPr>
              <a:t>一个存储结构，包含控制信号以及相应的指令（微指令）</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控制存储（</a:t>
            </a:r>
            <a:r>
              <a:rPr lang="en-US" altLang="zh-CN" kern="1200" spc="5" dirty="0">
                <a:solidFill>
                  <a:schemeClr val="tx1">
                    <a:lumMod val="95000"/>
                    <a:lumOff val="5000"/>
                  </a:schemeClr>
                </a:solidFill>
                <a:cs typeface="Calibri" panose="020F0502020204030204"/>
                <a:sym typeface="Wingdings" pitchFamily="2" charset="2"/>
              </a:rPr>
              <a:t>Control Store</a:t>
            </a:r>
            <a:r>
              <a:rPr lang="zh-CN" altLang="en-US" kern="1200" spc="5" dirty="0">
                <a:solidFill>
                  <a:schemeClr val="tx1">
                    <a:lumMod val="95000"/>
                    <a:lumOff val="5000"/>
                  </a:schemeClr>
                </a:solidFill>
                <a:cs typeface="Calibri" panose="020F0502020204030204"/>
                <a:sym typeface="Wingdings" pitchFamily="2" charset="2"/>
              </a:rPr>
              <a:t>）</a:t>
            </a:r>
            <a:endParaRPr lang="en-US" altLang="zh-CN" kern="1200" spc="5" dirty="0">
              <a:solidFill>
                <a:schemeClr val="tx1">
                  <a:lumMod val="95000"/>
                  <a:lumOff val="5000"/>
                </a:schemeClr>
              </a:solidFill>
              <a:cs typeface="Calibri" panose="020F0502020204030204"/>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计算机组成原理的内容</a:t>
            </a:r>
            <a:endParaRPr lang="en-US" altLang="zh-CN" kern="1200" spc="5" dirty="0">
              <a:solidFill>
                <a:schemeClr val="tx1">
                  <a:lumMod val="95000"/>
                  <a:lumOff val="5000"/>
                </a:schemeClr>
              </a:solidFill>
              <a:cs typeface="Calibri" panose="020F0502020204030204"/>
              <a:sym typeface="Wingdings" pitchFamily="2" charset="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4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4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4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单周期性能分析</a:t>
            </a:r>
            <a:endParaRPr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Tree>
    <p:extLst>
      <p:ext uri="{BB962C8B-B14F-4D97-AF65-F5344CB8AC3E}">
        <p14:creationId xmlns:p14="http://schemas.microsoft.com/office/powerpoint/2010/main" val="31727533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6200"/>
            <a:ext cx="8229600" cy="990600"/>
          </a:xfrm>
        </p:spPr>
        <p:txBody>
          <a:bodyPr/>
          <a:lstStyle/>
          <a:p>
            <a:pPr eaLnBrk="1" hangingPunct="1"/>
            <a:r>
              <a:rPr lang="zh-CN" altLang="en-US" dirty="0"/>
              <a:t>单周期微架构</a:t>
            </a:r>
            <a:r>
              <a:rPr lang="en-US" altLang="zh-CN" dirty="0"/>
              <a:t>: </a:t>
            </a:r>
            <a:r>
              <a:rPr lang="zh-CN" altLang="en-US" dirty="0"/>
              <a:t>分析</a:t>
            </a:r>
            <a:endParaRPr lang="en-US" altLang="zh-CN" dirty="0"/>
          </a:p>
        </p:txBody>
      </p:sp>
      <p:sp>
        <p:nvSpPr>
          <p:cNvPr id="3" name="Content Placeholder 2"/>
          <p:cNvSpPr>
            <a:spLocks noGrp="1"/>
          </p:cNvSpPr>
          <p:nvPr>
            <p:ph idx="1"/>
          </p:nvPr>
        </p:nvSpPr>
        <p:spPr>
          <a:xfrm>
            <a:off x="466627" y="1085654"/>
            <a:ext cx="8229600" cy="5257800"/>
          </a:xfrm>
        </p:spPr>
        <p:txBody>
          <a:bodyPr/>
          <a:lstStyle/>
          <a:p>
            <a:pPr eaLnBrk="1" hangingPunct="1">
              <a:spcBef>
                <a:spcPts val="600"/>
              </a:spcBef>
              <a:spcAft>
                <a:spcPts val="600"/>
              </a:spcAft>
            </a:pPr>
            <a:r>
              <a:rPr lang="zh-CN" altLang="en-US" sz="2800" dirty="0"/>
              <a:t>每条指令需要一个时钟周期来执行</a:t>
            </a:r>
            <a:endParaRPr lang="en-US" altLang="zh-CN" sz="2800" dirty="0"/>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CPI (cycles per instruction) </a:t>
            </a:r>
            <a:r>
              <a:rPr lang="zh-CN" altLang="en-US" kern="1200" spc="5" dirty="0">
                <a:solidFill>
                  <a:schemeClr val="tx1">
                    <a:lumMod val="95000"/>
                    <a:lumOff val="5000"/>
                  </a:schemeClr>
                </a:solidFill>
                <a:cs typeface="Calibri" panose="020F0502020204030204"/>
              </a:rPr>
              <a:t>严格为</a:t>
            </a:r>
            <a:r>
              <a:rPr lang="en-US" altLang="zh-CN" kern="1200" spc="5" dirty="0">
                <a:solidFill>
                  <a:schemeClr val="tx1">
                    <a:lumMod val="95000"/>
                    <a:lumOff val="5000"/>
                  </a:schemeClr>
                </a:solidFill>
                <a:cs typeface="Calibri" panose="020F0502020204030204"/>
              </a:rPr>
              <a:t>1</a:t>
            </a:r>
          </a:p>
          <a:p>
            <a:pPr eaLnBrk="1" hangingPunct="1">
              <a:spcBef>
                <a:spcPts val="600"/>
              </a:spcBef>
              <a:spcAft>
                <a:spcPts val="600"/>
              </a:spcAft>
            </a:pPr>
            <a:r>
              <a:rPr lang="zh-CN" altLang="en-US" sz="2800" dirty="0"/>
              <a:t>每条指令需要多久来处理由</a:t>
            </a:r>
            <a:r>
              <a:rPr lang="zh-CN" altLang="en-US" sz="2800" dirty="0">
                <a:solidFill>
                  <a:srgbClr val="FF0000"/>
                </a:solidFill>
              </a:rPr>
              <a:t>最慢的指令所需要的处理时间</a:t>
            </a:r>
            <a:r>
              <a:rPr lang="zh-CN" altLang="en-US" sz="2800" dirty="0"/>
              <a:t>来确定</a:t>
            </a:r>
            <a:endParaRPr lang="en-US" altLang="zh-CN" sz="2800" dirty="0"/>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即使很多指令不需要那么长时间来处理</a:t>
            </a:r>
            <a:endParaRPr lang="en-US" altLang="zh-CN" kern="1200" spc="5" dirty="0">
              <a:solidFill>
                <a:schemeClr val="tx1">
                  <a:lumMod val="95000"/>
                  <a:lumOff val="5000"/>
                </a:schemeClr>
              </a:solidFill>
              <a:cs typeface="Calibri" panose="020F0502020204030204"/>
            </a:endParaRPr>
          </a:p>
          <a:p>
            <a:pPr marL="342900" lvl="1" indent="-342900" eaLnBrk="1" hangingPunct="1">
              <a:spcBef>
                <a:spcPts val="600"/>
              </a:spcBef>
              <a:spcAft>
                <a:spcPts val="600"/>
              </a:spcAft>
              <a:buClr>
                <a:srgbClr val="151F36"/>
              </a:buClr>
              <a:buFont typeface="Arial" panose="020B0604020202020204" pitchFamily="34" charset="0"/>
              <a:buChar char="•"/>
              <a:tabLst>
                <a:tab pos="584835" algn="l"/>
                <a:tab pos="585470" algn="l"/>
              </a:tabLst>
            </a:pPr>
            <a:r>
              <a:rPr lang="zh-CN" altLang="en-US" sz="2800" dirty="0">
                <a:cs typeface="+mn-cs"/>
              </a:rPr>
              <a:t>微架构的时钟周期由</a:t>
            </a:r>
            <a:r>
              <a:rPr lang="zh-CN" altLang="en-US" sz="2800" dirty="0">
                <a:solidFill>
                  <a:srgbClr val="FF0000"/>
                </a:solidFill>
                <a:cs typeface="+mn-cs"/>
              </a:rPr>
              <a:t>最慢的指令完成执行所需的时间</a:t>
            </a:r>
            <a:r>
              <a:rPr lang="zh-CN" altLang="en-US" sz="2800" dirty="0">
                <a:cs typeface="+mn-cs"/>
              </a:rPr>
              <a:t>来决定</a:t>
            </a:r>
            <a:endParaRPr lang="en-US" altLang="zh-CN" sz="2800" dirty="0">
              <a:cs typeface="+mn-cs"/>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相应的设计的关键路径相应的也由最慢的指令的处理时间来确定</a:t>
            </a:r>
            <a:endParaRPr lang="en-US" altLang="zh-CN" kern="1200" spc="5" dirty="0">
              <a:solidFill>
                <a:schemeClr val="tx1">
                  <a:lumMod val="95000"/>
                  <a:lumOff val="5000"/>
                </a:schemeClr>
              </a:solidFill>
              <a:cs typeface="Calibri" panose="020F0502020204030204"/>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28600" y="152400"/>
            <a:ext cx="8915400" cy="914400"/>
          </a:xfrm>
        </p:spPr>
        <p:txBody>
          <a:bodyPr/>
          <a:lstStyle/>
          <a:p>
            <a:pPr eaLnBrk="1" hangingPunct="1"/>
            <a:r>
              <a:rPr lang="en-US" altLang="zh-CN" dirty="0"/>
              <a:t>MIPS</a:t>
            </a:r>
            <a:r>
              <a:rPr lang="zh-CN" altLang="en-US" dirty="0"/>
              <a:t>中最慢的指令是什么</a:t>
            </a:r>
            <a:r>
              <a:rPr lang="en-US" altLang="zh-CN" dirty="0"/>
              <a:t>?</a:t>
            </a:r>
          </a:p>
        </p:txBody>
      </p:sp>
      <p:sp>
        <p:nvSpPr>
          <p:cNvPr id="3" name="Content Placeholder 2"/>
          <p:cNvSpPr>
            <a:spLocks noGrp="1"/>
          </p:cNvSpPr>
          <p:nvPr>
            <p:ph idx="1"/>
          </p:nvPr>
        </p:nvSpPr>
        <p:spPr>
          <a:xfrm>
            <a:off x="457200" y="990600"/>
            <a:ext cx="8229600" cy="4929433"/>
          </a:xfrm>
        </p:spPr>
        <p:txBody>
          <a:bodyPr/>
          <a:lstStyle/>
          <a:p>
            <a:pPr marL="342900" lvl="1" indent="-342900" eaLnBrk="1" hangingPunct="1">
              <a:spcBef>
                <a:spcPts val="600"/>
              </a:spcBef>
              <a:spcAft>
                <a:spcPts val="600"/>
              </a:spcAft>
              <a:buClr>
                <a:schemeClr val="tx1"/>
              </a:buClr>
              <a:buSzPct val="100000"/>
              <a:defRPr/>
            </a:pPr>
            <a:r>
              <a:rPr lang="zh-CN" altLang="en-US" sz="2800" dirty="0">
                <a:cs typeface="+mn-cs"/>
              </a:rPr>
              <a:t>让我们回到基础部分</a:t>
            </a:r>
            <a:endParaRPr lang="en-US" altLang="zh-CN" sz="2800" dirty="0">
              <a:cs typeface="+mn-cs"/>
            </a:endParaRPr>
          </a:p>
          <a:p>
            <a:pPr marL="342900" lvl="1" indent="-342900" eaLnBrk="1" hangingPunct="1">
              <a:spcBef>
                <a:spcPts val="600"/>
              </a:spcBef>
              <a:spcAft>
                <a:spcPts val="600"/>
              </a:spcAft>
              <a:buClr>
                <a:schemeClr val="tx1"/>
              </a:buClr>
              <a:buSzPct val="100000"/>
              <a:defRPr/>
            </a:pPr>
            <a:r>
              <a:rPr lang="zh-CN" altLang="en-US" sz="2800" dirty="0">
                <a:cs typeface="+mn-cs"/>
              </a:rPr>
              <a:t>一条指令的</a:t>
            </a:r>
            <a:r>
              <a:rPr lang="en-US" altLang="zh-CN" sz="2800" dirty="0">
                <a:cs typeface="+mn-cs"/>
              </a:rPr>
              <a:t>5</a:t>
            </a:r>
            <a:r>
              <a:rPr lang="zh-CN" altLang="en-US" sz="2800" dirty="0">
                <a:cs typeface="+mn-cs"/>
              </a:rPr>
              <a:t>个处理阶段均需要在一个机器周期内完成</a:t>
            </a:r>
            <a:endParaRPr lang="en-US" altLang="zh-CN" sz="2800" dirty="0">
              <a:cs typeface="+mn-cs"/>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取指</a:t>
            </a:r>
            <a:r>
              <a:rPr lang="en-US" altLang="zh-CN" kern="1200" spc="5" dirty="0">
                <a:solidFill>
                  <a:schemeClr val="tx1">
                    <a:lumMod val="95000"/>
                    <a:lumOff val="5000"/>
                  </a:schemeClr>
                </a:solidFill>
                <a:cs typeface="Calibri" panose="020F0502020204030204"/>
              </a:rPr>
              <a:t> (IF)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译码</a:t>
            </a:r>
            <a:r>
              <a:rPr lang="en-US" altLang="zh-CN" kern="1200" spc="5" dirty="0">
                <a:solidFill>
                  <a:schemeClr val="tx1">
                    <a:lumMod val="95000"/>
                    <a:lumOff val="5000"/>
                  </a:schemeClr>
                </a:solidFill>
                <a:cs typeface="Calibri" panose="020F0502020204030204"/>
              </a:rPr>
              <a:t> &amp; </a:t>
            </a:r>
            <a:r>
              <a:rPr lang="zh-CN" altLang="en-US" kern="1200" spc="5" dirty="0">
                <a:solidFill>
                  <a:schemeClr val="tx1">
                    <a:lumMod val="95000"/>
                    <a:lumOff val="5000"/>
                  </a:schemeClr>
                </a:solidFill>
                <a:cs typeface="Calibri" panose="020F0502020204030204"/>
              </a:rPr>
              <a:t>取寄存器操作数 </a:t>
            </a:r>
            <a:r>
              <a:rPr lang="en-US" altLang="zh-CN" kern="1200" spc="5" dirty="0">
                <a:solidFill>
                  <a:schemeClr val="tx1">
                    <a:lumMod val="95000"/>
                    <a:lumOff val="5000"/>
                  </a:schemeClr>
                </a:solidFill>
                <a:cs typeface="Calibri" panose="020F0502020204030204"/>
              </a:rPr>
              <a:t>(ID&amp;RF)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执行</a:t>
            </a:r>
            <a:r>
              <a:rPr lang="en-US" altLang="zh-CN" kern="1200" spc="5" dirty="0">
                <a:solidFill>
                  <a:schemeClr val="tx1">
                    <a:lumMod val="95000"/>
                    <a:lumOff val="5000"/>
                  </a:schemeClr>
                </a:solidFill>
                <a:cs typeface="Calibri" panose="020F0502020204030204"/>
              </a:rPr>
              <a:t>/</a:t>
            </a:r>
            <a:r>
              <a:rPr lang="zh-CN" altLang="en-US" kern="1200" spc="5" dirty="0">
                <a:solidFill>
                  <a:schemeClr val="tx1">
                    <a:lumMod val="95000"/>
                    <a:lumOff val="5000"/>
                  </a:schemeClr>
                </a:solidFill>
                <a:cs typeface="Calibri" panose="020F0502020204030204"/>
              </a:rPr>
              <a:t>计算访存地址 </a:t>
            </a:r>
            <a:r>
              <a:rPr lang="en-US" altLang="zh-CN" kern="1200" spc="5" dirty="0">
                <a:solidFill>
                  <a:schemeClr val="tx1">
                    <a:lumMod val="95000"/>
                    <a:lumOff val="5000"/>
                  </a:schemeClr>
                </a:solidFill>
                <a:cs typeface="Calibri" panose="020F0502020204030204"/>
              </a:rPr>
              <a:t>(EX/AG)</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访存 </a:t>
            </a:r>
            <a:r>
              <a:rPr lang="en-US" altLang="zh-CN" kern="1200" spc="5" dirty="0">
                <a:solidFill>
                  <a:schemeClr val="tx1">
                    <a:lumMod val="95000"/>
                    <a:lumOff val="5000"/>
                  </a:schemeClr>
                </a:solidFill>
                <a:cs typeface="Calibri" panose="020F0502020204030204"/>
              </a:rPr>
              <a:t>(MEM)</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回写 </a:t>
            </a:r>
            <a:r>
              <a:rPr lang="en-US" altLang="zh-CN" kern="1200" spc="5" dirty="0">
                <a:solidFill>
                  <a:schemeClr val="tx1">
                    <a:lumMod val="95000"/>
                    <a:lumOff val="5000"/>
                  </a:schemeClr>
                </a:solidFill>
                <a:cs typeface="Calibri" panose="020F0502020204030204"/>
              </a:rPr>
              <a:t>(WB) </a:t>
            </a:r>
          </a:p>
          <a:p>
            <a:pPr marL="342900" lvl="1" indent="-342900" eaLnBrk="1" hangingPunct="1">
              <a:spcBef>
                <a:spcPts val="600"/>
              </a:spcBef>
              <a:spcAft>
                <a:spcPts val="600"/>
              </a:spcAft>
              <a:buClr>
                <a:schemeClr val="tx1"/>
              </a:buClr>
              <a:buSzPct val="100000"/>
              <a:defRPr/>
            </a:pPr>
            <a:r>
              <a:rPr lang="zh-CN" altLang="en-US" sz="2800" dirty="0">
                <a:cs typeface="+mn-cs"/>
              </a:rPr>
              <a:t>对所有的指令来说，上述</a:t>
            </a:r>
            <a:r>
              <a:rPr lang="en-US" altLang="zh-CN" sz="2800" dirty="0">
                <a:cs typeface="+mn-cs"/>
              </a:rPr>
              <a:t>5</a:t>
            </a:r>
            <a:r>
              <a:rPr lang="zh-CN" altLang="en-US" sz="2800" dirty="0">
                <a:cs typeface="+mn-cs"/>
              </a:rPr>
              <a:t>个阶段所需要的时间相等吗</a:t>
            </a:r>
            <a:r>
              <a:rPr lang="en-US" altLang="zh-CN" sz="2800" dirty="0">
                <a:cs typeface="+mn-cs"/>
              </a:rPr>
              <a:t>?</a:t>
            </a:r>
          </a:p>
          <a:p>
            <a:pPr eaLnBrk="1" hangingPunct="1">
              <a:defRPr/>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6200"/>
            <a:ext cx="8229600" cy="914400"/>
          </a:xfrm>
        </p:spPr>
        <p:txBody>
          <a:bodyPr/>
          <a:lstStyle/>
          <a:p>
            <a:pPr eaLnBrk="1" hangingPunct="1"/>
            <a:r>
              <a:rPr lang="zh-CN" altLang="en-US" dirty="0"/>
              <a:t>单周期数据通路分析</a:t>
            </a:r>
            <a:endParaRPr lang="en-US" altLang="zh-CN" dirty="0"/>
          </a:p>
        </p:txBody>
      </p:sp>
      <p:sp>
        <p:nvSpPr>
          <p:cNvPr id="43011" name="Content Placeholder 2"/>
          <p:cNvSpPr>
            <a:spLocks noGrp="1"/>
          </p:cNvSpPr>
          <p:nvPr>
            <p:ph idx="1"/>
          </p:nvPr>
        </p:nvSpPr>
        <p:spPr>
          <a:xfrm>
            <a:off x="457200" y="914400"/>
            <a:ext cx="8229600" cy="2286000"/>
          </a:xfrm>
        </p:spPr>
        <p:txBody>
          <a:bodyPr/>
          <a:lstStyle/>
          <a:p>
            <a:pPr eaLnBrk="1" hangingPunct="1"/>
            <a:r>
              <a:rPr lang="zh-CN" altLang="en-US" dirty="0"/>
              <a:t>假设：</a:t>
            </a:r>
            <a:endParaRPr lang="en-US" altLang="zh-CN" dirty="0"/>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memory units (read or write): 200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ALU and adders: 100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register file (read or write): 50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其它组合逻辑</a:t>
            </a:r>
            <a:r>
              <a:rPr lang="en-US" altLang="zh-CN" kern="1200" spc="5" dirty="0">
                <a:solidFill>
                  <a:schemeClr val="tx1">
                    <a:lumMod val="95000"/>
                    <a:lumOff val="5000"/>
                  </a:schemeClr>
                </a:solidFill>
                <a:cs typeface="Calibri" panose="020F0502020204030204"/>
              </a:rPr>
              <a:t>: 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eaLnBrk="1" hangingPunct="1">
              <a:spcBef>
                <a:spcPts val="0"/>
              </a:spcBef>
              <a:spcAft>
                <a:spcPts val="600"/>
              </a:spcAft>
            </a:pPr>
            <a:endParaRPr lang="en-US" altLang="zh-CN" sz="2400" dirty="0"/>
          </a:p>
        </p:txBody>
      </p:sp>
      <p:graphicFrame>
        <p:nvGraphicFramePr>
          <p:cNvPr id="5" name="Group 4"/>
          <p:cNvGraphicFramePr>
            <a:graphicFrameLocks noGrp="1"/>
          </p:cNvGraphicFramePr>
          <p:nvPr>
            <p:extLst/>
          </p:nvPr>
        </p:nvGraphicFramePr>
        <p:xfrm>
          <a:off x="381000" y="3200400"/>
          <a:ext cx="8305800" cy="3557588"/>
        </p:xfrm>
        <a:graphic>
          <a:graphicData uri="http://schemas.openxmlformats.org/drawingml/2006/table">
            <a:tbl>
              <a:tblPr/>
              <a:tblGrid>
                <a:gridCol w="1317625">
                  <a:extLst>
                    <a:ext uri="{9D8B030D-6E8A-4147-A177-3AD203B41FA5}">
                      <a16:colId xmlns:a16="http://schemas.microsoft.com/office/drawing/2014/main" val="20000"/>
                    </a:ext>
                  </a:extLst>
                </a:gridCol>
                <a:gridCol w="1163638">
                  <a:extLst>
                    <a:ext uri="{9D8B030D-6E8A-4147-A177-3AD203B41FA5}">
                      <a16:colId xmlns:a16="http://schemas.microsoft.com/office/drawing/2014/main" val="20001"/>
                    </a:ext>
                  </a:extLst>
                </a:gridCol>
                <a:gridCol w="1166812">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gridCol w="1166813">
                  <a:extLst>
                    <a:ext uri="{9D8B030D-6E8A-4147-A177-3AD203B41FA5}">
                      <a16:colId xmlns:a16="http://schemas.microsoft.com/office/drawing/2014/main" val="20004"/>
                    </a:ext>
                  </a:extLst>
                </a:gridCol>
                <a:gridCol w="1163637">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tblGrid>
              <a:tr h="446088">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Calibri" pitchFamily="34" charset="0"/>
                          <a:ea typeface="ＭＳ Ｐゴシック" pitchFamily="34" charset="-128"/>
                        </a:rPr>
                        <a:t>steps</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IF</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ID</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EX</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MEM</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WB</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Delay</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025">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resources</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mem</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Calibri" pitchFamily="34" charset="0"/>
                          <a:ea typeface="ＭＳ Ｐゴシック" pitchFamily="34" charset="-128"/>
                        </a:rPr>
                        <a:t>RF</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ALU</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mem</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RF</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03225">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R-type</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400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I-type</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400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LW</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600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SW</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550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Branch</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350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Jump</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Calibri" pitchFamily="34" charset="0"/>
                          <a:ea typeface="ＭＳ Ｐゴシック" pitchFamily="34" charset="-128"/>
                        </a:rPr>
                        <a:t>200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76200"/>
            <a:ext cx="8701088" cy="1066800"/>
          </a:xfrm>
        </p:spPr>
        <p:txBody>
          <a:bodyPr/>
          <a:lstStyle/>
          <a:p>
            <a:pPr eaLnBrk="1" hangingPunct="1"/>
            <a:r>
              <a:rPr lang="zh-CN" altLang="en-US" dirty="0"/>
              <a:t>比较完整的</a:t>
            </a:r>
            <a:r>
              <a:rPr lang="en-US" altLang="zh-CN" dirty="0"/>
              <a:t>MIPS</a:t>
            </a:r>
            <a:r>
              <a:rPr lang="zh-CN" altLang="en-US" dirty="0"/>
              <a:t>数据通路</a:t>
            </a:r>
            <a:endParaRPr lang="en-US" altLang="zh-CN" dirty="0"/>
          </a:p>
        </p:txBody>
      </p:sp>
      <p:pic>
        <p:nvPicPr>
          <p:cNvPr id="6148"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1327150"/>
            <a:ext cx="84375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4"/>
          <p:cNvSpPr txBox="1">
            <a:spLocks noChangeArrowheads="1"/>
          </p:cNvSpPr>
          <p:nvPr/>
        </p:nvSpPr>
        <p:spPr bwMode="auto">
          <a:xfrm>
            <a:off x="7569200" y="2474913"/>
            <a:ext cx="1192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6150" name="Text Box 5"/>
          <p:cNvSpPr txBox="1">
            <a:spLocks noChangeArrowheads="1"/>
          </p:cNvSpPr>
          <p:nvPr/>
        </p:nvSpPr>
        <p:spPr bwMode="auto">
          <a:xfrm>
            <a:off x="7305675" y="1300163"/>
            <a:ext cx="995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6151" name="Text Box 6"/>
          <p:cNvSpPr txBox="1">
            <a:spLocks noChangeArrowheads="1"/>
          </p:cNvSpPr>
          <p:nvPr/>
        </p:nvSpPr>
        <p:spPr bwMode="auto">
          <a:xfrm>
            <a:off x="6240463" y="5446713"/>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6152" name="Text Box 7"/>
          <p:cNvSpPr txBox="1">
            <a:spLocks noChangeArrowheads="1"/>
          </p:cNvSpPr>
          <p:nvPr/>
        </p:nvSpPr>
        <p:spPr bwMode="auto">
          <a:xfrm>
            <a:off x="6408738" y="4327525"/>
            <a:ext cx="260350"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latin typeface="Calibri" pitchFamily="34" charset="0"/>
              </a:rPr>
              <a:t>bcond</a:t>
            </a:r>
          </a:p>
        </p:txBody>
      </p:sp>
      <p:sp>
        <p:nvSpPr>
          <p:cNvPr id="6153" name="Text Box 9"/>
          <p:cNvSpPr txBox="1">
            <a:spLocks noChangeArrowheads="1"/>
          </p:cNvSpPr>
          <p:nvPr/>
        </p:nvSpPr>
        <p:spPr bwMode="auto">
          <a:xfrm>
            <a:off x="6172200" y="6400800"/>
            <a:ext cx="1914525" cy="3381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rgbClr val="FF0000"/>
                </a:solidFill>
                <a:latin typeface="Tw Cen MT" panose="020B0602020104020603" pitchFamily="34" charset="0"/>
              </a:rPr>
              <a:t>JAL, JR, JALR omitted</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6200"/>
            <a:ext cx="8229600" cy="1066800"/>
          </a:xfrm>
        </p:spPr>
        <p:txBody>
          <a:bodyPr/>
          <a:lstStyle/>
          <a:p>
            <a:pPr eaLnBrk="1" hangingPunct="1"/>
            <a:r>
              <a:rPr lang="zh-CN" altLang="en-US" dirty="0"/>
              <a:t>找出每类指令的关键路径</a:t>
            </a:r>
            <a:endParaRPr lang="en-US" altLang="zh-CN" dirty="0"/>
          </a:p>
        </p:txBody>
      </p:sp>
      <p:pic>
        <p:nvPicPr>
          <p:cNvPr id="44037"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22387"/>
            <a:ext cx="84375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4"/>
          <p:cNvSpPr txBox="1">
            <a:spLocks noChangeArrowheads="1"/>
          </p:cNvSpPr>
          <p:nvPr/>
        </p:nvSpPr>
        <p:spPr bwMode="auto">
          <a:xfrm>
            <a:off x="7559675" y="24701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4039" name="Text Box 5"/>
          <p:cNvSpPr txBox="1">
            <a:spLocks noChangeArrowheads="1"/>
          </p:cNvSpPr>
          <p:nvPr/>
        </p:nvSpPr>
        <p:spPr bwMode="auto">
          <a:xfrm>
            <a:off x="7302500" y="12954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44040" name="Text Box 6"/>
          <p:cNvSpPr txBox="1">
            <a:spLocks noChangeArrowheads="1"/>
          </p:cNvSpPr>
          <p:nvPr/>
        </p:nvSpPr>
        <p:spPr bwMode="auto">
          <a:xfrm>
            <a:off x="6229350" y="54419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44041" name="Text Box 7"/>
          <p:cNvSpPr txBox="1">
            <a:spLocks noChangeArrowheads="1"/>
          </p:cNvSpPr>
          <p:nvPr/>
        </p:nvSpPr>
        <p:spPr bwMode="auto">
          <a:xfrm>
            <a:off x="6410325" y="4314825"/>
            <a:ext cx="258763"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solidFill>
                  <a:srgbClr val="000000"/>
                </a:solidFill>
                <a:latin typeface="Calibri" pitchFamily="34" charset="0"/>
              </a:rPr>
              <a:t>bcond</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6200"/>
            <a:ext cx="8229600" cy="990600"/>
          </a:xfrm>
        </p:spPr>
        <p:txBody>
          <a:bodyPr/>
          <a:lstStyle/>
          <a:p>
            <a:pPr eaLnBrk="1" hangingPunct="1"/>
            <a:r>
              <a:rPr lang="en-US" altLang="zh-CN" dirty="0"/>
              <a:t>R-Type and I-Type ALU</a:t>
            </a:r>
          </a:p>
        </p:txBody>
      </p:sp>
      <p:grpSp>
        <p:nvGrpSpPr>
          <p:cNvPr id="45061" name="Group 3"/>
          <p:cNvGrpSpPr>
            <a:grpSpLocks/>
          </p:cNvGrpSpPr>
          <p:nvPr/>
        </p:nvGrpSpPr>
        <p:grpSpPr bwMode="auto">
          <a:xfrm>
            <a:off x="457200" y="1577975"/>
            <a:ext cx="8437563" cy="5051425"/>
            <a:chOff x="288" y="988"/>
            <a:chExt cx="5315" cy="3182"/>
          </a:xfrm>
        </p:grpSpPr>
        <p:pic>
          <p:nvPicPr>
            <p:cNvPr id="45071"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2"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5073"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5"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6"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8" name="Group 10"/>
          <p:cNvGrpSpPr>
            <a:grpSpLocks/>
          </p:cNvGrpSpPr>
          <p:nvPr/>
        </p:nvGrpSpPr>
        <p:grpSpPr bwMode="auto">
          <a:xfrm>
            <a:off x="-57150" y="1479550"/>
            <a:ext cx="8875713" cy="5172075"/>
            <a:chOff x="-36" y="932"/>
            <a:chExt cx="5591" cy="3258"/>
          </a:xfrm>
        </p:grpSpPr>
        <p:sp>
          <p:nvSpPr>
            <p:cNvPr id="29" name="Freeform 11"/>
            <p:cNvSpPr>
              <a:spLocks/>
            </p:cNvSpPr>
            <p:nvPr/>
          </p:nvSpPr>
          <p:spPr bwMode="auto">
            <a:xfrm>
              <a:off x="384" y="2807"/>
              <a:ext cx="5171" cy="1383"/>
            </a:xfrm>
            <a:custGeom>
              <a:avLst/>
              <a:gdLst>
                <a:gd name="T0" fmla="*/ 0 w 5171"/>
                <a:gd name="T1" fmla="*/ 25 h 1383"/>
                <a:gd name="T2" fmla="*/ 516 w 5171"/>
                <a:gd name="T3" fmla="*/ 31 h 1383"/>
                <a:gd name="T4" fmla="*/ 840 w 5171"/>
                <a:gd name="T5" fmla="*/ 211 h 1383"/>
                <a:gd name="T6" fmla="*/ 1200 w 5171"/>
                <a:gd name="T7" fmla="*/ 217 h 1383"/>
                <a:gd name="T8" fmla="*/ 1440 w 5171"/>
                <a:gd name="T9" fmla="*/ 121 h 1383"/>
                <a:gd name="T10" fmla="*/ 2496 w 5171"/>
                <a:gd name="T11" fmla="*/ 121 h 1383"/>
                <a:gd name="T12" fmla="*/ 2736 w 5171"/>
                <a:gd name="T13" fmla="*/ 217 h 1383"/>
                <a:gd name="T14" fmla="*/ 3216 w 5171"/>
                <a:gd name="T15" fmla="*/ 217 h 1383"/>
                <a:gd name="T16" fmla="*/ 3312 w 5171"/>
                <a:gd name="T17" fmla="*/ 409 h 1383"/>
                <a:gd name="T18" fmla="*/ 3624 w 5171"/>
                <a:gd name="T19" fmla="*/ 283 h 1383"/>
                <a:gd name="T20" fmla="*/ 3924 w 5171"/>
                <a:gd name="T21" fmla="*/ 355 h 1383"/>
                <a:gd name="T22" fmla="*/ 4020 w 5171"/>
                <a:gd name="T23" fmla="*/ 823 h 1383"/>
                <a:gd name="T24" fmla="*/ 4728 w 5171"/>
                <a:gd name="T25" fmla="*/ 835 h 1383"/>
                <a:gd name="T26" fmla="*/ 4848 w 5171"/>
                <a:gd name="T27" fmla="*/ 553 h 1383"/>
                <a:gd name="T28" fmla="*/ 5088 w 5171"/>
                <a:gd name="T29" fmla="*/ 409 h 1383"/>
                <a:gd name="T30" fmla="*/ 5082 w 5171"/>
                <a:gd name="T31" fmla="*/ 1189 h 1383"/>
                <a:gd name="T32" fmla="*/ 4554 w 5171"/>
                <a:gd name="T33" fmla="*/ 1357 h 1383"/>
                <a:gd name="T34" fmla="*/ 2598 w 5171"/>
                <a:gd name="T35" fmla="*/ 1345 h 1383"/>
                <a:gd name="T36" fmla="*/ 1962 w 5171"/>
                <a:gd name="T37" fmla="*/ 1189 h 1383"/>
                <a:gd name="T38" fmla="*/ 2016 w 5171"/>
                <a:gd name="T39" fmla="*/ 457 h 1383"/>
                <a:gd name="T40" fmla="*/ 2448 w 5171"/>
                <a:gd name="T41" fmla="*/ 361 h 13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71"/>
                <a:gd name="T64" fmla="*/ 0 h 1383"/>
                <a:gd name="T65" fmla="*/ 5171 w 5171"/>
                <a:gd name="T66" fmla="*/ 1383 h 13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71" h="1383">
                  <a:moveTo>
                    <a:pt x="0" y="25"/>
                  </a:moveTo>
                  <a:cubicBezTo>
                    <a:pt x="86" y="26"/>
                    <a:pt x="376" y="0"/>
                    <a:pt x="516" y="31"/>
                  </a:cubicBezTo>
                  <a:cubicBezTo>
                    <a:pt x="656" y="62"/>
                    <a:pt x="726" y="180"/>
                    <a:pt x="840" y="211"/>
                  </a:cubicBezTo>
                  <a:cubicBezTo>
                    <a:pt x="954" y="242"/>
                    <a:pt x="1100" y="232"/>
                    <a:pt x="1200" y="217"/>
                  </a:cubicBezTo>
                  <a:cubicBezTo>
                    <a:pt x="1300" y="202"/>
                    <a:pt x="1224" y="137"/>
                    <a:pt x="1440" y="121"/>
                  </a:cubicBezTo>
                  <a:cubicBezTo>
                    <a:pt x="1656" y="105"/>
                    <a:pt x="2280" y="105"/>
                    <a:pt x="2496" y="121"/>
                  </a:cubicBezTo>
                  <a:cubicBezTo>
                    <a:pt x="2712" y="137"/>
                    <a:pt x="2616" y="201"/>
                    <a:pt x="2736" y="217"/>
                  </a:cubicBezTo>
                  <a:cubicBezTo>
                    <a:pt x="2856" y="233"/>
                    <a:pt x="3120" y="185"/>
                    <a:pt x="3216" y="217"/>
                  </a:cubicBezTo>
                  <a:cubicBezTo>
                    <a:pt x="3312" y="249"/>
                    <a:pt x="3244" y="398"/>
                    <a:pt x="3312" y="409"/>
                  </a:cubicBezTo>
                  <a:cubicBezTo>
                    <a:pt x="3380" y="420"/>
                    <a:pt x="3522" y="292"/>
                    <a:pt x="3624" y="283"/>
                  </a:cubicBezTo>
                  <a:cubicBezTo>
                    <a:pt x="3726" y="274"/>
                    <a:pt x="3858" y="265"/>
                    <a:pt x="3924" y="355"/>
                  </a:cubicBezTo>
                  <a:cubicBezTo>
                    <a:pt x="3990" y="445"/>
                    <a:pt x="3886" y="743"/>
                    <a:pt x="4020" y="823"/>
                  </a:cubicBezTo>
                  <a:cubicBezTo>
                    <a:pt x="4154" y="903"/>
                    <a:pt x="4590" y="880"/>
                    <a:pt x="4728" y="835"/>
                  </a:cubicBezTo>
                  <a:cubicBezTo>
                    <a:pt x="4866" y="790"/>
                    <a:pt x="4788" y="624"/>
                    <a:pt x="4848" y="553"/>
                  </a:cubicBezTo>
                  <a:cubicBezTo>
                    <a:pt x="4908" y="482"/>
                    <a:pt x="5049" y="303"/>
                    <a:pt x="5088" y="409"/>
                  </a:cubicBezTo>
                  <a:cubicBezTo>
                    <a:pt x="5127" y="515"/>
                    <a:pt x="5171" y="1031"/>
                    <a:pt x="5082" y="1189"/>
                  </a:cubicBezTo>
                  <a:cubicBezTo>
                    <a:pt x="4993" y="1347"/>
                    <a:pt x="4968" y="1331"/>
                    <a:pt x="4554" y="1357"/>
                  </a:cubicBezTo>
                  <a:cubicBezTo>
                    <a:pt x="4140" y="1383"/>
                    <a:pt x="3030" y="1373"/>
                    <a:pt x="2598" y="1345"/>
                  </a:cubicBezTo>
                  <a:cubicBezTo>
                    <a:pt x="2166" y="1317"/>
                    <a:pt x="2059" y="1337"/>
                    <a:pt x="1962" y="1189"/>
                  </a:cubicBezTo>
                  <a:cubicBezTo>
                    <a:pt x="1865" y="1041"/>
                    <a:pt x="1935" y="595"/>
                    <a:pt x="2016" y="457"/>
                  </a:cubicBezTo>
                  <a:cubicBezTo>
                    <a:pt x="2097" y="319"/>
                    <a:pt x="2272" y="329"/>
                    <a:pt x="2448" y="361"/>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0" name="Freeform 12"/>
            <p:cNvSpPr>
              <a:spLocks/>
            </p:cNvSpPr>
            <p:nvPr/>
          </p:nvSpPr>
          <p:spPr bwMode="auto">
            <a:xfrm>
              <a:off x="39" y="932"/>
              <a:ext cx="5323" cy="1900"/>
            </a:xfrm>
            <a:custGeom>
              <a:avLst/>
              <a:gdLst>
                <a:gd name="T0" fmla="*/ 345 w 5323"/>
                <a:gd name="T1" fmla="*/ 1900 h 1900"/>
                <a:gd name="T2" fmla="*/ 543 w 5323"/>
                <a:gd name="T3" fmla="*/ 1684 h 1900"/>
                <a:gd name="T4" fmla="*/ 537 w 5323"/>
                <a:gd name="T5" fmla="*/ 700 h 1900"/>
                <a:gd name="T6" fmla="*/ 1161 w 5323"/>
                <a:gd name="T7" fmla="*/ 796 h 1900"/>
                <a:gd name="T8" fmla="*/ 3321 w 5323"/>
                <a:gd name="T9" fmla="*/ 796 h 1900"/>
                <a:gd name="T10" fmla="*/ 3609 w 5323"/>
                <a:gd name="T11" fmla="*/ 412 h 1900"/>
                <a:gd name="T12" fmla="*/ 4665 w 5323"/>
                <a:gd name="T13" fmla="*/ 412 h 1900"/>
                <a:gd name="T14" fmla="*/ 4953 w 5323"/>
                <a:gd name="T15" fmla="*/ 748 h 1900"/>
                <a:gd name="T16" fmla="*/ 5145 w 5323"/>
                <a:gd name="T17" fmla="*/ 604 h 1900"/>
                <a:gd name="T18" fmla="*/ 5163 w 5323"/>
                <a:gd name="T19" fmla="*/ 136 h 1900"/>
                <a:gd name="T20" fmla="*/ 4185 w 5323"/>
                <a:gd name="T21" fmla="*/ 40 h 1900"/>
                <a:gd name="T22" fmla="*/ 987 w 5323"/>
                <a:gd name="T23" fmla="*/ 64 h 1900"/>
                <a:gd name="T24" fmla="*/ 123 w 5323"/>
                <a:gd name="T25" fmla="*/ 424 h 1900"/>
                <a:gd name="T26" fmla="*/ 249 w 5323"/>
                <a:gd name="T27" fmla="*/ 1852 h 19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3"/>
                <a:gd name="T43" fmla="*/ 0 h 1900"/>
                <a:gd name="T44" fmla="*/ 5323 w 5323"/>
                <a:gd name="T45" fmla="*/ 1900 h 19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3" h="1900">
                  <a:moveTo>
                    <a:pt x="345" y="1900"/>
                  </a:moveTo>
                  <a:cubicBezTo>
                    <a:pt x="378" y="1864"/>
                    <a:pt x="511" y="1884"/>
                    <a:pt x="543" y="1684"/>
                  </a:cubicBezTo>
                  <a:cubicBezTo>
                    <a:pt x="575" y="1484"/>
                    <a:pt x="434" y="848"/>
                    <a:pt x="537" y="700"/>
                  </a:cubicBezTo>
                  <a:cubicBezTo>
                    <a:pt x="640" y="552"/>
                    <a:pt x="697" y="780"/>
                    <a:pt x="1161" y="796"/>
                  </a:cubicBezTo>
                  <a:cubicBezTo>
                    <a:pt x="1625" y="812"/>
                    <a:pt x="2913" y="860"/>
                    <a:pt x="3321" y="796"/>
                  </a:cubicBezTo>
                  <a:cubicBezTo>
                    <a:pt x="3729" y="732"/>
                    <a:pt x="3385" y="476"/>
                    <a:pt x="3609" y="412"/>
                  </a:cubicBezTo>
                  <a:cubicBezTo>
                    <a:pt x="3833" y="348"/>
                    <a:pt x="4441" y="356"/>
                    <a:pt x="4665" y="412"/>
                  </a:cubicBezTo>
                  <a:cubicBezTo>
                    <a:pt x="4889" y="468"/>
                    <a:pt x="4873" y="716"/>
                    <a:pt x="4953" y="748"/>
                  </a:cubicBezTo>
                  <a:cubicBezTo>
                    <a:pt x="5033" y="780"/>
                    <a:pt x="5110" y="706"/>
                    <a:pt x="5145" y="604"/>
                  </a:cubicBezTo>
                  <a:cubicBezTo>
                    <a:pt x="5180" y="502"/>
                    <a:pt x="5323" y="230"/>
                    <a:pt x="5163" y="136"/>
                  </a:cubicBezTo>
                  <a:cubicBezTo>
                    <a:pt x="5003" y="42"/>
                    <a:pt x="4881" y="52"/>
                    <a:pt x="4185" y="40"/>
                  </a:cubicBezTo>
                  <a:cubicBezTo>
                    <a:pt x="3489" y="28"/>
                    <a:pt x="1664" y="0"/>
                    <a:pt x="987" y="64"/>
                  </a:cubicBezTo>
                  <a:cubicBezTo>
                    <a:pt x="310" y="128"/>
                    <a:pt x="246" y="126"/>
                    <a:pt x="123" y="424"/>
                  </a:cubicBezTo>
                  <a:cubicBezTo>
                    <a:pt x="0" y="722"/>
                    <a:pt x="223" y="1555"/>
                    <a:pt x="249" y="1852"/>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 name="Text Box 13"/>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2" name="Text Box 14"/>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3" name="Text Box 15"/>
            <p:cNvSpPr txBox="1">
              <a:spLocks noChangeArrowheads="1"/>
            </p:cNvSpPr>
            <p:nvPr/>
          </p:nvSpPr>
          <p:spPr bwMode="auto">
            <a:xfrm>
              <a:off x="3996"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4" name="Text Box 16"/>
            <p:cNvSpPr txBox="1">
              <a:spLocks noChangeArrowheads="1"/>
            </p:cNvSpPr>
            <p:nvPr/>
          </p:nvSpPr>
          <p:spPr bwMode="auto">
            <a:xfrm>
              <a:off x="2748" y="3072"/>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400ps</a:t>
              </a:r>
            </a:p>
          </p:txBody>
        </p:sp>
        <p:sp>
          <p:nvSpPr>
            <p:cNvPr id="35" name="Text Box 17"/>
            <p:cNvSpPr txBox="1">
              <a:spLocks noChangeArrowheads="1"/>
            </p:cNvSpPr>
            <p:nvPr/>
          </p:nvSpPr>
          <p:spPr bwMode="auto">
            <a:xfrm>
              <a:off x="1132" y="15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6" name="Text Box 18"/>
            <p:cNvSpPr txBox="1">
              <a:spLocks noChangeArrowheads="1"/>
            </p:cNvSpPr>
            <p:nvPr/>
          </p:nvSpPr>
          <p:spPr bwMode="auto">
            <a:xfrm>
              <a:off x="-36"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76200"/>
            <a:ext cx="8229600" cy="990600"/>
          </a:xfrm>
        </p:spPr>
        <p:txBody>
          <a:bodyPr/>
          <a:lstStyle/>
          <a:p>
            <a:pPr eaLnBrk="1" hangingPunct="1"/>
            <a:r>
              <a:rPr lang="en-US" altLang="zh-CN" dirty="0"/>
              <a:t>LW</a:t>
            </a:r>
          </a:p>
        </p:txBody>
      </p:sp>
      <p:grpSp>
        <p:nvGrpSpPr>
          <p:cNvPr id="46085" name="Group 3"/>
          <p:cNvGrpSpPr>
            <a:grpSpLocks/>
          </p:cNvGrpSpPr>
          <p:nvPr/>
        </p:nvGrpSpPr>
        <p:grpSpPr bwMode="auto">
          <a:xfrm>
            <a:off x="401638" y="1568450"/>
            <a:ext cx="8437563" cy="5051425"/>
            <a:chOff x="253" y="988"/>
            <a:chExt cx="5315" cy="3182"/>
          </a:xfrm>
        </p:grpSpPr>
        <p:pic>
          <p:nvPicPr>
            <p:cNvPr id="46096"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7"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6098"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6"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7"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9" name="Group 10"/>
          <p:cNvGrpSpPr>
            <a:grpSpLocks/>
          </p:cNvGrpSpPr>
          <p:nvPr/>
        </p:nvGrpSpPr>
        <p:grpSpPr bwMode="auto">
          <a:xfrm>
            <a:off x="-57150" y="1479550"/>
            <a:ext cx="9088438" cy="5172075"/>
            <a:chOff x="-36" y="932"/>
            <a:chExt cx="5725" cy="3258"/>
          </a:xfrm>
        </p:grpSpPr>
        <p:sp>
          <p:nvSpPr>
            <p:cNvPr id="30" name="Freeform 11"/>
            <p:cNvSpPr>
              <a:spLocks/>
            </p:cNvSpPr>
            <p:nvPr/>
          </p:nvSpPr>
          <p:spPr bwMode="auto">
            <a:xfrm>
              <a:off x="384" y="2807"/>
              <a:ext cx="5171" cy="1383"/>
            </a:xfrm>
            <a:custGeom>
              <a:avLst/>
              <a:gdLst>
                <a:gd name="T0" fmla="*/ 0 w 5171"/>
                <a:gd name="T1" fmla="*/ 25 h 1383"/>
                <a:gd name="T2" fmla="*/ 516 w 5171"/>
                <a:gd name="T3" fmla="*/ 31 h 1383"/>
                <a:gd name="T4" fmla="*/ 840 w 5171"/>
                <a:gd name="T5" fmla="*/ 211 h 1383"/>
                <a:gd name="T6" fmla="*/ 1200 w 5171"/>
                <a:gd name="T7" fmla="*/ 217 h 1383"/>
                <a:gd name="T8" fmla="*/ 1440 w 5171"/>
                <a:gd name="T9" fmla="*/ 121 h 1383"/>
                <a:gd name="T10" fmla="*/ 2496 w 5171"/>
                <a:gd name="T11" fmla="*/ 121 h 1383"/>
                <a:gd name="T12" fmla="*/ 2736 w 5171"/>
                <a:gd name="T13" fmla="*/ 217 h 1383"/>
                <a:gd name="T14" fmla="*/ 3216 w 5171"/>
                <a:gd name="T15" fmla="*/ 217 h 1383"/>
                <a:gd name="T16" fmla="*/ 3312 w 5171"/>
                <a:gd name="T17" fmla="*/ 409 h 1383"/>
                <a:gd name="T18" fmla="*/ 3624 w 5171"/>
                <a:gd name="T19" fmla="*/ 283 h 1383"/>
                <a:gd name="T20" fmla="*/ 3924 w 5171"/>
                <a:gd name="T21" fmla="*/ 355 h 1383"/>
                <a:gd name="T22" fmla="*/ 4800 w 5171"/>
                <a:gd name="T23" fmla="*/ 292 h 1383"/>
                <a:gd name="T24" fmla="*/ 5088 w 5171"/>
                <a:gd name="T25" fmla="*/ 409 h 1383"/>
                <a:gd name="T26" fmla="*/ 5082 w 5171"/>
                <a:gd name="T27" fmla="*/ 1189 h 1383"/>
                <a:gd name="T28" fmla="*/ 4554 w 5171"/>
                <a:gd name="T29" fmla="*/ 1357 h 1383"/>
                <a:gd name="T30" fmla="*/ 2598 w 5171"/>
                <a:gd name="T31" fmla="*/ 1345 h 1383"/>
                <a:gd name="T32" fmla="*/ 1962 w 5171"/>
                <a:gd name="T33" fmla="*/ 1189 h 1383"/>
                <a:gd name="T34" fmla="*/ 2016 w 5171"/>
                <a:gd name="T35" fmla="*/ 457 h 1383"/>
                <a:gd name="T36" fmla="*/ 2448 w 5171"/>
                <a:gd name="T37" fmla="*/ 361 h 13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71"/>
                <a:gd name="T58" fmla="*/ 0 h 1383"/>
                <a:gd name="T59" fmla="*/ 5171 w 5171"/>
                <a:gd name="T60" fmla="*/ 1383 h 13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71" h="1383">
                  <a:moveTo>
                    <a:pt x="0" y="25"/>
                  </a:moveTo>
                  <a:cubicBezTo>
                    <a:pt x="86" y="26"/>
                    <a:pt x="376" y="0"/>
                    <a:pt x="516" y="31"/>
                  </a:cubicBezTo>
                  <a:cubicBezTo>
                    <a:pt x="656" y="62"/>
                    <a:pt x="726" y="180"/>
                    <a:pt x="840" y="211"/>
                  </a:cubicBezTo>
                  <a:cubicBezTo>
                    <a:pt x="954" y="242"/>
                    <a:pt x="1100" y="232"/>
                    <a:pt x="1200" y="217"/>
                  </a:cubicBezTo>
                  <a:cubicBezTo>
                    <a:pt x="1300" y="202"/>
                    <a:pt x="1224" y="137"/>
                    <a:pt x="1440" y="121"/>
                  </a:cubicBezTo>
                  <a:cubicBezTo>
                    <a:pt x="1656" y="105"/>
                    <a:pt x="2280" y="105"/>
                    <a:pt x="2496" y="121"/>
                  </a:cubicBezTo>
                  <a:cubicBezTo>
                    <a:pt x="2712" y="137"/>
                    <a:pt x="2616" y="201"/>
                    <a:pt x="2736" y="217"/>
                  </a:cubicBezTo>
                  <a:cubicBezTo>
                    <a:pt x="2856" y="233"/>
                    <a:pt x="3120" y="185"/>
                    <a:pt x="3216" y="217"/>
                  </a:cubicBezTo>
                  <a:cubicBezTo>
                    <a:pt x="3312" y="249"/>
                    <a:pt x="3244" y="398"/>
                    <a:pt x="3312" y="409"/>
                  </a:cubicBezTo>
                  <a:cubicBezTo>
                    <a:pt x="3380" y="420"/>
                    <a:pt x="3522" y="292"/>
                    <a:pt x="3624" y="283"/>
                  </a:cubicBezTo>
                  <a:cubicBezTo>
                    <a:pt x="3726" y="274"/>
                    <a:pt x="3728" y="353"/>
                    <a:pt x="3924" y="355"/>
                  </a:cubicBezTo>
                  <a:cubicBezTo>
                    <a:pt x="4120" y="357"/>
                    <a:pt x="4606" y="283"/>
                    <a:pt x="4800" y="292"/>
                  </a:cubicBezTo>
                  <a:cubicBezTo>
                    <a:pt x="4994" y="301"/>
                    <a:pt x="5041" y="259"/>
                    <a:pt x="5088" y="409"/>
                  </a:cubicBezTo>
                  <a:cubicBezTo>
                    <a:pt x="5135" y="559"/>
                    <a:pt x="5171" y="1031"/>
                    <a:pt x="5082" y="1189"/>
                  </a:cubicBezTo>
                  <a:cubicBezTo>
                    <a:pt x="4993" y="1347"/>
                    <a:pt x="4968" y="1331"/>
                    <a:pt x="4554" y="1357"/>
                  </a:cubicBezTo>
                  <a:cubicBezTo>
                    <a:pt x="4140" y="1383"/>
                    <a:pt x="3030" y="1373"/>
                    <a:pt x="2598" y="1345"/>
                  </a:cubicBezTo>
                  <a:cubicBezTo>
                    <a:pt x="2166" y="1317"/>
                    <a:pt x="2059" y="1337"/>
                    <a:pt x="1962" y="1189"/>
                  </a:cubicBezTo>
                  <a:cubicBezTo>
                    <a:pt x="1865" y="1041"/>
                    <a:pt x="1935" y="595"/>
                    <a:pt x="2016" y="457"/>
                  </a:cubicBezTo>
                  <a:cubicBezTo>
                    <a:pt x="2097" y="319"/>
                    <a:pt x="2272" y="329"/>
                    <a:pt x="2448" y="361"/>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 name="Freeform 12"/>
            <p:cNvSpPr>
              <a:spLocks/>
            </p:cNvSpPr>
            <p:nvPr/>
          </p:nvSpPr>
          <p:spPr bwMode="auto">
            <a:xfrm>
              <a:off x="39" y="932"/>
              <a:ext cx="5323" cy="1900"/>
            </a:xfrm>
            <a:custGeom>
              <a:avLst/>
              <a:gdLst>
                <a:gd name="T0" fmla="*/ 345 w 5323"/>
                <a:gd name="T1" fmla="*/ 1900 h 1900"/>
                <a:gd name="T2" fmla="*/ 543 w 5323"/>
                <a:gd name="T3" fmla="*/ 1684 h 1900"/>
                <a:gd name="T4" fmla="*/ 537 w 5323"/>
                <a:gd name="T5" fmla="*/ 700 h 1900"/>
                <a:gd name="T6" fmla="*/ 1161 w 5323"/>
                <a:gd name="T7" fmla="*/ 796 h 1900"/>
                <a:gd name="T8" fmla="*/ 3321 w 5323"/>
                <a:gd name="T9" fmla="*/ 796 h 1900"/>
                <a:gd name="T10" fmla="*/ 3609 w 5323"/>
                <a:gd name="T11" fmla="*/ 412 h 1900"/>
                <a:gd name="T12" fmla="*/ 4665 w 5323"/>
                <a:gd name="T13" fmla="*/ 412 h 1900"/>
                <a:gd name="T14" fmla="*/ 4953 w 5323"/>
                <a:gd name="T15" fmla="*/ 748 h 1900"/>
                <a:gd name="T16" fmla="*/ 5145 w 5323"/>
                <a:gd name="T17" fmla="*/ 604 h 1900"/>
                <a:gd name="T18" fmla="*/ 5163 w 5323"/>
                <a:gd name="T19" fmla="*/ 136 h 1900"/>
                <a:gd name="T20" fmla="*/ 4185 w 5323"/>
                <a:gd name="T21" fmla="*/ 40 h 1900"/>
                <a:gd name="T22" fmla="*/ 987 w 5323"/>
                <a:gd name="T23" fmla="*/ 64 h 1900"/>
                <a:gd name="T24" fmla="*/ 123 w 5323"/>
                <a:gd name="T25" fmla="*/ 424 h 1900"/>
                <a:gd name="T26" fmla="*/ 249 w 5323"/>
                <a:gd name="T27" fmla="*/ 1852 h 19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3"/>
                <a:gd name="T43" fmla="*/ 0 h 1900"/>
                <a:gd name="T44" fmla="*/ 5323 w 5323"/>
                <a:gd name="T45" fmla="*/ 1900 h 19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3" h="1900">
                  <a:moveTo>
                    <a:pt x="345" y="1900"/>
                  </a:moveTo>
                  <a:cubicBezTo>
                    <a:pt x="378" y="1864"/>
                    <a:pt x="511" y="1884"/>
                    <a:pt x="543" y="1684"/>
                  </a:cubicBezTo>
                  <a:cubicBezTo>
                    <a:pt x="575" y="1484"/>
                    <a:pt x="434" y="848"/>
                    <a:pt x="537" y="700"/>
                  </a:cubicBezTo>
                  <a:cubicBezTo>
                    <a:pt x="640" y="552"/>
                    <a:pt x="697" y="780"/>
                    <a:pt x="1161" y="796"/>
                  </a:cubicBezTo>
                  <a:cubicBezTo>
                    <a:pt x="1625" y="812"/>
                    <a:pt x="2913" y="860"/>
                    <a:pt x="3321" y="796"/>
                  </a:cubicBezTo>
                  <a:cubicBezTo>
                    <a:pt x="3729" y="732"/>
                    <a:pt x="3385" y="476"/>
                    <a:pt x="3609" y="412"/>
                  </a:cubicBezTo>
                  <a:cubicBezTo>
                    <a:pt x="3833" y="348"/>
                    <a:pt x="4441" y="356"/>
                    <a:pt x="4665" y="412"/>
                  </a:cubicBezTo>
                  <a:cubicBezTo>
                    <a:pt x="4889" y="468"/>
                    <a:pt x="4873" y="716"/>
                    <a:pt x="4953" y="748"/>
                  </a:cubicBezTo>
                  <a:cubicBezTo>
                    <a:pt x="5033" y="780"/>
                    <a:pt x="5110" y="706"/>
                    <a:pt x="5145" y="604"/>
                  </a:cubicBezTo>
                  <a:cubicBezTo>
                    <a:pt x="5180" y="502"/>
                    <a:pt x="5323" y="230"/>
                    <a:pt x="5163" y="136"/>
                  </a:cubicBezTo>
                  <a:cubicBezTo>
                    <a:pt x="5003" y="42"/>
                    <a:pt x="4881" y="52"/>
                    <a:pt x="4185" y="40"/>
                  </a:cubicBezTo>
                  <a:cubicBezTo>
                    <a:pt x="3489" y="28"/>
                    <a:pt x="1664" y="0"/>
                    <a:pt x="987" y="64"/>
                  </a:cubicBezTo>
                  <a:cubicBezTo>
                    <a:pt x="310" y="128"/>
                    <a:pt x="246" y="126"/>
                    <a:pt x="123" y="424"/>
                  </a:cubicBezTo>
                  <a:cubicBezTo>
                    <a:pt x="0" y="722"/>
                    <a:pt x="223" y="1555"/>
                    <a:pt x="249" y="1852"/>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 name="Text Box 13"/>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3" name="Text Box 14"/>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4" name="Text Box 15"/>
            <p:cNvSpPr txBox="1">
              <a:spLocks noChangeArrowheads="1"/>
            </p:cNvSpPr>
            <p:nvPr/>
          </p:nvSpPr>
          <p:spPr bwMode="auto">
            <a:xfrm>
              <a:off x="3996"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5" name="Text Box 16"/>
            <p:cNvSpPr txBox="1">
              <a:spLocks noChangeArrowheads="1"/>
            </p:cNvSpPr>
            <p:nvPr/>
          </p:nvSpPr>
          <p:spPr bwMode="auto">
            <a:xfrm>
              <a:off x="2380"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600ps</a:t>
              </a:r>
            </a:p>
          </p:txBody>
        </p:sp>
        <p:sp>
          <p:nvSpPr>
            <p:cNvPr id="36" name="Text Box 17"/>
            <p:cNvSpPr txBox="1">
              <a:spLocks noChangeArrowheads="1"/>
            </p:cNvSpPr>
            <p:nvPr/>
          </p:nvSpPr>
          <p:spPr bwMode="auto">
            <a:xfrm>
              <a:off x="1132" y="15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7" name="Text Box 18"/>
            <p:cNvSpPr txBox="1">
              <a:spLocks noChangeArrowheads="1"/>
            </p:cNvSpPr>
            <p:nvPr/>
          </p:nvSpPr>
          <p:spPr bwMode="auto">
            <a:xfrm>
              <a:off x="-36"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8" name="Text Box 19"/>
            <p:cNvSpPr txBox="1">
              <a:spLocks noChangeArrowheads="1"/>
            </p:cNvSpPr>
            <p:nvPr/>
          </p:nvSpPr>
          <p:spPr bwMode="auto">
            <a:xfrm>
              <a:off x="5100" y="297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550ps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76200"/>
            <a:ext cx="8229600" cy="990600"/>
          </a:xfrm>
        </p:spPr>
        <p:txBody>
          <a:bodyPr/>
          <a:lstStyle/>
          <a:p>
            <a:pPr eaLnBrk="1" hangingPunct="1"/>
            <a:r>
              <a:rPr lang="en-US" altLang="zh-CN" dirty="0"/>
              <a:t>SW</a:t>
            </a:r>
          </a:p>
        </p:txBody>
      </p:sp>
      <p:grpSp>
        <p:nvGrpSpPr>
          <p:cNvPr id="47119" name="Group 4"/>
          <p:cNvGrpSpPr>
            <a:grpSpLocks/>
          </p:cNvGrpSpPr>
          <p:nvPr/>
        </p:nvGrpSpPr>
        <p:grpSpPr bwMode="auto">
          <a:xfrm>
            <a:off x="401638" y="1568450"/>
            <a:ext cx="8437563" cy="5051425"/>
            <a:chOff x="253" y="988"/>
            <a:chExt cx="5315" cy="3182"/>
          </a:xfrm>
        </p:grpSpPr>
        <p:pic>
          <p:nvPicPr>
            <p:cNvPr id="47121" name="Picture 5"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 Box 6"/>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7123" name="Text Box 7"/>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8" name="Text Box 8"/>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9" name="Text Box 9"/>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30" name="Group 11"/>
          <p:cNvGrpSpPr>
            <a:grpSpLocks/>
          </p:cNvGrpSpPr>
          <p:nvPr/>
        </p:nvGrpSpPr>
        <p:grpSpPr bwMode="auto">
          <a:xfrm>
            <a:off x="-57150" y="1479550"/>
            <a:ext cx="8569325" cy="4087813"/>
            <a:chOff x="-36" y="932"/>
            <a:chExt cx="5398" cy="2575"/>
          </a:xfrm>
        </p:grpSpPr>
        <p:sp>
          <p:nvSpPr>
            <p:cNvPr id="31" name="Freeform 12"/>
            <p:cNvSpPr>
              <a:spLocks/>
            </p:cNvSpPr>
            <p:nvPr/>
          </p:nvSpPr>
          <p:spPr bwMode="auto">
            <a:xfrm>
              <a:off x="384" y="2807"/>
              <a:ext cx="4406" cy="420"/>
            </a:xfrm>
            <a:custGeom>
              <a:avLst/>
              <a:gdLst>
                <a:gd name="T0" fmla="*/ 0 w 4406"/>
                <a:gd name="T1" fmla="*/ 25 h 420"/>
                <a:gd name="T2" fmla="*/ 516 w 4406"/>
                <a:gd name="T3" fmla="*/ 31 h 420"/>
                <a:gd name="T4" fmla="*/ 840 w 4406"/>
                <a:gd name="T5" fmla="*/ 211 h 420"/>
                <a:gd name="T6" fmla="*/ 1200 w 4406"/>
                <a:gd name="T7" fmla="*/ 217 h 420"/>
                <a:gd name="T8" fmla="*/ 1440 w 4406"/>
                <a:gd name="T9" fmla="*/ 121 h 420"/>
                <a:gd name="T10" fmla="*/ 2496 w 4406"/>
                <a:gd name="T11" fmla="*/ 121 h 420"/>
                <a:gd name="T12" fmla="*/ 2736 w 4406"/>
                <a:gd name="T13" fmla="*/ 217 h 420"/>
                <a:gd name="T14" fmla="*/ 3216 w 4406"/>
                <a:gd name="T15" fmla="*/ 217 h 420"/>
                <a:gd name="T16" fmla="*/ 3312 w 4406"/>
                <a:gd name="T17" fmla="*/ 409 h 420"/>
                <a:gd name="T18" fmla="*/ 3624 w 4406"/>
                <a:gd name="T19" fmla="*/ 283 h 420"/>
                <a:gd name="T20" fmla="*/ 3924 w 4406"/>
                <a:gd name="T21" fmla="*/ 355 h 420"/>
                <a:gd name="T22" fmla="*/ 4406 w 4406"/>
                <a:gd name="T23" fmla="*/ 350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06"/>
                <a:gd name="T37" fmla="*/ 0 h 420"/>
                <a:gd name="T38" fmla="*/ 4406 w 4406"/>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06" h="420">
                  <a:moveTo>
                    <a:pt x="0" y="25"/>
                  </a:moveTo>
                  <a:cubicBezTo>
                    <a:pt x="86" y="26"/>
                    <a:pt x="376" y="0"/>
                    <a:pt x="516" y="31"/>
                  </a:cubicBezTo>
                  <a:cubicBezTo>
                    <a:pt x="656" y="62"/>
                    <a:pt x="726" y="180"/>
                    <a:pt x="840" y="211"/>
                  </a:cubicBezTo>
                  <a:cubicBezTo>
                    <a:pt x="954" y="242"/>
                    <a:pt x="1100" y="232"/>
                    <a:pt x="1200" y="217"/>
                  </a:cubicBezTo>
                  <a:cubicBezTo>
                    <a:pt x="1300" y="202"/>
                    <a:pt x="1224" y="137"/>
                    <a:pt x="1440" y="121"/>
                  </a:cubicBezTo>
                  <a:cubicBezTo>
                    <a:pt x="1656" y="105"/>
                    <a:pt x="2280" y="105"/>
                    <a:pt x="2496" y="121"/>
                  </a:cubicBezTo>
                  <a:cubicBezTo>
                    <a:pt x="2712" y="137"/>
                    <a:pt x="2616" y="201"/>
                    <a:pt x="2736" y="217"/>
                  </a:cubicBezTo>
                  <a:cubicBezTo>
                    <a:pt x="2856" y="233"/>
                    <a:pt x="3120" y="185"/>
                    <a:pt x="3216" y="217"/>
                  </a:cubicBezTo>
                  <a:cubicBezTo>
                    <a:pt x="3312" y="249"/>
                    <a:pt x="3244" y="398"/>
                    <a:pt x="3312" y="409"/>
                  </a:cubicBezTo>
                  <a:cubicBezTo>
                    <a:pt x="3380" y="420"/>
                    <a:pt x="3522" y="292"/>
                    <a:pt x="3624" y="283"/>
                  </a:cubicBezTo>
                  <a:cubicBezTo>
                    <a:pt x="3726" y="274"/>
                    <a:pt x="3794" y="344"/>
                    <a:pt x="3924" y="355"/>
                  </a:cubicBezTo>
                  <a:cubicBezTo>
                    <a:pt x="4054" y="366"/>
                    <a:pt x="4306" y="351"/>
                    <a:pt x="4406" y="350"/>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 name="Freeform 13"/>
            <p:cNvSpPr>
              <a:spLocks/>
            </p:cNvSpPr>
            <p:nvPr/>
          </p:nvSpPr>
          <p:spPr bwMode="auto">
            <a:xfrm>
              <a:off x="39" y="932"/>
              <a:ext cx="5323" cy="1900"/>
            </a:xfrm>
            <a:custGeom>
              <a:avLst/>
              <a:gdLst>
                <a:gd name="T0" fmla="*/ 345 w 5323"/>
                <a:gd name="T1" fmla="*/ 1900 h 1900"/>
                <a:gd name="T2" fmla="*/ 543 w 5323"/>
                <a:gd name="T3" fmla="*/ 1684 h 1900"/>
                <a:gd name="T4" fmla="*/ 537 w 5323"/>
                <a:gd name="T5" fmla="*/ 700 h 1900"/>
                <a:gd name="T6" fmla="*/ 1161 w 5323"/>
                <a:gd name="T7" fmla="*/ 796 h 1900"/>
                <a:gd name="T8" fmla="*/ 3321 w 5323"/>
                <a:gd name="T9" fmla="*/ 796 h 1900"/>
                <a:gd name="T10" fmla="*/ 3609 w 5323"/>
                <a:gd name="T11" fmla="*/ 412 h 1900"/>
                <a:gd name="T12" fmla="*/ 4665 w 5323"/>
                <a:gd name="T13" fmla="*/ 412 h 1900"/>
                <a:gd name="T14" fmla="*/ 4953 w 5323"/>
                <a:gd name="T15" fmla="*/ 748 h 1900"/>
                <a:gd name="T16" fmla="*/ 5145 w 5323"/>
                <a:gd name="T17" fmla="*/ 604 h 1900"/>
                <a:gd name="T18" fmla="*/ 5163 w 5323"/>
                <a:gd name="T19" fmla="*/ 136 h 1900"/>
                <a:gd name="T20" fmla="*/ 4185 w 5323"/>
                <a:gd name="T21" fmla="*/ 40 h 1900"/>
                <a:gd name="T22" fmla="*/ 987 w 5323"/>
                <a:gd name="T23" fmla="*/ 64 h 1900"/>
                <a:gd name="T24" fmla="*/ 123 w 5323"/>
                <a:gd name="T25" fmla="*/ 424 h 1900"/>
                <a:gd name="T26" fmla="*/ 249 w 5323"/>
                <a:gd name="T27" fmla="*/ 1852 h 19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3"/>
                <a:gd name="T43" fmla="*/ 0 h 1900"/>
                <a:gd name="T44" fmla="*/ 5323 w 5323"/>
                <a:gd name="T45" fmla="*/ 1900 h 19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3" h="1900">
                  <a:moveTo>
                    <a:pt x="345" y="1900"/>
                  </a:moveTo>
                  <a:cubicBezTo>
                    <a:pt x="378" y="1864"/>
                    <a:pt x="511" y="1884"/>
                    <a:pt x="543" y="1684"/>
                  </a:cubicBezTo>
                  <a:cubicBezTo>
                    <a:pt x="575" y="1484"/>
                    <a:pt x="434" y="848"/>
                    <a:pt x="537" y="700"/>
                  </a:cubicBezTo>
                  <a:cubicBezTo>
                    <a:pt x="640" y="552"/>
                    <a:pt x="697" y="780"/>
                    <a:pt x="1161" y="796"/>
                  </a:cubicBezTo>
                  <a:cubicBezTo>
                    <a:pt x="1625" y="812"/>
                    <a:pt x="2913" y="860"/>
                    <a:pt x="3321" y="796"/>
                  </a:cubicBezTo>
                  <a:cubicBezTo>
                    <a:pt x="3729" y="732"/>
                    <a:pt x="3385" y="476"/>
                    <a:pt x="3609" y="412"/>
                  </a:cubicBezTo>
                  <a:cubicBezTo>
                    <a:pt x="3833" y="348"/>
                    <a:pt x="4441" y="356"/>
                    <a:pt x="4665" y="412"/>
                  </a:cubicBezTo>
                  <a:cubicBezTo>
                    <a:pt x="4889" y="468"/>
                    <a:pt x="4873" y="716"/>
                    <a:pt x="4953" y="748"/>
                  </a:cubicBezTo>
                  <a:cubicBezTo>
                    <a:pt x="5033" y="780"/>
                    <a:pt x="5110" y="706"/>
                    <a:pt x="5145" y="604"/>
                  </a:cubicBezTo>
                  <a:cubicBezTo>
                    <a:pt x="5180" y="502"/>
                    <a:pt x="5323" y="230"/>
                    <a:pt x="5163" y="136"/>
                  </a:cubicBezTo>
                  <a:cubicBezTo>
                    <a:pt x="5003" y="42"/>
                    <a:pt x="4881" y="52"/>
                    <a:pt x="4185" y="40"/>
                  </a:cubicBezTo>
                  <a:cubicBezTo>
                    <a:pt x="3489" y="28"/>
                    <a:pt x="1664" y="0"/>
                    <a:pt x="987" y="64"/>
                  </a:cubicBezTo>
                  <a:cubicBezTo>
                    <a:pt x="310" y="128"/>
                    <a:pt x="246" y="126"/>
                    <a:pt x="123" y="424"/>
                  </a:cubicBezTo>
                  <a:cubicBezTo>
                    <a:pt x="0" y="722"/>
                    <a:pt x="223" y="1555"/>
                    <a:pt x="249" y="1852"/>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 name="Text Box 14"/>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4" name="Text Box 15"/>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5" name="Text Box 16"/>
            <p:cNvSpPr txBox="1">
              <a:spLocks noChangeArrowheads="1"/>
            </p:cNvSpPr>
            <p:nvPr/>
          </p:nvSpPr>
          <p:spPr bwMode="auto">
            <a:xfrm>
              <a:off x="3996"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6" name="Text Box 17"/>
            <p:cNvSpPr txBox="1">
              <a:spLocks noChangeArrowheads="1"/>
            </p:cNvSpPr>
            <p:nvPr/>
          </p:nvSpPr>
          <p:spPr bwMode="auto">
            <a:xfrm>
              <a:off x="1132" y="15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7" name="Text Box 18"/>
            <p:cNvSpPr txBox="1">
              <a:spLocks noChangeArrowheads="1"/>
            </p:cNvSpPr>
            <p:nvPr/>
          </p:nvSpPr>
          <p:spPr bwMode="auto">
            <a:xfrm>
              <a:off x="-36"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8" name="Text Box 19"/>
            <p:cNvSpPr txBox="1">
              <a:spLocks noChangeArrowheads="1"/>
            </p:cNvSpPr>
            <p:nvPr/>
          </p:nvSpPr>
          <p:spPr bwMode="auto">
            <a:xfrm>
              <a:off x="4540" y="321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550ps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76200"/>
            <a:ext cx="8229600" cy="1000125"/>
          </a:xfrm>
        </p:spPr>
        <p:txBody>
          <a:bodyPr/>
          <a:lstStyle/>
          <a:p>
            <a:pPr eaLnBrk="1" hangingPunct="1"/>
            <a:r>
              <a:rPr lang="en-US" altLang="zh-CN" dirty="0"/>
              <a:t>Branch-</a:t>
            </a:r>
            <a:r>
              <a:rPr lang="zh-CN" altLang="en-US" dirty="0"/>
              <a:t>跳转</a:t>
            </a:r>
            <a:endParaRPr lang="en-US" altLang="zh-CN" dirty="0"/>
          </a:p>
        </p:txBody>
      </p:sp>
      <p:grpSp>
        <p:nvGrpSpPr>
          <p:cNvPr id="48133" name="Group 3"/>
          <p:cNvGrpSpPr>
            <a:grpSpLocks/>
          </p:cNvGrpSpPr>
          <p:nvPr/>
        </p:nvGrpSpPr>
        <p:grpSpPr bwMode="auto">
          <a:xfrm>
            <a:off x="401638" y="1568450"/>
            <a:ext cx="8437563" cy="5051425"/>
            <a:chOff x="253" y="988"/>
            <a:chExt cx="5315" cy="3182"/>
          </a:xfrm>
        </p:grpSpPr>
        <p:pic>
          <p:nvPicPr>
            <p:cNvPr id="48144"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5"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8146"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6"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7"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9" name="Group 10"/>
          <p:cNvGrpSpPr>
            <a:grpSpLocks/>
          </p:cNvGrpSpPr>
          <p:nvPr/>
        </p:nvGrpSpPr>
        <p:grpSpPr bwMode="auto">
          <a:xfrm>
            <a:off x="-434975" y="1076325"/>
            <a:ext cx="9288463" cy="4046538"/>
            <a:chOff x="-274" y="678"/>
            <a:chExt cx="5851" cy="2549"/>
          </a:xfrm>
        </p:grpSpPr>
        <p:sp>
          <p:nvSpPr>
            <p:cNvPr id="30" name="Freeform 11"/>
            <p:cNvSpPr>
              <a:spLocks/>
            </p:cNvSpPr>
            <p:nvPr/>
          </p:nvSpPr>
          <p:spPr bwMode="auto">
            <a:xfrm>
              <a:off x="-274" y="678"/>
              <a:ext cx="5851" cy="2549"/>
            </a:xfrm>
            <a:custGeom>
              <a:avLst/>
              <a:gdLst>
                <a:gd name="T0" fmla="*/ 658 w 5851"/>
                <a:gd name="T1" fmla="*/ 2154 h 2549"/>
                <a:gd name="T2" fmla="*/ 1174 w 5851"/>
                <a:gd name="T3" fmla="*/ 2160 h 2549"/>
                <a:gd name="T4" fmla="*/ 1498 w 5851"/>
                <a:gd name="T5" fmla="*/ 2340 h 2549"/>
                <a:gd name="T6" fmla="*/ 1858 w 5851"/>
                <a:gd name="T7" fmla="*/ 2346 h 2549"/>
                <a:gd name="T8" fmla="*/ 2098 w 5851"/>
                <a:gd name="T9" fmla="*/ 2250 h 2549"/>
                <a:gd name="T10" fmla="*/ 3154 w 5851"/>
                <a:gd name="T11" fmla="*/ 2250 h 2549"/>
                <a:gd name="T12" fmla="*/ 3394 w 5851"/>
                <a:gd name="T13" fmla="*/ 2346 h 2549"/>
                <a:gd name="T14" fmla="*/ 3874 w 5851"/>
                <a:gd name="T15" fmla="*/ 2346 h 2549"/>
                <a:gd name="T16" fmla="*/ 3970 w 5851"/>
                <a:gd name="T17" fmla="*/ 2538 h 2549"/>
                <a:gd name="T18" fmla="*/ 4282 w 5851"/>
                <a:gd name="T19" fmla="*/ 2412 h 2549"/>
                <a:gd name="T20" fmla="*/ 4612 w 5851"/>
                <a:gd name="T21" fmla="*/ 2289 h 2549"/>
                <a:gd name="T22" fmla="*/ 4641 w 5851"/>
                <a:gd name="T23" fmla="*/ 1327 h 2549"/>
                <a:gd name="T24" fmla="*/ 5021 w 5851"/>
                <a:gd name="T25" fmla="*/ 1312 h 2549"/>
                <a:gd name="T26" fmla="*/ 4991 w 5851"/>
                <a:gd name="T27" fmla="*/ 875 h 2549"/>
                <a:gd name="T28" fmla="*/ 5487 w 5851"/>
                <a:gd name="T29" fmla="*/ 963 h 2549"/>
                <a:gd name="T30" fmla="*/ 5064 w 5851"/>
                <a:gd name="T31" fmla="*/ 292 h 2549"/>
                <a:gd name="T32" fmla="*/ 763 w 5851"/>
                <a:gd name="T33" fmla="*/ 277 h 2549"/>
                <a:gd name="T34" fmla="*/ 485 w 5851"/>
                <a:gd name="T35" fmla="*/ 1954 h 25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51"/>
                <a:gd name="T55" fmla="*/ 0 h 2549"/>
                <a:gd name="T56" fmla="*/ 5851 w 5851"/>
                <a:gd name="T57" fmla="*/ 2549 h 25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51" h="2549">
                  <a:moveTo>
                    <a:pt x="658" y="2154"/>
                  </a:moveTo>
                  <a:cubicBezTo>
                    <a:pt x="744" y="2155"/>
                    <a:pt x="1034" y="2129"/>
                    <a:pt x="1174" y="2160"/>
                  </a:cubicBezTo>
                  <a:cubicBezTo>
                    <a:pt x="1314" y="2191"/>
                    <a:pt x="1384" y="2309"/>
                    <a:pt x="1498" y="2340"/>
                  </a:cubicBezTo>
                  <a:cubicBezTo>
                    <a:pt x="1612" y="2371"/>
                    <a:pt x="1758" y="2361"/>
                    <a:pt x="1858" y="2346"/>
                  </a:cubicBezTo>
                  <a:cubicBezTo>
                    <a:pt x="1958" y="2331"/>
                    <a:pt x="1882" y="2266"/>
                    <a:pt x="2098" y="2250"/>
                  </a:cubicBezTo>
                  <a:cubicBezTo>
                    <a:pt x="2314" y="2234"/>
                    <a:pt x="2938" y="2234"/>
                    <a:pt x="3154" y="2250"/>
                  </a:cubicBezTo>
                  <a:cubicBezTo>
                    <a:pt x="3370" y="2266"/>
                    <a:pt x="3274" y="2330"/>
                    <a:pt x="3394" y="2346"/>
                  </a:cubicBezTo>
                  <a:cubicBezTo>
                    <a:pt x="3514" y="2362"/>
                    <a:pt x="3778" y="2314"/>
                    <a:pt x="3874" y="2346"/>
                  </a:cubicBezTo>
                  <a:cubicBezTo>
                    <a:pt x="3970" y="2378"/>
                    <a:pt x="3902" y="2527"/>
                    <a:pt x="3970" y="2538"/>
                  </a:cubicBezTo>
                  <a:cubicBezTo>
                    <a:pt x="4038" y="2549"/>
                    <a:pt x="4175" y="2453"/>
                    <a:pt x="4282" y="2412"/>
                  </a:cubicBezTo>
                  <a:cubicBezTo>
                    <a:pt x="4389" y="2371"/>
                    <a:pt x="4552" y="2470"/>
                    <a:pt x="4612" y="2289"/>
                  </a:cubicBezTo>
                  <a:cubicBezTo>
                    <a:pt x="4672" y="2108"/>
                    <a:pt x="4573" y="1490"/>
                    <a:pt x="4641" y="1327"/>
                  </a:cubicBezTo>
                  <a:cubicBezTo>
                    <a:pt x="4709" y="1164"/>
                    <a:pt x="4963" y="1387"/>
                    <a:pt x="5021" y="1312"/>
                  </a:cubicBezTo>
                  <a:cubicBezTo>
                    <a:pt x="5079" y="1237"/>
                    <a:pt x="4913" y="933"/>
                    <a:pt x="4991" y="875"/>
                  </a:cubicBezTo>
                  <a:cubicBezTo>
                    <a:pt x="5069" y="817"/>
                    <a:pt x="5475" y="1060"/>
                    <a:pt x="5487" y="963"/>
                  </a:cubicBezTo>
                  <a:cubicBezTo>
                    <a:pt x="5499" y="866"/>
                    <a:pt x="5851" y="406"/>
                    <a:pt x="5064" y="292"/>
                  </a:cubicBezTo>
                  <a:cubicBezTo>
                    <a:pt x="4277" y="178"/>
                    <a:pt x="1526" y="0"/>
                    <a:pt x="763" y="277"/>
                  </a:cubicBezTo>
                  <a:cubicBezTo>
                    <a:pt x="0" y="554"/>
                    <a:pt x="543" y="1605"/>
                    <a:pt x="485" y="1954"/>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48136" name="Group 12"/>
            <p:cNvGrpSpPr>
              <a:grpSpLocks/>
            </p:cNvGrpSpPr>
            <p:nvPr/>
          </p:nvGrpSpPr>
          <p:grpSpPr bwMode="auto">
            <a:xfrm>
              <a:off x="12" y="1344"/>
              <a:ext cx="4749" cy="1731"/>
              <a:chOff x="12" y="1344"/>
              <a:chExt cx="4749" cy="1731"/>
            </a:xfrm>
          </p:grpSpPr>
          <p:sp>
            <p:nvSpPr>
              <p:cNvPr id="32" name="Freeform 13"/>
              <p:cNvSpPr>
                <a:spLocks/>
              </p:cNvSpPr>
              <p:nvPr/>
            </p:nvSpPr>
            <p:spPr bwMode="auto">
              <a:xfrm>
                <a:off x="384" y="1422"/>
                <a:ext cx="4377" cy="1410"/>
              </a:xfrm>
              <a:custGeom>
                <a:avLst/>
                <a:gdLst>
                  <a:gd name="T0" fmla="*/ 0 w 4377"/>
                  <a:gd name="T1" fmla="*/ 1410 h 1410"/>
                  <a:gd name="T2" fmla="*/ 198 w 4377"/>
                  <a:gd name="T3" fmla="*/ 1194 h 1410"/>
                  <a:gd name="T4" fmla="*/ 192 w 4377"/>
                  <a:gd name="T5" fmla="*/ 210 h 1410"/>
                  <a:gd name="T6" fmla="*/ 816 w 4377"/>
                  <a:gd name="T7" fmla="*/ 306 h 1410"/>
                  <a:gd name="T8" fmla="*/ 2976 w 4377"/>
                  <a:gd name="T9" fmla="*/ 306 h 1410"/>
                  <a:gd name="T10" fmla="*/ 3750 w 4377"/>
                  <a:gd name="T11" fmla="*/ 262 h 1410"/>
                  <a:gd name="T12" fmla="*/ 4100 w 4377"/>
                  <a:gd name="T13" fmla="*/ 87 h 1410"/>
                  <a:gd name="T14" fmla="*/ 4377 w 4377"/>
                  <a:gd name="T15" fmla="*/ 0 h 1410"/>
                  <a:gd name="T16" fmla="*/ 0 60000 65536"/>
                  <a:gd name="T17" fmla="*/ 0 60000 65536"/>
                  <a:gd name="T18" fmla="*/ 0 60000 65536"/>
                  <a:gd name="T19" fmla="*/ 0 60000 65536"/>
                  <a:gd name="T20" fmla="*/ 0 60000 65536"/>
                  <a:gd name="T21" fmla="*/ 0 60000 65536"/>
                  <a:gd name="T22" fmla="*/ 0 60000 65536"/>
                  <a:gd name="T23" fmla="*/ 0 60000 65536"/>
                  <a:gd name="T24" fmla="*/ 0 w 4377"/>
                  <a:gd name="T25" fmla="*/ 0 h 1410"/>
                  <a:gd name="T26" fmla="*/ 4377 w 4377"/>
                  <a:gd name="T27" fmla="*/ 1410 h 14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77" h="1410">
                    <a:moveTo>
                      <a:pt x="0" y="1410"/>
                    </a:moveTo>
                    <a:cubicBezTo>
                      <a:pt x="33" y="1374"/>
                      <a:pt x="166" y="1394"/>
                      <a:pt x="198" y="1194"/>
                    </a:cubicBezTo>
                    <a:cubicBezTo>
                      <a:pt x="230" y="994"/>
                      <a:pt x="89" y="358"/>
                      <a:pt x="192" y="210"/>
                    </a:cubicBezTo>
                    <a:cubicBezTo>
                      <a:pt x="295" y="62"/>
                      <a:pt x="352" y="290"/>
                      <a:pt x="816" y="306"/>
                    </a:cubicBezTo>
                    <a:cubicBezTo>
                      <a:pt x="1280" y="322"/>
                      <a:pt x="2487" y="313"/>
                      <a:pt x="2976" y="306"/>
                    </a:cubicBezTo>
                    <a:cubicBezTo>
                      <a:pt x="3465" y="299"/>
                      <a:pt x="3563" y="298"/>
                      <a:pt x="3750" y="262"/>
                    </a:cubicBezTo>
                    <a:cubicBezTo>
                      <a:pt x="3937" y="226"/>
                      <a:pt x="3996" y="131"/>
                      <a:pt x="4100" y="87"/>
                    </a:cubicBezTo>
                    <a:cubicBezTo>
                      <a:pt x="4204" y="43"/>
                      <a:pt x="4319" y="18"/>
                      <a:pt x="4377" y="0"/>
                    </a:cubicBezTo>
                  </a:path>
                </a:pathLst>
              </a:custGeom>
              <a:noFill/>
              <a:ln w="76200">
                <a:solidFill>
                  <a:srgbClr val="063DE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 name="Text Box 14"/>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4" name="Text Box 15"/>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5" name="Text Box 16"/>
              <p:cNvSpPr txBox="1">
                <a:spLocks noChangeArrowheads="1"/>
              </p:cNvSpPr>
              <p:nvPr/>
            </p:nvSpPr>
            <p:spPr bwMode="auto">
              <a:xfrm>
                <a:off x="4108" y="254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6" name="Text Box 17"/>
              <p:cNvSpPr txBox="1">
                <a:spLocks noChangeArrowheads="1"/>
              </p:cNvSpPr>
              <p:nvPr/>
            </p:nvSpPr>
            <p:spPr bwMode="auto">
              <a:xfrm>
                <a:off x="1132" y="1440"/>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7" name="Text Box 18"/>
              <p:cNvSpPr txBox="1">
                <a:spLocks noChangeArrowheads="1"/>
              </p:cNvSpPr>
              <p:nvPr/>
            </p:nvSpPr>
            <p:spPr bwMode="auto">
              <a:xfrm>
                <a:off x="12"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8" name="Text Box 19"/>
              <p:cNvSpPr txBox="1">
                <a:spLocks noChangeArrowheads="1"/>
              </p:cNvSpPr>
              <p:nvPr/>
            </p:nvSpPr>
            <p:spPr bwMode="auto">
              <a:xfrm>
                <a:off x="3820" y="134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76200"/>
            <a:ext cx="8229600" cy="1066800"/>
          </a:xfrm>
        </p:spPr>
        <p:txBody>
          <a:bodyPr/>
          <a:lstStyle/>
          <a:p>
            <a:pPr eaLnBrk="1" hangingPunct="1"/>
            <a:r>
              <a:rPr lang="en-US" altLang="zh-CN" dirty="0"/>
              <a:t>Jump</a:t>
            </a:r>
          </a:p>
        </p:txBody>
      </p:sp>
      <p:grpSp>
        <p:nvGrpSpPr>
          <p:cNvPr id="49157" name="Group 3"/>
          <p:cNvGrpSpPr>
            <a:grpSpLocks/>
          </p:cNvGrpSpPr>
          <p:nvPr/>
        </p:nvGrpSpPr>
        <p:grpSpPr bwMode="auto">
          <a:xfrm>
            <a:off x="401638" y="1568450"/>
            <a:ext cx="8437562" cy="5051425"/>
            <a:chOff x="253" y="988"/>
            <a:chExt cx="5315" cy="3182"/>
          </a:xfrm>
        </p:grpSpPr>
        <p:pic>
          <p:nvPicPr>
            <p:cNvPr id="49166"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7"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9168"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3"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4"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6" name="Group 10"/>
          <p:cNvGrpSpPr>
            <a:grpSpLocks/>
          </p:cNvGrpSpPr>
          <p:nvPr/>
        </p:nvGrpSpPr>
        <p:grpSpPr bwMode="auto">
          <a:xfrm>
            <a:off x="-269875" y="1052513"/>
            <a:ext cx="8974138" cy="3757612"/>
            <a:chOff x="-170" y="663"/>
            <a:chExt cx="5653" cy="2367"/>
          </a:xfrm>
        </p:grpSpPr>
        <p:sp>
          <p:nvSpPr>
            <p:cNvPr id="27" name="Freeform 11"/>
            <p:cNvSpPr>
              <a:spLocks/>
            </p:cNvSpPr>
            <p:nvPr/>
          </p:nvSpPr>
          <p:spPr bwMode="auto">
            <a:xfrm>
              <a:off x="-170" y="663"/>
              <a:ext cx="5653" cy="2367"/>
            </a:xfrm>
            <a:custGeom>
              <a:avLst/>
              <a:gdLst>
                <a:gd name="T0" fmla="*/ 554 w 5653"/>
                <a:gd name="T1" fmla="*/ 2169 h 2367"/>
                <a:gd name="T2" fmla="*/ 1070 w 5653"/>
                <a:gd name="T3" fmla="*/ 2175 h 2367"/>
                <a:gd name="T4" fmla="*/ 1394 w 5653"/>
                <a:gd name="T5" fmla="*/ 2355 h 2367"/>
                <a:gd name="T6" fmla="*/ 1708 w 5653"/>
                <a:gd name="T7" fmla="*/ 2246 h 2367"/>
                <a:gd name="T8" fmla="*/ 1752 w 5653"/>
                <a:gd name="T9" fmla="*/ 1736 h 2367"/>
                <a:gd name="T10" fmla="*/ 2233 w 5653"/>
                <a:gd name="T11" fmla="*/ 1473 h 2367"/>
                <a:gd name="T12" fmla="*/ 3181 w 5653"/>
                <a:gd name="T13" fmla="*/ 1313 h 2367"/>
                <a:gd name="T14" fmla="*/ 3225 w 5653"/>
                <a:gd name="T15" fmla="*/ 453 h 2367"/>
                <a:gd name="T16" fmla="*/ 5150 w 5653"/>
                <a:gd name="T17" fmla="*/ 467 h 2367"/>
                <a:gd name="T18" fmla="*/ 5339 w 5653"/>
                <a:gd name="T19" fmla="*/ 875 h 2367"/>
                <a:gd name="T20" fmla="*/ 5485 w 5653"/>
                <a:gd name="T21" fmla="*/ 525 h 2367"/>
                <a:gd name="T22" fmla="*/ 4333 w 5653"/>
                <a:gd name="T23" fmla="*/ 219 h 2367"/>
                <a:gd name="T24" fmla="*/ 659 w 5653"/>
                <a:gd name="T25" fmla="*/ 292 h 2367"/>
                <a:gd name="T26" fmla="*/ 381 w 5653"/>
                <a:gd name="T27" fmla="*/ 1969 h 23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3"/>
                <a:gd name="T43" fmla="*/ 0 h 2367"/>
                <a:gd name="T44" fmla="*/ 5653 w 5653"/>
                <a:gd name="T45" fmla="*/ 2367 h 23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3" h="2367">
                  <a:moveTo>
                    <a:pt x="554" y="2169"/>
                  </a:moveTo>
                  <a:cubicBezTo>
                    <a:pt x="640" y="2170"/>
                    <a:pt x="930" y="2144"/>
                    <a:pt x="1070" y="2175"/>
                  </a:cubicBezTo>
                  <a:cubicBezTo>
                    <a:pt x="1210" y="2206"/>
                    <a:pt x="1288" y="2343"/>
                    <a:pt x="1394" y="2355"/>
                  </a:cubicBezTo>
                  <a:cubicBezTo>
                    <a:pt x="1500" y="2367"/>
                    <a:pt x="1648" y="2349"/>
                    <a:pt x="1708" y="2246"/>
                  </a:cubicBezTo>
                  <a:cubicBezTo>
                    <a:pt x="1768" y="2143"/>
                    <a:pt x="1665" y="1865"/>
                    <a:pt x="1752" y="1736"/>
                  </a:cubicBezTo>
                  <a:cubicBezTo>
                    <a:pt x="1839" y="1607"/>
                    <a:pt x="1995" y="1543"/>
                    <a:pt x="2233" y="1473"/>
                  </a:cubicBezTo>
                  <a:cubicBezTo>
                    <a:pt x="2471" y="1403"/>
                    <a:pt x="3016" y="1483"/>
                    <a:pt x="3181" y="1313"/>
                  </a:cubicBezTo>
                  <a:cubicBezTo>
                    <a:pt x="3346" y="1143"/>
                    <a:pt x="2897" y="594"/>
                    <a:pt x="3225" y="453"/>
                  </a:cubicBezTo>
                  <a:cubicBezTo>
                    <a:pt x="3553" y="312"/>
                    <a:pt x="4798" y="397"/>
                    <a:pt x="5150" y="467"/>
                  </a:cubicBezTo>
                  <a:cubicBezTo>
                    <a:pt x="5502" y="537"/>
                    <a:pt x="5283" y="865"/>
                    <a:pt x="5339" y="875"/>
                  </a:cubicBezTo>
                  <a:cubicBezTo>
                    <a:pt x="5395" y="885"/>
                    <a:pt x="5653" y="634"/>
                    <a:pt x="5485" y="525"/>
                  </a:cubicBezTo>
                  <a:cubicBezTo>
                    <a:pt x="5317" y="416"/>
                    <a:pt x="5137" y="258"/>
                    <a:pt x="4333" y="219"/>
                  </a:cubicBezTo>
                  <a:cubicBezTo>
                    <a:pt x="3529" y="180"/>
                    <a:pt x="1318" y="0"/>
                    <a:pt x="659" y="292"/>
                  </a:cubicBezTo>
                  <a:cubicBezTo>
                    <a:pt x="0" y="584"/>
                    <a:pt x="439" y="1620"/>
                    <a:pt x="381" y="1969"/>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49161" name="Group 12"/>
            <p:cNvGrpSpPr>
              <a:grpSpLocks/>
            </p:cNvGrpSpPr>
            <p:nvPr/>
          </p:nvGrpSpPr>
          <p:grpSpPr bwMode="auto">
            <a:xfrm>
              <a:off x="11" y="1113"/>
              <a:ext cx="5347" cy="1914"/>
              <a:chOff x="11" y="1113"/>
              <a:chExt cx="5347" cy="1914"/>
            </a:xfrm>
          </p:grpSpPr>
          <p:sp>
            <p:nvSpPr>
              <p:cNvPr id="29" name="Freeform 13"/>
              <p:cNvSpPr>
                <a:spLocks/>
              </p:cNvSpPr>
              <p:nvPr/>
            </p:nvSpPr>
            <p:spPr bwMode="auto">
              <a:xfrm>
                <a:off x="384" y="1113"/>
                <a:ext cx="4974" cy="1719"/>
              </a:xfrm>
              <a:custGeom>
                <a:avLst/>
                <a:gdLst>
                  <a:gd name="T0" fmla="*/ 0 w 4974"/>
                  <a:gd name="T1" fmla="*/ 1719 h 1719"/>
                  <a:gd name="T2" fmla="*/ 198 w 4974"/>
                  <a:gd name="T3" fmla="*/ 1503 h 1719"/>
                  <a:gd name="T4" fmla="*/ 192 w 4974"/>
                  <a:gd name="T5" fmla="*/ 519 h 1719"/>
                  <a:gd name="T6" fmla="*/ 816 w 4974"/>
                  <a:gd name="T7" fmla="*/ 615 h 1719"/>
                  <a:gd name="T8" fmla="*/ 1038 w 4974"/>
                  <a:gd name="T9" fmla="*/ 557 h 1719"/>
                  <a:gd name="T10" fmla="*/ 1490 w 4974"/>
                  <a:gd name="T11" fmla="*/ 75 h 1719"/>
                  <a:gd name="T12" fmla="*/ 4435 w 4974"/>
                  <a:gd name="T13" fmla="*/ 105 h 1719"/>
                  <a:gd name="T14" fmla="*/ 4727 w 4974"/>
                  <a:gd name="T15" fmla="*/ 207 h 1719"/>
                  <a:gd name="T16" fmla="*/ 0 60000 65536"/>
                  <a:gd name="T17" fmla="*/ 0 60000 65536"/>
                  <a:gd name="T18" fmla="*/ 0 60000 65536"/>
                  <a:gd name="T19" fmla="*/ 0 60000 65536"/>
                  <a:gd name="T20" fmla="*/ 0 60000 65536"/>
                  <a:gd name="T21" fmla="*/ 0 60000 65536"/>
                  <a:gd name="T22" fmla="*/ 0 60000 65536"/>
                  <a:gd name="T23" fmla="*/ 0 60000 65536"/>
                  <a:gd name="T24" fmla="*/ 0 w 4974"/>
                  <a:gd name="T25" fmla="*/ 0 h 1719"/>
                  <a:gd name="T26" fmla="*/ 4974 w 4974"/>
                  <a:gd name="T27" fmla="*/ 1719 h 17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74" h="1719">
                    <a:moveTo>
                      <a:pt x="0" y="1719"/>
                    </a:moveTo>
                    <a:cubicBezTo>
                      <a:pt x="33" y="1683"/>
                      <a:pt x="166" y="1703"/>
                      <a:pt x="198" y="1503"/>
                    </a:cubicBezTo>
                    <a:cubicBezTo>
                      <a:pt x="230" y="1303"/>
                      <a:pt x="89" y="667"/>
                      <a:pt x="192" y="519"/>
                    </a:cubicBezTo>
                    <a:cubicBezTo>
                      <a:pt x="295" y="371"/>
                      <a:pt x="675" y="609"/>
                      <a:pt x="816" y="615"/>
                    </a:cubicBezTo>
                    <a:cubicBezTo>
                      <a:pt x="957" y="621"/>
                      <a:pt x="926" y="647"/>
                      <a:pt x="1038" y="557"/>
                    </a:cubicBezTo>
                    <a:cubicBezTo>
                      <a:pt x="1150" y="467"/>
                      <a:pt x="924" y="150"/>
                      <a:pt x="1490" y="75"/>
                    </a:cubicBezTo>
                    <a:cubicBezTo>
                      <a:pt x="2056" y="0"/>
                      <a:pt x="3896" y="83"/>
                      <a:pt x="4435" y="105"/>
                    </a:cubicBezTo>
                    <a:cubicBezTo>
                      <a:pt x="4974" y="127"/>
                      <a:pt x="4666" y="186"/>
                      <a:pt x="4727" y="207"/>
                    </a:cubicBezTo>
                  </a:path>
                </a:pathLst>
              </a:custGeom>
              <a:noFill/>
              <a:ln w="76200">
                <a:solidFill>
                  <a:srgbClr val="063DE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0" name="Text Box 14"/>
              <p:cNvSpPr txBox="1">
                <a:spLocks noChangeArrowheads="1"/>
              </p:cNvSpPr>
              <p:nvPr/>
            </p:nvSpPr>
            <p:spPr bwMode="auto">
              <a:xfrm>
                <a:off x="1163"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1" name="Text Box 15"/>
              <p:cNvSpPr txBox="1">
                <a:spLocks noChangeArrowheads="1"/>
              </p:cNvSpPr>
              <p:nvPr/>
            </p:nvSpPr>
            <p:spPr bwMode="auto">
              <a:xfrm>
                <a:off x="1131" y="1440"/>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2" name="Text Box 16"/>
              <p:cNvSpPr txBox="1">
                <a:spLocks noChangeArrowheads="1"/>
              </p:cNvSpPr>
              <p:nvPr/>
            </p:nvSpPr>
            <p:spPr bwMode="auto">
              <a:xfrm>
                <a:off x="11"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93F4D-5194-4661-A2A4-DACA8F3175AC}"/>
              </a:ext>
            </a:extLst>
          </p:cNvPr>
          <p:cNvSpPr>
            <a:spLocks noGrp="1"/>
          </p:cNvSpPr>
          <p:nvPr>
            <p:ph type="title"/>
          </p:nvPr>
        </p:nvSpPr>
        <p:spPr/>
        <p:txBody>
          <a:bodyPr/>
          <a:lstStyle/>
          <a:p>
            <a:r>
              <a:rPr lang="zh-CN" altLang="en-US" dirty="0"/>
              <a:t>第</a:t>
            </a:r>
            <a:r>
              <a:rPr lang="en-US" altLang="zh-CN" dirty="0"/>
              <a:t>1</a:t>
            </a:r>
            <a:r>
              <a:rPr lang="zh-CN" altLang="en-US" dirty="0"/>
              <a:t>次作业</a:t>
            </a:r>
          </a:p>
        </p:txBody>
      </p:sp>
      <p:sp>
        <p:nvSpPr>
          <p:cNvPr id="3" name="内容占位符 2">
            <a:extLst>
              <a:ext uri="{FF2B5EF4-FFF2-40B4-BE49-F238E27FC236}">
                <a16:creationId xmlns:a16="http://schemas.microsoft.com/office/drawing/2014/main" id="{F52A9E3C-18A4-42C0-A2B7-50B2F23E3F95}"/>
              </a:ext>
            </a:extLst>
          </p:cNvPr>
          <p:cNvSpPr>
            <a:spLocks noGrp="1"/>
          </p:cNvSpPr>
          <p:nvPr>
            <p:ph idx="1"/>
          </p:nvPr>
        </p:nvSpPr>
        <p:spPr>
          <a:xfrm>
            <a:off x="419100" y="1194846"/>
            <a:ext cx="8305800" cy="4885443"/>
          </a:xfrm>
        </p:spPr>
        <p:txBody>
          <a:bodyPr/>
          <a:lstStyle/>
          <a:p>
            <a:pPr>
              <a:spcBef>
                <a:spcPts val="600"/>
              </a:spcBef>
              <a:spcAft>
                <a:spcPts val="600"/>
              </a:spcAft>
            </a:pPr>
            <a:r>
              <a:rPr lang="zh-CN" altLang="en-US" dirty="0"/>
              <a:t>课本习题：</a:t>
            </a:r>
            <a:endParaRPr lang="en-US" altLang="zh-CN" dirty="0"/>
          </a:p>
          <a:p>
            <a:pPr marL="584835" lvl="1" indent="-330835">
              <a:lnSpc>
                <a:spcPts val="4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rPr>
              <a:t>1.13, 1.15</a:t>
            </a:r>
            <a:r>
              <a:rPr lang="zh-CN" altLang="en-US" kern="1200" spc="5" dirty="0">
                <a:solidFill>
                  <a:schemeClr val="tx1">
                    <a:lumMod val="95000"/>
                    <a:lumOff val="5000"/>
                  </a:schemeClr>
                </a:solidFill>
                <a:cs typeface="Calibri" panose="020F0502020204030204"/>
              </a:rPr>
              <a:t>，</a:t>
            </a:r>
            <a:r>
              <a:rPr lang="en-US" altLang="zh-CN" kern="1200" spc="5" dirty="0">
                <a:solidFill>
                  <a:schemeClr val="tx1">
                    <a:lumMod val="95000"/>
                    <a:lumOff val="5000"/>
                  </a:schemeClr>
                </a:solidFill>
                <a:cs typeface="Calibri" panose="020F0502020204030204"/>
              </a:rPr>
              <a:t>A.6 (</a:t>
            </a:r>
            <a:r>
              <a:rPr lang="zh-CN" altLang="en-US" kern="1200" spc="5" dirty="0">
                <a:solidFill>
                  <a:schemeClr val="tx1">
                    <a:lumMod val="95000"/>
                    <a:lumOff val="5000"/>
                  </a:schemeClr>
                </a:solidFill>
                <a:cs typeface="Calibri" panose="020F0502020204030204"/>
              </a:rPr>
              <a:t>选</a:t>
            </a:r>
            <a:r>
              <a:rPr lang="en-US" altLang="zh-CN" kern="1200" spc="5" dirty="0">
                <a:solidFill>
                  <a:schemeClr val="tx1">
                    <a:lumMod val="95000"/>
                    <a:lumOff val="5000"/>
                  </a:schemeClr>
                </a:solidFill>
                <a:cs typeface="Calibri" panose="020F0502020204030204"/>
              </a:rPr>
              <a:t>2</a:t>
            </a:r>
            <a:r>
              <a:rPr lang="zh-CN" altLang="en-US" kern="1200" spc="5" dirty="0">
                <a:solidFill>
                  <a:schemeClr val="tx1">
                    <a:lumMod val="95000"/>
                    <a:lumOff val="5000"/>
                  </a:schemeClr>
                </a:solidFill>
                <a:cs typeface="Calibri" panose="020F0502020204030204"/>
              </a:rPr>
              <a:t>个</a:t>
            </a:r>
            <a:r>
              <a:rPr lang="en-US" altLang="zh-CN" kern="1200" spc="5" dirty="0">
                <a:solidFill>
                  <a:schemeClr val="tx1">
                    <a:lumMod val="95000"/>
                    <a:lumOff val="5000"/>
                  </a:schemeClr>
                </a:solidFill>
                <a:cs typeface="Calibri" panose="020F0502020204030204"/>
              </a:rPr>
              <a:t>workload</a:t>
            </a:r>
            <a:r>
              <a:rPr lang="zh-CN" altLang="en-US" kern="1200" spc="5" dirty="0">
                <a:solidFill>
                  <a:schemeClr val="tx1">
                    <a:lumMod val="95000"/>
                    <a:lumOff val="5000"/>
                  </a:schemeClr>
                </a:solidFill>
                <a:cs typeface="Calibri" panose="020F0502020204030204"/>
              </a:rPr>
              <a:t>，</a:t>
            </a:r>
            <a:r>
              <a:rPr lang="zh-CN" altLang="en-US" kern="1200" spc="5" dirty="0">
                <a:solidFill>
                  <a:srgbClr val="FF0000"/>
                </a:solidFill>
                <a:cs typeface="Calibri" panose="020F0502020204030204"/>
              </a:rPr>
              <a:t>结果不需要与</a:t>
            </a:r>
            <a:r>
              <a:rPr lang="en-US" altLang="zh-CN" kern="1200" spc="5" dirty="0" err="1">
                <a:solidFill>
                  <a:srgbClr val="FF0000"/>
                </a:solidFill>
                <a:cs typeface="Calibri" panose="020F0502020204030204"/>
              </a:rPr>
              <a:t>A.21</a:t>
            </a:r>
            <a:r>
              <a:rPr lang="zh-CN" altLang="en-US" kern="1200" spc="5" dirty="0">
                <a:solidFill>
                  <a:srgbClr val="FF0000"/>
                </a:solidFill>
                <a:cs typeface="Calibri" panose="020F0502020204030204"/>
              </a:rPr>
              <a:t>比较</a:t>
            </a:r>
            <a:r>
              <a:rPr lang="en-US" altLang="zh-CN" kern="1200" spc="5" dirty="0">
                <a:solidFill>
                  <a:schemeClr val="tx1">
                    <a:lumMod val="95000"/>
                    <a:lumOff val="5000"/>
                  </a:schemeClr>
                </a:solidFill>
                <a:cs typeface="Calibri" panose="020F0502020204030204"/>
              </a:rPr>
              <a:t>)</a:t>
            </a:r>
          </a:p>
          <a:p>
            <a:pPr>
              <a:spcBef>
                <a:spcPts val="600"/>
              </a:spcBef>
              <a:spcAft>
                <a:spcPts val="600"/>
              </a:spcAft>
            </a:pPr>
            <a:r>
              <a:rPr lang="en-US" altLang="zh-CN" dirty="0"/>
              <a:t>Ubuntu VM Image </a:t>
            </a:r>
            <a:r>
              <a:rPr lang="zh-CN" altLang="en-US" dirty="0"/>
              <a:t>以及 </a:t>
            </a:r>
            <a:r>
              <a:rPr lang="en-US" altLang="zh-CN" dirty="0"/>
              <a:t>SPEC2006</a:t>
            </a:r>
            <a:r>
              <a:rPr lang="zh-CN" altLang="en-US" dirty="0"/>
              <a:t>在右下角</a:t>
            </a:r>
            <a:endParaRPr lang="en-US" altLang="zh-CN" dirty="0"/>
          </a:p>
          <a:p>
            <a:pPr>
              <a:spcBef>
                <a:spcPts val="600"/>
              </a:spcBef>
              <a:spcAft>
                <a:spcPts val="600"/>
              </a:spcAft>
            </a:pPr>
            <a:r>
              <a:rPr lang="zh-CN" altLang="en-US" dirty="0"/>
              <a:t>请用很薄的作业本，</a:t>
            </a:r>
            <a:r>
              <a:rPr lang="zh-CN" altLang="en-US" u="sng" dirty="0">
                <a:solidFill>
                  <a:srgbClr val="FF0000"/>
                </a:solidFill>
              </a:rPr>
              <a:t>不接收</a:t>
            </a:r>
            <a:r>
              <a:rPr lang="zh-CN" altLang="en-US" dirty="0"/>
              <a:t>厚本子。</a:t>
            </a:r>
            <a:endParaRPr lang="en-US" altLang="zh-CN" dirty="0"/>
          </a:p>
          <a:p>
            <a:pPr>
              <a:spcBef>
                <a:spcPts val="600"/>
              </a:spcBef>
              <a:spcAft>
                <a:spcPts val="600"/>
              </a:spcAft>
            </a:pPr>
            <a:r>
              <a:rPr lang="zh-CN" altLang="en-US" dirty="0">
                <a:solidFill>
                  <a:srgbClr val="FF0000"/>
                </a:solidFill>
              </a:rPr>
              <a:t>作业提交时间下周五上课时段</a:t>
            </a:r>
            <a:endParaRPr lang="en-US" altLang="zh-CN" dirty="0">
              <a:solidFill>
                <a:srgbClr val="FF0000"/>
              </a:solidFill>
            </a:endParaRPr>
          </a:p>
          <a:p>
            <a:pPr marL="584835" lvl="1" indent="-330835">
              <a:lnSpc>
                <a:spcPts val="4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b="1" kern="1200" spc="5" dirty="0">
                <a:solidFill>
                  <a:schemeClr val="tx1">
                    <a:lumMod val="95000"/>
                    <a:lumOff val="5000"/>
                  </a:schemeClr>
                </a:solidFill>
                <a:cs typeface="Calibri" panose="020F0502020204030204"/>
              </a:rPr>
              <a:t>需要</a:t>
            </a:r>
            <a:r>
              <a:rPr lang="zh-CN" altLang="en-US" kern="1200" spc="5" dirty="0">
                <a:solidFill>
                  <a:schemeClr val="tx1">
                    <a:lumMod val="95000"/>
                    <a:lumOff val="5000"/>
                  </a:schemeClr>
                </a:solidFill>
                <a:cs typeface="Calibri" panose="020F0502020204030204"/>
              </a:rPr>
              <a:t>抄写题目</a:t>
            </a:r>
            <a:endParaRPr lang="en-US" altLang="zh-CN" kern="1200" spc="5" dirty="0">
              <a:solidFill>
                <a:schemeClr val="tx1">
                  <a:lumMod val="95000"/>
                  <a:lumOff val="5000"/>
                </a:schemeClr>
              </a:solidFill>
              <a:cs typeface="Calibri" panose="020F0502020204030204"/>
            </a:endParaRPr>
          </a:p>
          <a:p>
            <a:pPr marL="584835" lvl="1" indent="-330835">
              <a:lnSpc>
                <a:spcPts val="4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b="1" kern="1200" spc="5" dirty="0">
                <a:solidFill>
                  <a:schemeClr val="tx1">
                    <a:lumMod val="95000"/>
                    <a:lumOff val="5000"/>
                  </a:schemeClr>
                </a:solidFill>
                <a:cs typeface="Calibri" panose="020F0502020204030204"/>
              </a:rPr>
              <a:t>不接收</a:t>
            </a:r>
            <a:r>
              <a:rPr lang="zh-CN" altLang="en-US" kern="1200" spc="5" dirty="0">
                <a:solidFill>
                  <a:schemeClr val="tx1">
                    <a:lumMod val="95000"/>
                    <a:lumOff val="5000"/>
                  </a:schemeClr>
                </a:solidFill>
                <a:cs typeface="Calibri" panose="020F0502020204030204"/>
              </a:rPr>
              <a:t>迟交的作业</a:t>
            </a:r>
            <a:endParaRPr lang="en-US" altLang="zh-CN" kern="1200" spc="5" dirty="0">
              <a:solidFill>
                <a:schemeClr val="tx1">
                  <a:lumMod val="95000"/>
                  <a:lumOff val="5000"/>
                </a:schemeClr>
              </a:solidFill>
              <a:cs typeface="Calibri" panose="020F0502020204030204"/>
            </a:endParaRPr>
          </a:p>
        </p:txBody>
      </p:sp>
      <p:sp>
        <p:nvSpPr>
          <p:cNvPr id="4" name="文本框 3">
            <a:extLst>
              <a:ext uri="{FF2B5EF4-FFF2-40B4-BE49-F238E27FC236}">
                <a16:creationId xmlns:a16="http://schemas.microsoft.com/office/drawing/2014/main" id="{6955CA88-9817-48B8-B06B-4AC796CC755B}"/>
              </a:ext>
            </a:extLst>
          </p:cNvPr>
          <p:cNvSpPr txBox="1"/>
          <p:nvPr/>
        </p:nvSpPr>
        <p:spPr>
          <a:xfrm>
            <a:off x="2865749" y="5910607"/>
            <a:ext cx="6104936" cy="584775"/>
          </a:xfrm>
          <a:prstGeom prst="rect">
            <a:avLst/>
          </a:prstGeom>
          <a:noFill/>
        </p:spPr>
        <p:txBody>
          <a:bodyPr wrap="square" rtlCol="0">
            <a:spAutoFit/>
          </a:bodyPr>
          <a:lstStyle/>
          <a:p>
            <a:r>
              <a:rPr lang="zh-CN" altLang="en-US" sz="1600" dirty="0">
                <a:solidFill>
                  <a:srgbClr val="00B0F0"/>
                </a:solidFill>
              </a:rPr>
              <a:t>链接：</a:t>
            </a:r>
            <a:r>
              <a:rPr lang="en-US" altLang="zh-CN" sz="1600" dirty="0">
                <a:solidFill>
                  <a:srgbClr val="00B0F0"/>
                </a:solidFill>
                <a:hlinkClick r:id="rId2"/>
              </a:rPr>
              <a:t>https://</a:t>
            </a:r>
            <a:r>
              <a:rPr lang="en-US" altLang="zh-CN" sz="1600" dirty="0" err="1">
                <a:solidFill>
                  <a:srgbClr val="00B0F0"/>
                </a:solidFill>
                <a:hlinkClick r:id="rId2"/>
              </a:rPr>
              <a:t>pan.baidu.com</a:t>
            </a:r>
            <a:r>
              <a:rPr lang="en-US" altLang="zh-CN" sz="1600" dirty="0">
                <a:solidFill>
                  <a:srgbClr val="00B0F0"/>
                </a:solidFill>
                <a:hlinkClick r:id="rId2"/>
              </a:rPr>
              <a:t>/s/</a:t>
            </a:r>
            <a:r>
              <a:rPr lang="en-US" altLang="zh-CN" sz="1600" dirty="0" err="1">
                <a:solidFill>
                  <a:srgbClr val="00B0F0"/>
                </a:solidFill>
                <a:hlinkClick r:id="rId2"/>
              </a:rPr>
              <a:t>1Ftxj_S3jcu5SppWDa-N0mQ</a:t>
            </a:r>
            <a:r>
              <a:rPr lang="en-US" altLang="zh-CN" sz="1600" dirty="0">
                <a:solidFill>
                  <a:srgbClr val="00B0F0"/>
                </a:solidFill>
                <a:hlinkClick r:id="rId2"/>
              </a:rPr>
              <a:t> </a:t>
            </a:r>
            <a:r>
              <a:rPr lang="zh-CN" altLang="en-US" sz="1600" dirty="0">
                <a:solidFill>
                  <a:srgbClr val="00B0F0"/>
                </a:solidFill>
              </a:rPr>
              <a:t>提取码：</a:t>
            </a:r>
            <a:r>
              <a:rPr lang="en-US" altLang="zh-CN" sz="1600" dirty="0">
                <a:solidFill>
                  <a:srgbClr val="00B0F0"/>
                </a:solidFill>
              </a:rPr>
              <a:t>1233</a:t>
            </a:r>
            <a:endParaRPr lang="zh-CN" altLang="en-US" sz="1600" dirty="0">
              <a:solidFill>
                <a:srgbClr val="00B0F0"/>
              </a:solidFill>
            </a:endParaRPr>
          </a:p>
        </p:txBody>
      </p:sp>
    </p:spTree>
    <p:extLst>
      <p:ext uri="{BB962C8B-B14F-4D97-AF65-F5344CB8AC3E}">
        <p14:creationId xmlns:p14="http://schemas.microsoft.com/office/powerpoint/2010/main" val="678973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流水线及冒险</a:t>
            </a:r>
            <a:endParaRPr lang="zh-CN" altLang="en-US" dirty="0">
              <a:solidFill>
                <a:schemeClr val="bg1"/>
              </a:solidFill>
              <a:latin typeface="Tw Cen MT" panose="020B0602020104020603" pitchFamily="34" charset="0"/>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64742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算术</a:t>
            </a:r>
            <a:r>
              <a:rPr lang="zh-CN" altLang="en-US" sz="2800" b="0" spc="-60" dirty="0" smtClean="0">
                <a:solidFill>
                  <a:srgbClr val="FF0000"/>
                </a:solidFill>
                <a:latin typeface="微软雅黑" panose="020B0503020204020204" pitchFamily="34" charset="-122"/>
                <a:ea typeface="微软雅黑" panose="020B0503020204020204" pitchFamily="34" charset="-122"/>
                <a:cs typeface="Calibri" panose="020F0502020204030204"/>
              </a:rPr>
              <a:t>逻辑指令的数据</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通路</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Tree>
    <p:extLst>
      <p:ext uri="{BB962C8B-B14F-4D97-AF65-F5344CB8AC3E}">
        <p14:creationId xmlns:p14="http://schemas.microsoft.com/office/powerpoint/2010/main" val="2377394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dirty="0"/>
              <a:t>R-Type ALU </a:t>
            </a:r>
            <a:r>
              <a:rPr lang="zh-CN" altLang="en-US" dirty="0"/>
              <a:t>指令</a:t>
            </a:r>
            <a:endParaRPr lang="en-US" altLang="zh-CN" dirty="0"/>
          </a:p>
        </p:txBody>
      </p:sp>
      <p:sp>
        <p:nvSpPr>
          <p:cNvPr id="9219" name="Content Placeholder 2"/>
          <p:cNvSpPr>
            <a:spLocks noGrp="1"/>
          </p:cNvSpPr>
          <p:nvPr>
            <p:ph idx="1"/>
          </p:nvPr>
        </p:nvSpPr>
        <p:spPr>
          <a:xfrm>
            <a:off x="478409" y="1095473"/>
            <a:ext cx="8203678" cy="4648200"/>
          </a:xfrm>
        </p:spPr>
        <p:txBody>
          <a:bodyPr rtlCol="0">
            <a:normAutofit fontScale="77500" lnSpcReduction="20000"/>
          </a:bodyPr>
          <a:lstStyle/>
          <a:p>
            <a:pPr eaLnBrk="1" fontAlgn="auto" hangingPunct="1">
              <a:spcAft>
                <a:spcPts val="0"/>
              </a:spcAft>
              <a:buFont typeface="Arial" panose="020B0604020202020204" pitchFamily="34" charset="0"/>
              <a:buChar char="•"/>
              <a:defRPr/>
            </a:pPr>
            <a:r>
              <a:rPr lang="zh-CN" altLang="en-US" sz="3600" dirty="0"/>
              <a:t>汇编</a:t>
            </a:r>
            <a:r>
              <a:rPr lang="en-US" altLang="zh-CN" sz="3600" dirty="0"/>
              <a:t> (e.g., register-register signed addition)</a:t>
            </a:r>
          </a:p>
          <a:p>
            <a:pPr eaLnBrk="1" fontAlgn="auto" hangingPunct="1">
              <a:lnSpc>
                <a:spcPct val="120000"/>
              </a:lnSpc>
              <a:spcBef>
                <a:spcPts val="1200"/>
              </a:spcBef>
              <a:spcAft>
                <a:spcPts val="600"/>
              </a:spcAft>
              <a:buFont typeface="Wingdings" pitchFamily="2" charset="2"/>
              <a:buNone/>
              <a:defRPr/>
            </a:pPr>
            <a:r>
              <a:rPr lang="en-US" altLang="zh-CN" sz="2800" dirty="0">
                <a:ea typeface="ＭＳ Ｐゴシック" pitchFamily="34" charset="-128"/>
              </a:rPr>
              <a:t>      </a:t>
            </a:r>
            <a:r>
              <a:rPr lang="en-US" altLang="zh-CN" sz="3100" dirty="0">
                <a:solidFill>
                  <a:srgbClr val="00B0F0"/>
                </a:solidFill>
                <a:ea typeface="ＭＳ Ｐゴシック" pitchFamily="34" charset="-128"/>
              </a:rPr>
              <a:t>ADD </a:t>
            </a:r>
            <a:r>
              <a:rPr lang="en-US" altLang="zh-CN" sz="3100" dirty="0" err="1">
                <a:solidFill>
                  <a:srgbClr val="00B0F0"/>
                </a:solidFill>
                <a:ea typeface="ＭＳ Ｐゴシック" pitchFamily="34" charset="-128"/>
              </a:rPr>
              <a:t>rd</a:t>
            </a:r>
            <a:r>
              <a:rPr lang="en-US" altLang="zh-CN" sz="3100" baseline="-25000" dirty="0" err="1">
                <a:solidFill>
                  <a:srgbClr val="00B0F0"/>
                </a:solidFill>
                <a:ea typeface="ＭＳ Ｐゴシック" pitchFamily="34" charset="-128"/>
              </a:rPr>
              <a:t>reg</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rs</a:t>
            </a:r>
            <a:r>
              <a:rPr lang="en-US" altLang="zh-CN" sz="3100" baseline="-25000" dirty="0" err="1">
                <a:solidFill>
                  <a:srgbClr val="00B0F0"/>
                </a:solidFill>
                <a:ea typeface="ＭＳ Ｐゴシック" pitchFamily="34" charset="-128"/>
              </a:rPr>
              <a:t>reg</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rt</a:t>
            </a:r>
            <a:r>
              <a:rPr lang="en-US" altLang="zh-CN" sz="3100" baseline="-25000" dirty="0" err="1">
                <a:solidFill>
                  <a:srgbClr val="00B0F0"/>
                </a:solidFill>
                <a:ea typeface="ＭＳ Ｐゴシック" pitchFamily="34" charset="-128"/>
              </a:rPr>
              <a:t>reg</a:t>
            </a:r>
            <a:endParaRPr lang="en-US" altLang="zh-CN" sz="3100" dirty="0">
              <a:solidFill>
                <a:srgbClr val="00B0F0"/>
              </a:solidFill>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600" dirty="0"/>
              <a:t>机器编码</a:t>
            </a:r>
            <a:endParaRPr lang="en-US" altLang="zh-CN" sz="3600" dirty="0"/>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Wingdings" pitchFamily="2" charset="2"/>
              <a:buNone/>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600" dirty="0"/>
              <a:t>语义</a:t>
            </a:r>
            <a:endParaRPr lang="en-US" altLang="zh-CN" sz="3600" dirty="0"/>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Wingdings" pitchFamily="2" charset="2"/>
              <a:buNone/>
              <a:defRPr/>
            </a:pPr>
            <a:r>
              <a:rPr lang="en-US" altLang="zh-CN" sz="2200" dirty="0">
                <a:ea typeface="ＭＳ Ｐゴシック" pitchFamily="34" charset="-128"/>
              </a:rPr>
              <a:t>		</a:t>
            </a:r>
            <a:r>
              <a:rPr lang="en-US" altLang="zh-CN" sz="3100" dirty="0">
                <a:solidFill>
                  <a:srgbClr val="00B0F0"/>
                </a:solidFill>
                <a:ea typeface="ＭＳ Ｐゴシック" pitchFamily="34" charset="-128"/>
              </a:rPr>
              <a:t>if MEM[PC] == ADD </a:t>
            </a:r>
            <a:r>
              <a:rPr lang="en-US" altLang="zh-CN" sz="3100" dirty="0" err="1">
                <a:solidFill>
                  <a:srgbClr val="00B0F0"/>
                </a:solidFill>
                <a:ea typeface="ＭＳ Ｐゴシック" pitchFamily="34" charset="-128"/>
              </a:rPr>
              <a:t>rd</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rs</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rt</a:t>
            </a:r>
            <a:endParaRPr lang="en-US" altLang="zh-CN" sz="3100" dirty="0">
              <a:solidFill>
                <a:srgbClr val="00B0F0"/>
              </a:solidFill>
              <a:ea typeface="ＭＳ Ｐゴシック" pitchFamily="34" charset="-128"/>
            </a:endParaRPr>
          </a:p>
          <a:p>
            <a:pPr lvl="1" eaLnBrk="1" fontAlgn="auto" hangingPunct="1">
              <a:spcAft>
                <a:spcPts val="0"/>
              </a:spcAft>
              <a:buFontTx/>
              <a:buNone/>
              <a:defRPr/>
            </a:pPr>
            <a:r>
              <a:rPr lang="en-US" altLang="zh-CN" sz="3100" dirty="0">
                <a:solidFill>
                  <a:srgbClr val="00B0F0"/>
                </a:solidFill>
                <a:ea typeface="ＭＳ Ｐゴシック" pitchFamily="34" charset="-128"/>
              </a:rPr>
              <a:t>			GPR[</a:t>
            </a:r>
            <a:r>
              <a:rPr lang="en-US" altLang="zh-CN" sz="3100" dirty="0" err="1">
                <a:solidFill>
                  <a:srgbClr val="00B0F0"/>
                </a:solidFill>
                <a:ea typeface="ＭＳ Ｐゴシック" pitchFamily="34" charset="-128"/>
              </a:rPr>
              <a:t>rd</a:t>
            </a:r>
            <a:r>
              <a:rPr lang="en-US" altLang="zh-CN" sz="3100" dirty="0">
                <a:solidFill>
                  <a:srgbClr val="00B0F0"/>
                </a:solidFill>
                <a:ea typeface="ＭＳ Ｐゴシック" pitchFamily="34" charset="-128"/>
              </a:rPr>
              <a:t>] </a:t>
            </a:r>
            <a:r>
              <a:rPr lang="en-US" altLang="zh-CN" sz="3100" dirty="0">
                <a:solidFill>
                  <a:srgbClr val="00B0F0"/>
                </a:solidFill>
                <a:ea typeface="ＭＳ Ｐゴシック" pitchFamily="34" charset="-128"/>
                <a:sym typeface="Symbol" pitchFamily="18" charset="2"/>
              </a:rPr>
              <a:t> </a:t>
            </a:r>
            <a:r>
              <a:rPr lang="en-US" altLang="zh-CN" sz="3100" dirty="0">
                <a:solidFill>
                  <a:srgbClr val="00B0F0"/>
                </a:solidFill>
                <a:ea typeface="ＭＳ Ｐゴシック" pitchFamily="34" charset="-128"/>
              </a:rPr>
              <a:t>GPR[</a:t>
            </a:r>
            <a:r>
              <a:rPr lang="en-US" altLang="zh-CN" sz="3100" dirty="0" err="1">
                <a:solidFill>
                  <a:srgbClr val="00B0F0"/>
                </a:solidFill>
                <a:ea typeface="ＭＳ Ｐゴシック" pitchFamily="34" charset="-128"/>
              </a:rPr>
              <a:t>rs</a:t>
            </a:r>
            <a:r>
              <a:rPr lang="en-US" altLang="zh-CN" sz="3100" dirty="0">
                <a:solidFill>
                  <a:srgbClr val="00B0F0"/>
                </a:solidFill>
                <a:ea typeface="ＭＳ Ｐゴシック" pitchFamily="34" charset="-128"/>
              </a:rPr>
              <a:t>] + GPR[</a:t>
            </a:r>
            <a:r>
              <a:rPr lang="en-US" altLang="zh-CN" sz="3100" dirty="0" err="1">
                <a:solidFill>
                  <a:srgbClr val="00B0F0"/>
                </a:solidFill>
                <a:ea typeface="ＭＳ Ｐゴシック" pitchFamily="34" charset="-128"/>
              </a:rPr>
              <a:t>rt</a:t>
            </a:r>
            <a:r>
              <a:rPr lang="en-US" altLang="zh-CN" sz="3100" dirty="0">
                <a:solidFill>
                  <a:srgbClr val="00B0F0"/>
                </a:solidFill>
                <a:ea typeface="ＭＳ Ｐゴシック" pitchFamily="34" charset="-128"/>
              </a:rPr>
              <a:t>] 	</a:t>
            </a:r>
            <a:endParaRPr lang="en-US" altLang="zh-CN" sz="3100" dirty="0">
              <a:solidFill>
                <a:srgbClr val="00B0F0"/>
              </a:solidFill>
              <a:ea typeface="ＭＳ Ｐゴシック" pitchFamily="34" charset="-128"/>
              <a:sym typeface="Symbol" pitchFamily="18" charset="2"/>
            </a:endParaRPr>
          </a:p>
          <a:p>
            <a:pPr lvl="1" eaLnBrk="1" fontAlgn="auto" hangingPunct="1">
              <a:spcAft>
                <a:spcPts val="0"/>
              </a:spcAft>
              <a:buFontTx/>
              <a:buNone/>
              <a:defRPr/>
            </a:pPr>
            <a:r>
              <a:rPr lang="en-US" altLang="zh-CN" sz="3100" dirty="0">
                <a:solidFill>
                  <a:srgbClr val="00B0F0"/>
                </a:solidFill>
                <a:ea typeface="ＭＳ Ｐゴシック" pitchFamily="34" charset="-128"/>
                <a:sym typeface="Symbol" pitchFamily="18" charset="2"/>
              </a:rPr>
              <a:t>			PC  PC + 4</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p:txBody>
      </p:sp>
      <p:sp>
        <p:nvSpPr>
          <p:cNvPr id="12" name="Rectangle 4"/>
          <p:cNvSpPr>
            <a:spLocks noChangeArrowheads="1"/>
          </p:cNvSpPr>
          <p:nvPr/>
        </p:nvSpPr>
        <p:spPr bwMode="auto">
          <a:xfrm>
            <a:off x="8731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0</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6-bit</a:t>
            </a:r>
          </a:p>
        </p:txBody>
      </p:sp>
      <p:sp>
        <p:nvSpPr>
          <p:cNvPr id="13" name="Rectangle 5"/>
          <p:cNvSpPr>
            <a:spLocks noChangeArrowheads="1"/>
          </p:cNvSpPr>
          <p:nvPr/>
        </p:nvSpPr>
        <p:spPr bwMode="auto">
          <a:xfrm>
            <a:off x="18637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rs</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4" name="Rectangle 6"/>
          <p:cNvSpPr>
            <a:spLocks noChangeArrowheads="1"/>
          </p:cNvSpPr>
          <p:nvPr/>
        </p:nvSpPr>
        <p:spPr bwMode="auto">
          <a:xfrm>
            <a:off x="28543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rt</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5" name="Text Box 7"/>
          <p:cNvSpPr txBox="1">
            <a:spLocks noChangeArrowheads="1"/>
          </p:cNvSpPr>
          <p:nvPr/>
        </p:nvSpPr>
        <p:spPr bwMode="auto">
          <a:xfrm>
            <a:off x="6937375" y="2929377"/>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2800" i="0" kern="0">
                <a:solidFill>
                  <a:srgbClr val="000000"/>
                </a:solidFill>
                <a:latin typeface="Calibri" charset="0"/>
                <a:cs typeface="ＭＳ Ｐゴシック" charset="0"/>
              </a:rPr>
              <a:t>R-type</a:t>
            </a:r>
          </a:p>
        </p:txBody>
      </p:sp>
      <p:sp>
        <p:nvSpPr>
          <p:cNvPr id="16" name="Rectangle 8"/>
          <p:cNvSpPr>
            <a:spLocks noChangeArrowheads="1"/>
          </p:cNvSpPr>
          <p:nvPr/>
        </p:nvSpPr>
        <p:spPr bwMode="auto">
          <a:xfrm>
            <a:off x="38449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rd</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7" name="Rectangle 9"/>
          <p:cNvSpPr>
            <a:spLocks noChangeArrowheads="1"/>
          </p:cNvSpPr>
          <p:nvPr/>
        </p:nvSpPr>
        <p:spPr bwMode="auto">
          <a:xfrm>
            <a:off x="48355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0</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8" name="Rectangle 10"/>
          <p:cNvSpPr>
            <a:spLocks noChangeArrowheads="1"/>
          </p:cNvSpPr>
          <p:nvPr/>
        </p:nvSpPr>
        <p:spPr bwMode="auto">
          <a:xfrm>
            <a:off x="5826125" y="3059552"/>
            <a:ext cx="11430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ADD</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6-bit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328440"/>
            <a:ext cx="8229600" cy="585961"/>
          </a:xfrm>
        </p:spPr>
        <p:txBody>
          <a:bodyPr/>
          <a:lstStyle/>
          <a:p>
            <a:pPr eaLnBrk="1" hangingPunct="1"/>
            <a:r>
              <a:rPr lang="en-US" altLang="zh-CN" dirty="0"/>
              <a:t>R-Type ALU </a:t>
            </a:r>
            <a:r>
              <a:rPr lang="zh-CN" altLang="en-US" dirty="0"/>
              <a:t>数据通路</a:t>
            </a:r>
            <a:endParaRPr lang="en-US" altLang="zh-CN" dirty="0"/>
          </a:p>
        </p:txBody>
      </p:sp>
      <p:pic>
        <p:nvPicPr>
          <p:cNvPr id="9220"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103313"/>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F0507"/>
          <p:cNvPicPr>
            <a:picLocks noChangeAspect="1" noChangeArrowheads="1"/>
          </p:cNvPicPr>
          <p:nvPr/>
        </p:nvPicPr>
        <p:blipFill>
          <a:blip r:embed="rId3" cstate="print">
            <a:extLst>
              <a:ext uri="{28A0092B-C50C-407E-A947-70E740481C1C}">
                <a14:useLocalDpi xmlns:a14="http://schemas.microsoft.com/office/drawing/2010/main" val="0"/>
              </a:ext>
            </a:extLst>
          </a:blip>
          <a:srcRect l="16000"/>
          <a:stretch>
            <a:fillRect/>
          </a:stretch>
        </p:blipFill>
        <p:spPr bwMode="auto">
          <a:xfrm>
            <a:off x="4419600" y="2463800"/>
            <a:ext cx="375443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5"/>
          <p:cNvSpPr txBox="1">
            <a:spLocks noChangeArrowheads="1"/>
          </p:cNvSpPr>
          <p:nvPr/>
        </p:nvSpPr>
        <p:spPr bwMode="auto">
          <a:xfrm>
            <a:off x="5240730" y="4123620"/>
            <a:ext cx="288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dirty="0">
                <a:solidFill>
                  <a:schemeClr val="accent1"/>
                </a:solidFill>
                <a:latin typeface="Calibri" pitchFamily="34" charset="0"/>
              </a:rPr>
              <a:t>1</a:t>
            </a:r>
          </a:p>
        </p:txBody>
      </p:sp>
      <p:sp>
        <p:nvSpPr>
          <p:cNvPr id="9223" name="Rectangle 6"/>
          <p:cNvSpPr>
            <a:spLocks noChangeArrowheads="1"/>
          </p:cNvSpPr>
          <p:nvPr/>
        </p:nvSpPr>
        <p:spPr bwMode="auto">
          <a:xfrm>
            <a:off x="7294563" y="3040063"/>
            <a:ext cx="381000" cy="15240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solidFill>
                <a:srgbClr val="000000"/>
              </a:solidFill>
              <a:latin typeface="Calibri" pitchFamily="34" charset="0"/>
            </a:endParaRPr>
          </a:p>
        </p:txBody>
      </p:sp>
      <p:sp>
        <p:nvSpPr>
          <p:cNvPr id="17" name="Line 7"/>
          <p:cNvSpPr>
            <a:spLocks noChangeShapeType="1"/>
          </p:cNvSpPr>
          <p:nvPr/>
        </p:nvSpPr>
        <p:spPr bwMode="auto">
          <a:xfrm>
            <a:off x="7707313" y="3117850"/>
            <a:ext cx="228600"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18" name="Rectangle 9"/>
          <p:cNvSpPr>
            <a:spLocks noChangeArrowheads="1"/>
          </p:cNvSpPr>
          <p:nvPr/>
        </p:nvSpPr>
        <p:spPr bwMode="auto">
          <a:xfrm>
            <a:off x="4433888" y="3327400"/>
            <a:ext cx="4143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ea typeface="ＭＳ Ｐゴシック" charset="0"/>
                <a:cs typeface="ＭＳ Ｐゴシック" charset="0"/>
              </a:rPr>
              <a:t>15:11</a:t>
            </a:r>
          </a:p>
        </p:txBody>
      </p:sp>
      <p:sp>
        <p:nvSpPr>
          <p:cNvPr id="19" name="Rectangle 10"/>
          <p:cNvSpPr>
            <a:spLocks noChangeArrowheads="1"/>
          </p:cNvSpPr>
          <p:nvPr/>
        </p:nvSpPr>
        <p:spPr bwMode="auto">
          <a:xfrm>
            <a:off x="4432300" y="2914650"/>
            <a:ext cx="4175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ea typeface="ＭＳ Ｐゴシック" charset="0"/>
                <a:cs typeface="ＭＳ Ｐゴシック" charset="0"/>
              </a:rPr>
              <a:t>20:16</a:t>
            </a:r>
          </a:p>
        </p:txBody>
      </p:sp>
      <p:sp>
        <p:nvSpPr>
          <p:cNvPr id="20" name="Rectangle 11"/>
          <p:cNvSpPr>
            <a:spLocks noChangeArrowheads="1"/>
          </p:cNvSpPr>
          <p:nvPr/>
        </p:nvSpPr>
        <p:spPr bwMode="auto">
          <a:xfrm>
            <a:off x="4432300" y="2509838"/>
            <a:ext cx="4175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ea typeface="ＭＳ Ｐゴシック" charset="0"/>
                <a:cs typeface="ＭＳ Ｐゴシック" charset="0"/>
              </a:rPr>
              <a:t>25:21</a:t>
            </a:r>
          </a:p>
        </p:txBody>
      </p:sp>
      <p:sp>
        <p:nvSpPr>
          <p:cNvPr id="9228" name="Rectangle 8"/>
          <p:cNvSpPr>
            <a:spLocks noChangeArrowheads="1"/>
          </p:cNvSpPr>
          <p:nvPr/>
        </p:nvSpPr>
        <p:spPr bwMode="auto">
          <a:xfrm>
            <a:off x="0" y="6259513"/>
            <a:ext cx="4156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latin typeface="Calibri" pitchFamily="34" charset="0"/>
              </a:rPr>
              <a:t>**Based on original figure from [P&amp;H CO&amp;D, COPYRIGHT 2004 Elsevier. ALL RIGHTS RESERVED.]</a:t>
            </a:r>
          </a:p>
        </p:txBody>
      </p:sp>
      <p:sp>
        <p:nvSpPr>
          <p:cNvPr id="9229" name="Rectangle 3"/>
          <p:cNvSpPr>
            <a:spLocks noChangeArrowheads="1"/>
          </p:cNvSpPr>
          <p:nvPr/>
        </p:nvSpPr>
        <p:spPr bwMode="auto">
          <a:xfrm>
            <a:off x="0" y="5847600"/>
            <a:ext cx="4641056" cy="1015663"/>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r>
              <a:rPr lang="en-US" altLang="zh-CN" sz="2000" dirty="0">
                <a:latin typeface="Calibri" pitchFamily="34" charset="0"/>
              </a:rPr>
              <a:t>if MEM[PC] == ADD </a:t>
            </a:r>
            <a:r>
              <a:rPr lang="en-US" altLang="zh-CN" sz="2000" dirty="0" err="1">
                <a:latin typeface="Calibri" pitchFamily="34" charset="0"/>
              </a:rPr>
              <a:t>rd</a:t>
            </a:r>
            <a:r>
              <a:rPr lang="en-US" altLang="zh-CN" sz="2000" dirty="0">
                <a:latin typeface="Calibri" pitchFamily="34" charset="0"/>
              </a:rPr>
              <a:t> </a:t>
            </a:r>
            <a:r>
              <a:rPr lang="en-US" altLang="zh-CN" sz="2000" dirty="0" err="1">
                <a:latin typeface="Calibri" pitchFamily="34" charset="0"/>
              </a:rPr>
              <a:t>rs</a:t>
            </a:r>
            <a:r>
              <a:rPr lang="en-US" altLang="zh-CN" sz="2000" dirty="0">
                <a:latin typeface="Calibri" pitchFamily="34" charset="0"/>
              </a:rPr>
              <a:t> </a:t>
            </a:r>
            <a:r>
              <a:rPr lang="en-US" altLang="zh-CN" sz="2000" dirty="0" err="1">
                <a:latin typeface="Calibri" pitchFamily="34" charset="0"/>
              </a:rPr>
              <a:t>rt</a:t>
            </a:r>
            <a:endParaRPr lang="en-US" altLang="zh-CN" sz="2000" dirty="0">
              <a:latin typeface="Calibri" pitchFamily="34" charset="0"/>
            </a:endParaRPr>
          </a:p>
          <a:p>
            <a:pPr lvl="1"/>
            <a:r>
              <a:rPr lang="en-US" altLang="zh-CN" sz="2000" dirty="0">
                <a:latin typeface="Calibri" pitchFamily="34" charset="0"/>
              </a:rPr>
              <a:t>	GPR[</a:t>
            </a:r>
            <a:r>
              <a:rPr lang="en-US" altLang="zh-CN" sz="2000" dirty="0" err="1">
                <a:latin typeface="Calibri" pitchFamily="34" charset="0"/>
              </a:rPr>
              <a:t>rd</a:t>
            </a:r>
            <a:r>
              <a:rPr lang="en-US" altLang="zh-CN" sz="2000" dirty="0">
                <a:latin typeface="Calibri" pitchFamily="34" charset="0"/>
              </a:rPr>
              <a:t>] </a:t>
            </a:r>
            <a:r>
              <a:rPr lang="en-US" altLang="zh-CN" sz="2000" dirty="0">
                <a:latin typeface="Calibri" pitchFamily="34" charset="0"/>
                <a:sym typeface="Symbol" pitchFamily="18" charset="2"/>
              </a:rPr>
              <a:t> </a:t>
            </a:r>
            <a:r>
              <a:rPr lang="en-US" altLang="zh-CN" sz="2000" dirty="0">
                <a:latin typeface="Calibri" pitchFamily="34" charset="0"/>
              </a:rPr>
              <a:t>GPR[</a:t>
            </a:r>
            <a:r>
              <a:rPr lang="en-US" altLang="zh-CN" sz="2000" dirty="0" err="1">
                <a:latin typeface="Calibri" pitchFamily="34" charset="0"/>
              </a:rPr>
              <a:t>rs</a:t>
            </a:r>
            <a:r>
              <a:rPr lang="en-US" altLang="zh-CN" sz="2000" dirty="0">
                <a:latin typeface="Calibri" pitchFamily="34" charset="0"/>
              </a:rPr>
              <a:t>] + GPR[</a:t>
            </a:r>
            <a:r>
              <a:rPr lang="en-US" altLang="zh-CN" sz="2000" dirty="0" err="1">
                <a:latin typeface="Calibri" pitchFamily="34" charset="0"/>
              </a:rPr>
              <a:t>rt</a:t>
            </a:r>
            <a:r>
              <a:rPr lang="en-US" altLang="zh-CN" sz="2000" dirty="0">
                <a:latin typeface="Calibri" pitchFamily="34" charset="0"/>
              </a:rPr>
              <a:t>] </a:t>
            </a:r>
            <a:endParaRPr lang="en-US" altLang="zh-CN" sz="2000" dirty="0">
              <a:latin typeface="Calibri" pitchFamily="34" charset="0"/>
              <a:sym typeface="Symbol" pitchFamily="18" charset="2"/>
            </a:endParaRPr>
          </a:p>
          <a:p>
            <a:pPr lvl="1"/>
            <a:r>
              <a:rPr lang="en-US" altLang="zh-CN" sz="2000" dirty="0">
                <a:latin typeface="Calibri" pitchFamily="34" charset="0"/>
                <a:sym typeface="Symbol" pitchFamily="18" charset="2"/>
              </a:rPr>
              <a:t>	PC  PC + 4</a:t>
            </a:r>
          </a:p>
        </p:txBody>
      </p:sp>
      <p:sp>
        <p:nvSpPr>
          <p:cNvPr id="9230" name="AutoShape 7"/>
          <p:cNvSpPr>
            <a:spLocks noChangeArrowheads="1"/>
          </p:cNvSpPr>
          <p:nvPr/>
        </p:nvSpPr>
        <p:spPr bwMode="auto">
          <a:xfrm>
            <a:off x="4800600" y="6055151"/>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sp>
        <p:nvSpPr>
          <p:cNvPr id="9231" name="Text Box 8"/>
          <p:cNvSpPr txBox="1">
            <a:spLocks noChangeArrowheads="1"/>
          </p:cNvSpPr>
          <p:nvPr/>
        </p:nvSpPr>
        <p:spPr bwMode="auto">
          <a:xfrm>
            <a:off x="5848509" y="606789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grpSp>
        <p:nvGrpSpPr>
          <p:cNvPr id="9232" name="Group 9"/>
          <p:cNvGrpSpPr>
            <a:grpSpLocks/>
          </p:cNvGrpSpPr>
          <p:nvPr/>
        </p:nvGrpSpPr>
        <p:grpSpPr bwMode="auto">
          <a:xfrm>
            <a:off x="5486400" y="5257800"/>
            <a:ext cx="3581400" cy="304800"/>
            <a:chOff x="1392" y="2976"/>
            <a:chExt cx="3072" cy="240"/>
          </a:xfrm>
        </p:grpSpPr>
        <p:sp>
          <p:nvSpPr>
            <p:cNvPr id="9233" name="Rectangle 1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9234" name="Rectangle 1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9235" name="Rectangle 1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9236" name="Rectangle 1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9237" name="Rectangle 1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5588"/>
            <a:ext cx="8229600" cy="667091"/>
          </a:xfrm>
        </p:spPr>
        <p:txBody>
          <a:bodyPr/>
          <a:lstStyle/>
          <a:p>
            <a:pPr eaLnBrk="1" hangingPunct="1"/>
            <a:r>
              <a:rPr lang="en-US" altLang="zh-CN" dirty="0"/>
              <a:t>I-Type ALU </a:t>
            </a:r>
            <a:r>
              <a:rPr lang="zh-CN" altLang="en-US" dirty="0"/>
              <a:t>指令</a:t>
            </a:r>
            <a:endParaRPr lang="en-US" altLang="zh-CN" dirty="0"/>
          </a:p>
        </p:txBody>
      </p:sp>
      <p:sp>
        <p:nvSpPr>
          <p:cNvPr id="11267" name="Content Placeholder 2"/>
          <p:cNvSpPr>
            <a:spLocks noGrp="1"/>
          </p:cNvSpPr>
          <p:nvPr>
            <p:ph idx="1"/>
          </p:nvPr>
        </p:nvSpPr>
        <p:spPr>
          <a:xfrm>
            <a:off x="476054" y="1106076"/>
            <a:ext cx="8229600" cy="5105400"/>
          </a:xfrm>
        </p:spPr>
        <p:txBody>
          <a:bodyPr rtlCol="0">
            <a:normAutofit fontScale="55000" lnSpcReduction="20000"/>
          </a:bodyPr>
          <a:lstStyle/>
          <a:p>
            <a:pPr eaLnBrk="1" fontAlgn="auto" hangingPunct="1">
              <a:lnSpc>
                <a:spcPct val="120000"/>
              </a:lnSpc>
              <a:spcAft>
                <a:spcPts val="0"/>
              </a:spcAft>
              <a:buFont typeface="Arial" panose="020B0604020202020204" pitchFamily="34" charset="0"/>
              <a:buChar char="•"/>
              <a:defRPr/>
            </a:pPr>
            <a:r>
              <a:rPr lang="zh-CN" altLang="en-US" sz="5100" dirty="0"/>
              <a:t>汇编</a:t>
            </a:r>
            <a:r>
              <a:rPr lang="en-US" altLang="zh-CN" sz="5100" dirty="0"/>
              <a:t> (e.g., register-</a:t>
            </a:r>
            <a:r>
              <a:rPr lang="en-US" altLang="zh-CN" sz="5100" dirty="0" err="1"/>
              <a:t>imm</a:t>
            </a:r>
            <a:r>
              <a:rPr lang="en-US" altLang="zh-CN" sz="5100" dirty="0"/>
              <a:t> signed additions)</a:t>
            </a:r>
          </a:p>
          <a:p>
            <a:pPr eaLnBrk="1" fontAlgn="auto" hangingPunct="1">
              <a:lnSpc>
                <a:spcPct val="120000"/>
              </a:lnSpc>
              <a:spcBef>
                <a:spcPts val="1200"/>
              </a:spcBef>
              <a:spcAft>
                <a:spcPts val="600"/>
              </a:spcAft>
              <a:buFont typeface="Wingdings" pitchFamily="2" charset="2"/>
              <a:buNone/>
              <a:defRPr/>
            </a:pPr>
            <a:r>
              <a:rPr lang="en-US" altLang="zh-CN" dirty="0">
                <a:ea typeface="ＭＳ Ｐゴシック" pitchFamily="34" charset="-128"/>
              </a:rPr>
              <a:t>	</a:t>
            </a:r>
            <a:r>
              <a:rPr lang="en-US" altLang="zh-CN" sz="3600" dirty="0">
                <a:solidFill>
                  <a:srgbClr val="00B0F0"/>
                </a:solidFill>
                <a:ea typeface="ＭＳ Ｐゴシック" pitchFamily="34" charset="-128"/>
              </a:rPr>
              <a:t>ADDI </a:t>
            </a:r>
            <a:r>
              <a:rPr lang="en-US" altLang="zh-CN" sz="3600" dirty="0" err="1">
                <a:solidFill>
                  <a:srgbClr val="00B0F0"/>
                </a:solidFill>
                <a:ea typeface="ＭＳ Ｐゴシック" pitchFamily="34" charset="-128"/>
              </a:rPr>
              <a:t>rt</a:t>
            </a:r>
            <a:r>
              <a:rPr lang="en-US" altLang="zh-CN" sz="3600" baseline="-25000" dirty="0" err="1">
                <a:solidFill>
                  <a:srgbClr val="00B0F0"/>
                </a:solidFill>
                <a:ea typeface="ＭＳ Ｐゴシック" pitchFamily="34" charset="-128"/>
              </a:rPr>
              <a:t>reg</a:t>
            </a:r>
            <a:r>
              <a:rPr lang="en-US" altLang="zh-CN" sz="3600" dirty="0">
                <a:solidFill>
                  <a:srgbClr val="00B0F0"/>
                </a:solidFill>
                <a:ea typeface="ＭＳ Ｐゴシック" pitchFamily="34" charset="-128"/>
              </a:rPr>
              <a:t> </a:t>
            </a:r>
            <a:r>
              <a:rPr lang="en-US" altLang="zh-CN" sz="3600" dirty="0" err="1">
                <a:solidFill>
                  <a:srgbClr val="00B0F0"/>
                </a:solidFill>
                <a:ea typeface="ＭＳ Ｐゴシック" pitchFamily="34" charset="-128"/>
              </a:rPr>
              <a:t>rs</a:t>
            </a:r>
            <a:r>
              <a:rPr lang="en-US" altLang="zh-CN" sz="3600" baseline="-25000" dirty="0" err="1">
                <a:solidFill>
                  <a:srgbClr val="00B0F0"/>
                </a:solidFill>
                <a:ea typeface="ＭＳ Ｐゴシック" pitchFamily="34" charset="-128"/>
              </a:rPr>
              <a:t>reg</a:t>
            </a:r>
            <a:r>
              <a:rPr lang="en-US" altLang="zh-CN" sz="3600" dirty="0">
                <a:solidFill>
                  <a:srgbClr val="00B0F0"/>
                </a:solidFill>
                <a:ea typeface="ＭＳ Ｐゴシック" pitchFamily="34" charset="-128"/>
              </a:rPr>
              <a:t> immediate</a:t>
            </a:r>
            <a:r>
              <a:rPr lang="en-US" altLang="zh-CN" sz="3600" baseline="-25000" dirty="0">
                <a:solidFill>
                  <a:srgbClr val="00B0F0"/>
                </a:solidFill>
                <a:ea typeface="ＭＳ Ｐゴシック" pitchFamily="34" charset="-128"/>
              </a:rPr>
              <a:t>16</a:t>
            </a:r>
            <a:endParaRPr lang="en-US" altLang="zh-CN" sz="3600" dirty="0">
              <a:solidFill>
                <a:srgbClr val="00B0F0"/>
              </a:solidFill>
              <a:ea typeface="ＭＳ Ｐゴシック" pitchFamily="34" charset="-128"/>
            </a:endParaRPr>
          </a:p>
          <a:p>
            <a:pPr eaLnBrk="1" fontAlgn="auto" hangingPunct="1">
              <a:lnSpc>
                <a:spcPct val="120000"/>
              </a:lnSpc>
              <a:spcAft>
                <a:spcPts val="0"/>
              </a:spcAft>
              <a:buFont typeface="Wingdings" pitchFamily="2" charset="2"/>
              <a:buNone/>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r>
              <a:rPr lang="zh-CN" altLang="en-US" sz="5100" dirty="0"/>
              <a:t>机器编码</a:t>
            </a:r>
            <a:endParaRPr lang="en-US" altLang="zh-CN" sz="5100" dirty="0"/>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r>
              <a:rPr lang="zh-CN" altLang="en-US" sz="5100" dirty="0"/>
              <a:t>语义</a:t>
            </a:r>
            <a:endParaRPr lang="en-US" altLang="zh-CN" sz="5100" dirty="0"/>
          </a:p>
          <a:p>
            <a:pPr eaLnBrk="1" fontAlgn="auto" hangingPunct="1">
              <a:lnSpc>
                <a:spcPct val="120000"/>
              </a:lnSpc>
              <a:spcAft>
                <a:spcPts val="0"/>
              </a:spcAft>
              <a:buFont typeface="Wingdings" pitchFamily="2" charset="2"/>
              <a:buNone/>
              <a:defRPr/>
            </a:pPr>
            <a:r>
              <a:rPr lang="en-US" altLang="zh-CN" dirty="0">
                <a:ea typeface="ＭＳ Ｐゴシック" pitchFamily="34" charset="-128"/>
              </a:rPr>
              <a:t>		</a:t>
            </a:r>
            <a:r>
              <a:rPr lang="en-US" altLang="zh-CN" sz="3400" dirty="0">
                <a:solidFill>
                  <a:srgbClr val="00B0F0"/>
                </a:solidFill>
                <a:ea typeface="ＭＳ Ｐゴシック" pitchFamily="34" charset="-128"/>
              </a:rPr>
              <a:t>if MEM[PC] == ADDI </a:t>
            </a:r>
            <a:r>
              <a:rPr lang="en-US" altLang="zh-CN" sz="3400" dirty="0" err="1">
                <a:solidFill>
                  <a:srgbClr val="00B0F0"/>
                </a:solidFill>
                <a:ea typeface="ＭＳ Ｐゴシック" pitchFamily="34" charset="-128"/>
              </a:rPr>
              <a:t>rt</a:t>
            </a:r>
            <a:r>
              <a:rPr lang="en-US" altLang="zh-CN" sz="3400" dirty="0">
                <a:solidFill>
                  <a:srgbClr val="00B0F0"/>
                </a:solidFill>
                <a:ea typeface="ＭＳ Ｐゴシック" pitchFamily="34" charset="-128"/>
              </a:rPr>
              <a:t> </a:t>
            </a:r>
            <a:r>
              <a:rPr lang="en-US" altLang="zh-CN" sz="3400" dirty="0" err="1">
                <a:solidFill>
                  <a:srgbClr val="00B0F0"/>
                </a:solidFill>
                <a:ea typeface="ＭＳ Ｐゴシック" pitchFamily="34" charset="-128"/>
              </a:rPr>
              <a:t>rs</a:t>
            </a:r>
            <a:r>
              <a:rPr lang="en-US" altLang="zh-CN" sz="3400" dirty="0">
                <a:solidFill>
                  <a:srgbClr val="00B0F0"/>
                </a:solidFill>
                <a:ea typeface="ＭＳ Ｐゴシック" pitchFamily="34" charset="-128"/>
              </a:rPr>
              <a:t> immediate</a:t>
            </a:r>
          </a:p>
          <a:p>
            <a:pPr eaLnBrk="1" fontAlgn="auto" hangingPunct="1">
              <a:lnSpc>
                <a:spcPct val="120000"/>
              </a:lnSpc>
              <a:spcAft>
                <a:spcPts val="0"/>
              </a:spcAft>
              <a:buFont typeface="Wingdings" pitchFamily="2" charset="2"/>
              <a:buNone/>
              <a:defRPr/>
            </a:pPr>
            <a:r>
              <a:rPr lang="en-US" altLang="zh-CN" sz="3400" dirty="0">
                <a:solidFill>
                  <a:srgbClr val="00B0F0"/>
                </a:solidFill>
                <a:ea typeface="ＭＳ Ｐゴシック" pitchFamily="34" charset="-128"/>
              </a:rPr>
              <a:t>		         GPR[</a:t>
            </a:r>
            <a:r>
              <a:rPr lang="en-US" altLang="zh-CN" sz="3400" dirty="0" err="1">
                <a:solidFill>
                  <a:srgbClr val="00B0F0"/>
                </a:solidFill>
                <a:ea typeface="ＭＳ Ｐゴシック" pitchFamily="34" charset="-128"/>
              </a:rPr>
              <a:t>rt</a:t>
            </a:r>
            <a:r>
              <a:rPr lang="en-US" altLang="zh-CN" sz="3400" dirty="0">
                <a:solidFill>
                  <a:srgbClr val="00B0F0"/>
                </a:solidFill>
                <a:ea typeface="ＭＳ Ｐゴシック" pitchFamily="34" charset="-128"/>
              </a:rPr>
              <a:t>] </a:t>
            </a:r>
            <a:r>
              <a:rPr lang="en-US" altLang="zh-CN" sz="3400" dirty="0">
                <a:solidFill>
                  <a:srgbClr val="00B0F0"/>
                </a:solidFill>
                <a:ea typeface="ＭＳ Ｐゴシック" pitchFamily="34" charset="-128"/>
                <a:sym typeface="Symbol" pitchFamily="18" charset="2"/>
              </a:rPr>
              <a:t> </a:t>
            </a:r>
            <a:r>
              <a:rPr lang="en-US" altLang="zh-CN" sz="3400" dirty="0">
                <a:solidFill>
                  <a:srgbClr val="00B0F0"/>
                </a:solidFill>
                <a:ea typeface="ＭＳ Ｐゴシック" pitchFamily="34" charset="-128"/>
              </a:rPr>
              <a:t>GPR[</a:t>
            </a:r>
            <a:r>
              <a:rPr lang="en-US" altLang="zh-CN" sz="3400" dirty="0" err="1">
                <a:solidFill>
                  <a:srgbClr val="00B0F0"/>
                </a:solidFill>
                <a:ea typeface="ＭＳ Ｐゴシック" pitchFamily="34" charset="-128"/>
              </a:rPr>
              <a:t>rs</a:t>
            </a:r>
            <a:r>
              <a:rPr lang="en-US" altLang="zh-CN" sz="3400" dirty="0">
                <a:solidFill>
                  <a:srgbClr val="00B0F0"/>
                </a:solidFill>
                <a:ea typeface="ＭＳ Ｐゴシック" pitchFamily="34" charset="-128"/>
              </a:rPr>
              <a:t>] + sign-extend (immediate)</a:t>
            </a:r>
          </a:p>
          <a:p>
            <a:pPr eaLnBrk="1" fontAlgn="auto" hangingPunct="1">
              <a:lnSpc>
                <a:spcPct val="120000"/>
              </a:lnSpc>
              <a:spcAft>
                <a:spcPts val="0"/>
              </a:spcAft>
              <a:buFont typeface="Wingdings" pitchFamily="2" charset="2"/>
              <a:buNone/>
              <a:defRPr/>
            </a:pPr>
            <a:r>
              <a:rPr lang="en-US" altLang="zh-CN" sz="3400" dirty="0">
                <a:solidFill>
                  <a:srgbClr val="00B0F0"/>
                </a:solidFill>
                <a:ea typeface="ＭＳ Ｐゴシック" pitchFamily="34" charset="-128"/>
              </a:rPr>
              <a:t>		         </a:t>
            </a:r>
            <a:r>
              <a:rPr lang="en-US" altLang="zh-CN" sz="3400" dirty="0">
                <a:solidFill>
                  <a:srgbClr val="00B0F0"/>
                </a:solidFill>
                <a:ea typeface="ＭＳ Ｐゴシック" pitchFamily="34" charset="-128"/>
                <a:sym typeface="Symbol" pitchFamily="18" charset="2"/>
              </a:rPr>
              <a:t>PC  PC + 4</a:t>
            </a: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p:txBody>
      </p:sp>
      <p:sp>
        <p:nvSpPr>
          <p:cNvPr id="10" name="Rectangle 4"/>
          <p:cNvSpPr>
            <a:spLocks noChangeArrowheads="1"/>
          </p:cNvSpPr>
          <p:nvPr/>
        </p:nvSpPr>
        <p:spPr bwMode="auto">
          <a:xfrm>
            <a:off x="830263" y="3160189"/>
            <a:ext cx="11430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ADDI</a:t>
            </a:r>
          </a:p>
          <a:p>
            <a:pPr fontAlgn="auto">
              <a:spcBef>
                <a:spcPts val="0"/>
              </a:spcBef>
              <a:spcAft>
                <a:spcPts val="0"/>
              </a:spcAft>
              <a:defRPr/>
            </a:pPr>
            <a:r>
              <a:rPr lang="en-US" sz="1600" kern="0">
                <a:solidFill>
                  <a:srgbClr val="000000"/>
                </a:solidFill>
                <a:ea typeface="ＭＳ Ｐゴシック" charset="0"/>
                <a:cs typeface="ＭＳ Ｐゴシック" charset="0"/>
              </a:rPr>
              <a:t>6-bit</a:t>
            </a:r>
          </a:p>
        </p:txBody>
      </p:sp>
      <p:sp>
        <p:nvSpPr>
          <p:cNvPr id="11" name="Rectangle 5"/>
          <p:cNvSpPr>
            <a:spLocks noChangeArrowheads="1"/>
          </p:cNvSpPr>
          <p:nvPr/>
        </p:nvSpPr>
        <p:spPr bwMode="auto">
          <a:xfrm>
            <a:off x="1973263" y="3160189"/>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rs</a:t>
            </a:r>
          </a:p>
          <a:p>
            <a:pPr fontAlgn="auto">
              <a:spcBef>
                <a:spcPts val="0"/>
              </a:spcBef>
              <a:spcAft>
                <a:spcPts val="0"/>
              </a:spcAft>
              <a:defRPr/>
            </a:pPr>
            <a:r>
              <a:rPr lang="en-US" sz="1600" kern="0">
                <a:solidFill>
                  <a:srgbClr val="000000"/>
                </a:solidFill>
                <a:ea typeface="ＭＳ Ｐゴシック" charset="0"/>
                <a:cs typeface="ＭＳ Ｐゴシック" charset="0"/>
              </a:rPr>
              <a:t>5-bit</a:t>
            </a:r>
          </a:p>
        </p:txBody>
      </p:sp>
      <p:sp>
        <p:nvSpPr>
          <p:cNvPr id="12" name="Rectangle 6"/>
          <p:cNvSpPr>
            <a:spLocks noChangeArrowheads="1"/>
          </p:cNvSpPr>
          <p:nvPr/>
        </p:nvSpPr>
        <p:spPr bwMode="auto">
          <a:xfrm>
            <a:off x="2963863" y="3160189"/>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rt</a:t>
            </a:r>
          </a:p>
          <a:p>
            <a:pPr fontAlgn="auto">
              <a:spcBef>
                <a:spcPts val="0"/>
              </a:spcBef>
              <a:spcAft>
                <a:spcPts val="0"/>
              </a:spcAft>
              <a:defRPr/>
            </a:pPr>
            <a:r>
              <a:rPr lang="en-US" sz="1600" kern="0">
                <a:solidFill>
                  <a:srgbClr val="000000"/>
                </a:solidFill>
                <a:ea typeface="ＭＳ Ｐゴシック" charset="0"/>
                <a:cs typeface="ＭＳ Ｐゴシック" charset="0"/>
              </a:rPr>
              <a:t>5-bit</a:t>
            </a:r>
          </a:p>
        </p:txBody>
      </p:sp>
      <p:sp>
        <p:nvSpPr>
          <p:cNvPr id="13" name="Rectangle 7"/>
          <p:cNvSpPr>
            <a:spLocks noChangeArrowheads="1"/>
          </p:cNvSpPr>
          <p:nvPr/>
        </p:nvSpPr>
        <p:spPr bwMode="auto">
          <a:xfrm>
            <a:off x="3954463" y="3160189"/>
            <a:ext cx="28194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immediate</a:t>
            </a:r>
          </a:p>
          <a:p>
            <a:pPr fontAlgn="auto">
              <a:spcBef>
                <a:spcPts val="0"/>
              </a:spcBef>
              <a:spcAft>
                <a:spcPts val="0"/>
              </a:spcAft>
              <a:defRPr/>
            </a:pPr>
            <a:r>
              <a:rPr lang="en-US" sz="1600" kern="0">
                <a:solidFill>
                  <a:srgbClr val="000000"/>
                </a:solidFill>
                <a:ea typeface="ＭＳ Ｐゴシック" charset="0"/>
                <a:cs typeface="ＭＳ Ｐゴシック" charset="0"/>
              </a:rPr>
              <a:t>16-bit</a:t>
            </a:r>
          </a:p>
        </p:txBody>
      </p:sp>
      <p:sp>
        <p:nvSpPr>
          <p:cNvPr id="14" name="Text Box 8"/>
          <p:cNvSpPr txBox="1">
            <a:spLocks noChangeArrowheads="1"/>
          </p:cNvSpPr>
          <p:nvPr/>
        </p:nvSpPr>
        <p:spPr bwMode="auto">
          <a:xfrm>
            <a:off x="7078663" y="3022076"/>
            <a:ext cx="1074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2800" i="0" kern="0">
                <a:solidFill>
                  <a:srgbClr val="000000"/>
                </a:solidFill>
                <a:latin typeface="Arial" charset="0"/>
                <a:cs typeface="ＭＳ Ｐゴシック" charset="0"/>
              </a:rPr>
              <a:t>I-type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990600"/>
          </a:xfrm>
        </p:spPr>
        <p:txBody>
          <a:bodyPr/>
          <a:lstStyle/>
          <a:p>
            <a:pPr eaLnBrk="1" hangingPunct="1"/>
            <a:r>
              <a:rPr lang="en-US" altLang="zh-CN" dirty="0"/>
              <a:t>R and I-Type ALU </a:t>
            </a:r>
            <a:r>
              <a:rPr lang="zh-CN" altLang="en-US" dirty="0"/>
              <a:t>指令的数据通路</a:t>
            </a:r>
            <a:endParaRPr lang="en-US" altLang="zh-CN" dirty="0"/>
          </a:p>
        </p:txBody>
      </p:sp>
      <p:pic>
        <p:nvPicPr>
          <p:cNvPr id="11268"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 y="990600"/>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3924300" y="2335213"/>
            <a:ext cx="38481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5"/>
          <p:cNvGrpSpPr>
            <a:grpSpLocks/>
          </p:cNvGrpSpPr>
          <p:nvPr/>
        </p:nvGrpSpPr>
        <p:grpSpPr bwMode="auto">
          <a:xfrm>
            <a:off x="6084888" y="3551238"/>
            <a:ext cx="1752600" cy="552450"/>
            <a:chOff x="3840" y="2676"/>
            <a:chExt cx="1104" cy="348"/>
          </a:xfrm>
        </p:grpSpPr>
        <p:sp>
          <p:nvSpPr>
            <p:cNvPr id="11304" name="Line 6"/>
            <p:cNvSpPr>
              <a:spLocks noChangeShapeType="1"/>
            </p:cNvSpPr>
            <p:nvPr/>
          </p:nvSpPr>
          <p:spPr bwMode="auto">
            <a:xfrm>
              <a:off x="3972" y="3000"/>
              <a:ext cx="972" cy="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7"/>
            <p:cNvSpPr>
              <a:spLocks noChangeShapeType="1"/>
            </p:cNvSpPr>
            <p:nvPr/>
          </p:nvSpPr>
          <p:spPr bwMode="auto">
            <a:xfrm>
              <a:off x="3858" y="2676"/>
              <a:ext cx="0"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8"/>
            <p:cNvSpPr>
              <a:spLocks noChangeShapeType="1"/>
            </p:cNvSpPr>
            <p:nvPr/>
          </p:nvSpPr>
          <p:spPr bwMode="auto">
            <a:xfrm rot="5400000">
              <a:off x="3891" y="2955"/>
              <a:ext cx="0" cy="10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1" name="Freeform 9"/>
          <p:cNvSpPr>
            <a:spLocks/>
          </p:cNvSpPr>
          <p:nvPr/>
        </p:nvSpPr>
        <p:spPr bwMode="auto">
          <a:xfrm>
            <a:off x="7543800" y="3341688"/>
            <a:ext cx="533400" cy="1914525"/>
          </a:xfrm>
          <a:custGeom>
            <a:avLst/>
            <a:gdLst>
              <a:gd name="T0" fmla="*/ 2147483647 w 336"/>
              <a:gd name="T1" fmla="*/ 0 h 1200"/>
              <a:gd name="T2" fmla="*/ 2147483647 w 336"/>
              <a:gd name="T3" fmla="*/ 0 h 1200"/>
              <a:gd name="T4" fmla="*/ 2147483647 w 336"/>
              <a:gd name="T5" fmla="*/ 2147483647 h 1200"/>
              <a:gd name="T6" fmla="*/ 0 w 336"/>
              <a:gd name="T7" fmla="*/ 2147483647 h 1200"/>
              <a:gd name="T8" fmla="*/ 0 60000 65536"/>
              <a:gd name="T9" fmla="*/ 0 60000 65536"/>
              <a:gd name="T10" fmla="*/ 0 60000 65536"/>
              <a:gd name="T11" fmla="*/ 0 60000 65536"/>
              <a:gd name="T12" fmla="*/ 0 w 336"/>
              <a:gd name="T13" fmla="*/ 0 h 1200"/>
              <a:gd name="T14" fmla="*/ 336 w 336"/>
              <a:gd name="T15" fmla="*/ 1200 h 1200"/>
            </a:gdLst>
            <a:ahLst/>
            <a:cxnLst>
              <a:cxn ang="T8">
                <a:pos x="T0" y="T1"/>
              </a:cxn>
              <a:cxn ang="T9">
                <a:pos x="T2" y="T3"/>
              </a:cxn>
              <a:cxn ang="T10">
                <a:pos x="T4" y="T5"/>
              </a:cxn>
              <a:cxn ang="T11">
                <a:pos x="T6" y="T7"/>
              </a:cxn>
            </a:cxnLst>
            <a:rect l="T12" t="T13" r="T14" b="T15"/>
            <a:pathLst>
              <a:path w="336" h="1200">
                <a:moveTo>
                  <a:pt x="96" y="0"/>
                </a:moveTo>
                <a:lnTo>
                  <a:pt x="336" y="0"/>
                </a:lnTo>
                <a:lnTo>
                  <a:pt x="336" y="1200"/>
                </a:lnTo>
                <a:lnTo>
                  <a:pt x="0" y="120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2" name="Text Box 10"/>
          <p:cNvSpPr txBox="1">
            <a:spLocks noChangeArrowheads="1"/>
          </p:cNvSpPr>
          <p:nvPr/>
        </p:nvSpPr>
        <p:spPr bwMode="auto">
          <a:xfrm>
            <a:off x="4957763" y="4110038"/>
            <a:ext cx="288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dirty="0">
                <a:solidFill>
                  <a:schemeClr val="accent1"/>
                </a:solidFill>
                <a:latin typeface="Calibri" pitchFamily="34" charset="0"/>
              </a:rPr>
              <a:t>1</a:t>
            </a:r>
          </a:p>
        </p:txBody>
      </p:sp>
      <p:sp>
        <p:nvSpPr>
          <p:cNvPr id="11273" name="Rectangle 11"/>
          <p:cNvSpPr>
            <a:spLocks noChangeArrowheads="1"/>
          </p:cNvSpPr>
          <p:nvPr/>
        </p:nvSpPr>
        <p:spPr bwMode="auto">
          <a:xfrm>
            <a:off x="7010400" y="2938463"/>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1274" name="Line 12"/>
          <p:cNvSpPr>
            <a:spLocks noChangeShapeType="1"/>
          </p:cNvSpPr>
          <p:nvPr/>
        </p:nvSpPr>
        <p:spPr bwMode="auto">
          <a:xfrm>
            <a:off x="7423150" y="2994025"/>
            <a:ext cx="36830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4"/>
          <p:cNvGrpSpPr>
            <a:grpSpLocks/>
          </p:cNvGrpSpPr>
          <p:nvPr/>
        </p:nvGrpSpPr>
        <p:grpSpPr bwMode="auto">
          <a:xfrm>
            <a:off x="3221038" y="2971800"/>
            <a:ext cx="3865562" cy="1638300"/>
            <a:chOff x="2029" y="2304"/>
            <a:chExt cx="2435" cy="1032"/>
          </a:xfrm>
        </p:grpSpPr>
        <p:grpSp>
          <p:nvGrpSpPr>
            <p:cNvPr id="11288" name="Group 15"/>
            <p:cNvGrpSpPr>
              <a:grpSpLocks/>
            </p:cNvGrpSpPr>
            <p:nvPr/>
          </p:nvGrpSpPr>
          <p:grpSpPr bwMode="auto">
            <a:xfrm>
              <a:off x="3744" y="2496"/>
              <a:ext cx="720" cy="840"/>
              <a:chOff x="3744" y="2496"/>
              <a:chExt cx="720" cy="840"/>
            </a:xfrm>
          </p:grpSpPr>
          <p:grpSp>
            <p:nvGrpSpPr>
              <p:cNvPr id="11295" name="Group 16"/>
              <p:cNvGrpSpPr>
                <a:grpSpLocks/>
              </p:cNvGrpSpPr>
              <p:nvPr/>
            </p:nvGrpSpPr>
            <p:grpSpPr bwMode="auto">
              <a:xfrm>
                <a:off x="3744" y="2496"/>
                <a:ext cx="720" cy="816"/>
                <a:chOff x="3744" y="2496"/>
                <a:chExt cx="720" cy="816"/>
              </a:xfrm>
            </p:grpSpPr>
            <p:sp>
              <p:nvSpPr>
                <p:cNvPr id="11297" name="Freeform 17"/>
                <p:cNvSpPr>
                  <a:spLocks/>
                </p:cNvSpPr>
                <p:nvPr/>
              </p:nvSpPr>
              <p:spPr bwMode="auto">
                <a:xfrm>
                  <a:off x="3984" y="2496"/>
                  <a:ext cx="96" cy="384"/>
                </a:xfrm>
                <a:custGeom>
                  <a:avLst/>
                  <a:gdLst>
                    <a:gd name="T0" fmla="*/ 0 w 290"/>
                    <a:gd name="T1" fmla="*/ 0 h 768"/>
                    <a:gd name="T2" fmla="*/ 0 w 290"/>
                    <a:gd name="T3" fmla="*/ 1 h 768"/>
                    <a:gd name="T4" fmla="*/ 0 w 290"/>
                    <a:gd name="T5" fmla="*/ 1 h 768"/>
                    <a:gd name="T6" fmla="*/ 0 w 290"/>
                    <a:gd name="T7" fmla="*/ 1 h 768"/>
                    <a:gd name="T8" fmla="*/ 0 w 290"/>
                    <a:gd name="T9" fmla="*/ 1 h 768"/>
                    <a:gd name="T10" fmla="*/ 0 w 290"/>
                    <a:gd name="T11" fmla="*/ 1 h 768"/>
                    <a:gd name="T12" fmla="*/ 0 w 290"/>
                    <a:gd name="T13" fmla="*/ 1 h 768"/>
                    <a:gd name="T14" fmla="*/ 0 w 290"/>
                    <a:gd name="T15" fmla="*/ 1 h 768"/>
                    <a:gd name="T16" fmla="*/ 0 w 290"/>
                    <a:gd name="T17" fmla="*/ 1 h 768"/>
                    <a:gd name="T18" fmla="*/ 0 w 290"/>
                    <a:gd name="T19" fmla="*/ 1 h 768"/>
                    <a:gd name="T20" fmla="*/ 0 w 290"/>
                    <a:gd name="T21" fmla="*/ 1 h 768"/>
                    <a:gd name="T22" fmla="*/ 0 w 290"/>
                    <a:gd name="T23" fmla="*/ 1 h 768"/>
                    <a:gd name="T24" fmla="*/ 0 w 290"/>
                    <a:gd name="T25" fmla="*/ 1 h 768"/>
                    <a:gd name="T26" fmla="*/ 0 w 290"/>
                    <a:gd name="T27" fmla="*/ 1 h 768"/>
                    <a:gd name="T28" fmla="*/ 0 w 290"/>
                    <a:gd name="T29" fmla="*/ 1 h 768"/>
                    <a:gd name="T30" fmla="*/ 0 w 290"/>
                    <a:gd name="T31" fmla="*/ 1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1298" name="Freeform 18"/>
                <p:cNvSpPr>
                  <a:spLocks/>
                </p:cNvSpPr>
                <p:nvPr/>
              </p:nvSpPr>
              <p:spPr bwMode="auto">
                <a:xfrm>
                  <a:off x="3846" y="2688"/>
                  <a:ext cx="96" cy="624"/>
                </a:xfrm>
                <a:custGeom>
                  <a:avLst/>
                  <a:gdLst>
                    <a:gd name="T0" fmla="*/ 0 w 96"/>
                    <a:gd name="T1" fmla="*/ 624 h 624"/>
                    <a:gd name="T2" fmla="*/ 96 w 96"/>
                    <a:gd name="T3" fmla="*/ 624 h 624"/>
                    <a:gd name="T4" fmla="*/ 96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9" name="Line 19"/>
                <p:cNvSpPr>
                  <a:spLocks noChangeShapeType="1"/>
                </p:cNvSpPr>
                <p:nvPr/>
              </p:nvSpPr>
              <p:spPr bwMode="auto">
                <a:xfrm>
                  <a:off x="3744" y="2688"/>
                  <a:ext cx="24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0" name="Freeform 20"/>
                <p:cNvSpPr>
                  <a:spLocks/>
                </p:cNvSpPr>
                <p:nvPr/>
              </p:nvSpPr>
              <p:spPr bwMode="auto">
                <a:xfrm>
                  <a:off x="3840" y="2784"/>
                  <a:ext cx="144" cy="528"/>
                </a:xfrm>
                <a:custGeom>
                  <a:avLst/>
                  <a:gdLst>
                    <a:gd name="T0" fmla="*/ 0 w 144"/>
                    <a:gd name="T1" fmla="*/ 528 h 528"/>
                    <a:gd name="T2" fmla="*/ 48 w 144"/>
                    <a:gd name="T3" fmla="*/ 528 h 528"/>
                    <a:gd name="T4" fmla="*/ 48 w 144"/>
                    <a:gd name="T5" fmla="*/ 0 h 528"/>
                    <a:gd name="T6" fmla="*/ 144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01" name="Line 21"/>
                <p:cNvSpPr>
                  <a:spLocks noChangeShapeType="1"/>
                </p:cNvSpPr>
                <p:nvPr/>
              </p:nvSpPr>
              <p:spPr bwMode="auto">
                <a:xfrm>
                  <a:off x="3744" y="2592"/>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22"/>
                <p:cNvSpPr>
                  <a:spLocks noChangeShapeType="1"/>
                </p:cNvSpPr>
                <p:nvPr/>
              </p:nvSpPr>
              <p:spPr bwMode="auto">
                <a:xfrm>
                  <a:off x="4032" y="2832"/>
                  <a:ext cx="0" cy="288"/>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Text Box 23"/>
                <p:cNvSpPr txBox="1">
                  <a:spLocks noChangeArrowheads="1"/>
                </p:cNvSpPr>
                <p:nvPr/>
              </p:nvSpPr>
              <p:spPr bwMode="auto">
                <a:xfrm>
                  <a:off x="4072" y="2979"/>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grpSp>
          <p:sp>
            <p:nvSpPr>
              <p:cNvPr id="11296" name="Text Box 24"/>
              <p:cNvSpPr txBox="1">
                <a:spLocks noChangeArrowheads="1"/>
              </p:cNvSpPr>
              <p:nvPr/>
            </p:nvSpPr>
            <p:spPr bwMode="auto">
              <a:xfrm>
                <a:off x="3901" y="3123"/>
                <a:ext cx="4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rgbClr val="CC9900"/>
                    </a:solidFill>
                    <a:latin typeface="Calibri" pitchFamily="34" charset="0"/>
                  </a:rPr>
                  <a:t>isItype</a:t>
                </a:r>
                <a:endParaRPr lang="en-US" altLang="zh-CN" sz="1600" b="0" dirty="0">
                  <a:solidFill>
                    <a:srgbClr val="CC9900"/>
                  </a:solidFill>
                  <a:latin typeface="Calibri" pitchFamily="34" charset="0"/>
                </a:endParaRPr>
              </a:p>
            </p:txBody>
          </p:sp>
        </p:grpSp>
        <p:grpSp>
          <p:nvGrpSpPr>
            <p:cNvPr id="11289" name="Group 25"/>
            <p:cNvGrpSpPr>
              <a:grpSpLocks/>
            </p:cNvGrpSpPr>
            <p:nvPr/>
          </p:nvGrpSpPr>
          <p:grpSpPr bwMode="auto">
            <a:xfrm>
              <a:off x="2029" y="2304"/>
              <a:ext cx="694" cy="792"/>
              <a:chOff x="2029" y="2304"/>
              <a:chExt cx="694" cy="792"/>
            </a:xfrm>
          </p:grpSpPr>
          <p:sp>
            <p:nvSpPr>
              <p:cNvPr id="11290" name="Freeform 26"/>
              <p:cNvSpPr>
                <a:spLocks/>
              </p:cNvSpPr>
              <p:nvPr/>
            </p:nvSpPr>
            <p:spPr bwMode="auto">
              <a:xfrm>
                <a:off x="2640" y="2352"/>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1291" name="Freeform 27"/>
              <p:cNvSpPr>
                <a:spLocks/>
              </p:cNvSpPr>
              <p:nvPr/>
            </p:nvSpPr>
            <p:spPr bwMode="auto">
              <a:xfrm>
                <a:off x="2592" y="2304"/>
                <a:ext cx="48" cy="144"/>
              </a:xfrm>
              <a:custGeom>
                <a:avLst/>
                <a:gdLst>
                  <a:gd name="T0" fmla="*/ 0 w 48"/>
                  <a:gd name="T1" fmla="*/ 0 h 144"/>
                  <a:gd name="T2" fmla="*/ 0 w 48"/>
                  <a:gd name="T3" fmla="*/ 144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2" name="Text Box 28"/>
              <p:cNvSpPr txBox="1">
                <a:spLocks noChangeArrowheads="1"/>
              </p:cNvSpPr>
              <p:nvPr/>
            </p:nvSpPr>
            <p:spPr bwMode="auto">
              <a:xfrm>
                <a:off x="2084" y="2758"/>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1293" name="Freeform 29"/>
              <p:cNvSpPr>
                <a:spLocks/>
              </p:cNvSpPr>
              <p:nvPr/>
            </p:nvSpPr>
            <p:spPr bwMode="auto">
              <a:xfrm>
                <a:off x="2400" y="2640"/>
                <a:ext cx="288" cy="288"/>
              </a:xfrm>
              <a:custGeom>
                <a:avLst/>
                <a:gdLst>
                  <a:gd name="T0" fmla="*/ 288 w 288"/>
                  <a:gd name="T1" fmla="*/ 0 h 288"/>
                  <a:gd name="T2" fmla="*/ 288 w 288"/>
                  <a:gd name="T3" fmla="*/ 96 h 288"/>
                  <a:gd name="T4" fmla="*/ 0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4" name="Rectangle 30"/>
              <p:cNvSpPr>
                <a:spLocks noChangeArrowheads="1"/>
              </p:cNvSpPr>
              <p:nvPr/>
            </p:nvSpPr>
            <p:spPr bwMode="auto">
              <a:xfrm>
                <a:off x="2029" y="2883"/>
                <a:ext cx="4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1600" b="0" dirty="0" err="1">
                    <a:solidFill>
                      <a:srgbClr val="CC9900"/>
                    </a:solidFill>
                    <a:latin typeface="Calibri" pitchFamily="34" charset="0"/>
                  </a:rPr>
                  <a:t>isItype</a:t>
                </a:r>
                <a:endParaRPr lang="en-US" altLang="zh-CN" sz="1600" b="0" dirty="0">
                  <a:solidFill>
                    <a:srgbClr val="CC9900"/>
                  </a:solidFill>
                  <a:latin typeface="Calibri" pitchFamily="34" charset="0"/>
                </a:endParaRPr>
              </a:p>
            </p:txBody>
          </p:sp>
        </p:grpSp>
      </p:grpSp>
      <p:sp>
        <p:nvSpPr>
          <p:cNvPr id="11276" name="Rectangle 31"/>
          <p:cNvSpPr>
            <a:spLocks noChangeArrowheads="1"/>
          </p:cNvSpPr>
          <p:nvPr/>
        </p:nvSpPr>
        <p:spPr bwMode="auto">
          <a:xfrm>
            <a:off x="3609975" y="3270250"/>
            <a:ext cx="4143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solidFill>
                  <a:schemeClr val="accent2"/>
                </a:solidFill>
                <a:latin typeface="Calibri" pitchFamily="34" charset="0"/>
              </a:rPr>
              <a:t>15:11</a:t>
            </a:r>
          </a:p>
        </p:txBody>
      </p:sp>
      <p:sp>
        <p:nvSpPr>
          <p:cNvPr id="11277" name="Rectangle 32"/>
          <p:cNvSpPr>
            <a:spLocks noChangeArrowheads="1"/>
          </p:cNvSpPr>
          <p:nvPr/>
        </p:nvSpPr>
        <p:spPr bwMode="auto">
          <a:xfrm>
            <a:off x="3608388" y="2879725"/>
            <a:ext cx="417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solidFill>
                  <a:schemeClr val="accent2"/>
                </a:solidFill>
                <a:latin typeface="Calibri" pitchFamily="34" charset="0"/>
              </a:rPr>
              <a:t>20:16</a:t>
            </a:r>
          </a:p>
        </p:txBody>
      </p:sp>
      <p:sp>
        <p:nvSpPr>
          <p:cNvPr id="11278" name="Rectangle 33"/>
          <p:cNvSpPr>
            <a:spLocks noChangeArrowheads="1"/>
          </p:cNvSpPr>
          <p:nvPr/>
        </p:nvSpPr>
        <p:spPr bwMode="auto">
          <a:xfrm>
            <a:off x="3608388" y="2486025"/>
            <a:ext cx="417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solidFill>
                  <a:schemeClr val="accent2"/>
                </a:solidFill>
                <a:latin typeface="Calibri" pitchFamily="34" charset="0"/>
              </a:rPr>
              <a:t>25:21</a:t>
            </a:r>
          </a:p>
        </p:txBody>
      </p:sp>
      <p:sp>
        <p:nvSpPr>
          <p:cNvPr id="11279" name="Rectangle 3"/>
          <p:cNvSpPr>
            <a:spLocks noChangeArrowheads="1"/>
          </p:cNvSpPr>
          <p:nvPr/>
        </p:nvSpPr>
        <p:spPr bwMode="auto">
          <a:xfrm>
            <a:off x="1" y="5542635"/>
            <a:ext cx="4876800" cy="1323439"/>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r>
              <a:rPr lang="en-US" altLang="zh-CN" sz="2000" dirty="0">
                <a:latin typeface="Calibri" pitchFamily="34" charset="0"/>
              </a:rPr>
              <a:t>if MEM[PC] == ADDI </a:t>
            </a:r>
            <a:r>
              <a:rPr lang="en-US" altLang="zh-CN" sz="2000" dirty="0" err="1">
                <a:latin typeface="Calibri" pitchFamily="34" charset="0"/>
              </a:rPr>
              <a:t>rt</a:t>
            </a:r>
            <a:r>
              <a:rPr lang="en-US" altLang="zh-CN" sz="2000" dirty="0">
                <a:latin typeface="Calibri" pitchFamily="34" charset="0"/>
              </a:rPr>
              <a:t> </a:t>
            </a:r>
            <a:r>
              <a:rPr lang="en-US" altLang="zh-CN" sz="2000" dirty="0" err="1">
                <a:latin typeface="Calibri" pitchFamily="34" charset="0"/>
              </a:rPr>
              <a:t>rs</a:t>
            </a:r>
            <a:r>
              <a:rPr lang="en-US" altLang="zh-CN" sz="2000" dirty="0">
                <a:latin typeface="Calibri" pitchFamily="34" charset="0"/>
              </a:rPr>
              <a:t> immediate</a:t>
            </a:r>
          </a:p>
          <a:p>
            <a:pPr lvl="1"/>
            <a:r>
              <a:rPr lang="en-US" altLang="zh-CN" sz="2000" dirty="0">
                <a:latin typeface="Calibri" pitchFamily="34" charset="0"/>
              </a:rPr>
              <a:t>GPR[</a:t>
            </a:r>
            <a:r>
              <a:rPr lang="en-US" altLang="zh-CN" sz="2000" dirty="0" err="1">
                <a:latin typeface="Calibri" pitchFamily="34" charset="0"/>
              </a:rPr>
              <a:t>rt</a:t>
            </a:r>
            <a:r>
              <a:rPr lang="en-US" altLang="zh-CN" sz="2000" dirty="0">
                <a:latin typeface="Calibri" pitchFamily="34" charset="0"/>
              </a:rPr>
              <a:t>] </a:t>
            </a:r>
            <a:r>
              <a:rPr lang="en-US" altLang="zh-CN" sz="2000" dirty="0">
                <a:latin typeface="Calibri" pitchFamily="34" charset="0"/>
                <a:sym typeface="Symbol" pitchFamily="18" charset="2"/>
              </a:rPr>
              <a:t> </a:t>
            </a:r>
            <a:r>
              <a:rPr lang="en-US" altLang="zh-CN" sz="2000" dirty="0">
                <a:latin typeface="Calibri" pitchFamily="34" charset="0"/>
              </a:rPr>
              <a:t>GPR[</a:t>
            </a:r>
            <a:r>
              <a:rPr lang="en-US" altLang="zh-CN" sz="2000" dirty="0" err="1">
                <a:latin typeface="Calibri" pitchFamily="34" charset="0"/>
              </a:rPr>
              <a:t>rs</a:t>
            </a:r>
            <a:r>
              <a:rPr lang="en-US" altLang="zh-CN" sz="2000" dirty="0">
                <a:latin typeface="Calibri" pitchFamily="34" charset="0"/>
              </a:rPr>
              <a:t>] + sign-extend (immediate) </a:t>
            </a:r>
            <a:endParaRPr lang="en-US" altLang="zh-CN" sz="2000" dirty="0">
              <a:latin typeface="Calibri" pitchFamily="34" charset="0"/>
              <a:sym typeface="Symbol" pitchFamily="18" charset="2"/>
            </a:endParaRPr>
          </a:p>
          <a:p>
            <a:pPr lvl="1"/>
            <a:r>
              <a:rPr lang="en-US" altLang="zh-CN" sz="2000" dirty="0">
                <a:latin typeface="Calibri" pitchFamily="34" charset="0"/>
                <a:sym typeface="Symbol" pitchFamily="18" charset="2"/>
              </a:rPr>
              <a:t>PC  PC + 4</a:t>
            </a:r>
          </a:p>
        </p:txBody>
      </p:sp>
      <p:sp>
        <p:nvSpPr>
          <p:cNvPr id="11280" name="AutoShape 4"/>
          <p:cNvSpPr>
            <a:spLocks noChangeArrowheads="1"/>
          </p:cNvSpPr>
          <p:nvPr/>
        </p:nvSpPr>
        <p:spPr bwMode="auto">
          <a:xfrm>
            <a:off x="4953000" y="6080125"/>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grpSp>
        <p:nvGrpSpPr>
          <p:cNvPr id="11282" name="Group 7"/>
          <p:cNvGrpSpPr>
            <a:grpSpLocks/>
          </p:cNvGrpSpPr>
          <p:nvPr/>
        </p:nvGrpSpPr>
        <p:grpSpPr bwMode="auto">
          <a:xfrm>
            <a:off x="5334000" y="5546725"/>
            <a:ext cx="3581400" cy="304800"/>
            <a:chOff x="1392" y="2976"/>
            <a:chExt cx="3072" cy="240"/>
          </a:xfrm>
        </p:grpSpPr>
        <p:sp>
          <p:nvSpPr>
            <p:cNvPr id="11283" name="Rectangle 8"/>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11284" name="Rectangle 9"/>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11285" name="Rectangle 10"/>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11286" name="Rectangle 11"/>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11287" name="Rectangle 12"/>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sp>
        <p:nvSpPr>
          <p:cNvPr id="2" name="TextBox 1"/>
          <p:cNvSpPr txBox="1"/>
          <p:nvPr/>
        </p:nvSpPr>
        <p:spPr>
          <a:xfrm>
            <a:off x="304800" y="4641851"/>
            <a:ext cx="3430747" cy="523220"/>
          </a:xfrm>
          <a:prstGeom prst="rect">
            <a:avLst/>
          </a:prstGeom>
          <a:noFill/>
        </p:spPr>
        <p:txBody>
          <a:bodyPr wrap="none" rtlCol="0">
            <a:spAutoFit/>
          </a:bodyPr>
          <a:lstStyle/>
          <a:p>
            <a:r>
              <a:rPr lang="zh-CN" altLang="en-US" sz="2800" b="0" dirty="0">
                <a:solidFill>
                  <a:srgbClr val="FF0000"/>
                </a:solidFill>
                <a:latin typeface="微软雅黑" panose="020B0503020204020204" pitchFamily="34" charset="-122"/>
                <a:ea typeface="微软雅黑" panose="020B0503020204020204" pitchFamily="34" charset="-122"/>
              </a:rPr>
              <a:t>如何共享数据通路？</a:t>
            </a:r>
          </a:p>
        </p:txBody>
      </p:sp>
      <p:sp>
        <p:nvSpPr>
          <p:cNvPr id="43" name="Text Box 8">
            <a:extLst>
              <a:ext uri="{FF2B5EF4-FFF2-40B4-BE49-F238E27FC236}">
                <a16:creationId xmlns:a16="http://schemas.microsoft.com/office/drawing/2014/main" id="{9F45680C-4DEF-4351-A36D-5EB394950544}"/>
              </a:ext>
            </a:extLst>
          </p:cNvPr>
          <p:cNvSpPr txBox="1">
            <a:spLocks noChangeArrowheads="1"/>
          </p:cNvSpPr>
          <p:nvPr/>
        </p:nvSpPr>
        <p:spPr bwMode="auto">
          <a:xfrm>
            <a:off x="5848509" y="601533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1692</Words>
  <Application>Microsoft Office PowerPoint</Application>
  <PresentationFormat>全屏显示(4:3)</PresentationFormat>
  <Paragraphs>653</Paragraphs>
  <Slides>47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楷体</vt:lpstr>
      <vt:lpstr>Symbol</vt:lpstr>
      <vt:lpstr>华文行楷</vt:lpstr>
      <vt:lpstr>宋体</vt:lpstr>
      <vt:lpstr>微软雅黑</vt:lpstr>
      <vt:lpstr>Calibri</vt:lpstr>
      <vt:lpstr>ＭＳ Ｐゴシック</vt:lpstr>
      <vt:lpstr>Wingdings</vt:lpstr>
      <vt:lpstr>Arial</vt:lpstr>
      <vt:lpstr>Times New Roman</vt:lpstr>
      <vt:lpstr>Tw Cen MT</vt:lpstr>
      <vt:lpstr>Default Design</vt:lpstr>
      <vt:lpstr>计算机体系结构</vt:lpstr>
      <vt:lpstr>本讲提纲</vt:lpstr>
      <vt:lpstr>MIPS指令的处理过程</vt:lpstr>
      <vt:lpstr>比较完整的MIPS数据通路</vt:lpstr>
      <vt:lpstr>本讲提纲</vt:lpstr>
      <vt:lpstr>R-Type ALU 指令</vt:lpstr>
      <vt:lpstr>R-Type ALU 数据通路</vt:lpstr>
      <vt:lpstr>I-Type ALU 指令</vt:lpstr>
      <vt:lpstr>R and I-Type ALU 指令的数据通路</vt:lpstr>
      <vt:lpstr>本讲提纲</vt:lpstr>
      <vt:lpstr>LW 指令 (I-Type)</vt:lpstr>
      <vt:lpstr>LW 数据通路</vt:lpstr>
      <vt:lpstr>SW 指令 (I-Type)</vt:lpstr>
      <vt:lpstr>SW 数据通路</vt:lpstr>
      <vt:lpstr>Load-Store 数据通路</vt:lpstr>
      <vt:lpstr>非控制流指令的数据通路</vt:lpstr>
      <vt:lpstr>本讲提纲</vt:lpstr>
      <vt:lpstr>无条件跳转指令</vt:lpstr>
      <vt:lpstr>J 数据通路</vt:lpstr>
      <vt:lpstr>条件分支指令 (I-Type)</vt:lpstr>
      <vt:lpstr>条件分支数据通路 (自己完成)</vt:lpstr>
      <vt:lpstr>合并版本</vt:lpstr>
      <vt:lpstr>本讲提纲</vt:lpstr>
      <vt:lpstr>单周期的硬布线控制</vt:lpstr>
      <vt:lpstr>单个比特控制信号</vt:lpstr>
      <vt:lpstr>单个比特控制信号</vt:lpstr>
      <vt:lpstr>ALU 控制的实现</vt:lpstr>
      <vt:lpstr>R-Type ALU</vt:lpstr>
      <vt:lpstr>I-Type ALU</vt:lpstr>
      <vt:lpstr>LW</vt:lpstr>
      <vt:lpstr>SW</vt:lpstr>
      <vt:lpstr>Branch (不跳转)</vt:lpstr>
      <vt:lpstr>Branch (跳转)</vt:lpstr>
      <vt:lpstr>Jump</vt:lpstr>
      <vt:lpstr>控制模块里面都有什么?</vt:lpstr>
      <vt:lpstr>本讲提纲</vt:lpstr>
      <vt:lpstr>单周期微架构: 分析</vt:lpstr>
      <vt:lpstr>MIPS中最慢的指令是什么?</vt:lpstr>
      <vt:lpstr>单周期数据通路分析</vt:lpstr>
      <vt:lpstr>找出每类指令的关键路径</vt:lpstr>
      <vt:lpstr>R-Type and I-Type ALU</vt:lpstr>
      <vt:lpstr>LW</vt:lpstr>
      <vt:lpstr>SW</vt:lpstr>
      <vt:lpstr>Branch-跳转</vt:lpstr>
      <vt:lpstr>Jump</vt:lpstr>
      <vt:lpstr>第1次作业</vt:lpstr>
      <vt:lpstr>下一个主题  流水线及冒险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2022-11-09T13:18:34Z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