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4"/>
  </p:notesMasterIdLst>
  <p:sldIdLst>
    <p:sldId id="256" r:id="rId3"/>
    <p:sldId id="961" r:id="rId5"/>
    <p:sldId id="963" r:id="rId6"/>
    <p:sldId id="964" r:id="rId7"/>
    <p:sldId id="965" r:id="rId8"/>
    <p:sldId id="966" r:id="rId9"/>
    <p:sldId id="967" r:id="rId10"/>
    <p:sldId id="968" r:id="rId11"/>
    <p:sldId id="969" r:id="rId12"/>
    <p:sldId id="970" r:id="rId13"/>
    <p:sldId id="971" r:id="rId14"/>
    <p:sldId id="972" r:id="rId15"/>
    <p:sldId id="1103" r:id="rId16"/>
    <p:sldId id="973" r:id="rId17"/>
    <p:sldId id="974" r:id="rId18"/>
    <p:sldId id="976" r:id="rId19"/>
    <p:sldId id="977" r:id="rId20"/>
    <p:sldId id="978" r:id="rId21"/>
    <p:sldId id="979" r:id="rId22"/>
    <p:sldId id="980" r:id="rId23"/>
    <p:sldId id="1000" r:id="rId24"/>
    <p:sldId id="1001" r:id="rId25"/>
    <p:sldId id="1002" r:id="rId26"/>
    <p:sldId id="1003" r:id="rId27"/>
    <p:sldId id="1004" r:id="rId28"/>
    <p:sldId id="1005" r:id="rId29"/>
    <p:sldId id="6828" r:id="rId30"/>
  </p:sldIdLst>
  <p:sldSz cx="9144000" cy="6858000" type="screen4x3"/>
  <p:notesSz cx="6858000" cy="9144000"/>
  <p:embeddedFontLst>
    <p:embeddedFont>
      <p:font typeface="微软雅黑" panose="020B0503020204020204" pitchFamily="34" charset="-122"/>
      <p:regular r:id="rId34"/>
    </p:embeddedFont>
    <p:embeddedFont>
      <p:font typeface="Tw Cen MT" panose="020B0602020104020603" pitchFamily="34" charset="0"/>
      <p:regular r:id="rId35"/>
      <p:bold r:id="rId36"/>
      <p:italic r:id="rId37"/>
      <p:boldItalic r:id="rId38"/>
    </p:embeddedFont>
    <p:embeddedFont>
      <p:font typeface="MS PGothic" panose="020B0600070205080204" pitchFamily="34" charset="-128"/>
      <p:regular r:id="rId39"/>
    </p:embeddedFont>
    <p:embeddedFont>
      <p:font typeface="Calibri" panose="020F0502020204030204" charset="0"/>
      <p:regular r:id="rId40"/>
      <p:bold r:id="rId41"/>
      <p:italic r:id="rId42"/>
      <p:boldItalic r:id="rId43"/>
    </p:embeddedFont>
    <p:embeddedFont>
      <p:font typeface="Garamond" panose="02020404030301010803" pitchFamily="18" charset="0"/>
      <p:regular r:id="rId44"/>
      <p:bold r:id="rId45"/>
      <p:italic r:id="rId46"/>
    </p:embeddedFont>
    <p:embeddedFont>
      <p:font typeface="华文行楷" panose="02010800040101010101" pitchFamily="2" charset="-122"/>
      <p:regular r:id="rId47"/>
    </p:embeddedFont>
  </p:embeddedFontLst>
  <p:custDataLst>
    <p:tags r:id="rId48"/>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78" d="100"/>
          <a:sy n="78" d="100"/>
        </p:scale>
        <p:origin x="1675" y="67"/>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gs" Target="tags/tag1.xml"/><Relationship Id="rId47" Type="http://schemas.openxmlformats.org/officeDocument/2006/relationships/font" Target="fonts/font14.fntdata"/><Relationship Id="rId46" Type="http://schemas.openxmlformats.org/officeDocument/2006/relationships/font" Target="fonts/font13.fntdata"/><Relationship Id="rId45" Type="http://schemas.openxmlformats.org/officeDocument/2006/relationships/font" Target="fonts/font12.fntdata"/><Relationship Id="rId44" Type="http://schemas.openxmlformats.org/officeDocument/2006/relationships/font" Target="fonts/font11.fntdata"/><Relationship Id="rId43" Type="http://schemas.openxmlformats.org/officeDocument/2006/relationships/font" Target="fonts/font10.fntdata"/><Relationship Id="rId42" Type="http://schemas.openxmlformats.org/officeDocument/2006/relationships/font" Target="fonts/font9.fntdata"/><Relationship Id="rId41" Type="http://schemas.openxmlformats.org/officeDocument/2006/relationships/font" Target="fonts/font8.fntdata"/><Relationship Id="rId40" Type="http://schemas.openxmlformats.org/officeDocument/2006/relationships/font" Target="fonts/font7.fntdata"/><Relationship Id="rId4" Type="http://schemas.openxmlformats.org/officeDocument/2006/relationships/notesMaster" Target="notesMasters/notesMaster1.xml"/><Relationship Id="rId39" Type="http://schemas.openxmlformats.org/officeDocument/2006/relationships/font" Target="fonts/font6.fntdata"/><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a:ea typeface="MS PGothic" panose="020B0600070205080204" pitchFamily="34" charset="-128"/>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0799D80-CB6D-48C2-B809-DE26B401E3AA}" type="slidenum">
              <a:rPr lang="en-US" altLang="zh-CN" smtClean="0">
                <a:latin typeface="Calibri" panose="020F0502020204030204" charset="0"/>
                <a:cs typeface="Arial" panose="020B0604020202020204" pitchFamily="34" charset="0"/>
              </a:rPr>
            </a:fld>
            <a:endParaRPr lang="en-US" altLang="zh-CN">
              <a:latin typeface="Calibri" panose="020F050202020403020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实际上</a:t>
            </a:r>
            <a:r>
              <a:rPr lang="en-US" altLang="zh-CN"/>
              <a:t>2</a:t>
            </a:r>
            <a:r>
              <a:rPr lang="zh-CN" altLang="en-US"/>
              <a:t>条相邻的指令本身可能并不存在控制相关，也就是第一条指令不是控制流指令。但是，由于流水线的处理方式，使得他们会形成冒险。</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a:ea typeface="MS PGothic" panose="020B0600070205080204" pitchFamily="34" charset="-128"/>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FF41F00-AE57-4658-B37F-F31F3171AC43}" type="slidenum">
              <a:rPr lang="en-US" altLang="zh-CN" smtClean="0">
                <a:latin typeface="Calibri" panose="020F0502020204030204" charset="0"/>
                <a:cs typeface="Arial" panose="020B0604020202020204" pitchFamily="34" charset="0"/>
              </a:rPr>
            </a:fld>
            <a:endParaRPr lang="en-US" altLang="zh-CN">
              <a:latin typeface="Calibri" panose="020F050202020403020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endParaRPr lang="en-US" dirty="0"/>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endParaRPr lang="en-US" altLang="en-US" dirty="0"/>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endParaRPr lang="en-US" dirty="0"/>
          </a:p>
        </p:txBody>
      </p:sp>
      <p:sp>
        <p:nvSpPr>
          <p:cNvPr id="3"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endParaRPr lang="en-US" altLang="en-US" dirty="0"/>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endParaRPr lang="en-US" altLang="en-US" dirty="0"/>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fld>
            <a:endParaRPr lang="en-US" altLang="en-US" sz="160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en-US" dirty="0" err="1"/>
              <a:t>Hyeontaek</a:t>
            </a:r>
            <a:r>
              <a:rPr lang="en-US" altLang="en-US" dirty="0"/>
              <a:t> Lim © April 14</a:t>
            </a:r>
            <a:endParaRPr lang="en-US" alt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a:t>06. </a:t>
            </a:r>
            <a:r>
              <a:rPr lang="zh-CN" altLang="en-US" sz="3600" dirty="0"/>
              <a:t>相关的处理</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endParaRPr lang="en-US" altLang="zh-CN" sz="1400" dirty="0">
              <a:solidFill>
                <a:srgbClr val="FF0000"/>
              </a:solidFill>
              <a:latin typeface="Tw Cen MT" panose="020B0602020104020603" pitchFamily="34" charset="0"/>
            </a:endParaRP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2"/>
          <p:cNvSpPr>
            <a:spLocks noGrp="1"/>
          </p:cNvSpPr>
          <p:nvPr>
            <p:ph idx="1"/>
          </p:nvPr>
        </p:nvSpPr>
        <p:spPr>
          <a:xfrm>
            <a:off x="457200" y="1046374"/>
            <a:ext cx="8229600" cy="5669058"/>
          </a:xfrm>
        </p:spPr>
        <p:txBody>
          <a:bodyPr/>
          <a:lstStyle/>
          <a:p>
            <a:pPr>
              <a:spcBef>
                <a:spcPts val="600"/>
              </a:spcBef>
              <a:spcAft>
                <a:spcPts val="600"/>
              </a:spcAft>
            </a:pPr>
            <a:r>
              <a:rPr lang="zh-CN" altLang="en-US" dirty="0" smtClean="0"/>
              <a:t>引入辅助</a:t>
            </a:r>
            <a:r>
              <a:rPr lang="zh-CN" altLang="en-US" dirty="0"/>
              <a:t>函数</a:t>
            </a:r>
            <a:endParaRPr lang="en-US" altLang="zh-CN" dirty="0"/>
          </a:p>
          <a:p>
            <a:pPr lvl="1">
              <a:spcBef>
                <a:spcPts val="600"/>
              </a:spcBef>
              <a:spcAft>
                <a:spcPts val="600"/>
              </a:spcAft>
              <a:buClr>
                <a:schemeClr val="tx1"/>
              </a:buClr>
              <a:buFont typeface="微软雅黑" panose="020B0503020204020204" pitchFamily="34" charset="-122"/>
              <a:buChar char="−"/>
            </a:pPr>
            <a:r>
              <a:rPr lang="en-US" altLang="zh-CN" dirty="0" err="1">
                <a:solidFill>
                  <a:schemeClr val="accent2"/>
                </a:solidFill>
              </a:rPr>
              <a:t>rs</a:t>
            </a:r>
            <a:r>
              <a:rPr lang="en-US" altLang="zh-CN" dirty="0"/>
              <a:t>(</a:t>
            </a:r>
            <a:r>
              <a:rPr lang="en-US" altLang="zh-CN" dirty="0">
                <a:solidFill>
                  <a:schemeClr val="accent1"/>
                </a:solidFill>
              </a:rPr>
              <a:t>I</a:t>
            </a:r>
            <a:r>
              <a:rPr lang="en-US" altLang="zh-CN" dirty="0"/>
              <a:t>) </a:t>
            </a:r>
            <a:r>
              <a:rPr lang="zh-CN" altLang="en-US" dirty="0" smtClean="0"/>
              <a:t>返回</a:t>
            </a:r>
            <a:r>
              <a:rPr lang="zh-CN" altLang="en-US" dirty="0"/>
              <a:t>指令 </a:t>
            </a:r>
            <a:r>
              <a:rPr lang="en-US" altLang="zh-CN" dirty="0"/>
              <a:t>I </a:t>
            </a:r>
            <a:r>
              <a:rPr lang="zh-CN" altLang="en-US" dirty="0"/>
              <a:t>的</a:t>
            </a:r>
            <a:r>
              <a:rPr lang="en-US" altLang="zh-CN" dirty="0" err="1" smtClean="0">
                <a:solidFill>
                  <a:schemeClr val="accent1"/>
                </a:solidFill>
              </a:rPr>
              <a:t>rs</a:t>
            </a:r>
            <a:r>
              <a:rPr lang="zh-CN" altLang="en-US" dirty="0" smtClean="0"/>
              <a:t>域</a:t>
            </a:r>
            <a:endParaRPr lang="en-US" altLang="zh-CN" dirty="0" smtClean="0">
              <a:solidFill>
                <a:schemeClr val="accent1"/>
              </a:solidFill>
            </a:endParaRPr>
          </a:p>
          <a:p>
            <a:pPr lvl="1">
              <a:spcBef>
                <a:spcPts val="600"/>
              </a:spcBef>
              <a:spcAft>
                <a:spcPts val="600"/>
              </a:spcAft>
              <a:buClr>
                <a:schemeClr val="tx1"/>
              </a:buClr>
              <a:buFont typeface="微软雅黑" panose="020B0503020204020204" pitchFamily="34" charset="-122"/>
              <a:buChar char="−"/>
            </a:pPr>
            <a:r>
              <a:rPr lang="en-US" altLang="zh-CN" dirty="0" err="1" smtClean="0">
                <a:solidFill>
                  <a:schemeClr val="accent2"/>
                </a:solidFill>
              </a:rPr>
              <a:t>rt</a:t>
            </a:r>
            <a:r>
              <a:rPr lang="en-US" altLang="zh-CN" dirty="0" smtClean="0"/>
              <a:t>(</a:t>
            </a:r>
            <a:r>
              <a:rPr lang="en-US" altLang="zh-CN" dirty="0" smtClean="0">
                <a:solidFill>
                  <a:schemeClr val="accent1"/>
                </a:solidFill>
              </a:rPr>
              <a:t>I</a:t>
            </a:r>
            <a:r>
              <a:rPr lang="en-US" altLang="zh-CN" dirty="0" smtClean="0"/>
              <a:t>) </a:t>
            </a:r>
            <a:r>
              <a:rPr lang="zh-CN" altLang="en-US" dirty="0" smtClean="0"/>
              <a:t>返回</a:t>
            </a:r>
            <a:r>
              <a:rPr lang="zh-CN" altLang="en-US" dirty="0"/>
              <a:t>指令 </a:t>
            </a:r>
            <a:r>
              <a:rPr lang="en-US" altLang="zh-CN" dirty="0"/>
              <a:t>I </a:t>
            </a:r>
            <a:r>
              <a:rPr lang="zh-CN" altLang="en-US" dirty="0" smtClean="0"/>
              <a:t>的</a:t>
            </a:r>
            <a:r>
              <a:rPr lang="en-US" altLang="zh-CN" dirty="0" err="1" smtClean="0">
                <a:solidFill>
                  <a:schemeClr val="accent1"/>
                </a:solidFill>
              </a:rPr>
              <a:t>rt</a:t>
            </a:r>
            <a:r>
              <a:rPr lang="zh-CN" altLang="en-US" dirty="0" smtClean="0"/>
              <a:t>域</a:t>
            </a:r>
            <a:endParaRPr lang="en-US" altLang="zh-CN" dirty="0">
              <a:solidFill>
                <a:schemeClr val="accent1"/>
              </a:solidFill>
            </a:endParaRPr>
          </a:p>
          <a:p>
            <a:pPr>
              <a:spcBef>
                <a:spcPts val="600"/>
              </a:spcBef>
              <a:spcAft>
                <a:spcPts val="600"/>
              </a:spcAft>
            </a:pPr>
            <a:r>
              <a:rPr lang="zh-CN" altLang="en-US" dirty="0" smtClean="0"/>
              <a:t>当</a:t>
            </a:r>
            <a:r>
              <a:rPr lang="zh-CN" altLang="en-US" dirty="0"/>
              <a:t>下面任何一个条件成立均需暂停：</a:t>
            </a:r>
            <a:endParaRPr lang="en-US" altLang="zh-CN" dirty="0"/>
          </a:p>
          <a:p>
            <a:pPr lvl="1">
              <a:spcBef>
                <a:spcPts val="600"/>
              </a:spcBef>
              <a:spcAft>
                <a:spcPts val="600"/>
              </a:spcAft>
              <a:buClr>
                <a:schemeClr val="tx1"/>
              </a:buClr>
              <a:buFont typeface="微软雅黑" panose="020B0503020204020204" pitchFamily="34" charset="-122"/>
              <a:buChar char="−"/>
            </a:pPr>
            <a:r>
              <a:rPr lang="en-US" altLang="zh-CN" dirty="0"/>
              <a:t>(</a:t>
            </a:r>
            <a:r>
              <a:rPr lang="en-US" altLang="zh-CN" dirty="0" err="1">
                <a:solidFill>
                  <a:schemeClr val="accent2"/>
                </a:solidFill>
              </a:rPr>
              <a:t>rs</a:t>
            </a:r>
            <a:r>
              <a:rPr lang="en-US" altLang="zh-CN" dirty="0"/>
              <a:t>(</a:t>
            </a:r>
            <a:r>
              <a:rPr lang="en-US" altLang="zh-CN" b="1" dirty="0">
                <a:solidFill>
                  <a:schemeClr val="accent2"/>
                </a:solidFill>
              </a:rPr>
              <a:t>IR</a:t>
            </a:r>
            <a:r>
              <a:rPr lang="en-US" altLang="zh-CN" b="1" baseline="-25000" dirty="0">
                <a:solidFill>
                  <a:schemeClr val="accent2"/>
                </a:solidFill>
              </a:rPr>
              <a:t>ID</a:t>
            </a:r>
            <a:r>
              <a:rPr lang="en-US" altLang="zh-CN" dirty="0"/>
              <a:t>)==</a:t>
            </a:r>
            <a:r>
              <a:rPr lang="en-US" altLang="zh-CN" dirty="0" err="1">
                <a:solidFill>
                  <a:srgbClr val="FF9900"/>
                </a:solidFill>
              </a:rPr>
              <a:t>dest</a:t>
            </a:r>
            <a:r>
              <a:rPr lang="en-US" altLang="zh-CN" baseline="-25000" dirty="0" err="1">
                <a:solidFill>
                  <a:srgbClr val="FF9900"/>
                </a:solidFill>
              </a:rPr>
              <a:t>EX</a:t>
            </a:r>
            <a:r>
              <a:rPr lang="en-US" altLang="zh-CN" dirty="0"/>
              <a:t>) </a:t>
            </a:r>
            <a:r>
              <a:rPr lang="en-US" altLang="zh-CN" dirty="0" smtClean="0"/>
              <a:t>&amp;&amp; </a:t>
            </a:r>
            <a:r>
              <a:rPr lang="en-US" altLang="zh-CN" dirty="0" err="1">
                <a:solidFill>
                  <a:srgbClr val="FF9900"/>
                </a:solidFill>
              </a:rPr>
              <a:t>RegWrite</a:t>
            </a:r>
            <a:r>
              <a:rPr lang="en-US" altLang="zh-CN" baseline="-25000" dirty="0" err="1">
                <a:solidFill>
                  <a:srgbClr val="FF9900"/>
                </a:solidFill>
              </a:rPr>
              <a:t>EX</a:t>
            </a:r>
            <a:r>
              <a:rPr lang="en-US" altLang="zh-CN" dirty="0"/>
              <a:t> </a:t>
            </a:r>
            <a:endParaRPr lang="en-US" altLang="zh-CN" dirty="0"/>
          </a:p>
          <a:p>
            <a:pPr lvl="1">
              <a:spcBef>
                <a:spcPts val="600"/>
              </a:spcBef>
              <a:spcAft>
                <a:spcPts val="600"/>
              </a:spcAft>
              <a:buClr>
                <a:schemeClr val="tx1"/>
              </a:buClr>
              <a:buFont typeface="微软雅黑" panose="020B0503020204020204" pitchFamily="34" charset="-122"/>
              <a:buChar char="−"/>
            </a:pPr>
            <a:r>
              <a:rPr lang="en-US" altLang="zh-CN" dirty="0"/>
              <a:t>(</a:t>
            </a:r>
            <a:r>
              <a:rPr lang="en-US" altLang="zh-CN" dirty="0" err="1">
                <a:solidFill>
                  <a:schemeClr val="accent2"/>
                </a:solidFill>
              </a:rPr>
              <a:t>rs</a:t>
            </a:r>
            <a:r>
              <a:rPr lang="en-US" altLang="zh-CN" dirty="0"/>
              <a:t>(</a:t>
            </a:r>
            <a:r>
              <a:rPr lang="en-US" altLang="zh-CN" b="1" dirty="0">
                <a:solidFill>
                  <a:schemeClr val="accent2"/>
                </a:solidFill>
              </a:rPr>
              <a:t>IR</a:t>
            </a:r>
            <a:r>
              <a:rPr lang="en-US" altLang="zh-CN" b="1" baseline="-25000" dirty="0">
                <a:solidFill>
                  <a:schemeClr val="accent2"/>
                </a:solidFill>
              </a:rPr>
              <a:t>ID</a:t>
            </a:r>
            <a:r>
              <a:rPr lang="en-US" altLang="zh-CN" dirty="0"/>
              <a:t>)==</a:t>
            </a:r>
            <a:r>
              <a:rPr lang="en-US" altLang="zh-CN" dirty="0" err="1">
                <a:solidFill>
                  <a:srgbClr val="FF9900"/>
                </a:solidFill>
              </a:rPr>
              <a:t>dest</a:t>
            </a:r>
            <a:r>
              <a:rPr lang="en-US" altLang="zh-CN" baseline="-25000" dirty="0" err="1">
                <a:solidFill>
                  <a:srgbClr val="FF9900"/>
                </a:solidFill>
              </a:rPr>
              <a:t>MEM</a:t>
            </a:r>
            <a:r>
              <a:rPr lang="en-US" altLang="zh-CN" dirty="0"/>
              <a:t>) </a:t>
            </a:r>
            <a:r>
              <a:rPr lang="en-US" altLang="zh-CN" dirty="0" smtClean="0"/>
              <a:t>&amp;&amp; </a:t>
            </a:r>
            <a:r>
              <a:rPr lang="en-US" altLang="zh-CN" dirty="0" err="1">
                <a:solidFill>
                  <a:srgbClr val="FF9900"/>
                </a:solidFill>
              </a:rPr>
              <a:t>RegWrite</a:t>
            </a:r>
            <a:r>
              <a:rPr lang="en-US" altLang="zh-CN" baseline="-25000" dirty="0" err="1">
                <a:solidFill>
                  <a:srgbClr val="FF9900"/>
                </a:solidFill>
              </a:rPr>
              <a:t>MEM</a:t>
            </a:r>
            <a:r>
              <a:rPr lang="en-US" altLang="zh-CN" dirty="0"/>
              <a:t> </a:t>
            </a:r>
            <a:endParaRPr lang="en-US" altLang="zh-CN" dirty="0"/>
          </a:p>
          <a:p>
            <a:pPr lvl="1">
              <a:spcBef>
                <a:spcPts val="600"/>
              </a:spcBef>
              <a:spcAft>
                <a:spcPts val="600"/>
              </a:spcAft>
              <a:buClr>
                <a:schemeClr val="tx1"/>
              </a:buClr>
              <a:buFont typeface="微软雅黑" panose="020B0503020204020204" pitchFamily="34" charset="-122"/>
              <a:buChar char="−"/>
            </a:pPr>
            <a:r>
              <a:rPr lang="en-US" altLang="zh-CN" dirty="0"/>
              <a:t>(</a:t>
            </a:r>
            <a:r>
              <a:rPr lang="en-US" altLang="zh-CN" dirty="0" err="1">
                <a:solidFill>
                  <a:schemeClr val="accent2"/>
                </a:solidFill>
              </a:rPr>
              <a:t>rs</a:t>
            </a:r>
            <a:r>
              <a:rPr lang="en-US" altLang="zh-CN" dirty="0"/>
              <a:t>(</a:t>
            </a:r>
            <a:r>
              <a:rPr lang="en-US" altLang="zh-CN" b="1" dirty="0">
                <a:solidFill>
                  <a:schemeClr val="accent2"/>
                </a:solidFill>
              </a:rPr>
              <a:t>IR</a:t>
            </a:r>
            <a:r>
              <a:rPr lang="en-US" altLang="zh-CN" b="1" baseline="-25000" dirty="0">
                <a:solidFill>
                  <a:schemeClr val="accent2"/>
                </a:solidFill>
              </a:rPr>
              <a:t>ID</a:t>
            </a:r>
            <a:r>
              <a:rPr lang="en-US" altLang="zh-CN" dirty="0"/>
              <a:t>)==</a:t>
            </a:r>
            <a:r>
              <a:rPr lang="en-US" altLang="zh-CN" dirty="0" err="1">
                <a:solidFill>
                  <a:srgbClr val="FF9900"/>
                </a:solidFill>
              </a:rPr>
              <a:t>dest</a:t>
            </a:r>
            <a:r>
              <a:rPr lang="en-US" altLang="zh-CN" baseline="-25000" dirty="0" err="1">
                <a:solidFill>
                  <a:srgbClr val="FF9900"/>
                </a:solidFill>
              </a:rPr>
              <a:t>WB</a:t>
            </a:r>
            <a:r>
              <a:rPr lang="en-US" altLang="zh-CN" dirty="0"/>
              <a:t>) </a:t>
            </a:r>
            <a:r>
              <a:rPr lang="en-US" altLang="zh-CN" dirty="0" smtClean="0"/>
              <a:t>&amp;&amp; </a:t>
            </a:r>
            <a:r>
              <a:rPr lang="en-US" altLang="zh-CN" dirty="0" err="1">
                <a:solidFill>
                  <a:srgbClr val="FF9900"/>
                </a:solidFill>
              </a:rPr>
              <a:t>RegWrite</a:t>
            </a:r>
            <a:r>
              <a:rPr lang="en-US" altLang="zh-CN" baseline="-25000" dirty="0" err="1">
                <a:solidFill>
                  <a:srgbClr val="FF9900"/>
                </a:solidFill>
              </a:rPr>
              <a:t>WB</a:t>
            </a:r>
            <a:r>
              <a:rPr lang="en-US" altLang="zh-CN" dirty="0"/>
              <a:t> </a:t>
            </a:r>
            <a:endParaRPr lang="en-US" altLang="zh-CN" dirty="0"/>
          </a:p>
          <a:p>
            <a:pPr lvl="1">
              <a:spcBef>
                <a:spcPts val="600"/>
              </a:spcBef>
              <a:spcAft>
                <a:spcPts val="600"/>
              </a:spcAft>
              <a:buClr>
                <a:schemeClr val="tx1"/>
              </a:buClr>
              <a:buFont typeface="微软雅黑" panose="020B0503020204020204" pitchFamily="34" charset="-122"/>
              <a:buChar char="−"/>
            </a:pPr>
            <a:r>
              <a:rPr lang="en-US" altLang="zh-CN" dirty="0"/>
              <a:t>(</a:t>
            </a:r>
            <a:r>
              <a:rPr lang="en-US" altLang="zh-CN" dirty="0" err="1">
                <a:solidFill>
                  <a:schemeClr val="accent2"/>
                </a:solidFill>
              </a:rPr>
              <a:t>rt</a:t>
            </a:r>
            <a:r>
              <a:rPr lang="en-US" altLang="zh-CN" dirty="0"/>
              <a:t>(</a:t>
            </a:r>
            <a:r>
              <a:rPr lang="en-US" altLang="zh-CN" b="1" dirty="0">
                <a:solidFill>
                  <a:schemeClr val="accent2"/>
                </a:solidFill>
              </a:rPr>
              <a:t>IR</a:t>
            </a:r>
            <a:r>
              <a:rPr lang="en-US" altLang="zh-CN" b="1" baseline="-25000" dirty="0">
                <a:solidFill>
                  <a:schemeClr val="accent2"/>
                </a:solidFill>
              </a:rPr>
              <a:t>ID</a:t>
            </a:r>
            <a:r>
              <a:rPr lang="en-US" altLang="zh-CN" dirty="0"/>
              <a:t>)==</a:t>
            </a:r>
            <a:r>
              <a:rPr lang="en-US" altLang="zh-CN" dirty="0" err="1">
                <a:solidFill>
                  <a:srgbClr val="FF9900"/>
                </a:solidFill>
              </a:rPr>
              <a:t>dest</a:t>
            </a:r>
            <a:r>
              <a:rPr lang="en-US" altLang="zh-CN" baseline="-25000" dirty="0" err="1">
                <a:solidFill>
                  <a:srgbClr val="FF9900"/>
                </a:solidFill>
              </a:rPr>
              <a:t>EX</a:t>
            </a:r>
            <a:r>
              <a:rPr lang="en-US" altLang="zh-CN" dirty="0"/>
              <a:t>) </a:t>
            </a:r>
            <a:r>
              <a:rPr lang="en-US" altLang="zh-CN" dirty="0" smtClean="0"/>
              <a:t>&amp;&amp; </a:t>
            </a:r>
            <a:r>
              <a:rPr lang="en-US" altLang="zh-CN" dirty="0" err="1">
                <a:solidFill>
                  <a:srgbClr val="FF9900"/>
                </a:solidFill>
              </a:rPr>
              <a:t>RegWrite</a:t>
            </a:r>
            <a:r>
              <a:rPr lang="en-US" altLang="zh-CN" baseline="-25000" dirty="0" err="1">
                <a:solidFill>
                  <a:srgbClr val="FF9900"/>
                </a:solidFill>
              </a:rPr>
              <a:t>EX</a:t>
            </a:r>
            <a:r>
              <a:rPr lang="en-US" altLang="zh-CN" dirty="0"/>
              <a:t> </a:t>
            </a:r>
            <a:endParaRPr lang="en-US" altLang="zh-CN" dirty="0"/>
          </a:p>
          <a:p>
            <a:pPr lvl="1">
              <a:spcBef>
                <a:spcPts val="600"/>
              </a:spcBef>
              <a:spcAft>
                <a:spcPts val="600"/>
              </a:spcAft>
              <a:buClr>
                <a:schemeClr val="tx1"/>
              </a:buClr>
              <a:buFont typeface="微软雅黑" panose="020B0503020204020204" pitchFamily="34" charset="-122"/>
              <a:buChar char="−"/>
            </a:pPr>
            <a:r>
              <a:rPr lang="en-US" altLang="zh-CN" dirty="0"/>
              <a:t>(</a:t>
            </a:r>
            <a:r>
              <a:rPr lang="en-US" altLang="zh-CN" dirty="0" err="1">
                <a:solidFill>
                  <a:schemeClr val="accent2"/>
                </a:solidFill>
              </a:rPr>
              <a:t>rt</a:t>
            </a:r>
            <a:r>
              <a:rPr lang="en-US" altLang="zh-CN" dirty="0"/>
              <a:t>(</a:t>
            </a:r>
            <a:r>
              <a:rPr lang="en-US" altLang="zh-CN" b="1" dirty="0">
                <a:solidFill>
                  <a:schemeClr val="accent2"/>
                </a:solidFill>
              </a:rPr>
              <a:t>IR</a:t>
            </a:r>
            <a:r>
              <a:rPr lang="en-US" altLang="zh-CN" b="1" baseline="-25000" dirty="0">
                <a:solidFill>
                  <a:schemeClr val="accent2"/>
                </a:solidFill>
              </a:rPr>
              <a:t>ID</a:t>
            </a:r>
            <a:r>
              <a:rPr lang="en-US" altLang="zh-CN" dirty="0"/>
              <a:t>)==</a:t>
            </a:r>
            <a:r>
              <a:rPr lang="en-US" altLang="zh-CN" dirty="0" err="1">
                <a:solidFill>
                  <a:srgbClr val="FF9900"/>
                </a:solidFill>
              </a:rPr>
              <a:t>dest</a:t>
            </a:r>
            <a:r>
              <a:rPr lang="en-US" altLang="zh-CN" baseline="-25000" dirty="0" err="1">
                <a:solidFill>
                  <a:srgbClr val="FF9900"/>
                </a:solidFill>
              </a:rPr>
              <a:t>MEM</a:t>
            </a:r>
            <a:r>
              <a:rPr lang="en-US" altLang="zh-CN" dirty="0"/>
              <a:t>) </a:t>
            </a:r>
            <a:r>
              <a:rPr lang="en-US" altLang="zh-CN" dirty="0" smtClean="0"/>
              <a:t>&amp;&amp; </a:t>
            </a:r>
            <a:r>
              <a:rPr lang="en-US" altLang="zh-CN" dirty="0" err="1">
                <a:solidFill>
                  <a:srgbClr val="FF9900"/>
                </a:solidFill>
              </a:rPr>
              <a:t>RegWrite</a:t>
            </a:r>
            <a:r>
              <a:rPr lang="en-US" altLang="zh-CN" baseline="-25000" dirty="0" err="1">
                <a:solidFill>
                  <a:srgbClr val="FF9900"/>
                </a:solidFill>
              </a:rPr>
              <a:t>MEM</a:t>
            </a:r>
            <a:r>
              <a:rPr lang="en-US" altLang="zh-CN" dirty="0"/>
              <a:t> </a:t>
            </a:r>
            <a:endParaRPr lang="en-US" altLang="zh-CN" dirty="0"/>
          </a:p>
          <a:p>
            <a:pPr lvl="1">
              <a:spcBef>
                <a:spcPts val="600"/>
              </a:spcBef>
              <a:spcAft>
                <a:spcPts val="600"/>
              </a:spcAft>
              <a:buClr>
                <a:schemeClr val="tx1"/>
              </a:buClr>
              <a:buFont typeface="微软雅黑" panose="020B0503020204020204" pitchFamily="34" charset="-122"/>
              <a:buChar char="−"/>
            </a:pPr>
            <a:r>
              <a:rPr lang="en-US" altLang="zh-CN" dirty="0"/>
              <a:t>(</a:t>
            </a:r>
            <a:r>
              <a:rPr lang="en-US" altLang="zh-CN" dirty="0">
                <a:solidFill>
                  <a:schemeClr val="accent2"/>
                </a:solidFill>
              </a:rPr>
              <a:t>rt</a:t>
            </a:r>
            <a:r>
              <a:rPr lang="en-US" altLang="zh-CN" dirty="0"/>
              <a:t>(</a:t>
            </a:r>
            <a:r>
              <a:rPr lang="en-US" altLang="zh-CN" b="1" dirty="0">
                <a:solidFill>
                  <a:schemeClr val="accent2"/>
                </a:solidFill>
              </a:rPr>
              <a:t>IR</a:t>
            </a:r>
            <a:r>
              <a:rPr lang="en-US" altLang="zh-CN" b="1" baseline="-25000" dirty="0">
                <a:solidFill>
                  <a:schemeClr val="accent2"/>
                </a:solidFill>
              </a:rPr>
              <a:t>ID</a:t>
            </a:r>
            <a:r>
              <a:rPr lang="en-US" altLang="zh-CN" dirty="0"/>
              <a:t>)==</a:t>
            </a:r>
            <a:r>
              <a:rPr lang="en-US" altLang="zh-CN" dirty="0" err="1">
                <a:solidFill>
                  <a:srgbClr val="FF9900"/>
                </a:solidFill>
              </a:rPr>
              <a:t>dest</a:t>
            </a:r>
            <a:r>
              <a:rPr lang="en-US" altLang="zh-CN" baseline="-25000" dirty="0" err="1">
                <a:solidFill>
                  <a:srgbClr val="FF9900"/>
                </a:solidFill>
              </a:rPr>
              <a:t>WB</a:t>
            </a:r>
            <a:r>
              <a:rPr lang="en-US" altLang="zh-CN" dirty="0"/>
              <a:t>) </a:t>
            </a:r>
            <a:r>
              <a:rPr lang="en-US" altLang="zh-CN" dirty="0" smtClean="0"/>
              <a:t>&amp;&amp; </a:t>
            </a:r>
            <a:r>
              <a:rPr lang="en-US" altLang="zh-CN" dirty="0" err="1">
                <a:solidFill>
                  <a:srgbClr val="FF9900"/>
                </a:solidFill>
              </a:rPr>
              <a:t>RegWrite</a:t>
            </a:r>
            <a:r>
              <a:rPr lang="en-US" altLang="zh-CN" baseline="-25000" dirty="0" err="1">
                <a:solidFill>
                  <a:srgbClr val="FF9900"/>
                </a:solidFill>
              </a:rPr>
              <a:t>WB</a:t>
            </a:r>
            <a:endParaRPr lang="en-US" altLang="zh-CN" dirty="0"/>
          </a:p>
        </p:txBody>
      </p:sp>
      <p:sp>
        <p:nvSpPr>
          <p:cNvPr id="3" name="标题 2"/>
          <p:cNvSpPr>
            <a:spLocks noGrp="1"/>
          </p:cNvSpPr>
          <p:nvPr>
            <p:ph type="title"/>
          </p:nvPr>
        </p:nvSpPr>
        <p:spPr/>
        <p:txBody>
          <a:bodyPr/>
          <a:lstStyle/>
          <a:p>
            <a:r>
              <a:rPr lang="zh-CN" altLang="en-US" dirty="0"/>
              <a:t>暂停条件的检测逻辑</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49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49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49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49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49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2"/>
          <p:cNvSpPr>
            <a:spLocks noGrp="1"/>
          </p:cNvSpPr>
          <p:nvPr>
            <p:ph idx="1"/>
          </p:nvPr>
        </p:nvSpPr>
        <p:spPr>
          <a:xfrm>
            <a:off x="466627" y="1112363"/>
            <a:ext cx="8229600" cy="5441950"/>
          </a:xfrm>
        </p:spPr>
        <p:txBody>
          <a:bodyPr/>
          <a:lstStyle/>
          <a:p>
            <a:pPr>
              <a:lnSpc>
                <a:spcPts val="4000"/>
              </a:lnSpc>
              <a:spcBef>
                <a:spcPts val="600"/>
              </a:spcBef>
              <a:spcAft>
                <a:spcPts val="600"/>
              </a:spcAft>
            </a:pPr>
            <a:r>
              <a:rPr lang="zh-CN" altLang="en-US" sz="2800" dirty="0"/>
              <a:t>每个暂停周期相当于浪费了一个周期</a:t>
            </a:r>
            <a:r>
              <a:rPr lang="zh-CN" altLang="en-US" sz="2800" dirty="0">
                <a:solidFill>
                  <a:schemeClr val="tx1">
                    <a:lumMod val="95000"/>
                    <a:lumOff val="5000"/>
                  </a:schemeClr>
                </a:solidFill>
              </a:rPr>
              <a:t>，因为该周期完成的是</a:t>
            </a:r>
            <a:r>
              <a:rPr lang="zh-CN" altLang="en-US" sz="2800" dirty="0">
                <a:solidFill>
                  <a:srgbClr val="FF0000"/>
                </a:solidFill>
              </a:rPr>
              <a:t>空指令。</a:t>
            </a:r>
            <a:endParaRPr lang="en-US" altLang="zh-CN" dirty="0"/>
          </a:p>
          <a:p>
            <a:pPr>
              <a:lnSpc>
                <a:spcPts val="4000"/>
              </a:lnSpc>
              <a:spcBef>
                <a:spcPts val="600"/>
              </a:spcBef>
              <a:spcAft>
                <a:spcPts val="600"/>
              </a:spcAft>
            </a:pPr>
            <a:r>
              <a:rPr lang="zh-CN" altLang="en-US" sz="2800" dirty="0" smtClean="0"/>
              <a:t>若一个程序有</a:t>
            </a:r>
            <a:r>
              <a:rPr lang="en-US" altLang="zh-CN" sz="2800" dirty="0" smtClean="0"/>
              <a:t>N</a:t>
            </a:r>
            <a:r>
              <a:rPr lang="zh-CN" altLang="en-US" sz="2800" dirty="0"/>
              <a:t>条</a:t>
            </a:r>
            <a:r>
              <a:rPr lang="zh-CN" altLang="en-US" sz="2800" dirty="0" smtClean="0"/>
              <a:t>指令，暂停</a:t>
            </a:r>
            <a:r>
              <a:rPr lang="en-US" altLang="zh-CN" sz="2800" dirty="0"/>
              <a:t>S </a:t>
            </a:r>
            <a:r>
              <a:rPr lang="zh-CN" altLang="en-US" sz="2800" dirty="0"/>
              <a:t>个时钟周期</a:t>
            </a:r>
            <a:r>
              <a:rPr lang="en-US" altLang="zh-CN" sz="2800" dirty="0"/>
              <a:t>, </a:t>
            </a:r>
            <a:r>
              <a:rPr lang="zh-CN" altLang="en-US" sz="2800" dirty="0" smtClean="0"/>
              <a:t>那么：平均</a:t>
            </a:r>
            <a:r>
              <a:rPr lang="en-US" altLang="zh-CN" sz="2800" dirty="0"/>
              <a:t>CPI=(N+S)/N</a:t>
            </a:r>
            <a:endParaRPr lang="en-US" altLang="zh-CN" dirty="0"/>
          </a:p>
          <a:p>
            <a:pPr>
              <a:lnSpc>
                <a:spcPts val="4000"/>
              </a:lnSpc>
              <a:spcBef>
                <a:spcPts val="600"/>
              </a:spcBef>
              <a:spcAft>
                <a:spcPts val="600"/>
              </a:spcAft>
            </a:pPr>
            <a:r>
              <a:rPr lang="zh-CN" altLang="en-US" sz="2800" dirty="0" smtClean="0"/>
              <a:t>对</a:t>
            </a:r>
            <a:r>
              <a:rPr lang="en-US" altLang="zh-CN" sz="2800" dirty="0" smtClean="0"/>
              <a:t>MISP 5</a:t>
            </a:r>
            <a:r>
              <a:rPr lang="zh-CN" altLang="en-US" sz="2800" dirty="0" smtClean="0"/>
              <a:t>段流水线来说，</a:t>
            </a:r>
            <a:r>
              <a:rPr lang="en-US" altLang="zh-CN" sz="2800" dirty="0" smtClean="0"/>
              <a:t>S </a:t>
            </a:r>
            <a:r>
              <a:rPr lang="zh-CN" altLang="en-US" sz="2800" dirty="0"/>
              <a:t>依赖</a:t>
            </a:r>
            <a:r>
              <a:rPr lang="zh-CN" altLang="en-US" sz="2800" dirty="0" smtClean="0"/>
              <a:t>于：</a:t>
            </a:r>
            <a:endParaRPr lang="en-US" altLang="zh-CN" sz="2800" dirty="0"/>
          </a:p>
          <a:p>
            <a:pPr lvl="1">
              <a:lnSpc>
                <a:spcPts val="4000"/>
              </a:lnSpc>
              <a:spcBef>
                <a:spcPts val="600"/>
              </a:spcBef>
              <a:spcAft>
                <a:spcPts val="600"/>
              </a:spcAft>
              <a:buFont typeface="微软雅黑" panose="020B0503020204020204" pitchFamily="34" charset="-122"/>
              <a:buChar char="−"/>
            </a:pPr>
            <a:r>
              <a:rPr lang="zh-CN" altLang="en-US" sz="2400" dirty="0">
                <a:solidFill>
                  <a:schemeClr val="tx1">
                    <a:lumMod val="95000"/>
                    <a:lumOff val="5000"/>
                  </a:schemeClr>
                </a:solidFill>
              </a:rPr>
              <a:t>真相关</a:t>
            </a:r>
            <a:r>
              <a:rPr lang="zh-CN" altLang="en-US" sz="2400" dirty="0"/>
              <a:t>发生的频率</a:t>
            </a:r>
            <a:endParaRPr lang="en-US" altLang="zh-CN" sz="2400" dirty="0"/>
          </a:p>
          <a:p>
            <a:pPr lvl="1">
              <a:lnSpc>
                <a:spcPts val="4000"/>
              </a:lnSpc>
              <a:spcBef>
                <a:spcPts val="600"/>
              </a:spcBef>
              <a:spcAft>
                <a:spcPts val="600"/>
              </a:spcAft>
              <a:buFont typeface="微软雅黑" panose="020B0503020204020204" pitchFamily="34" charset="-122"/>
              <a:buChar char="−"/>
            </a:pPr>
            <a:r>
              <a:rPr lang="zh-CN" altLang="en-US" sz="2400" dirty="0" smtClean="0"/>
              <a:t>真相关</a:t>
            </a:r>
            <a:r>
              <a:rPr lang="zh-CN" altLang="en-US" sz="2400" dirty="0"/>
              <a:t>的二条指令之间的距离 </a:t>
            </a:r>
            <a:endParaRPr lang="en-US" altLang="zh-CN" sz="2400" dirty="0"/>
          </a:p>
          <a:p>
            <a:pPr lvl="2">
              <a:lnSpc>
                <a:spcPts val="4000"/>
              </a:lnSpc>
              <a:spcBef>
                <a:spcPts val="600"/>
              </a:spcBef>
              <a:spcAft>
                <a:spcPts val="600"/>
              </a:spcAft>
              <a:buFont typeface="Arial" panose="020B0604020202020204" pitchFamily="34" charset="0"/>
              <a:buChar char="•"/>
            </a:pPr>
            <a:r>
              <a:rPr lang="zh-CN" altLang="en-US" sz="2000" dirty="0"/>
              <a:t>影响本次暂停的周期数</a:t>
            </a:r>
            <a:endParaRPr lang="en-US" altLang="zh-CN" sz="2000" dirty="0"/>
          </a:p>
        </p:txBody>
      </p:sp>
      <p:sp>
        <p:nvSpPr>
          <p:cNvPr id="3" name="标题 2"/>
          <p:cNvSpPr>
            <a:spLocks noGrp="1"/>
          </p:cNvSpPr>
          <p:nvPr>
            <p:ph type="title"/>
          </p:nvPr>
        </p:nvSpPr>
        <p:spPr/>
        <p:txBody>
          <a:bodyPr/>
          <a:lstStyle/>
          <a:p>
            <a:r>
              <a:rPr lang="zh-CN" altLang="en-US" dirty="0"/>
              <a:t>流水线暂停对性能的影响</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5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476054" y="1055806"/>
            <a:ext cx="8229600" cy="609600"/>
          </a:xfrm>
        </p:spPr>
        <p:txBody>
          <a:bodyPr/>
          <a:lstStyle/>
          <a:p>
            <a:r>
              <a:rPr lang="en-US" altLang="zh-CN" dirty="0">
                <a:latin typeface="Calibri" panose="020F0502020204030204" charset="0"/>
                <a:ea typeface="MS PGothic" panose="020B0600070205080204" pitchFamily="34" charset="-128"/>
              </a:rPr>
              <a:t>for (j=i-1; j&gt;=0 &amp;&amp; v[j] &gt; v[j+1]; j-=1) { ...... }</a:t>
            </a:r>
            <a:endParaRPr lang="en-US" altLang="zh-CN" dirty="0">
              <a:latin typeface="Calibri" panose="020F0502020204030204" charset="0"/>
              <a:ea typeface="MS PGothic" panose="020B0600070205080204" pitchFamily="34" charset="-128"/>
            </a:endParaRPr>
          </a:p>
          <a:p>
            <a:endParaRPr lang="en-US" altLang="zh-CN" dirty="0">
              <a:ea typeface="MS PGothic" panose="020B0600070205080204" pitchFamily="34" charset="-128"/>
            </a:endParaRPr>
          </a:p>
        </p:txBody>
      </p:sp>
      <p:sp>
        <p:nvSpPr>
          <p:cNvPr id="14341" name="Rectangle 3"/>
          <p:cNvSpPr txBox="1">
            <a:spLocks noChangeArrowheads="1"/>
          </p:cNvSpPr>
          <p:nvPr/>
        </p:nvSpPr>
        <p:spPr bwMode="auto">
          <a:xfrm>
            <a:off x="1310326" y="1219200"/>
            <a:ext cx="5966774"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lvl="1">
              <a:buClr>
                <a:srgbClr val="000000"/>
              </a:buClr>
              <a:buSzPct val="100000"/>
            </a:pP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addi</a:t>
            </a:r>
            <a:r>
              <a:rPr lang="en-US" altLang="zh-CN" sz="2400" dirty="0">
                <a:solidFill>
                  <a:srgbClr val="000000"/>
                </a:solidFill>
                <a:latin typeface="Calibri" panose="020F0502020204030204" charset="0"/>
              </a:rPr>
              <a:t> 	$s1, $s0, -1</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for2tst:	</a:t>
            </a:r>
            <a:r>
              <a:rPr lang="en-US" altLang="zh-CN" sz="2400" dirty="0" err="1">
                <a:solidFill>
                  <a:srgbClr val="000000"/>
                </a:solidFill>
                <a:latin typeface="Calibri" panose="020F0502020204030204" charset="0"/>
              </a:rPr>
              <a:t>slti</a:t>
            </a:r>
            <a:r>
              <a:rPr lang="en-US" altLang="zh-CN" sz="2400" dirty="0">
                <a:solidFill>
                  <a:srgbClr val="000000"/>
                </a:solidFill>
                <a:latin typeface="Calibri" panose="020F0502020204030204" charset="0"/>
              </a:rPr>
              <a:t> 	$t0, $s1, 0</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bne</a:t>
            </a:r>
            <a:r>
              <a:rPr lang="en-US" altLang="zh-CN" sz="2400" dirty="0">
                <a:solidFill>
                  <a:srgbClr val="000000"/>
                </a:solidFill>
                <a:latin typeface="Calibri" panose="020F0502020204030204" charset="0"/>
              </a:rPr>
              <a:t> 	$t0, $zero, exit2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sll</a:t>
            </a:r>
            <a:r>
              <a:rPr lang="en-US" altLang="zh-CN" sz="2400" dirty="0">
                <a:solidFill>
                  <a:srgbClr val="000000"/>
                </a:solidFill>
                <a:latin typeface="Calibri" panose="020F0502020204030204" charset="0"/>
              </a:rPr>
              <a:t>	$t1, $s1, 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add 	$t2, $a0, $t1</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lw</a:t>
            </a:r>
            <a:r>
              <a:rPr lang="en-US" altLang="zh-CN" sz="2400" dirty="0">
                <a:solidFill>
                  <a:srgbClr val="000000"/>
                </a:solidFill>
                <a:latin typeface="Calibri" panose="020F0502020204030204" charset="0"/>
              </a:rPr>
              <a:t> 	$t3, 0($t2)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lw</a:t>
            </a:r>
            <a:r>
              <a:rPr lang="en-US" altLang="zh-CN" sz="2400" dirty="0">
                <a:solidFill>
                  <a:srgbClr val="000000"/>
                </a:solidFill>
                <a:latin typeface="Calibri" panose="020F0502020204030204" charset="0"/>
              </a:rPr>
              <a:t>	$t4, 4($t2)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slt</a:t>
            </a:r>
            <a:r>
              <a:rPr lang="en-US" altLang="zh-CN" sz="2400" dirty="0">
                <a:solidFill>
                  <a:srgbClr val="000000"/>
                </a:solidFill>
                <a:latin typeface="Calibri" panose="020F0502020204030204" charset="0"/>
              </a:rPr>
              <a:t> 	$t0, $t4, $t3</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beq</a:t>
            </a:r>
            <a:r>
              <a:rPr lang="en-US" altLang="zh-CN" sz="2400" dirty="0">
                <a:solidFill>
                  <a:srgbClr val="000000"/>
                </a:solidFill>
                <a:latin typeface="Calibri" panose="020F0502020204030204" charset="0"/>
              </a:rPr>
              <a:t>	$t0, $zero, exit2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addi</a:t>
            </a:r>
            <a:r>
              <a:rPr lang="en-US" altLang="zh-CN" sz="2400" dirty="0">
                <a:solidFill>
                  <a:srgbClr val="000000"/>
                </a:solidFill>
                <a:latin typeface="Calibri" panose="020F0502020204030204" charset="0"/>
              </a:rPr>
              <a:t>	$s1, $s1, -1</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j	for2tst</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exit2:</a:t>
            </a:r>
            <a:endParaRPr lang="en-US" altLang="zh-CN" sz="2400" dirty="0">
              <a:solidFill>
                <a:srgbClr val="000000"/>
              </a:solidFill>
              <a:latin typeface="Calibri" panose="020F0502020204030204" charset="0"/>
            </a:endParaRPr>
          </a:p>
        </p:txBody>
      </p:sp>
      <p:grpSp>
        <p:nvGrpSpPr>
          <p:cNvPr id="46" name="Group 4"/>
          <p:cNvGrpSpPr/>
          <p:nvPr/>
        </p:nvGrpSpPr>
        <p:grpSpPr bwMode="auto">
          <a:xfrm>
            <a:off x="5715000" y="1639888"/>
            <a:ext cx="2657475" cy="3121025"/>
            <a:chOff x="3600" y="1129"/>
            <a:chExt cx="1674" cy="1966"/>
          </a:xfrm>
        </p:grpSpPr>
        <p:sp>
          <p:nvSpPr>
            <p:cNvPr id="14343" name="Text Box 5"/>
            <p:cNvSpPr txBox="1">
              <a:spLocks noChangeArrowheads="1"/>
            </p:cNvSpPr>
            <p:nvPr/>
          </p:nvSpPr>
          <p:spPr bwMode="auto">
            <a:xfrm>
              <a:off x="4911" y="12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48" name="Text Box 6"/>
            <p:cNvSpPr txBox="1">
              <a:spLocks noChangeArrowheads="1"/>
            </p:cNvSpPr>
            <p:nvPr/>
          </p:nvSpPr>
          <p:spPr bwMode="auto">
            <a:xfrm>
              <a:off x="4560" y="1129"/>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endParaRPr lang="en-US" i="0" kern="0">
                <a:solidFill>
                  <a:srgbClr val="FC0128"/>
                </a:solidFill>
                <a:latin typeface="Arial" panose="020B0604020202020204" pitchFamily="34" charset="0"/>
                <a:cs typeface="MS PGothic" panose="020B0600070205080204" pitchFamily="34" charset="-128"/>
              </a:endParaRPr>
            </a:p>
          </p:txBody>
        </p:sp>
        <p:sp>
          <p:nvSpPr>
            <p:cNvPr id="49" name="Freeform 7"/>
            <p:cNvSpPr/>
            <p:nvPr/>
          </p:nvSpPr>
          <p:spPr bwMode="auto">
            <a:xfrm>
              <a:off x="3600" y="1200"/>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346" name="Text Box 8"/>
            <p:cNvSpPr txBox="1">
              <a:spLocks noChangeArrowheads="1"/>
            </p:cNvSpPr>
            <p:nvPr/>
          </p:nvSpPr>
          <p:spPr bwMode="auto">
            <a:xfrm>
              <a:off x="4911" y="144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51" name="Text Box 9"/>
            <p:cNvSpPr txBox="1">
              <a:spLocks noChangeArrowheads="1"/>
            </p:cNvSpPr>
            <p:nvPr/>
          </p:nvSpPr>
          <p:spPr bwMode="auto">
            <a:xfrm>
              <a:off x="4560" y="1369"/>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endParaRPr lang="en-US" i="0" kern="0">
                <a:solidFill>
                  <a:srgbClr val="FC0128"/>
                </a:solidFill>
                <a:latin typeface="Arial" panose="020B0604020202020204" pitchFamily="34" charset="0"/>
                <a:cs typeface="MS PGothic" panose="020B0600070205080204" pitchFamily="34" charset="-128"/>
              </a:endParaRPr>
            </a:p>
          </p:txBody>
        </p:sp>
        <p:sp>
          <p:nvSpPr>
            <p:cNvPr id="52" name="Freeform 10"/>
            <p:cNvSpPr/>
            <p:nvPr/>
          </p:nvSpPr>
          <p:spPr bwMode="auto">
            <a:xfrm>
              <a:off x="3600" y="1440"/>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349" name="Text Box 11"/>
            <p:cNvSpPr txBox="1">
              <a:spLocks noChangeArrowheads="1"/>
            </p:cNvSpPr>
            <p:nvPr/>
          </p:nvSpPr>
          <p:spPr bwMode="auto">
            <a:xfrm>
              <a:off x="4911" y="18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54" name="Text Box 12"/>
            <p:cNvSpPr txBox="1">
              <a:spLocks noChangeArrowheads="1"/>
            </p:cNvSpPr>
            <p:nvPr/>
          </p:nvSpPr>
          <p:spPr bwMode="auto">
            <a:xfrm>
              <a:off x="4560" y="1801"/>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endParaRPr lang="en-US" i="0" kern="0">
                <a:solidFill>
                  <a:srgbClr val="FC0128"/>
                </a:solidFill>
                <a:latin typeface="Arial" panose="020B0604020202020204" pitchFamily="34" charset="0"/>
                <a:cs typeface="MS PGothic" panose="020B0600070205080204" pitchFamily="34" charset="-128"/>
              </a:endParaRPr>
            </a:p>
          </p:txBody>
        </p:sp>
        <p:sp>
          <p:nvSpPr>
            <p:cNvPr id="55" name="Freeform 13"/>
            <p:cNvSpPr/>
            <p:nvPr/>
          </p:nvSpPr>
          <p:spPr bwMode="auto">
            <a:xfrm>
              <a:off x="3600" y="1872"/>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352" name="Text Box 14"/>
            <p:cNvSpPr txBox="1">
              <a:spLocks noChangeArrowheads="1"/>
            </p:cNvSpPr>
            <p:nvPr/>
          </p:nvSpPr>
          <p:spPr bwMode="auto">
            <a:xfrm>
              <a:off x="4911" y="213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57" name="Text Box 15"/>
            <p:cNvSpPr txBox="1">
              <a:spLocks noChangeArrowheads="1"/>
            </p:cNvSpPr>
            <p:nvPr/>
          </p:nvSpPr>
          <p:spPr bwMode="auto">
            <a:xfrm>
              <a:off x="4560" y="2064"/>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endParaRPr lang="en-US" i="0" kern="0">
                <a:solidFill>
                  <a:srgbClr val="FC0128"/>
                </a:solidFill>
                <a:latin typeface="Arial" panose="020B0604020202020204" pitchFamily="34" charset="0"/>
                <a:cs typeface="MS PGothic" panose="020B0600070205080204" pitchFamily="34" charset="-128"/>
              </a:endParaRPr>
            </a:p>
          </p:txBody>
        </p:sp>
        <p:sp>
          <p:nvSpPr>
            <p:cNvPr id="58" name="Freeform 16"/>
            <p:cNvSpPr/>
            <p:nvPr/>
          </p:nvSpPr>
          <p:spPr bwMode="auto">
            <a:xfrm>
              <a:off x="3600" y="2135"/>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355" name="Text Box 17"/>
            <p:cNvSpPr txBox="1">
              <a:spLocks noChangeArrowheads="1"/>
            </p:cNvSpPr>
            <p:nvPr/>
          </p:nvSpPr>
          <p:spPr bwMode="auto">
            <a:xfrm>
              <a:off x="4911" y="259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60" name="Text Box 18"/>
            <p:cNvSpPr txBox="1">
              <a:spLocks noChangeArrowheads="1"/>
            </p:cNvSpPr>
            <p:nvPr/>
          </p:nvSpPr>
          <p:spPr bwMode="auto">
            <a:xfrm>
              <a:off x="4560" y="2521"/>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endParaRPr lang="en-US" i="0" kern="0">
                <a:solidFill>
                  <a:srgbClr val="FC0128"/>
                </a:solidFill>
                <a:latin typeface="Arial" panose="020B0604020202020204" pitchFamily="34" charset="0"/>
                <a:cs typeface="MS PGothic" panose="020B0600070205080204" pitchFamily="34" charset="-128"/>
              </a:endParaRPr>
            </a:p>
          </p:txBody>
        </p:sp>
        <p:sp>
          <p:nvSpPr>
            <p:cNvPr id="61" name="Freeform 19"/>
            <p:cNvSpPr/>
            <p:nvPr/>
          </p:nvSpPr>
          <p:spPr bwMode="auto">
            <a:xfrm>
              <a:off x="3600" y="2592"/>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358" name="Text Box 20"/>
            <p:cNvSpPr txBox="1">
              <a:spLocks noChangeArrowheads="1"/>
            </p:cNvSpPr>
            <p:nvPr/>
          </p:nvSpPr>
          <p:spPr bwMode="auto">
            <a:xfrm>
              <a:off x="4911" y="280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63" name="Text Box 21"/>
            <p:cNvSpPr txBox="1">
              <a:spLocks noChangeArrowheads="1"/>
            </p:cNvSpPr>
            <p:nvPr/>
          </p:nvSpPr>
          <p:spPr bwMode="auto">
            <a:xfrm>
              <a:off x="4560" y="2736"/>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endParaRPr lang="en-US" i="0" kern="0">
                <a:solidFill>
                  <a:srgbClr val="FC0128"/>
                </a:solidFill>
                <a:latin typeface="Arial" panose="020B0604020202020204" pitchFamily="34" charset="0"/>
                <a:cs typeface="MS PGothic" panose="020B0600070205080204" pitchFamily="34" charset="-128"/>
              </a:endParaRPr>
            </a:p>
          </p:txBody>
        </p:sp>
        <p:sp>
          <p:nvSpPr>
            <p:cNvPr id="64" name="Freeform 22"/>
            <p:cNvSpPr/>
            <p:nvPr/>
          </p:nvSpPr>
          <p:spPr bwMode="auto">
            <a:xfrm>
              <a:off x="3600" y="2807"/>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sp>
        <p:nvSpPr>
          <p:cNvPr id="2" name="云形标注 1"/>
          <p:cNvSpPr/>
          <p:nvPr/>
        </p:nvSpPr>
        <p:spPr>
          <a:xfrm>
            <a:off x="76200" y="2569369"/>
            <a:ext cx="2362200" cy="1335087"/>
          </a:xfrm>
          <a:prstGeom prst="cloudCallout">
            <a:avLst>
              <a:gd name="adj1" fmla="val 93398"/>
              <a:gd name="adj2" fmla="val 1281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多少个暂停周期</a:t>
            </a:r>
            <a:r>
              <a:rPr lang="en-US" altLang="zh-CN" sz="2400" dirty="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示例代码 </a:t>
            </a:r>
            <a:r>
              <a:rPr lang="en-US" altLang="zh-CN" dirty="0"/>
              <a:t>(P&amp;H)</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2936"/>
            <a:ext cx="8305800" cy="5221664"/>
          </a:xfrm>
        </p:spPr>
        <p:txBody>
          <a:bodyPr/>
          <a:lstStyle/>
          <a:p>
            <a:pPr>
              <a:spcBef>
                <a:spcPts val="600"/>
              </a:spcBef>
              <a:spcAft>
                <a:spcPts val="600"/>
              </a:spcAft>
            </a:pPr>
            <a:r>
              <a:rPr lang="zh-CN" altLang="en-US" sz="2800" dirty="0"/>
              <a:t>又叫数据旁路</a:t>
            </a:r>
            <a:r>
              <a:rPr lang="en-US" altLang="zh-CN" sz="2800" dirty="0">
                <a:solidFill>
                  <a:srgbClr val="0000FF"/>
                </a:solidFill>
              </a:rPr>
              <a:t> </a:t>
            </a:r>
            <a:r>
              <a:rPr lang="zh-CN" altLang="en-US" sz="2800" dirty="0"/>
              <a:t>（</a:t>
            </a:r>
            <a:r>
              <a:rPr lang="en-US" altLang="zh-CN" sz="2800" dirty="0"/>
              <a:t>data bypassing</a:t>
            </a:r>
            <a:r>
              <a:rPr lang="zh-CN" altLang="en-US" sz="2800" dirty="0"/>
              <a:t>）</a:t>
            </a:r>
            <a:endParaRPr lang="en-US" altLang="zh-CN" sz="2800" dirty="0"/>
          </a:p>
          <a:p>
            <a:pPr>
              <a:spcBef>
                <a:spcPts val="600"/>
              </a:spcBef>
              <a:spcAft>
                <a:spcPts val="600"/>
              </a:spcAft>
            </a:pPr>
            <a:r>
              <a:rPr lang="zh-CN" altLang="en-US" sz="2800" dirty="0"/>
              <a:t>当指令所需的操作数（</a:t>
            </a:r>
            <a:r>
              <a:rPr lang="zh-CN" altLang="en-US" sz="2800" b="1" dirty="0"/>
              <a:t>值</a:t>
            </a:r>
            <a:r>
              <a:rPr lang="zh-CN" altLang="en-US" sz="2800" dirty="0"/>
              <a:t>）可用时，尽快将其送给（</a:t>
            </a:r>
            <a:r>
              <a:rPr lang="en-US" altLang="zh-CN" sz="2800" dirty="0"/>
              <a:t>forward</a:t>
            </a:r>
            <a:r>
              <a:rPr lang="zh-CN" altLang="en-US" sz="2800" dirty="0"/>
              <a:t>）相关的指令。</a:t>
            </a:r>
            <a:endParaRPr lang="en-US" altLang="zh-CN" sz="2800" dirty="0">
              <a:solidFill>
                <a:srgbClr val="FF0000"/>
              </a:solidFill>
            </a:endParaRPr>
          </a:p>
          <a:p>
            <a:pPr>
              <a:spcBef>
                <a:spcPts val="600"/>
              </a:spcBef>
              <a:spcAft>
                <a:spcPts val="600"/>
              </a:spcAft>
            </a:pPr>
            <a:r>
              <a:rPr lang="zh-CN" altLang="en-US" sz="2800" dirty="0"/>
              <a:t>数据前推的原理和</a:t>
            </a:r>
            <a:r>
              <a:rPr lang="zh-CN" altLang="en-US" sz="2800" b="1" dirty="0"/>
              <a:t>数据流模型</a:t>
            </a:r>
            <a:r>
              <a:rPr lang="zh-CN" altLang="en-US" sz="2800" dirty="0"/>
              <a:t>类似</a:t>
            </a:r>
            <a:endParaRPr lang="en-US" altLang="zh-CN" sz="2800" dirty="0"/>
          </a:p>
          <a:p>
            <a:pPr lvl="1">
              <a:spcBef>
                <a:spcPts val="600"/>
              </a:spcBef>
              <a:spcAft>
                <a:spcPts val="600"/>
              </a:spcAft>
              <a:buFont typeface="微软雅黑" panose="020B0503020204020204" pitchFamily="34" charset="-122"/>
              <a:buChar char="−"/>
            </a:pPr>
            <a:r>
              <a:rPr lang="zh-CN" altLang="en-US" sz="2400" dirty="0"/>
              <a:t>数据值</a:t>
            </a:r>
            <a:r>
              <a:rPr lang="zh-CN" altLang="en-US" sz="2400" b="1" dirty="0">
                <a:solidFill>
                  <a:schemeClr val="tx1">
                    <a:lumMod val="95000"/>
                    <a:lumOff val="5000"/>
                  </a:schemeClr>
                </a:solidFill>
              </a:rPr>
              <a:t>可用后</a:t>
            </a:r>
            <a:r>
              <a:rPr lang="zh-CN" altLang="en-US" sz="2400" dirty="0"/>
              <a:t>尽快传给</a:t>
            </a:r>
            <a:r>
              <a:rPr lang="zh-CN" altLang="en-US" sz="2400" b="1" dirty="0"/>
              <a:t>需要该值</a:t>
            </a:r>
            <a:r>
              <a:rPr lang="zh-CN" altLang="en-US" sz="2400" dirty="0"/>
              <a:t>的指令（相关的指令）</a:t>
            </a:r>
            <a:endParaRPr lang="en-US" altLang="zh-CN" sz="2400" dirty="0"/>
          </a:p>
          <a:p>
            <a:pPr lvl="2">
              <a:spcBef>
                <a:spcPts val="600"/>
              </a:spcBef>
              <a:spcAft>
                <a:spcPts val="600"/>
              </a:spcAft>
              <a:buFont typeface="Arial" panose="020B0604020202020204" pitchFamily="34" charset="0"/>
              <a:buChar char="•"/>
            </a:pPr>
            <a:r>
              <a:rPr lang="zh-CN" altLang="en-US" sz="2000" dirty="0"/>
              <a:t>不是通过读写寄存器来传递值</a:t>
            </a:r>
            <a:endParaRPr lang="en-US" altLang="zh-CN" sz="2000" dirty="0"/>
          </a:p>
          <a:p>
            <a:pPr lvl="1">
              <a:spcBef>
                <a:spcPts val="600"/>
              </a:spcBef>
              <a:spcAft>
                <a:spcPts val="600"/>
              </a:spcAft>
              <a:buFont typeface="微软雅黑" panose="020B0503020204020204" pitchFamily="34" charset="-122"/>
              <a:buChar char="−"/>
            </a:pPr>
            <a:r>
              <a:rPr lang="zh-CN" altLang="en-US" sz="2400" dirty="0"/>
              <a:t>在数据流模型下，一条指令所需的所有操作数就绪后，就可以执行。</a:t>
            </a:r>
            <a:endParaRPr lang="en-US" altLang="zh-CN" sz="2400" dirty="0"/>
          </a:p>
          <a:p>
            <a:pPr lvl="1">
              <a:spcBef>
                <a:spcPts val="600"/>
              </a:spcBef>
              <a:spcAft>
                <a:spcPts val="600"/>
              </a:spcAft>
              <a:buFont typeface="微软雅黑" panose="020B0503020204020204" pitchFamily="34" charset="-122"/>
              <a:buChar char="−"/>
            </a:pPr>
            <a:r>
              <a:rPr lang="zh-CN" altLang="en-US" sz="2400" dirty="0">
                <a:solidFill>
                  <a:schemeClr val="tx1">
                    <a:lumMod val="95000"/>
                    <a:lumOff val="5000"/>
                  </a:schemeClr>
                </a:solidFill>
              </a:rPr>
              <a:t>对</a:t>
            </a:r>
            <a:r>
              <a:rPr lang="en-US" altLang="zh-CN" sz="2400" dirty="0">
                <a:solidFill>
                  <a:schemeClr val="tx1">
                    <a:lumMod val="95000"/>
                    <a:lumOff val="5000"/>
                  </a:schemeClr>
                </a:solidFill>
              </a:rPr>
              <a:t>dataflow model</a:t>
            </a:r>
            <a:r>
              <a:rPr lang="zh-CN" altLang="en-US" sz="2400" dirty="0">
                <a:solidFill>
                  <a:schemeClr val="tx1">
                    <a:lumMod val="95000"/>
                    <a:lumOff val="5000"/>
                  </a:schemeClr>
                </a:solidFill>
              </a:rPr>
              <a:t>感兴趣的同学，可以自行调研。</a:t>
            </a:r>
            <a:endParaRPr lang="en-US" altLang="zh-CN" sz="2400" dirty="0">
              <a:solidFill>
                <a:schemeClr val="tx1">
                  <a:lumMod val="95000"/>
                  <a:lumOff val="5000"/>
                </a:schemeClr>
              </a:solidFill>
            </a:endParaRPr>
          </a:p>
          <a:p>
            <a:pPr lvl="2">
              <a:spcBef>
                <a:spcPts val="600"/>
              </a:spcBef>
              <a:spcAft>
                <a:spcPts val="600"/>
              </a:spcAft>
              <a:buFont typeface="Arial" panose="020B0604020202020204" pitchFamily="34" charset="0"/>
              <a:buChar char="•"/>
            </a:pPr>
            <a:r>
              <a:rPr lang="zh-CN" altLang="en-US" sz="2000" dirty="0"/>
              <a:t>课程报告的主题？</a:t>
            </a:r>
            <a:endParaRPr lang="en-US" altLang="zh-CN" sz="2000" dirty="0"/>
          </a:p>
          <a:p>
            <a:pPr marL="457200" lvl="1" indent="0">
              <a:spcBef>
                <a:spcPts val="600"/>
              </a:spcBef>
              <a:spcAft>
                <a:spcPts val="600"/>
              </a:spcAft>
              <a:buNone/>
            </a:pPr>
            <a:endParaRPr lang="en-US" altLang="zh-CN" dirty="0"/>
          </a:p>
        </p:txBody>
      </p:sp>
      <p:sp>
        <p:nvSpPr>
          <p:cNvPr id="4" name="标题 3"/>
          <p:cNvSpPr>
            <a:spLocks noGrp="1"/>
          </p:cNvSpPr>
          <p:nvPr>
            <p:ph type="title"/>
          </p:nvPr>
        </p:nvSpPr>
        <p:spPr/>
        <p:txBody>
          <a:bodyPr/>
          <a:lstStyle/>
          <a:p>
            <a:r>
              <a:rPr lang="zh-CN" altLang="en-US" dirty="0"/>
              <a:t>利用数据前推减少暂停</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054" y="1085653"/>
            <a:ext cx="8229600" cy="4179889"/>
          </a:xfrm>
        </p:spPr>
        <p:txBody>
          <a:bodyPr/>
          <a:lstStyle/>
          <a:p>
            <a:r>
              <a:rPr lang="en-US" altLang="zh-CN" sz="2400" dirty="0" smtClean="0"/>
              <a:t>RF</a:t>
            </a:r>
            <a:r>
              <a:rPr lang="zh-CN" altLang="en-US" sz="2400" dirty="0" smtClean="0"/>
              <a:t>里面保存的是状态</a:t>
            </a:r>
            <a:r>
              <a:rPr lang="en-US" altLang="zh-CN" sz="2400" dirty="0"/>
              <a:t>(</a:t>
            </a:r>
            <a:r>
              <a:rPr lang="en-US" altLang="zh-CN" sz="2400" dirty="0">
                <a:solidFill>
                  <a:srgbClr val="FF0000"/>
                </a:solidFill>
              </a:rPr>
              <a:t>state)</a:t>
            </a:r>
            <a:r>
              <a:rPr lang="zh-CN" altLang="en-US" sz="2400" dirty="0" smtClean="0">
                <a:solidFill>
                  <a:schemeClr val="tx1">
                    <a:lumMod val="95000"/>
                    <a:lumOff val="5000"/>
                  </a:schemeClr>
                </a:solidFill>
              </a:rPr>
              <a:t>，由指令</a:t>
            </a:r>
            <a:r>
              <a:rPr lang="zh-CN" altLang="en-US" sz="2400" dirty="0">
                <a:solidFill>
                  <a:schemeClr val="tx1">
                    <a:lumMod val="95000"/>
                    <a:lumOff val="5000"/>
                  </a:schemeClr>
                </a:solidFill>
              </a:rPr>
              <a:t>定义和重新定义。</a:t>
            </a:r>
            <a:endParaRPr lang="en-US" altLang="zh-CN" sz="2400" dirty="0">
              <a:solidFill>
                <a:schemeClr val="tx1">
                  <a:lumMod val="95000"/>
                  <a:lumOff val="5000"/>
                </a:schemeClr>
              </a:solidFill>
            </a:endParaRPr>
          </a:p>
          <a:p>
            <a:pPr lvl="1">
              <a:buFont typeface="微软雅黑" panose="020B0503020204020204" pitchFamily="34" charset="-122"/>
              <a:buChar char="−"/>
            </a:pPr>
            <a:r>
              <a:rPr lang="ja-JP" altLang="en-US" sz="2000" dirty="0"/>
              <a:t>“</a:t>
            </a:r>
            <a:r>
              <a:rPr lang="en-US" altLang="ja-JP" sz="2000" dirty="0">
                <a:solidFill>
                  <a:schemeClr val="accent1"/>
                </a:solidFill>
              </a:rPr>
              <a:t>add </a:t>
            </a:r>
            <a:r>
              <a:rPr lang="en-US" altLang="ja-JP" sz="2000" dirty="0" err="1">
                <a:solidFill>
                  <a:schemeClr val="accent1"/>
                </a:solidFill>
              </a:rPr>
              <a:t>rx</a:t>
            </a:r>
            <a:r>
              <a:rPr lang="en-US" altLang="ja-JP" sz="2000" dirty="0">
                <a:solidFill>
                  <a:schemeClr val="accent1"/>
                </a:solidFill>
              </a:rPr>
              <a:t> </a:t>
            </a:r>
            <a:r>
              <a:rPr lang="en-US" altLang="ja-JP" sz="2000" dirty="0" err="1">
                <a:solidFill>
                  <a:schemeClr val="accent1"/>
                </a:solidFill>
              </a:rPr>
              <a:t>ry</a:t>
            </a:r>
            <a:r>
              <a:rPr lang="en-US" altLang="ja-JP" sz="2000" dirty="0">
                <a:solidFill>
                  <a:schemeClr val="accent1"/>
                </a:solidFill>
              </a:rPr>
              <a:t> </a:t>
            </a:r>
            <a:r>
              <a:rPr lang="en-US" altLang="ja-JP" sz="2000" dirty="0" err="1">
                <a:solidFill>
                  <a:schemeClr val="accent1"/>
                </a:solidFill>
              </a:rPr>
              <a:t>rz</a:t>
            </a:r>
            <a:r>
              <a:rPr lang="ja-JP" altLang="en-US" sz="2000" dirty="0"/>
              <a:t>”</a:t>
            </a:r>
            <a:r>
              <a:rPr lang="en-US" altLang="ja-JP" sz="2000" dirty="0"/>
              <a:t> </a:t>
            </a:r>
            <a:r>
              <a:rPr lang="zh-CN" altLang="en-US" sz="2000" b="1" dirty="0"/>
              <a:t>字面意义</a:t>
            </a:r>
            <a:r>
              <a:rPr lang="zh-CN" altLang="en-US" sz="2000" dirty="0"/>
              <a:t>是指分别从</a:t>
            </a:r>
            <a:r>
              <a:rPr lang="en-US" altLang="ja-JP" sz="2000" dirty="0">
                <a:solidFill>
                  <a:schemeClr val="accent1"/>
                </a:solidFill>
              </a:rPr>
              <a:t>RF[</a:t>
            </a:r>
            <a:r>
              <a:rPr lang="en-US" altLang="ja-JP" sz="2000" dirty="0" err="1">
                <a:solidFill>
                  <a:schemeClr val="accent1"/>
                </a:solidFill>
              </a:rPr>
              <a:t>ry</a:t>
            </a:r>
            <a:r>
              <a:rPr lang="en-US" altLang="ja-JP" sz="2000" dirty="0">
                <a:solidFill>
                  <a:schemeClr val="accent1"/>
                </a:solidFill>
              </a:rPr>
              <a:t>]</a:t>
            </a:r>
            <a:r>
              <a:rPr lang="en-US" altLang="ja-JP" sz="2000" dirty="0"/>
              <a:t> </a:t>
            </a:r>
            <a:r>
              <a:rPr lang="zh-CN" altLang="en-US" sz="2000" dirty="0"/>
              <a:t>和</a:t>
            </a:r>
            <a:r>
              <a:rPr lang="en-US" altLang="ja-JP" sz="2000" dirty="0"/>
              <a:t> </a:t>
            </a:r>
            <a:r>
              <a:rPr lang="en-US" altLang="ja-JP" sz="2000" dirty="0">
                <a:solidFill>
                  <a:schemeClr val="accent1"/>
                </a:solidFill>
              </a:rPr>
              <a:t>RF[</a:t>
            </a:r>
            <a:r>
              <a:rPr lang="en-US" altLang="ja-JP" sz="2000" dirty="0" err="1">
                <a:solidFill>
                  <a:schemeClr val="accent1"/>
                </a:solidFill>
              </a:rPr>
              <a:t>rz</a:t>
            </a:r>
            <a:r>
              <a:rPr lang="en-US" altLang="ja-JP" sz="2000" dirty="0">
                <a:solidFill>
                  <a:schemeClr val="accent1"/>
                </a:solidFill>
              </a:rPr>
              <a:t>]</a:t>
            </a:r>
            <a:r>
              <a:rPr lang="en-US" altLang="ja-JP" sz="2000" dirty="0"/>
              <a:t> </a:t>
            </a:r>
            <a:r>
              <a:rPr lang="zh-CN" altLang="en-US" sz="2000" dirty="0"/>
              <a:t>获得值，并将计算结果写到</a:t>
            </a:r>
            <a:r>
              <a:rPr lang="en-US" altLang="ja-JP" sz="2000" dirty="0">
                <a:solidFill>
                  <a:schemeClr val="accent1"/>
                </a:solidFill>
              </a:rPr>
              <a:t>RF[</a:t>
            </a:r>
            <a:r>
              <a:rPr lang="en-US" altLang="ja-JP" sz="2000" dirty="0" err="1">
                <a:solidFill>
                  <a:schemeClr val="accent1"/>
                </a:solidFill>
              </a:rPr>
              <a:t>rx</a:t>
            </a:r>
            <a:r>
              <a:rPr lang="en-US" altLang="ja-JP" sz="2000" dirty="0">
                <a:solidFill>
                  <a:schemeClr val="accent1"/>
                </a:solidFill>
              </a:rPr>
              <a:t>]</a:t>
            </a:r>
            <a:endParaRPr lang="en-US" altLang="ja-JP" sz="2000" dirty="0">
              <a:solidFill>
                <a:schemeClr val="accent1"/>
              </a:solidFill>
            </a:endParaRPr>
          </a:p>
          <a:p>
            <a:r>
              <a:rPr lang="en-US" altLang="zh-CN" sz="2400" dirty="0" smtClean="0"/>
              <a:t>RF</a:t>
            </a:r>
            <a:r>
              <a:rPr lang="zh-CN" altLang="en-US" sz="2400" dirty="0" smtClean="0"/>
              <a:t>是</a:t>
            </a:r>
            <a:r>
              <a:rPr lang="zh-CN" altLang="en-US" sz="2400" dirty="0" smtClean="0"/>
              <a:t>实现通信的一种方式 </a:t>
            </a:r>
            <a:r>
              <a:rPr lang="en-US" altLang="zh-CN" sz="2400" dirty="0" smtClean="0"/>
              <a:t>(</a:t>
            </a:r>
            <a:r>
              <a:rPr lang="zh-CN" altLang="en-US" sz="2400" dirty="0">
                <a:solidFill>
                  <a:srgbClr val="FF0000"/>
                </a:solidFill>
              </a:rPr>
              <a:t>协助通信</a:t>
            </a:r>
            <a:r>
              <a:rPr lang="en-US" altLang="zh-CN" sz="2400" dirty="0" smtClean="0"/>
              <a:t>)</a:t>
            </a:r>
            <a:endParaRPr lang="en-US" altLang="zh-CN" sz="2400" dirty="0"/>
          </a:p>
          <a:p>
            <a:pPr lvl="1">
              <a:buClr>
                <a:schemeClr val="tx1"/>
              </a:buClr>
              <a:buFont typeface="微软雅黑" panose="020B0503020204020204" pitchFamily="34" charset="-122"/>
              <a:buChar char="−"/>
            </a:pPr>
            <a:r>
              <a:rPr lang="ja-JP" altLang="en-US" sz="2000" dirty="0"/>
              <a:t>“</a:t>
            </a:r>
            <a:r>
              <a:rPr lang="en-US" altLang="ja-JP" sz="2000" dirty="0">
                <a:solidFill>
                  <a:schemeClr val="accent1"/>
                </a:solidFill>
              </a:rPr>
              <a:t>add </a:t>
            </a:r>
            <a:r>
              <a:rPr lang="en-US" altLang="ja-JP" sz="2000" dirty="0" err="1">
                <a:solidFill>
                  <a:schemeClr val="accent1"/>
                </a:solidFill>
              </a:rPr>
              <a:t>rx</a:t>
            </a:r>
            <a:r>
              <a:rPr lang="en-US" altLang="ja-JP" sz="2000" dirty="0">
                <a:solidFill>
                  <a:schemeClr val="accent1"/>
                </a:solidFill>
              </a:rPr>
              <a:t> </a:t>
            </a:r>
            <a:r>
              <a:rPr lang="en-US" altLang="ja-JP" sz="2000" dirty="0" err="1">
                <a:solidFill>
                  <a:schemeClr val="accent1"/>
                </a:solidFill>
              </a:rPr>
              <a:t>ry</a:t>
            </a:r>
            <a:r>
              <a:rPr lang="en-US" altLang="ja-JP" sz="2000" dirty="0">
                <a:solidFill>
                  <a:schemeClr val="accent1"/>
                </a:solidFill>
              </a:rPr>
              <a:t> </a:t>
            </a:r>
            <a:r>
              <a:rPr lang="en-US" altLang="ja-JP" sz="2000" dirty="0" err="1">
                <a:solidFill>
                  <a:schemeClr val="accent1"/>
                </a:solidFill>
              </a:rPr>
              <a:t>rz</a:t>
            </a:r>
            <a:r>
              <a:rPr lang="ja-JP" altLang="en-US" sz="2000" dirty="0"/>
              <a:t>”</a:t>
            </a:r>
            <a:r>
              <a:rPr lang="en-US" altLang="ja-JP" sz="2000" dirty="0"/>
              <a:t> </a:t>
            </a:r>
            <a:r>
              <a:rPr lang="zh-CN" altLang="en-US" sz="2000" b="1" dirty="0"/>
              <a:t>实际上是指</a:t>
            </a:r>
            <a:r>
              <a:rPr lang="en-US" altLang="ja-JP" sz="2000" b="1" dirty="0"/>
              <a:t>:</a:t>
            </a:r>
            <a:endParaRPr lang="en-US" altLang="ja-JP" sz="2000" b="1" dirty="0"/>
          </a:p>
          <a:p>
            <a:pPr lvl="1">
              <a:buFont typeface="Wingdings" panose="05000000000000000000" pitchFamily="2" charset="2"/>
              <a:buNone/>
            </a:pPr>
            <a:r>
              <a:rPr lang="en-US" altLang="ja-JP" sz="2000" dirty="0"/>
              <a:t>	1. </a:t>
            </a:r>
            <a:r>
              <a:rPr lang="zh-CN" altLang="en-US" sz="2000" dirty="0" smtClean="0"/>
              <a:t>获得</a:t>
            </a:r>
            <a:r>
              <a:rPr lang="zh-CN" altLang="en-US" sz="2000" dirty="0"/>
              <a:t>上一次重新定义</a:t>
            </a:r>
            <a:r>
              <a:rPr lang="en-US" altLang="ja-JP" sz="2000" dirty="0">
                <a:solidFill>
                  <a:schemeClr val="accent1"/>
                </a:solidFill>
              </a:rPr>
              <a:t>RF[</a:t>
            </a:r>
            <a:r>
              <a:rPr lang="en-US" altLang="ja-JP" sz="2000" dirty="0" err="1">
                <a:solidFill>
                  <a:schemeClr val="accent1"/>
                </a:solidFill>
              </a:rPr>
              <a:t>ry</a:t>
            </a:r>
            <a:r>
              <a:rPr lang="en-US" altLang="ja-JP" sz="2000" dirty="0">
                <a:solidFill>
                  <a:schemeClr val="accent1"/>
                </a:solidFill>
              </a:rPr>
              <a:t>]</a:t>
            </a:r>
            <a:r>
              <a:rPr lang="zh-CN" altLang="en-US" sz="2000" dirty="0"/>
              <a:t>和</a:t>
            </a:r>
            <a:r>
              <a:rPr lang="en-US" altLang="ja-JP" sz="2000" dirty="0">
                <a:solidFill>
                  <a:schemeClr val="accent1"/>
                </a:solidFill>
              </a:rPr>
              <a:t>RF[</a:t>
            </a:r>
            <a:r>
              <a:rPr lang="en-US" altLang="ja-JP" sz="2000" dirty="0" err="1">
                <a:solidFill>
                  <a:schemeClr val="accent1"/>
                </a:solidFill>
              </a:rPr>
              <a:t>rz</a:t>
            </a:r>
            <a:r>
              <a:rPr lang="en-US" altLang="ja-JP" sz="2000" dirty="0" smtClean="0">
                <a:solidFill>
                  <a:schemeClr val="accent1"/>
                </a:solidFill>
              </a:rPr>
              <a:t>]</a:t>
            </a:r>
            <a:r>
              <a:rPr lang="zh-CN" altLang="en-US" sz="2000" dirty="0" smtClean="0"/>
              <a:t>状态的</a:t>
            </a:r>
            <a:r>
              <a:rPr lang="zh-CN" altLang="en-US" sz="2000" dirty="0"/>
              <a:t>二条指令的结果</a:t>
            </a:r>
            <a:endParaRPr lang="en-US" altLang="zh-CN" sz="2000" dirty="0"/>
          </a:p>
          <a:p>
            <a:pPr lvl="1">
              <a:buFont typeface="Wingdings" panose="05000000000000000000" pitchFamily="2" charset="2"/>
              <a:buNone/>
            </a:pPr>
            <a:r>
              <a:rPr lang="en-US" altLang="ja-JP" sz="2000" dirty="0"/>
              <a:t>    2. </a:t>
            </a:r>
            <a:r>
              <a:rPr lang="en-US" altLang="zh-CN" sz="2000" dirty="0"/>
              <a:t>add</a:t>
            </a:r>
            <a:r>
              <a:rPr lang="zh-CN" altLang="en-US" sz="2000" dirty="0" smtClean="0"/>
              <a:t>指令的结果会</a:t>
            </a:r>
            <a:r>
              <a:rPr lang="zh-CN" altLang="en-US" sz="2000" dirty="0"/>
              <a:t>重新定义</a:t>
            </a:r>
            <a:r>
              <a:rPr lang="en-US" altLang="zh-CN" sz="2000" dirty="0"/>
              <a:t>RF[</a:t>
            </a:r>
            <a:r>
              <a:rPr lang="en-US" altLang="zh-CN" sz="2000" dirty="0" err="1"/>
              <a:t>rx</a:t>
            </a:r>
            <a:r>
              <a:rPr lang="en-US" altLang="zh-CN" sz="2000" dirty="0" smtClean="0"/>
              <a:t>]</a:t>
            </a:r>
            <a:r>
              <a:rPr lang="zh-CN" altLang="en-US" sz="2000" dirty="0" smtClean="0"/>
              <a:t>的状态</a:t>
            </a:r>
            <a:endParaRPr lang="en-US" altLang="ja-JP" sz="2000" dirty="0"/>
          </a:p>
          <a:p>
            <a:pPr lvl="1">
              <a:buFont typeface="Wingdings" panose="05000000000000000000" pitchFamily="2" charset="2"/>
              <a:buNone/>
            </a:pPr>
            <a:r>
              <a:rPr lang="en-US" altLang="ja-JP" sz="2000" dirty="0"/>
              <a:t>	3. </a:t>
            </a:r>
            <a:r>
              <a:rPr lang="zh-CN" altLang="en-US" sz="2000" dirty="0"/>
              <a:t>后续指令访问</a:t>
            </a:r>
            <a:r>
              <a:rPr lang="en-US" altLang="ja-JP" sz="2000" dirty="0">
                <a:solidFill>
                  <a:schemeClr val="accent1"/>
                </a:solidFill>
              </a:rPr>
              <a:t>RF[</a:t>
            </a:r>
            <a:r>
              <a:rPr lang="en-US" altLang="ja-JP" sz="2000" dirty="0" err="1">
                <a:solidFill>
                  <a:schemeClr val="accent1"/>
                </a:solidFill>
              </a:rPr>
              <a:t>rx</a:t>
            </a:r>
            <a:r>
              <a:rPr lang="en-US" altLang="ja-JP" sz="2000" dirty="0">
                <a:solidFill>
                  <a:schemeClr val="accent1"/>
                </a:solidFill>
              </a:rPr>
              <a:t>]</a:t>
            </a:r>
            <a:r>
              <a:rPr lang="zh-CN" altLang="en-US" sz="2000" dirty="0"/>
              <a:t>所获得的值就是当前指令</a:t>
            </a:r>
            <a:r>
              <a:rPr lang="en-US" altLang="zh-CN" sz="2000" dirty="0"/>
              <a:t>add</a:t>
            </a:r>
            <a:r>
              <a:rPr lang="zh-CN" altLang="en-US" sz="2000" dirty="0"/>
              <a:t>的计算结果， </a:t>
            </a:r>
            <a:r>
              <a:rPr lang="zh-CN" altLang="en-US" sz="2000" b="1" dirty="0"/>
              <a:t>直到另外一条指令重新定义</a:t>
            </a:r>
            <a:r>
              <a:rPr lang="en-US" altLang="ja-JP" sz="2000" b="1" dirty="0">
                <a:solidFill>
                  <a:schemeClr val="accent1"/>
                </a:solidFill>
              </a:rPr>
              <a:t>RF[</a:t>
            </a:r>
            <a:r>
              <a:rPr lang="en-US" altLang="ja-JP" sz="2000" b="1" dirty="0" err="1">
                <a:solidFill>
                  <a:schemeClr val="accent1"/>
                </a:solidFill>
              </a:rPr>
              <a:t>rx</a:t>
            </a:r>
            <a:r>
              <a:rPr lang="en-US" altLang="ja-JP" sz="2000" b="1" dirty="0">
                <a:solidFill>
                  <a:schemeClr val="accent1"/>
                </a:solidFill>
              </a:rPr>
              <a:t>]</a:t>
            </a:r>
            <a:endParaRPr lang="en-US" altLang="ja-JP" sz="2000" b="1" dirty="0"/>
          </a:p>
          <a:p>
            <a:r>
              <a:rPr lang="zh-CN" altLang="en-US" sz="2400" dirty="0">
                <a:solidFill>
                  <a:schemeClr val="tx1">
                    <a:lumMod val="95000"/>
                    <a:lumOff val="5000"/>
                  </a:schemeClr>
                </a:solidFill>
              </a:rPr>
              <a:t>要</a:t>
            </a:r>
            <a:r>
              <a:rPr lang="zh-CN" altLang="en-US" sz="2400" dirty="0">
                <a:solidFill>
                  <a:srgbClr val="FF0000"/>
                </a:solidFill>
              </a:rPr>
              <a:t>保证计算的正确性</a:t>
            </a:r>
            <a:r>
              <a:rPr lang="zh-CN" altLang="en-US" sz="2400" dirty="0">
                <a:solidFill>
                  <a:schemeClr val="tx1">
                    <a:lumMod val="95000"/>
                    <a:lumOff val="5000"/>
                  </a:schemeClr>
                </a:solidFill>
              </a:rPr>
              <a:t>的关键是</a:t>
            </a:r>
            <a:r>
              <a:rPr lang="zh-CN" altLang="en-US" sz="2400" dirty="0">
                <a:solidFill>
                  <a:srgbClr val="FF0000"/>
                </a:solidFill>
              </a:rPr>
              <a:t>维持指令之间正确的“数据流”。</a:t>
            </a:r>
            <a:endParaRPr lang="en-US" altLang="zh-CN" sz="2400" dirty="0"/>
          </a:p>
        </p:txBody>
      </p:sp>
      <p:grpSp>
        <p:nvGrpSpPr>
          <p:cNvPr id="16389" name="Group 2"/>
          <p:cNvGrpSpPr/>
          <p:nvPr/>
        </p:nvGrpSpPr>
        <p:grpSpPr bwMode="auto">
          <a:xfrm>
            <a:off x="4953000" y="6001312"/>
            <a:ext cx="914400" cy="381000"/>
            <a:chOff x="3120" y="3840"/>
            <a:chExt cx="576" cy="240"/>
          </a:xfrm>
        </p:grpSpPr>
        <p:sp>
          <p:nvSpPr>
            <p:cNvPr id="34" name="Rectangle 3"/>
            <p:cNvSpPr>
              <a:spLocks noChangeArrowheads="1"/>
            </p:cNvSpPr>
            <p:nvPr/>
          </p:nvSpPr>
          <p:spPr bwMode="auto">
            <a:xfrm>
              <a:off x="3120" y="3840"/>
              <a:ext cx="576" cy="240"/>
            </a:xfrm>
            <a:prstGeom prst="rect">
              <a:avLst/>
            </a:prstGeom>
            <a:solidFill>
              <a:srgbClr val="C0C0C0"/>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ID</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35" name="Line 4"/>
            <p:cNvSpPr>
              <a:spLocks noChangeShapeType="1"/>
            </p:cNvSpPr>
            <p:nvPr/>
          </p:nvSpPr>
          <p:spPr bwMode="auto">
            <a:xfrm flipV="1">
              <a:off x="3120" y="3840"/>
              <a:ext cx="576" cy="24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grpSp>
        <p:nvGrpSpPr>
          <p:cNvPr id="16390" name="Group 5"/>
          <p:cNvGrpSpPr/>
          <p:nvPr/>
        </p:nvGrpSpPr>
        <p:grpSpPr bwMode="auto">
          <a:xfrm>
            <a:off x="5943600" y="6001312"/>
            <a:ext cx="914400" cy="381000"/>
            <a:chOff x="3120" y="3840"/>
            <a:chExt cx="576" cy="240"/>
          </a:xfrm>
        </p:grpSpPr>
        <p:sp>
          <p:nvSpPr>
            <p:cNvPr id="37" name="Rectangle 6"/>
            <p:cNvSpPr>
              <a:spLocks noChangeArrowheads="1"/>
            </p:cNvSpPr>
            <p:nvPr/>
          </p:nvSpPr>
          <p:spPr bwMode="auto">
            <a:xfrm>
              <a:off x="3120" y="3840"/>
              <a:ext cx="576" cy="240"/>
            </a:xfrm>
            <a:prstGeom prst="rect">
              <a:avLst/>
            </a:prstGeom>
            <a:solidFill>
              <a:srgbClr val="C0C0C0"/>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ID</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38" name="Line 7"/>
            <p:cNvSpPr>
              <a:spLocks noChangeShapeType="1"/>
            </p:cNvSpPr>
            <p:nvPr/>
          </p:nvSpPr>
          <p:spPr bwMode="auto">
            <a:xfrm flipV="1">
              <a:off x="3120" y="3840"/>
              <a:ext cx="576" cy="24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grpSp>
        <p:nvGrpSpPr>
          <p:cNvPr id="16391" name="Group 8"/>
          <p:cNvGrpSpPr/>
          <p:nvPr/>
        </p:nvGrpSpPr>
        <p:grpSpPr bwMode="auto">
          <a:xfrm>
            <a:off x="6934200" y="6001312"/>
            <a:ext cx="914400" cy="381000"/>
            <a:chOff x="3120" y="3840"/>
            <a:chExt cx="576" cy="240"/>
          </a:xfrm>
        </p:grpSpPr>
        <p:sp>
          <p:nvSpPr>
            <p:cNvPr id="40" name="Rectangle 9"/>
            <p:cNvSpPr>
              <a:spLocks noChangeArrowheads="1"/>
            </p:cNvSpPr>
            <p:nvPr/>
          </p:nvSpPr>
          <p:spPr bwMode="auto">
            <a:xfrm>
              <a:off x="3120" y="3840"/>
              <a:ext cx="576" cy="240"/>
            </a:xfrm>
            <a:prstGeom prst="rect">
              <a:avLst/>
            </a:prstGeom>
            <a:solidFill>
              <a:srgbClr val="C0C0C0"/>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ID</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41" name="Line 10"/>
            <p:cNvSpPr>
              <a:spLocks noChangeShapeType="1"/>
            </p:cNvSpPr>
            <p:nvPr/>
          </p:nvSpPr>
          <p:spPr bwMode="auto">
            <a:xfrm flipV="1">
              <a:off x="3120" y="3840"/>
              <a:ext cx="576" cy="24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sp>
        <p:nvSpPr>
          <p:cNvPr id="42" name="Rectangle 11"/>
          <p:cNvSpPr>
            <a:spLocks noChangeArrowheads="1"/>
          </p:cNvSpPr>
          <p:nvPr/>
        </p:nvSpPr>
        <p:spPr bwMode="auto">
          <a:xfrm>
            <a:off x="3962400" y="60013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IF</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43" name="Rectangle 12"/>
          <p:cNvSpPr>
            <a:spLocks noChangeArrowheads="1"/>
          </p:cNvSpPr>
          <p:nvPr/>
        </p:nvSpPr>
        <p:spPr bwMode="auto">
          <a:xfrm>
            <a:off x="7924800" y="60013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ID</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44" name="Rectangle 15"/>
          <p:cNvSpPr>
            <a:spLocks noChangeArrowheads="1"/>
          </p:cNvSpPr>
          <p:nvPr/>
        </p:nvSpPr>
        <p:spPr bwMode="auto">
          <a:xfrm>
            <a:off x="6934200" y="53917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WB</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45" name="Rectangle 16"/>
          <p:cNvSpPr>
            <a:spLocks noChangeArrowheads="1"/>
          </p:cNvSpPr>
          <p:nvPr/>
        </p:nvSpPr>
        <p:spPr bwMode="auto">
          <a:xfrm>
            <a:off x="2971800" y="53917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IF</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46" name="Rectangle 17"/>
          <p:cNvSpPr>
            <a:spLocks noChangeArrowheads="1"/>
          </p:cNvSpPr>
          <p:nvPr/>
        </p:nvSpPr>
        <p:spPr bwMode="auto">
          <a:xfrm>
            <a:off x="3962400" y="53917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ID</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47" name="Rectangle 18"/>
          <p:cNvSpPr>
            <a:spLocks noChangeArrowheads="1"/>
          </p:cNvSpPr>
          <p:nvPr/>
        </p:nvSpPr>
        <p:spPr bwMode="auto">
          <a:xfrm>
            <a:off x="4953000" y="53917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EX</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48" name="Rectangle 19"/>
          <p:cNvSpPr>
            <a:spLocks noChangeArrowheads="1"/>
          </p:cNvSpPr>
          <p:nvPr/>
        </p:nvSpPr>
        <p:spPr bwMode="auto">
          <a:xfrm>
            <a:off x="5943600" y="53917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MEM</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49" name="Freeform 20"/>
          <p:cNvSpPr/>
          <p:nvPr/>
        </p:nvSpPr>
        <p:spPr bwMode="auto">
          <a:xfrm>
            <a:off x="7726363" y="5590149"/>
            <a:ext cx="350837" cy="530225"/>
          </a:xfrm>
          <a:custGeom>
            <a:avLst/>
            <a:gdLst>
              <a:gd name="T0" fmla="*/ 0 w 221"/>
              <a:gd name="T1" fmla="*/ 0 h 334"/>
              <a:gd name="T2" fmla="*/ 2147483647 w 221"/>
              <a:gd name="T3" fmla="*/ 2147483647 h 334"/>
              <a:gd name="T4" fmla="*/ 0 60000 65536"/>
              <a:gd name="T5" fmla="*/ 0 60000 65536"/>
              <a:gd name="T6" fmla="*/ 0 w 221"/>
              <a:gd name="T7" fmla="*/ 0 h 334"/>
              <a:gd name="T8" fmla="*/ 221 w 221"/>
              <a:gd name="T9" fmla="*/ 334 h 334"/>
            </a:gdLst>
            <a:ahLst/>
            <a:cxnLst>
              <a:cxn ang="T4">
                <a:pos x="T0" y="T1"/>
              </a:cxn>
              <a:cxn ang="T5">
                <a:pos x="T2" y="T3"/>
              </a:cxn>
            </a:cxnLst>
            <a:rect l="T6" t="T7" r="T8" b="T9"/>
            <a:pathLst>
              <a:path w="221" h="334">
                <a:moveTo>
                  <a:pt x="0" y="0"/>
                </a:moveTo>
                <a:cubicBezTo>
                  <a:pt x="37" y="56"/>
                  <a:pt x="184" y="278"/>
                  <a:pt x="221" y="334"/>
                </a:cubicBezTo>
              </a:path>
            </a:pathLst>
          </a:custGeom>
          <a:noFill/>
          <a:ln w="38100">
            <a:solidFill>
              <a:srgbClr val="063DE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50" name="Rectangle 21"/>
          <p:cNvSpPr>
            <a:spLocks noChangeArrowheads="1"/>
          </p:cNvSpPr>
          <p:nvPr/>
        </p:nvSpPr>
        <p:spPr bwMode="auto">
          <a:xfrm>
            <a:off x="304800" y="5315512"/>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fontAlgn="auto">
              <a:spcBef>
                <a:spcPts val="0"/>
              </a:spcBef>
              <a:spcAft>
                <a:spcPts val="0"/>
              </a:spcAft>
              <a:defRPr/>
            </a:pP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add	</a:t>
            </a: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rz</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r- r-		</a:t>
            </a:r>
            <a:endParaRPr lang="en-US" kern="0" dirty="0">
              <a:solidFill>
                <a:srgbClr val="000000"/>
              </a:solidFill>
              <a:latin typeface="Calibri" panose="020F0502020204030204" charset="0"/>
              <a:ea typeface="MS PGothic" panose="020B0600070205080204" pitchFamily="34" charset="-128"/>
              <a:cs typeface="MS PGothic" panose="020B0600070205080204" pitchFamily="34" charset="-128"/>
            </a:endParaRPr>
          </a:p>
        </p:txBody>
      </p:sp>
      <p:sp>
        <p:nvSpPr>
          <p:cNvPr id="51" name="Rectangle 22"/>
          <p:cNvSpPr>
            <a:spLocks noChangeArrowheads="1"/>
          </p:cNvSpPr>
          <p:nvPr/>
        </p:nvSpPr>
        <p:spPr bwMode="auto">
          <a:xfrm>
            <a:off x="304800" y="6007662"/>
            <a:ext cx="168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r- </a:t>
            </a: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rz</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r-</a:t>
            </a:r>
            <a:endParaRPr lang="en-US" kern="0" dirty="0">
              <a:solidFill>
                <a:srgbClr val="000000"/>
              </a:solidFill>
              <a:latin typeface="Calibri" panose="020F0502020204030204" charset="0"/>
              <a:ea typeface="MS PGothic" panose="020B0600070205080204" pitchFamily="34" charset="-128"/>
              <a:cs typeface="MS PGothic" panose="020B0600070205080204" pitchFamily="34" charset="-128"/>
            </a:endParaRPr>
          </a:p>
        </p:txBody>
      </p:sp>
      <p:sp>
        <p:nvSpPr>
          <p:cNvPr id="52" name="Line 23"/>
          <p:cNvSpPr>
            <a:spLocks noChangeShapeType="1"/>
          </p:cNvSpPr>
          <p:nvPr/>
        </p:nvSpPr>
        <p:spPr bwMode="auto">
          <a:xfrm>
            <a:off x="1664616" y="5764333"/>
            <a:ext cx="1002383" cy="389379"/>
          </a:xfrm>
          <a:prstGeom prst="line">
            <a:avLst/>
          </a:prstGeom>
          <a:noFill/>
          <a:ln w="38100">
            <a:solidFill>
              <a:srgbClr val="063DE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nvGrpSpPr>
          <p:cNvPr id="53" name="Group 24"/>
          <p:cNvGrpSpPr/>
          <p:nvPr/>
        </p:nvGrpSpPr>
        <p:grpSpPr bwMode="auto">
          <a:xfrm>
            <a:off x="3962400" y="5620312"/>
            <a:ext cx="4876800" cy="762000"/>
            <a:chOff x="2496" y="3600"/>
            <a:chExt cx="3072" cy="480"/>
          </a:xfrm>
        </p:grpSpPr>
        <p:grpSp>
          <p:nvGrpSpPr>
            <p:cNvPr id="16404" name="Group 25"/>
            <p:cNvGrpSpPr/>
            <p:nvPr/>
          </p:nvGrpSpPr>
          <p:grpSpPr bwMode="auto">
            <a:xfrm>
              <a:off x="2496" y="3840"/>
              <a:ext cx="3072" cy="240"/>
              <a:chOff x="2496" y="3840"/>
              <a:chExt cx="3072" cy="240"/>
            </a:xfrm>
          </p:grpSpPr>
          <p:sp>
            <p:nvSpPr>
              <p:cNvPr id="56" name="Rectangle 26"/>
              <p:cNvSpPr>
                <a:spLocks noChangeArrowheads="1"/>
              </p:cNvSpPr>
              <p:nvPr/>
            </p:nvSpPr>
            <p:spPr bwMode="auto">
              <a:xfrm>
                <a:off x="4368" y="3840"/>
                <a:ext cx="576" cy="24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MEM</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57" name="Rectangle 27"/>
              <p:cNvSpPr>
                <a:spLocks noChangeArrowheads="1"/>
              </p:cNvSpPr>
              <p:nvPr/>
            </p:nvSpPr>
            <p:spPr bwMode="auto">
              <a:xfrm>
                <a:off x="2496" y="3840"/>
                <a:ext cx="576" cy="24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IF</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16408" name="Rectangle 28"/>
              <p:cNvSpPr>
                <a:spLocks noChangeArrowheads="1"/>
              </p:cNvSpPr>
              <p:nvPr/>
            </p:nvSpPr>
            <p:spPr bwMode="auto">
              <a:xfrm>
                <a:off x="3120" y="384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800">
                  <a:solidFill>
                    <a:srgbClr val="000000"/>
                  </a:solidFill>
                  <a:latin typeface="Calibri" panose="020F0502020204030204" charset="0"/>
                </a:endParaRPr>
              </a:p>
            </p:txBody>
          </p:sp>
          <p:sp>
            <p:nvSpPr>
              <p:cNvPr id="59" name="Rectangle 29"/>
              <p:cNvSpPr>
                <a:spLocks noChangeArrowheads="1"/>
              </p:cNvSpPr>
              <p:nvPr/>
            </p:nvSpPr>
            <p:spPr bwMode="auto">
              <a:xfrm>
                <a:off x="3744" y="3840"/>
                <a:ext cx="576" cy="24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EX</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60" name="Rectangle 30"/>
              <p:cNvSpPr>
                <a:spLocks noChangeArrowheads="1"/>
              </p:cNvSpPr>
              <p:nvPr/>
            </p:nvSpPr>
            <p:spPr bwMode="auto">
              <a:xfrm>
                <a:off x="4992" y="3840"/>
                <a:ext cx="576" cy="24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WB</a:t>
                </a:r>
                <a:endPar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grpSp>
        <p:sp>
          <p:nvSpPr>
            <p:cNvPr id="55" name="Line 31"/>
            <p:cNvSpPr>
              <a:spLocks noChangeShapeType="1"/>
            </p:cNvSpPr>
            <p:nvPr/>
          </p:nvSpPr>
          <p:spPr bwMode="auto">
            <a:xfrm>
              <a:off x="3600" y="3600"/>
              <a:ext cx="240" cy="336"/>
            </a:xfrm>
            <a:prstGeom prst="line">
              <a:avLst/>
            </a:prstGeom>
            <a:noFill/>
            <a:ln w="38100">
              <a:solidFill>
                <a:srgbClr val="063DE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sp>
        <p:nvSpPr>
          <p:cNvPr id="4" name="标题 3"/>
          <p:cNvSpPr>
            <a:spLocks noGrp="1"/>
          </p:cNvSpPr>
          <p:nvPr>
            <p:ph type="title"/>
          </p:nvPr>
        </p:nvSpPr>
        <p:spPr/>
        <p:txBody>
          <a:bodyPr/>
          <a:lstStyle/>
          <a:p>
            <a:r>
              <a:rPr lang="zh-CN" altLang="en-US" dirty="0"/>
              <a:t>数据前推的数据流视角解析</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2"/>
          <p:cNvSpPr>
            <a:spLocks noGrp="1"/>
          </p:cNvSpPr>
          <p:nvPr>
            <p:ph idx="1"/>
          </p:nvPr>
        </p:nvSpPr>
        <p:spPr>
          <a:xfrm>
            <a:off x="457200" y="1111581"/>
            <a:ext cx="8229600" cy="5029200"/>
          </a:xfrm>
        </p:spPr>
        <p:txBody>
          <a:bodyPr/>
          <a:lstStyle/>
          <a:p>
            <a:pPr fontAlgn="auto">
              <a:spcBef>
                <a:spcPts val="600"/>
              </a:spcBef>
              <a:spcAft>
                <a:spcPts val="600"/>
              </a:spcAft>
              <a:buFont typeface="Arial" panose="020B0604020202020204" pitchFamily="34" charset="0"/>
              <a:buChar char="•"/>
              <a:defRPr/>
            </a:pPr>
            <a:r>
              <a:rPr lang="zh-CN" altLang="en-US" sz="2400" dirty="0"/>
              <a:t>指令</a:t>
            </a:r>
            <a:r>
              <a:rPr lang="en-US" altLang="zh-CN" sz="2400" dirty="0"/>
              <a:t> I</a:t>
            </a:r>
            <a:r>
              <a:rPr lang="en-US" altLang="zh-CN" sz="2400" baseline="-25000" dirty="0"/>
              <a:t>A</a:t>
            </a:r>
            <a:r>
              <a:rPr lang="en-US" altLang="zh-CN" sz="2400" dirty="0"/>
              <a:t> </a:t>
            </a:r>
            <a:r>
              <a:rPr lang="zh-CN" altLang="en-US" sz="2400" dirty="0"/>
              <a:t>和</a:t>
            </a:r>
            <a:r>
              <a:rPr lang="en-US" altLang="zh-CN" sz="2400" dirty="0"/>
              <a:t> I</a:t>
            </a:r>
            <a:r>
              <a:rPr lang="en-US" altLang="zh-CN" sz="2400" baseline="-25000" dirty="0"/>
              <a:t>B</a:t>
            </a:r>
            <a:r>
              <a:rPr lang="en-US" altLang="zh-CN" sz="2400" dirty="0"/>
              <a:t> (I</a:t>
            </a:r>
            <a:r>
              <a:rPr lang="en-US" altLang="zh-CN" sz="2400" baseline="-25000" dirty="0"/>
              <a:t>A</a:t>
            </a:r>
            <a:r>
              <a:rPr lang="en-US" altLang="zh-CN" sz="2400" dirty="0"/>
              <a:t> </a:t>
            </a:r>
            <a:r>
              <a:rPr lang="zh-CN" altLang="en-US" sz="2400" dirty="0"/>
              <a:t>在</a:t>
            </a:r>
            <a:r>
              <a:rPr lang="en-US" altLang="zh-CN" sz="2400" dirty="0"/>
              <a:t>I</a:t>
            </a:r>
            <a:r>
              <a:rPr lang="en-US" altLang="zh-CN" sz="2400" baseline="-25000" dirty="0"/>
              <a:t>B</a:t>
            </a:r>
            <a:r>
              <a:rPr lang="zh-CN" altLang="en-US" sz="2400" dirty="0"/>
              <a:t>之前</a:t>
            </a:r>
            <a:r>
              <a:rPr lang="en-US" altLang="zh-CN" sz="2400" dirty="0"/>
              <a:t>) </a:t>
            </a:r>
            <a:r>
              <a:rPr lang="zh-CN" altLang="en-US" sz="2400" dirty="0"/>
              <a:t>具有真相关，当且仅当：</a:t>
            </a:r>
            <a:endParaRPr lang="en-US" altLang="zh-CN" sz="2400" dirty="0"/>
          </a:p>
          <a:p>
            <a:pPr lvl="1" fontAlgn="auto">
              <a:spcBef>
                <a:spcPts val="600"/>
              </a:spcBef>
              <a:spcAft>
                <a:spcPts val="600"/>
              </a:spcAft>
              <a:buFont typeface="Arial" panose="020B0604020202020204" pitchFamily="34" charset="0"/>
              <a:buChar char="–"/>
              <a:defRPr/>
            </a:pPr>
            <a:r>
              <a:rPr lang="en-US" altLang="zh-CN" sz="2000" dirty="0"/>
              <a:t>I</a:t>
            </a:r>
            <a:r>
              <a:rPr lang="en-US" altLang="zh-CN" sz="2000" baseline="-25000" dirty="0"/>
              <a:t>B</a:t>
            </a:r>
            <a:r>
              <a:rPr lang="en-US" altLang="zh-CN" sz="2000" dirty="0"/>
              <a:t> </a:t>
            </a:r>
            <a:r>
              <a:rPr lang="en-US" altLang="zh-CN" sz="2000" dirty="0">
                <a:solidFill>
                  <a:srgbClr val="FF0000"/>
                </a:solidFill>
              </a:rPr>
              <a:t>(R/I, LW, SW, Br or JR) </a:t>
            </a:r>
            <a:r>
              <a:rPr lang="zh-CN" altLang="en-US" sz="2000" dirty="0"/>
              <a:t>读了一个被</a:t>
            </a:r>
            <a:r>
              <a:rPr lang="en-US" altLang="zh-CN" sz="2000" dirty="0"/>
              <a:t>I</a:t>
            </a:r>
            <a:r>
              <a:rPr lang="en-US" altLang="zh-CN" sz="2000" baseline="-25000" dirty="0"/>
              <a:t>A</a:t>
            </a:r>
            <a:r>
              <a:rPr lang="en-US" altLang="zh-CN" sz="2000" dirty="0"/>
              <a:t> </a:t>
            </a:r>
            <a:r>
              <a:rPr lang="en-US" altLang="zh-CN" sz="2000" dirty="0">
                <a:solidFill>
                  <a:srgbClr val="FF0000"/>
                </a:solidFill>
              </a:rPr>
              <a:t>(R/I or LW)</a:t>
            </a:r>
            <a:r>
              <a:rPr lang="zh-CN" altLang="en-US" sz="2000" dirty="0"/>
              <a:t>写的寄存器</a:t>
            </a:r>
            <a:endParaRPr lang="en-US" altLang="zh-CN" sz="2000" dirty="0"/>
          </a:p>
          <a:p>
            <a:pPr lvl="1" fontAlgn="auto">
              <a:spcBef>
                <a:spcPts val="600"/>
              </a:spcBef>
              <a:spcAft>
                <a:spcPts val="600"/>
              </a:spcAft>
              <a:buFont typeface="Arial" panose="020B0604020202020204" pitchFamily="34" charset="0"/>
              <a:buChar char="–"/>
              <a:defRPr/>
            </a:pPr>
            <a:r>
              <a:rPr lang="en-US" altLang="zh-CN" sz="2000" dirty="0" err="1"/>
              <a:t>dist</a:t>
            </a:r>
            <a:r>
              <a:rPr lang="en-US" altLang="zh-CN" sz="2000" dirty="0"/>
              <a:t>(I</a:t>
            </a:r>
            <a:r>
              <a:rPr lang="en-US" altLang="zh-CN" sz="2000" baseline="-25000" dirty="0"/>
              <a:t>A</a:t>
            </a:r>
            <a:r>
              <a:rPr lang="en-US" altLang="zh-CN" sz="2000" dirty="0"/>
              <a:t>, I</a:t>
            </a:r>
            <a:r>
              <a:rPr lang="en-US" altLang="zh-CN" sz="2000" baseline="-25000" dirty="0"/>
              <a:t>B</a:t>
            </a:r>
            <a:r>
              <a:rPr lang="en-US" altLang="zh-CN" sz="2000" dirty="0"/>
              <a:t>) </a:t>
            </a:r>
            <a:r>
              <a:rPr lang="en-US" altLang="zh-CN" sz="2000" dirty="0">
                <a:sym typeface="Symbol" panose="05050102010706020507" pitchFamily="18" charset="2"/>
              </a:rPr>
              <a:t></a:t>
            </a:r>
            <a:r>
              <a:rPr lang="en-US" altLang="zh-CN" sz="2000" dirty="0"/>
              <a:t> </a:t>
            </a:r>
            <a:r>
              <a:rPr lang="en-US" altLang="zh-CN" sz="2000" dirty="0" err="1"/>
              <a:t>dist</a:t>
            </a:r>
            <a:r>
              <a:rPr lang="en-US" altLang="zh-CN" sz="2000" dirty="0"/>
              <a:t>(ID, WB) = 3</a:t>
            </a:r>
            <a:endParaRPr lang="en-US" altLang="zh-CN" sz="2000" dirty="0"/>
          </a:p>
          <a:p>
            <a:pPr fontAlgn="auto">
              <a:spcBef>
                <a:spcPts val="600"/>
              </a:spcBef>
              <a:spcAft>
                <a:spcPts val="600"/>
              </a:spcAft>
              <a:buFont typeface="Arial" panose="020B0604020202020204" pitchFamily="34" charset="0"/>
              <a:buChar char="•"/>
              <a:defRPr/>
            </a:pPr>
            <a:r>
              <a:rPr lang="zh-CN" altLang="en-US" sz="2400" dirty="0"/>
              <a:t>如果指令</a:t>
            </a:r>
            <a:r>
              <a:rPr lang="en-US" altLang="zh-CN" sz="2400" dirty="0"/>
              <a:t>IA</a:t>
            </a:r>
            <a:r>
              <a:rPr lang="zh-CN" altLang="en-US" sz="2400" dirty="0"/>
              <a:t>与</a:t>
            </a:r>
            <a:r>
              <a:rPr lang="en-US" altLang="zh-CN" sz="2400" dirty="0"/>
              <a:t>IB</a:t>
            </a:r>
            <a:r>
              <a:rPr lang="zh-CN" altLang="en-US" sz="2400" dirty="0"/>
              <a:t>造成冒险</a:t>
            </a:r>
            <a:r>
              <a:rPr lang="en-US" altLang="zh-CN" sz="2400" dirty="0"/>
              <a:t>, </a:t>
            </a:r>
            <a:r>
              <a:rPr lang="zh-CN" altLang="en-US" sz="2400" dirty="0"/>
              <a:t>则处于</a:t>
            </a:r>
            <a:r>
              <a:rPr lang="en-US" altLang="zh-CN" sz="2400" dirty="0"/>
              <a:t>ID</a:t>
            </a:r>
            <a:r>
              <a:rPr lang="zh-CN" altLang="en-US" sz="2400" dirty="0"/>
              <a:t>段的</a:t>
            </a:r>
            <a:r>
              <a:rPr lang="en-US" altLang="zh-CN" sz="2400" dirty="0"/>
              <a:t> I</a:t>
            </a:r>
            <a:r>
              <a:rPr lang="en-US" altLang="zh-CN" sz="2400" baseline="-25000" dirty="0"/>
              <a:t>B</a:t>
            </a:r>
            <a:r>
              <a:rPr lang="en-US" altLang="zh-CN" sz="2400" dirty="0"/>
              <a:t> </a:t>
            </a:r>
            <a:r>
              <a:rPr lang="zh-CN" altLang="en-US" sz="2400" dirty="0"/>
              <a:t>读了一个处于</a:t>
            </a:r>
            <a:r>
              <a:rPr lang="en-US" altLang="zh-CN" sz="2400" dirty="0"/>
              <a:t>EX</a:t>
            </a:r>
            <a:r>
              <a:rPr lang="zh-CN" altLang="en-US" sz="2400" dirty="0"/>
              <a:t>、</a:t>
            </a:r>
            <a:r>
              <a:rPr lang="en-US" altLang="zh-CN" sz="2400" dirty="0"/>
              <a:t>MEM </a:t>
            </a:r>
            <a:r>
              <a:rPr lang="zh-CN" altLang="en-US" sz="2400" dirty="0"/>
              <a:t>或者</a:t>
            </a:r>
            <a:r>
              <a:rPr lang="en-US" altLang="zh-CN" sz="2400" dirty="0"/>
              <a:t> WB</a:t>
            </a:r>
            <a:r>
              <a:rPr lang="zh-CN" altLang="en-US" sz="2400" dirty="0"/>
              <a:t>阶段的指令</a:t>
            </a:r>
            <a:r>
              <a:rPr lang="en-US" altLang="zh-CN" sz="2400" dirty="0"/>
              <a:t> I</a:t>
            </a:r>
            <a:r>
              <a:rPr lang="en-US" altLang="zh-CN" sz="2400" baseline="-25000" dirty="0"/>
              <a:t>A</a:t>
            </a:r>
            <a:r>
              <a:rPr lang="en-US" altLang="zh-CN" sz="2400" dirty="0"/>
              <a:t> </a:t>
            </a:r>
            <a:r>
              <a:rPr lang="zh-CN" altLang="en-US" sz="2400" dirty="0"/>
              <a:t>要写的目标寄存器；</a:t>
            </a:r>
            <a:r>
              <a:rPr lang="zh-CN" altLang="en-US" sz="2400" u="sng" dirty="0"/>
              <a:t>而此时指令</a:t>
            </a:r>
            <a:r>
              <a:rPr lang="en-US" altLang="zh-CN" sz="2400" u="sng" dirty="0"/>
              <a:t> I</a:t>
            </a:r>
            <a:r>
              <a:rPr lang="en-US" altLang="zh-CN" sz="2400" u="sng" baseline="-25000" dirty="0"/>
              <a:t>B</a:t>
            </a:r>
            <a:r>
              <a:rPr lang="en-US" altLang="zh-CN" sz="2400" u="sng" dirty="0"/>
              <a:t> </a:t>
            </a:r>
            <a:r>
              <a:rPr lang="zh-CN" altLang="en-US" sz="2400" u="sng" dirty="0"/>
              <a:t>所需要的操作数的值还不在寄存器里面。</a:t>
            </a:r>
            <a:endParaRPr lang="en-US" altLang="zh-CN" sz="2400" u="sng" dirty="0"/>
          </a:p>
          <a:p>
            <a:pPr fontAlgn="auto">
              <a:spcBef>
                <a:spcPts val="600"/>
              </a:spcBef>
              <a:spcAft>
                <a:spcPts val="600"/>
              </a:spcAft>
              <a:buFont typeface="Arial" panose="020B0604020202020204" pitchFamily="34" charset="0"/>
              <a:buChar char="•"/>
              <a:defRPr/>
            </a:pPr>
            <a:r>
              <a:rPr lang="zh-CN" altLang="en-US" sz="2400" dirty="0"/>
              <a:t>数据前推如何工作</a:t>
            </a:r>
            <a:r>
              <a:rPr lang="en-US" altLang="zh-CN" sz="2400" dirty="0"/>
              <a:t>?</a:t>
            </a:r>
            <a:endParaRPr lang="en-US" altLang="zh-CN" sz="2400" dirty="0"/>
          </a:p>
          <a:p>
            <a:pPr>
              <a:buFont typeface="Wingdings" panose="05000000000000000000" pitchFamily="2" charset="2"/>
              <a:buNone/>
            </a:pPr>
            <a:r>
              <a:rPr lang="en-US" altLang="zh-CN" sz="2000" dirty="0"/>
              <a:t>	</a:t>
            </a:r>
            <a:r>
              <a:rPr lang="en-US" altLang="zh-CN" sz="2000" dirty="0">
                <a:sym typeface="Symbol" panose="05050102010706020507" pitchFamily="18" charset="2"/>
              </a:rPr>
              <a:t> </a:t>
            </a:r>
            <a:r>
              <a:rPr lang="zh-CN" altLang="en-US" sz="2000" dirty="0">
                <a:sym typeface="Symbol" panose="05050102010706020507" pitchFamily="18" charset="2"/>
              </a:rPr>
              <a:t>从</a:t>
            </a:r>
            <a:r>
              <a:rPr lang="en-US" altLang="zh-CN" sz="2000" dirty="0" err="1">
                <a:sym typeface="Symbol" panose="05050102010706020507" pitchFamily="18" charset="2"/>
              </a:rPr>
              <a:t>datapath</a:t>
            </a:r>
            <a:r>
              <a:rPr lang="en-US" altLang="zh-CN" sz="2000" dirty="0">
                <a:sym typeface="Symbol" panose="05050102010706020507" pitchFamily="18" charset="2"/>
              </a:rPr>
              <a:t> </a:t>
            </a:r>
            <a:r>
              <a:rPr lang="zh-CN" altLang="en-US" sz="2000" dirty="0">
                <a:sym typeface="Symbol" panose="05050102010706020507" pitchFamily="18" charset="2"/>
              </a:rPr>
              <a:t>中获取操作数</a:t>
            </a:r>
            <a:r>
              <a:rPr lang="en-US" altLang="zh-CN" sz="2000" dirty="0">
                <a:sym typeface="Symbol" panose="05050102010706020507" pitchFamily="18" charset="2"/>
              </a:rPr>
              <a:t>(</a:t>
            </a:r>
            <a:r>
              <a:rPr lang="zh-CN" altLang="en-US" sz="2000" dirty="0">
                <a:sym typeface="Symbol" panose="05050102010706020507" pitchFamily="18" charset="2"/>
              </a:rPr>
              <a:t>值</a:t>
            </a:r>
            <a:r>
              <a:rPr lang="en-US" altLang="zh-CN" sz="2000" dirty="0">
                <a:sym typeface="Symbol" panose="05050102010706020507" pitchFamily="18" charset="2"/>
              </a:rPr>
              <a:t>)</a:t>
            </a:r>
            <a:r>
              <a:rPr lang="zh-CN" altLang="en-US" sz="2000" dirty="0">
                <a:sym typeface="Symbol" panose="05050102010706020507" pitchFamily="18" charset="2"/>
              </a:rPr>
              <a:t>，而不是从</a:t>
            </a:r>
            <a:r>
              <a:rPr lang="en-US" altLang="zh-CN" sz="2000" dirty="0">
                <a:sym typeface="Symbol" panose="05050102010706020507" pitchFamily="18" charset="2"/>
              </a:rPr>
              <a:t>RF</a:t>
            </a:r>
            <a:r>
              <a:rPr lang="zh-CN" altLang="en-US" sz="2000" dirty="0">
                <a:sym typeface="Symbol" panose="05050102010706020507" pitchFamily="18" charset="2"/>
              </a:rPr>
              <a:t>中获取。</a:t>
            </a:r>
            <a:endParaRPr lang="en-US" altLang="zh-CN" sz="2000" dirty="0">
              <a:sym typeface="Symbol" panose="05050102010706020507" pitchFamily="18" charset="2"/>
            </a:endParaRPr>
          </a:p>
          <a:p>
            <a:pPr>
              <a:buFont typeface="Wingdings" panose="05000000000000000000" pitchFamily="2" charset="2"/>
              <a:buNone/>
            </a:pPr>
            <a:r>
              <a:rPr lang="en-US" altLang="zh-CN" sz="2000" dirty="0">
                <a:sym typeface="Symbol" panose="05050102010706020507" pitchFamily="18" charset="2"/>
              </a:rPr>
              <a:t>	 </a:t>
            </a:r>
            <a:r>
              <a:rPr lang="zh-CN" altLang="en-US" sz="2000" dirty="0">
                <a:sym typeface="Symbol" panose="05050102010706020507" pitchFamily="18" charset="2"/>
              </a:rPr>
              <a:t>从</a:t>
            </a:r>
            <a:r>
              <a:rPr lang="zh-CN" altLang="en-US" sz="2000" b="1" dirty="0">
                <a:solidFill>
                  <a:srgbClr val="FF0000"/>
                </a:solidFill>
                <a:sym typeface="Symbol" panose="05050102010706020507" pitchFamily="18" charset="2"/>
              </a:rPr>
              <a:t>潜在的多个定义值</a:t>
            </a:r>
            <a:r>
              <a:rPr lang="zh-CN" altLang="en-US" sz="2000" dirty="0">
                <a:sym typeface="Symbol" panose="05050102010706020507" pitchFamily="18" charset="2"/>
              </a:rPr>
              <a:t>中，获取</a:t>
            </a:r>
            <a:r>
              <a:rPr lang="zh-CN" altLang="en-US" sz="2000" b="1" dirty="0">
                <a:solidFill>
                  <a:srgbClr val="FF0000"/>
                </a:solidFill>
                <a:sym typeface="Symbol" panose="05050102010706020507" pitchFamily="18" charset="2"/>
              </a:rPr>
              <a:t>最新的</a:t>
            </a:r>
            <a:r>
              <a:rPr lang="zh-CN" altLang="en-US" sz="2000" dirty="0">
                <a:sym typeface="Symbol" panose="05050102010706020507" pitchFamily="18" charset="2"/>
              </a:rPr>
              <a:t>操作数</a:t>
            </a:r>
            <a:endParaRPr lang="en-US" altLang="zh-CN" sz="2000" dirty="0">
              <a:sym typeface="Symbol" panose="05050102010706020507" pitchFamily="18" charset="2"/>
            </a:endParaRPr>
          </a:p>
        </p:txBody>
      </p:sp>
      <p:sp>
        <p:nvSpPr>
          <p:cNvPr id="2" name="对话气泡: 圆角矩形 1"/>
          <p:cNvSpPr/>
          <p:nvPr/>
        </p:nvSpPr>
        <p:spPr>
          <a:xfrm>
            <a:off x="4300924" y="5528931"/>
            <a:ext cx="2438400" cy="611850"/>
          </a:xfrm>
          <a:prstGeom prst="wedgeRoundRectCallout">
            <a:avLst>
              <a:gd name="adj1" fmla="val -61039"/>
              <a:gd name="adj2" fmla="val -130255"/>
              <a:gd name="adj3" fmla="val 16667"/>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0" dirty="0">
                <a:solidFill>
                  <a:schemeClr val="bg1"/>
                </a:solidFill>
                <a:latin typeface="微软雅黑" panose="020B0503020204020204" pitchFamily="34" charset="-122"/>
                <a:ea typeface="微软雅黑" panose="020B0503020204020204" pitchFamily="34" charset="-122"/>
              </a:rPr>
              <a:t>二者缺一不可！</a:t>
            </a:r>
            <a:endParaRPr lang="zh-CN" altLang="en-US" sz="2400" b="0" dirty="0">
              <a:solidFill>
                <a:schemeClr val="bg1"/>
              </a:solidFill>
              <a:latin typeface="微软雅黑" panose="020B0503020204020204" pitchFamily="34" charset="-122"/>
              <a:ea typeface="微软雅黑" panose="020B0503020204020204" pitchFamily="34" charset="-122"/>
            </a:endParaRPr>
          </a:p>
        </p:txBody>
      </p:sp>
      <p:sp>
        <p:nvSpPr>
          <p:cNvPr id="3" name="对话气泡: 圆角矩形 2"/>
          <p:cNvSpPr/>
          <p:nvPr/>
        </p:nvSpPr>
        <p:spPr>
          <a:xfrm>
            <a:off x="4581832" y="1460500"/>
            <a:ext cx="3800168" cy="793750"/>
          </a:xfrm>
          <a:prstGeom prst="wedgeRoundRectCallout">
            <a:avLst>
              <a:gd name="adj1" fmla="val -42580"/>
              <a:gd name="adj2" fmla="val 18695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0" dirty="0">
                <a:latin typeface="微软雅黑" panose="020B0503020204020204" pitchFamily="34" charset="-122"/>
                <a:ea typeface="微软雅黑" panose="020B0503020204020204" pitchFamily="34" charset="-122"/>
              </a:rPr>
              <a:t>此时的目标操作数在哪里？</a:t>
            </a:r>
            <a:endParaRPr lang="zh-CN" altLang="en-US" sz="2400" b="0" dirty="0">
              <a:latin typeface="微软雅黑" panose="020B0503020204020204" pitchFamily="34" charset="-122"/>
              <a:ea typeface="微软雅黑" panose="020B0503020204020204" pitchFamily="34" charset="-122"/>
            </a:endParaRPr>
          </a:p>
        </p:txBody>
      </p:sp>
      <p:sp>
        <p:nvSpPr>
          <p:cNvPr id="5" name="标题 4"/>
          <p:cNvSpPr>
            <a:spLocks noGrp="1"/>
          </p:cNvSpPr>
          <p:nvPr>
            <p:ph type="title"/>
          </p:nvPr>
        </p:nvSpPr>
        <p:spPr/>
        <p:txBody>
          <a:bodyPr/>
          <a:lstStyle/>
          <a:p>
            <a:r>
              <a:rPr lang="zh-CN" altLang="en-US" dirty="0"/>
              <a:t>利用数据前推解决真相关冒险</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5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059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a:spLocks noGrp="1"/>
          </p:cNvSpPr>
          <p:nvPr>
            <p:ph type="sldNum" sz="quarter" idx="12"/>
          </p:nvPr>
        </p:nvSpPr>
        <p:spPr bwMode="auto">
          <a:xfrm>
            <a:off x="3681413" y="6194898"/>
            <a:ext cx="1782762"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C62ECAB7-B3C1-4343-A580-0FB4976D9434}" type="slidenum">
              <a:rPr lang="en-US" altLang="zh-CN">
                <a:solidFill>
                  <a:srgbClr val="000000"/>
                </a:solidFill>
                <a:latin typeface="Garamond" panose="02020404030301010803" pitchFamily="18" charset="0"/>
                <a:cs typeface="Arial" panose="020B0604020202020204" pitchFamily="34" charset="0"/>
              </a:rPr>
            </a:fld>
            <a:endParaRPr lang="en-US" altLang="zh-CN">
              <a:solidFill>
                <a:srgbClr val="000000"/>
              </a:solidFill>
              <a:latin typeface="Garamond" panose="02020404030301010803" pitchFamily="18" charset="0"/>
              <a:cs typeface="Arial" panose="020B0604020202020204" pitchFamily="34" charset="0"/>
            </a:endParaRPr>
          </a:p>
        </p:txBody>
      </p:sp>
      <p:grpSp>
        <p:nvGrpSpPr>
          <p:cNvPr id="19461" name="Group 2"/>
          <p:cNvGrpSpPr/>
          <p:nvPr/>
        </p:nvGrpSpPr>
        <p:grpSpPr bwMode="auto">
          <a:xfrm>
            <a:off x="304800" y="1021235"/>
            <a:ext cx="8737600" cy="5649913"/>
            <a:chOff x="192" y="768"/>
            <a:chExt cx="5504" cy="3559"/>
          </a:xfrm>
        </p:grpSpPr>
        <p:grpSp>
          <p:nvGrpSpPr>
            <p:cNvPr id="19472" name="Group 3"/>
            <p:cNvGrpSpPr/>
            <p:nvPr/>
          </p:nvGrpSpPr>
          <p:grpSpPr bwMode="auto">
            <a:xfrm>
              <a:off x="192" y="768"/>
              <a:ext cx="5472" cy="3456"/>
              <a:chOff x="192" y="768"/>
              <a:chExt cx="5472" cy="3456"/>
            </a:xfrm>
          </p:grpSpPr>
          <p:sp>
            <p:nvSpPr>
              <p:cNvPr id="19474" name="Rectangle 4"/>
              <p:cNvSpPr>
                <a:spLocks noChangeArrowheads="1"/>
              </p:cNvSpPr>
              <p:nvPr/>
            </p:nvSpPr>
            <p:spPr bwMode="auto">
              <a:xfrm>
                <a:off x="192" y="768"/>
                <a:ext cx="5472" cy="3456"/>
              </a:xfrm>
              <a:prstGeom prst="rect">
                <a:avLst/>
              </a:prstGeom>
              <a:solidFill>
                <a:srgbClr val="FFFFFF"/>
              </a:solidFill>
              <a:ln w="19050">
                <a:solidFill>
                  <a:srgbClr val="FFFFFF"/>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pic>
            <p:nvPicPr>
              <p:cNvPr id="19475" name="Picture 5" descr="F0638"/>
              <p:cNvPicPr>
                <a:picLocks noChangeAspect="1" noChangeArrowheads="1"/>
              </p:cNvPicPr>
              <p:nvPr/>
            </p:nvPicPr>
            <p:blipFill>
              <a:blip r:embed="rId1">
                <a:extLst>
                  <a:ext uri="{28A0092B-C50C-407E-A947-70E740481C1C}">
                    <a14:useLocalDpi xmlns:a14="http://schemas.microsoft.com/office/drawing/2010/main" val="0"/>
                  </a:ext>
                </a:extLst>
              </a:blip>
              <a:srcRect l="-931" t="45645"/>
              <a:stretch>
                <a:fillRect/>
              </a:stretch>
            </p:blipFill>
            <p:spPr bwMode="auto">
              <a:xfrm>
                <a:off x="288" y="864"/>
                <a:ext cx="5207" cy="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Text Box 6"/>
            <p:cNvSpPr txBox="1">
              <a:spLocks noChangeArrowheads="1"/>
            </p:cNvSpPr>
            <p:nvPr/>
          </p:nvSpPr>
          <p:spPr bwMode="auto">
            <a:xfrm>
              <a:off x="3059" y="4036"/>
              <a:ext cx="26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zh-CN" altLang="en-US" b="0" i="0" kern="0" dirty="0">
                  <a:solidFill>
                    <a:srgbClr val="FF0000"/>
                  </a:solidFill>
                  <a:latin typeface="微软雅黑" panose="020B0503020204020204" pitchFamily="34" charset="-122"/>
                  <a:ea typeface="微软雅黑" panose="020B0503020204020204" pitchFamily="34" charset="-122"/>
                  <a:cs typeface="MS PGothic" panose="020B0600070205080204" pitchFamily="34" charset="-128"/>
                </a:rPr>
                <a:t>假设寄存器文件进行内部前推</a:t>
              </a:r>
              <a:endParaRPr lang="en-US" b="0" i="0" kern="0" dirty="0">
                <a:solidFill>
                  <a:srgbClr val="FF0000"/>
                </a:solidFill>
                <a:latin typeface="微软雅黑" panose="020B0503020204020204" pitchFamily="34" charset="-122"/>
                <a:ea typeface="微软雅黑" panose="020B0503020204020204" pitchFamily="34" charset="-122"/>
                <a:cs typeface="MS PGothic" panose="020B0600070205080204" pitchFamily="34" charset="-128"/>
              </a:endParaRPr>
            </a:p>
          </p:txBody>
        </p:sp>
      </p:grpSp>
      <p:sp>
        <p:nvSpPr>
          <p:cNvPr id="25" name="Rectangle 8"/>
          <p:cNvSpPr>
            <a:spLocks noChangeArrowheads="1"/>
          </p:cNvSpPr>
          <p:nvPr/>
        </p:nvSpPr>
        <p:spPr bwMode="auto">
          <a:xfrm>
            <a:off x="0" y="6445723"/>
            <a:ext cx="472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fontAlgn="auto">
              <a:spcBef>
                <a:spcPct val="20000"/>
              </a:spcBef>
              <a:spcAft>
                <a:spcPts val="0"/>
              </a:spcAft>
              <a:buClr>
                <a:srgbClr val="063DE8"/>
              </a:buClr>
              <a:buSzPct val="70000"/>
              <a:buFont typeface="Wingdings" panose="05000000000000000000" charset="0"/>
              <a:buNone/>
              <a:defRPr/>
            </a:pPr>
            <a:r>
              <a:rPr lang="en-US" sz="800" kern="0">
                <a:solidFill>
                  <a:srgbClr val="000000"/>
                </a:solidFill>
                <a:latin typeface="Calibri" panose="020F0502020204030204" charset="0"/>
                <a:ea typeface="MS PGothic" panose="020B0600070205080204" pitchFamily="34" charset="-128"/>
                <a:cs typeface="MS PGothic" panose="020B0600070205080204" pitchFamily="34" charset="-128"/>
              </a:rPr>
              <a:t>[Based on original figure from P&amp;H CO&amp;D, COPYRIGHT 2004 Elsevier. ALL RIGHTS RESERVED.]</a:t>
            </a:r>
            <a:endParaRPr lang="en-US" sz="800" kern="0">
              <a:solidFill>
                <a:srgbClr val="000000"/>
              </a:solidFill>
              <a:latin typeface="Calibri" panose="020F0502020204030204" charset="0"/>
              <a:ea typeface="MS PGothic" panose="020B0600070205080204" pitchFamily="34" charset="-128"/>
              <a:cs typeface="MS PGothic" panose="020B0600070205080204" pitchFamily="34" charset="-128"/>
            </a:endParaRPr>
          </a:p>
        </p:txBody>
      </p:sp>
      <p:grpSp>
        <p:nvGrpSpPr>
          <p:cNvPr id="26" name="Group 9"/>
          <p:cNvGrpSpPr/>
          <p:nvPr/>
        </p:nvGrpSpPr>
        <p:grpSpPr bwMode="auto">
          <a:xfrm>
            <a:off x="3228975" y="2461098"/>
            <a:ext cx="2886075" cy="3284537"/>
            <a:chOff x="2034" y="1675"/>
            <a:chExt cx="1818" cy="2069"/>
          </a:xfrm>
        </p:grpSpPr>
        <p:sp>
          <p:nvSpPr>
            <p:cNvPr id="19470" name="Text Box 10"/>
            <p:cNvSpPr txBox="1">
              <a:spLocks noChangeArrowheads="1"/>
            </p:cNvSpPr>
            <p:nvPr/>
          </p:nvSpPr>
          <p:spPr bwMode="auto">
            <a:xfrm>
              <a:off x="3000" y="2020"/>
              <a:ext cx="852" cy="291"/>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FC0128"/>
                  </a:solidFill>
                  <a:latin typeface="Calibri" panose="020F0502020204030204" charset="0"/>
                </a:rPr>
                <a:t>dist(i,j)=1</a:t>
              </a:r>
              <a:endParaRPr lang="en-US" altLang="zh-CN" sz="2400">
                <a:solidFill>
                  <a:srgbClr val="FC0128"/>
                </a:solidFill>
                <a:latin typeface="Calibri" panose="020F0502020204030204" charset="0"/>
                <a:sym typeface="Symbol" panose="05050102010706020507" pitchFamily="18" charset="2"/>
              </a:endParaRPr>
            </a:p>
          </p:txBody>
        </p:sp>
        <p:sp>
          <p:nvSpPr>
            <p:cNvPr id="28" name="Freeform 11"/>
            <p:cNvSpPr/>
            <p:nvPr/>
          </p:nvSpPr>
          <p:spPr bwMode="auto">
            <a:xfrm>
              <a:off x="2034" y="1675"/>
              <a:ext cx="1806" cy="2069"/>
            </a:xfrm>
            <a:custGeom>
              <a:avLst/>
              <a:gdLst>
                <a:gd name="T0" fmla="*/ 1806 w 1806"/>
                <a:gd name="T1" fmla="*/ 197 h 2069"/>
                <a:gd name="T2" fmla="*/ 1806 w 1806"/>
                <a:gd name="T3" fmla="*/ 2069 h 2069"/>
                <a:gd name="T4" fmla="*/ 11 w 1806"/>
                <a:gd name="T5" fmla="*/ 2069 h 2069"/>
                <a:gd name="T6" fmla="*/ 0 w 1806"/>
                <a:gd name="T7" fmla="*/ 12 h 2069"/>
                <a:gd name="T8" fmla="*/ 141 w 1806"/>
                <a:gd name="T9" fmla="*/ 0 h 2069"/>
                <a:gd name="T10" fmla="*/ 0 60000 65536"/>
                <a:gd name="T11" fmla="*/ 0 60000 65536"/>
                <a:gd name="T12" fmla="*/ 0 60000 65536"/>
                <a:gd name="T13" fmla="*/ 0 60000 65536"/>
                <a:gd name="T14" fmla="*/ 0 60000 65536"/>
                <a:gd name="T15" fmla="*/ 0 w 1806"/>
                <a:gd name="T16" fmla="*/ 0 h 2069"/>
                <a:gd name="T17" fmla="*/ 1806 w 1806"/>
                <a:gd name="T18" fmla="*/ 2069 h 2069"/>
              </a:gdLst>
              <a:ahLst/>
              <a:cxnLst>
                <a:cxn ang="T10">
                  <a:pos x="T0" y="T1"/>
                </a:cxn>
                <a:cxn ang="T11">
                  <a:pos x="T2" y="T3"/>
                </a:cxn>
                <a:cxn ang="T12">
                  <a:pos x="T4" y="T5"/>
                </a:cxn>
                <a:cxn ang="T13">
                  <a:pos x="T6" y="T7"/>
                </a:cxn>
                <a:cxn ang="T14">
                  <a:pos x="T8" y="T9"/>
                </a:cxn>
              </a:cxnLst>
              <a:rect l="T15" t="T16" r="T17" b="T18"/>
              <a:pathLst>
                <a:path w="1806" h="2069">
                  <a:moveTo>
                    <a:pt x="1806" y="197"/>
                  </a:moveTo>
                  <a:lnTo>
                    <a:pt x="1806" y="2069"/>
                  </a:lnTo>
                  <a:lnTo>
                    <a:pt x="11" y="2069"/>
                  </a:lnTo>
                  <a:lnTo>
                    <a:pt x="0" y="12"/>
                  </a:lnTo>
                  <a:lnTo>
                    <a:pt x="141" y="0"/>
                  </a:lnTo>
                </a:path>
              </a:pathLst>
            </a:custGeom>
            <a:noFill/>
            <a:ln w="57150">
              <a:solidFill>
                <a:srgbClr val="FC012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grpSp>
        <p:nvGrpSpPr>
          <p:cNvPr id="29" name="Group 12"/>
          <p:cNvGrpSpPr/>
          <p:nvPr/>
        </p:nvGrpSpPr>
        <p:grpSpPr bwMode="auto">
          <a:xfrm>
            <a:off x="3124200" y="2164235"/>
            <a:ext cx="6038850" cy="3733800"/>
            <a:chOff x="1968" y="1488"/>
            <a:chExt cx="3804" cy="2352"/>
          </a:xfrm>
        </p:grpSpPr>
        <p:sp>
          <p:nvSpPr>
            <p:cNvPr id="30" name="Text Box 13"/>
            <p:cNvSpPr txBox="1">
              <a:spLocks noChangeArrowheads="1"/>
            </p:cNvSpPr>
            <p:nvPr/>
          </p:nvSpPr>
          <p:spPr bwMode="auto">
            <a:xfrm>
              <a:off x="4920" y="1828"/>
              <a:ext cx="852" cy="291"/>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Calibri" panose="020F0502020204030204" charset="0"/>
                  <a:cs typeface="MS PGothic" panose="020B0600070205080204" pitchFamily="34" charset="-128"/>
                </a:rPr>
                <a:t>dist(i,j)=2</a:t>
              </a:r>
              <a:endParaRPr lang="en-US" i="0" kern="0">
                <a:solidFill>
                  <a:srgbClr val="FC0128"/>
                </a:solidFill>
                <a:latin typeface="Calibri" panose="020F0502020204030204" charset="0"/>
                <a:cs typeface="MS PGothic" panose="020B0600070205080204" pitchFamily="34" charset="-128"/>
              </a:endParaRPr>
            </a:p>
          </p:txBody>
        </p:sp>
        <p:sp>
          <p:nvSpPr>
            <p:cNvPr id="31" name="Freeform 14"/>
            <p:cNvSpPr/>
            <p:nvPr/>
          </p:nvSpPr>
          <p:spPr bwMode="auto">
            <a:xfrm>
              <a:off x="1968" y="1488"/>
              <a:ext cx="3504" cy="2352"/>
            </a:xfrm>
            <a:custGeom>
              <a:avLst/>
              <a:gdLst>
                <a:gd name="T0" fmla="*/ 3504 w 3504"/>
                <a:gd name="T1" fmla="*/ 912 h 2352"/>
                <a:gd name="T2" fmla="*/ 3504 w 3504"/>
                <a:gd name="T3" fmla="*/ 2352 h 2352"/>
                <a:gd name="T4" fmla="*/ 0 w 3504"/>
                <a:gd name="T5" fmla="*/ 2352 h 2352"/>
                <a:gd name="T6" fmla="*/ 0 w 3504"/>
                <a:gd name="T7" fmla="*/ 0 h 2352"/>
                <a:gd name="T8" fmla="*/ 192 w 3504"/>
                <a:gd name="T9" fmla="*/ 0 h 2352"/>
                <a:gd name="T10" fmla="*/ 0 60000 65536"/>
                <a:gd name="T11" fmla="*/ 0 60000 65536"/>
                <a:gd name="T12" fmla="*/ 0 60000 65536"/>
                <a:gd name="T13" fmla="*/ 0 60000 65536"/>
                <a:gd name="T14" fmla="*/ 0 60000 65536"/>
                <a:gd name="T15" fmla="*/ 0 w 3504"/>
                <a:gd name="T16" fmla="*/ 0 h 2352"/>
                <a:gd name="T17" fmla="*/ 3504 w 3504"/>
                <a:gd name="T18" fmla="*/ 2352 h 2352"/>
              </a:gdLst>
              <a:ahLst/>
              <a:cxnLst>
                <a:cxn ang="T10">
                  <a:pos x="T0" y="T1"/>
                </a:cxn>
                <a:cxn ang="T11">
                  <a:pos x="T2" y="T3"/>
                </a:cxn>
                <a:cxn ang="T12">
                  <a:pos x="T4" y="T5"/>
                </a:cxn>
                <a:cxn ang="T13">
                  <a:pos x="T6" y="T7"/>
                </a:cxn>
                <a:cxn ang="T14">
                  <a:pos x="T8" y="T9"/>
                </a:cxn>
              </a:cxnLst>
              <a:rect l="T15" t="T16" r="T17" b="T18"/>
              <a:pathLst>
                <a:path w="3504" h="2352">
                  <a:moveTo>
                    <a:pt x="3504" y="912"/>
                  </a:moveTo>
                  <a:lnTo>
                    <a:pt x="3504" y="2352"/>
                  </a:lnTo>
                  <a:lnTo>
                    <a:pt x="0" y="2352"/>
                  </a:lnTo>
                  <a:lnTo>
                    <a:pt x="0" y="0"/>
                  </a:lnTo>
                  <a:lnTo>
                    <a:pt x="192" y="0"/>
                  </a:lnTo>
                </a:path>
              </a:pathLst>
            </a:custGeom>
            <a:noFill/>
            <a:ln w="57150">
              <a:solidFill>
                <a:srgbClr val="FC012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grpSp>
        <p:nvGrpSpPr>
          <p:cNvPr id="32" name="Group 15"/>
          <p:cNvGrpSpPr/>
          <p:nvPr/>
        </p:nvGrpSpPr>
        <p:grpSpPr bwMode="auto">
          <a:xfrm>
            <a:off x="800100" y="1408585"/>
            <a:ext cx="1352550" cy="1720850"/>
            <a:chOff x="504" y="1012"/>
            <a:chExt cx="852" cy="1084"/>
          </a:xfrm>
        </p:grpSpPr>
        <p:sp>
          <p:nvSpPr>
            <p:cNvPr id="33" name="Freeform 16"/>
            <p:cNvSpPr/>
            <p:nvPr/>
          </p:nvSpPr>
          <p:spPr bwMode="auto">
            <a:xfrm>
              <a:off x="583" y="1317"/>
              <a:ext cx="686" cy="779"/>
            </a:xfrm>
            <a:custGeom>
              <a:avLst/>
              <a:gdLst>
                <a:gd name="T0" fmla="*/ 0 w 686"/>
                <a:gd name="T1" fmla="*/ 54 h 779"/>
                <a:gd name="T2" fmla="*/ 480 w 686"/>
                <a:gd name="T3" fmla="*/ 260 h 779"/>
                <a:gd name="T4" fmla="*/ 562 w 686"/>
                <a:gd name="T5" fmla="*/ 548 h 779"/>
                <a:gd name="T6" fmla="*/ 473 w 686"/>
                <a:gd name="T7" fmla="*/ 747 h 779"/>
                <a:gd name="T8" fmla="*/ 178 w 686"/>
                <a:gd name="T9" fmla="*/ 740 h 779"/>
                <a:gd name="T10" fmla="*/ 89 w 686"/>
                <a:gd name="T11" fmla="*/ 555 h 779"/>
                <a:gd name="T12" fmla="*/ 370 w 686"/>
                <a:gd name="T13" fmla="*/ 123 h 779"/>
                <a:gd name="T14" fmla="*/ 686 w 686"/>
                <a:gd name="T15" fmla="*/ 0 h 779"/>
                <a:gd name="T16" fmla="*/ 0 60000 65536"/>
                <a:gd name="T17" fmla="*/ 0 60000 65536"/>
                <a:gd name="T18" fmla="*/ 0 60000 65536"/>
                <a:gd name="T19" fmla="*/ 0 60000 65536"/>
                <a:gd name="T20" fmla="*/ 0 60000 65536"/>
                <a:gd name="T21" fmla="*/ 0 60000 65536"/>
                <a:gd name="T22" fmla="*/ 0 60000 65536"/>
                <a:gd name="T23" fmla="*/ 0 60000 65536"/>
                <a:gd name="T24" fmla="*/ 0 w 686"/>
                <a:gd name="T25" fmla="*/ 0 h 779"/>
                <a:gd name="T26" fmla="*/ 686 w 686"/>
                <a:gd name="T27" fmla="*/ 779 h 7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6" h="779">
                  <a:moveTo>
                    <a:pt x="0" y="54"/>
                  </a:moveTo>
                  <a:cubicBezTo>
                    <a:pt x="80" y="86"/>
                    <a:pt x="387" y="178"/>
                    <a:pt x="480" y="260"/>
                  </a:cubicBezTo>
                  <a:cubicBezTo>
                    <a:pt x="573" y="342"/>
                    <a:pt x="563" y="467"/>
                    <a:pt x="562" y="548"/>
                  </a:cubicBezTo>
                  <a:cubicBezTo>
                    <a:pt x="561" y="629"/>
                    <a:pt x="537" y="715"/>
                    <a:pt x="473" y="747"/>
                  </a:cubicBezTo>
                  <a:cubicBezTo>
                    <a:pt x="409" y="779"/>
                    <a:pt x="242" y="772"/>
                    <a:pt x="178" y="740"/>
                  </a:cubicBezTo>
                  <a:cubicBezTo>
                    <a:pt x="114" y="708"/>
                    <a:pt x="57" y="658"/>
                    <a:pt x="89" y="555"/>
                  </a:cubicBezTo>
                  <a:cubicBezTo>
                    <a:pt x="121" y="452"/>
                    <a:pt x="271" y="215"/>
                    <a:pt x="370" y="123"/>
                  </a:cubicBezTo>
                  <a:cubicBezTo>
                    <a:pt x="469" y="31"/>
                    <a:pt x="620" y="26"/>
                    <a:pt x="686" y="0"/>
                  </a:cubicBezTo>
                </a:path>
              </a:pathLst>
            </a:custGeom>
            <a:noFill/>
            <a:ln w="57150">
              <a:solidFill>
                <a:srgbClr val="FC012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34" name="Text Box 17"/>
            <p:cNvSpPr txBox="1">
              <a:spLocks noChangeArrowheads="1"/>
            </p:cNvSpPr>
            <p:nvPr/>
          </p:nvSpPr>
          <p:spPr bwMode="auto">
            <a:xfrm>
              <a:off x="504" y="1012"/>
              <a:ext cx="852" cy="291"/>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Calibri" panose="020F0502020204030204" charset="0"/>
                  <a:cs typeface="MS PGothic" panose="020B0600070205080204" pitchFamily="34" charset="-128"/>
                </a:rPr>
                <a:t>dist(i,j)=3</a:t>
              </a:r>
              <a:endParaRPr lang="en-US" i="0" kern="0">
                <a:solidFill>
                  <a:srgbClr val="FC0128"/>
                </a:solidFill>
                <a:latin typeface="Calibri" panose="020F0502020204030204" charset="0"/>
                <a:cs typeface="MS PGothic" panose="020B0600070205080204" pitchFamily="34" charset="-128"/>
              </a:endParaRPr>
            </a:p>
          </p:txBody>
        </p:sp>
      </p:grpSp>
      <p:sp>
        <p:nvSpPr>
          <p:cNvPr id="3" name="标题 2"/>
          <p:cNvSpPr>
            <a:spLocks noGrp="1"/>
          </p:cNvSpPr>
          <p:nvPr>
            <p:ph type="title"/>
          </p:nvPr>
        </p:nvSpPr>
        <p:spPr/>
        <p:txBody>
          <a:bodyPr/>
          <a:lstStyle/>
          <a:p>
            <a:r>
              <a:rPr lang="zh-CN" altLang="en-US" dirty="0"/>
              <a:t>数据前推的路径</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Content Placeholder 2"/>
          <p:cNvSpPr>
            <a:spLocks noGrp="1"/>
          </p:cNvSpPr>
          <p:nvPr>
            <p:ph idx="1"/>
          </p:nvPr>
        </p:nvSpPr>
        <p:spPr>
          <a:xfrm>
            <a:off x="457200" y="1121003"/>
            <a:ext cx="8229600" cy="5181600"/>
          </a:xfrm>
        </p:spPr>
        <p:txBody>
          <a:bodyPr/>
          <a:lstStyle/>
          <a:p>
            <a:pPr>
              <a:buFont typeface="Wingdings" panose="05000000000000000000" pitchFamily="2" charset="2"/>
              <a:buNone/>
            </a:pPr>
            <a:r>
              <a:rPr lang="en-US" altLang="zh-CN" sz="2800" dirty="0">
                <a:latin typeface="+mj-lt"/>
                <a:ea typeface="MS PGothic" panose="020B0600070205080204" pitchFamily="34" charset="-128"/>
              </a:rPr>
              <a:t>if (</a:t>
            </a:r>
            <a:r>
              <a:rPr lang="en-US" altLang="zh-CN" sz="2800" dirty="0" err="1">
                <a:solidFill>
                  <a:srgbClr val="FF9900"/>
                </a:solidFill>
                <a:latin typeface="+mj-lt"/>
                <a:ea typeface="MS PGothic" panose="020B0600070205080204" pitchFamily="34" charset="-128"/>
              </a:rPr>
              <a:t>rs</a:t>
            </a:r>
            <a:r>
              <a:rPr lang="en-US" altLang="zh-CN" sz="2800" baseline="-25000" dirty="0" err="1">
                <a:solidFill>
                  <a:srgbClr val="FF9900"/>
                </a:solidFill>
                <a:latin typeface="+mj-lt"/>
                <a:ea typeface="MS PGothic" panose="020B0600070205080204" pitchFamily="34" charset="-128"/>
              </a:rPr>
              <a:t>EX</a:t>
            </a:r>
            <a:r>
              <a:rPr lang="en-US" altLang="zh-CN" sz="2800" dirty="0">
                <a:latin typeface="+mj-lt"/>
                <a:ea typeface="MS PGothic" panose="020B0600070205080204" pitchFamily="34" charset="-128"/>
              </a:rPr>
              <a:t>!=0)</a:t>
            </a:r>
            <a:r>
              <a:rPr lang="en-US" altLang="zh-CN" sz="2800" dirty="0">
                <a:solidFill>
                  <a:srgbClr val="FF9900"/>
                </a:solidFill>
                <a:latin typeface="+mj-lt"/>
                <a:ea typeface="MS PGothic" panose="020B0600070205080204" pitchFamily="34" charset="-128"/>
              </a:rPr>
              <a:t> </a:t>
            </a:r>
            <a:r>
              <a:rPr lang="en-US" altLang="zh-CN" sz="2800" dirty="0">
                <a:latin typeface="+mj-lt"/>
                <a:ea typeface="MS PGothic" panose="020B0600070205080204" pitchFamily="34" charset="-128"/>
              </a:rPr>
              <a:t>&amp;&amp;</a:t>
            </a:r>
            <a:r>
              <a:rPr lang="en-US" altLang="zh-CN" sz="2800" baseline="-25000" dirty="0">
                <a:latin typeface="+mj-lt"/>
                <a:ea typeface="MS PGothic" panose="020B0600070205080204" pitchFamily="34" charset="-128"/>
              </a:rPr>
              <a:t> </a:t>
            </a:r>
            <a:r>
              <a:rPr lang="en-US" altLang="zh-CN" sz="2800" dirty="0">
                <a:latin typeface="+mj-lt"/>
                <a:ea typeface="MS PGothic" panose="020B0600070205080204" pitchFamily="34" charset="-128"/>
              </a:rPr>
              <a:t>(</a:t>
            </a:r>
            <a:r>
              <a:rPr lang="en-US" altLang="zh-CN" sz="2800" dirty="0" err="1">
                <a:solidFill>
                  <a:srgbClr val="FF9900"/>
                </a:solidFill>
                <a:latin typeface="+mj-lt"/>
                <a:ea typeface="MS PGothic" panose="020B0600070205080204" pitchFamily="34" charset="-128"/>
              </a:rPr>
              <a:t>rs</a:t>
            </a:r>
            <a:r>
              <a:rPr lang="en-US" altLang="zh-CN" sz="2800" baseline="-25000" dirty="0" err="1">
                <a:solidFill>
                  <a:srgbClr val="FF9900"/>
                </a:solidFill>
                <a:latin typeface="+mj-lt"/>
                <a:ea typeface="MS PGothic" panose="020B0600070205080204" pitchFamily="34" charset="-128"/>
              </a:rPr>
              <a:t>EX</a:t>
            </a:r>
            <a:r>
              <a:rPr lang="en-US" altLang="zh-CN" sz="2800" dirty="0">
                <a:latin typeface="+mj-lt"/>
                <a:ea typeface="MS PGothic" panose="020B0600070205080204" pitchFamily="34" charset="-128"/>
              </a:rPr>
              <a:t>==</a:t>
            </a:r>
            <a:r>
              <a:rPr lang="en-US" altLang="zh-CN" sz="2800" dirty="0" err="1">
                <a:solidFill>
                  <a:srgbClr val="FF9900"/>
                </a:solidFill>
                <a:latin typeface="+mj-lt"/>
                <a:ea typeface="MS PGothic" panose="020B0600070205080204" pitchFamily="34" charset="-128"/>
              </a:rPr>
              <a:t>dest</a:t>
            </a:r>
            <a:r>
              <a:rPr lang="en-US" altLang="zh-CN" sz="2800" baseline="-25000" dirty="0" err="1">
                <a:solidFill>
                  <a:srgbClr val="FF9900"/>
                </a:solidFill>
                <a:latin typeface="+mj-lt"/>
                <a:ea typeface="MS PGothic" panose="020B0600070205080204" pitchFamily="34" charset="-128"/>
              </a:rPr>
              <a:t>MEM</a:t>
            </a:r>
            <a:r>
              <a:rPr lang="en-US" altLang="zh-CN" sz="2800" dirty="0">
                <a:latin typeface="+mj-lt"/>
                <a:ea typeface="MS PGothic" panose="020B0600070205080204" pitchFamily="34" charset="-128"/>
              </a:rPr>
              <a:t>) &amp;&amp; </a:t>
            </a:r>
            <a:r>
              <a:rPr lang="en-US" altLang="zh-CN" sz="2800" dirty="0" err="1">
                <a:solidFill>
                  <a:srgbClr val="FF9900"/>
                </a:solidFill>
                <a:latin typeface="+mj-lt"/>
                <a:ea typeface="MS PGothic" panose="020B0600070205080204" pitchFamily="34" charset="-128"/>
              </a:rPr>
              <a:t>RegWrite</a:t>
            </a:r>
            <a:r>
              <a:rPr lang="en-US" altLang="zh-CN" sz="2800" baseline="-25000" dirty="0" err="1">
                <a:solidFill>
                  <a:srgbClr val="FF9900"/>
                </a:solidFill>
                <a:latin typeface="+mj-lt"/>
                <a:ea typeface="MS PGothic" panose="020B0600070205080204" pitchFamily="34" charset="-128"/>
              </a:rPr>
              <a:t>MEM</a:t>
            </a:r>
            <a:r>
              <a:rPr lang="en-US" altLang="zh-CN" sz="2800" dirty="0">
                <a:latin typeface="+mj-lt"/>
                <a:ea typeface="MS PGothic" panose="020B0600070205080204" pitchFamily="34" charset="-128"/>
              </a:rPr>
              <a:t>  then</a:t>
            </a:r>
            <a:endParaRPr lang="en-US" altLang="zh-CN" sz="2800" dirty="0">
              <a:latin typeface="+mj-lt"/>
              <a:ea typeface="MS PGothic" panose="020B0600070205080204" pitchFamily="34" charset="-128"/>
            </a:endParaRPr>
          </a:p>
          <a:p>
            <a:pPr>
              <a:buFont typeface="Wingdings" panose="05000000000000000000" pitchFamily="2" charset="2"/>
              <a:buNone/>
            </a:pPr>
            <a:r>
              <a:rPr lang="en-US" altLang="zh-CN" sz="2800" dirty="0">
                <a:latin typeface="+mj-lt"/>
                <a:ea typeface="MS PGothic" panose="020B0600070205080204" pitchFamily="34" charset="-128"/>
              </a:rPr>
              <a:t>	forward operand from MEM stage	// </a:t>
            </a:r>
            <a:r>
              <a:rPr lang="en-US" altLang="zh-CN" sz="2800" dirty="0" err="1">
                <a:latin typeface="+mj-lt"/>
                <a:ea typeface="MS PGothic" panose="020B0600070205080204" pitchFamily="34" charset="-128"/>
              </a:rPr>
              <a:t>dist</a:t>
            </a:r>
            <a:r>
              <a:rPr lang="en-US" altLang="zh-CN" sz="2800" dirty="0">
                <a:latin typeface="+mj-lt"/>
                <a:ea typeface="MS PGothic" panose="020B0600070205080204" pitchFamily="34" charset="-128"/>
              </a:rPr>
              <a:t>=1</a:t>
            </a:r>
            <a:endParaRPr lang="en-US" altLang="zh-CN" sz="2800" dirty="0">
              <a:latin typeface="+mj-lt"/>
              <a:ea typeface="MS PGothic" panose="020B0600070205080204" pitchFamily="34" charset="-128"/>
            </a:endParaRPr>
          </a:p>
          <a:p>
            <a:pPr>
              <a:buFont typeface="Wingdings" panose="05000000000000000000" pitchFamily="2" charset="2"/>
              <a:buNone/>
            </a:pPr>
            <a:r>
              <a:rPr lang="en-US" altLang="zh-CN" sz="2800" dirty="0">
                <a:latin typeface="+mj-lt"/>
                <a:ea typeface="MS PGothic" panose="020B0600070205080204" pitchFamily="34" charset="-128"/>
              </a:rPr>
              <a:t>else if (</a:t>
            </a:r>
            <a:r>
              <a:rPr lang="en-US" altLang="zh-CN" sz="2800" dirty="0" err="1">
                <a:solidFill>
                  <a:srgbClr val="FF9900"/>
                </a:solidFill>
                <a:latin typeface="+mj-lt"/>
                <a:ea typeface="MS PGothic" panose="020B0600070205080204" pitchFamily="34" charset="-128"/>
              </a:rPr>
              <a:t>rs</a:t>
            </a:r>
            <a:r>
              <a:rPr lang="en-US" altLang="zh-CN" sz="2800" baseline="-25000" dirty="0" err="1">
                <a:solidFill>
                  <a:srgbClr val="FF9900"/>
                </a:solidFill>
                <a:latin typeface="+mj-lt"/>
                <a:ea typeface="MS PGothic" panose="020B0600070205080204" pitchFamily="34" charset="-128"/>
              </a:rPr>
              <a:t>EX</a:t>
            </a:r>
            <a:r>
              <a:rPr lang="en-US" altLang="zh-CN" sz="2800" dirty="0">
                <a:latin typeface="+mj-lt"/>
                <a:ea typeface="MS PGothic" panose="020B0600070205080204" pitchFamily="34" charset="-128"/>
              </a:rPr>
              <a:t>!=0)</a:t>
            </a:r>
            <a:r>
              <a:rPr lang="en-US" altLang="zh-CN" sz="2800" dirty="0">
                <a:solidFill>
                  <a:srgbClr val="FF9900"/>
                </a:solidFill>
                <a:latin typeface="+mj-lt"/>
                <a:ea typeface="MS PGothic" panose="020B0600070205080204" pitchFamily="34" charset="-128"/>
              </a:rPr>
              <a:t> </a:t>
            </a:r>
            <a:r>
              <a:rPr lang="en-US" altLang="zh-CN" sz="2800" dirty="0">
                <a:latin typeface="+mj-lt"/>
                <a:ea typeface="MS PGothic" panose="020B0600070205080204" pitchFamily="34" charset="-128"/>
              </a:rPr>
              <a:t>&amp;&amp;</a:t>
            </a:r>
            <a:r>
              <a:rPr lang="en-US" altLang="zh-CN" sz="2800" baseline="-25000" dirty="0">
                <a:latin typeface="+mj-lt"/>
                <a:ea typeface="MS PGothic" panose="020B0600070205080204" pitchFamily="34" charset="-128"/>
              </a:rPr>
              <a:t> </a:t>
            </a:r>
            <a:r>
              <a:rPr lang="en-US" altLang="zh-CN" sz="2800" dirty="0">
                <a:latin typeface="+mj-lt"/>
                <a:ea typeface="MS PGothic" panose="020B0600070205080204" pitchFamily="34" charset="-128"/>
              </a:rPr>
              <a:t>(</a:t>
            </a:r>
            <a:r>
              <a:rPr lang="en-US" altLang="zh-CN" sz="2800" dirty="0" err="1">
                <a:solidFill>
                  <a:srgbClr val="FF9900"/>
                </a:solidFill>
                <a:latin typeface="+mj-lt"/>
                <a:ea typeface="MS PGothic" panose="020B0600070205080204" pitchFamily="34" charset="-128"/>
              </a:rPr>
              <a:t>rs</a:t>
            </a:r>
            <a:r>
              <a:rPr lang="en-US" altLang="zh-CN" sz="2800" baseline="-25000" dirty="0" err="1">
                <a:solidFill>
                  <a:srgbClr val="FF9900"/>
                </a:solidFill>
                <a:latin typeface="+mj-lt"/>
                <a:ea typeface="MS PGothic" panose="020B0600070205080204" pitchFamily="34" charset="-128"/>
              </a:rPr>
              <a:t>EX</a:t>
            </a:r>
            <a:r>
              <a:rPr lang="en-US" altLang="zh-CN" sz="2800" dirty="0">
                <a:latin typeface="+mj-lt"/>
                <a:ea typeface="MS PGothic" panose="020B0600070205080204" pitchFamily="34" charset="-128"/>
              </a:rPr>
              <a:t>==</a:t>
            </a:r>
            <a:r>
              <a:rPr lang="en-US" altLang="zh-CN" sz="2800" dirty="0" err="1">
                <a:solidFill>
                  <a:srgbClr val="FF9900"/>
                </a:solidFill>
                <a:latin typeface="+mj-lt"/>
                <a:ea typeface="MS PGothic" panose="020B0600070205080204" pitchFamily="34" charset="-128"/>
              </a:rPr>
              <a:t>dest</a:t>
            </a:r>
            <a:r>
              <a:rPr lang="en-US" altLang="zh-CN" sz="2800" baseline="-25000" dirty="0" err="1">
                <a:solidFill>
                  <a:srgbClr val="FF9900"/>
                </a:solidFill>
                <a:latin typeface="+mj-lt"/>
                <a:ea typeface="MS PGothic" panose="020B0600070205080204" pitchFamily="34" charset="-128"/>
              </a:rPr>
              <a:t>WB</a:t>
            </a:r>
            <a:r>
              <a:rPr lang="en-US" altLang="zh-CN" sz="2800" dirty="0">
                <a:latin typeface="+mj-lt"/>
                <a:ea typeface="MS PGothic" panose="020B0600070205080204" pitchFamily="34" charset="-128"/>
              </a:rPr>
              <a:t>) &amp;&amp; </a:t>
            </a:r>
            <a:r>
              <a:rPr lang="en-US" altLang="zh-CN" sz="2800" dirty="0" err="1">
                <a:solidFill>
                  <a:srgbClr val="FF9900"/>
                </a:solidFill>
                <a:latin typeface="+mj-lt"/>
                <a:ea typeface="MS PGothic" panose="020B0600070205080204" pitchFamily="34" charset="-128"/>
              </a:rPr>
              <a:t>RegWrite</a:t>
            </a:r>
            <a:r>
              <a:rPr lang="en-US" altLang="zh-CN" sz="2800" baseline="-25000" dirty="0" err="1">
                <a:solidFill>
                  <a:srgbClr val="FF9900"/>
                </a:solidFill>
                <a:latin typeface="+mj-lt"/>
                <a:ea typeface="MS PGothic" panose="020B0600070205080204" pitchFamily="34" charset="-128"/>
              </a:rPr>
              <a:t>WB</a:t>
            </a:r>
            <a:r>
              <a:rPr lang="en-US" altLang="zh-CN" sz="2800" dirty="0">
                <a:latin typeface="+mj-lt"/>
                <a:ea typeface="MS PGothic" panose="020B0600070205080204" pitchFamily="34" charset="-128"/>
              </a:rPr>
              <a:t>  then</a:t>
            </a:r>
            <a:endParaRPr lang="en-US" altLang="zh-CN" sz="2800" dirty="0">
              <a:latin typeface="+mj-lt"/>
              <a:ea typeface="MS PGothic" panose="020B0600070205080204" pitchFamily="34" charset="-128"/>
            </a:endParaRPr>
          </a:p>
          <a:p>
            <a:pPr>
              <a:buFont typeface="Wingdings" panose="05000000000000000000" pitchFamily="2" charset="2"/>
              <a:buNone/>
            </a:pPr>
            <a:r>
              <a:rPr lang="en-US" altLang="zh-CN" sz="2800" dirty="0">
                <a:latin typeface="+mj-lt"/>
                <a:ea typeface="MS PGothic" panose="020B0600070205080204" pitchFamily="34" charset="-128"/>
              </a:rPr>
              <a:t>	forward operand from WB stage	// </a:t>
            </a:r>
            <a:r>
              <a:rPr lang="en-US" altLang="zh-CN" sz="2800" dirty="0" err="1">
                <a:latin typeface="+mj-lt"/>
                <a:ea typeface="MS PGothic" panose="020B0600070205080204" pitchFamily="34" charset="-128"/>
              </a:rPr>
              <a:t>dist</a:t>
            </a:r>
            <a:r>
              <a:rPr lang="en-US" altLang="zh-CN" sz="2800" dirty="0">
                <a:latin typeface="+mj-lt"/>
                <a:ea typeface="MS PGothic" panose="020B0600070205080204" pitchFamily="34" charset="-128"/>
              </a:rPr>
              <a:t>=2</a:t>
            </a:r>
            <a:endParaRPr lang="en-US" altLang="zh-CN" sz="2800" dirty="0">
              <a:latin typeface="+mj-lt"/>
              <a:ea typeface="MS PGothic" panose="020B0600070205080204" pitchFamily="34" charset="-128"/>
            </a:endParaRPr>
          </a:p>
          <a:p>
            <a:pPr>
              <a:buFont typeface="Wingdings" panose="05000000000000000000" pitchFamily="2" charset="2"/>
              <a:buNone/>
            </a:pPr>
            <a:r>
              <a:rPr lang="en-US" altLang="zh-CN" sz="2800" dirty="0">
                <a:latin typeface="+mj-lt"/>
                <a:ea typeface="MS PGothic" panose="020B0600070205080204" pitchFamily="34" charset="-128"/>
              </a:rPr>
              <a:t>else</a:t>
            </a:r>
            <a:endParaRPr lang="en-US" altLang="zh-CN" sz="2800" dirty="0">
              <a:latin typeface="+mj-lt"/>
              <a:ea typeface="MS PGothic" panose="020B0600070205080204" pitchFamily="34" charset="-128"/>
            </a:endParaRPr>
          </a:p>
          <a:p>
            <a:pPr>
              <a:buFont typeface="Wingdings" panose="05000000000000000000" pitchFamily="2" charset="2"/>
              <a:buNone/>
            </a:pPr>
            <a:r>
              <a:rPr lang="en-US" altLang="zh-CN" sz="2800" dirty="0">
                <a:latin typeface="+mj-lt"/>
                <a:ea typeface="MS PGothic" panose="020B0600070205080204" pitchFamily="34" charset="-128"/>
              </a:rPr>
              <a:t>	use operand from register file</a:t>
            </a:r>
            <a:r>
              <a:rPr lang="en-US" altLang="zh-CN" sz="2800" dirty="0">
                <a:solidFill>
                  <a:schemeClr val="bg2"/>
                </a:solidFill>
                <a:latin typeface="+mj-lt"/>
                <a:ea typeface="MS PGothic" panose="020B0600070205080204" pitchFamily="34" charset="-128"/>
              </a:rPr>
              <a:t>	</a:t>
            </a:r>
            <a:r>
              <a:rPr lang="en-US" altLang="zh-CN" sz="2800" dirty="0">
                <a:latin typeface="+mj-lt"/>
                <a:ea typeface="MS PGothic" panose="020B0600070205080204" pitchFamily="34" charset="-128"/>
              </a:rPr>
              <a:t>// </a:t>
            </a:r>
            <a:r>
              <a:rPr lang="en-US" altLang="zh-CN" sz="2800" dirty="0" err="1">
                <a:latin typeface="+mj-lt"/>
                <a:ea typeface="MS PGothic" panose="020B0600070205080204" pitchFamily="34" charset="-128"/>
              </a:rPr>
              <a:t>dist</a:t>
            </a:r>
            <a:r>
              <a:rPr lang="en-US" altLang="zh-CN" sz="2800" dirty="0">
                <a:latin typeface="+mj-lt"/>
                <a:ea typeface="MS PGothic" panose="020B0600070205080204" pitchFamily="34" charset="-128"/>
              </a:rPr>
              <a:t> &gt;= 3</a:t>
            </a:r>
            <a:endParaRPr lang="en-US" altLang="zh-CN" dirty="0">
              <a:solidFill>
                <a:schemeClr val="bg2"/>
              </a:solidFill>
              <a:latin typeface="+mj-lt"/>
              <a:ea typeface="MS PGothic" panose="020B0600070205080204" pitchFamily="34" charset="-128"/>
            </a:endParaRPr>
          </a:p>
          <a:p>
            <a:pPr>
              <a:buFont typeface="Wingdings" panose="05000000000000000000" pitchFamily="2" charset="2"/>
              <a:buNone/>
            </a:pPr>
            <a:endParaRPr lang="en-US" altLang="zh-CN" sz="2800" dirty="0">
              <a:solidFill>
                <a:srgbClr val="0000FF"/>
              </a:solidFill>
              <a:latin typeface="+mj-lt"/>
              <a:ea typeface="MS PGothic" panose="020B0600070205080204" pitchFamily="34" charset="-128"/>
            </a:endParaRPr>
          </a:p>
          <a:p>
            <a:pPr>
              <a:buFont typeface="Calibri" panose="020F0502020204030204" charset="0"/>
              <a:buChar char="→"/>
            </a:pPr>
            <a:r>
              <a:rPr lang="zh-CN" altLang="en-US" sz="2800" dirty="0" smtClean="0">
                <a:solidFill>
                  <a:schemeClr val="tx1">
                    <a:lumMod val="95000"/>
                    <a:lumOff val="5000"/>
                  </a:schemeClr>
                </a:solidFill>
              </a:rPr>
              <a:t>注意：</a:t>
            </a:r>
            <a:endParaRPr lang="en-US" altLang="zh-CN" sz="2800" dirty="0" smtClean="0">
              <a:solidFill>
                <a:schemeClr val="tx1">
                  <a:lumMod val="95000"/>
                  <a:lumOff val="5000"/>
                </a:schemeClr>
              </a:solidFill>
            </a:endParaRPr>
          </a:p>
          <a:p>
            <a:pPr marL="514350" indent="-514350">
              <a:buFont typeface="+mj-ea"/>
              <a:buAutoNum type="circleNumDbPlain"/>
            </a:pPr>
            <a:r>
              <a:rPr lang="zh-CN" altLang="en-US" sz="2800" dirty="0" smtClean="0">
                <a:solidFill>
                  <a:schemeClr val="tx1">
                    <a:lumMod val="95000"/>
                    <a:lumOff val="5000"/>
                  </a:schemeClr>
                </a:solidFill>
              </a:rPr>
              <a:t>可能有</a:t>
            </a:r>
            <a:r>
              <a:rPr lang="zh-CN" altLang="en-US" sz="2800" dirty="0" smtClean="0">
                <a:solidFill>
                  <a:srgbClr val="FF0000"/>
                </a:solidFill>
              </a:rPr>
              <a:t>多</a:t>
            </a:r>
            <a:r>
              <a:rPr lang="zh-CN" altLang="en-US" sz="2800" dirty="0">
                <a:solidFill>
                  <a:srgbClr val="FF0000"/>
                </a:solidFill>
              </a:rPr>
              <a:t>个潜在的前推对象</a:t>
            </a:r>
            <a:r>
              <a:rPr lang="zh-CN" altLang="en-US" sz="2800" dirty="0">
                <a:solidFill>
                  <a:schemeClr val="tx1">
                    <a:lumMod val="95000"/>
                    <a:lumOff val="5000"/>
                  </a:schemeClr>
                </a:solidFill>
              </a:rPr>
              <a:t>，</a:t>
            </a:r>
            <a:r>
              <a:rPr lang="zh-CN" altLang="en-US" sz="2800" b="1" dirty="0">
                <a:solidFill>
                  <a:schemeClr val="tx1">
                    <a:lumMod val="95000"/>
                    <a:lumOff val="5000"/>
                  </a:schemeClr>
                </a:solidFill>
              </a:rPr>
              <a:t>顺序</a:t>
            </a:r>
            <a:r>
              <a:rPr lang="zh-CN" altLang="en-US" sz="2800" dirty="0">
                <a:solidFill>
                  <a:schemeClr val="tx1">
                    <a:lumMod val="95000"/>
                    <a:lumOff val="5000"/>
                  </a:schemeClr>
                </a:solidFill>
              </a:rPr>
              <a:t>很关键</a:t>
            </a:r>
            <a:r>
              <a:rPr lang="zh-CN" altLang="en-US" sz="2800" dirty="0" smtClean="0">
                <a:solidFill>
                  <a:schemeClr val="tx1">
                    <a:lumMod val="95000"/>
                    <a:lumOff val="5000"/>
                  </a:schemeClr>
                </a:solidFill>
              </a:rPr>
              <a:t>！</a:t>
            </a:r>
            <a:endParaRPr lang="en-US" altLang="zh-CN" sz="2800" dirty="0" smtClean="0">
              <a:solidFill>
                <a:schemeClr val="tx1">
                  <a:lumMod val="95000"/>
                  <a:lumOff val="5000"/>
                </a:schemeClr>
              </a:solidFill>
            </a:endParaRPr>
          </a:p>
          <a:p>
            <a:pPr marL="514350" indent="-514350">
              <a:buFont typeface="+mj-ea"/>
              <a:buAutoNum type="circleNumDbPlain"/>
            </a:pPr>
            <a:r>
              <a:rPr lang="zh-CN" altLang="en-US" sz="2800" dirty="0" smtClean="0">
                <a:solidFill>
                  <a:schemeClr val="tx1">
                    <a:lumMod val="95000"/>
                    <a:lumOff val="5000"/>
                  </a:schemeClr>
                </a:solidFill>
              </a:rPr>
              <a:t>必须</a:t>
            </a:r>
            <a:r>
              <a:rPr lang="zh-CN" altLang="en-US" sz="2800" dirty="0">
                <a:solidFill>
                  <a:schemeClr val="tx1">
                    <a:lumMod val="95000"/>
                    <a:lumOff val="5000"/>
                  </a:schemeClr>
                </a:solidFill>
              </a:rPr>
              <a:t>从最新的潜在对象进行检测！</a:t>
            </a:r>
            <a:endParaRPr lang="en-US" altLang="zh-CN" sz="2800" dirty="0">
              <a:solidFill>
                <a:schemeClr val="tx1">
                  <a:lumMod val="95000"/>
                  <a:lumOff val="5000"/>
                </a:schemeClr>
              </a:solidFill>
            </a:endParaRPr>
          </a:p>
          <a:p>
            <a:pPr lvl="1">
              <a:buFontTx/>
              <a:buNone/>
            </a:pPr>
            <a:r>
              <a:rPr lang="en-US" altLang="zh-CN" baseline="-25000" dirty="0">
                <a:solidFill>
                  <a:srgbClr val="FF9900"/>
                </a:solidFill>
                <a:latin typeface="+mj-lt"/>
                <a:ea typeface="MS PGothic" panose="020B0600070205080204" pitchFamily="34" charset="-128"/>
              </a:rPr>
              <a:t>			</a:t>
            </a:r>
            <a:endParaRPr lang="en-US" altLang="zh-CN" dirty="0">
              <a:solidFill>
                <a:schemeClr val="bg2"/>
              </a:solidFill>
              <a:latin typeface="+mj-lt"/>
              <a:ea typeface="MS PGothic" panose="020B0600070205080204" pitchFamily="34" charset="-128"/>
            </a:endParaRPr>
          </a:p>
          <a:p>
            <a:endParaRPr lang="en-US" altLang="zh-CN" dirty="0">
              <a:latin typeface="+mj-lt"/>
              <a:ea typeface="MS PGothic" panose="020B0600070205080204" pitchFamily="34" charset="-128"/>
            </a:endParaRPr>
          </a:p>
        </p:txBody>
      </p:sp>
      <p:sp>
        <p:nvSpPr>
          <p:cNvPr id="3" name="标题 2"/>
          <p:cNvSpPr>
            <a:spLocks noGrp="1"/>
          </p:cNvSpPr>
          <p:nvPr>
            <p:ph type="title"/>
          </p:nvPr>
        </p:nvSpPr>
        <p:spPr/>
        <p:txBody>
          <a:bodyPr/>
          <a:lstStyle/>
          <a:p>
            <a:r>
              <a:rPr lang="zh-CN" altLang="en-US" dirty="0"/>
              <a:t>数据前推的逻辑</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46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a:xfrm>
            <a:off x="457200" y="4798143"/>
            <a:ext cx="8229600" cy="1868129"/>
          </a:xfrm>
        </p:spPr>
        <p:txBody>
          <a:bodyPr/>
          <a:lstStyle/>
          <a:p>
            <a:r>
              <a:rPr lang="zh-CN" altLang="en-US" sz="2800" dirty="0" smtClean="0">
                <a:solidFill>
                  <a:schemeClr val="tx1">
                    <a:lumMod val="95000"/>
                    <a:lumOff val="5000"/>
                  </a:schemeClr>
                </a:solidFill>
              </a:rPr>
              <a:t>数据前推无法消除所有的数据相关造成的流水线冒险；</a:t>
            </a:r>
            <a:endParaRPr lang="en-US" altLang="zh-CN" sz="2800" dirty="0" smtClean="0">
              <a:solidFill>
                <a:schemeClr val="tx1">
                  <a:lumMod val="95000"/>
                  <a:lumOff val="5000"/>
                </a:schemeClr>
              </a:solidFill>
            </a:endParaRPr>
          </a:p>
          <a:p>
            <a:r>
              <a:rPr lang="zh-CN" altLang="en-US" sz="2800" dirty="0" smtClean="0">
                <a:solidFill>
                  <a:srgbClr val="FF0000"/>
                </a:solidFill>
              </a:rPr>
              <a:t>紧</a:t>
            </a:r>
            <a:r>
              <a:rPr lang="zh-CN" altLang="en-US" sz="2800" dirty="0">
                <a:solidFill>
                  <a:srgbClr val="FF0000"/>
                </a:solidFill>
              </a:rPr>
              <a:t>随</a:t>
            </a:r>
            <a:r>
              <a:rPr lang="en-US" altLang="zh-CN" sz="2800" dirty="0">
                <a:solidFill>
                  <a:srgbClr val="FF0000"/>
                </a:solidFill>
              </a:rPr>
              <a:t>LW</a:t>
            </a:r>
            <a:r>
              <a:rPr lang="zh-CN" altLang="en-US" sz="2800" dirty="0">
                <a:solidFill>
                  <a:srgbClr val="FF0000"/>
                </a:solidFill>
              </a:rPr>
              <a:t>指令的真相关</a:t>
            </a:r>
            <a:r>
              <a:rPr lang="zh-CN" altLang="en-US" sz="2800" dirty="0">
                <a:solidFill>
                  <a:schemeClr val="tx1">
                    <a:lumMod val="95000"/>
                    <a:lumOff val="5000"/>
                  </a:schemeClr>
                </a:solidFill>
              </a:rPr>
              <a:t>仍然会导致流水线冒险。因此，需要暂停一个周期。</a:t>
            </a:r>
            <a:endParaRPr lang="en-US" altLang="zh-CN" sz="2800" dirty="0">
              <a:solidFill>
                <a:schemeClr val="tx1">
                  <a:lumMod val="95000"/>
                  <a:lumOff val="5000"/>
                </a:schemeClr>
              </a:solidFill>
            </a:endParaRPr>
          </a:p>
        </p:txBody>
      </p:sp>
      <p:graphicFrame>
        <p:nvGraphicFramePr>
          <p:cNvPr id="6" name="Group 4"/>
          <p:cNvGraphicFramePr>
            <a:graphicFrameLocks noGrp="1"/>
          </p:cNvGraphicFramePr>
          <p:nvPr/>
        </p:nvGraphicFramePr>
        <p:xfrm>
          <a:off x="762000" y="1371600"/>
          <a:ext cx="7772400" cy="3124202"/>
        </p:xfrm>
        <a:graphic>
          <a:graphicData uri="http://schemas.openxmlformats.org/drawingml/2006/table">
            <a:tbl>
              <a:tblPr/>
              <a:tblGrid>
                <a:gridCol w="1111250"/>
                <a:gridCol w="1109663"/>
                <a:gridCol w="1111250"/>
                <a:gridCol w="1108075"/>
                <a:gridCol w="1111250"/>
                <a:gridCol w="1109662"/>
                <a:gridCol w="1111250"/>
              </a:tblGrid>
              <a:tr h="53498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R/I-Type</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LW</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SW</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Br</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J</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Jr</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175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IF</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ID</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use</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EX</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80000"/>
                        </a:lnSpc>
                        <a:spcBef>
                          <a:spcPct val="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use</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p>
                      <a:pPr marL="0" marR="0" lvl="0" indent="0" algn="ctr" defTabSz="914400" rtl="0" eaLnBrk="0" fontAlgn="base" latinLnBrk="0" hangingPunct="0">
                        <a:lnSpc>
                          <a:spcPct val="80000"/>
                        </a:lnSpc>
                        <a:spcBef>
                          <a:spcPct val="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rPr>
                        <a:t>produce</a:t>
                      </a:r>
                      <a:endPar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use</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use</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use</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MEM</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rPr>
                        <a:t>produce</a:t>
                      </a:r>
                      <a:endPar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dirty="0">
                          <a:ln>
                            <a:noFill/>
                          </a:ln>
                          <a:solidFill>
                            <a:schemeClr val="bg1">
                              <a:lumMod val="50000"/>
                            </a:schemeClr>
                          </a:solidFill>
                          <a:effectLst/>
                          <a:latin typeface="Calibri" panose="020F0502020204030204" charset="0"/>
                          <a:ea typeface="MS PGothic" panose="020B0600070205080204" pitchFamily="34" charset="-128"/>
                        </a:rPr>
                        <a:t>(use)</a:t>
                      </a:r>
                      <a:endParaRPr kumimoji="0" lang="en-US" altLang="zh-CN" sz="2000" b="0" i="0" u="none" strike="noStrike" cap="none" normalizeH="0" baseline="0" dirty="0">
                        <a:ln>
                          <a:noFill/>
                        </a:ln>
                        <a:solidFill>
                          <a:schemeClr val="bg1">
                            <a:lumMod val="50000"/>
                          </a:schemeClr>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WB</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标题 2"/>
          <p:cNvSpPr>
            <a:spLocks noGrp="1"/>
          </p:cNvSpPr>
          <p:nvPr>
            <p:ph type="title"/>
          </p:nvPr>
        </p:nvSpPr>
        <p:spPr/>
        <p:txBody>
          <a:bodyPr/>
          <a:lstStyle/>
          <a:p>
            <a:r>
              <a:rPr lang="zh-CN" altLang="en-US" dirty="0"/>
              <a:t>数据前推后的冲突分析</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457200" y="1055021"/>
            <a:ext cx="8229600" cy="685800"/>
          </a:xfrm>
        </p:spPr>
        <p:txBody>
          <a:bodyPr/>
          <a:lstStyle/>
          <a:p>
            <a:r>
              <a:rPr lang="en-US" altLang="zh-CN" dirty="0">
                <a:latin typeface="Calibri" panose="020F0502020204030204" charset="0"/>
                <a:ea typeface="MS PGothic" panose="020B0600070205080204" pitchFamily="34" charset="-128"/>
              </a:rPr>
              <a:t>for (j=i-1; j&gt;=0 &amp;&amp; v[j] &gt; v[j+1]; j-=1) { ...... }</a:t>
            </a:r>
            <a:endParaRPr lang="en-US" altLang="zh-CN" dirty="0">
              <a:latin typeface="Calibri" panose="020F0502020204030204" charset="0"/>
              <a:ea typeface="MS PGothic" panose="020B0600070205080204" pitchFamily="34" charset="-128"/>
            </a:endParaRPr>
          </a:p>
        </p:txBody>
      </p:sp>
      <p:sp>
        <p:nvSpPr>
          <p:cNvPr id="22533" name="Rectangle 3"/>
          <p:cNvSpPr txBox="1">
            <a:spLocks noChangeArrowheads="1"/>
          </p:cNvSpPr>
          <p:nvPr/>
        </p:nvSpPr>
        <p:spPr bwMode="auto">
          <a:xfrm>
            <a:off x="1752600" y="1219200"/>
            <a:ext cx="5524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lvl="1">
              <a:buClr>
                <a:srgbClr val="000000"/>
              </a:buClr>
              <a:buSzPct val="100000"/>
            </a:pP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addi</a:t>
            </a:r>
            <a:r>
              <a:rPr lang="en-US" altLang="zh-CN" sz="2400" dirty="0">
                <a:solidFill>
                  <a:srgbClr val="000000"/>
                </a:solidFill>
                <a:latin typeface="Calibri" panose="020F0502020204030204" charset="0"/>
              </a:rPr>
              <a:t> 	$s1, $s0, -1</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for2tst:	</a:t>
            </a:r>
            <a:r>
              <a:rPr lang="en-US" altLang="zh-CN" sz="2400" dirty="0" err="1">
                <a:solidFill>
                  <a:srgbClr val="000000"/>
                </a:solidFill>
                <a:latin typeface="Calibri" panose="020F0502020204030204" charset="0"/>
              </a:rPr>
              <a:t>slti</a:t>
            </a:r>
            <a:r>
              <a:rPr lang="en-US" altLang="zh-CN" sz="2400" dirty="0">
                <a:solidFill>
                  <a:srgbClr val="000000"/>
                </a:solidFill>
                <a:latin typeface="Calibri" panose="020F0502020204030204" charset="0"/>
              </a:rPr>
              <a:t> 	$t0, $s1, 0</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bne</a:t>
            </a:r>
            <a:r>
              <a:rPr lang="en-US" altLang="zh-CN" sz="2400" dirty="0">
                <a:solidFill>
                  <a:srgbClr val="000000"/>
                </a:solidFill>
                <a:latin typeface="Calibri" panose="020F0502020204030204" charset="0"/>
              </a:rPr>
              <a:t> 	$t0, $zero, exit2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sll</a:t>
            </a:r>
            <a:r>
              <a:rPr lang="en-US" altLang="zh-CN" sz="2400" dirty="0">
                <a:solidFill>
                  <a:srgbClr val="000000"/>
                </a:solidFill>
                <a:latin typeface="Calibri" panose="020F0502020204030204" charset="0"/>
              </a:rPr>
              <a:t>	$t1, $s1, 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add 	$t2, $a0, $t1</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lw</a:t>
            </a:r>
            <a:r>
              <a:rPr lang="en-US" altLang="zh-CN" sz="2400" dirty="0">
                <a:solidFill>
                  <a:srgbClr val="000000"/>
                </a:solidFill>
                <a:latin typeface="Calibri" panose="020F0502020204030204" charset="0"/>
              </a:rPr>
              <a:t> 	$t3, 0($t2)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lw</a:t>
            </a:r>
            <a:r>
              <a:rPr lang="en-US" altLang="zh-CN" sz="2400" dirty="0">
                <a:solidFill>
                  <a:srgbClr val="000000"/>
                </a:solidFill>
                <a:latin typeface="Calibri" panose="020F0502020204030204" charset="0"/>
              </a:rPr>
              <a:t>	$t4, 4($t2)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slt</a:t>
            </a:r>
            <a:r>
              <a:rPr lang="en-US" altLang="zh-CN" sz="2400" dirty="0">
                <a:solidFill>
                  <a:srgbClr val="000000"/>
                </a:solidFill>
                <a:latin typeface="Calibri" panose="020F0502020204030204" charset="0"/>
              </a:rPr>
              <a:t> 	$t0, $t4, $t3</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beq</a:t>
            </a:r>
            <a:r>
              <a:rPr lang="en-US" altLang="zh-CN" sz="2400" dirty="0">
                <a:solidFill>
                  <a:srgbClr val="000000"/>
                </a:solidFill>
                <a:latin typeface="Calibri" panose="020F0502020204030204" charset="0"/>
              </a:rPr>
              <a:t>	$t0, $zero, exit2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addi</a:t>
            </a:r>
            <a:r>
              <a:rPr lang="en-US" altLang="zh-CN" sz="2400" dirty="0">
                <a:solidFill>
                  <a:srgbClr val="000000"/>
                </a:solidFill>
                <a:latin typeface="Calibri" panose="020F0502020204030204" charset="0"/>
              </a:rPr>
              <a:t>	$s1, $s1, -1</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j	for2tst</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exit2:</a:t>
            </a:r>
            <a:endParaRPr lang="en-US" altLang="zh-CN" sz="2400" dirty="0">
              <a:solidFill>
                <a:srgbClr val="000000"/>
              </a:solidFill>
              <a:latin typeface="Calibri" panose="020F0502020204030204" charset="0"/>
            </a:endParaRPr>
          </a:p>
        </p:txBody>
      </p:sp>
      <p:grpSp>
        <p:nvGrpSpPr>
          <p:cNvPr id="22534" name="Group 4"/>
          <p:cNvGrpSpPr/>
          <p:nvPr/>
        </p:nvGrpSpPr>
        <p:grpSpPr bwMode="auto">
          <a:xfrm>
            <a:off x="5715000" y="1639888"/>
            <a:ext cx="2657475" cy="3121025"/>
            <a:chOff x="3600" y="1129"/>
            <a:chExt cx="1674" cy="1966"/>
          </a:xfrm>
        </p:grpSpPr>
        <p:sp>
          <p:nvSpPr>
            <p:cNvPr id="22535" name="Text Box 5"/>
            <p:cNvSpPr txBox="1">
              <a:spLocks noChangeArrowheads="1"/>
            </p:cNvSpPr>
            <p:nvPr/>
          </p:nvSpPr>
          <p:spPr bwMode="auto">
            <a:xfrm>
              <a:off x="4911" y="12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48" name="Text Box 6"/>
            <p:cNvSpPr txBox="1">
              <a:spLocks noChangeArrowheads="1"/>
            </p:cNvSpPr>
            <p:nvPr/>
          </p:nvSpPr>
          <p:spPr bwMode="auto">
            <a:xfrm>
              <a:off x="4560" y="1129"/>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endParaRPr lang="en-US" i="0" kern="0">
                <a:solidFill>
                  <a:srgbClr val="FC0128"/>
                </a:solidFill>
                <a:latin typeface="Arial" panose="020B0604020202020204" pitchFamily="34" charset="0"/>
                <a:cs typeface="MS PGothic" panose="020B0600070205080204" pitchFamily="34" charset="-128"/>
              </a:endParaRPr>
            </a:p>
          </p:txBody>
        </p:sp>
        <p:sp>
          <p:nvSpPr>
            <p:cNvPr id="49" name="Freeform 7"/>
            <p:cNvSpPr/>
            <p:nvPr/>
          </p:nvSpPr>
          <p:spPr bwMode="auto">
            <a:xfrm>
              <a:off x="3600" y="1200"/>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22538" name="Text Box 8"/>
            <p:cNvSpPr txBox="1">
              <a:spLocks noChangeArrowheads="1"/>
            </p:cNvSpPr>
            <p:nvPr/>
          </p:nvSpPr>
          <p:spPr bwMode="auto">
            <a:xfrm>
              <a:off x="4911" y="144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51" name="Text Box 9"/>
            <p:cNvSpPr txBox="1">
              <a:spLocks noChangeArrowheads="1"/>
            </p:cNvSpPr>
            <p:nvPr/>
          </p:nvSpPr>
          <p:spPr bwMode="auto">
            <a:xfrm>
              <a:off x="4560" y="1369"/>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endParaRPr lang="en-US" i="0" kern="0">
                <a:solidFill>
                  <a:srgbClr val="FC0128"/>
                </a:solidFill>
                <a:latin typeface="Arial" panose="020B0604020202020204" pitchFamily="34" charset="0"/>
                <a:cs typeface="MS PGothic" panose="020B0600070205080204" pitchFamily="34" charset="-128"/>
              </a:endParaRPr>
            </a:p>
          </p:txBody>
        </p:sp>
        <p:sp>
          <p:nvSpPr>
            <p:cNvPr id="52" name="Freeform 10"/>
            <p:cNvSpPr/>
            <p:nvPr/>
          </p:nvSpPr>
          <p:spPr bwMode="auto">
            <a:xfrm>
              <a:off x="3600" y="1440"/>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22541" name="Text Box 11"/>
            <p:cNvSpPr txBox="1">
              <a:spLocks noChangeArrowheads="1"/>
            </p:cNvSpPr>
            <p:nvPr/>
          </p:nvSpPr>
          <p:spPr bwMode="auto">
            <a:xfrm>
              <a:off x="4911" y="18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54" name="Text Box 12"/>
            <p:cNvSpPr txBox="1">
              <a:spLocks noChangeArrowheads="1"/>
            </p:cNvSpPr>
            <p:nvPr/>
          </p:nvSpPr>
          <p:spPr bwMode="auto">
            <a:xfrm>
              <a:off x="4560" y="1801"/>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endParaRPr lang="en-US" i="0" kern="0">
                <a:solidFill>
                  <a:srgbClr val="FC0128"/>
                </a:solidFill>
                <a:latin typeface="Arial" panose="020B0604020202020204" pitchFamily="34" charset="0"/>
                <a:cs typeface="MS PGothic" panose="020B0600070205080204" pitchFamily="34" charset="-128"/>
              </a:endParaRPr>
            </a:p>
          </p:txBody>
        </p:sp>
        <p:sp>
          <p:nvSpPr>
            <p:cNvPr id="55" name="Freeform 13"/>
            <p:cNvSpPr/>
            <p:nvPr/>
          </p:nvSpPr>
          <p:spPr bwMode="auto">
            <a:xfrm>
              <a:off x="3600" y="1872"/>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22544" name="Text Box 14"/>
            <p:cNvSpPr txBox="1">
              <a:spLocks noChangeArrowheads="1"/>
            </p:cNvSpPr>
            <p:nvPr/>
          </p:nvSpPr>
          <p:spPr bwMode="auto">
            <a:xfrm>
              <a:off x="4911" y="213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57" name="Text Box 15"/>
            <p:cNvSpPr txBox="1">
              <a:spLocks noChangeArrowheads="1"/>
            </p:cNvSpPr>
            <p:nvPr/>
          </p:nvSpPr>
          <p:spPr bwMode="auto">
            <a:xfrm>
              <a:off x="4560" y="2064"/>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endParaRPr lang="en-US" i="0" kern="0">
                <a:solidFill>
                  <a:srgbClr val="FC0128"/>
                </a:solidFill>
                <a:latin typeface="Arial" panose="020B0604020202020204" pitchFamily="34" charset="0"/>
                <a:cs typeface="MS PGothic" panose="020B0600070205080204" pitchFamily="34" charset="-128"/>
              </a:endParaRPr>
            </a:p>
          </p:txBody>
        </p:sp>
        <p:sp>
          <p:nvSpPr>
            <p:cNvPr id="58" name="Freeform 16"/>
            <p:cNvSpPr/>
            <p:nvPr/>
          </p:nvSpPr>
          <p:spPr bwMode="auto">
            <a:xfrm>
              <a:off x="3600" y="2135"/>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22547" name="Text Box 17"/>
            <p:cNvSpPr txBox="1">
              <a:spLocks noChangeArrowheads="1"/>
            </p:cNvSpPr>
            <p:nvPr/>
          </p:nvSpPr>
          <p:spPr bwMode="auto">
            <a:xfrm>
              <a:off x="4911" y="259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60" name="Text Box 18"/>
            <p:cNvSpPr txBox="1">
              <a:spLocks noChangeArrowheads="1"/>
            </p:cNvSpPr>
            <p:nvPr/>
          </p:nvSpPr>
          <p:spPr bwMode="auto">
            <a:xfrm>
              <a:off x="4560" y="2521"/>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endParaRPr lang="en-US" i="0" kern="0">
                <a:solidFill>
                  <a:srgbClr val="FC0128"/>
                </a:solidFill>
                <a:latin typeface="Arial" panose="020B0604020202020204" pitchFamily="34" charset="0"/>
                <a:cs typeface="MS PGothic" panose="020B0600070205080204" pitchFamily="34" charset="-128"/>
              </a:endParaRPr>
            </a:p>
          </p:txBody>
        </p:sp>
        <p:sp>
          <p:nvSpPr>
            <p:cNvPr id="61" name="Freeform 19"/>
            <p:cNvSpPr/>
            <p:nvPr/>
          </p:nvSpPr>
          <p:spPr bwMode="auto">
            <a:xfrm>
              <a:off x="3600" y="2592"/>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22550" name="Text Box 20"/>
            <p:cNvSpPr txBox="1">
              <a:spLocks noChangeArrowheads="1"/>
            </p:cNvSpPr>
            <p:nvPr/>
          </p:nvSpPr>
          <p:spPr bwMode="auto">
            <a:xfrm>
              <a:off x="4911" y="280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63" name="Text Box 21"/>
            <p:cNvSpPr txBox="1">
              <a:spLocks noChangeArrowheads="1"/>
            </p:cNvSpPr>
            <p:nvPr/>
          </p:nvSpPr>
          <p:spPr bwMode="auto">
            <a:xfrm>
              <a:off x="4560" y="2736"/>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endParaRPr lang="en-US" i="0" kern="0">
                <a:solidFill>
                  <a:srgbClr val="FC0128"/>
                </a:solidFill>
                <a:latin typeface="Arial" panose="020B0604020202020204" pitchFamily="34" charset="0"/>
                <a:cs typeface="MS PGothic" panose="020B0600070205080204" pitchFamily="34" charset="-128"/>
              </a:endParaRPr>
            </a:p>
          </p:txBody>
        </p:sp>
        <p:sp>
          <p:nvSpPr>
            <p:cNvPr id="64" name="Freeform 22"/>
            <p:cNvSpPr/>
            <p:nvPr/>
          </p:nvSpPr>
          <p:spPr bwMode="auto">
            <a:xfrm>
              <a:off x="3600" y="2807"/>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sp>
        <p:nvSpPr>
          <p:cNvPr id="3" name="标题 2"/>
          <p:cNvSpPr>
            <a:spLocks noGrp="1"/>
          </p:cNvSpPr>
          <p:nvPr>
            <p:ph type="title"/>
          </p:nvPr>
        </p:nvSpPr>
        <p:spPr/>
        <p:txBody>
          <a:bodyPr/>
          <a:lstStyle/>
          <a:p>
            <a:r>
              <a:rPr lang="zh-CN" altLang="en-US" dirty="0"/>
              <a:t>示例代码，无数据前推 </a:t>
            </a:r>
            <a:r>
              <a:rPr lang="en-US" altLang="zh-CN" dirty="0"/>
              <a:t>(P&amp;H)</a:t>
            </a:r>
            <a:endParaRPr lang="zh-CN" alt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ChangeArrowheads="1"/>
          </p:cNvSpPr>
          <p:nvPr/>
        </p:nvSpPr>
        <p:spPr bwMode="auto">
          <a:xfrm>
            <a:off x="507842" y="1099207"/>
            <a:ext cx="8128316" cy="511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zh-CN" altLang="en-US" sz="2800" b="0" dirty="0">
                <a:solidFill>
                  <a:srgbClr val="000000"/>
                </a:solidFill>
                <a:latin typeface="微软雅黑" panose="020B0503020204020204" pitchFamily="34" charset="-122"/>
                <a:ea typeface="微软雅黑" panose="020B0503020204020204" pitchFamily="34" charset="-122"/>
              </a:rPr>
              <a:t>流相关</a:t>
            </a:r>
            <a:endParaRPr lang="en-US" altLang="zh-CN" sz="2800" b="0" dirty="0">
              <a:solidFill>
                <a:srgbClr val="000000"/>
              </a:solidFill>
              <a:latin typeface="微软雅黑" panose="020B0503020204020204" pitchFamily="34" charset="-122"/>
              <a:ea typeface="微软雅黑" panose="020B0503020204020204" pitchFamily="34" charset="-122"/>
            </a:endParaRP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r</a:t>
            </a:r>
            <a:r>
              <a:rPr lang="en-US" altLang="zh-CN" sz="2800" b="0" baseline="-25000" dirty="0">
                <a:solidFill>
                  <a:srgbClr val="000000"/>
                </a:solidFill>
                <a:latin typeface="微软雅黑" panose="020B0503020204020204" pitchFamily="34" charset="-122"/>
                <a:ea typeface="微软雅黑" panose="020B0503020204020204" pitchFamily="34" charset="-122"/>
              </a:rPr>
              <a:t>3</a:t>
            </a:r>
            <a:r>
              <a:rPr lang="en-US" altLang="zh-CN" sz="2800" b="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000000"/>
                </a:solidFill>
                <a:latin typeface="微软雅黑" panose="020B0503020204020204" pitchFamily="34" charset="-122"/>
                <a:ea typeface="微软雅黑" panose="020B0503020204020204" pitchFamily="34" charset="-122"/>
              </a:rPr>
              <a:t>  r</a:t>
            </a:r>
            <a:r>
              <a:rPr lang="en-US" altLang="zh-CN" sz="2800" b="0" baseline="-25000" dirty="0">
                <a:solidFill>
                  <a:srgbClr val="000000"/>
                </a:solidFill>
                <a:latin typeface="微软雅黑" panose="020B0503020204020204" pitchFamily="34" charset="-122"/>
                <a:ea typeface="微软雅黑" panose="020B0503020204020204" pitchFamily="34" charset="-122"/>
              </a:rPr>
              <a:t>1</a:t>
            </a:r>
            <a:r>
              <a:rPr lang="en-US" altLang="zh-CN" sz="2800" b="0" dirty="0">
                <a:solidFill>
                  <a:srgbClr val="000000"/>
                </a:solidFill>
                <a:latin typeface="微软雅黑" panose="020B0503020204020204" pitchFamily="34" charset="-122"/>
                <a:ea typeface="微软雅黑" panose="020B0503020204020204" pitchFamily="34" charset="-122"/>
              </a:rPr>
              <a:t>  op  r</a:t>
            </a:r>
            <a:r>
              <a:rPr lang="en-US" altLang="zh-CN" sz="2800" b="0" baseline="-25000" dirty="0">
                <a:solidFill>
                  <a:srgbClr val="000000"/>
                </a:solidFill>
                <a:latin typeface="微软雅黑" panose="020B0503020204020204" pitchFamily="34" charset="-122"/>
                <a:ea typeface="微软雅黑" panose="020B0503020204020204" pitchFamily="34" charset="-122"/>
              </a:rPr>
              <a:t>2</a:t>
            </a:r>
            <a:r>
              <a:rPr lang="en-US" altLang="zh-CN" sz="2800" b="0" dirty="0">
                <a:solidFill>
                  <a:srgbClr val="000000"/>
                </a:solidFill>
                <a:latin typeface="微软雅黑" panose="020B0503020204020204" pitchFamily="34" charset="-122"/>
                <a:ea typeface="微软雅黑" panose="020B0503020204020204" pitchFamily="34" charset="-122"/>
              </a:rPr>
              <a:t> 	         Read-after-Write  </a:t>
            </a:r>
            <a:endParaRPr lang="en-US" altLang="zh-CN" sz="2800" b="0" dirty="0">
              <a:solidFill>
                <a:srgbClr val="000000"/>
              </a:solidFill>
              <a:latin typeface="微软雅黑" panose="020B0503020204020204" pitchFamily="34" charset="-122"/>
              <a:ea typeface="微软雅黑" panose="020B0503020204020204" pitchFamily="34" charset="-122"/>
            </a:endParaRP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r</a:t>
            </a:r>
            <a:r>
              <a:rPr lang="en-US" altLang="zh-CN" sz="2800" b="0" baseline="-25000" dirty="0">
                <a:solidFill>
                  <a:srgbClr val="000000"/>
                </a:solidFill>
                <a:latin typeface="微软雅黑" panose="020B0503020204020204" pitchFamily="34" charset="-122"/>
                <a:ea typeface="微软雅黑" panose="020B0503020204020204" pitchFamily="34" charset="-122"/>
              </a:rPr>
              <a:t>5</a:t>
            </a:r>
            <a:r>
              <a:rPr lang="en-US" altLang="zh-CN" sz="2800" b="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000000"/>
                </a:solidFill>
                <a:latin typeface="微软雅黑" panose="020B0503020204020204" pitchFamily="34" charset="-122"/>
                <a:ea typeface="微软雅黑" panose="020B0503020204020204" pitchFamily="34" charset="-122"/>
              </a:rPr>
              <a:t>  r</a:t>
            </a:r>
            <a:r>
              <a:rPr lang="en-US" altLang="zh-CN" sz="2800" b="0" baseline="-25000" dirty="0">
                <a:solidFill>
                  <a:srgbClr val="000000"/>
                </a:solidFill>
                <a:latin typeface="微软雅黑" panose="020B0503020204020204" pitchFamily="34" charset="-122"/>
                <a:ea typeface="微软雅黑" panose="020B0503020204020204" pitchFamily="34" charset="-122"/>
              </a:rPr>
              <a:t>3</a:t>
            </a:r>
            <a:r>
              <a:rPr lang="en-US" altLang="zh-CN" sz="2800" b="0" dirty="0">
                <a:solidFill>
                  <a:srgbClr val="000000"/>
                </a:solidFill>
                <a:latin typeface="微软雅黑" panose="020B0503020204020204" pitchFamily="34" charset="-122"/>
                <a:ea typeface="微软雅黑" panose="020B0503020204020204" pitchFamily="34" charset="-122"/>
              </a:rPr>
              <a:t>  op  r</a:t>
            </a:r>
            <a:r>
              <a:rPr lang="en-US" altLang="zh-CN" sz="2800" b="0" baseline="-25000" dirty="0">
                <a:solidFill>
                  <a:srgbClr val="000000"/>
                </a:solidFill>
                <a:latin typeface="微软雅黑" panose="020B0503020204020204" pitchFamily="34" charset="-122"/>
                <a:ea typeface="微软雅黑" panose="020B0503020204020204" pitchFamily="34" charset="-122"/>
              </a:rPr>
              <a:t>4	</a:t>
            </a:r>
            <a:r>
              <a:rPr lang="en-US" altLang="zh-CN" sz="2800" b="0" dirty="0">
                <a:solidFill>
                  <a:srgbClr val="000000"/>
                </a:solidFill>
                <a:latin typeface="微软雅黑" panose="020B0503020204020204" pitchFamily="34" charset="-122"/>
                <a:ea typeface="微软雅黑" panose="020B0503020204020204" pitchFamily="34" charset="-122"/>
              </a:rPr>
              <a:t> 	(RAW)</a:t>
            </a:r>
            <a:endParaRPr lang="en-US" altLang="zh-CN" sz="2800" b="0" dirty="0">
              <a:solidFill>
                <a:srgbClr val="000000"/>
              </a:solidFill>
              <a:latin typeface="微软雅黑" panose="020B0503020204020204" pitchFamily="34" charset="-122"/>
              <a:ea typeface="微软雅黑" panose="020B0503020204020204" pitchFamily="34" charset="-122"/>
            </a:endParaRPr>
          </a:p>
          <a:p>
            <a:pPr marL="0" lvl="3" eaLnBrk="1" hangingPunct="1"/>
            <a:endParaRPr lang="en-US" altLang="zh-CN" sz="2800" b="0" baseline="-25000" dirty="0">
              <a:solidFill>
                <a:srgbClr val="000000"/>
              </a:solidFill>
              <a:latin typeface="微软雅黑" panose="020B0503020204020204" pitchFamily="34" charset="-122"/>
              <a:ea typeface="微软雅黑" panose="020B0503020204020204" pitchFamily="34" charset="-122"/>
            </a:endParaRPr>
          </a:p>
          <a:p>
            <a:pPr eaLnBrk="1" hangingPunct="1"/>
            <a:r>
              <a:rPr lang="zh-CN" altLang="en-US" sz="2800" b="0" dirty="0">
                <a:solidFill>
                  <a:srgbClr val="000000"/>
                </a:solidFill>
                <a:latin typeface="微软雅黑" panose="020B0503020204020204" pitchFamily="34" charset="-122"/>
                <a:ea typeface="微软雅黑" panose="020B0503020204020204" pitchFamily="34" charset="-122"/>
              </a:rPr>
              <a:t>反相关</a:t>
            </a:r>
            <a:endParaRPr lang="en-US" altLang="zh-CN" sz="2800" b="0" dirty="0">
              <a:solidFill>
                <a:srgbClr val="000000"/>
              </a:solidFill>
              <a:latin typeface="微软雅黑" panose="020B0503020204020204" pitchFamily="34" charset="-122"/>
              <a:ea typeface="微软雅黑" panose="020B0503020204020204" pitchFamily="34" charset="-122"/>
            </a:endParaRP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r</a:t>
            </a:r>
            <a:r>
              <a:rPr lang="en-US" altLang="zh-CN" sz="2800" b="0" baseline="-25000" dirty="0">
                <a:solidFill>
                  <a:srgbClr val="000000"/>
                </a:solidFill>
                <a:latin typeface="微软雅黑" panose="020B0503020204020204" pitchFamily="34" charset="-122"/>
                <a:ea typeface="微软雅黑" panose="020B0503020204020204" pitchFamily="34" charset="-122"/>
              </a:rPr>
              <a:t>3</a:t>
            </a:r>
            <a:r>
              <a:rPr lang="en-US" altLang="zh-CN" sz="2800" b="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000000"/>
                </a:solidFill>
                <a:latin typeface="微软雅黑" panose="020B0503020204020204" pitchFamily="34" charset="-122"/>
                <a:ea typeface="微软雅黑" panose="020B0503020204020204" pitchFamily="34" charset="-122"/>
              </a:rPr>
              <a:t>   r</a:t>
            </a:r>
            <a:r>
              <a:rPr lang="en-US" altLang="zh-CN" sz="2800" b="0" baseline="-25000" dirty="0">
                <a:solidFill>
                  <a:srgbClr val="000000"/>
                </a:solidFill>
                <a:latin typeface="微软雅黑" panose="020B0503020204020204" pitchFamily="34" charset="-122"/>
                <a:ea typeface="微软雅黑" panose="020B0503020204020204" pitchFamily="34" charset="-122"/>
              </a:rPr>
              <a:t>1</a:t>
            </a:r>
            <a:r>
              <a:rPr lang="en-US" altLang="zh-CN" sz="2800" b="0" dirty="0">
                <a:solidFill>
                  <a:srgbClr val="000000"/>
                </a:solidFill>
                <a:latin typeface="微软雅黑" panose="020B0503020204020204" pitchFamily="34" charset="-122"/>
                <a:ea typeface="微软雅黑" panose="020B0503020204020204" pitchFamily="34" charset="-122"/>
              </a:rPr>
              <a:t>  op  r</a:t>
            </a:r>
            <a:r>
              <a:rPr lang="en-US" altLang="zh-CN" sz="2800" b="0" baseline="-25000" dirty="0">
                <a:solidFill>
                  <a:srgbClr val="000000"/>
                </a:solidFill>
                <a:latin typeface="微软雅黑" panose="020B0503020204020204" pitchFamily="34" charset="-122"/>
                <a:ea typeface="微软雅黑" panose="020B0503020204020204" pitchFamily="34" charset="-122"/>
              </a:rPr>
              <a:t>2</a:t>
            </a:r>
            <a:r>
              <a:rPr lang="en-US" altLang="zh-CN" sz="2800" b="0" dirty="0">
                <a:solidFill>
                  <a:srgbClr val="000000"/>
                </a:solidFill>
                <a:latin typeface="微软雅黑" panose="020B0503020204020204" pitchFamily="34" charset="-122"/>
                <a:ea typeface="微软雅黑" panose="020B0503020204020204" pitchFamily="34" charset="-122"/>
              </a:rPr>
              <a:t> 	         Write-after-Read </a:t>
            </a:r>
            <a:endParaRPr lang="en-US" altLang="zh-CN" sz="2800" b="0" dirty="0">
              <a:solidFill>
                <a:srgbClr val="000000"/>
              </a:solidFill>
              <a:latin typeface="微软雅黑" panose="020B0503020204020204" pitchFamily="34" charset="-122"/>
              <a:ea typeface="微软雅黑" panose="020B0503020204020204" pitchFamily="34" charset="-122"/>
            </a:endParaRP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r</a:t>
            </a:r>
            <a:r>
              <a:rPr lang="en-US" altLang="zh-CN" sz="2800" b="0" baseline="-25000" dirty="0">
                <a:solidFill>
                  <a:srgbClr val="000000"/>
                </a:solidFill>
                <a:latin typeface="微软雅黑" panose="020B0503020204020204" pitchFamily="34" charset="-122"/>
                <a:ea typeface="微软雅黑" panose="020B0503020204020204" pitchFamily="34" charset="-122"/>
              </a:rPr>
              <a:t>1</a:t>
            </a:r>
            <a:r>
              <a:rPr lang="en-US" altLang="zh-CN" sz="2800" b="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000000"/>
                </a:solidFill>
                <a:latin typeface="微软雅黑" panose="020B0503020204020204" pitchFamily="34" charset="-122"/>
                <a:ea typeface="微软雅黑" panose="020B0503020204020204" pitchFamily="34" charset="-122"/>
              </a:rPr>
              <a:t>   r</a:t>
            </a:r>
            <a:r>
              <a:rPr lang="en-US" altLang="zh-CN" sz="2800" b="0" baseline="-25000" dirty="0">
                <a:solidFill>
                  <a:srgbClr val="000000"/>
                </a:solidFill>
                <a:latin typeface="微软雅黑" panose="020B0503020204020204" pitchFamily="34" charset="-122"/>
                <a:ea typeface="微软雅黑" panose="020B0503020204020204" pitchFamily="34" charset="-122"/>
              </a:rPr>
              <a:t>4</a:t>
            </a:r>
            <a:r>
              <a:rPr lang="en-US" altLang="zh-CN" sz="2800" b="0" dirty="0">
                <a:solidFill>
                  <a:srgbClr val="000000"/>
                </a:solidFill>
                <a:latin typeface="微软雅黑" panose="020B0503020204020204" pitchFamily="34" charset="-122"/>
                <a:ea typeface="微软雅黑" panose="020B0503020204020204" pitchFamily="34" charset="-122"/>
              </a:rPr>
              <a:t>  op  r</a:t>
            </a:r>
            <a:r>
              <a:rPr lang="en-US" altLang="zh-CN" sz="2800" b="0" baseline="-25000" dirty="0">
                <a:solidFill>
                  <a:srgbClr val="000000"/>
                </a:solidFill>
                <a:latin typeface="微软雅黑" panose="020B0503020204020204" pitchFamily="34" charset="-122"/>
                <a:ea typeface="微软雅黑" panose="020B0503020204020204" pitchFamily="34" charset="-122"/>
              </a:rPr>
              <a:t>5	 	</a:t>
            </a:r>
            <a:r>
              <a:rPr lang="en-US" altLang="zh-CN" sz="2800" b="0" dirty="0">
                <a:solidFill>
                  <a:srgbClr val="000000"/>
                </a:solidFill>
                <a:latin typeface="微软雅黑" panose="020B0503020204020204" pitchFamily="34" charset="-122"/>
                <a:ea typeface="微软雅黑" panose="020B0503020204020204" pitchFamily="34" charset="-122"/>
              </a:rPr>
              <a:t>(WAR)</a:t>
            </a:r>
            <a:endParaRPr lang="en-US" altLang="zh-CN" sz="2800" b="0" dirty="0">
              <a:solidFill>
                <a:srgbClr val="000000"/>
              </a:solidFill>
              <a:latin typeface="微软雅黑" panose="020B0503020204020204" pitchFamily="34" charset="-122"/>
              <a:ea typeface="微软雅黑" panose="020B0503020204020204" pitchFamily="34" charset="-122"/>
            </a:endParaRP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 </a:t>
            </a:r>
            <a:endParaRPr lang="en-US" altLang="zh-CN" sz="2800" b="0" dirty="0">
              <a:solidFill>
                <a:srgbClr val="000000"/>
              </a:solidFill>
              <a:latin typeface="微软雅黑" panose="020B0503020204020204" pitchFamily="34" charset="-122"/>
              <a:ea typeface="微软雅黑" panose="020B0503020204020204" pitchFamily="34" charset="-122"/>
            </a:endParaRPr>
          </a:p>
          <a:p>
            <a:pPr eaLnBrk="1" hangingPunct="1"/>
            <a:r>
              <a:rPr lang="zh-CN" altLang="en-US" sz="2800" b="0" dirty="0">
                <a:solidFill>
                  <a:srgbClr val="000000"/>
                </a:solidFill>
                <a:latin typeface="微软雅黑" panose="020B0503020204020204" pitchFamily="34" charset="-122"/>
                <a:ea typeface="微软雅黑" panose="020B0503020204020204" pitchFamily="34" charset="-122"/>
              </a:rPr>
              <a:t>输出相关</a:t>
            </a:r>
            <a:endParaRPr lang="en-US" altLang="zh-CN" sz="2800" b="0" dirty="0">
              <a:solidFill>
                <a:srgbClr val="000000"/>
              </a:solidFill>
              <a:latin typeface="微软雅黑" panose="020B0503020204020204" pitchFamily="34" charset="-122"/>
              <a:ea typeface="微软雅黑" panose="020B0503020204020204" pitchFamily="34" charset="-122"/>
            </a:endParaRP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r</a:t>
            </a:r>
            <a:r>
              <a:rPr lang="en-US" altLang="zh-CN" sz="2800" b="0" baseline="-25000" dirty="0">
                <a:solidFill>
                  <a:srgbClr val="000000"/>
                </a:solidFill>
                <a:latin typeface="微软雅黑" panose="020B0503020204020204" pitchFamily="34" charset="-122"/>
                <a:ea typeface="微软雅黑" panose="020B0503020204020204" pitchFamily="34" charset="-122"/>
              </a:rPr>
              <a:t>3</a:t>
            </a:r>
            <a:r>
              <a:rPr lang="en-US" altLang="zh-CN" sz="2800" b="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000000"/>
                </a:solidFill>
                <a:latin typeface="微软雅黑" panose="020B0503020204020204" pitchFamily="34" charset="-122"/>
                <a:ea typeface="微软雅黑" panose="020B0503020204020204" pitchFamily="34" charset="-122"/>
              </a:rPr>
              <a:t>  r</a:t>
            </a:r>
            <a:r>
              <a:rPr lang="en-US" altLang="zh-CN" sz="2800" b="0" baseline="-25000" dirty="0">
                <a:solidFill>
                  <a:srgbClr val="000000"/>
                </a:solidFill>
                <a:latin typeface="微软雅黑" panose="020B0503020204020204" pitchFamily="34" charset="-122"/>
                <a:ea typeface="微软雅黑" panose="020B0503020204020204" pitchFamily="34" charset="-122"/>
              </a:rPr>
              <a:t>1</a:t>
            </a:r>
            <a:r>
              <a:rPr lang="en-US" altLang="zh-CN" sz="2800" b="0" dirty="0">
                <a:solidFill>
                  <a:srgbClr val="000000"/>
                </a:solidFill>
                <a:latin typeface="微软雅黑" panose="020B0503020204020204" pitchFamily="34" charset="-122"/>
                <a:ea typeface="微软雅黑" panose="020B0503020204020204" pitchFamily="34" charset="-122"/>
              </a:rPr>
              <a:t>  op  r</a:t>
            </a:r>
            <a:r>
              <a:rPr lang="en-US" altLang="zh-CN" sz="2800" b="0" baseline="-25000" dirty="0">
                <a:solidFill>
                  <a:srgbClr val="000000"/>
                </a:solidFill>
                <a:latin typeface="微软雅黑" panose="020B0503020204020204" pitchFamily="34" charset="-122"/>
                <a:ea typeface="微软雅黑" panose="020B0503020204020204" pitchFamily="34" charset="-122"/>
              </a:rPr>
              <a:t>2</a:t>
            </a:r>
            <a:r>
              <a:rPr lang="en-US" altLang="zh-CN" sz="2800" b="0" dirty="0">
                <a:solidFill>
                  <a:srgbClr val="000000"/>
                </a:solidFill>
                <a:latin typeface="微软雅黑" panose="020B0503020204020204" pitchFamily="34" charset="-122"/>
                <a:ea typeface="微软雅黑" panose="020B0503020204020204" pitchFamily="34" charset="-122"/>
              </a:rPr>
              <a:t>  	         Write-after-Write </a:t>
            </a:r>
            <a:endParaRPr lang="en-US" altLang="zh-CN" sz="2800" b="0" dirty="0">
              <a:solidFill>
                <a:srgbClr val="000000"/>
              </a:solidFill>
              <a:latin typeface="微软雅黑" panose="020B0503020204020204" pitchFamily="34" charset="-122"/>
              <a:ea typeface="微软雅黑" panose="020B0503020204020204" pitchFamily="34" charset="-122"/>
            </a:endParaRPr>
          </a:p>
          <a:p>
            <a:pPr marL="0" lvl="3" eaLnBrk="1" hangingPunct="1"/>
            <a:r>
              <a:rPr lang="en-US" altLang="zh-CN" sz="2800" b="0" dirty="0">
                <a:solidFill>
                  <a:srgbClr val="919191"/>
                </a:solidFill>
                <a:latin typeface="微软雅黑" panose="020B0503020204020204" pitchFamily="34" charset="-122"/>
                <a:ea typeface="微软雅黑" panose="020B0503020204020204" pitchFamily="34" charset="-122"/>
              </a:rPr>
              <a:t>r</a:t>
            </a:r>
            <a:r>
              <a:rPr lang="en-US" altLang="zh-CN" sz="2800" b="0" baseline="-25000" dirty="0">
                <a:solidFill>
                  <a:srgbClr val="919191"/>
                </a:solidFill>
                <a:latin typeface="微软雅黑" panose="020B0503020204020204" pitchFamily="34" charset="-122"/>
                <a:ea typeface="微软雅黑" panose="020B0503020204020204" pitchFamily="34" charset="-122"/>
              </a:rPr>
              <a:t>5</a:t>
            </a:r>
            <a:r>
              <a:rPr lang="en-US" altLang="zh-CN" sz="2800" b="0" dirty="0">
                <a:solidFill>
                  <a:srgbClr val="919191"/>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919191"/>
                </a:solidFill>
                <a:latin typeface="微软雅黑" panose="020B0503020204020204" pitchFamily="34" charset="-122"/>
                <a:ea typeface="微软雅黑" panose="020B0503020204020204" pitchFamily="34" charset="-122"/>
              </a:rPr>
              <a:t>  r</a:t>
            </a:r>
            <a:r>
              <a:rPr lang="en-US" altLang="zh-CN" sz="2800" b="0" baseline="-25000" dirty="0">
                <a:solidFill>
                  <a:srgbClr val="919191"/>
                </a:solidFill>
                <a:latin typeface="微软雅黑" panose="020B0503020204020204" pitchFamily="34" charset="-122"/>
                <a:ea typeface="微软雅黑" panose="020B0503020204020204" pitchFamily="34" charset="-122"/>
              </a:rPr>
              <a:t>3</a:t>
            </a:r>
            <a:r>
              <a:rPr lang="en-US" altLang="zh-CN" sz="2800" b="0" dirty="0">
                <a:solidFill>
                  <a:srgbClr val="919191"/>
                </a:solidFill>
                <a:latin typeface="微软雅黑" panose="020B0503020204020204" pitchFamily="34" charset="-122"/>
                <a:ea typeface="微软雅黑" panose="020B0503020204020204" pitchFamily="34" charset="-122"/>
              </a:rPr>
              <a:t>  op  r</a:t>
            </a:r>
            <a:r>
              <a:rPr lang="en-US" altLang="zh-CN" sz="2800" b="0" baseline="-25000" dirty="0">
                <a:solidFill>
                  <a:srgbClr val="919191"/>
                </a:solidFill>
                <a:latin typeface="微软雅黑" panose="020B0503020204020204" pitchFamily="34" charset="-122"/>
                <a:ea typeface="微软雅黑" panose="020B0503020204020204" pitchFamily="34" charset="-122"/>
              </a:rPr>
              <a:t>4</a:t>
            </a:r>
            <a:r>
              <a:rPr lang="en-US" altLang="zh-CN" sz="2800" b="0" baseline="-2500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rPr>
              <a:t>(WAW)</a:t>
            </a:r>
            <a:endParaRPr lang="en-US" altLang="zh-CN" sz="2800" b="0" dirty="0">
              <a:solidFill>
                <a:srgbClr val="000000"/>
              </a:solidFill>
              <a:latin typeface="微软雅黑" panose="020B0503020204020204" pitchFamily="34" charset="-122"/>
              <a:ea typeface="微软雅黑" panose="020B0503020204020204" pitchFamily="34" charset="-122"/>
            </a:endParaRP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r</a:t>
            </a:r>
            <a:r>
              <a:rPr lang="en-US" altLang="zh-CN" sz="2800" b="0" baseline="-25000" dirty="0">
                <a:solidFill>
                  <a:srgbClr val="000000"/>
                </a:solidFill>
                <a:latin typeface="微软雅黑" panose="020B0503020204020204" pitchFamily="34" charset="-122"/>
                <a:ea typeface="微软雅黑" panose="020B0503020204020204" pitchFamily="34" charset="-122"/>
              </a:rPr>
              <a:t>3</a:t>
            </a:r>
            <a:r>
              <a:rPr lang="en-US" altLang="zh-CN" sz="2800" b="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000000"/>
                </a:solidFill>
                <a:latin typeface="微软雅黑" panose="020B0503020204020204" pitchFamily="34" charset="-122"/>
                <a:ea typeface="微软雅黑" panose="020B0503020204020204" pitchFamily="34" charset="-122"/>
              </a:rPr>
              <a:t>  r</a:t>
            </a:r>
            <a:r>
              <a:rPr lang="en-US" altLang="zh-CN" sz="2800" b="0" baseline="-25000" dirty="0">
                <a:solidFill>
                  <a:srgbClr val="000000"/>
                </a:solidFill>
                <a:latin typeface="微软雅黑" panose="020B0503020204020204" pitchFamily="34" charset="-122"/>
                <a:ea typeface="微软雅黑" panose="020B0503020204020204" pitchFamily="34" charset="-122"/>
              </a:rPr>
              <a:t>6</a:t>
            </a:r>
            <a:r>
              <a:rPr lang="en-US" altLang="zh-CN" sz="2800" b="0" dirty="0">
                <a:solidFill>
                  <a:srgbClr val="000000"/>
                </a:solidFill>
                <a:latin typeface="微软雅黑" panose="020B0503020204020204" pitchFamily="34" charset="-122"/>
                <a:ea typeface="微软雅黑" panose="020B0503020204020204" pitchFamily="34" charset="-122"/>
              </a:rPr>
              <a:t>  op  r</a:t>
            </a:r>
            <a:r>
              <a:rPr lang="en-US" altLang="zh-CN" sz="2800" b="0" baseline="-25000" dirty="0">
                <a:solidFill>
                  <a:srgbClr val="000000"/>
                </a:solidFill>
                <a:latin typeface="微软雅黑" panose="020B0503020204020204" pitchFamily="34" charset="-122"/>
                <a:ea typeface="微软雅黑" panose="020B0503020204020204" pitchFamily="34" charset="-122"/>
              </a:rPr>
              <a:t>7</a:t>
            </a:r>
            <a:r>
              <a:rPr lang="en-US" altLang="zh-CN" sz="2800" b="0" dirty="0">
                <a:solidFill>
                  <a:srgbClr val="000000"/>
                </a:solidFill>
                <a:latin typeface="微软雅黑" panose="020B0503020204020204" pitchFamily="34" charset="-122"/>
                <a:ea typeface="微软雅黑" panose="020B0503020204020204" pitchFamily="34" charset="-122"/>
              </a:rPr>
              <a:t>  </a:t>
            </a:r>
            <a:endParaRPr lang="en-US" altLang="zh-CN" sz="2800" b="0" dirty="0">
              <a:solidFill>
                <a:srgbClr val="000000"/>
              </a:solidFill>
              <a:latin typeface="微软雅黑" panose="020B0503020204020204" pitchFamily="34" charset="-122"/>
              <a:ea typeface="微软雅黑" panose="020B0503020204020204" pitchFamily="34" charset="-122"/>
            </a:endParaRPr>
          </a:p>
        </p:txBody>
      </p:sp>
      <p:sp>
        <p:nvSpPr>
          <p:cNvPr id="12" name="Line 4"/>
          <p:cNvSpPr>
            <a:spLocks noChangeShapeType="1"/>
          </p:cNvSpPr>
          <p:nvPr/>
        </p:nvSpPr>
        <p:spPr bwMode="auto">
          <a:xfrm flipH="1" flipV="1">
            <a:off x="914400" y="1768804"/>
            <a:ext cx="1143000" cy="381000"/>
          </a:xfrm>
          <a:prstGeom prst="line">
            <a:avLst/>
          </a:prstGeom>
          <a:noFill/>
          <a:ln w="28575">
            <a:solidFill>
              <a:srgbClr val="FC012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3" name="Line 5"/>
          <p:cNvSpPr>
            <a:spLocks noChangeShapeType="1"/>
          </p:cNvSpPr>
          <p:nvPr/>
        </p:nvSpPr>
        <p:spPr bwMode="auto">
          <a:xfrm flipV="1">
            <a:off x="1018095" y="3476918"/>
            <a:ext cx="1039305" cy="293804"/>
          </a:xfrm>
          <a:prstGeom prst="line">
            <a:avLst/>
          </a:prstGeom>
          <a:noFill/>
          <a:ln w="28575">
            <a:solidFill>
              <a:srgbClr val="FC012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 name="Freeform 6"/>
          <p:cNvSpPr/>
          <p:nvPr/>
        </p:nvSpPr>
        <p:spPr bwMode="auto">
          <a:xfrm>
            <a:off x="153968" y="5105400"/>
            <a:ext cx="444500" cy="914400"/>
          </a:xfrm>
          <a:custGeom>
            <a:avLst/>
            <a:gdLst>
              <a:gd name="T0" fmla="*/ 2147483647 w 280"/>
              <a:gd name="T1" fmla="*/ 2147483647 h 576"/>
              <a:gd name="T2" fmla="*/ 2147483647 w 280"/>
              <a:gd name="T3" fmla="*/ 2147483647 h 576"/>
              <a:gd name="T4" fmla="*/ 2147483647 w 280"/>
              <a:gd name="T5" fmla="*/ 2147483647 h 576"/>
              <a:gd name="T6" fmla="*/ 2147483647 w 280"/>
              <a:gd name="T7" fmla="*/ 0 h 576"/>
              <a:gd name="T8" fmla="*/ 0 60000 65536"/>
              <a:gd name="T9" fmla="*/ 0 60000 65536"/>
              <a:gd name="T10" fmla="*/ 0 60000 65536"/>
              <a:gd name="T11" fmla="*/ 0 60000 65536"/>
              <a:gd name="T12" fmla="*/ 0 w 280"/>
              <a:gd name="T13" fmla="*/ 0 h 576"/>
              <a:gd name="T14" fmla="*/ 280 w 280"/>
              <a:gd name="T15" fmla="*/ 576 h 576"/>
            </a:gdLst>
            <a:ahLst/>
            <a:cxnLst>
              <a:cxn ang="T8">
                <a:pos x="T0" y="T1"/>
              </a:cxn>
              <a:cxn ang="T9">
                <a:pos x="T2" y="T3"/>
              </a:cxn>
              <a:cxn ang="T10">
                <a:pos x="T4" y="T5"/>
              </a:cxn>
              <a:cxn ang="T11">
                <a:pos x="T6" y="T7"/>
              </a:cxn>
            </a:cxnLst>
            <a:rect l="T12" t="T13" r="T14" b="T15"/>
            <a:pathLst>
              <a:path w="280" h="576">
                <a:moveTo>
                  <a:pt x="280" y="576"/>
                </a:moveTo>
                <a:cubicBezTo>
                  <a:pt x="280" y="576"/>
                  <a:pt x="80" y="464"/>
                  <a:pt x="40" y="384"/>
                </a:cubicBezTo>
                <a:cubicBezTo>
                  <a:pt x="0" y="304"/>
                  <a:pt x="0" y="160"/>
                  <a:pt x="40" y="96"/>
                </a:cubicBezTo>
                <a:cubicBezTo>
                  <a:pt x="80" y="32"/>
                  <a:pt x="230" y="20"/>
                  <a:pt x="280" y="0"/>
                </a:cubicBezTo>
              </a:path>
            </a:pathLst>
          </a:custGeom>
          <a:noFill/>
          <a:ln w="28575">
            <a:solidFill>
              <a:srgbClr val="FC012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3" name="标题 2"/>
          <p:cNvSpPr>
            <a:spLocks noGrp="1"/>
          </p:cNvSpPr>
          <p:nvPr>
            <p:ph type="title"/>
          </p:nvPr>
        </p:nvSpPr>
        <p:spPr/>
        <p:txBody>
          <a:bodyPr/>
          <a:lstStyle/>
          <a:p>
            <a:r>
              <a:rPr lang="zh-CN" altLang="en-US" dirty="0"/>
              <a:t>回顾：数据相关的类型</a:t>
            </a:r>
            <a:endParaRPr lang="zh-CN" altLang="en-U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457200" y="998460"/>
            <a:ext cx="8229600" cy="609600"/>
          </a:xfrm>
        </p:spPr>
        <p:txBody>
          <a:bodyPr/>
          <a:lstStyle/>
          <a:p>
            <a:r>
              <a:rPr lang="en-US" altLang="zh-CN" dirty="0">
                <a:latin typeface="Calibri" panose="020F0502020204030204" charset="0"/>
                <a:ea typeface="MS PGothic" panose="020B0600070205080204" pitchFamily="34" charset="-128"/>
              </a:rPr>
              <a:t>for (j=i-1; j&gt;=0 &amp;&amp; v[j] &gt; v[j+1]; j-=1) { ...... }</a:t>
            </a:r>
            <a:endParaRPr lang="en-US" altLang="zh-CN" dirty="0">
              <a:latin typeface="Calibri" panose="020F0502020204030204" charset="0"/>
              <a:ea typeface="MS PGothic" panose="020B0600070205080204" pitchFamily="34" charset="-128"/>
            </a:endParaRPr>
          </a:p>
        </p:txBody>
      </p:sp>
      <p:sp>
        <p:nvSpPr>
          <p:cNvPr id="23557" name="Rectangle 3"/>
          <p:cNvSpPr txBox="1">
            <a:spLocks noChangeArrowheads="1"/>
          </p:cNvSpPr>
          <p:nvPr/>
        </p:nvSpPr>
        <p:spPr bwMode="auto">
          <a:xfrm>
            <a:off x="2171700" y="1103724"/>
            <a:ext cx="5524500" cy="575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lvl="1">
              <a:buClr>
                <a:srgbClr val="000000"/>
              </a:buClr>
              <a:buSzPct val="100000"/>
            </a:pP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addi</a:t>
            </a:r>
            <a:r>
              <a:rPr lang="en-US" altLang="zh-CN" sz="2400" dirty="0">
                <a:solidFill>
                  <a:srgbClr val="000000"/>
                </a:solidFill>
                <a:latin typeface="Calibri" panose="020F0502020204030204" charset="0"/>
              </a:rPr>
              <a:t> 	$s1, $s0, -1</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for2tst:	</a:t>
            </a:r>
            <a:r>
              <a:rPr lang="en-US" altLang="zh-CN" sz="2400" dirty="0" err="1">
                <a:solidFill>
                  <a:srgbClr val="000000"/>
                </a:solidFill>
                <a:latin typeface="Calibri" panose="020F0502020204030204" charset="0"/>
              </a:rPr>
              <a:t>slti</a:t>
            </a:r>
            <a:r>
              <a:rPr lang="en-US" altLang="zh-CN" sz="2400" dirty="0">
                <a:solidFill>
                  <a:srgbClr val="000000"/>
                </a:solidFill>
                <a:latin typeface="Calibri" panose="020F0502020204030204" charset="0"/>
              </a:rPr>
              <a:t> 	$t0, $s1, 0</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bne</a:t>
            </a:r>
            <a:r>
              <a:rPr lang="en-US" altLang="zh-CN" sz="2400" dirty="0">
                <a:solidFill>
                  <a:srgbClr val="000000"/>
                </a:solidFill>
                <a:latin typeface="Calibri" panose="020F0502020204030204" charset="0"/>
              </a:rPr>
              <a:t> 	$t0, $zero, exit2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sll</a:t>
            </a:r>
            <a:r>
              <a:rPr lang="en-US" altLang="zh-CN" sz="2400" dirty="0">
                <a:solidFill>
                  <a:srgbClr val="000000"/>
                </a:solidFill>
                <a:latin typeface="Calibri" panose="020F0502020204030204" charset="0"/>
              </a:rPr>
              <a:t>	$t1, $s1, 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add 	$t2, $a0, $t1</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lw</a:t>
            </a:r>
            <a:r>
              <a:rPr lang="en-US" altLang="zh-CN" sz="2400" dirty="0">
                <a:solidFill>
                  <a:srgbClr val="000000"/>
                </a:solidFill>
                <a:latin typeface="Calibri" panose="020F0502020204030204" charset="0"/>
              </a:rPr>
              <a:t> 	$t3, 0($t2)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lw</a:t>
            </a:r>
            <a:r>
              <a:rPr lang="en-US" altLang="zh-CN" sz="2400" dirty="0">
                <a:solidFill>
                  <a:srgbClr val="000000"/>
                </a:solidFill>
                <a:latin typeface="Calibri" panose="020F0502020204030204" charset="0"/>
              </a:rPr>
              <a:t>	$t4, 4($t2)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b="1" dirty="0" err="1">
                <a:solidFill>
                  <a:srgbClr val="FC0128"/>
                </a:solidFill>
                <a:latin typeface="Calibri" panose="020F0502020204030204" charset="0"/>
              </a:rPr>
              <a:t>nop</a:t>
            </a:r>
            <a:endParaRPr lang="en-US" altLang="zh-CN" sz="2400" b="1" dirty="0">
              <a:solidFill>
                <a:srgbClr val="FC0128"/>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slt</a:t>
            </a:r>
            <a:r>
              <a:rPr lang="en-US" altLang="zh-CN" sz="2400" dirty="0">
                <a:solidFill>
                  <a:srgbClr val="000000"/>
                </a:solidFill>
                <a:latin typeface="Calibri" panose="020F0502020204030204" charset="0"/>
              </a:rPr>
              <a:t> 	$t0, $t4, $t3</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beq</a:t>
            </a:r>
            <a:r>
              <a:rPr lang="en-US" altLang="zh-CN" sz="2400" dirty="0">
                <a:solidFill>
                  <a:srgbClr val="000000"/>
                </a:solidFill>
                <a:latin typeface="Calibri" panose="020F0502020204030204" charset="0"/>
              </a:rPr>
              <a:t>	$t0, $zero, exit2</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addi</a:t>
            </a:r>
            <a:r>
              <a:rPr lang="en-US" altLang="zh-CN" sz="2400" dirty="0">
                <a:solidFill>
                  <a:srgbClr val="000000"/>
                </a:solidFill>
                <a:latin typeface="Calibri" panose="020F0502020204030204" charset="0"/>
              </a:rPr>
              <a:t>	$s1, $s1, -1</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j	for2tst</a:t>
            </a: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exit2:</a:t>
            </a:r>
            <a:endParaRPr lang="en-US" altLang="zh-CN" sz="2400" dirty="0">
              <a:solidFill>
                <a:srgbClr val="000000"/>
              </a:solidFill>
              <a:latin typeface="Calibri" panose="020F0502020204030204" charset="0"/>
            </a:endParaRPr>
          </a:p>
        </p:txBody>
      </p:sp>
      <p:sp>
        <p:nvSpPr>
          <p:cNvPr id="6" name="标题 2"/>
          <p:cNvSpPr>
            <a:spLocks noGrp="1"/>
          </p:cNvSpPr>
          <p:nvPr>
            <p:ph type="title"/>
          </p:nvPr>
        </p:nvSpPr>
        <p:spPr>
          <a:xfrm>
            <a:off x="0" y="209550"/>
            <a:ext cx="9144000" cy="685800"/>
          </a:xfrm>
        </p:spPr>
        <p:txBody>
          <a:bodyPr/>
          <a:lstStyle/>
          <a:p>
            <a:r>
              <a:rPr lang="zh-CN" altLang="en-US" dirty="0"/>
              <a:t>示例代码，有数据前推 </a:t>
            </a:r>
            <a:r>
              <a:rPr lang="en-US" altLang="zh-CN" dirty="0"/>
              <a:t>(P&amp;H)</a:t>
            </a:r>
            <a:endParaRPr lang="zh-CN" altLang="en-US" dirty="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61912" y="1025231"/>
            <a:ext cx="8229601" cy="5556250"/>
          </a:xfrm>
        </p:spPr>
        <p:txBody>
          <a:bodyPr rtlCol="0">
            <a:normAutofit fontScale="92500" lnSpcReduction="20000"/>
          </a:bodyPr>
          <a:lstStyle/>
          <a:p>
            <a:pPr eaLnBrk="1" fontAlgn="auto" hangingPunct="1">
              <a:lnSpc>
                <a:spcPct val="120000"/>
              </a:lnSpc>
              <a:spcBef>
                <a:spcPts val="600"/>
              </a:spcBef>
              <a:spcAft>
                <a:spcPts val="600"/>
              </a:spcAft>
              <a:buFont typeface="Arial" panose="020B0604020202020204" pitchFamily="34" charset="0"/>
              <a:buChar char="•"/>
              <a:defRPr/>
            </a:pPr>
            <a:r>
              <a:rPr lang="zh-CN" altLang="en-US" dirty="0"/>
              <a:t>问题</a:t>
            </a:r>
            <a:r>
              <a:rPr lang="en-US" altLang="zh-CN" dirty="0"/>
              <a:t>: </a:t>
            </a:r>
            <a:r>
              <a:rPr lang="zh-CN" altLang="en-US" dirty="0">
                <a:solidFill>
                  <a:srgbClr val="FF0000"/>
                </a:solidFill>
              </a:rPr>
              <a:t>对于流水线来说，下一个周期要取指所依赖的</a:t>
            </a:r>
            <a:r>
              <a:rPr lang="en-US" altLang="zh-CN" dirty="0">
                <a:solidFill>
                  <a:srgbClr val="FF0000"/>
                </a:solidFill>
              </a:rPr>
              <a:t>PC</a:t>
            </a:r>
            <a:r>
              <a:rPr lang="zh-CN" altLang="en-US" dirty="0">
                <a:solidFill>
                  <a:srgbClr val="FF0000"/>
                </a:solidFill>
              </a:rPr>
              <a:t>是什么</a:t>
            </a:r>
            <a:r>
              <a:rPr lang="en-US" altLang="zh-CN" dirty="0">
                <a:solidFill>
                  <a:srgbClr val="FF0000"/>
                </a:solidFill>
              </a:rPr>
              <a:t>?</a:t>
            </a:r>
            <a:endParaRPr lang="en-US" altLang="zh-CN" dirty="0">
              <a:solidFill>
                <a:srgbClr val="FF0000"/>
              </a:solidFill>
            </a:endParaRPr>
          </a:p>
          <a:p>
            <a:pPr eaLnBrk="1" fontAlgn="auto" hangingPunct="1">
              <a:lnSpc>
                <a:spcPct val="120000"/>
              </a:lnSpc>
              <a:spcBef>
                <a:spcPts val="600"/>
              </a:spcBef>
              <a:spcAft>
                <a:spcPts val="600"/>
              </a:spcAft>
              <a:buFont typeface="Arial" panose="020B0604020202020204" pitchFamily="34" charset="0"/>
              <a:buChar char="•"/>
              <a:defRPr/>
            </a:pPr>
            <a:r>
              <a:rPr lang="zh-CN" altLang="en-US" dirty="0"/>
              <a:t>答案</a:t>
            </a:r>
            <a:r>
              <a:rPr lang="en-US" altLang="zh-CN" dirty="0"/>
              <a:t>: </a:t>
            </a:r>
            <a:r>
              <a:rPr lang="zh-CN" altLang="en-US" dirty="0"/>
              <a:t>下一条指令的地址</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smtClean="0"/>
              <a:t>那么，所有</a:t>
            </a:r>
            <a:r>
              <a:rPr lang="zh-CN" altLang="en-US" dirty="0"/>
              <a:t>的指令均控制相关于它前面的指令。</a:t>
            </a:r>
            <a:r>
              <a:rPr lang="en-US" altLang="zh-CN" dirty="0"/>
              <a:t> </a:t>
            </a:r>
            <a:r>
              <a:rPr lang="zh-CN" altLang="en-US" dirty="0"/>
              <a:t>为什么</a:t>
            </a:r>
            <a:r>
              <a:rPr lang="en-US" altLang="zh-CN" dirty="0"/>
              <a:t>?</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如果当前取到的指令是非控制流指令</a:t>
            </a:r>
            <a:r>
              <a:rPr lang="en-US" altLang="zh-CN" dirty="0"/>
              <a:t>:</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下一个</a:t>
            </a:r>
            <a:r>
              <a:rPr lang="en-US" altLang="zh-CN" dirty="0"/>
              <a:t>PC</a:t>
            </a:r>
            <a:r>
              <a:rPr lang="zh-CN" altLang="en-US" dirty="0"/>
              <a:t>就是顺序的下一条指令的地址，如</a:t>
            </a:r>
            <a:r>
              <a:rPr lang="en-US" altLang="zh-CN" dirty="0"/>
              <a:t>PC+4</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只需要知道指令的宽度，很容易可以确定</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如果当前取到的指令是控制流指令</a:t>
            </a:r>
            <a:r>
              <a:rPr lang="en-US" altLang="zh-CN" dirty="0"/>
              <a:t>:</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如何确定下一个</a:t>
            </a:r>
            <a:r>
              <a:rPr lang="en-US" altLang="zh-CN" dirty="0"/>
              <a:t>PC</a:t>
            </a:r>
            <a:r>
              <a:rPr lang="zh-CN" altLang="en-US" dirty="0"/>
              <a:t>呢</a:t>
            </a:r>
            <a:r>
              <a:rPr lang="en-US" altLang="zh-CN" dirty="0"/>
              <a:t>?</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挑战：实际上，我们如何</a:t>
            </a:r>
            <a:r>
              <a:rPr lang="en-US" altLang="zh-CN" dirty="0"/>
              <a:t>/</a:t>
            </a:r>
            <a:r>
              <a:rPr lang="zh-CN" altLang="en-US" dirty="0"/>
              <a:t>何时才能知道当前取到的指令是否是控制流指令呢？</a:t>
            </a:r>
            <a:endParaRPr lang="en-US" altLang="zh-CN" dirty="0"/>
          </a:p>
        </p:txBody>
      </p:sp>
      <p:sp>
        <p:nvSpPr>
          <p:cNvPr id="3" name="标题 2"/>
          <p:cNvSpPr>
            <a:spLocks noGrp="1"/>
          </p:cNvSpPr>
          <p:nvPr>
            <p:ph type="title"/>
          </p:nvPr>
        </p:nvSpPr>
        <p:spPr/>
        <p:txBody>
          <a:bodyPr/>
          <a:lstStyle/>
          <a:p>
            <a:r>
              <a:rPr lang="zh-CN" altLang="en-US" dirty="0"/>
              <a:t>回顾</a:t>
            </a:r>
            <a:r>
              <a:rPr lang="en-US" altLang="zh-CN" dirty="0"/>
              <a:t>: </a:t>
            </a:r>
            <a:r>
              <a:rPr lang="zh-CN" altLang="en-US" dirty="0"/>
              <a:t>控制相关</a:t>
            </a:r>
            <a:endParaRPr lang="zh-CN" altLang="en-US" dirty="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036951"/>
          <a:ext cx="8229600" cy="5211762"/>
        </p:xfrm>
        <a:graphic>
          <a:graphicData uri="http://schemas.openxmlformats.org/drawingml/2006/table">
            <a:tbl>
              <a:tblPr>
                <a:tableStyleId>{74C1A8A3-306A-4EB7-A6B1-4F7E0EB9C5D6}</a:tableStyleId>
              </a:tblPr>
              <a:tblGrid>
                <a:gridCol w="2057400"/>
                <a:gridCol w="2057400"/>
                <a:gridCol w="2057400"/>
                <a:gridCol w="2057400"/>
              </a:tblGrid>
              <a:tr h="11886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dirty="0">
                          <a:ln>
                            <a:noFill/>
                          </a:ln>
                          <a:effectLst/>
                        </a:rPr>
                        <a:t>Type</a:t>
                      </a:r>
                      <a:endParaRPr kumimoji="0" lang="en-US" sz="1800" b="1" i="0" u="none" strike="noStrike" cap="none" normalizeH="0" baseline="0" dirty="0">
                        <a:ln>
                          <a:noFill/>
                        </a:ln>
                        <a:solidFill>
                          <a:srgbClr val="FFFFFF"/>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dirty="0">
                          <a:ln>
                            <a:noFill/>
                          </a:ln>
                          <a:effectLst/>
                        </a:rPr>
                        <a:t>Direction at fetch time</a:t>
                      </a:r>
                      <a:endParaRPr kumimoji="0" lang="en-US" sz="1800" b="1" i="0" u="none" strike="noStrike" cap="none" normalizeH="0" baseline="0" dirty="0">
                        <a:ln>
                          <a:noFill/>
                        </a:ln>
                        <a:solidFill>
                          <a:srgbClr val="FFFFFF"/>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a:ln>
                            <a:noFill/>
                          </a:ln>
                          <a:effectLst/>
                        </a:rPr>
                        <a:t>Number of possible next fetch addresses?</a:t>
                      </a:r>
                      <a:endParaRPr kumimoji="0" lang="en-US" sz="1800" b="1" i="0" u="none" strike="noStrike" cap="none" normalizeH="0" baseline="0">
                        <a:ln>
                          <a:noFill/>
                        </a:ln>
                        <a:solidFill>
                          <a:srgbClr val="FFFFFF"/>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dirty="0">
                          <a:ln>
                            <a:noFill/>
                          </a:ln>
                          <a:effectLst/>
                        </a:rPr>
                        <a:t>When is next fetch address resolved?</a:t>
                      </a:r>
                      <a:endParaRPr kumimoji="0" lang="en-US" sz="1800" b="1" i="0" u="none" strike="noStrike" cap="none" normalizeH="0" baseline="0" dirty="0">
                        <a:ln>
                          <a:noFill/>
                        </a:ln>
                        <a:solidFill>
                          <a:srgbClr val="FFFFFF"/>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r>
              <a:tr h="91434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a:ln>
                            <a:noFill/>
                          </a:ln>
                          <a:effectLst/>
                        </a:rPr>
                        <a:t>Conditional</a:t>
                      </a:r>
                      <a:endParaRPr kumimoji="0" lang="en-US" sz="1800" b="1"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Unknown</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2</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E</a:t>
                      </a:r>
                      <a:r>
                        <a:rPr kumimoji="0" lang="en-US" altLang="zh-CN" sz="1800" u="none" strike="noStrike" cap="none" normalizeH="0" baseline="0" dirty="0">
                          <a:ln>
                            <a:noFill/>
                          </a:ln>
                          <a:effectLst/>
                        </a:rPr>
                        <a:t>XE</a:t>
                      </a:r>
                      <a:r>
                        <a:rPr kumimoji="0" lang="en-US" sz="1800" u="none" strike="noStrike" cap="none" normalizeH="0" baseline="0" dirty="0">
                          <a:ln>
                            <a:noFill/>
                          </a:ln>
                          <a:effectLst/>
                        </a:rPr>
                        <a:t> (register dependent)</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r>
              <a:tr h="64004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dirty="0">
                          <a:ln>
                            <a:noFill/>
                          </a:ln>
                          <a:effectLst/>
                        </a:rPr>
                        <a:t>Unconditional</a:t>
                      </a:r>
                      <a:endParaRPr kumimoji="0" lang="en-US" sz="1800" b="1"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Always taken</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a:ln>
                            <a:noFill/>
                          </a:ln>
                          <a:effectLst/>
                        </a:rPr>
                        <a:t>1</a:t>
                      </a:r>
                      <a:endParaRPr kumimoji="0" lang="en-US" sz="1800" b="0"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ID (PC + offset)</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r>
              <a:tr h="64004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a:ln>
                            <a:noFill/>
                          </a:ln>
                          <a:effectLst/>
                        </a:rPr>
                        <a:t>Call</a:t>
                      </a:r>
                      <a:endParaRPr kumimoji="0" lang="en-US" sz="1800" b="1"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Always taken</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a:ln>
                            <a:noFill/>
                          </a:ln>
                          <a:effectLst/>
                        </a:rPr>
                        <a:t>1</a:t>
                      </a:r>
                      <a:endParaRPr kumimoji="0" lang="en-US" sz="1800" b="0"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ID (PC + offset)</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r>
              <a:tr h="91434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a:ln>
                            <a:noFill/>
                          </a:ln>
                          <a:effectLst/>
                        </a:rPr>
                        <a:t>Return</a:t>
                      </a:r>
                      <a:endParaRPr kumimoji="0" lang="en-US" sz="1800" b="1"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Always taken</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a:ln>
                            <a:noFill/>
                          </a:ln>
                          <a:effectLst/>
                        </a:rPr>
                        <a:t>Many</a:t>
                      </a:r>
                      <a:endParaRPr kumimoji="0" lang="en-US" sz="1800" b="0"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EXE (register dependent)</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r>
              <a:tr h="91434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dirty="0">
                          <a:ln>
                            <a:noFill/>
                          </a:ln>
                          <a:effectLst/>
                        </a:rPr>
                        <a:t>Indirect</a:t>
                      </a:r>
                      <a:endParaRPr kumimoji="0" lang="en-US" sz="1800" b="1"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a:ln>
                            <a:noFill/>
                          </a:ln>
                          <a:effectLst/>
                        </a:rPr>
                        <a:t>Always taken</a:t>
                      </a:r>
                      <a:endParaRPr kumimoji="0" lang="en-US" sz="1800" b="0"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a:ln>
                            <a:noFill/>
                          </a:ln>
                          <a:effectLst/>
                        </a:rPr>
                        <a:t>Many</a:t>
                      </a:r>
                      <a:endParaRPr kumimoji="0" lang="en-US" sz="1800" b="0"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EXE (register dependent)</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r>
            </a:tbl>
          </a:graphicData>
        </a:graphic>
      </p:graphicFrame>
      <p:sp>
        <p:nvSpPr>
          <p:cNvPr id="26665" name="TextBox 5"/>
          <p:cNvSpPr txBox="1">
            <a:spLocks noChangeArrowheads="1"/>
          </p:cNvSpPr>
          <p:nvPr/>
        </p:nvSpPr>
        <p:spPr bwMode="auto">
          <a:xfrm>
            <a:off x="2249419" y="6306059"/>
            <a:ext cx="45111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zh-CN" altLang="en-US" sz="2400" b="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不同分支类型的处理方法不一样</a:t>
            </a:r>
            <a:endParaRPr lang="en-US" altLang="zh-CN" sz="2400" b="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标题 2"/>
          <p:cNvSpPr>
            <a:spLocks noGrp="1"/>
          </p:cNvSpPr>
          <p:nvPr>
            <p:ph type="title"/>
          </p:nvPr>
        </p:nvSpPr>
        <p:spPr/>
        <p:txBody>
          <a:bodyPr/>
          <a:lstStyle/>
          <a:p>
            <a:r>
              <a:rPr lang="zh-CN" altLang="en-US" dirty="0"/>
              <a:t>不同类型分支的属性</a:t>
            </a:r>
            <a:endParaRPr lang="zh-CN" altLang="en-US" dirty="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0430"/>
            <a:ext cx="8229600" cy="4931004"/>
          </a:xfrm>
        </p:spPr>
        <p:txBody>
          <a:bodyPr/>
          <a:lstStyle/>
          <a:p>
            <a:pPr>
              <a:spcBef>
                <a:spcPts val="600"/>
              </a:spcBef>
              <a:spcAft>
                <a:spcPts val="600"/>
              </a:spcAft>
            </a:pPr>
            <a:r>
              <a:rPr lang="zh-CN" altLang="en-US" sz="2800" dirty="0"/>
              <a:t>关键问题是：如何用正确的动态指令序列使得流水线能稳定运行</a:t>
            </a:r>
            <a:r>
              <a:rPr lang="en-US" altLang="zh-CN" sz="2800" dirty="0"/>
              <a:t> </a:t>
            </a:r>
            <a:endParaRPr lang="en-US" altLang="zh-CN" sz="2800" dirty="0"/>
          </a:p>
          <a:p>
            <a:pPr>
              <a:spcBef>
                <a:spcPts val="600"/>
              </a:spcBef>
              <a:spcAft>
                <a:spcPts val="600"/>
              </a:spcAft>
            </a:pPr>
            <a:r>
              <a:rPr lang="zh-CN" altLang="en-US" sz="2800" dirty="0"/>
              <a:t>如果一条指令是控制流指令，那么潜在的解决方案有</a:t>
            </a:r>
            <a:r>
              <a:rPr lang="en-US" altLang="zh-CN" sz="2800" dirty="0"/>
              <a:t>:</a:t>
            </a:r>
            <a:endParaRPr lang="en-US" altLang="zh-CN" dirty="0"/>
          </a:p>
          <a:p>
            <a:pPr lvl="1">
              <a:spcBef>
                <a:spcPts val="600"/>
              </a:spcBef>
              <a:spcAft>
                <a:spcPts val="600"/>
              </a:spcAft>
              <a:buFont typeface="Tw Cen MT" panose="020B0602020104020603" pitchFamily="34" charset="0"/>
              <a:buChar char="–"/>
            </a:pPr>
            <a:r>
              <a:rPr lang="zh-CN" altLang="en-US" sz="2400" dirty="0"/>
              <a:t>暂停流水线的处理，直到下一条指令的地址已经明确知道；</a:t>
            </a:r>
            <a:endParaRPr lang="en-US" altLang="zh-CN" sz="2400" dirty="0"/>
          </a:p>
          <a:p>
            <a:pPr lvl="1">
              <a:spcBef>
                <a:spcPts val="600"/>
              </a:spcBef>
              <a:spcAft>
                <a:spcPts val="600"/>
              </a:spcAft>
              <a:buFont typeface="Tw Cen MT" panose="020B0602020104020603" pitchFamily="34" charset="0"/>
              <a:buChar char="–"/>
            </a:pPr>
            <a:r>
              <a:rPr lang="zh-CN" altLang="en-US" sz="2400" dirty="0"/>
              <a:t>猜测下一条指令的地址 </a:t>
            </a:r>
            <a:r>
              <a:rPr lang="en-US" altLang="zh-CN" sz="2400" dirty="0"/>
              <a:t>(</a:t>
            </a:r>
            <a:r>
              <a:rPr lang="en-US" altLang="zh-CN" sz="2400" dirty="0">
                <a:solidFill>
                  <a:srgbClr val="0000FF"/>
                </a:solidFill>
              </a:rPr>
              <a:t>branch prediction</a:t>
            </a:r>
            <a:r>
              <a:rPr lang="en-US" altLang="zh-CN" sz="2400" dirty="0"/>
              <a:t>)</a:t>
            </a:r>
            <a:endParaRPr lang="en-US" altLang="zh-CN" sz="2400" dirty="0"/>
          </a:p>
          <a:p>
            <a:pPr lvl="1">
              <a:spcBef>
                <a:spcPts val="600"/>
              </a:spcBef>
              <a:spcAft>
                <a:spcPts val="600"/>
              </a:spcAft>
              <a:buFont typeface="Tw Cen MT" panose="020B0602020104020603" pitchFamily="34" charset="0"/>
              <a:buChar char="–"/>
            </a:pPr>
            <a:r>
              <a:rPr lang="zh-CN" altLang="en-US" sz="2400" dirty="0"/>
              <a:t>使用延迟分支技术 </a:t>
            </a:r>
            <a:r>
              <a:rPr lang="en-US" altLang="zh-CN" sz="2400" dirty="0"/>
              <a:t>(</a:t>
            </a:r>
            <a:r>
              <a:rPr lang="en-US" altLang="zh-CN" sz="2400" dirty="0">
                <a:solidFill>
                  <a:srgbClr val="0000FF"/>
                </a:solidFill>
              </a:rPr>
              <a:t>branch delay slot</a:t>
            </a:r>
            <a:r>
              <a:rPr lang="en-US" altLang="zh-CN" sz="2400" dirty="0"/>
              <a:t>)</a:t>
            </a:r>
            <a:endParaRPr lang="en-US" altLang="zh-CN" sz="2400" dirty="0"/>
          </a:p>
          <a:p>
            <a:pPr lvl="1">
              <a:spcBef>
                <a:spcPts val="600"/>
              </a:spcBef>
              <a:spcAft>
                <a:spcPts val="600"/>
              </a:spcAft>
              <a:buFont typeface="Tw Cen MT" panose="020B0602020104020603" pitchFamily="34" charset="0"/>
              <a:buChar char="–"/>
            </a:pPr>
            <a:r>
              <a:rPr lang="en-US" altLang="zh-CN" sz="2400" dirty="0"/>
              <a:t>……</a:t>
            </a:r>
            <a:endParaRPr lang="en-US" altLang="zh-CN" sz="2400" dirty="0"/>
          </a:p>
        </p:txBody>
      </p:sp>
      <p:sp>
        <p:nvSpPr>
          <p:cNvPr id="4" name="标题 3"/>
          <p:cNvSpPr>
            <a:spLocks noGrp="1"/>
          </p:cNvSpPr>
          <p:nvPr>
            <p:ph type="title"/>
          </p:nvPr>
        </p:nvSpPr>
        <p:spPr/>
        <p:txBody>
          <a:bodyPr/>
          <a:lstStyle/>
          <a:p>
            <a:r>
              <a:rPr lang="zh-CN" altLang="en-US" dirty="0"/>
              <a:t>如何处理可能的暂停？</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960E8F7-6178-4918-87F0-B14324F03E79}" type="slidenum">
              <a:rPr lang="en-US" altLang="zh-CN">
                <a:solidFill>
                  <a:srgbClr val="000000"/>
                </a:solidFill>
                <a:latin typeface="Garamond" panose="02020404030301010803" pitchFamily="18" charset="0"/>
                <a:cs typeface="Arial" panose="020B0604020202020204" pitchFamily="34" charset="0"/>
              </a:rPr>
            </a:fld>
            <a:endParaRPr lang="en-US" altLang="zh-CN">
              <a:solidFill>
                <a:srgbClr val="000000"/>
              </a:solidFill>
              <a:latin typeface="Garamond" panose="02020404030301010803" pitchFamily="18" charset="0"/>
              <a:cs typeface="Arial" panose="020B0604020202020204" pitchFamily="34" charset="0"/>
            </a:endParaRPr>
          </a:p>
        </p:txBody>
      </p:sp>
      <p:sp>
        <p:nvSpPr>
          <p:cNvPr id="28677" name="Rectangle 2"/>
          <p:cNvSpPr>
            <a:spLocks noChangeArrowheads="1"/>
          </p:cNvSpPr>
          <p:nvPr/>
        </p:nvSpPr>
        <p:spPr bwMode="auto">
          <a:xfrm>
            <a:off x="914400" y="1600200"/>
            <a:ext cx="1219200" cy="3352800"/>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grpSp>
        <p:nvGrpSpPr>
          <p:cNvPr id="6" name="Group 3"/>
          <p:cNvGrpSpPr/>
          <p:nvPr/>
        </p:nvGrpSpPr>
        <p:grpSpPr bwMode="auto">
          <a:xfrm>
            <a:off x="0" y="1219200"/>
            <a:ext cx="9144000" cy="5638800"/>
            <a:chOff x="0" y="768"/>
            <a:chExt cx="5760" cy="3552"/>
          </a:xfrm>
        </p:grpSpPr>
        <p:sp>
          <p:nvSpPr>
            <p:cNvPr id="28836" name="Rectangle 4"/>
            <p:cNvSpPr>
              <a:spLocks noChangeArrowheads="1"/>
            </p:cNvSpPr>
            <p:nvPr/>
          </p:nvSpPr>
          <p:spPr bwMode="auto">
            <a:xfrm>
              <a:off x="0" y="768"/>
              <a:ext cx="5760" cy="3552"/>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37" name="Rectangle 5"/>
            <p:cNvSpPr>
              <a:spLocks noChangeArrowheads="1"/>
            </p:cNvSpPr>
            <p:nvPr/>
          </p:nvSpPr>
          <p:spPr bwMode="auto">
            <a:xfrm>
              <a:off x="1200"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38" name="Rectangle 6"/>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839" name="Rectangle 7"/>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endParaRPr lang="en-US" altLang="zh-CN" sz="2800" baseline="-25000">
                <a:solidFill>
                  <a:srgbClr val="000000"/>
                </a:solidFill>
                <a:latin typeface="Calibri" panose="020F0502020204030204" charset="0"/>
              </a:endParaRPr>
            </a:p>
          </p:txBody>
        </p:sp>
        <p:sp>
          <p:nvSpPr>
            <p:cNvPr id="28840" name="Rectangle 8"/>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endParaRPr lang="en-US" altLang="zh-CN" sz="2800" baseline="-25000">
                <a:solidFill>
                  <a:srgbClr val="000000"/>
                </a:solidFill>
                <a:latin typeface="Calibri" panose="020F0502020204030204" charset="0"/>
              </a:endParaRPr>
            </a:p>
          </p:txBody>
        </p:sp>
        <p:sp>
          <p:nvSpPr>
            <p:cNvPr id="28841" name="Rectangle 9"/>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endParaRPr lang="en-US" altLang="zh-CN" sz="2800" baseline="-25000">
                <a:solidFill>
                  <a:srgbClr val="000000"/>
                </a:solidFill>
                <a:latin typeface="Calibri" panose="020F0502020204030204" charset="0"/>
              </a:endParaRPr>
            </a:p>
          </p:txBody>
        </p:sp>
        <p:sp>
          <p:nvSpPr>
            <p:cNvPr id="28842" name="Rectangle 10"/>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endParaRPr lang="en-US" altLang="zh-CN" sz="2800" baseline="-25000">
                <a:solidFill>
                  <a:srgbClr val="000000"/>
                </a:solidFill>
                <a:latin typeface="Calibri" panose="020F0502020204030204" charset="0"/>
              </a:endParaRPr>
            </a:p>
          </p:txBody>
        </p:sp>
        <p:sp>
          <p:nvSpPr>
            <p:cNvPr id="28843" name="Rectangle 11"/>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endParaRPr lang="en-US" altLang="zh-CN" sz="2800" baseline="-25000">
                <a:solidFill>
                  <a:srgbClr val="000000"/>
                </a:solidFill>
                <a:latin typeface="Calibri" panose="020F0502020204030204" charset="0"/>
              </a:endParaRPr>
            </a:p>
          </p:txBody>
        </p:sp>
        <p:sp>
          <p:nvSpPr>
            <p:cNvPr id="28844" name="Rectangle 12"/>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endParaRPr lang="en-US" altLang="zh-CN" sz="2800" baseline="-25000">
                <a:solidFill>
                  <a:srgbClr val="000000"/>
                </a:solidFill>
                <a:latin typeface="Calibri" panose="020F0502020204030204" charset="0"/>
              </a:endParaRPr>
            </a:p>
          </p:txBody>
        </p:sp>
        <p:sp>
          <p:nvSpPr>
            <p:cNvPr id="28845" name="AutoShape 13"/>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46" name="Rectangle 14"/>
            <p:cNvSpPr>
              <a:spLocks noChangeArrowheads="1"/>
            </p:cNvSpPr>
            <p:nvPr/>
          </p:nvSpPr>
          <p:spPr bwMode="auto">
            <a:xfrm>
              <a:off x="48"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847" name="Rectangle 15"/>
            <p:cNvSpPr>
              <a:spLocks noChangeArrowheads="1"/>
            </p:cNvSpPr>
            <p:nvPr/>
          </p:nvSpPr>
          <p:spPr bwMode="auto">
            <a:xfrm>
              <a:off x="48" y="168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848" name="Rectangle 16"/>
            <p:cNvSpPr>
              <a:spLocks noChangeArrowheads="1"/>
            </p:cNvSpPr>
            <p:nvPr/>
          </p:nvSpPr>
          <p:spPr bwMode="auto">
            <a:xfrm>
              <a:off x="48" y="196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849" name="Rectangle 17"/>
            <p:cNvSpPr>
              <a:spLocks noChangeArrowheads="1"/>
            </p:cNvSpPr>
            <p:nvPr/>
          </p:nvSpPr>
          <p:spPr bwMode="auto">
            <a:xfrm>
              <a:off x="48" y="22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850" name="Rectangle 18"/>
            <p:cNvSpPr>
              <a:spLocks noChangeArrowheads="1"/>
            </p:cNvSpPr>
            <p:nvPr/>
          </p:nvSpPr>
          <p:spPr bwMode="auto">
            <a:xfrm>
              <a:off x="48" y="25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851" name="AutoShape 19"/>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52" name="Rectangle 20"/>
            <p:cNvSpPr>
              <a:spLocks noChangeArrowheads="1"/>
            </p:cNvSpPr>
            <p:nvPr/>
          </p:nvSpPr>
          <p:spPr bwMode="auto">
            <a:xfrm>
              <a:off x="48"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28853" name="Rectangle 21"/>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28854" name="Rectangle 22"/>
            <p:cNvSpPr>
              <a:spLocks noChangeArrowheads="1"/>
            </p:cNvSpPr>
            <p:nvPr/>
          </p:nvSpPr>
          <p:spPr bwMode="auto">
            <a:xfrm>
              <a:off x="1296" y="1680"/>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grpSp>
      <p:grpSp>
        <p:nvGrpSpPr>
          <p:cNvPr id="26" name="Group 23"/>
          <p:cNvGrpSpPr/>
          <p:nvPr/>
        </p:nvGrpSpPr>
        <p:grpSpPr bwMode="auto">
          <a:xfrm>
            <a:off x="0" y="1295400"/>
            <a:ext cx="9144000" cy="5562600"/>
            <a:chOff x="0" y="816"/>
            <a:chExt cx="5760" cy="3504"/>
          </a:xfrm>
        </p:grpSpPr>
        <p:sp>
          <p:nvSpPr>
            <p:cNvPr id="28814" name="Rectangle 24"/>
            <p:cNvSpPr>
              <a:spLocks noChangeArrowheads="1"/>
            </p:cNvSpPr>
            <p:nvPr/>
          </p:nvSpPr>
          <p:spPr bwMode="auto">
            <a:xfrm>
              <a:off x="0" y="816"/>
              <a:ext cx="5760" cy="3504"/>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15" name="Rectangle 25"/>
            <p:cNvSpPr>
              <a:spLocks noChangeArrowheads="1"/>
            </p:cNvSpPr>
            <p:nvPr/>
          </p:nvSpPr>
          <p:spPr bwMode="auto">
            <a:xfrm>
              <a:off x="1824"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16" name="Rectangle 26"/>
            <p:cNvSpPr>
              <a:spLocks noChangeArrowheads="1"/>
            </p:cNvSpPr>
            <p:nvPr/>
          </p:nvSpPr>
          <p:spPr bwMode="auto">
            <a:xfrm>
              <a:off x="1296" y="1680"/>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817" name="Rectangle 27"/>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818" name="Rectangle 28"/>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endParaRPr lang="en-US" altLang="zh-CN" sz="2800" baseline="-25000">
                <a:solidFill>
                  <a:srgbClr val="000000"/>
                </a:solidFill>
                <a:latin typeface="Calibri" panose="020F0502020204030204" charset="0"/>
              </a:endParaRPr>
            </a:p>
          </p:txBody>
        </p:sp>
        <p:sp>
          <p:nvSpPr>
            <p:cNvPr id="28819" name="Rectangle 29"/>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endParaRPr lang="en-US" altLang="zh-CN" sz="2800" baseline="-25000">
                <a:solidFill>
                  <a:srgbClr val="000000"/>
                </a:solidFill>
                <a:latin typeface="Calibri" panose="020F0502020204030204" charset="0"/>
              </a:endParaRPr>
            </a:p>
          </p:txBody>
        </p:sp>
        <p:sp>
          <p:nvSpPr>
            <p:cNvPr id="28820" name="Rectangle 30"/>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endParaRPr lang="en-US" altLang="zh-CN" sz="2800" baseline="-25000">
                <a:solidFill>
                  <a:srgbClr val="000000"/>
                </a:solidFill>
                <a:latin typeface="Calibri" panose="020F0502020204030204" charset="0"/>
              </a:endParaRPr>
            </a:p>
          </p:txBody>
        </p:sp>
        <p:sp>
          <p:nvSpPr>
            <p:cNvPr id="28821" name="Rectangle 31"/>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endParaRPr lang="en-US" altLang="zh-CN" sz="2800" baseline="-25000">
                <a:solidFill>
                  <a:srgbClr val="000000"/>
                </a:solidFill>
                <a:latin typeface="Calibri" panose="020F0502020204030204" charset="0"/>
              </a:endParaRPr>
            </a:p>
          </p:txBody>
        </p:sp>
        <p:sp>
          <p:nvSpPr>
            <p:cNvPr id="28822" name="Rectangle 32"/>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endParaRPr lang="en-US" altLang="zh-CN" sz="2800" baseline="-25000">
                <a:solidFill>
                  <a:srgbClr val="000000"/>
                </a:solidFill>
                <a:latin typeface="Calibri" panose="020F0502020204030204" charset="0"/>
              </a:endParaRPr>
            </a:p>
          </p:txBody>
        </p:sp>
        <p:sp>
          <p:nvSpPr>
            <p:cNvPr id="28823" name="Rectangle 33"/>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endParaRPr lang="en-US" altLang="zh-CN" sz="2800" baseline="-25000">
                <a:solidFill>
                  <a:srgbClr val="000000"/>
                </a:solidFill>
                <a:latin typeface="Calibri" panose="020F0502020204030204" charset="0"/>
              </a:endParaRPr>
            </a:p>
          </p:txBody>
        </p:sp>
        <p:sp>
          <p:nvSpPr>
            <p:cNvPr id="28824" name="AutoShape 34"/>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25" name="Rectangle 35"/>
            <p:cNvSpPr>
              <a:spLocks noChangeArrowheads="1"/>
            </p:cNvSpPr>
            <p:nvPr/>
          </p:nvSpPr>
          <p:spPr bwMode="auto">
            <a:xfrm>
              <a:off x="48"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826" name="Rectangle 36"/>
            <p:cNvSpPr>
              <a:spLocks noChangeArrowheads="1"/>
            </p:cNvSpPr>
            <p:nvPr/>
          </p:nvSpPr>
          <p:spPr bwMode="auto">
            <a:xfrm>
              <a:off x="48" y="168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827" name="Rectangle 37"/>
            <p:cNvSpPr>
              <a:spLocks noChangeArrowheads="1"/>
            </p:cNvSpPr>
            <p:nvPr/>
          </p:nvSpPr>
          <p:spPr bwMode="auto">
            <a:xfrm>
              <a:off x="48" y="196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828" name="Rectangle 38"/>
            <p:cNvSpPr>
              <a:spLocks noChangeArrowheads="1"/>
            </p:cNvSpPr>
            <p:nvPr/>
          </p:nvSpPr>
          <p:spPr bwMode="auto">
            <a:xfrm>
              <a:off x="48" y="22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829" name="Rectangle 39"/>
            <p:cNvSpPr>
              <a:spLocks noChangeArrowheads="1"/>
            </p:cNvSpPr>
            <p:nvPr/>
          </p:nvSpPr>
          <p:spPr bwMode="auto">
            <a:xfrm>
              <a:off x="48" y="25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830" name="AutoShape 40"/>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31" name="Rectangle 41"/>
            <p:cNvSpPr>
              <a:spLocks noChangeArrowheads="1"/>
            </p:cNvSpPr>
            <p:nvPr/>
          </p:nvSpPr>
          <p:spPr bwMode="auto">
            <a:xfrm>
              <a:off x="48"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28832" name="Rectangle 42"/>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28833" name="Rectangle 43"/>
            <p:cNvSpPr>
              <a:spLocks noChangeArrowheads="1"/>
            </p:cNvSpPr>
            <p:nvPr/>
          </p:nvSpPr>
          <p:spPr bwMode="auto">
            <a:xfrm>
              <a:off x="1920"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28834" name="Rectangle 44"/>
            <p:cNvSpPr>
              <a:spLocks noChangeArrowheads="1"/>
            </p:cNvSpPr>
            <p:nvPr/>
          </p:nvSpPr>
          <p:spPr bwMode="auto">
            <a:xfrm>
              <a:off x="1920"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835" name="Line 45"/>
            <p:cNvSpPr>
              <a:spLocks noChangeShapeType="1"/>
            </p:cNvSpPr>
            <p:nvPr/>
          </p:nvSpPr>
          <p:spPr bwMode="auto">
            <a:xfrm>
              <a:off x="1776" y="1536"/>
              <a:ext cx="192" cy="24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9" name="Group 46"/>
          <p:cNvGrpSpPr/>
          <p:nvPr/>
        </p:nvGrpSpPr>
        <p:grpSpPr bwMode="auto">
          <a:xfrm>
            <a:off x="0" y="1295400"/>
            <a:ext cx="9144000" cy="5562600"/>
            <a:chOff x="0" y="816"/>
            <a:chExt cx="5760" cy="3504"/>
          </a:xfrm>
        </p:grpSpPr>
        <p:sp>
          <p:nvSpPr>
            <p:cNvPr id="28790" name="Rectangle 47"/>
            <p:cNvSpPr>
              <a:spLocks noChangeArrowheads="1"/>
            </p:cNvSpPr>
            <p:nvPr/>
          </p:nvSpPr>
          <p:spPr bwMode="auto">
            <a:xfrm>
              <a:off x="0" y="816"/>
              <a:ext cx="5760" cy="3504"/>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91" name="Rectangle 48"/>
            <p:cNvSpPr>
              <a:spLocks noChangeArrowheads="1"/>
            </p:cNvSpPr>
            <p:nvPr/>
          </p:nvSpPr>
          <p:spPr bwMode="auto">
            <a:xfrm>
              <a:off x="2448"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92" name="Rectangle 49"/>
            <p:cNvSpPr>
              <a:spLocks noChangeArrowheads="1"/>
            </p:cNvSpPr>
            <p:nvPr/>
          </p:nvSpPr>
          <p:spPr bwMode="auto">
            <a:xfrm>
              <a:off x="1296" y="1680"/>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93" name="Rectangle 50"/>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94" name="Rectangle 51"/>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endParaRPr lang="en-US" altLang="zh-CN" sz="2800" baseline="-25000">
                <a:solidFill>
                  <a:srgbClr val="000000"/>
                </a:solidFill>
                <a:latin typeface="Calibri" panose="020F0502020204030204" charset="0"/>
              </a:endParaRPr>
            </a:p>
          </p:txBody>
        </p:sp>
        <p:sp>
          <p:nvSpPr>
            <p:cNvPr id="28795" name="Rectangle 52"/>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endParaRPr lang="en-US" altLang="zh-CN" sz="2800" baseline="-25000">
                <a:solidFill>
                  <a:srgbClr val="000000"/>
                </a:solidFill>
                <a:latin typeface="Calibri" panose="020F0502020204030204" charset="0"/>
              </a:endParaRPr>
            </a:p>
          </p:txBody>
        </p:sp>
        <p:sp>
          <p:nvSpPr>
            <p:cNvPr id="28796" name="Rectangle 53"/>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endParaRPr lang="en-US" altLang="zh-CN" sz="2800" baseline="-25000">
                <a:solidFill>
                  <a:srgbClr val="000000"/>
                </a:solidFill>
                <a:latin typeface="Calibri" panose="020F0502020204030204" charset="0"/>
              </a:endParaRPr>
            </a:p>
          </p:txBody>
        </p:sp>
        <p:sp>
          <p:nvSpPr>
            <p:cNvPr id="28797" name="Rectangle 54"/>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endParaRPr lang="en-US" altLang="zh-CN" sz="2800" baseline="-25000">
                <a:solidFill>
                  <a:srgbClr val="000000"/>
                </a:solidFill>
                <a:latin typeface="Calibri" panose="020F0502020204030204" charset="0"/>
              </a:endParaRPr>
            </a:p>
          </p:txBody>
        </p:sp>
        <p:sp>
          <p:nvSpPr>
            <p:cNvPr id="28798" name="Rectangle 55"/>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endParaRPr lang="en-US" altLang="zh-CN" sz="2800" baseline="-25000">
                <a:solidFill>
                  <a:srgbClr val="000000"/>
                </a:solidFill>
                <a:latin typeface="Calibri" panose="020F0502020204030204" charset="0"/>
              </a:endParaRPr>
            </a:p>
          </p:txBody>
        </p:sp>
        <p:sp>
          <p:nvSpPr>
            <p:cNvPr id="28799" name="Rectangle 56"/>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endParaRPr lang="en-US" altLang="zh-CN" sz="2800" baseline="-25000">
                <a:solidFill>
                  <a:srgbClr val="000000"/>
                </a:solidFill>
                <a:latin typeface="Calibri" panose="020F0502020204030204" charset="0"/>
              </a:endParaRPr>
            </a:p>
          </p:txBody>
        </p:sp>
        <p:sp>
          <p:nvSpPr>
            <p:cNvPr id="28800" name="AutoShape 57"/>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01" name="Rectangle 58"/>
            <p:cNvSpPr>
              <a:spLocks noChangeArrowheads="1"/>
            </p:cNvSpPr>
            <p:nvPr/>
          </p:nvSpPr>
          <p:spPr bwMode="auto">
            <a:xfrm>
              <a:off x="48"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802" name="Rectangle 59"/>
            <p:cNvSpPr>
              <a:spLocks noChangeArrowheads="1"/>
            </p:cNvSpPr>
            <p:nvPr/>
          </p:nvSpPr>
          <p:spPr bwMode="auto">
            <a:xfrm>
              <a:off x="48" y="168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803" name="Rectangle 60"/>
            <p:cNvSpPr>
              <a:spLocks noChangeArrowheads="1"/>
            </p:cNvSpPr>
            <p:nvPr/>
          </p:nvSpPr>
          <p:spPr bwMode="auto">
            <a:xfrm>
              <a:off x="48" y="196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804" name="Rectangle 61"/>
            <p:cNvSpPr>
              <a:spLocks noChangeArrowheads="1"/>
            </p:cNvSpPr>
            <p:nvPr/>
          </p:nvSpPr>
          <p:spPr bwMode="auto">
            <a:xfrm>
              <a:off x="48" y="22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805" name="Rectangle 62"/>
            <p:cNvSpPr>
              <a:spLocks noChangeArrowheads="1"/>
            </p:cNvSpPr>
            <p:nvPr/>
          </p:nvSpPr>
          <p:spPr bwMode="auto">
            <a:xfrm>
              <a:off x="48" y="25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806" name="AutoShape 63"/>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07" name="Rectangle 64"/>
            <p:cNvSpPr>
              <a:spLocks noChangeArrowheads="1"/>
            </p:cNvSpPr>
            <p:nvPr/>
          </p:nvSpPr>
          <p:spPr bwMode="auto">
            <a:xfrm>
              <a:off x="48"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28808" name="Rectangle 65"/>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28809" name="Rectangle 66"/>
            <p:cNvSpPr>
              <a:spLocks noChangeArrowheads="1"/>
            </p:cNvSpPr>
            <p:nvPr/>
          </p:nvSpPr>
          <p:spPr bwMode="auto">
            <a:xfrm>
              <a:off x="1920"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28810" name="Rectangle 67"/>
            <p:cNvSpPr>
              <a:spLocks noChangeArrowheads="1"/>
            </p:cNvSpPr>
            <p:nvPr/>
          </p:nvSpPr>
          <p:spPr bwMode="auto">
            <a:xfrm>
              <a:off x="1920"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811" name="Rectangle 68"/>
            <p:cNvSpPr>
              <a:spLocks noChangeArrowheads="1"/>
            </p:cNvSpPr>
            <p:nvPr/>
          </p:nvSpPr>
          <p:spPr bwMode="auto">
            <a:xfrm>
              <a:off x="2544"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28812" name="Rectangle 69"/>
            <p:cNvSpPr>
              <a:spLocks noChangeArrowheads="1"/>
            </p:cNvSpPr>
            <p:nvPr/>
          </p:nvSpPr>
          <p:spPr bwMode="auto">
            <a:xfrm>
              <a:off x="2544"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28813" name="Rectangle 70"/>
            <p:cNvSpPr>
              <a:spLocks noChangeArrowheads="1"/>
            </p:cNvSpPr>
            <p:nvPr/>
          </p:nvSpPr>
          <p:spPr bwMode="auto">
            <a:xfrm>
              <a:off x="2544" y="1968"/>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grpSp>
      <p:grpSp>
        <p:nvGrpSpPr>
          <p:cNvPr id="74" name="Group 71"/>
          <p:cNvGrpSpPr/>
          <p:nvPr/>
        </p:nvGrpSpPr>
        <p:grpSpPr bwMode="auto">
          <a:xfrm>
            <a:off x="0" y="1295400"/>
            <a:ext cx="9144000" cy="5562600"/>
            <a:chOff x="0" y="768"/>
            <a:chExt cx="5760" cy="3504"/>
          </a:xfrm>
        </p:grpSpPr>
        <p:sp>
          <p:nvSpPr>
            <p:cNvPr id="28763" name="Rectangle 72"/>
            <p:cNvSpPr>
              <a:spLocks noChangeArrowheads="1"/>
            </p:cNvSpPr>
            <p:nvPr/>
          </p:nvSpPr>
          <p:spPr bwMode="auto">
            <a:xfrm>
              <a:off x="0" y="768"/>
              <a:ext cx="5760" cy="3504"/>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64" name="Rectangle 73"/>
            <p:cNvSpPr>
              <a:spLocks noChangeArrowheads="1"/>
            </p:cNvSpPr>
            <p:nvPr/>
          </p:nvSpPr>
          <p:spPr bwMode="auto">
            <a:xfrm>
              <a:off x="3072" y="960"/>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65" name="Rectangle 74"/>
            <p:cNvSpPr>
              <a:spLocks noChangeArrowheads="1"/>
            </p:cNvSpPr>
            <p:nvPr/>
          </p:nvSpPr>
          <p:spPr bwMode="auto">
            <a:xfrm>
              <a:off x="1296" y="1632"/>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66" name="Rectangle 75"/>
            <p:cNvSpPr>
              <a:spLocks noChangeArrowheads="1"/>
            </p:cNvSpPr>
            <p:nvPr/>
          </p:nvSpPr>
          <p:spPr bwMode="auto">
            <a:xfrm>
              <a:off x="672"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67" name="Rectangle 76"/>
            <p:cNvSpPr>
              <a:spLocks noChangeArrowheads="1"/>
            </p:cNvSpPr>
            <p:nvPr/>
          </p:nvSpPr>
          <p:spPr bwMode="auto">
            <a:xfrm>
              <a:off x="672"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endParaRPr lang="en-US" altLang="zh-CN" sz="2800" baseline="-25000">
                <a:solidFill>
                  <a:srgbClr val="000000"/>
                </a:solidFill>
                <a:latin typeface="Calibri" panose="020F0502020204030204" charset="0"/>
              </a:endParaRPr>
            </a:p>
          </p:txBody>
        </p:sp>
        <p:sp>
          <p:nvSpPr>
            <p:cNvPr id="28768" name="Rectangle 77"/>
            <p:cNvSpPr>
              <a:spLocks noChangeArrowheads="1"/>
            </p:cNvSpPr>
            <p:nvPr/>
          </p:nvSpPr>
          <p:spPr bwMode="auto">
            <a:xfrm>
              <a:off x="1296"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endParaRPr lang="en-US" altLang="zh-CN" sz="2800" baseline="-25000">
                <a:solidFill>
                  <a:srgbClr val="000000"/>
                </a:solidFill>
                <a:latin typeface="Calibri" panose="020F0502020204030204" charset="0"/>
              </a:endParaRPr>
            </a:p>
          </p:txBody>
        </p:sp>
        <p:sp>
          <p:nvSpPr>
            <p:cNvPr id="28769" name="Rectangle 78"/>
            <p:cNvSpPr>
              <a:spLocks noChangeArrowheads="1"/>
            </p:cNvSpPr>
            <p:nvPr/>
          </p:nvSpPr>
          <p:spPr bwMode="auto">
            <a:xfrm>
              <a:off x="1920"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endParaRPr lang="en-US" altLang="zh-CN" sz="2800" baseline="-25000">
                <a:solidFill>
                  <a:srgbClr val="000000"/>
                </a:solidFill>
                <a:latin typeface="Calibri" panose="020F0502020204030204" charset="0"/>
              </a:endParaRPr>
            </a:p>
          </p:txBody>
        </p:sp>
        <p:sp>
          <p:nvSpPr>
            <p:cNvPr id="28770" name="Rectangle 79"/>
            <p:cNvSpPr>
              <a:spLocks noChangeArrowheads="1"/>
            </p:cNvSpPr>
            <p:nvPr/>
          </p:nvSpPr>
          <p:spPr bwMode="auto">
            <a:xfrm>
              <a:off x="2544"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endParaRPr lang="en-US" altLang="zh-CN" sz="2800" baseline="-25000">
                <a:solidFill>
                  <a:srgbClr val="000000"/>
                </a:solidFill>
                <a:latin typeface="Calibri" panose="020F0502020204030204" charset="0"/>
              </a:endParaRPr>
            </a:p>
          </p:txBody>
        </p:sp>
        <p:sp>
          <p:nvSpPr>
            <p:cNvPr id="28771" name="Rectangle 80"/>
            <p:cNvSpPr>
              <a:spLocks noChangeArrowheads="1"/>
            </p:cNvSpPr>
            <p:nvPr/>
          </p:nvSpPr>
          <p:spPr bwMode="auto">
            <a:xfrm>
              <a:off x="3168"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endParaRPr lang="en-US" altLang="zh-CN" sz="2800" baseline="-25000">
                <a:solidFill>
                  <a:srgbClr val="000000"/>
                </a:solidFill>
                <a:latin typeface="Calibri" panose="020F0502020204030204" charset="0"/>
              </a:endParaRPr>
            </a:p>
          </p:txBody>
        </p:sp>
        <p:sp>
          <p:nvSpPr>
            <p:cNvPr id="28772" name="Rectangle 81"/>
            <p:cNvSpPr>
              <a:spLocks noChangeArrowheads="1"/>
            </p:cNvSpPr>
            <p:nvPr/>
          </p:nvSpPr>
          <p:spPr bwMode="auto">
            <a:xfrm>
              <a:off x="3792"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endParaRPr lang="en-US" altLang="zh-CN" sz="2800" baseline="-25000">
                <a:solidFill>
                  <a:srgbClr val="000000"/>
                </a:solidFill>
                <a:latin typeface="Calibri" panose="020F0502020204030204" charset="0"/>
              </a:endParaRPr>
            </a:p>
          </p:txBody>
        </p:sp>
        <p:sp>
          <p:nvSpPr>
            <p:cNvPr id="28773" name="AutoShape 82"/>
            <p:cNvSpPr>
              <a:spLocks noChangeArrowheads="1"/>
            </p:cNvSpPr>
            <p:nvPr/>
          </p:nvSpPr>
          <p:spPr bwMode="auto">
            <a:xfrm>
              <a:off x="4416" y="1104"/>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74" name="Rectangle 83"/>
            <p:cNvSpPr>
              <a:spLocks noChangeArrowheads="1"/>
            </p:cNvSpPr>
            <p:nvPr/>
          </p:nvSpPr>
          <p:spPr bwMode="auto">
            <a:xfrm>
              <a:off x="48" y="13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775" name="Rectangle 84"/>
            <p:cNvSpPr>
              <a:spLocks noChangeArrowheads="1"/>
            </p:cNvSpPr>
            <p:nvPr/>
          </p:nvSpPr>
          <p:spPr bwMode="auto">
            <a:xfrm>
              <a:off x="48" y="163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776" name="Rectangle 85"/>
            <p:cNvSpPr>
              <a:spLocks noChangeArrowheads="1"/>
            </p:cNvSpPr>
            <p:nvPr/>
          </p:nvSpPr>
          <p:spPr bwMode="auto">
            <a:xfrm>
              <a:off x="48" y="192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777" name="Rectangle 86"/>
            <p:cNvSpPr>
              <a:spLocks noChangeArrowheads="1"/>
            </p:cNvSpPr>
            <p:nvPr/>
          </p:nvSpPr>
          <p:spPr bwMode="auto">
            <a:xfrm>
              <a:off x="48" y="22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778" name="Rectangle 87"/>
            <p:cNvSpPr>
              <a:spLocks noChangeArrowheads="1"/>
            </p:cNvSpPr>
            <p:nvPr/>
          </p:nvSpPr>
          <p:spPr bwMode="auto">
            <a:xfrm>
              <a:off x="48" y="249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779" name="AutoShape 88"/>
            <p:cNvSpPr>
              <a:spLocks noChangeArrowheads="1"/>
            </p:cNvSpPr>
            <p:nvPr/>
          </p:nvSpPr>
          <p:spPr bwMode="auto">
            <a:xfrm rot="5400000">
              <a:off x="-216" y="3240"/>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80" name="Rectangle 89"/>
            <p:cNvSpPr>
              <a:spLocks noChangeArrowheads="1"/>
            </p:cNvSpPr>
            <p:nvPr/>
          </p:nvSpPr>
          <p:spPr bwMode="auto">
            <a:xfrm>
              <a:off x="48" y="13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28781" name="Rectangle 90"/>
            <p:cNvSpPr>
              <a:spLocks noChangeArrowheads="1"/>
            </p:cNvSpPr>
            <p:nvPr/>
          </p:nvSpPr>
          <p:spPr bwMode="auto">
            <a:xfrm>
              <a:off x="1296"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28782" name="Rectangle 91"/>
            <p:cNvSpPr>
              <a:spLocks noChangeArrowheads="1"/>
            </p:cNvSpPr>
            <p:nvPr/>
          </p:nvSpPr>
          <p:spPr bwMode="auto">
            <a:xfrm>
              <a:off x="1920"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28783" name="Rectangle 92"/>
            <p:cNvSpPr>
              <a:spLocks noChangeArrowheads="1"/>
            </p:cNvSpPr>
            <p:nvPr/>
          </p:nvSpPr>
          <p:spPr bwMode="auto">
            <a:xfrm>
              <a:off x="1920"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84" name="Rectangle 93"/>
            <p:cNvSpPr>
              <a:spLocks noChangeArrowheads="1"/>
            </p:cNvSpPr>
            <p:nvPr/>
          </p:nvSpPr>
          <p:spPr bwMode="auto">
            <a:xfrm>
              <a:off x="2544"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28785" name="Rectangle 94"/>
            <p:cNvSpPr>
              <a:spLocks noChangeArrowheads="1"/>
            </p:cNvSpPr>
            <p:nvPr/>
          </p:nvSpPr>
          <p:spPr bwMode="auto">
            <a:xfrm>
              <a:off x="2544"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28786" name="Rectangle 95"/>
            <p:cNvSpPr>
              <a:spLocks noChangeArrowheads="1"/>
            </p:cNvSpPr>
            <p:nvPr/>
          </p:nvSpPr>
          <p:spPr bwMode="auto">
            <a:xfrm>
              <a:off x="2544" y="1920"/>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87" name="Rectangle 96"/>
            <p:cNvSpPr>
              <a:spLocks noChangeArrowheads="1"/>
            </p:cNvSpPr>
            <p:nvPr/>
          </p:nvSpPr>
          <p:spPr bwMode="auto">
            <a:xfrm>
              <a:off x="3168"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28788" name="Rectangle 97"/>
            <p:cNvSpPr>
              <a:spLocks noChangeArrowheads="1"/>
            </p:cNvSpPr>
            <p:nvPr/>
          </p:nvSpPr>
          <p:spPr bwMode="auto">
            <a:xfrm>
              <a:off x="3168"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28789" name="Rectangle 98"/>
            <p:cNvSpPr>
              <a:spLocks noChangeArrowheads="1"/>
            </p:cNvSpPr>
            <p:nvPr/>
          </p:nvSpPr>
          <p:spPr bwMode="auto">
            <a:xfrm>
              <a:off x="3168" y="19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grpSp>
      <p:grpSp>
        <p:nvGrpSpPr>
          <p:cNvPr id="102" name="Group 99"/>
          <p:cNvGrpSpPr/>
          <p:nvPr/>
        </p:nvGrpSpPr>
        <p:grpSpPr bwMode="auto">
          <a:xfrm>
            <a:off x="0" y="1295400"/>
            <a:ext cx="9144000" cy="5562600"/>
            <a:chOff x="0" y="768"/>
            <a:chExt cx="5760" cy="3504"/>
          </a:xfrm>
        </p:grpSpPr>
        <p:sp>
          <p:nvSpPr>
            <p:cNvPr id="28733" name="Rectangle 100"/>
            <p:cNvSpPr>
              <a:spLocks noChangeArrowheads="1"/>
            </p:cNvSpPr>
            <p:nvPr/>
          </p:nvSpPr>
          <p:spPr bwMode="auto">
            <a:xfrm>
              <a:off x="0" y="768"/>
              <a:ext cx="5760" cy="3504"/>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34" name="Rectangle 101"/>
            <p:cNvSpPr>
              <a:spLocks noChangeArrowheads="1"/>
            </p:cNvSpPr>
            <p:nvPr/>
          </p:nvSpPr>
          <p:spPr bwMode="auto">
            <a:xfrm>
              <a:off x="3696" y="960"/>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35" name="Rectangle 102"/>
            <p:cNvSpPr>
              <a:spLocks noChangeArrowheads="1"/>
            </p:cNvSpPr>
            <p:nvPr/>
          </p:nvSpPr>
          <p:spPr bwMode="auto">
            <a:xfrm>
              <a:off x="1296" y="1632"/>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36" name="Rectangle 103"/>
            <p:cNvSpPr>
              <a:spLocks noChangeArrowheads="1"/>
            </p:cNvSpPr>
            <p:nvPr/>
          </p:nvSpPr>
          <p:spPr bwMode="auto">
            <a:xfrm>
              <a:off x="672"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37" name="Rectangle 104"/>
            <p:cNvSpPr>
              <a:spLocks noChangeArrowheads="1"/>
            </p:cNvSpPr>
            <p:nvPr/>
          </p:nvSpPr>
          <p:spPr bwMode="auto">
            <a:xfrm>
              <a:off x="672"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endParaRPr lang="en-US" altLang="zh-CN" sz="2800" baseline="-25000">
                <a:solidFill>
                  <a:srgbClr val="000000"/>
                </a:solidFill>
                <a:latin typeface="Calibri" panose="020F0502020204030204" charset="0"/>
              </a:endParaRPr>
            </a:p>
          </p:txBody>
        </p:sp>
        <p:sp>
          <p:nvSpPr>
            <p:cNvPr id="28738" name="Rectangle 105"/>
            <p:cNvSpPr>
              <a:spLocks noChangeArrowheads="1"/>
            </p:cNvSpPr>
            <p:nvPr/>
          </p:nvSpPr>
          <p:spPr bwMode="auto">
            <a:xfrm>
              <a:off x="1296"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endParaRPr lang="en-US" altLang="zh-CN" sz="2800" baseline="-25000">
                <a:solidFill>
                  <a:srgbClr val="000000"/>
                </a:solidFill>
                <a:latin typeface="Calibri" panose="020F0502020204030204" charset="0"/>
              </a:endParaRPr>
            </a:p>
          </p:txBody>
        </p:sp>
        <p:sp>
          <p:nvSpPr>
            <p:cNvPr id="28739" name="Rectangle 106"/>
            <p:cNvSpPr>
              <a:spLocks noChangeArrowheads="1"/>
            </p:cNvSpPr>
            <p:nvPr/>
          </p:nvSpPr>
          <p:spPr bwMode="auto">
            <a:xfrm>
              <a:off x="1920"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endParaRPr lang="en-US" altLang="zh-CN" sz="2800" baseline="-25000">
                <a:solidFill>
                  <a:srgbClr val="000000"/>
                </a:solidFill>
                <a:latin typeface="Calibri" panose="020F0502020204030204" charset="0"/>
              </a:endParaRPr>
            </a:p>
          </p:txBody>
        </p:sp>
        <p:sp>
          <p:nvSpPr>
            <p:cNvPr id="28740" name="Rectangle 107"/>
            <p:cNvSpPr>
              <a:spLocks noChangeArrowheads="1"/>
            </p:cNvSpPr>
            <p:nvPr/>
          </p:nvSpPr>
          <p:spPr bwMode="auto">
            <a:xfrm>
              <a:off x="2544"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endParaRPr lang="en-US" altLang="zh-CN" sz="2800" baseline="-25000">
                <a:solidFill>
                  <a:srgbClr val="000000"/>
                </a:solidFill>
                <a:latin typeface="Calibri" panose="020F0502020204030204" charset="0"/>
              </a:endParaRPr>
            </a:p>
          </p:txBody>
        </p:sp>
        <p:sp>
          <p:nvSpPr>
            <p:cNvPr id="28741" name="Rectangle 108"/>
            <p:cNvSpPr>
              <a:spLocks noChangeArrowheads="1"/>
            </p:cNvSpPr>
            <p:nvPr/>
          </p:nvSpPr>
          <p:spPr bwMode="auto">
            <a:xfrm>
              <a:off x="3168"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endParaRPr lang="en-US" altLang="zh-CN" sz="2800" baseline="-25000">
                <a:solidFill>
                  <a:srgbClr val="000000"/>
                </a:solidFill>
                <a:latin typeface="Calibri" panose="020F0502020204030204" charset="0"/>
              </a:endParaRPr>
            </a:p>
          </p:txBody>
        </p:sp>
        <p:sp>
          <p:nvSpPr>
            <p:cNvPr id="28742" name="Rectangle 109"/>
            <p:cNvSpPr>
              <a:spLocks noChangeArrowheads="1"/>
            </p:cNvSpPr>
            <p:nvPr/>
          </p:nvSpPr>
          <p:spPr bwMode="auto">
            <a:xfrm>
              <a:off x="3792"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endParaRPr lang="en-US" altLang="zh-CN" sz="2800" baseline="-25000">
                <a:solidFill>
                  <a:srgbClr val="000000"/>
                </a:solidFill>
                <a:latin typeface="Calibri" panose="020F0502020204030204" charset="0"/>
              </a:endParaRPr>
            </a:p>
          </p:txBody>
        </p:sp>
        <p:sp>
          <p:nvSpPr>
            <p:cNvPr id="28743" name="AutoShape 110"/>
            <p:cNvSpPr>
              <a:spLocks noChangeArrowheads="1"/>
            </p:cNvSpPr>
            <p:nvPr/>
          </p:nvSpPr>
          <p:spPr bwMode="auto">
            <a:xfrm>
              <a:off x="4416" y="1104"/>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44" name="Rectangle 111"/>
            <p:cNvSpPr>
              <a:spLocks noChangeArrowheads="1"/>
            </p:cNvSpPr>
            <p:nvPr/>
          </p:nvSpPr>
          <p:spPr bwMode="auto">
            <a:xfrm>
              <a:off x="48" y="13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745" name="Rectangle 112"/>
            <p:cNvSpPr>
              <a:spLocks noChangeArrowheads="1"/>
            </p:cNvSpPr>
            <p:nvPr/>
          </p:nvSpPr>
          <p:spPr bwMode="auto">
            <a:xfrm>
              <a:off x="48" y="163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746" name="Rectangle 113"/>
            <p:cNvSpPr>
              <a:spLocks noChangeArrowheads="1"/>
            </p:cNvSpPr>
            <p:nvPr/>
          </p:nvSpPr>
          <p:spPr bwMode="auto">
            <a:xfrm>
              <a:off x="48" y="192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747" name="Rectangle 114"/>
            <p:cNvSpPr>
              <a:spLocks noChangeArrowheads="1"/>
            </p:cNvSpPr>
            <p:nvPr/>
          </p:nvSpPr>
          <p:spPr bwMode="auto">
            <a:xfrm>
              <a:off x="48" y="22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748" name="Rectangle 115"/>
            <p:cNvSpPr>
              <a:spLocks noChangeArrowheads="1"/>
            </p:cNvSpPr>
            <p:nvPr/>
          </p:nvSpPr>
          <p:spPr bwMode="auto">
            <a:xfrm>
              <a:off x="48" y="249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749" name="AutoShape 116"/>
            <p:cNvSpPr>
              <a:spLocks noChangeArrowheads="1"/>
            </p:cNvSpPr>
            <p:nvPr/>
          </p:nvSpPr>
          <p:spPr bwMode="auto">
            <a:xfrm rot="5400000">
              <a:off x="-216" y="3240"/>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50" name="Rectangle 117"/>
            <p:cNvSpPr>
              <a:spLocks noChangeArrowheads="1"/>
            </p:cNvSpPr>
            <p:nvPr/>
          </p:nvSpPr>
          <p:spPr bwMode="auto">
            <a:xfrm>
              <a:off x="48" y="13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28751" name="Rectangle 118"/>
            <p:cNvSpPr>
              <a:spLocks noChangeArrowheads="1"/>
            </p:cNvSpPr>
            <p:nvPr/>
          </p:nvSpPr>
          <p:spPr bwMode="auto">
            <a:xfrm>
              <a:off x="1296"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28752" name="Rectangle 119"/>
            <p:cNvSpPr>
              <a:spLocks noChangeArrowheads="1"/>
            </p:cNvSpPr>
            <p:nvPr/>
          </p:nvSpPr>
          <p:spPr bwMode="auto">
            <a:xfrm>
              <a:off x="1920"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28753" name="Rectangle 120"/>
            <p:cNvSpPr>
              <a:spLocks noChangeArrowheads="1"/>
            </p:cNvSpPr>
            <p:nvPr/>
          </p:nvSpPr>
          <p:spPr bwMode="auto">
            <a:xfrm>
              <a:off x="1920"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54" name="Rectangle 121"/>
            <p:cNvSpPr>
              <a:spLocks noChangeArrowheads="1"/>
            </p:cNvSpPr>
            <p:nvPr/>
          </p:nvSpPr>
          <p:spPr bwMode="auto">
            <a:xfrm>
              <a:off x="2544"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28755" name="Rectangle 122"/>
            <p:cNvSpPr>
              <a:spLocks noChangeArrowheads="1"/>
            </p:cNvSpPr>
            <p:nvPr/>
          </p:nvSpPr>
          <p:spPr bwMode="auto">
            <a:xfrm>
              <a:off x="2544"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28756" name="Rectangle 123"/>
            <p:cNvSpPr>
              <a:spLocks noChangeArrowheads="1"/>
            </p:cNvSpPr>
            <p:nvPr/>
          </p:nvSpPr>
          <p:spPr bwMode="auto">
            <a:xfrm>
              <a:off x="2544" y="1920"/>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57" name="Rectangle 124"/>
            <p:cNvSpPr>
              <a:spLocks noChangeArrowheads="1"/>
            </p:cNvSpPr>
            <p:nvPr/>
          </p:nvSpPr>
          <p:spPr bwMode="auto">
            <a:xfrm>
              <a:off x="3168"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28758" name="Rectangle 125"/>
            <p:cNvSpPr>
              <a:spLocks noChangeArrowheads="1"/>
            </p:cNvSpPr>
            <p:nvPr/>
          </p:nvSpPr>
          <p:spPr bwMode="auto">
            <a:xfrm>
              <a:off x="3168"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28759" name="Rectangle 126"/>
            <p:cNvSpPr>
              <a:spLocks noChangeArrowheads="1"/>
            </p:cNvSpPr>
            <p:nvPr/>
          </p:nvSpPr>
          <p:spPr bwMode="auto">
            <a:xfrm>
              <a:off x="3168" y="19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60" name="Rectangle 127"/>
            <p:cNvSpPr>
              <a:spLocks noChangeArrowheads="1"/>
            </p:cNvSpPr>
            <p:nvPr/>
          </p:nvSpPr>
          <p:spPr bwMode="auto">
            <a:xfrm>
              <a:off x="3792"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28761" name="Rectangle 128"/>
            <p:cNvSpPr>
              <a:spLocks noChangeArrowheads="1"/>
            </p:cNvSpPr>
            <p:nvPr/>
          </p:nvSpPr>
          <p:spPr bwMode="auto">
            <a:xfrm>
              <a:off x="3792" y="19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28762" name="Rectangle 129"/>
            <p:cNvSpPr>
              <a:spLocks noChangeArrowheads="1"/>
            </p:cNvSpPr>
            <p:nvPr/>
          </p:nvSpPr>
          <p:spPr bwMode="auto">
            <a:xfrm>
              <a:off x="3792" y="2208"/>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grpSp>
      <p:grpSp>
        <p:nvGrpSpPr>
          <p:cNvPr id="133" name="Group 130"/>
          <p:cNvGrpSpPr/>
          <p:nvPr/>
        </p:nvGrpSpPr>
        <p:grpSpPr bwMode="auto">
          <a:xfrm>
            <a:off x="0" y="1295400"/>
            <a:ext cx="9144000" cy="5562600"/>
            <a:chOff x="0" y="768"/>
            <a:chExt cx="5760" cy="3504"/>
          </a:xfrm>
        </p:grpSpPr>
        <p:sp>
          <p:nvSpPr>
            <p:cNvPr id="28700" name="Rectangle 131"/>
            <p:cNvSpPr>
              <a:spLocks noChangeArrowheads="1"/>
            </p:cNvSpPr>
            <p:nvPr/>
          </p:nvSpPr>
          <p:spPr bwMode="auto">
            <a:xfrm>
              <a:off x="0" y="768"/>
              <a:ext cx="5760" cy="3504"/>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01" name="Rectangle 132"/>
            <p:cNvSpPr>
              <a:spLocks noChangeArrowheads="1"/>
            </p:cNvSpPr>
            <p:nvPr/>
          </p:nvSpPr>
          <p:spPr bwMode="auto">
            <a:xfrm>
              <a:off x="4320" y="960"/>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02" name="Rectangle 133"/>
            <p:cNvSpPr>
              <a:spLocks noChangeArrowheads="1"/>
            </p:cNvSpPr>
            <p:nvPr/>
          </p:nvSpPr>
          <p:spPr bwMode="auto">
            <a:xfrm>
              <a:off x="1296" y="1632"/>
              <a:ext cx="576" cy="240"/>
            </a:xfrm>
            <a:prstGeom prst="rect">
              <a:avLst/>
            </a:prstGeom>
            <a:solidFill>
              <a:srgbClr val="FFFF0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03" name="Rectangle 134"/>
            <p:cNvSpPr>
              <a:spLocks noChangeArrowheads="1"/>
            </p:cNvSpPr>
            <p:nvPr/>
          </p:nvSpPr>
          <p:spPr bwMode="auto">
            <a:xfrm>
              <a:off x="672"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04" name="Rectangle 135"/>
            <p:cNvSpPr>
              <a:spLocks noChangeArrowheads="1"/>
            </p:cNvSpPr>
            <p:nvPr/>
          </p:nvSpPr>
          <p:spPr bwMode="auto">
            <a:xfrm>
              <a:off x="672"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endParaRPr lang="en-US" altLang="zh-CN" sz="2800" baseline="-25000">
                <a:solidFill>
                  <a:srgbClr val="000000"/>
                </a:solidFill>
                <a:latin typeface="Calibri" panose="020F0502020204030204" charset="0"/>
              </a:endParaRPr>
            </a:p>
          </p:txBody>
        </p:sp>
        <p:sp>
          <p:nvSpPr>
            <p:cNvPr id="28705" name="Rectangle 136"/>
            <p:cNvSpPr>
              <a:spLocks noChangeArrowheads="1"/>
            </p:cNvSpPr>
            <p:nvPr/>
          </p:nvSpPr>
          <p:spPr bwMode="auto">
            <a:xfrm>
              <a:off x="1296"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endParaRPr lang="en-US" altLang="zh-CN" sz="2800" baseline="-25000">
                <a:solidFill>
                  <a:srgbClr val="000000"/>
                </a:solidFill>
                <a:latin typeface="Calibri" panose="020F0502020204030204" charset="0"/>
              </a:endParaRPr>
            </a:p>
          </p:txBody>
        </p:sp>
        <p:sp>
          <p:nvSpPr>
            <p:cNvPr id="28706" name="Rectangle 137"/>
            <p:cNvSpPr>
              <a:spLocks noChangeArrowheads="1"/>
            </p:cNvSpPr>
            <p:nvPr/>
          </p:nvSpPr>
          <p:spPr bwMode="auto">
            <a:xfrm>
              <a:off x="1920"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endParaRPr lang="en-US" altLang="zh-CN" sz="2800" baseline="-25000">
                <a:solidFill>
                  <a:srgbClr val="000000"/>
                </a:solidFill>
                <a:latin typeface="Calibri" panose="020F0502020204030204" charset="0"/>
              </a:endParaRPr>
            </a:p>
          </p:txBody>
        </p:sp>
        <p:sp>
          <p:nvSpPr>
            <p:cNvPr id="28707" name="Rectangle 138"/>
            <p:cNvSpPr>
              <a:spLocks noChangeArrowheads="1"/>
            </p:cNvSpPr>
            <p:nvPr/>
          </p:nvSpPr>
          <p:spPr bwMode="auto">
            <a:xfrm>
              <a:off x="2544"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endParaRPr lang="en-US" altLang="zh-CN" sz="2800" baseline="-25000">
                <a:solidFill>
                  <a:srgbClr val="000000"/>
                </a:solidFill>
                <a:latin typeface="Calibri" panose="020F0502020204030204" charset="0"/>
              </a:endParaRPr>
            </a:p>
          </p:txBody>
        </p:sp>
        <p:sp>
          <p:nvSpPr>
            <p:cNvPr id="28708" name="Rectangle 139"/>
            <p:cNvSpPr>
              <a:spLocks noChangeArrowheads="1"/>
            </p:cNvSpPr>
            <p:nvPr/>
          </p:nvSpPr>
          <p:spPr bwMode="auto">
            <a:xfrm>
              <a:off x="3168"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endParaRPr lang="en-US" altLang="zh-CN" sz="2800" baseline="-25000">
                <a:solidFill>
                  <a:srgbClr val="000000"/>
                </a:solidFill>
                <a:latin typeface="Calibri" panose="020F0502020204030204" charset="0"/>
              </a:endParaRPr>
            </a:p>
          </p:txBody>
        </p:sp>
        <p:sp>
          <p:nvSpPr>
            <p:cNvPr id="28709" name="Rectangle 140"/>
            <p:cNvSpPr>
              <a:spLocks noChangeArrowheads="1"/>
            </p:cNvSpPr>
            <p:nvPr/>
          </p:nvSpPr>
          <p:spPr bwMode="auto">
            <a:xfrm>
              <a:off x="3792"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endParaRPr lang="en-US" altLang="zh-CN" sz="2800" baseline="-25000">
                <a:solidFill>
                  <a:srgbClr val="000000"/>
                </a:solidFill>
                <a:latin typeface="Calibri" panose="020F0502020204030204" charset="0"/>
              </a:endParaRPr>
            </a:p>
          </p:txBody>
        </p:sp>
        <p:sp>
          <p:nvSpPr>
            <p:cNvPr id="28710" name="AutoShape 141"/>
            <p:cNvSpPr>
              <a:spLocks noChangeArrowheads="1"/>
            </p:cNvSpPr>
            <p:nvPr/>
          </p:nvSpPr>
          <p:spPr bwMode="auto">
            <a:xfrm>
              <a:off x="4416" y="1104"/>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11" name="Rectangle 142"/>
            <p:cNvSpPr>
              <a:spLocks noChangeArrowheads="1"/>
            </p:cNvSpPr>
            <p:nvPr/>
          </p:nvSpPr>
          <p:spPr bwMode="auto">
            <a:xfrm>
              <a:off x="48" y="13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712" name="Rectangle 143"/>
            <p:cNvSpPr>
              <a:spLocks noChangeArrowheads="1"/>
            </p:cNvSpPr>
            <p:nvPr/>
          </p:nvSpPr>
          <p:spPr bwMode="auto">
            <a:xfrm>
              <a:off x="48" y="163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713" name="Rectangle 144"/>
            <p:cNvSpPr>
              <a:spLocks noChangeArrowheads="1"/>
            </p:cNvSpPr>
            <p:nvPr/>
          </p:nvSpPr>
          <p:spPr bwMode="auto">
            <a:xfrm>
              <a:off x="48" y="192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714" name="Rectangle 145"/>
            <p:cNvSpPr>
              <a:spLocks noChangeArrowheads="1"/>
            </p:cNvSpPr>
            <p:nvPr/>
          </p:nvSpPr>
          <p:spPr bwMode="auto">
            <a:xfrm>
              <a:off x="48" y="22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715" name="Rectangle 146"/>
            <p:cNvSpPr>
              <a:spLocks noChangeArrowheads="1"/>
            </p:cNvSpPr>
            <p:nvPr/>
          </p:nvSpPr>
          <p:spPr bwMode="auto">
            <a:xfrm>
              <a:off x="48" y="249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716" name="AutoShape 147"/>
            <p:cNvSpPr>
              <a:spLocks noChangeArrowheads="1"/>
            </p:cNvSpPr>
            <p:nvPr/>
          </p:nvSpPr>
          <p:spPr bwMode="auto">
            <a:xfrm rot="5400000">
              <a:off x="-216" y="3240"/>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17" name="Rectangle 148"/>
            <p:cNvSpPr>
              <a:spLocks noChangeArrowheads="1"/>
            </p:cNvSpPr>
            <p:nvPr/>
          </p:nvSpPr>
          <p:spPr bwMode="auto">
            <a:xfrm>
              <a:off x="48" y="13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28718" name="Rectangle 149"/>
            <p:cNvSpPr>
              <a:spLocks noChangeArrowheads="1"/>
            </p:cNvSpPr>
            <p:nvPr/>
          </p:nvSpPr>
          <p:spPr bwMode="auto">
            <a:xfrm>
              <a:off x="1296"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28719" name="Rectangle 150"/>
            <p:cNvSpPr>
              <a:spLocks noChangeArrowheads="1"/>
            </p:cNvSpPr>
            <p:nvPr/>
          </p:nvSpPr>
          <p:spPr bwMode="auto">
            <a:xfrm>
              <a:off x="1920"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28720" name="Rectangle 151"/>
            <p:cNvSpPr>
              <a:spLocks noChangeArrowheads="1"/>
            </p:cNvSpPr>
            <p:nvPr/>
          </p:nvSpPr>
          <p:spPr bwMode="auto">
            <a:xfrm>
              <a:off x="1920"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21" name="Rectangle 152"/>
            <p:cNvSpPr>
              <a:spLocks noChangeArrowheads="1"/>
            </p:cNvSpPr>
            <p:nvPr/>
          </p:nvSpPr>
          <p:spPr bwMode="auto">
            <a:xfrm>
              <a:off x="2544"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28722" name="Rectangle 153"/>
            <p:cNvSpPr>
              <a:spLocks noChangeArrowheads="1"/>
            </p:cNvSpPr>
            <p:nvPr/>
          </p:nvSpPr>
          <p:spPr bwMode="auto">
            <a:xfrm>
              <a:off x="2544"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28723" name="Rectangle 154"/>
            <p:cNvSpPr>
              <a:spLocks noChangeArrowheads="1"/>
            </p:cNvSpPr>
            <p:nvPr/>
          </p:nvSpPr>
          <p:spPr bwMode="auto">
            <a:xfrm>
              <a:off x="2544" y="1920"/>
              <a:ext cx="576" cy="240"/>
            </a:xfrm>
            <a:prstGeom prst="rect">
              <a:avLst/>
            </a:prstGeom>
            <a:solidFill>
              <a:srgbClr val="FFFF00"/>
            </a:solidFill>
            <a:ln w="28575">
              <a:solidFill>
                <a:schemeClr val="tx1"/>
              </a:solidFill>
              <a:miter lim="800000"/>
            </a:ln>
          </p:spPr>
          <p:txBody>
            <a:bodyPr wrap="none" anchor="ctr"/>
            <a:lstStyle/>
            <a:p>
              <a:pPr algn="r"/>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24" name="Rectangle 155"/>
            <p:cNvSpPr>
              <a:spLocks noChangeArrowheads="1"/>
            </p:cNvSpPr>
            <p:nvPr/>
          </p:nvSpPr>
          <p:spPr bwMode="auto">
            <a:xfrm>
              <a:off x="3168"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28725" name="Rectangle 156"/>
            <p:cNvSpPr>
              <a:spLocks noChangeArrowheads="1"/>
            </p:cNvSpPr>
            <p:nvPr/>
          </p:nvSpPr>
          <p:spPr bwMode="auto">
            <a:xfrm>
              <a:off x="3168"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28726" name="Rectangle 157"/>
            <p:cNvSpPr>
              <a:spLocks noChangeArrowheads="1"/>
            </p:cNvSpPr>
            <p:nvPr/>
          </p:nvSpPr>
          <p:spPr bwMode="auto">
            <a:xfrm>
              <a:off x="3168" y="19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27" name="Rectangle 158"/>
            <p:cNvSpPr>
              <a:spLocks noChangeArrowheads="1"/>
            </p:cNvSpPr>
            <p:nvPr/>
          </p:nvSpPr>
          <p:spPr bwMode="auto">
            <a:xfrm>
              <a:off x="3792"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28728" name="Rectangle 159"/>
            <p:cNvSpPr>
              <a:spLocks noChangeArrowheads="1"/>
            </p:cNvSpPr>
            <p:nvPr/>
          </p:nvSpPr>
          <p:spPr bwMode="auto">
            <a:xfrm>
              <a:off x="3792" y="19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28729" name="Rectangle 160"/>
            <p:cNvSpPr>
              <a:spLocks noChangeArrowheads="1"/>
            </p:cNvSpPr>
            <p:nvPr/>
          </p:nvSpPr>
          <p:spPr bwMode="auto">
            <a:xfrm>
              <a:off x="3792" y="2208"/>
              <a:ext cx="576" cy="240"/>
            </a:xfrm>
            <a:prstGeom prst="rect">
              <a:avLst/>
            </a:prstGeom>
            <a:solidFill>
              <a:srgbClr val="FFFF00"/>
            </a:solidFill>
            <a:ln w="28575">
              <a:solidFill>
                <a:schemeClr val="tx1"/>
              </a:solidFill>
              <a:miter lim="800000"/>
            </a:ln>
          </p:spPr>
          <p:txBody>
            <a:bodyPr wrap="none" anchor="ctr"/>
            <a:lstStyle/>
            <a:p>
              <a:pPr algn="r"/>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730" name="Rectangle 161"/>
            <p:cNvSpPr>
              <a:spLocks noChangeArrowheads="1"/>
            </p:cNvSpPr>
            <p:nvPr/>
          </p:nvSpPr>
          <p:spPr bwMode="auto">
            <a:xfrm>
              <a:off x="4416"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28731" name="Rectangle 162"/>
            <p:cNvSpPr>
              <a:spLocks noChangeArrowheads="1"/>
            </p:cNvSpPr>
            <p:nvPr/>
          </p:nvSpPr>
          <p:spPr bwMode="auto">
            <a:xfrm>
              <a:off x="4416" y="19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28732" name="Rectangle 163"/>
            <p:cNvSpPr>
              <a:spLocks noChangeArrowheads="1"/>
            </p:cNvSpPr>
            <p:nvPr/>
          </p:nvSpPr>
          <p:spPr bwMode="auto">
            <a:xfrm>
              <a:off x="4416" y="220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grpSp>
      <p:sp>
        <p:nvSpPr>
          <p:cNvPr id="28684" name="Rectangle 164"/>
          <p:cNvSpPr>
            <a:spLocks noChangeArrowheads="1"/>
          </p:cNvSpPr>
          <p:nvPr/>
        </p:nvSpPr>
        <p:spPr bwMode="auto">
          <a:xfrm>
            <a:off x="1066800" y="2209800"/>
            <a:ext cx="914400" cy="38100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28685" name="Rectangle 165"/>
          <p:cNvSpPr>
            <a:spLocks noChangeArrowheads="1"/>
          </p:cNvSpPr>
          <p:nvPr/>
        </p:nvSpPr>
        <p:spPr bwMode="auto">
          <a:xfrm>
            <a:off x="1066800" y="1676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endParaRPr lang="en-US" altLang="zh-CN" sz="2800" baseline="-25000">
              <a:solidFill>
                <a:srgbClr val="000000"/>
              </a:solidFill>
              <a:latin typeface="Calibri" panose="020F0502020204030204" charset="0"/>
            </a:endParaRPr>
          </a:p>
        </p:txBody>
      </p:sp>
      <p:sp>
        <p:nvSpPr>
          <p:cNvPr id="28686" name="Rectangle 166"/>
          <p:cNvSpPr>
            <a:spLocks noChangeArrowheads="1"/>
          </p:cNvSpPr>
          <p:nvPr/>
        </p:nvSpPr>
        <p:spPr bwMode="auto">
          <a:xfrm>
            <a:off x="2057400" y="1676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endParaRPr lang="en-US" altLang="zh-CN" sz="2800" baseline="-25000">
              <a:solidFill>
                <a:srgbClr val="000000"/>
              </a:solidFill>
              <a:latin typeface="Calibri" panose="020F0502020204030204" charset="0"/>
            </a:endParaRPr>
          </a:p>
        </p:txBody>
      </p:sp>
      <p:sp>
        <p:nvSpPr>
          <p:cNvPr id="28687" name="Rectangle 167"/>
          <p:cNvSpPr>
            <a:spLocks noChangeArrowheads="1"/>
          </p:cNvSpPr>
          <p:nvPr/>
        </p:nvSpPr>
        <p:spPr bwMode="auto">
          <a:xfrm>
            <a:off x="3048000" y="1676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endParaRPr lang="en-US" altLang="zh-CN" sz="2800" baseline="-25000">
              <a:solidFill>
                <a:srgbClr val="000000"/>
              </a:solidFill>
              <a:latin typeface="Calibri" panose="020F0502020204030204" charset="0"/>
            </a:endParaRPr>
          </a:p>
        </p:txBody>
      </p:sp>
      <p:sp>
        <p:nvSpPr>
          <p:cNvPr id="28688" name="Rectangle 168"/>
          <p:cNvSpPr>
            <a:spLocks noChangeArrowheads="1"/>
          </p:cNvSpPr>
          <p:nvPr/>
        </p:nvSpPr>
        <p:spPr bwMode="auto">
          <a:xfrm>
            <a:off x="4038600" y="1676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endParaRPr lang="en-US" altLang="zh-CN" sz="2800" baseline="-25000">
              <a:solidFill>
                <a:srgbClr val="000000"/>
              </a:solidFill>
              <a:latin typeface="Calibri" panose="020F0502020204030204" charset="0"/>
            </a:endParaRPr>
          </a:p>
        </p:txBody>
      </p:sp>
      <p:sp>
        <p:nvSpPr>
          <p:cNvPr id="28689" name="Rectangle 169"/>
          <p:cNvSpPr>
            <a:spLocks noChangeArrowheads="1"/>
          </p:cNvSpPr>
          <p:nvPr/>
        </p:nvSpPr>
        <p:spPr bwMode="auto">
          <a:xfrm>
            <a:off x="5029200" y="1676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endParaRPr lang="en-US" altLang="zh-CN" sz="2800" baseline="-25000">
              <a:solidFill>
                <a:srgbClr val="000000"/>
              </a:solidFill>
              <a:latin typeface="Calibri" panose="020F0502020204030204" charset="0"/>
            </a:endParaRPr>
          </a:p>
        </p:txBody>
      </p:sp>
      <p:sp>
        <p:nvSpPr>
          <p:cNvPr id="28690" name="Rectangle 170"/>
          <p:cNvSpPr>
            <a:spLocks noChangeArrowheads="1"/>
          </p:cNvSpPr>
          <p:nvPr/>
        </p:nvSpPr>
        <p:spPr bwMode="auto">
          <a:xfrm>
            <a:off x="6019800" y="1676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endParaRPr lang="en-US" altLang="zh-CN" sz="2800" baseline="-25000">
              <a:solidFill>
                <a:srgbClr val="000000"/>
              </a:solidFill>
              <a:latin typeface="Calibri" panose="020F0502020204030204" charset="0"/>
            </a:endParaRPr>
          </a:p>
        </p:txBody>
      </p:sp>
      <p:sp>
        <p:nvSpPr>
          <p:cNvPr id="28691" name="AutoShape 171"/>
          <p:cNvSpPr>
            <a:spLocks noChangeArrowheads="1"/>
          </p:cNvSpPr>
          <p:nvPr/>
        </p:nvSpPr>
        <p:spPr bwMode="auto">
          <a:xfrm>
            <a:off x="7010400" y="1828800"/>
            <a:ext cx="1676400" cy="228600"/>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692" name="Rectangle 172"/>
          <p:cNvSpPr>
            <a:spLocks noChangeArrowheads="1"/>
          </p:cNvSpPr>
          <p:nvPr/>
        </p:nvSpPr>
        <p:spPr bwMode="auto">
          <a:xfrm>
            <a:off x="76200" y="22098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693" name="Rectangle 173"/>
          <p:cNvSpPr>
            <a:spLocks noChangeArrowheads="1"/>
          </p:cNvSpPr>
          <p:nvPr/>
        </p:nvSpPr>
        <p:spPr bwMode="auto">
          <a:xfrm>
            <a:off x="76200" y="26670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694" name="Rectangle 174"/>
          <p:cNvSpPr>
            <a:spLocks noChangeArrowheads="1"/>
          </p:cNvSpPr>
          <p:nvPr/>
        </p:nvSpPr>
        <p:spPr bwMode="auto">
          <a:xfrm>
            <a:off x="76200" y="31242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695" name="Rectangle 175"/>
          <p:cNvSpPr>
            <a:spLocks noChangeArrowheads="1"/>
          </p:cNvSpPr>
          <p:nvPr/>
        </p:nvSpPr>
        <p:spPr bwMode="auto">
          <a:xfrm>
            <a:off x="76200" y="3581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696" name="Rectangle 176"/>
          <p:cNvSpPr>
            <a:spLocks noChangeArrowheads="1"/>
          </p:cNvSpPr>
          <p:nvPr/>
        </p:nvSpPr>
        <p:spPr bwMode="auto">
          <a:xfrm>
            <a:off x="76200" y="4038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697" name="AutoShape 177"/>
          <p:cNvSpPr>
            <a:spLocks noChangeArrowheads="1"/>
          </p:cNvSpPr>
          <p:nvPr/>
        </p:nvSpPr>
        <p:spPr bwMode="auto">
          <a:xfrm rot="5400000">
            <a:off x="-342900" y="5219700"/>
            <a:ext cx="1676400" cy="228600"/>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698" name="Rectangle 178"/>
          <p:cNvSpPr>
            <a:spLocks noChangeArrowheads="1"/>
          </p:cNvSpPr>
          <p:nvPr/>
        </p:nvSpPr>
        <p:spPr bwMode="auto">
          <a:xfrm>
            <a:off x="76200" y="22098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141338" name="Text Box 180"/>
          <p:cNvSpPr txBox="1">
            <a:spLocks noChangeArrowheads="1"/>
          </p:cNvSpPr>
          <p:nvPr/>
        </p:nvSpPr>
        <p:spPr bwMode="auto">
          <a:xfrm>
            <a:off x="1147694" y="6039805"/>
            <a:ext cx="66175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zh-CN" altLang="en-US" b="0" dirty="0">
                <a:solidFill>
                  <a:srgbClr val="FF0000"/>
                </a:solidFill>
                <a:latin typeface="微软雅黑" panose="020B0503020204020204" pitchFamily="34" charset="-122"/>
                <a:ea typeface="微软雅黑" panose="020B0503020204020204" pitchFamily="34" charset="-122"/>
              </a:rPr>
              <a:t>这里描述的场景是：非控制流指令和</a:t>
            </a:r>
            <a:r>
              <a:rPr lang="en-US" altLang="zh-CN" b="0" dirty="0">
                <a:solidFill>
                  <a:srgbClr val="FF0000"/>
                </a:solidFill>
                <a:latin typeface="微软雅黑" panose="020B0503020204020204" pitchFamily="34" charset="-122"/>
                <a:ea typeface="微软雅黑" panose="020B0503020204020204" pitchFamily="34" charset="-122"/>
              </a:rPr>
              <a:t>Jump</a:t>
            </a:r>
            <a:r>
              <a:rPr lang="zh-CN" altLang="en-US" b="0" dirty="0">
                <a:solidFill>
                  <a:srgbClr val="FF0000"/>
                </a:solidFill>
                <a:latin typeface="微软雅黑" panose="020B0503020204020204" pitchFamily="34" charset="-122"/>
                <a:ea typeface="微软雅黑" panose="020B0503020204020204" pitchFamily="34" charset="-122"/>
              </a:rPr>
              <a:t>指令</a:t>
            </a:r>
            <a:r>
              <a:rPr lang="en-US" b="0" dirty="0">
                <a:solidFill>
                  <a:srgbClr val="FF0000"/>
                </a:solidFill>
                <a:latin typeface="微软雅黑" panose="020B0503020204020204" pitchFamily="34" charset="-122"/>
                <a:ea typeface="微软雅黑" panose="020B0503020204020204" pitchFamily="34" charset="-122"/>
              </a:rPr>
              <a:t>!</a:t>
            </a:r>
            <a:endParaRPr lang="en-US" b="0" dirty="0">
              <a:solidFill>
                <a:srgbClr val="FF0000"/>
              </a:solidFill>
              <a:latin typeface="微软雅黑" panose="020B0503020204020204" pitchFamily="34" charset="-122"/>
              <a:ea typeface="微软雅黑" panose="020B0503020204020204" pitchFamily="34" charset="-122"/>
            </a:endParaRPr>
          </a:p>
        </p:txBody>
      </p:sp>
      <p:sp>
        <p:nvSpPr>
          <p:cNvPr id="2" name="对话气泡: 圆角矩形 1"/>
          <p:cNvSpPr/>
          <p:nvPr/>
        </p:nvSpPr>
        <p:spPr>
          <a:xfrm>
            <a:off x="2677212" y="4495800"/>
            <a:ext cx="3266388" cy="838200"/>
          </a:xfrm>
          <a:prstGeom prst="wedgeRoundRectCallout">
            <a:avLst>
              <a:gd name="adj1" fmla="val 56798"/>
              <a:gd name="adj2" fmla="val -96479"/>
              <a:gd name="adj3" fmla="val 16667"/>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0" dirty="0">
                <a:latin typeface="微软雅黑" panose="020B0503020204020204" pitchFamily="34" charset="-122"/>
                <a:ea typeface="微软雅黑" panose="020B0503020204020204" pitchFamily="34" charset="-122"/>
              </a:rPr>
              <a:t>与理想的流水线对比，性能直接减为一半！</a:t>
            </a:r>
            <a:endParaRPr lang="zh-CN" altLang="en-US" sz="2400" b="0" dirty="0">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暂停流水线是好方案吗</a:t>
            </a:r>
            <a:r>
              <a:rPr lang="en-US" altLang="zh-CN" dirty="0"/>
              <a:t>?</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2"/>
          <p:cNvSpPr>
            <a:spLocks noGrp="1"/>
          </p:cNvSpPr>
          <p:nvPr>
            <p:ph idx="1"/>
          </p:nvPr>
        </p:nvSpPr>
        <p:spPr>
          <a:xfrm>
            <a:off x="457200" y="1084086"/>
            <a:ext cx="8229600" cy="5486400"/>
          </a:xfrm>
        </p:spPr>
        <p:txBody>
          <a:bodyPr/>
          <a:lstStyle/>
          <a:p>
            <a:r>
              <a:rPr lang="zh-CN" altLang="en-US" sz="2800" dirty="0"/>
              <a:t>与其等待依赖于</a:t>
            </a:r>
            <a:r>
              <a:rPr lang="en-US" altLang="zh-CN" sz="2800" dirty="0"/>
              <a:t>PC</a:t>
            </a:r>
            <a:r>
              <a:rPr lang="zh-CN" altLang="en-US" sz="2800" dirty="0"/>
              <a:t>的真相关消除</a:t>
            </a:r>
            <a:r>
              <a:rPr lang="en-US" altLang="zh-CN" sz="2800" dirty="0"/>
              <a:t>, </a:t>
            </a:r>
            <a:r>
              <a:rPr lang="zh-CN" altLang="en-US" sz="2800" dirty="0">
                <a:solidFill>
                  <a:schemeClr val="tx1">
                    <a:lumMod val="95000"/>
                    <a:lumOff val="5000"/>
                  </a:schemeClr>
                </a:solidFill>
              </a:rPr>
              <a:t>不如猜测</a:t>
            </a:r>
            <a:r>
              <a:rPr lang="en-US" altLang="zh-CN" sz="2800" dirty="0" err="1">
                <a:solidFill>
                  <a:srgbClr val="FF0000"/>
                </a:solidFill>
              </a:rPr>
              <a:t>nextPC</a:t>
            </a:r>
            <a:r>
              <a:rPr lang="en-US" altLang="zh-CN" sz="2800" dirty="0">
                <a:solidFill>
                  <a:srgbClr val="FF0000"/>
                </a:solidFill>
              </a:rPr>
              <a:t> = PC+4 </a:t>
            </a:r>
            <a:r>
              <a:rPr lang="zh-CN" altLang="en-US" sz="2800" dirty="0">
                <a:solidFill>
                  <a:schemeClr val="tx1">
                    <a:lumMod val="95000"/>
                    <a:lumOff val="5000"/>
                  </a:schemeClr>
                </a:solidFill>
              </a:rPr>
              <a:t>，并直接进行取指操作。</a:t>
            </a:r>
            <a:r>
              <a:rPr lang="en-US" altLang="zh-CN" sz="2800" dirty="0"/>
              <a:t>	</a:t>
            </a:r>
            <a:endParaRPr lang="en-US" altLang="zh-CN" sz="2800" dirty="0"/>
          </a:p>
          <a:p>
            <a:pPr lvl="1">
              <a:spcBef>
                <a:spcPts val="600"/>
              </a:spcBef>
              <a:spcAft>
                <a:spcPts val="600"/>
              </a:spcAft>
              <a:buFont typeface="Tw Cen MT" panose="020B0602020104020603" pitchFamily="34" charset="0"/>
              <a:buChar char="–"/>
            </a:pPr>
            <a:r>
              <a:rPr lang="zh-CN" altLang="en-US" sz="2400" dirty="0"/>
              <a:t>这是一种好的猜测方法吗</a:t>
            </a:r>
            <a:r>
              <a:rPr lang="en-US" altLang="zh-CN" sz="2400" dirty="0"/>
              <a:t>?</a:t>
            </a:r>
            <a:endParaRPr lang="en-US" altLang="zh-CN" sz="2400" dirty="0"/>
          </a:p>
          <a:p>
            <a:pPr lvl="1">
              <a:spcBef>
                <a:spcPts val="600"/>
              </a:spcBef>
              <a:spcAft>
                <a:spcPts val="600"/>
              </a:spcAft>
              <a:buFont typeface="Tw Cen MT" panose="020B0602020104020603" pitchFamily="34" charset="0"/>
              <a:buChar char="–"/>
            </a:pPr>
            <a:r>
              <a:rPr lang="zh-CN" altLang="en-US" sz="2400" dirty="0"/>
              <a:t>如果猜错了，会造成什么后果</a:t>
            </a:r>
            <a:r>
              <a:rPr lang="en-US" altLang="zh-CN" sz="2400" dirty="0"/>
              <a:t>?</a:t>
            </a:r>
            <a:endParaRPr lang="en-US" altLang="zh-CN" sz="2400" dirty="0"/>
          </a:p>
          <a:p>
            <a:r>
              <a:rPr lang="en-US" altLang="zh-CN" sz="2800" dirty="0"/>
              <a:t>~20% </a:t>
            </a:r>
            <a:r>
              <a:rPr lang="zh-CN" altLang="en-US" sz="2800" dirty="0"/>
              <a:t>的指令组合是控制流指令</a:t>
            </a:r>
            <a:endParaRPr lang="en-US" altLang="zh-CN" sz="2800" dirty="0"/>
          </a:p>
          <a:p>
            <a:pPr lvl="1"/>
            <a:r>
              <a:rPr lang="en-US" altLang="zh-CN" sz="2400" dirty="0"/>
              <a:t>~50 % </a:t>
            </a:r>
            <a:r>
              <a:rPr lang="zh-CN" altLang="en-US" sz="2400" dirty="0"/>
              <a:t>的向前跳转</a:t>
            </a:r>
            <a:r>
              <a:rPr lang="en-US" altLang="ja-JP" sz="2400" dirty="0">
                <a:solidFill>
                  <a:srgbClr val="FF0000"/>
                </a:solidFill>
              </a:rPr>
              <a:t>(i.e., if-then-else) </a:t>
            </a:r>
            <a:r>
              <a:rPr lang="zh-CN" altLang="en-US" sz="2400" dirty="0"/>
              <a:t>是跳转的</a:t>
            </a:r>
            <a:endParaRPr lang="en-US" altLang="zh-CN" sz="2400" dirty="0"/>
          </a:p>
          <a:p>
            <a:pPr lvl="1"/>
            <a:r>
              <a:rPr lang="en-US" altLang="zh-CN" sz="2400" dirty="0"/>
              <a:t>~90% </a:t>
            </a:r>
            <a:r>
              <a:rPr lang="zh-CN" altLang="en-US" sz="2400" dirty="0"/>
              <a:t>的后向跳转</a:t>
            </a:r>
            <a:r>
              <a:rPr lang="en-US" altLang="ja-JP" sz="2400" dirty="0">
                <a:solidFill>
                  <a:srgbClr val="FF0000"/>
                </a:solidFill>
              </a:rPr>
              <a:t>(i.e., loop back) </a:t>
            </a:r>
            <a:r>
              <a:rPr lang="zh-CN" altLang="en-US" sz="2400" dirty="0"/>
              <a:t>是跳的</a:t>
            </a:r>
            <a:endParaRPr lang="en-US" altLang="ja-JP" sz="2400" dirty="0"/>
          </a:p>
          <a:p>
            <a:pPr lvl="1">
              <a:spcBef>
                <a:spcPts val="600"/>
              </a:spcBef>
              <a:spcAft>
                <a:spcPts val="600"/>
              </a:spcAft>
              <a:buFont typeface="Tw Cen MT" panose="020B0602020104020603" pitchFamily="34" charset="0"/>
              <a:buChar char="–"/>
            </a:pPr>
            <a:r>
              <a:rPr lang="zh-CN" altLang="en-US" sz="2400" dirty="0"/>
              <a:t>总的来说：</a:t>
            </a:r>
            <a:r>
              <a:rPr lang="en-US" altLang="zh-CN" sz="2400" dirty="0"/>
              <a:t>~70% taken and </a:t>
            </a:r>
            <a:r>
              <a:rPr lang="en-US" altLang="zh-CN" sz="2400" b="1" dirty="0"/>
              <a:t>~30% </a:t>
            </a:r>
            <a:r>
              <a:rPr lang="en-US" altLang="zh-CN" sz="2400" dirty="0"/>
              <a:t>not taken					       [Lee and Smith, 1984]</a:t>
            </a:r>
            <a:endParaRPr lang="en-US" altLang="zh-CN" sz="2400" dirty="0"/>
          </a:p>
          <a:p>
            <a:r>
              <a:rPr lang="zh-CN" altLang="en-US" sz="2800" dirty="0"/>
              <a:t>因此，猜测</a:t>
            </a:r>
            <a:r>
              <a:rPr lang="en-US" altLang="zh-CN" sz="2800" dirty="0"/>
              <a:t> </a:t>
            </a:r>
            <a:r>
              <a:rPr lang="ja-JP" altLang="en-US" sz="2800" dirty="0"/>
              <a:t>“</a:t>
            </a:r>
            <a:r>
              <a:rPr lang="en-US" altLang="ja-JP" sz="2800" dirty="0" err="1"/>
              <a:t>nextPC</a:t>
            </a:r>
            <a:r>
              <a:rPr lang="en-US" altLang="ja-JP" sz="2800" dirty="0"/>
              <a:t> = PC+4</a:t>
            </a:r>
            <a:r>
              <a:rPr lang="ja-JP" altLang="en-US" sz="2800" dirty="0"/>
              <a:t>”</a:t>
            </a:r>
            <a:r>
              <a:rPr lang="zh-CN" altLang="en-US" sz="2800" dirty="0"/>
              <a:t>的正确率</a:t>
            </a:r>
            <a:r>
              <a:rPr lang="en-US" altLang="ja-JP" sz="2800" dirty="0"/>
              <a:t> </a:t>
            </a:r>
            <a:r>
              <a:rPr lang="en-US" altLang="ja-JP" sz="2800" dirty="0">
                <a:solidFill>
                  <a:srgbClr val="FF0000"/>
                </a:solidFill>
              </a:rPr>
              <a:t>~86%</a:t>
            </a:r>
            <a:r>
              <a:rPr lang="en-US" altLang="ja-JP" sz="2800" dirty="0"/>
              <a:t>, </a:t>
            </a:r>
            <a:r>
              <a:rPr lang="zh-CN" altLang="en-US" sz="2800" dirty="0"/>
              <a:t>那么</a:t>
            </a:r>
            <a:r>
              <a:rPr lang="en-US" altLang="ja-JP" sz="2800" dirty="0"/>
              <a:t>14%</a:t>
            </a:r>
            <a:r>
              <a:rPr lang="zh-CN" altLang="en-US" sz="2800" dirty="0"/>
              <a:t>猜错的情况如何处理</a:t>
            </a:r>
            <a:r>
              <a:rPr lang="en-US" altLang="ja-JP" sz="2800" dirty="0"/>
              <a:t>?</a:t>
            </a:r>
            <a:endParaRPr lang="en-US" altLang="ja-JP" sz="2800" dirty="0"/>
          </a:p>
          <a:p>
            <a:endParaRPr lang="en-US" altLang="zh-CN" dirty="0"/>
          </a:p>
        </p:txBody>
      </p:sp>
      <p:sp>
        <p:nvSpPr>
          <p:cNvPr id="3" name="标题 2"/>
          <p:cNvSpPr>
            <a:spLocks noGrp="1"/>
          </p:cNvSpPr>
          <p:nvPr>
            <p:ph type="title"/>
          </p:nvPr>
        </p:nvSpPr>
        <p:spPr/>
        <p:txBody>
          <a:bodyPr/>
          <a:lstStyle/>
          <a:p>
            <a:r>
              <a:rPr lang="zh-CN" altLang="en-US" dirty="0"/>
              <a:t>一个更好的方案</a:t>
            </a:r>
            <a:r>
              <a:rPr lang="en-US" altLang="zh-CN" dirty="0"/>
              <a:t>…</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1" end="1"/>
                                            </p:txEl>
                                          </p:spTgt>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88066">
                                            <p:txEl>
                                              <p:pRg st="2" end="2"/>
                                            </p:txEl>
                                          </p:spTgt>
                                        </p:tgtEl>
                                        <p:attrNameLst>
                                          <p:attrName>style.visibility</p:attrName>
                                        </p:attrNameLst>
                                      </p:cBhvr>
                                      <p:to>
                                        <p:strVal val="visible"/>
                                      </p:to>
                                    </p:set>
                                    <p:animEffect transition="in" filter="wipe(down)">
                                      <p:cBhvr>
                                        <p:cTn id="9" dur="500"/>
                                        <p:tgtEl>
                                          <p:spTgt spid="88066">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8066">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8066">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8066">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8066">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80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5021"/>
            <a:ext cx="8234314" cy="2927044"/>
          </a:xfrm>
        </p:spPr>
        <p:txBody>
          <a:bodyPr/>
          <a:lstStyle/>
          <a:p>
            <a:pPr>
              <a:spcBef>
                <a:spcPts val="600"/>
              </a:spcBef>
              <a:spcAft>
                <a:spcPts val="600"/>
              </a:spcAft>
            </a:pPr>
            <a:r>
              <a:rPr lang="zh-CN" altLang="en-US" sz="2800" dirty="0"/>
              <a:t>总是猜测顺序的下一条指令就是即将执行的指令</a:t>
            </a:r>
            <a:endParaRPr lang="en-US" altLang="zh-CN" sz="2800" dirty="0"/>
          </a:p>
          <a:p>
            <a:pPr>
              <a:spcBef>
                <a:spcPts val="600"/>
              </a:spcBef>
              <a:spcAft>
                <a:spcPts val="600"/>
              </a:spcAft>
            </a:pPr>
            <a:r>
              <a:rPr lang="zh-CN" altLang="en-US" sz="2800" dirty="0"/>
              <a:t>这实际上是一种分支预测机制</a:t>
            </a:r>
            <a:r>
              <a:rPr lang="en-US" altLang="zh-CN" sz="2800" dirty="0"/>
              <a:t>(branch prediction) </a:t>
            </a:r>
            <a:endParaRPr lang="en-US" altLang="zh-CN" sz="2800" dirty="0"/>
          </a:p>
          <a:p>
            <a:pPr lvl="1">
              <a:spcBef>
                <a:spcPts val="600"/>
              </a:spcBef>
              <a:spcAft>
                <a:spcPts val="600"/>
              </a:spcAft>
              <a:buFont typeface="微软雅黑" panose="020B0503020204020204" pitchFamily="34" charset="-122"/>
              <a:buChar char="−"/>
            </a:pPr>
            <a:r>
              <a:rPr lang="zh-CN" altLang="en-US" sz="2400" dirty="0"/>
              <a:t>后续会简单介绍分支预测</a:t>
            </a:r>
            <a:endParaRPr lang="en-US" altLang="zh-CN" sz="2400" dirty="0"/>
          </a:p>
          <a:p>
            <a:pPr>
              <a:spcBef>
                <a:spcPts val="600"/>
              </a:spcBef>
              <a:spcAft>
                <a:spcPts val="600"/>
              </a:spcAft>
            </a:pPr>
            <a:r>
              <a:rPr lang="zh-CN" altLang="en-US" sz="2800" dirty="0"/>
              <a:t>请大家思考：</a:t>
            </a:r>
            <a:r>
              <a:rPr lang="zh-CN" altLang="en-US" sz="2800" dirty="0">
                <a:solidFill>
                  <a:srgbClr val="FF0000"/>
                </a:solidFill>
              </a:rPr>
              <a:t>如何使得上面的方案更加高效</a:t>
            </a:r>
            <a:r>
              <a:rPr lang="en-US" altLang="zh-CN" sz="2800" dirty="0"/>
              <a:t>?</a:t>
            </a:r>
            <a:endParaRPr lang="en-US" altLang="zh-CN" dirty="0"/>
          </a:p>
          <a:p>
            <a:pPr>
              <a:spcBef>
                <a:spcPts val="600"/>
              </a:spcBef>
              <a:spcAft>
                <a:spcPts val="600"/>
              </a:spcAft>
            </a:pPr>
            <a:endParaRPr lang="en-US" altLang="zh-CN" dirty="0"/>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51A2F30-2E3E-40B4-A54B-C24C1742A002}" type="slidenum">
              <a:rPr lang="en-US" altLang="zh-CN">
                <a:solidFill>
                  <a:srgbClr val="000000"/>
                </a:solidFill>
                <a:latin typeface="Garamond" panose="02020404030301010803" pitchFamily="18" charset="0"/>
                <a:cs typeface="Arial" panose="020B0604020202020204" pitchFamily="34" charset="0"/>
              </a:rPr>
            </a:fld>
            <a:endParaRPr lang="en-US" altLang="zh-CN">
              <a:solidFill>
                <a:srgbClr val="000000"/>
              </a:solidFill>
              <a:latin typeface="Garamond" panose="02020404030301010803" pitchFamily="18"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40004" y="3842535"/>
            <a:ext cx="7663992" cy="3015465"/>
          </a:xfrm>
          <a:prstGeom prst="rect">
            <a:avLst/>
          </a:prstGeom>
        </p:spPr>
      </p:pic>
      <p:sp>
        <p:nvSpPr>
          <p:cNvPr id="5" name="标题 4"/>
          <p:cNvSpPr>
            <a:spLocks noGrp="1"/>
          </p:cNvSpPr>
          <p:nvPr>
            <p:ph type="title"/>
          </p:nvPr>
        </p:nvSpPr>
        <p:spPr/>
        <p:txBody>
          <a:bodyPr/>
          <a:lstStyle/>
          <a:p>
            <a:r>
              <a:rPr lang="zh-CN" altLang="en-US" dirty="0"/>
              <a:t>分支预测 </a:t>
            </a:r>
            <a:r>
              <a:rPr lang="en-US" altLang="zh-CN" dirty="0"/>
              <a:t>– Branch Prediction</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2040900"/>
            <a:ext cx="8226425" cy="2172878"/>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br>
              <a:rPr lang="en-US" altLang="zh-CN" dirty="0">
                <a:solidFill>
                  <a:schemeClr val="bg1"/>
                </a:solidFill>
                <a:latin typeface="华文行楷" panose="02010800040101010101" pitchFamily="2" charset="-122"/>
                <a:ea typeface="华文行楷" panose="02010800040101010101" pitchFamily="2" charset="-122"/>
              </a:rPr>
            </a:b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指令级并行性 </a:t>
            </a:r>
            <a:r>
              <a:rPr lang="en-US" altLang="zh-CN" dirty="0">
                <a:solidFill>
                  <a:schemeClr val="bg1"/>
                </a:solidFill>
                <a:latin typeface="+mn-lt"/>
                <a:ea typeface="华文行楷" panose="02010800040101010101" pitchFamily="2" charset="-122"/>
              </a:rPr>
              <a:t>I</a:t>
            </a:r>
            <a:endParaRPr lang="zh-CN" altLang="en-US" dirty="0">
              <a:solidFill>
                <a:schemeClr val="bg1"/>
              </a:solidFill>
              <a:latin typeface="+mn-lt"/>
              <a:ea typeface="华文行楷"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115504"/>
            <a:ext cx="8229600" cy="1285874"/>
          </a:xfrm>
        </p:spPr>
        <p:txBody>
          <a:bodyPr/>
          <a:lstStyle/>
          <a:p>
            <a:pPr>
              <a:lnSpc>
                <a:spcPts val="4000"/>
              </a:lnSpc>
              <a:spcBef>
                <a:spcPts val="600"/>
              </a:spcBef>
              <a:spcAft>
                <a:spcPts val="600"/>
              </a:spcAft>
            </a:pPr>
            <a:r>
              <a:rPr lang="zh-CN" altLang="en-US" dirty="0" smtClean="0"/>
              <a:t>下面所列的哪些</a:t>
            </a:r>
            <a:r>
              <a:rPr lang="zh-CN" altLang="en-US" dirty="0" smtClean="0"/>
              <a:t>真相关</a:t>
            </a:r>
            <a:r>
              <a:rPr lang="zh-CN" altLang="en-US" dirty="0"/>
              <a:t>在前面介绍的</a:t>
            </a:r>
            <a:r>
              <a:rPr lang="en-US" altLang="zh-CN" dirty="0"/>
              <a:t>5</a:t>
            </a:r>
            <a:r>
              <a:rPr lang="zh-CN" altLang="en-US" dirty="0"/>
              <a:t>阶段流水线中会</a:t>
            </a:r>
            <a:r>
              <a:rPr lang="zh-CN" altLang="en-US" dirty="0" smtClean="0"/>
              <a:t>导致冒险</a:t>
            </a:r>
            <a:r>
              <a:rPr lang="en-US" altLang="zh-CN" dirty="0"/>
              <a:t>?</a:t>
            </a:r>
            <a:endParaRPr lang="en-US" altLang="zh-CN" dirty="0"/>
          </a:p>
        </p:txBody>
      </p:sp>
      <p:sp>
        <p:nvSpPr>
          <p:cNvPr id="47" name="Rectangle 4"/>
          <p:cNvSpPr>
            <a:spLocks noChangeArrowheads="1"/>
          </p:cNvSpPr>
          <p:nvPr/>
        </p:nvSpPr>
        <p:spPr bwMode="auto">
          <a:xfrm>
            <a:off x="6400800" y="33528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MEM</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48" name="Rectangle 5"/>
          <p:cNvSpPr>
            <a:spLocks noChangeArrowheads="1"/>
          </p:cNvSpPr>
          <p:nvPr/>
        </p:nvSpPr>
        <p:spPr bwMode="auto">
          <a:xfrm>
            <a:off x="6400800" y="27432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WB</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49" name="Rectangle 6"/>
          <p:cNvSpPr>
            <a:spLocks noChangeArrowheads="1"/>
          </p:cNvSpPr>
          <p:nvPr/>
        </p:nvSpPr>
        <p:spPr bwMode="auto">
          <a:xfrm>
            <a:off x="2438400" y="27432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IF</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50" name="Rectangle 7"/>
          <p:cNvSpPr>
            <a:spLocks noChangeArrowheads="1"/>
          </p:cNvSpPr>
          <p:nvPr/>
        </p:nvSpPr>
        <p:spPr bwMode="auto">
          <a:xfrm>
            <a:off x="3429000" y="27432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ID</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51" name="Rectangle 8"/>
          <p:cNvSpPr>
            <a:spLocks noChangeArrowheads="1"/>
          </p:cNvSpPr>
          <p:nvPr/>
        </p:nvSpPr>
        <p:spPr bwMode="auto">
          <a:xfrm>
            <a:off x="3429000" y="33528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IF</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52" name="Rectangle 9"/>
          <p:cNvSpPr>
            <a:spLocks noChangeArrowheads="1"/>
          </p:cNvSpPr>
          <p:nvPr/>
        </p:nvSpPr>
        <p:spPr bwMode="auto">
          <a:xfrm>
            <a:off x="4419600" y="27432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EX</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53" name="Rectangle 10"/>
          <p:cNvSpPr>
            <a:spLocks noChangeArrowheads="1"/>
          </p:cNvSpPr>
          <p:nvPr/>
        </p:nvSpPr>
        <p:spPr bwMode="auto">
          <a:xfrm>
            <a:off x="4419600" y="33528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ID</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54" name="Rectangle 11"/>
          <p:cNvSpPr>
            <a:spLocks noChangeArrowheads="1"/>
          </p:cNvSpPr>
          <p:nvPr/>
        </p:nvSpPr>
        <p:spPr bwMode="auto">
          <a:xfrm>
            <a:off x="5410200" y="27432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MEM</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55" name="Rectangle 12"/>
          <p:cNvSpPr>
            <a:spLocks noChangeArrowheads="1"/>
          </p:cNvSpPr>
          <p:nvPr/>
        </p:nvSpPr>
        <p:spPr bwMode="auto">
          <a:xfrm>
            <a:off x="5410200" y="33528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EX</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56" name="Rectangle 13"/>
          <p:cNvSpPr>
            <a:spLocks noChangeArrowheads="1"/>
          </p:cNvSpPr>
          <p:nvPr/>
        </p:nvSpPr>
        <p:spPr bwMode="auto">
          <a:xfrm>
            <a:off x="7391400" y="33528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WB</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57" name="Rectangle 14"/>
          <p:cNvSpPr>
            <a:spLocks noChangeArrowheads="1"/>
          </p:cNvSpPr>
          <p:nvPr/>
        </p:nvSpPr>
        <p:spPr bwMode="auto">
          <a:xfrm>
            <a:off x="304800" y="2667000"/>
            <a:ext cx="2286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ra r- -		</a:t>
            </a:r>
            <a:endParaRPr lang="en-US" kern="0" dirty="0">
              <a:solidFill>
                <a:srgbClr val="000000"/>
              </a:solidFill>
              <a:latin typeface="Calibri" panose="020F0502020204030204" charset="0"/>
              <a:ea typeface="MS PGothic" panose="020B0600070205080204" pitchFamily="34" charset="-128"/>
              <a:cs typeface="MS PGothic" panose="020B0600070205080204" pitchFamily="34" charset="-128"/>
            </a:endParaRPr>
          </a:p>
        </p:txBody>
      </p:sp>
      <p:sp>
        <p:nvSpPr>
          <p:cNvPr id="58" name="Rectangle 15"/>
          <p:cNvSpPr>
            <a:spLocks noChangeArrowheads="1"/>
          </p:cNvSpPr>
          <p:nvPr/>
        </p:nvSpPr>
        <p:spPr bwMode="auto">
          <a:xfrm>
            <a:off x="304800" y="3359150"/>
            <a:ext cx="31051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r- ra -	</a:t>
            </a:r>
            <a:endParaRPr lang="en-US" kern="0" dirty="0">
              <a:solidFill>
                <a:srgbClr val="000000"/>
              </a:solidFill>
              <a:latin typeface="Calibri" panose="020F0502020204030204" charset="0"/>
              <a:ea typeface="MS PGothic" panose="020B0600070205080204" pitchFamily="34" charset="-128"/>
              <a:cs typeface="MS PGothic" panose="020B0600070205080204" pitchFamily="34" charset="-128"/>
            </a:endParaRPr>
          </a:p>
        </p:txBody>
      </p:sp>
      <p:sp>
        <p:nvSpPr>
          <p:cNvPr id="60" name="Rectangle 17"/>
          <p:cNvSpPr>
            <a:spLocks noChangeArrowheads="1"/>
          </p:cNvSpPr>
          <p:nvPr/>
        </p:nvSpPr>
        <p:spPr bwMode="auto">
          <a:xfrm>
            <a:off x="7391400" y="39624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MEM</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61" name="Rectangle 18"/>
          <p:cNvSpPr>
            <a:spLocks noChangeArrowheads="1"/>
          </p:cNvSpPr>
          <p:nvPr/>
        </p:nvSpPr>
        <p:spPr bwMode="auto">
          <a:xfrm>
            <a:off x="4419600" y="39624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IF</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62" name="Rectangle 19"/>
          <p:cNvSpPr>
            <a:spLocks noChangeArrowheads="1"/>
          </p:cNvSpPr>
          <p:nvPr/>
        </p:nvSpPr>
        <p:spPr bwMode="auto">
          <a:xfrm>
            <a:off x="5410200" y="39624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ID</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63" name="Rectangle 20"/>
          <p:cNvSpPr>
            <a:spLocks noChangeArrowheads="1"/>
          </p:cNvSpPr>
          <p:nvPr/>
        </p:nvSpPr>
        <p:spPr bwMode="auto">
          <a:xfrm>
            <a:off x="6400800" y="39624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EX</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64" name="Rectangle 21"/>
          <p:cNvSpPr>
            <a:spLocks noChangeArrowheads="1"/>
          </p:cNvSpPr>
          <p:nvPr/>
        </p:nvSpPr>
        <p:spPr bwMode="auto">
          <a:xfrm>
            <a:off x="5410200" y="45720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IF</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65" name="Rectangle 22"/>
          <p:cNvSpPr>
            <a:spLocks noChangeArrowheads="1"/>
          </p:cNvSpPr>
          <p:nvPr/>
        </p:nvSpPr>
        <p:spPr bwMode="auto">
          <a:xfrm>
            <a:off x="6400800" y="45720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ID</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66" name="Rectangle 23"/>
          <p:cNvSpPr>
            <a:spLocks noChangeArrowheads="1"/>
          </p:cNvSpPr>
          <p:nvPr/>
        </p:nvSpPr>
        <p:spPr bwMode="auto">
          <a:xfrm>
            <a:off x="7391400" y="45720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EX</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67" name="Rectangle 24"/>
          <p:cNvSpPr>
            <a:spLocks noChangeArrowheads="1"/>
          </p:cNvSpPr>
          <p:nvPr/>
        </p:nvSpPr>
        <p:spPr bwMode="auto">
          <a:xfrm>
            <a:off x="6400800" y="51816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IF</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68" name="Rectangle 25"/>
          <p:cNvSpPr>
            <a:spLocks noChangeArrowheads="1"/>
          </p:cNvSpPr>
          <p:nvPr/>
        </p:nvSpPr>
        <p:spPr bwMode="auto">
          <a:xfrm>
            <a:off x="7391400" y="51816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ID</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69" name="Rectangle 26"/>
          <p:cNvSpPr>
            <a:spLocks noChangeArrowheads="1"/>
          </p:cNvSpPr>
          <p:nvPr/>
        </p:nvSpPr>
        <p:spPr bwMode="auto">
          <a:xfrm>
            <a:off x="7391400" y="57912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IF</a:t>
            </a:r>
            <a:endParaRPr lang="en-US" sz="2800" kern="0">
              <a:solidFill>
                <a:srgbClr val="919191"/>
              </a:solidFill>
              <a:latin typeface="Calibri" panose="020F0502020204030204" charset="0"/>
              <a:ea typeface="MS PGothic" panose="020B0600070205080204" pitchFamily="34" charset="-128"/>
              <a:cs typeface="MS PGothic" panose="020B0600070205080204" pitchFamily="34" charset="-128"/>
            </a:endParaRPr>
          </a:p>
        </p:txBody>
      </p:sp>
      <p:sp>
        <p:nvSpPr>
          <p:cNvPr id="5148" name="AutoShape 27"/>
          <p:cNvSpPr>
            <a:spLocks noChangeArrowheads="1"/>
          </p:cNvSpPr>
          <p:nvPr/>
        </p:nvSpPr>
        <p:spPr bwMode="auto">
          <a:xfrm>
            <a:off x="4267200" y="3352800"/>
            <a:ext cx="457200" cy="381000"/>
          </a:xfrm>
          <a:prstGeom prst="irregularSeal1">
            <a:avLst/>
          </a:prstGeom>
          <a:solidFill>
            <a:srgbClr val="FC0128"/>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1" name="Freeform 28"/>
          <p:cNvSpPr/>
          <p:nvPr/>
        </p:nvSpPr>
        <p:spPr bwMode="auto">
          <a:xfrm>
            <a:off x="3732213" y="2941638"/>
            <a:ext cx="4592637" cy="612775"/>
          </a:xfrm>
          <a:custGeom>
            <a:avLst/>
            <a:gdLst>
              <a:gd name="T0" fmla="*/ 2147483647 w 2893"/>
              <a:gd name="T1" fmla="*/ 0 h 386"/>
              <a:gd name="T2" fmla="*/ 2147483647 w 2893"/>
              <a:gd name="T3" fmla="*/ 2147483647 h 386"/>
              <a:gd name="T4" fmla="*/ 2147483647 w 2893"/>
              <a:gd name="T5" fmla="*/ 2147483647 h 386"/>
              <a:gd name="T6" fmla="*/ 2147483647 w 2893"/>
              <a:gd name="T7" fmla="*/ 2147483647 h 386"/>
              <a:gd name="T8" fmla="*/ 0 60000 65536"/>
              <a:gd name="T9" fmla="*/ 0 60000 65536"/>
              <a:gd name="T10" fmla="*/ 0 60000 65536"/>
              <a:gd name="T11" fmla="*/ 0 60000 65536"/>
              <a:gd name="T12" fmla="*/ 0 w 2893"/>
              <a:gd name="T13" fmla="*/ 0 h 386"/>
              <a:gd name="T14" fmla="*/ 2893 w 2893"/>
              <a:gd name="T15" fmla="*/ 386 h 386"/>
            </a:gdLst>
            <a:ahLst/>
            <a:cxnLst>
              <a:cxn ang="T8">
                <a:pos x="T0" y="T1"/>
              </a:cxn>
              <a:cxn ang="T9">
                <a:pos x="T2" y="T3"/>
              </a:cxn>
              <a:cxn ang="T10">
                <a:pos x="T4" y="T5"/>
              </a:cxn>
              <a:cxn ang="T11">
                <a:pos x="T6" y="T7"/>
              </a:cxn>
            </a:cxnLst>
            <a:rect l="T12" t="T13" r="T14" b="T15"/>
            <a:pathLst>
              <a:path w="2893" h="386">
                <a:moveTo>
                  <a:pt x="2192" y="0"/>
                </a:moveTo>
                <a:cubicBezTo>
                  <a:pt x="2261" y="24"/>
                  <a:pt x="2893" y="127"/>
                  <a:pt x="2587" y="158"/>
                </a:cubicBezTo>
                <a:cubicBezTo>
                  <a:pt x="2281" y="189"/>
                  <a:pt x="702" y="149"/>
                  <a:pt x="351" y="187"/>
                </a:cubicBezTo>
                <a:cubicBezTo>
                  <a:pt x="0" y="225"/>
                  <a:pt x="455" y="345"/>
                  <a:pt x="482" y="386"/>
                </a:cubicBezTo>
              </a:path>
            </a:pathLst>
          </a:custGeom>
          <a:noFill/>
          <a:ln w="38100">
            <a:solidFill>
              <a:srgbClr val="063DE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72" name="Rectangle 29"/>
          <p:cNvSpPr>
            <a:spLocks noChangeArrowheads="1"/>
          </p:cNvSpPr>
          <p:nvPr/>
        </p:nvSpPr>
        <p:spPr bwMode="auto">
          <a:xfrm>
            <a:off x="304800" y="396875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r- ra -	</a:t>
            </a:r>
            <a:endParaRPr lang="en-US" kern="0" dirty="0">
              <a:solidFill>
                <a:srgbClr val="000000"/>
              </a:solidFill>
              <a:latin typeface="Calibri" panose="020F0502020204030204" charset="0"/>
              <a:ea typeface="MS PGothic" panose="020B0600070205080204" pitchFamily="34" charset="-128"/>
              <a:cs typeface="MS PGothic" panose="020B0600070205080204" pitchFamily="34" charset="-128"/>
            </a:endParaRPr>
          </a:p>
        </p:txBody>
      </p:sp>
      <p:sp>
        <p:nvSpPr>
          <p:cNvPr id="73" name="Rectangle 30"/>
          <p:cNvSpPr>
            <a:spLocks noChangeArrowheads="1"/>
          </p:cNvSpPr>
          <p:nvPr/>
        </p:nvSpPr>
        <p:spPr bwMode="auto">
          <a:xfrm>
            <a:off x="304800" y="457835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fontAlgn="auto">
              <a:spcBef>
                <a:spcPts val="0"/>
              </a:spcBef>
              <a:spcAft>
                <a:spcPts val="0"/>
              </a:spcAft>
              <a:defRPr/>
            </a:pPr>
            <a:r>
              <a:rPr lang="en-US" kern="0">
                <a:solidFill>
                  <a:srgbClr val="000000"/>
                </a:solidFill>
                <a:latin typeface="Calibri" panose="020F0502020204030204" charset="0"/>
                <a:ea typeface="MS PGothic" panose="020B0600070205080204" pitchFamily="34" charset="-128"/>
                <a:cs typeface="MS PGothic" panose="020B0600070205080204" pitchFamily="34" charset="-128"/>
              </a:rPr>
              <a:t>addi  	r- ra -	</a:t>
            </a:r>
            <a:endParaRPr lang="en-US" kern="0">
              <a:solidFill>
                <a:srgbClr val="000000"/>
              </a:solidFill>
              <a:latin typeface="Calibri" panose="020F0502020204030204" charset="0"/>
              <a:ea typeface="MS PGothic" panose="020B0600070205080204" pitchFamily="34" charset="-128"/>
              <a:cs typeface="MS PGothic" panose="020B0600070205080204" pitchFamily="34" charset="-128"/>
            </a:endParaRPr>
          </a:p>
        </p:txBody>
      </p:sp>
      <p:sp>
        <p:nvSpPr>
          <p:cNvPr id="74" name="Rectangle 31"/>
          <p:cNvSpPr>
            <a:spLocks noChangeArrowheads="1"/>
          </p:cNvSpPr>
          <p:nvPr/>
        </p:nvSpPr>
        <p:spPr bwMode="auto">
          <a:xfrm>
            <a:off x="304800" y="518795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r- </a:t>
            </a: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ra</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	</a:t>
            </a:r>
            <a:endParaRPr lang="en-US" kern="0" dirty="0">
              <a:solidFill>
                <a:srgbClr val="000000"/>
              </a:solidFill>
              <a:latin typeface="Calibri" panose="020F0502020204030204" charset="0"/>
              <a:ea typeface="MS PGothic" panose="020B0600070205080204" pitchFamily="34" charset="-128"/>
              <a:cs typeface="MS PGothic" panose="020B0600070205080204" pitchFamily="34" charset="-128"/>
            </a:endParaRPr>
          </a:p>
        </p:txBody>
      </p:sp>
      <p:sp>
        <p:nvSpPr>
          <p:cNvPr id="75" name="Rectangle 32"/>
          <p:cNvSpPr>
            <a:spLocks noChangeArrowheads="1"/>
          </p:cNvSpPr>
          <p:nvPr/>
        </p:nvSpPr>
        <p:spPr bwMode="auto">
          <a:xfrm>
            <a:off x="304800" y="579755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r- ra -	</a:t>
            </a:r>
            <a:endParaRPr lang="en-US" kern="0" dirty="0">
              <a:solidFill>
                <a:srgbClr val="000000"/>
              </a:solidFill>
              <a:latin typeface="Calibri" panose="020F0502020204030204" charset="0"/>
              <a:ea typeface="MS PGothic" panose="020B0600070205080204" pitchFamily="34" charset="-128"/>
              <a:cs typeface="MS PGothic" panose="020B0600070205080204" pitchFamily="34" charset="-128"/>
            </a:endParaRPr>
          </a:p>
        </p:txBody>
      </p:sp>
      <p:sp>
        <p:nvSpPr>
          <p:cNvPr id="76" name="Line 33"/>
          <p:cNvSpPr>
            <a:spLocks noChangeShapeType="1"/>
          </p:cNvSpPr>
          <p:nvPr/>
        </p:nvSpPr>
        <p:spPr bwMode="auto">
          <a:xfrm>
            <a:off x="1447800" y="2971800"/>
            <a:ext cx="1162050" cy="539750"/>
          </a:xfrm>
          <a:prstGeom prst="line">
            <a:avLst/>
          </a:prstGeom>
          <a:noFill/>
          <a:ln w="38100">
            <a:solidFill>
              <a:srgbClr val="063DE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nvGrpSpPr>
          <p:cNvPr id="77" name="Group 34"/>
          <p:cNvGrpSpPr/>
          <p:nvPr/>
        </p:nvGrpSpPr>
        <p:grpSpPr bwMode="auto">
          <a:xfrm>
            <a:off x="1447800" y="2943225"/>
            <a:ext cx="6477000" cy="2009775"/>
            <a:chOff x="912" y="1854"/>
            <a:chExt cx="4080" cy="1266"/>
          </a:xfrm>
        </p:grpSpPr>
        <p:grpSp>
          <p:nvGrpSpPr>
            <p:cNvPr id="5159" name="Group 35"/>
            <p:cNvGrpSpPr/>
            <p:nvPr/>
          </p:nvGrpSpPr>
          <p:grpSpPr bwMode="auto">
            <a:xfrm>
              <a:off x="3168" y="1854"/>
              <a:ext cx="1824" cy="1266"/>
              <a:chOff x="3168" y="1854"/>
              <a:chExt cx="1824" cy="1266"/>
            </a:xfrm>
          </p:grpSpPr>
          <p:sp>
            <p:nvSpPr>
              <p:cNvPr id="5162" name="AutoShape 36"/>
              <p:cNvSpPr>
                <a:spLocks noChangeArrowheads="1"/>
              </p:cNvSpPr>
              <p:nvPr/>
            </p:nvSpPr>
            <p:spPr bwMode="auto">
              <a:xfrm>
                <a:off x="3360" y="2496"/>
                <a:ext cx="288" cy="240"/>
              </a:xfrm>
              <a:prstGeom prst="irregularSeal1">
                <a:avLst/>
              </a:prstGeom>
              <a:solidFill>
                <a:srgbClr val="FC0128"/>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5163" name="AutoShape 37"/>
              <p:cNvSpPr>
                <a:spLocks noChangeArrowheads="1"/>
              </p:cNvSpPr>
              <p:nvPr/>
            </p:nvSpPr>
            <p:spPr bwMode="auto">
              <a:xfrm>
                <a:off x="3984" y="2880"/>
                <a:ext cx="288" cy="240"/>
              </a:xfrm>
              <a:prstGeom prst="irregularSeal1">
                <a:avLst/>
              </a:prstGeom>
              <a:solidFill>
                <a:srgbClr val="FC0128"/>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grpSp>
            <p:nvGrpSpPr>
              <p:cNvPr id="5164" name="Group 38"/>
              <p:cNvGrpSpPr/>
              <p:nvPr/>
            </p:nvGrpSpPr>
            <p:grpSpPr bwMode="auto">
              <a:xfrm>
                <a:off x="3168" y="1854"/>
                <a:ext cx="1824" cy="1170"/>
                <a:chOff x="3168" y="1854"/>
                <a:chExt cx="1824" cy="1170"/>
              </a:xfrm>
            </p:grpSpPr>
            <p:sp>
              <p:nvSpPr>
                <p:cNvPr id="84" name="Freeform 39"/>
                <p:cNvSpPr/>
                <p:nvPr/>
              </p:nvSpPr>
              <p:spPr bwMode="auto">
                <a:xfrm>
                  <a:off x="3168" y="1866"/>
                  <a:ext cx="1824" cy="768"/>
                </a:xfrm>
                <a:custGeom>
                  <a:avLst/>
                  <a:gdLst>
                    <a:gd name="T0" fmla="*/ 1195 w 1891"/>
                    <a:gd name="T1" fmla="*/ 0 h 403"/>
                    <a:gd name="T2" fmla="*/ 1410 w 1891"/>
                    <a:gd name="T3" fmla="*/ 3973 h 403"/>
                    <a:gd name="T4" fmla="*/ 185 w 1891"/>
                    <a:gd name="T5" fmla="*/ 4692 h 403"/>
                    <a:gd name="T6" fmla="*/ 297 w 1891"/>
                    <a:gd name="T7" fmla="*/ 10133 h 403"/>
                    <a:gd name="T8" fmla="*/ 0 60000 65536"/>
                    <a:gd name="T9" fmla="*/ 0 60000 65536"/>
                    <a:gd name="T10" fmla="*/ 0 60000 65536"/>
                    <a:gd name="T11" fmla="*/ 0 60000 65536"/>
                    <a:gd name="T12" fmla="*/ 0 w 1891"/>
                    <a:gd name="T13" fmla="*/ 0 h 403"/>
                    <a:gd name="T14" fmla="*/ 1891 w 1891"/>
                    <a:gd name="T15" fmla="*/ 403 h 403"/>
                  </a:gdLst>
                  <a:ahLst/>
                  <a:cxnLst>
                    <a:cxn ang="T8">
                      <a:pos x="T0" y="T1"/>
                    </a:cxn>
                    <a:cxn ang="T9">
                      <a:pos x="T2" y="T3"/>
                    </a:cxn>
                    <a:cxn ang="T10">
                      <a:pos x="T4" y="T5"/>
                    </a:cxn>
                    <a:cxn ang="T11">
                      <a:pos x="T6" y="T7"/>
                    </a:cxn>
                  </a:cxnLst>
                  <a:rect l="T12" t="T13" r="T14" b="T15"/>
                  <a:pathLst>
                    <a:path w="1891" h="403">
                      <a:moveTo>
                        <a:pt x="1431" y="0"/>
                      </a:moveTo>
                      <a:cubicBezTo>
                        <a:pt x="1476" y="24"/>
                        <a:pt x="1891" y="127"/>
                        <a:pt x="1690" y="158"/>
                      </a:cubicBezTo>
                      <a:cubicBezTo>
                        <a:pt x="1489" y="189"/>
                        <a:pt x="444" y="146"/>
                        <a:pt x="222" y="187"/>
                      </a:cubicBezTo>
                      <a:cubicBezTo>
                        <a:pt x="0" y="228"/>
                        <a:pt x="334" y="367"/>
                        <a:pt x="356" y="403"/>
                      </a:cubicBezTo>
                    </a:path>
                  </a:pathLst>
                </a:custGeom>
                <a:noFill/>
                <a:ln w="38100">
                  <a:solidFill>
                    <a:srgbClr val="063DE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85" name="Freeform 40"/>
                <p:cNvSpPr/>
                <p:nvPr/>
              </p:nvSpPr>
              <p:spPr bwMode="auto">
                <a:xfrm>
                  <a:off x="3936" y="1854"/>
                  <a:ext cx="816" cy="1170"/>
                </a:xfrm>
                <a:custGeom>
                  <a:avLst/>
                  <a:gdLst>
                    <a:gd name="T0" fmla="*/ 22 w 1891"/>
                    <a:gd name="T1" fmla="*/ 0 h 403"/>
                    <a:gd name="T2" fmla="*/ 25 w 1891"/>
                    <a:gd name="T3" fmla="*/ 32618 h 403"/>
                    <a:gd name="T4" fmla="*/ 3 w 1891"/>
                    <a:gd name="T5" fmla="*/ 38561 h 403"/>
                    <a:gd name="T6" fmla="*/ 5 w 1891"/>
                    <a:gd name="T7" fmla="*/ 83125 h 403"/>
                    <a:gd name="T8" fmla="*/ 0 60000 65536"/>
                    <a:gd name="T9" fmla="*/ 0 60000 65536"/>
                    <a:gd name="T10" fmla="*/ 0 60000 65536"/>
                    <a:gd name="T11" fmla="*/ 0 60000 65536"/>
                    <a:gd name="T12" fmla="*/ 0 w 1891"/>
                    <a:gd name="T13" fmla="*/ 0 h 403"/>
                    <a:gd name="T14" fmla="*/ 1891 w 1891"/>
                    <a:gd name="T15" fmla="*/ 403 h 403"/>
                  </a:gdLst>
                  <a:ahLst/>
                  <a:cxnLst>
                    <a:cxn ang="T8">
                      <a:pos x="T0" y="T1"/>
                    </a:cxn>
                    <a:cxn ang="T9">
                      <a:pos x="T2" y="T3"/>
                    </a:cxn>
                    <a:cxn ang="T10">
                      <a:pos x="T4" y="T5"/>
                    </a:cxn>
                    <a:cxn ang="T11">
                      <a:pos x="T6" y="T7"/>
                    </a:cxn>
                  </a:cxnLst>
                  <a:rect l="T12" t="T13" r="T14" b="T15"/>
                  <a:pathLst>
                    <a:path w="1891" h="403">
                      <a:moveTo>
                        <a:pt x="1431" y="0"/>
                      </a:moveTo>
                      <a:cubicBezTo>
                        <a:pt x="1476" y="24"/>
                        <a:pt x="1891" y="127"/>
                        <a:pt x="1690" y="158"/>
                      </a:cubicBezTo>
                      <a:cubicBezTo>
                        <a:pt x="1489" y="189"/>
                        <a:pt x="444" y="146"/>
                        <a:pt x="222" y="187"/>
                      </a:cubicBezTo>
                      <a:cubicBezTo>
                        <a:pt x="0" y="228"/>
                        <a:pt x="334" y="367"/>
                        <a:pt x="356" y="403"/>
                      </a:cubicBezTo>
                    </a:path>
                  </a:pathLst>
                </a:custGeom>
                <a:noFill/>
                <a:ln w="38100">
                  <a:solidFill>
                    <a:srgbClr val="063DE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grpSp>
        <p:sp>
          <p:nvSpPr>
            <p:cNvPr id="79" name="Line 41"/>
            <p:cNvSpPr>
              <a:spLocks noChangeShapeType="1"/>
            </p:cNvSpPr>
            <p:nvPr/>
          </p:nvSpPr>
          <p:spPr bwMode="auto">
            <a:xfrm>
              <a:off x="912" y="1872"/>
              <a:ext cx="720" cy="699"/>
            </a:xfrm>
            <a:prstGeom prst="line">
              <a:avLst/>
            </a:prstGeom>
            <a:noFill/>
            <a:ln w="38100">
              <a:solidFill>
                <a:srgbClr val="063DE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80" name="Line 42"/>
            <p:cNvSpPr>
              <a:spLocks noChangeShapeType="1"/>
            </p:cNvSpPr>
            <p:nvPr/>
          </p:nvSpPr>
          <p:spPr bwMode="auto">
            <a:xfrm>
              <a:off x="912" y="1872"/>
              <a:ext cx="756" cy="1101"/>
            </a:xfrm>
            <a:prstGeom prst="line">
              <a:avLst/>
            </a:prstGeom>
            <a:noFill/>
            <a:ln w="38100">
              <a:solidFill>
                <a:srgbClr val="063DE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grpSp>
        <p:nvGrpSpPr>
          <p:cNvPr id="86" name="Group 43"/>
          <p:cNvGrpSpPr/>
          <p:nvPr/>
        </p:nvGrpSpPr>
        <p:grpSpPr bwMode="auto">
          <a:xfrm>
            <a:off x="7239000" y="2971800"/>
            <a:ext cx="523875" cy="2703513"/>
            <a:chOff x="4560" y="1872"/>
            <a:chExt cx="330" cy="1703"/>
          </a:xfrm>
        </p:grpSpPr>
        <p:sp>
          <p:nvSpPr>
            <p:cNvPr id="87" name="Line 44"/>
            <p:cNvSpPr>
              <a:spLocks noChangeShapeType="1"/>
            </p:cNvSpPr>
            <p:nvPr/>
          </p:nvSpPr>
          <p:spPr bwMode="auto">
            <a:xfrm>
              <a:off x="4560" y="1872"/>
              <a:ext cx="192" cy="1536"/>
            </a:xfrm>
            <a:prstGeom prst="line">
              <a:avLst/>
            </a:prstGeom>
            <a:noFill/>
            <a:ln w="38100">
              <a:solidFill>
                <a:srgbClr val="063DE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88" name="Text Box 45"/>
            <p:cNvSpPr txBox="1">
              <a:spLocks noChangeArrowheads="1"/>
            </p:cNvSpPr>
            <p:nvPr/>
          </p:nvSpPr>
          <p:spPr bwMode="auto">
            <a:xfrm>
              <a:off x="4654" y="3207"/>
              <a:ext cx="23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3200" b="1" i="0" kern="0">
                  <a:solidFill>
                    <a:srgbClr val="FC0128"/>
                  </a:solidFill>
                  <a:latin typeface="Calibri" panose="020F0502020204030204" charset="0"/>
                  <a:cs typeface="MS PGothic" panose="020B0600070205080204" pitchFamily="34" charset="-128"/>
                </a:rPr>
                <a:t>?</a:t>
              </a:r>
              <a:endParaRPr lang="en-US" sz="3200" b="1" i="0" kern="0">
                <a:solidFill>
                  <a:srgbClr val="FC0128"/>
                </a:solidFill>
                <a:latin typeface="Calibri" panose="020F0502020204030204" charset="0"/>
                <a:cs typeface="MS PGothic" panose="020B0600070205080204" pitchFamily="34" charset="-128"/>
              </a:endParaRPr>
            </a:p>
          </p:txBody>
        </p:sp>
      </p:grpSp>
      <p:sp>
        <p:nvSpPr>
          <p:cNvPr id="3" name="标题 2"/>
          <p:cNvSpPr>
            <a:spLocks noGrp="1"/>
          </p:cNvSpPr>
          <p:nvPr>
            <p:ph type="title"/>
          </p:nvPr>
        </p:nvSpPr>
        <p:spPr/>
        <p:txBody>
          <a:bodyPr/>
          <a:lstStyle/>
          <a:p>
            <a:r>
              <a:rPr lang="zh-CN" altLang="en-US" dirty="0"/>
              <a:t>真相关的处理</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4361470"/>
            <a:ext cx="8229600" cy="2286000"/>
          </a:xfrm>
        </p:spPr>
        <p:txBody>
          <a:bodyPr rtlCol="0">
            <a:normAutofit fontScale="85000" lnSpcReduction="20000"/>
          </a:bodyPr>
          <a:lstStyle/>
          <a:p>
            <a:pPr fontAlgn="auto">
              <a:lnSpc>
                <a:spcPct val="120000"/>
              </a:lnSpc>
              <a:spcBef>
                <a:spcPts val="0"/>
              </a:spcBef>
              <a:spcAft>
                <a:spcPts val="600"/>
              </a:spcAft>
              <a:buFont typeface="Arial" panose="020B0604020202020204" pitchFamily="34" charset="0"/>
              <a:buChar char="•"/>
              <a:defRPr/>
            </a:pPr>
            <a:r>
              <a:rPr lang="zh-CN" altLang="en-US" sz="3000" dirty="0"/>
              <a:t>对一个给定的流水线来说，二条相关在指令在</a:t>
            </a:r>
            <a:r>
              <a:rPr lang="zh-CN" altLang="en-US" sz="3000" dirty="0" smtClean="0"/>
              <a:t>何种情况下可能导致冒险</a:t>
            </a:r>
            <a:r>
              <a:rPr lang="en-US" altLang="zh-CN" sz="3000" dirty="0"/>
              <a:t>?</a:t>
            </a:r>
            <a:endParaRPr lang="en-US" altLang="zh-CN" sz="3000" dirty="0"/>
          </a:p>
          <a:p>
            <a:pPr lvl="1" fontAlgn="auto">
              <a:lnSpc>
                <a:spcPct val="120000"/>
              </a:lnSpc>
              <a:spcBef>
                <a:spcPts val="0"/>
              </a:spcBef>
              <a:spcAft>
                <a:spcPts val="600"/>
              </a:spcAft>
              <a:buFont typeface="Arial" panose="020B0604020202020204" pitchFamily="34" charset="0"/>
              <a:buChar char="–"/>
              <a:defRPr/>
            </a:pPr>
            <a:r>
              <a:rPr lang="zh-CN" altLang="en-US" sz="2600" dirty="0"/>
              <a:t>相关的类型</a:t>
            </a:r>
            <a:r>
              <a:rPr lang="en-US" altLang="zh-CN" sz="2600" dirty="0"/>
              <a:t>: RAW, WAR, WAW?</a:t>
            </a:r>
            <a:endParaRPr lang="en-US" altLang="zh-CN" sz="2600" dirty="0"/>
          </a:p>
          <a:p>
            <a:pPr lvl="1" fontAlgn="auto">
              <a:lnSpc>
                <a:spcPct val="120000"/>
              </a:lnSpc>
              <a:spcBef>
                <a:spcPts val="0"/>
              </a:spcBef>
              <a:spcAft>
                <a:spcPts val="600"/>
              </a:spcAft>
              <a:buFont typeface="Arial" panose="020B0604020202020204" pitchFamily="34" charset="0"/>
              <a:buChar char="–"/>
              <a:defRPr/>
            </a:pPr>
            <a:r>
              <a:rPr lang="zh-CN" altLang="en-US" sz="2600" dirty="0"/>
              <a:t>二</a:t>
            </a:r>
            <a:r>
              <a:rPr lang="zh-CN" altLang="en-US" sz="2600" dirty="0" smtClean="0"/>
              <a:t>条指令</a:t>
            </a:r>
            <a:r>
              <a:rPr lang="zh-CN" altLang="en-US" sz="2600" dirty="0"/>
              <a:t>的类型</a:t>
            </a:r>
            <a:r>
              <a:rPr lang="en-US" altLang="zh-CN" sz="2600" dirty="0"/>
              <a:t>?</a:t>
            </a:r>
            <a:endParaRPr lang="en-US" altLang="zh-CN" sz="2600" dirty="0"/>
          </a:p>
          <a:p>
            <a:pPr lvl="1" fontAlgn="auto">
              <a:lnSpc>
                <a:spcPct val="120000"/>
              </a:lnSpc>
              <a:spcBef>
                <a:spcPts val="0"/>
              </a:spcBef>
              <a:spcAft>
                <a:spcPts val="600"/>
              </a:spcAft>
              <a:buFont typeface="Arial" panose="020B0604020202020204" pitchFamily="34" charset="0"/>
              <a:buChar char="–"/>
              <a:defRPr/>
            </a:pPr>
            <a:r>
              <a:rPr lang="zh-CN" altLang="en-US" sz="2600" dirty="0"/>
              <a:t>二</a:t>
            </a:r>
            <a:r>
              <a:rPr lang="zh-CN" altLang="en-US" sz="2600" dirty="0" smtClean="0"/>
              <a:t>条指令</a:t>
            </a:r>
            <a:r>
              <a:rPr lang="zh-CN" altLang="en-US" sz="2600" dirty="0"/>
              <a:t>之间的距离</a:t>
            </a:r>
            <a:r>
              <a:rPr lang="en-US" altLang="zh-CN" sz="2600" dirty="0"/>
              <a:t>?</a:t>
            </a:r>
            <a:endParaRPr lang="en-US" altLang="zh-CN" sz="2600" dirty="0"/>
          </a:p>
          <a:p>
            <a:pPr fontAlgn="auto">
              <a:lnSpc>
                <a:spcPct val="120000"/>
              </a:lnSpc>
              <a:spcBef>
                <a:spcPts val="0"/>
              </a:spcBef>
              <a:spcAft>
                <a:spcPts val="600"/>
              </a:spcAft>
              <a:buFont typeface="Arial" panose="020B0604020202020204" pitchFamily="34" charset="0"/>
              <a:buChar char="•"/>
              <a:defRPr/>
            </a:pPr>
            <a:endParaRPr lang="en-US" altLang="zh-CN" dirty="0"/>
          </a:p>
        </p:txBody>
      </p:sp>
      <p:graphicFrame>
        <p:nvGraphicFramePr>
          <p:cNvPr id="6" name="Group 4"/>
          <p:cNvGraphicFramePr>
            <a:graphicFrameLocks noGrp="1"/>
          </p:cNvGraphicFramePr>
          <p:nvPr/>
        </p:nvGraphicFramePr>
        <p:xfrm>
          <a:off x="762000" y="1160281"/>
          <a:ext cx="7772400" cy="3124202"/>
        </p:xfrm>
        <a:graphic>
          <a:graphicData uri="http://schemas.openxmlformats.org/drawingml/2006/table">
            <a:tbl>
              <a:tblPr/>
              <a:tblGrid>
                <a:gridCol w="1111250"/>
                <a:gridCol w="1109663"/>
                <a:gridCol w="1111250"/>
                <a:gridCol w="1108075"/>
                <a:gridCol w="1111250"/>
                <a:gridCol w="1109662"/>
                <a:gridCol w="1111250"/>
              </a:tblGrid>
              <a:tr h="53498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R/I-Type</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LW</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SW</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Br</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J</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Jr</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175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IF</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ID</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EX</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MEM</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WB</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rPr>
                        <a:t>write RF</a:t>
                      </a:r>
                      <a:endPar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rPr>
                        <a:t>write RF</a:t>
                      </a:r>
                      <a:endPar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标题 2"/>
          <p:cNvSpPr>
            <a:spLocks noGrp="1"/>
          </p:cNvSpPr>
          <p:nvPr>
            <p:ph type="title"/>
          </p:nvPr>
        </p:nvSpPr>
        <p:spPr/>
        <p:txBody>
          <a:bodyPr/>
          <a:lstStyle/>
          <a:p>
            <a:r>
              <a:rPr lang="zh-CN" altLang="en-US" dirty="0"/>
              <a:t>基于寄存器读写的流水线冒险分析</a:t>
            </a:r>
            <a:endParaRPr lang="zh-CN" altLang="en-US"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AutoShape 3"/>
          <p:cNvSpPr>
            <a:spLocks noChangeArrowheads="1"/>
          </p:cNvSpPr>
          <p:nvPr/>
        </p:nvSpPr>
        <p:spPr bwMode="auto">
          <a:xfrm>
            <a:off x="1467438" y="1067584"/>
            <a:ext cx="1371600" cy="4191000"/>
          </a:xfrm>
          <a:prstGeom prst="roundRect">
            <a:avLst>
              <a:gd name="adj" fmla="val 16667"/>
            </a:avLst>
          </a:prstGeom>
          <a:solidFill>
            <a:srgbClr val="DDDDDD"/>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174" name="Text Box 4"/>
          <p:cNvSpPr txBox="1">
            <a:spLocks noChangeArrowheads="1"/>
          </p:cNvSpPr>
          <p:nvPr/>
        </p:nvSpPr>
        <p:spPr bwMode="auto">
          <a:xfrm>
            <a:off x="321263" y="4201309"/>
            <a:ext cx="860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solidFill>
                  <a:srgbClr val="FF0000"/>
                </a:solidFill>
                <a:latin typeface="Calibri" panose="020F0502020204030204" charset="0"/>
              </a:rPr>
              <a:t>i:r</a:t>
            </a:r>
            <a:r>
              <a:rPr lang="en-US" altLang="zh-CN" sz="2000" baseline="-25000">
                <a:solidFill>
                  <a:srgbClr val="FF0000"/>
                </a:solidFill>
                <a:latin typeface="Calibri" panose="020F0502020204030204" charset="0"/>
              </a:rPr>
              <a:t>k</a:t>
            </a:r>
            <a:r>
              <a:rPr lang="en-US" altLang="zh-CN" sz="2000">
                <a:solidFill>
                  <a:srgbClr val="FF0000"/>
                </a:solidFill>
                <a:latin typeface="Calibri" panose="020F0502020204030204" charset="0"/>
                <a:sym typeface="Symbol" panose="05050102010706020507" pitchFamily="18" charset="2"/>
              </a:rPr>
              <a:t>_</a:t>
            </a:r>
            <a:endParaRPr lang="en-US" altLang="zh-CN" sz="2000">
              <a:solidFill>
                <a:srgbClr val="FF0000"/>
              </a:solidFill>
              <a:latin typeface="Calibri" panose="020F0502020204030204" charset="0"/>
            </a:endParaRPr>
          </a:p>
        </p:txBody>
      </p:sp>
      <p:sp>
        <p:nvSpPr>
          <p:cNvPr id="121" name="Line 5"/>
          <p:cNvSpPr>
            <a:spLocks noChangeShapeType="1"/>
          </p:cNvSpPr>
          <p:nvPr/>
        </p:nvSpPr>
        <p:spPr bwMode="auto">
          <a:xfrm flipV="1">
            <a:off x="781638" y="2439184"/>
            <a:ext cx="0" cy="1143000"/>
          </a:xfrm>
          <a:prstGeom prst="line">
            <a:avLst/>
          </a:prstGeom>
          <a:noFill/>
          <a:ln w="19050">
            <a:solidFill>
              <a:srgbClr val="919191"/>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7176" name="Text Box 6"/>
          <p:cNvSpPr txBox="1">
            <a:spLocks noChangeArrowheads="1"/>
          </p:cNvSpPr>
          <p:nvPr/>
        </p:nvSpPr>
        <p:spPr bwMode="auto">
          <a:xfrm>
            <a:off x="308563" y="1686709"/>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solidFill>
                  <a:srgbClr val="FF0000"/>
                </a:solidFill>
                <a:latin typeface="Calibri" panose="020F0502020204030204" charset="0"/>
              </a:rPr>
              <a:t>j:_</a:t>
            </a:r>
            <a:r>
              <a:rPr lang="en-US" altLang="zh-CN" sz="2000">
                <a:solidFill>
                  <a:srgbClr val="FF0000"/>
                </a:solidFill>
                <a:latin typeface="Calibri" panose="020F0502020204030204" charset="0"/>
                <a:sym typeface="Symbol" panose="05050102010706020507" pitchFamily="18" charset="2"/>
              </a:rPr>
              <a:t></a:t>
            </a:r>
            <a:r>
              <a:rPr lang="en-US" altLang="zh-CN" sz="2000">
                <a:solidFill>
                  <a:srgbClr val="FF0000"/>
                </a:solidFill>
                <a:latin typeface="Calibri" panose="020F0502020204030204" charset="0"/>
              </a:rPr>
              <a:t>r</a:t>
            </a:r>
            <a:r>
              <a:rPr lang="en-US" altLang="zh-CN" sz="2000" baseline="-25000">
                <a:solidFill>
                  <a:srgbClr val="FF0000"/>
                </a:solidFill>
                <a:latin typeface="Calibri" panose="020F0502020204030204" charset="0"/>
              </a:rPr>
              <a:t>k</a:t>
            </a:r>
            <a:endParaRPr lang="en-US" altLang="zh-CN" sz="2000" baseline="-25000">
              <a:solidFill>
                <a:srgbClr val="FF0000"/>
              </a:solidFill>
              <a:latin typeface="Calibri" panose="020F0502020204030204" charset="0"/>
              <a:sym typeface="Symbol" panose="05050102010706020507" pitchFamily="18" charset="2"/>
            </a:endParaRPr>
          </a:p>
        </p:txBody>
      </p:sp>
      <p:sp>
        <p:nvSpPr>
          <p:cNvPr id="123" name="Rectangle 7"/>
          <p:cNvSpPr>
            <a:spLocks noChangeArrowheads="1"/>
          </p:cNvSpPr>
          <p:nvPr/>
        </p:nvSpPr>
        <p:spPr bwMode="auto">
          <a:xfrm>
            <a:off x="1543638" y="1677184"/>
            <a:ext cx="1219200" cy="533400"/>
          </a:xfrm>
          <a:prstGeom prst="rect">
            <a:avLst/>
          </a:prstGeom>
          <a:solidFill>
            <a:srgbClr val="FFFFFF"/>
          </a:solidFill>
          <a:ln w="19050">
            <a:solidFill>
              <a:srgbClr val="000000"/>
            </a:solidFill>
            <a:miter lim="800000"/>
          </a:ln>
        </p:spPr>
        <p:txBody>
          <a:bodyPr wrap="none" anchor="ctr"/>
          <a:lstStyle/>
          <a:p>
            <a:pPr fontAlgn="auto">
              <a:spcBef>
                <a:spcPts val="0"/>
              </a:spcBef>
              <a:spcAft>
                <a:spcPts val="0"/>
              </a:spcAft>
              <a:defRPr/>
            </a:pPr>
            <a:r>
              <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Reg Read</a:t>
            </a:r>
            <a:endPar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124" name="Line 8"/>
          <p:cNvSpPr>
            <a:spLocks noChangeShapeType="1"/>
          </p:cNvSpPr>
          <p:nvPr/>
        </p:nvSpPr>
        <p:spPr bwMode="auto">
          <a:xfrm>
            <a:off x="2153238" y="1219984"/>
            <a:ext cx="0" cy="4572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25" name="Line 9"/>
          <p:cNvSpPr>
            <a:spLocks noChangeShapeType="1"/>
          </p:cNvSpPr>
          <p:nvPr/>
        </p:nvSpPr>
        <p:spPr bwMode="auto">
          <a:xfrm>
            <a:off x="2153238" y="2210584"/>
            <a:ext cx="0" cy="4572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26" name="Rectangle 10"/>
          <p:cNvSpPr>
            <a:spLocks noChangeArrowheads="1"/>
          </p:cNvSpPr>
          <p:nvPr/>
        </p:nvSpPr>
        <p:spPr bwMode="auto">
          <a:xfrm>
            <a:off x="1543638" y="4115584"/>
            <a:ext cx="1219200" cy="533400"/>
          </a:xfrm>
          <a:prstGeom prst="rect">
            <a:avLst/>
          </a:prstGeom>
          <a:solidFill>
            <a:srgbClr val="FFFFFF"/>
          </a:solidFill>
          <a:ln w="19050">
            <a:solidFill>
              <a:srgbClr val="000000"/>
            </a:solidFill>
            <a:miter lim="800000"/>
          </a:ln>
        </p:spPr>
        <p:txBody>
          <a:bodyPr wrap="none" anchor="ctr"/>
          <a:lstStyle/>
          <a:p>
            <a:pPr fontAlgn="auto">
              <a:spcBef>
                <a:spcPts val="0"/>
              </a:spcBef>
              <a:spcAft>
                <a:spcPts val="0"/>
              </a:spcAft>
              <a:defRPr/>
            </a:pPr>
            <a:r>
              <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Reg Write</a:t>
            </a:r>
            <a:endPar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127" name="Line 11"/>
          <p:cNvSpPr>
            <a:spLocks noChangeShapeType="1"/>
          </p:cNvSpPr>
          <p:nvPr/>
        </p:nvSpPr>
        <p:spPr bwMode="auto">
          <a:xfrm>
            <a:off x="2153238" y="3658384"/>
            <a:ext cx="0" cy="4572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28" name="Line 12"/>
          <p:cNvSpPr>
            <a:spLocks noChangeShapeType="1"/>
          </p:cNvSpPr>
          <p:nvPr/>
        </p:nvSpPr>
        <p:spPr bwMode="auto">
          <a:xfrm>
            <a:off x="2153238" y="4648984"/>
            <a:ext cx="0" cy="4572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nvGrpSpPr>
          <p:cNvPr id="7183" name="Group 13"/>
          <p:cNvGrpSpPr/>
          <p:nvPr/>
        </p:nvGrpSpPr>
        <p:grpSpPr bwMode="auto">
          <a:xfrm>
            <a:off x="2105613" y="2896384"/>
            <a:ext cx="76200" cy="533400"/>
            <a:chOff x="4992" y="2448"/>
            <a:chExt cx="48" cy="336"/>
          </a:xfrm>
        </p:grpSpPr>
        <p:sp>
          <p:nvSpPr>
            <p:cNvPr id="7226" name="Oval 14"/>
            <p:cNvSpPr>
              <a:spLocks noChangeArrowheads="1"/>
            </p:cNvSpPr>
            <p:nvPr/>
          </p:nvSpPr>
          <p:spPr bwMode="auto">
            <a:xfrm>
              <a:off x="4992" y="2448"/>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27" name="Oval 15"/>
            <p:cNvSpPr>
              <a:spLocks noChangeArrowheads="1"/>
            </p:cNvSpPr>
            <p:nvPr/>
          </p:nvSpPr>
          <p:spPr bwMode="auto">
            <a:xfrm>
              <a:off x="4992" y="2544"/>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28" name="Oval 16"/>
            <p:cNvSpPr>
              <a:spLocks noChangeArrowheads="1"/>
            </p:cNvSpPr>
            <p:nvPr/>
          </p:nvSpPr>
          <p:spPr bwMode="auto">
            <a:xfrm>
              <a:off x="4992" y="2640"/>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29" name="Oval 17"/>
            <p:cNvSpPr>
              <a:spLocks noChangeArrowheads="1"/>
            </p:cNvSpPr>
            <p:nvPr/>
          </p:nvSpPr>
          <p:spPr bwMode="auto">
            <a:xfrm>
              <a:off x="4992" y="2736"/>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grpSp>
      <p:sp>
        <p:nvSpPr>
          <p:cNvPr id="134" name="Text Box 18"/>
          <p:cNvSpPr txBox="1">
            <a:spLocks noChangeArrowheads="1"/>
          </p:cNvSpPr>
          <p:nvPr/>
        </p:nvSpPr>
        <p:spPr bwMode="auto">
          <a:xfrm>
            <a:off x="794338" y="2447122"/>
            <a:ext cx="470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2800" i="0" kern="0" dirty="0" err="1">
                <a:solidFill>
                  <a:srgbClr val="919191"/>
                </a:solidFill>
                <a:latin typeface="Calibri" panose="020F0502020204030204" charset="0"/>
                <a:cs typeface="MS PGothic" panose="020B0600070205080204" pitchFamily="34" charset="-128"/>
              </a:rPr>
              <a:t>i</a:t>
            </a:r>
            <a:r>
              <a:rPr lang="en-US" altLang="zh-CN" sz="2800" i="0" kern="0" baseline="-25000" dirty="0" err="1">
                <a:solidFill>
                  <a:srgbClr val="919191"/>
                </a:solidFill>
                <a:latin typeface="Calibri" panose="020F0502020204030204" charset="0"/>
                <a:cs typeface="MS PGothic" panose="020B0600070205080204" pitchFamily="34" charset="-128"/>
              </a:rPr>
              <a:t>T</a:t>
            </a:r>
            <a:r>
              <a:rPr lang="en-US" sz="2800" i="0" kern="0" dirty="0" err="1">
                <a:solidFill>
                  <a:srgbClr val="919191"/>
                </a:solidFill>
                <a:latin typeface="Calibri" panose="020F0502020204030204" charset="0"/>
                <a:cs typeface="MS PGothic" panose="020B0600070205080204" pitchFamily="34" charset="-128"/>
              </a:rPr>
              <a:t>j</a:t>
            </a:r>
            <a:endParaRPr lang="en-US" sz="2800" i="0" kern="0" dirty="0">
              <a:solidFill>
                <a:srgbClr val="919191"/>
              </a:solidFill>
              <a:latin typeface="Calibri" panose="020F0502020204030204" charset="0"/>
              <a:cs typeface="MS PGothic" panose="020B0600070205080204" pitchFamily="34" charset="-128"/>
            </a:endParaRPr>
          </a:p>
        </p:txBody>
      </p:sp>
      <p:sp>
        <p:nvSpPr>
          <p:cNvPr id="135" name="Text Box 19"/>
          <p:cNvSpPr txBox="1">
            <a:spLocks noChangeArrowheads="1"/>
          </p:cNvSpPr>
          <p:nvPr/>
        </p:nvSpPr>
        <p:spPr bwMode="auto">
          <a:xfrm>
            <a:off x="2135776" y="1296184"/>
            <a:ext cx="927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2000" i="0" kern="0" dirty="0">
                <a:solidFill>
                  <a:srgbClr val="063DE8"/>
                </a:solidFill>
                <a:latin typeface="Calibri" panose="020F0502020204030204" charset="0"/>
                <a:cs typeface="MS PGothic" panose="020B0600070205080204" pitchFamily="34" charset="-128"/>
              </a:rPr>
              <a:t>stage X</a:t>
            </a:r>
            <a:endParaRPr lang="en-US" sz="2000" i="0" kern="0" dirty="0">
              <a:solidFill>
                <a:srgbClr val="063DE8"/>
              </a:solidFill>
              <a:latin typeface="Calibri" panose="020F0502020204030204" charset="0"/>
              <a:cs typeface="MS PGothic" panose="020B0600070205080204" pitchFamily="34" charset="-128"/>
            </a:endParaRPr>
          </a:p>
        </p:txBody>
      </p:sp>
      <p:sp>
        <p:nvSpPr>
          <p:cNvPr id="136" name="Text Box 20"/>
          <p:cNvSpPr txBox="1">
            <a:spLocks noChangeArrowheads="1"/>
          </p:cNvSpPr>
          <p:nvPr/>
        </p:nvSpPr>
        <p:spPr bwMode="auto">
          <a:xfrm>
            <a:off x="2140538" y="3734584"/>
            <a:ext cx="917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2000" i="0" kern="0" dirty="0">
                <a:solidFill>
                  <a:srgbClr val="063DE8"/>
                </a:solidFill>
                <a:latin typeface="Calibri" panose="020F0502020204030204" charset="0"/>
                <a:cs typeface="MS PGothic" panose="020B0600070205080204" pitchFamily="34" charset="-128"/>
              </a:rPr>
              <a:t>stage Y</a:t>
            </a:r>
            <a:endParaRPr lang="en-US" sz="2000" i="0" kern="0" dirty="0">
              <a:solidFill>
                <a:srgbClr val="063DE8"/>
              </a:solidFill>
              <a:latin typeface="Calibri" panose="020F0502020204030204" charset="0"/>
              <a:cs typeface="MS PGothic" panose="020B0600070205080204" pitchFamily="34" charset="-128"/>
            </a:endParaRPr>
          </a:p>
        </p:txBody>
      </p:sp>
      <p:sp>
        <p:nvSpPr>
          <p:cNvPr id="137" name="Text Box 21"/>
          <p:cNvSpPr txBox="1">
            <a:spLocks noChangeArrowheads="1"/>
          </p:cNvSpPr>
          <p:nvPr/>
        </p:nvSpPr>
        <p:spPr bwMode="auto">
          <a:xfrm>
            <a:off x="998486" y="5737632"/>
            <a:ext cx="6019800" cy="965200"/>
          </a:xfrm>
          <a:prstGeom prst="rect">
            <a:avLst/>
          </a:prstGeom>
          <a:solidFill>
            <a:srgbClr val="FFFFFF"/>
          </a:solidFill>
          <a:ln w="19050">
            <a:solidFill>
              <a:srgbClr val="000000"/>
            </a:solidFill>
            <a:miter lim="800000"/>
          </a:ln>
        </p:spPr>
        <p:txBody>
          <a:bodyPr>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000000"/>
                </a:solidFill>
                <a:latin typeface="Calibri" panose="020F0502020204030204" charset="0"/>
                <a:cs typeface="MS PGothic" panose="020B0600070205080204" pitchFamily="34" charset="-128"/>
              </a:rPr>
              <a:t>dist(i,j)  </a:t>
            </a:r>
            <a:r>
              <a:rPr lang="en-US" sz="2800" i="0" kern="0">
                <a:solidFill>
                  <a:srgbClr val="000000"/>
                </a:solidFill>
                <a:latin typeface="Calibri" panose="020F0502020204030204" charset="0"/>
                <a:cs typeface="MS PGothic" panose="020B0600070205080204" pitchFamily="34" charset="-128"/>
                <a:sym typeface="Symbol" panose="05050102010706020507" charset="0"/>
              </a:rPr>
              <a:t> </a:t>
            </a:r>
            <a:r>
              <a:rPr lang="en-US" i="0" kern="0">
                <a:solidFill>
                  <a:srgbClr val="000000"/>
                </a:solidFill>
                <a:latin typeface="Calibri" panose="020F0502020204030204" charset="0"/>
                <a:cs typeface="MS PGothic" panose="020B0600070205080204" pitchFamily="34" charset="-128"/>
              </a:rPr>
              <a:t>dist(X,Y) </a:t>
            </a:r>
            <a:r>
              <a:rPr lang="en-US" i="0" kern="0">
                <a:solidFill>
                  <a:srgbClr val="000000"/>
                </a:solidFill>
                <a:latin typeface="Calibri" panose="020F0502020204030204" charset="0"/>
                <a:cs typeface="MS PGothic" panose="020B0600070205080204" pitchFamily="34" charset="-128"/>
                <a:sym typeface="Symbol" panose="05050102010706020507" charset="0"/>
              </a:rPr>
              <a:t>  ??</a:t>
            </a:r>
            <a:endParaRPr lang="en-US" i="0" kern="0">
              <a:solidFill>
                <a:srgbClr val="000000"/>
              </a:solidFill>
              <a:latin typeface="Calibri" panose="020F0502020204030204" charset="0"/>
              <a:cs typeface="MS PGothic" panose="020B0600070205080204" pitchFamily="34" charset="-128"/>
              <a:sym typeface="Symbol" panose="05050102010706020507" charset="0"/>
            </a:endParaRPr>
          </a:p>
          <a:p>
            <a:pPr fontAlgn="auto">
              <a:spcBef>
                <a:spcPts val="0"/>
              </a:spcBef>
              <a:spcAft>
                <a:spcPts val="0"/>
              </a:spcAft>
              <a:defRPr/>
            </a:pPr>
            <a:r>
              <a:rPr lang="en-US" i="0" kern="0">
                <a:solidFill>
                  <a:srgbClr val="000000"/>
                </a:solidFill>
                <a:latin typeface="Calibri" panose="020F0502020204030204" charset="0"/>
                <a:cs typeface="MS PGothic" panose="020B0600070205080204" pitchFamily="34" charset="-128"/>
              </a:rPr>
              <a:t>dist(i,j)  </a:t>
            </a:r>
            <a:r>
              <a:rPr lang="en-US" sz="2800" i="0" kern="0">
                <a:solidFill>
                  <a:srgbClr val="000000"/>
                </a:solidFill>
                <a:latin typeface="Calibri" panose="020F0502020204030204" charset="0"/>
                <a:cs typeface="MS PGothic" panose="020B0600070205080204" pitchFamily="34" charset="-128"/>
                <a:sym typeface="Symbol" panose="05050102010706020507" charset="0"/>
              </a:rPr>
              <a:t>&gt; </a:t>
            </a:r>
            <a:r>
              <a:rPr lang="en-US" i="0" kern="0">
                <a:solidFill>
                  <a:srgbClr val="000000"/>
                </a:solidFill>
                <a:latin typeface="Calibri" panose="020F0502020204030204" charset="0"/>
                <a:cs typeface="MS PGothic" panose="020B0600070205080204" pitchFamily="34" charset="-128"/>
              </a:rPr>
              <a:t>dist(X,Y) </a:t>
            </a:r>
            <a:r>
              <a:rPr lang="en-US" i="0" kern="0">
                <a:solidFill>
                  <a:srgbClr val="000000"/>
                </a:solidFill>
                <a:latin typeface="Calibri" panose="020F0502020204030204" charset="0"/>
                <a:cs typeface="MS PGothic" panose="020B0600070205080204" pitchFamily="34" charset="-128"/>
                <a:sym typeface="Symbol" panose="05050102010706020507" charset="0"/>
              </a:rPr>
              <a:t>  ??</a:t>
            </a:r>
            <a:endParaRPr lang="en-US" i="0" kern="0">
              <a:solidFill>
                <a:srgbClr val="000000"/>
              </a:solidFill>
              <a:latin typeface="Calibri" panose="020F0502020204030204" charset="0"/>
              <a:cs typeface="MS PGothic" panose="020B0600070205080204" pitchFamily="34" charset="-128"/>
              <a:sym typeface="Symbol" panose="05050102010706020507" charset="0"/>
            </a:endParaRPr>
          </a:p>
        </p:txBody>
      </p:sp>
      <p:sp>
        <p:nvSpPr>
          <p:cNvPr id="7188" name="Rectangle 22"/>
          <p:cNvSpPr>
            <a:spLocks noChangeArrowheads="1"/>
          </p:cNvSpPr>
          <p:nvPr/>
        </p:nvSpPr>
        <p:spPr bwMode="auto">
          <a:xfrm>
            <a:off x="1802829" y="5258584"/>
            <a:ext cx="9281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zh-CN" altLang="en-US" sz="2400" dirty="0">
                <a:solidFill>
                  <a:srgbClr val="000000"/>
                </a:solidFill>
                <a:latin typeface="Calibri" panose="020F0502020204030204" charset="0"/>
              </a:rPr>
              <a:t>真相关</a:t>
            </a:r>
            <a:endParaRPr lang="en-US" altLang="zh-CN" sz="2400" dirty="0">
              <a:solidFill>
                <a:srgbClr val="000000"/>
              </a:solidFill>
              <a:latin typeface="Calibri" panose="020F0502020204030204" charset="0"/>
            </a:endParaRPr>
          </a:p>
        </p:txBody>
      </p:sp>
      <p:grpSp>
        <p:nvGrpSpPr>
          <p:cNvPr id="139" name="Group 23"/>
          <p:cNvGrpSpPr/>
          <p:nvPr/>
        </p:nvGrpSpPr>
        <p:grpSpPr bwMode="auto">
          <a:xfrm>
            <a:off x="3204163" y="1067584"/>
            <a:ext cx="2530475" cy="4560888"/>
            <a:chOff x="2054" y="720"/>
            <a:chExt cx="1594" cy="2873"/>
          </a:xfrm>
        </p:grpSpPr>
        <p:sp>
          <p:nvSpPr>
            <p:cNvPr id="7209" name="AutoShape 24"/>
            <p:cNvSpPr>
              <a:spLocks noChangeArrowheads="1"/>
            </p:cNvSpPr>
            <p:nvPr/>
          </p:nvSpPr>
          <p:spPr bwMode="auto">
            <a:xfrm>
              <a:off x="2784" y="720"/>
              <a:ext cx="864" cy="2640"/>
            </a:xfrm>
            <a:prstGeom prst="roundRect">
              <a:avLst>
                <a:gd name="adj" fmla="val 16667"/>
              </a:avLst>
            </a:prstGeom>
            <a:solidFill>
              <a:srgbClr val="DDDDDD"/>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141" name="Text Box 25"/>
            <p:cNvSpPr txBox="1">
              <a:spLocks noChangeArrowheads="1"/>
            </p:cNvSpPr>
            <p:nvPr/>
          </p:nvSpPr>
          <p:spPr bwMode="auto">
            <a:xfrm>
              <a:off x="2062" y="2694"/>
              <a:ext cx="5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2000" i="0" kern="0">
                  <a:solidFill>
                    <a:srgbClr val="FC0128"/>
                  </a:solidFill>
                  <a:latin typeface="Calibri" panose="020F0502020204030204" charset="0"/>
                  <a:cs typeface="MS PGothic" panose="020B0600070205080204" pitchFamily="34" charset="-128"/>
                </a:rPr>
                <a:t>i:_</a:t>
              </a:r>
              <a:r>
                <a:rPr lang="en-US" sz="2000" i="0" kern="0">
                  <a:solidFill>
                    <a:srgbClr val="FC0128"/>
                  </a:solidFill>
                  <a:latin typeface="Calibri" panose="020F0502020204030204" charset="0"/>
                  <a:cs typeface="MS PGothic" panose="020B0600070205080204" pitchFamily="34" charset="-128"/>
                  <a:sym typeface="Symbol" panose="05050102010706020507" charset="0"/>
                </a:rPr>
                <a:t></a:t>
              </a:r>
              <a:r>
                <a:rPr lang="en-US" sz="2000" i="0" kern="0">
                  <a:solidFill>
                    <a:srgbClr val="FC0128"/>
                  </a:solidFill>
                  <a:latin typeface="Calibri" panose="020F0502020204030204" charset="0"/>
                  <a:cs typeface="MS PGothic" panose="020B0600070205080204" pitchFamily="34" charset="-128"/>
                </a:rPr>
                <a:t>r</a:t>
              </a:r>
              <a:r>
                <a:rPr lang="en-US" sz="2000" i="0" kern="0" baseline="-25000">
                  <a:solidFill>
                    <a:srgbClr val="FC0128"/>
                  </a:solidFill>
                  <a:latin typeface="Calibri" panose="020F0502020204030204" charset="0"/>
                  <a:cs typeface="MS PGothic" panose="020B0600070205080204" pitchFamily="34" charset="-128"/>
                </a:rPr>
                <a:t>k</a:t>
              </a:r>
              <a:endParaRPr lang="en-US" sz="2000" i="0" kern="0" baseline="-25000">
                <a:solidFill>
                  <a:srgbClr val="FC0128"/>
                </a:solidFill>
                <a:latin typeface="Calibri" panose="020F0502020204030204" charset="0"/>
                <a:cs typeface="MS PGothic" panose="020B0600070205080204" pitchFamily="34" charset="-128"/>
              </a:endParaRPr>
            </a:p>
          </p:txBody>
        </p:sp>
        <p:sp>
          <p:nvSpPr>
            <p:cNvPr id="142" name="Line 26"/>
            <p:cNvSpPr>
              <a:spLocks noChangeShapeType="1"/>
            </p:cNvSpPr>
            <p:nvPr/>
          </p:nvSpPr>
          <p:spPr bwMode="auto">
            <a:xfrm flipV="1">
              <a:off x="2352" y="1584"/>
              <a:ext cx="0" cy="720"/>
            </a:xfrm>
            <a:prstGeom prst="line">
              <a:avLst/>
            </a:prstGeom>
            <a:noFill/>
            <a:ln w="19050">
              <a:solidFill>
                <a:srgbClr val="919191"/>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7212" name="Text Box 27"/>
            <p:cNvSpPr txBox="1">
              <a:spLocks noChangeArrowheads="1"/>
            </p:cNvSpPr>
            <p:nvPr/>
          </p:nvSpPr>
          <p:spPr bwMode="auto">
            <a:xfrm>
              <a:off x="2054" y="1110"/>
              <a:ext cx="54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solidFill>
                    <a:srgbClr val="FC0128"/>
                  </a:solidFill>
                  <a:latin typeface="Calibri" panose="020F0502020204030204" charset="0"/>
                </a:rPr>
                <a:t>j:r</a:t>
              </a:r>
              <a:r>
                <a:rPr lang="en-US" altLang="zh-CN" sz="2000" baseline="-25000">
                  <a:solidFill>
                    <a:srgbClr val="FC0128"/>
                  </a:solidFill>
                  <a:latin typeface="Calibri" panose="020F0502020204030204" charset="0"/>
                </a:rPr>
                <a:t>k</a:t>
              </a:r>
              <a:r>
                <a:rPr lang="en-US" altLang="zh-CN" sz="2000">
                  <a:solidFill>
                    <a:srgbClr val="FC0128"/>
                  </a:solidFill>
                  <a:latin typeface="Calibri" panose="020F0502020204030204" charset="0"/>
                  <a:sym typeface="Symbol" panose="05050102010706020507" pitchFamily="18" charset="2"/>
                </a:rPr>
                <a:t>_</a:t>
              </a:r>
              <a:endParaRPr lang="en-US" altLang="zh-CN" sz="2000">
                <a:solidFill>
                  <a:srgbClr val="FC0128"/>
                </a:solidFill>
                <a:latin typeface="Calibri" panose="020F0502020204030204" charset="0"/>
              </a:endParaRPr>
            </a:p>
          </p:txBody>
        </p:sp>
        <p:sp>
          <p:nvSpPr>
            <p:cNvPr id="144" name="Rectangle 28"/>
            <p:cNvSpPr>
              <a:spLocks noChangeArrowheads="1"/>
            </p:cNvSpPr>
            <p:nvPr/>
          </p:nvSpPr>
          <p:spPr bwMode="auto">
            <a:xfrm>
              <a:off x="2832" y="1104"/>
              <a:ext cx="768" cy="336"/>
            </a:xfrm>
            <a:prstGeom prst="rect">
              <a:avLst/>
            </a:prstGeom>
            <a:solidFill>
              <a:srgbClr val="FFFFFF"/>
            </a:solidFill>
            <a:ln w="19050">
              <a:solidFill>
                <a:srgbClr val="000000"/>
              </a:solidFill>
              <a:miter lim="800000"/>
            </a:ln>
          </p:spPr>
          <p:txBody>
            <a:bodyPr wrap="none" anchor="ctr"/>
            <a:lstStyle/>
            <a:p>
              <a:pPr fontAlgn="auto">
                <a:spcBef>
                  <a:spcPts val="0"/>
                </a:spcBef>
                <a:spcAft>
                  <a:spcPts val="0"/>
                </a:spcAft>
                <a:defRPr/>
              </a:pPr>
              <a:r>
                <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Reg Write</a:t>
              </a:r>
              <a:endPar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145" name="Line 29"/>
            <p:cNvSpPr>
              <a:spLocks noChangeShapeType="1"/>
            </p:cNvSpPr>
            <p:nvPr/>
          </p:nvSpPr>
          <p:spPr bwMode="auto">
            <a:xfrm>
              <a:off x="3216" y="816"/>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6" name="Line 30"/>
            <p:cNvSpPr>
              <a:spLocks noChangeShapeType="1"/>
            </p:cNvSpPr>
            <p:nvPr/>
          </p:nvSpPr>
          <p:spPr bwMode="auto">
            <a:xfrm>
              <a:off x="3216" y="1440"/>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7" name="Rectangle 31"/>
            <p:cNvSpPr>
              <a:spLocks noChangeArrowheads="1"/>
            </p:cNvSpPr>
            <p:nvPr/>
          </p:nvSpPr>
          <p:spPr bwMode="auto">
            <a:xfrm>
              <a:off x="2832" y="2640"/>
              <a:ext cx="768" cy="336"/>
            </a:xfrm>
            <a:prstGeom prst="rect">
              <a:avLst/>
            </a:prstGeom>
            <a:solidFill>
              <a:srgbClr val="FFFFFF"/>
            </a:solidFill>
            <a:ln w="19050">
              <a:solidFill>
                <a:srgbClr val="000000"/>
              </a:solidFill>
              <a:miter lim="800000"/>
            </a:ln>
          </p:spPr>
          <p:txBody>
            <a:bodyPr wrap="none" anchor="ctr"/>
            <a:lstStyle/>
            <a:p>
              <a:pPr fontAlgn="auto">
                <a:spcBef>
                  <a:spcPts val="0"/>
                </a:spcBef>
                <a:spcAft>
                  <a:spcPts val="0"/>
                </a:spcAft>
                <a:defRPr/>
              </a:pPr>
              <a:r>
                <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Reg Read</a:t>
              </a:r>
              <a:endPar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148" name="Line 32"/>
            <p:cNvSpPr>
              <a:spLocks noChangeShapeType="1"/>
            </p:cNvSpPr>
            <p:nvPr/>
          </p:nvSpPr>
          <p:spPr bwMode="auto">
            <a:xfrm>
              <a:off x="3216" y="2352"/>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9" name="Line 33"/>
            <p:cNvSpPr>
              <a:spLocks noChangeShapeType="1"/>
            </p:cNvSpPr>
            <p:nvPr/>
          </p:nvSpPr>
          <p:spPr bwMode="auto">
            <a:xfrm>
              <a:off x="3216" y="2976"/>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nvGrpSpPr>
            <p:cNvPr id="7219" name="Group 34"/>
            <p:cNvGrpSpPr/>
            <p:nvPr/>
          </p:nvGrpSpPr>
          <p:grpSpPr bwMode="auto">
            <a:xfrm>
              <a:off x="3186" y="1872"/>
              <a:ext cx="48" cy="336"/>
              <a:chOff x="4992" y="2448"/>
              <a:chExt cx="48" cy="336"/>
            </a:xfrm>
          </p:grpSpPr>
          <p:sp>
            <p:nvSpPr>
              <p:cNvPr id="7222" name="Oval 35"/>
              <p:cNvSpPr>
                <a:spLocks noChangeArrowheads="1"/>
              </p:cNvSpPr>
              <p:nvPr/>
            </p:nvSpPr>
            <p:spPr bwMode="auto">
              <a:xfrm>
                <a:off x="4992" y="2448"/>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23" name="Oval 36"/>
              <p:cNvSpPr>
                <a:spLocks noChangeArrowheads="1"/>
              </p:cNvSpPr>
              <p:nvPr/>
            </p:nvSpPr>
            <p:spPr bwMode="auto">
              <a:xfrm>
                <a:off x="4992" y="2544"/>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24" name="Oval 37"/>
              <p:cNvSpPr>
                <a:spLocks noChangeArrowheads="1"/>
              </p:cNvSpPr>
              <p:nvPr/>
            </p:nvSpPr>
            <p:spPr bwMode="auto">
              <a:xfrm>
                <a:off x="4992" y="2640"/>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25" name="Oval 38"/>
              <p:cNvSpPr>
                <a:spLocks noChangeArrowheads="1"/>
              </p:cNvSpPr>
              <p:nvPr/>
            </p:nvSpPr>
            <p:spPr bwMode="auto">
              <a:xfrm>
                <a:off x="4992" y="2736"/>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grpSp>
        <p:sp>
          <p:nvSpPr>
            <p:cNvPr id="151" name="Text Box 39"/>
            <p:cNvSpPr txBox="1">
              <a:spLocks noChangeArrowheads="1"/>
            </p:cNvSpPr>
            <p:nvPr/>
          </p:nvSpPr>
          <p:spPr bwMode="auto">
            <a:xfrm>
              <a:off x="2367" y="1589"/>
              <a:ext cx="3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2800" i="0" kern="0">
                  <a:solidFill>
                    <a:srgbClr val="919191"/>
                  </a:solidFill>
                  <a:latin typeface="Calibri" panose="020F0502020204030204" charset="0"/>
                  <a:cs typeface="MS PGothic" panose="020B0600070205080204" pitchFamily="34" charset="-128"/>
                </a:rPr>
                <a:t>i</a:t>
              </a:r>
              <a:r>
                <a:rPr lang="en-US" sz="2800" i="0" kern="0" baseline="-25000">
                  <a:solidFill>
                    <a:srgbClr val="919191"/>
                  </a:solidFill>
                  <a:latin typeface="Calibri" panose="020F0502020204030204" charset="0"/>
                  <a:cs typeface="MS PGothic" panose="020B0600070205080204" pitchFamily="34" charset="-128"/>
                </a:rPr>
                <a:t>A</a:t>
              </a:r>
              <a:r>
                <a:rPr lang="en-US" sz="2800" i="0" kern="0">
                  <a:solidFill>
                    <a:srgbClr val="919191"/>
                  </a:solidFill>
                  <a:latin typeface="Calibri" panose="020F0502020204030204" charset="0"/>
                  <a:cs typeface="MS PGothic" panose="020B0600070205080204" pitchFamily="34" charset="-128"/>
                </a:rPr>
                <a:t>j</a:t>
              </a:r>
              <a:endParaRPr lang="en-US" sz="2800" i="0" kern="0">
                <a:solidFill>
                  <a:srgbClr val="919191"/>
                </a:solidFill>
                <a:latin typeface="Calibri" panose="020F0502020204030204" charset="0"/>
                <a:cs typeface="MS PGothic" panose="020B0600070205080204" pitchFamily="34" charset="-128"/>
              </a:endParaRPr>
            </a:p>
          </p:txBody>
        </p:sp>
        <p:sp>
          <p:nvSpPr>
            <p:cNvPr id="152" name="Rectangle 40"/>
            <p:cNvSpPr>
              <a:spLocks noChangeArrowheads="1"/>
            </p:cNvSpPr>
            <p:nvPr/>
          </p:nvSpPr>
          <p:spPr bwMode="auto">
            <a:xfrm>
              <a:off x="2996" y="3360"/>
              <a:ext cx="58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auto">
                <a:spcBef>
                  <a:spcPts val="0"/>
                </a:spcBef>
                <a:spcAft>
                  <a:spcPts val="0"/>
                </a:spcAft>
                <a:defRPr/>
              </a:pPr>
              <a:r>
                <a:rPr lang="zh-CN" altLang="en-US" sz="2400" kern="0" dirty="0">
                  <a:solidFill>
                    <a:srgbClr val="000000"/>
                  </a:solidFill>
                  <a:latin typeface="Calibri" panose="020F0502020204030204" charset="0"/>
                  <a:ea typeface="MS PGothic" panose="020B0600070205080204" pitchFamily="34" charset="-128"/>
                  <a:cs typeface="MS PGothic" panose="020B0600070205080204" pitchFamily="34" charset="-128"/>
                </a:rPr>
                <a:t>反相关</a:t>
              </a:r>
              <a:endParaRPr lang="en-US" sz="2400" kern="0" dirty="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grpSp>
      <p:grpSp>
        <p:nvGrpSpPr>
          <p:cNvPr id="157" name="Group 41"/>
          <p:cNvGrpSpPr/>
          <p:nvPr/>
        </p:nvGrpSpPr>
        <p:grpSpPr bwMode="auto">
          <a:xfrm>
            <a:off x="6033088" y="1067584"/>
            <a:ext cx="2520950" cy="4560888"/>
            <a:chOff x="3836" y="720"/>
            <a:chExt cx="1588" cy="2873"/>
          </a:xfrm>
        </p:grpSpPr>
        <p:sp>
          <p:nvSpPr>
            <p:cNvPr id="7192" name="AutoShape 42"/>
            <p:cNvSpPr>
              <a:spLocks noChangeArrowheads="1"/>
            </p:cNvSpPr>
            <p:nvPr/>
          </p:nvSpPr>
          <p:spPr bwMode="auto">
            <a:xfrm>
              <a:off x="4560" y="720"/>
              <a:ext cx="864" cy="2640"/>
            </a:xfrm>
            <a:prstGeom prst="roundRect">
              <a:avLst>
                <a:gd name="adj" fmla="val 16667"/>
              </a:avLst>
            </a:prstGeom>
            <a:solidFill>
              <a:srgbClr val="DDDDDD"/>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193" name="Text Box 43"/>
            <p:cNvSpPr txBox="1">
              <a:spLocks noChangeArrowheads="1"/>
            </p:cNvSpPr>
            <p:nvPr/>
          </p:nvSpPr>
          <p:spPr bwMode="auto">
            <a:xfrm>
              <a:off x="3844" y="2694"/>
              <a:ext cx="5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solidFill>
                    <a:srgbClr val="FC0128"/>
                  </a:solidFill>
                  <a:latin typeface="Calibri" panose="020F0502020204030204" charset="0"/>
                </a:rPr>
                <a:t>i:r</a:t>
              </a:r>
              <a:r>
                <a:rPr lang="en-US" altLang="zh-CN" sz="2000" baseline="-25000">
                  <a:solidFill>
                    <a:srgbClr val="FC0128"/>
                  </a:solidFill>
                  <a:latin typeface="Calibri" panose="020F0502020204030204" charset="0"/>
                </a:rPr>
                <a:t>k</a:t>
              </a:r>
              <a:r>
                <a:rPr lang="en-US" altLang="zh-CN" sz="2000">
                  <a:solidFill>
                    <a:srgbClr val="FC0128"/>
                  </a:solidFill>
                  <a:latin typeface="Calibri" panose="020F0502020204030204" charset="0"/>
                  <a:sym typeface="Symbol" panose="05050102010706020507" pitchFamily="18" charset="2"/>
                </a:rPr>
                <a:t>_</a:t>
              </a:r>
              <a:endParaRPr lang="en-US" altLang="zh-CN" sz="2000">
                <a:solidFill>
                  <a:srgbClr val="FC0128"/>
                </a:solidFill>
                <a:latin typeface="Calibri" panose="020F0502020204030204" charset="0"/>
              </a:endParaRPr>
            </a:p>
          </p:txBody>
        </p:sp>
        <p:sp>
          <p:nvSpPr>
            <p:cNvPr id="160" name="Line 44"/>
            <p:cNvSpPr>
              <a:spLocks noChangeShapeType="1"/>
            </p:cNvSpPr>
            <p:nvPr/>
          </p:nvSpPr>
          <p:spPr bwMode="auto">
            <a:xfrm flipV="1">
              <a:off x="4134" y="1584"/>
              <a:ext cx="0" cy="720"/>
            </a:xfrm>
            <a:prstGeom prst="line">
              <a:avLst/>
            </a:prstGeom>
            <a:noFill/>
            <a:ln w="19050">
              <a:solidFill>
                <a:srgbClr val="919191"/>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7195" name="Text Box 45"/>
            <p:cNvSpPr txBox="1">
              <a:spLocks noChangeArrowheads="1"/>
            </p:cNvSpPr>
            <p:nvPr/>
          </p:nvSpPr>
          <p:spPr bwMode="auto">
            <a:xfrm>
              <a:off x="3836" y="1110"/>
              <a:ext cx="54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solidFill>
                    <a:srgbClr val="FC0128"/>
                  </a:solidFill>
                  <a:latin typeface="Calibri" panose="020F0502020204030204" charset="0"/>
                </a:rPr>
                <a:t>j:r</a:t>
              </a:r>
              <a:r>
                <a:rPr lang="en-US" altLang="zh-CN" sz="2000" baseline="-25000">
                  <a:solidFill>
                    <a:srgbClr val="FC0128"/>
                  </a:solidFill>
                  <a:latin typeface="Calibri" panose="020F0502020204030204" charset="0"/>
                </a:rPr>
                <a:t>k</a:t>
              </a:r>
              <a:r>
                <a:rPr lang="en-US" altLang="zh-CN" sz="2000">
                  <a:solidFill>
                    <a:srgbClr val="FC0128"/>
                  </a:solidFill>
                  <a:latin typeface="Calibri" panose="020F0502020204030204" charset="0"/>
                  <a:sym typeface="Symbol" panose="05050102010706020507" pitchFamily="18" charset="2"/>
                </a:rPr>
                <a:t>_</a:t>
              </a:r>
              <a:endParaRPr lang="en-US" altLang="zh-CN" sz="2000">
                <a:solidFill>
                  <a:srgbClr val="FC0128"/>
                </a:solidFill>
                <a:latin typeface="Calibri" panose="020F0502020204030204" charset="0"/>
                <a:sym typeface="Symbol" panose="05050102010706020507" pitchFamily="18" charset="2"/>
              </a:endParaRPr>
            </a:p>
          </p:txBody>
        </p:sp>
        <p:sp>
          <p:nvSpPr>
            <p:cNvPr id="162" name="Rectangle 46"/>
            <p:cNvSpPr>
              <a:spLocks noChangeArrowheads="1"/>
            </p:cNvSpPr>
            <p:nvPr/>
          </p:nvSpPr>
          <p:spPr bwMode="auto">
            <a:xfrm>
              <a:off x="4614" y="1104"/>
              <a:ext cx="768" cy="336"/>
            </a:xfrm>
            <a:prstGeom prst="rect">
              <a:avLst/>
            </a:prstGeom>
            <a:solidFill>
              <a:srgbClr val="FFFFFF"/>
            </a:solidFill>
            <a:ln w="19050">
              <a:solidFill>
                <a:srgbClr val="000000"/>
              </a:solidFill>
              <a:miter lim="800000"/>
            </a:ln>
          </p:spPr>
          <p:txBody>
            <a:bodyPr wrap="none" anchor="ctr"/>
            <a:lstStyle/>
            <a:p>
              <a:pPr fontAlgn="auto">
                <a:spcBef>
                  <a:spcPts val="0"/>
                </a:spcBef>
                <a:spcAft>
                  <a:spcPts val="0"/>
                </a:spcAft>
                <a:defRPr/>
              </a:pPr>
              <a:r>
                <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Reg Write</a:t>
              </a:r>
              <a:endPar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163" name="Line 47"/>
            <p:cNvSpPr>
              <a:spLocks noChangeShapeType="1"/>
            </p:cNvSpPr>
            <p:nvPr/>
          </p:nvSpPr>
          <p:spPr bwMode="auto">
            <a:xfrm>
              <a:off x="4998" y="816"/>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64" name="Line 48"/>
            <p:cNvSpPr>
              <a:spLocks noChangeShapeType="1"/>
            </p:cNvSpPr>
            <p:nvPr/>
          </p:nvSpPr>
          <p:spPr bwMode="auto">
            <a:xfrm>
              <a:off x="4998" y="1440"/>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65" name="Rectangle 49"/>
            <p:cNvSpPr>
              <a:spLocks noChangeArrowheads="1"/>
            </p:cNvSpPr>
            <p:nvPr/>
          </p:nvSpPr>
          <p:spPr bwMode="auto">
            <a:xfrm>
              <a:off x="4614" y="2640"/>
              <a:ext cx="768" cy="336"/>
            </a:xfrm>
            <a:prstGeom prst="rect">
              <a:avLst/>
            </a:prstGeom>
            <a:solidFill>
              <a:srgbClr val="FFFFFF"/>
            </a:solidFill>
            <a:ln w="19050">
              <a:solidFill>
                <a:srgbClr val="000000"/>
              </a:solidFill>
              <a:miter lim="800000"/>
            </a:ln>
          </p:spPr>
          <p:txBody>
            <a:bodyPr wrap="none" anchor="ctr"/>
            <a:lstStyle/>
            <a:p>
              <a:pPr fontAlgn="auto">
                <a:spcBef>
                  <a:spcPts val="0"/>
                </a:spcBef>
                <a:spcAft>
                  <a:spcPts val="0"/>
                </a:spcAft>
                <a:defRPr/>
              </a:pPr>
              <a:r>
                <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Reg Write</a:t>
              </a:r>
              <a:endPar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sp>
          <p:nvSpPr>
            <p:cNvPr id="166" name="Line 50"/>
            <p:cNvSpPr>
              <a:spLocks noChangeShapeType="1"/>
            </p:cNvSpPr>
            <p:nvPr/>
          </p:nvSpPr>
          <p:spPr bwMode="auto">
            <a:xfrm>
              <a:off x="4998" y="2352"/>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67" name="Line 51"/>
            <p:cNvSpPr>
              <a:spLocks noChangeShapeType="1"/>
            </p:cNvSpPr>
            <p:nvPr/>
          </p:nvSpPr>
          <p:spPr bwMode="auto">
            <a:xfrm>
              <a:off x="4998" y="2976"/>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nvGrpSpPr>
            <p:cNvPr id="7202" name="Group 52"/>
            <p:cNvGrpSpPr/>
            <p:nvPr/>
          </p:nvGrpSpPr>
          <p:grpSpPr bwMode="auto">
            <a:xfrm>
              <a:off x="4968" y="1872"/>
              <a:ext cx="48" cy="336"/>
              <a:chOff x="4992" y="2448"/>
              <a:chExt cx="48" cy="336"/>
            </a:xfrm>
          </p:grpSpPr>
          <p:sp>
            <p:nvSpPr>
              <p:cNvPr id="7205" name="Oval 53"/>
              <p:cNvSpPr>
                <a:spLocks noChangeArrowheads="1"/>
              </p:cNvSpPr>
              <p:nvPr/>
            </p:nvSpPr>
            <p:spPr bwMode="auto">
              <a:xfrm>
                <a:off x="4992" y="2448"/>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06" name="Oval 54"/>
              <p:cNvSpPr>
                <a:spLocks noChangeArrowheads="1"/>
              </p:cNvSpPr>
              <p:nvPr/>
            </p:nvSpPr>
            <p:spPr bwMode="auto">
              <a:xfrm>
                <a:off x="4992" y="2544"/>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07" name="Oval 55"/>
              <p:cNvSpPr>
                <a:spLocks noChangeArrowheads="1"/>
              </p:cNvSpPr>
              <p:nvPr/>
            </p:nvSpPr>
            <p:spPr bwMode="auto">
              <a:xfrm>
                <a:off x="4992" y="2640"/>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08" name="Oval 56"/>
              <p:cNvSpPr>
                <a:spLocks noChangeArrowheads="1"/>
              </p:cNvSpPr>
              <p:nvPr/>
            </p:nvSpPr>
            <p:spPr bwMode="auto">
              <a:xfrm>
                <a:off x="4992" y="2736"/>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grpSp>
        <p:sp>
          <p:nvSpPr>
            <p:cNvPr id="169" name="Text Box 57"/>
            <p:cNvSpPr txBox="1">
              <a:spLocks noChangeArrowheads="1"/>
            </p:cNvSpPr>
            <p:nvPr/>
          </p:nvSpPr>
          <p:spPr bwMode="auto">
            <a:xfrm>
              <a:off x="4146" y="1589"/>
              <a:ext cx="3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2800" i="0" kern="0" dirty="0" err="1">
                  <a:solidFill>
                    <a:srgbClr val="919191"/>
                  </a:solidFill>
                  <a:latin typeface="Calibri" panose="020F0502020204030204" charset="0"/>
                  <a:cs typeface="MS PGothic" panose="020B0600070205080204" pitchFamily="34" charset="-128"/>
                </a:rPr>
                <a:t>i</a:t>
              </a:r>
              <a:r>
                <a:rPr lang="en-US" sz="2800" i="0" kern="0" baseline="-25000" dirty="0" err="1">
                  <a:solidFill>
                    <a:srgbClr val="919191"/>
                  </a:solidFill>
                  <a:latin typeface="Calibri" panose="020F0502020204030204" charset="0"/>
                  <a:cs typeface="MS PGothic" panose="020B0600070205080204" pitchFamily="34" charset="-128"/>
                </a:rPr>
                <a:t>O</a:t>
              </a:r>
              <a:r>
                <a:rPr lang="en-US" sz="2800" i="0" kern="0" dirty="0" err="1">
                  <a:solidFill>
                    <a:srgbClr val="919191"/>
                  </a:solidFill>
                  <a:latin typeface="Calibri" panose="020F0502020204030204" charset="0"/>
                  <a:cs typeface="MS PGothic" panose="020B0600070205080204" pitchFamily="34" charset="-128"/>
                </a:rPr>
                <a:t>j</a:t>
              </a:r>
              <a:endParaRPr lang="en-US" sz="2800" i="0" kern="0" dirty="0">
                <a:solidFill>
                  <a:srgbClr val="919191"/>
                </a:solidFill>
                <a:latin typeface="Calibri" panose="020F0502020204030204" charset="0"/>
                <a:cs typeface="MS PGothic" panose="020B0600070205080204" pitchFamily="34" charset="-128"/>
              </a:endParaRPr>
            </a:p>
          </p:txBody>
        </p:sp>
        <p:sp>
          <p:nvSpPr>
            <p:cNvPr id="170" name="Rectangle 58"/>
            <p:cNvSpPr>
              <a:spLocks noChangeArrowheads="1"/>
            </p:cNvSpPr>
            <p:nvPr/>
          </p:nvSpPr>
          <p:spPr bwMode="auto">
            <a:xfrm>
              <a:off x="4638" y="3360"/>
              <a:ext cx="7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auto">
                <a:spcBef>
                  <a:spcPts val="0"/>
                </a:spcBef>
                <a:spcAft>
                  <a:spcPts val="0"/>
                </a:spcAft>
                <a:defRPr/>
              </a:pPr>
              <a:r>
                <a:rPr lang="zh-CN" altLang="en-US" sz="2400" kern="0" dirty="0">
                  <a:solidFill>
                    <a:srgbClr val="000000"/>
                  </a:solidFill>
                  <a:latin typeface="Calibri" panose="020F0502020204030204" charset="0"/>
                  <a:ea typeface="MS PGothic" panose="020B0600070205080204" pitchFamily="34" charset="-128"/>
                  <a:cs typeface="MS PGothic" panose="020B0600070205080204" pitchFamily="34" charset="-128"/>
                </a:rPr>
                <a:t>输出相关</a:t>
              </a:r>
              <a:endParaRPr lang="en-US" sz="2400" kern="0" dirty="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grpSp>
      <p:sp>
        <p:nvSpPr>
          <p:cNvPr id="175" name="Text Box 59"/>
          <p:cNvSpPr txBox="1">
            <a:spLocks noChangeArrowheads="1"/>
          </p:cNvSpPr>
          <p:nvPr/>
        </p:nvSpPr>
        <p:spPr bwMode="auto">
          <a:xfrm>
            <a:off x="1029338" y="5802361"/>
            <a:ext cx="6515100" cy="830997"/>
          </a:xfrm>
          <a:prstGeom prst="rect">
            <a:avLst/>
          </a:prstGeom>
          <a:solidFill>
            <a:srgbClr val="FFFFFF"/>
          </a:solidFill>
          <a:ln w="19050">
            <a:solidFill>
              <a:srgbClr val="000000"/>
            </a:solidFill>
            <a:miter lim="800000"/>
          </a:ln>
        </p:spPr>
        <p:txBody>
          <a:bodyPr wrap="squar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dirty="0" err="1">
                <a:solidFill>
                  <a:srgbClr val="000000"/>
                </a:solidFill>
                <a:latin typeface="Calibri" panose="020F0502020204030204" charset="0"/>
                <a:cs typeface="MS PGothic" panose="020B0600070205080204" pitchFamily="34" charset="-128"/>
              </a:rPr>
              <a:t>dist</a:t>
            </a:r>
            <a:r>
              <a:rPr lang="en-US" i="0" kern="0" dirty="0">
                <a:solidFill>
                  <a:srgbClr val="000000"/>
                </a:solidFill>
                <a:latin typeface="Calibri" panose="020F0502020204030204" charset="0"/>
                <a:cs typeface="MS PGothic" panose="020B0600070205080204" pitchFamily="34" charset="-128"/>
              </a:rPr>
              <a:t>(</a:t>
            </a:r>
            <a:r>
              <a:rPr lang="en-US" i="0" kern="0" dirty="0" err="1">
                <a:solidFill>
                  <a:srgbClr val="000000"/>
                </a:solidFill>
                <a:latin typeface="Calibri" panose="020F0502020204030204" charset="0"/>
                <a:cs typeface="MS PGothic" panose="020B0600070205080204" pitchFamily="34" charset="-128"/>
              </a:rPr>
              <a:t>i,j</a:t>
            </a:r>
            <a:r>
              <a:rPr lang="en-US" i="0" kern="0" dirty="0">
                <a:solidFill>
                  <a:srgbClr val="000000"/>
                </a:solidFill>
                <a:latin typeface="Calibri" panose="020F0502020204030204" charset="0"/>
                <a:cs typeface="MS PGothic" panose="020B0600070205080204" pitchFamily="34" charset="-128"/>
              </a:rPr>
              <a:t>)  </a:t>
            </a:r>
            <a:r>
              <a:rPr lang="en-US" i="0" kern="0" dirty="0">
                <a:solidFill>
                  <a:srgbClr val="000000"/>
                </a:solidFill>
                <a:latin typeface="Calibri" panose="020F0502020204030204" charset="0"/>
                <a:cs typeface="MS PGothic" panose="020B0600070205080204" pitchFamily="34" charset="-128"/>
                <a:sym typeface="Symbol" panose="05050102010706020507" charset="0"/>
              </a:rPr>
              <a:t> </a:t>
            </a:r>
            <a:r>
              <a:rPr lang="en-US" i="0" kern="0" dirty="0" err="1">
                <a:solidFill>
                  <a:srgbClr val="000000"/>
                </a:solidFill>
                <a:latin typeface="Calibri" panose="020F0502020204030204" charset="0"/>
                <a:cs typeface="MS PGothic" panose="020B0600070205080204" pitchFamily="34" charset="-128"/>
              </a:rPr>
              <a:t>dist</a:t>
            </a:r>
            <a:r>
              <a:rPr lang="en-US" i="0" kern="0" dirty="0">
                <a:solidFill>
                  <a:srgbClr val="000000"/>
                </a:solidFill>
                <a:latin typeface="Calibri" panose="020F0502020204030204" charset="0"/>
                <a:cs typeface="MS PGothic" panose="020B0600070205080204" pitchFamily="34" charset="-128"/>
              </a:rPr>
              <a:t>(X,Y) </a:t>
            </a:r>
            <a:r>
              <a:rPr lang="en-US" i="0" kern="0" dirty="0">
                <a:solidFill>
                  <a:srgbClr val="000000"/>
                </a:solidFill>
                <a:latin typeface="Calibri" panose="020F0502020204030204" charset="0"/>
                <a:cs typeface="MS PGothic" panose="020B0600070205080204" pitchFamily="34" charset="-128"/>
                <a:sym typeface="Symbol" panose="05050102010706020507" charset="0"/>
              </a:rPr>
              <a:t></a:t>
            </a:r>
            <a:r>
              <a:rPr lang="en-US" i="0" kern="0" dirty="0">
                <a:solidFill>
                  <a:srgbClr val="FC0128"/>
                </a:solidFill>
                <a:latin typeface="Calibri" panose="020F0502020204030204" charset="0"/>
                <a:cs typeface="MS PGothic" panose="020B0600070205080204" pitchFamily="34" charset="-128"/>
                <a:sym typeface="Symbol" panose="05050102010706020507" charset="0"/>
              </a:rPr>
              <a:t>  </a:t>
            </a:r>
            <a:r>
              <a:rPr lang="zh-CN" altLang="en-US" i="0" kern="0" dirty="0">
                <a:solidFill>
                  <a:srgbClr val="FC0128"/>
                </a:solidFill>
                <a:latin typeface="Calibri" panose="020F0502020204030204" charset="0"/>
                <a:cs typeface="MS PGothic" panose="020B0600070205080204" pitchFamily="34" charset="-128"/>
                <a:sym typeface="Symbol" panose="05050102010706020507" charset="0"/>
              </a:rPr>
              <a:t>让</a:t>
            </a:r>
            <a:r>
              <a:rPr lang="en-US" altLang="zh-CN" i="0" kern="0" dirty="0">
                <a:solidFill>
                  <a:srgbClr val="FC0128"/>
                </a:solidFill>
                <a:latin typeface="Calibri" panose="020F0502020204030204" charset="0"/>
                <a:cs typeface="MS PGothic" panose="020B0600070205080204" pitchFamily="34" charset="-128"/>
                <a:sym typeface="Symbol" panose="05050102010706020507" charset="0"/>
              </a:rPr>
              <a:t>j</a:t>
            </a:r>
            <a:r>
              <a:rPr lang="zh-CN" altLang="en-US" i="0" kern="0" dirty="0">
                <a:solidFill>
                  <a:srgbClr val="FC0128"/>
                </a:solidFill>
                <a:latin typeface="Calibri" panose="020F0502020204030204" charset="0"/>
                <a:cs typeface="MS PGothic" panose="020B0600070205080204" pitchFamily="34" charset="-128"/>
                <a:sym typeface="Symbol" panose="05050102010706020507" charset="0"/>
              </a:rPr>
              <a:t>向前流动不安全</a:t>
            </a:r>
            <a:endParaRPr lang="en-US" i="0" kern="0" dirty="0">
              <a:solidFill>
                <a:srgbClr val="FC0128"/>
              </a:solidFill>
              <a:latin typeface="Calibri" panose="020F0502020204030204" charset="0"/>
              <a:cs typeface="MS PGothic" panose="020B0600070205080204" pitchFamily="34" charset="-128"/>
              <a:sym typeface="Symbol" panose="05050102010706020507" charset="0"/>
            </a:endParaRPr>
          </a:p>
          <a:p>
            <a:pPr fontAlgn="auto">
              <a:spcBef>
                <a:spcPts val="0"/>
              </a:spcBef>
              <a:spcAft>
                <a:spcPts val="0"/>
              </a:spcAft>
              <a:defRPr/>
            </a:pPr>
            <a:r>
              <a:rPr lang="en-US" i="0" kern="0" dirty="0" err="1">
                <a:solidFill>
                  <a:srgbClr val="000000"/>
                </a:solidFill>
                <a:latin typeface="Calibri" panose="020F0502020204030204" charset="0"/>
                <a:cs typeface="MS PGothic" panose="020B0600070205080204" pitchFamily="34" charset="-128"/>
              </a:rPr>
              <a:t>dist</a:t>
            </a:r>
            <a:r>
              <a:rPr lang="en-US" i="0" kern="0" dirty="0">
                <a:solidFill>
                  <a:srgbClr val="000000"/>
                </a:solidFill>
                <a:latin typeface="Calibri" panose="020F0502020204030204" charset="0"/>
                <a:cs typeface="MS PGothic" panose="020B0600070205080204" pitchFamily="34" charset="-128"/>
              </a:rPr>
              <a:t>(</a:t>
            </a:r>
            <a:r>
              <a:rPr lang="en-US" i="0" kern="0" dirty="0" err="1">
                <a:solidFill>
                  <a:srgbClr val="000000"/>
                </a:solidFill>
                <a:latin typeface="Calibri" panose="020F0502020204030204" charset="0"/>
                <a:cs typeface="MS PGothic" panose="020B0600070205080204" pitchFamily="34" charset="-128"/>
              </a:rPr>
              <a:t>i,j</a:t>
            </a:r>
            <a:r>
              <a:rPr lang="en-US" i="0" kern="0" dirty="0">
                <a:solidFill>
                  <a:srgbClr val="000000"/>
                </a:solidFill>
                <a:latin typeface="Calibri" panose="020F0502020204030204" charset="0"/>
                <a:cs typeface="MS PGothic" panose="020B0600070205080204" pitchFamily="34" charset="-128"/>
              </a:rPr>
              <a:t>)  </a:t>
            </a:r>
            <a:r>
              <a:rPr lang="en-US" i="0" kern="0" dirty="0">
                <a:solidFill>
                  <a:srgbClr val="000000"/>
                </a:solidFill>
                <a:latin typeface="Calibri" panose="020F0502020204030204" charset="0"/>
                <a:cs typeface="MS PGothic" panose="020B0600070205080204" pitchFamily="34" charset="-128"/>
                <a:sym typeface="Symbol" panose="05050102010706020507" charset="0"/>
              </a:rPr>
              <a:t>&gt; </a:t>
            </a:r>
            <a:r>
              <a:rPr lang="en-US" i="0" kern="0" dirty="0" err="1">
                <a:solidFill>
                  <a:srgbClr val="000000"/>
                </a:solidFill>
                <a:latin typeface="Calibri" panose="020F0502020204030204" charset="0"/>
                <a:cs typeface="MS PGothic" panose="020B0600070205080204" pitchFamily="34" charset="-128"/>
              </a:rPr>
              <a:t>dist</a:t>
            </a:r>
            <a:r>
              <a:rPr lang="en-US" i="0" kern="0" dirty="0">
                <a:solidFill>
                  <a:srgbClr val="000000"/>
                </a:solidFill>
                <a:latin typeface="Calibri" panose="020F0502020204030204" charset="0"/>
                <a:cs typeface="MS PGothic" panose="020B0600070205080204" pitchFamily="34" charset="-128"/>
              </a:rPr>
              <a:t>(X,Y) </a:t>
            </a:r>
            <a:r>
              <a:rPr lang="en-US" i="0" kern="0" dirty="0">
                <a:solidFill>
                  <a:srgbClr val="000000"/>
                </a:solidFill>
                <a:latin typeface="Calibri" panose="020F0502020204030204" charset="0"/>
                <a:cs typeface="MS PGothic" panose="020B0600070205080204" pitchFamily="34" charset="-128"/>
                <a:sym typeface="Symbol" panose="05050102010706020507" charset="0"/>
              </a:rPr>
              <a:t>  </a:t>
            </a:r>
            <a:r>
              <a:rPr lang="zh-CN" altLang="en-US" i="0" kern="0" dirty="0">
                <a:solidFill>
                  <a:srgbClr val="FC0128"/>
                </a:solidFill>
                <a:latin typeface="Calibri" panose="020F0502020204030204" charset="0"/>
                <a:cs typeface="MS PGothic" panose="020B0600070205080204" pitchFamily="34" charset="-128"/>
                <a:sym typeface="Symbol" panose="05050102010706020507" charset="0"/>
              </a:rPr>
              <a:t>让</a:t>
            </a:r>
            <a:r>
              <a:rPr lang="en-US" altLang="zh-CN" i="0" kern="0" dirty="0">
                <a:solidFill>
                  <a:srgbClr val="FC0128"/>
                </a:solidFill>
                <a:latin typeface="Calibri" panose="020F0502020204030204" charset="0"/>
                <a:cs typeface="MS PGothic" panose="020B0600070205080204" pitchFamily="34" charset="-128"/>
                <a:sym typeface="Symbol" panose="05050102010706020507" charset="0"/>
              </a:rPr>
              <a:t>j</a:t>
            </a:r>
            <a:r>
              <a:rPr lang="zh-CN" altLang="en-US" i="0" kern="0" dirty="0">
                <a:solidFill>
                  <a:srgbClr val="FC0128"/>
                </a:solidFill>
                <a:latin typeface="Calibri" panose="020F0502020204030204" charset="0"/>
                <a:cs typeface="MS PGothic" panose="020B0600070205080204" pitchFamily="34" charset="-128"/>
                <a:sym typeface="Symbol" panose="05050102010706020507" charset="0"/>
              </a:rPr>
              <a:t>向前流动安全</a:t>
            </a:r>
            <a:endParaRPr lang="en-US" i="0" kern="0" dirty="0">
              <a:solidFill>
                <a:srgbClr val="FC0128"/>
              </a:solidFill>
              <a:latin typeface="Calibri" panose="020F0502020204030204" charset="0"/>
              <a:cs typeface="MS PGothic" panose="020B0600070205080204" pitchFamily="34" charset="-128"/>
              <a:sym typeface="Symbol" panose="05050102010706020507" charset="0"/>
            </a:endParaRPr>
          </a:p>
        </p:txBody>
      </p:sp>
      <p:sp>
        <p:nvSpPr>
          <p:cNvPr id="3" name="标题 2"/>
          <p:cNvSpPr>
            <a:spLocks noGrp="1"/>
          </p:cNvSpPr>
          <p:nvPr>
            <p:ph type="title"/>
          </p:nvPr>
        </p:nvSpPr>
        <p:spPr/>
        <p:txBody>
          <a:bodyPr/>
          <a:lstStyle/>
          <a:p>
            <a:r>
              <a:rPr lang="zh-CN" altLang="en-US" dirty="0"/>
              <a:t>安全</a:t>
            </a:r>
            <a:r>
              <a:rPr lang="en-US" altLang="zh-CN" dirty="0"/>
              <a:t>/</a:t>
            </a:r>
            <a:r>
              <a:rPr lang="zh-CN" altLang="en-US" dirty="0"/>
              <a:t>不安全的流水线推进</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3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2"/>
          <p:cNvSpPr>
            <a:spLocks noGrp="1"/>
          </p:cNvSpPr>
          <p:nvPr>
            <p:ph idx="1"/>
          </p:nvPr>
        </p:nvSpPr>
        <p:spPr>
          <a:xfrm>
            <a:off x="540774" y="3695306"/>
            <a:ext cx="7993626" cy="3010293"/>
          </a:xfrm>
        </p:spPr>
        <p:txBody>
          <a:bodyPr rtlCol="0">
            <a:normAutofit/>
          </a:bodyPr>
          <a:lstStyle/>
          <a:p>
            <a:pPr fontAlgn="auto">
              <a:lnSpc>
                <a:spcPts val="3200"/>
              </a:lnSpc>
              <a:spcBef>
                <a:spcPts val="0"/>
              </a:spcBef>
              <a:spcAft>
                <a:spcPts val="600"/>
              </a:spcAft>
              <a:buFont typeface="Arial" panose="020B0604020202020204" pitchFamily="34" charset="0"/>
              <a:buChar char="•"/>
              <a:defRPr/>
            </a:pPr>
            <a:r>
              <a:rPr lang="zh-CN" altLang="en-US" dirty="0"/>
              <a:t>指令</a:t>
            </a:r>
            <a:r>
              <a:rPr lang="en-US" altLang="zh-CN" dirty="0"/>
              <a:t> I</a:t>
            </a:r>
            <a:r>
              <a:rPr lang="en-US" altLang="zh-CN" baseline="-25000" dirty="0"/>
              <a:t>A</a:t>
            </a:r>
            <a:r>
              <a:rPr lang="en-US" altLang="zh-CN" dirty="0"/>
              <a:t> </a:t>
            </a:r>
            <a:r>
              <a:rPr lang="zh-CN" altLang="en-US" dirty="0"/>
              <a:t>和</a:t>
            </a:r>
            <a:r>
              <a:rPr lang="en-US" altLang="zh-CN" dirty="0"/>
              <a:t> I</a:t>
            </a:r>
            <a:r>
              <a:rPr lang="en-US" altLang="zh-CN" baseline="-25000" dirty="0"/>
              <a:t>B</a:t>
            </a:r>
            <a:r>
              <a:rPr lang="en-US" altLang="zh-CN" dirty="0"/>
              <a:t> (I</a:t>
            </a:r>
            <a:r>
              <a:rPr lang="en-US" altLang="zh-CN" baseline="-25000" dirty="0"/>
              <a:t>A</a:t>
            </a:r>
            <a:r>
              <a:rPr lang="en-US" altLang="zh-CN" dirty="0"/>
              <a:t> </a:t>
            </a:r>
            <a:r>
              <a:rPr lang="zh-CN" altLang="en-US" dirty="0"/>
              <a:t>在</a:t>
            </a:r>
            <a:r>
              <a:rPr lang="en-US" altLang="zh-CN" dirty="0"/>
              <a:t>I</a:t>
            </a:r>
            <a:r>
              <a:rPr lang="en-US" altLang="zh-CN" baseline="-25000" dirty="0"/>
              <a:t>B</a:t>
            </a:r>
            <a:r>
              <a:rPr lang="zh-CN" altLang="en-US" dirty="0"/>
              <a:t>之前</a:t>
            </a:r>
            <a:r>
              <a:rPr lang="en-US" altLang="zh-CN" dirty="0"/>
              <a:t>) </a:t>
            </a:r>
            <a:r>
              <a:rPr lang="zh-CN" altLang="en-US" dirty="0"/>
              <a:t>真相关导致流水线冒险，当且仅当：</a:t>
            </a:r>
            <a:endParaRPr lang="en-US" altLang="zh-CN" dirty="0"/>
          </a:p>
          <a:p>
            <a:pPr lvl="1" fontAlgn="auto">
              <a:lnSpc>
                <a:spcPts val="3200"/>
              </a:lnSpc>
              <a:spcBef>
                <a:spcPts val="0"/>
              </a:spcBef>
              <a:spcAft>
                <a:spcPts val="600"/>
              </a:spcAft>
              <a:buFont typeface="Arial" panose="020B0604020202020204" pitchFamily="34" charset="0"/>
              <a:buChar char="–"/>
              <a:defRPr/>
            </a:pPr>
            <a:r>
              <a:rPr lang="en-US" altLang="zh-CN" sz="2400" dirty="0"/>
              <a:t>I</a:t>
            </a:r>
            <a:r>
              <a:rPr lang="en-US" altLang="zh-CN" sz="2400" baseline="-25000" dirty="0"/>
              <a:t>B</a:t>
            </a:r>
            <a:r>
              <a:rPr lang="en-US" altLang="zh-CN" sz="2400" dirty="0"/>
              <a:t> </a:t>
            </a:r>
            <a:r>
              <a:rPr lang="en-US" altLang="zh-CN" sz="2400" dirty="0">
                <a:solidFill>
                  <a:srgbClr val="FF0000"/>
                </a:solidFill>
              </a:rPr>
              <a:t>(R/I, LW, SW, Br or JR) </a:t>
            </a:r>
            <a:r>
              <a:rPr lang="zh-CN" altLang="en-US" sz="2400" dirty="0"/>
              <a:t>读了一个被</a:t>
            </a:r>
            <a:r>
              <a:rPr lang="en-US" altLang="zh-CN" sz="2400" dirty="0"/>
              <a:t>I</a:t>
            </a:r>
            <a:r>
              <a:rPr lang="en-US" altLang="zh-CN" sz="2400" baseline="-25000" dirty="0"/>
              <a:t>A</a:t>
            </a:r>
            <a:r>
              <a:rPr lang="en-US" altLang="zh-CN" sz="2400" dirty="0"/>
              <a:t> </a:t>
            </a:r>
            <a:r>
              <a:rPr lang="en-US" altLang="zh-CN" sz="2400" dirty="0">
                <a:solidFill>
                  <a:srgbClr val="FF0000"/>
                </a:solidFill>
              </a:rPr>
              <a:t>(R/I or LW) </a:t>
            </a:r>
            <a:r>
              <a:rPr lang="zh-CN" altLang="en-US" sz="2400" dirty="0"/>
              <a:t>写的寄存器 </a:t>
            </a:r>
            <a:r>
              <a:rPr lang="en-US" altLang="zh-CN" sz="2400" dirty="0"/>
              <a:t>(</a:t>
            </a:r>
            <a:r>
              <a:rPr lang="zh-CN" altLang="en-US" sz="2400" dirty="0"/>
              <a:t>目标寄存器</a:t>
            </a:r>
            <a:r>
              <a:rPr lang="en-US" altLang="zh-CN" sz="2400" dirty="0"/>
              <a:t>)</a:t>
            </a:r>
            <a:endParaRPr lang="en-US" altLang="zh-CN" sz="2400" dirty="0"/>
          </a:p>
          <a:p>
            <a:pPr lvl="1" fontAlgn="auto">
              <a:lnSpc>
                <a:spcPts val="3200"/>
              </a:lnSpc>
              <a:spcBef>
                <a:spcPts val="0"/>
              </a:spcBef>
              <a:spcAft>
                <a:spcPts val="600"/>
              </a:spcAft>
              <a:buFont typeface="Arial" panose="020B0604020202020204" pitchFamily="34" charset="0"/>
              <a:buChar char="–"/>
              <a:defRPr/>
            </a:pPr>
            <a:r>
              <a:rPr lang="zh-CN" altLang="en-US" sz="2400" dirty="0"/>
              <a:t>且 </a:t>
            </a:r>
            <a:r>
              <a:rPr lang="en-US" altLang="zh-CN" sz="2400" dirty="0" err="1"/>
              <a:t>dist</a:t>
            </a:r>
            <a:r>
              <a:rPr lang="en-US" altLang="zh-CN" sz="2400" dirty="0"/>
              <a:t>(I</a:t>
            </a:r>
            <a:r>
              <a:rPr lang="en-US" altLang="zh-CN" sz="2400" baseline="-25000" dirty="0"/>
              <a:t>A</a:t>
            </a:r>
            <a:r>
              <a:rPr lang="en-US" altLang="zh-CN" sz="2400" dirty="0"/>
              <a:t>, I</a:t>
            </a:r>
            <a:r>
              <a:rPr lang="en-US" altLang="zh-CN" sz="2400" baseline="-25000" dirty="0"/>
              <a:t>B</a:t>
            </a:r>
            <a:r>
              <a:rPr lang="en-US" altLang="zh-CN" sz="2400" dirty="0"/>
              <a:t>) </a:t>
            </a:r>
            <a:r>
              <a:rPr lang="en-US" altLang="zh-CN" sz="2400" dirty="0">
                <a:sym typeface="Symbol" panose="05050102010706020507" pitchFamily="18" charset="2"/>
              </a:rPr>
              <a:t></a:t>
            </a:r>
            <a:r>
              <a:rPr lang="en-US" altLang="zh-CN" sz="2400" dirty="0"/>
              <a:t> </a:t>
            </a:r>
            <a:r>
              <a:rPr lang="en-US" altLang="zh-CN" sz="2400" dirty="0" err="1"/>
              <a:t>dist</a:t>
            </a:r>
            <a:r>
              <a:rPr lang="en-US" altLang="zh-CN" sz="2400" dirty="0"/>
              <a:t>(ID, WB) = 3</a:t>
            </a:r>
            <a:endParaRPr lang="en-US" altLang="zh-CN" sz="2100" dirty="0"/>
          </a:p>
          <a:p>
            <a:pPr fontAlgn="auto">
              <a:lnSpc>
                <a:spcPts val="3200"/>
              </a:lnSpc>
              <a:spcBef>
                <a:spcPts val="0"/>
              </a:spcBef>
              <a:spcAft>
                <a:spcPts val="600"/>
              </a:spcAft>
              <a:buFont typeface="Wingdings" panose="05000000000000000000" pitchFamily="2" charset="2"/>
              <a:buNone/>
              <a:defRPr/>
            </a:pPr>
            <a:r>
              <a:rPr lang="en-US" altLang="zh-CN" sz="2100" dirty="0">
                <a:solidFill>
                  <a:schemeClr val="bg2"/>
                </a:solidFill>
              </a:rPr>
              <a:t>	</a:t>
            </a:r>
            <a:r>
              <a:rPr lang="en-US" altLang="zh-CN" sz="2400" dirty="0" smtClean="0">
                <a:solidFill>
                  <a:srgbClr val="FF0000"/>
                </a:solidFill>
              </a:rPr>
              <a:t>WAR</a:t>
            </a:r>
            <a:r>
              <a:rPr lang="zh-CN" altLang="en-US" sz="2400" dirty="0">
                <a:solidFill>
                  <a:srgbClr val="FF0000"/>
                </a:solidFill>
              </a:rPr>
              <a:t>和</a:t>
            </a:r>
            <a:r>
              <a:rPr lang="en-US" altLang="zh-CN" sz="2400" dirty="0">
                <a:solidFill>
                  <a:srgbClr val="FF0000"/>
                </a:solidFill>
              </a:rPr>
              <a:t>WAW</a:t>
            </a:r>
            <a:r>
              <a:rPr lang="zh-CN" altLang="en-US" sz="2400" dirty="0" smtClean="0">
                <a:solidFill>
                  <a:srgbClr val="FF0000"/>
                </a:solidFill>
              </a:rPr>
              <a:t>相关可以采用类似的分析</a:t>
            </a:r>
            <a:endParaRPr lang="en-US" altLang="zh-CN" sz="2400" dirty="0">
              <a:solidFill>
                <a:srgbClr val="FF0000"/>
              </a:solidFill>
            </a:endParaRPr>
          </a:p>
        </p:txBody>
      </p:sp>
      <p:graphicFrame>
        <p:nvGraphicFramePr>
          <p:cNvPr id="6" name="Group 4"/>
          <p:cNvGraphicFramePr>
            <a:graphicFrameLocks noGrp="1"/>
          </p:cNvGraphicFramePr>
          <p:nvPr/>
        </p:nvGraphicFramePr>
        <p:xfrm>
          <a:off x="762000" y="1066800"/>
          <a:ext cx="7772400" cy="2362202"/>
        </p:xfrm>
        <a:graphic>
          <a:graphicData uri="http://schemas.openxmlformats.org/drawingml/2006/table">
            <a:tbl>
              <a:tblPr/>
              <a:tblGrid>
                <a:gridCol w="1111250"/>
                <a:gridCol w="1109663"/>
                <a:gridCol w="1111250"/>
                <a:gridCol w="1108075"/>
                <a:gridCol w="1111250"/>
                <a:gridCol w="1109662"/>
                <a:gridCol w="1111250"/>
              </a:tblGrid>
              <a:tr h="4048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R/I-Type</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LW</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SW</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Br</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J</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Jr</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3905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IF</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ID</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EX</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MEM</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WB</a:t>
                      </a:r>
                      <a:endPar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rPr>
                        <a:t>write RF</a:t>
                      </a:r>
                      <a:endPar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rPr>
                        <a:t>write RF</a:t>
                      </a:r>
                      <a:endPar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标题 2"/>
          <p:cNvSpPr>
            <a:spLocks noGrp="1"/>
          </p:cNvSpPr>
          <p:nvPr>
            <p:ph type="title"/>
          </p:nvPr>
        </p:nvSpPr>
        <p:spPr/>
        <p:txBody>
          <a:bodyPr/>
          <a:lstStyle/>
          <a:p>
            <a:r>
              <a:rPr lang="en-US" altLang="zh-CN" dirty="0"/>
              <a:t>MIPS 5</a:t>
            </a:r>
            <a:r>
              <a:rPr lang="zh-CN" altLang="en-US" dirty="0"/>
              <a:t>级流水线真相关的冒险分析</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endParaRPr lang="zh-CN" altLang="zh-CN">
              <a:ea typeface="MS PGothic" panose="020B0600070205080204" pitchFamily="34" charset="-128"/>
            </a:endParaRPr>
          </a:p>
        </p:txBody>
      </p:sp>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84151556-1021-4465-AFAA-DCF3F7F70C06}" type="slidenum">
              <a:rPr lang="en-US" altLang="zh-CN">
                <a:solidFill>
                  <a:srgbClr val="000000"/>
                </a:solidFill>
                <a:latin typeface="Garamond" panose="02020404030301010803" pitchFamily="18" charset="0"/>
                <a:cs typeface="Arial" panose="020B0604020202020204" pitchFamily="34" charset="0"/>
              </a:rPr>
            </a:fld>
            <a:endParaRPr lang="en-US" altLang="zh-CN">
              <a:solidFill>
                <a:srgbClr val="000000"/>
              </a:solidFill>
              <a:latin typeface="Garamond" panose="02020404030301010803" pitchFamily="18" charset="0"/>
              <a:cs typeface="Arial" panose="020B0604020202020204" pitchFamily="34" charset="0"/>
            </a:endParaRPr>
          </a:p>
        </p:txBody>
      </p:sp>
      <p:grpSp>
        <p:nvGrpSpPr>
          <p:cNvPr id="9221" name="Group 2"/>
          <p:cNvGrpSpPr/>
          <p:nvPr/>
        </p:nvGrpSpPr>
        <p:grpSpPr bwMode="auto">
          <a:xfrm>
            <a:off x="76200" y="1600200"/>
            <a:ext cx="8839200" cy="4572000"/>
            <a:chOff x="48" y="1008"/>
            <a:chExt cx="5568" cy="2880"/>
          </a:xfrm>
        </p:grpSpPr>
        <p:sp>
          <p:nvSpPr>
            <p:cNvPr id="9383" name="Rectangle 3"/>
            <p:cNvSpPr>
              <a:spLocks noChangeArrowheads="1"/>
            </p:cNvSpPr>
            <p:nvPr/>
          </p:nvSpPr>
          <p:spPr bwMode="auto">
            <a:xfrm>
              <a:off x="5040" y="340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84" name="Rectangle 4"/>
            <p:cNvSpPr>
              <a:spLocks noChangeArrowheads="1"/>
            </p:cNvSpPr>
            <p:nvPr/>
          </p:nvSpPr>
          <p:spPr bwMode="auto">
            <a:xfrm>
              <a:off x="5040"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9385" name="Rectangle 5"/>
            <p:cNvSpPr>
              <a:spLocks noChangeArrowheads="1"/>
            </p:cNvSpPr>
            <p:nvPr/>
          </p:nvSpPr>
          <p:spPr bwMode="auto">
            <a:xfrm>
              <a:off x="2448"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86" name="Rectangle 6"/>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87" name="Rectangle 7"/>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88" name="Rectangle 8"/>
            <p:cNvSpPr>
              <a:spLocks noChangeArrowheads="1"/>
            </p:cNvSpPr>
            <p:nvPr/>
          </p:nvSpPr>
          <p:spPr bwMode="auto">
            <a:xfrm>
              <a:off x="1920"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389" name="Rectangle 9"/>
            <p:cNvSpPr>
              <a:spLocks noChangeArrowheads="1"/>
            </p:cNvSpPr>
            <p:nvPr/>
          </p:nvSpPr>
          <p:spPr bwMode="auto">
            <a:xfrm>
              <a:off x="2544"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390" name="Rectangle 10"/>
            <p:cNvSpPr>
              <a:spLocks noChangeArrowheads="1"/>
            </p:cNvSpPr>
            <p:nvPr/>
          </p:nvSpPr>
          <p:spPr bwMode="auto">
            <a:xfrm>
              <a:off x="1296"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91" name="Rectangle 11"/>
            <p:cNvSpPr>
              <a:spLocks noChangeArrowheads="1"/>
            </p:cNvSpPr>
            <p:nvPr/>
          </p:nvSpPr>
          <p:spPr bwMode="auto">
            <a:xfrm>
              <a:off x="1920"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92" name="Rectangle 12"/>
            <p:cNvSpPr>
              <a:spLocks noChangeArrowheads="1"/>
            </p:cNvSpPr>
            <p:nvPr/>
          </p:nvSpPr>
          <p:spPr bwMode="auto">
            <a:xfrm>
              <a:off x="2544"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393" name="Rectangle 13"/>
            <p:cNvSpPr>
              <a:spLocks noChangeArrowheads="1"/>
            </p:cNvSpPr>
            <p:nvPr/>
          </p:nvSpPr>
          <p:spPr bwMode="auto">
            <a:xfrm>
              <a:off x="3168"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394" name="Rectangle 14"/>
            <p:cNvSpPr>
              <a:spLocks noChangeArrowheads="1"/>
            </p:cNvSpPr>
            <p:nvPr/>
          </p:nvSpPr>
          <p:spPr bwMode="auto">
            <a:xfrm>
              <a:off x="1920"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95" name="Rectangle 15"/>
            <p:cNvSpPr>
              <a:spLocks noChangeArrowheads="1"/>
            </p:cNvSpPr>
            <p:nvPr/>
          </p:nvSpPr>
          <p:spPr bwMode="auto">
            <a:xfrm>
              <a:off x="2544"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96" name="Rectangle 16"/>
            <p:cNvSpPr>
              <a:spLocks noChangeArrowheads="1"/>
            </p:cNvSpPr>
            <p:nvPr/>
          </p:nvSpPr>
          <p:spPr bwMode="auto">
            <a:xfrm>
              <a:off x="3168"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397" name="Rectangle 17"/>
            <p:cNvSpPr>
              <a:spLocks noChangeArrowheads="1"/>
            </p:cNvSpPr>
            <p:nvPr/>
          </p:nvSpPr>
          <p:spPr bwMode="auto">
            <a:xfrm>
              <a:off x="3792"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398" name="Rectangle 18"/>
            <p:cNvSpPr>
              <a:spLocks noChangeArrowheads="1"/>
            </p:cNvSpPr>
            <p:nvPr/>
          </p:nvSpPr>
          <p:spPr bwMode="auto">
            <a:xfrm>
              <a:off x="2544"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99" name="Rectangle 19"/>
            <p:cNvSpPr>
              <a:spLocks noChangeArrowheads="1"/>
            </p:cNvSpPr>
            <p:nvPr/>
          </p:nvSpPr>
          <p:spPr bwMode="auto">
            <a:xfrm>
              <a:off x="3168"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400" name="Rectangle 20"/>
            <p:cNvSpPr>
              <a:spLocks noChangeArrowheads="1"/>
            </p:cNvSpPr>
            <p:nvPr/>
          </p:nvSpPr>
          <p:spPr bwMode="auto">
            <a:xfrm>
              <a:off x="3792"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401" name="Rectangle 21"/>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endParaRPr lang="en-US" altLang="zh-CN" sz="2800" baseline="-25000">
                <a:solidFill>
                  <a:srgbClr val="000000"/>
                </a:solidFill>
                <a:latin typeface="Calibri" panose="020F0502020204030204" charset="0"/>
              </a:endParaRPr>
            </a:p>
          </p:txBody>
        </p:sp>
        <p:sp>
          <p:nvSpPr>
            <p:cNvPr id="9402" name="Rectangle 22"/>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endParaRPr lang="en-US" altLang="zh-CN" sz="2800" baseline="-25000">
                <a:solidFill>
                  <a:srgbClr val="000000"/>
                </a:solidFill>
                <a:latin typeface="Calibri" panose="020F0502020204030204" charset="0"/>
              </a:endParaRPr>
            </a:p>
          </p:txBody>
        </p:sp>
        <p:sp>
          <p:nvSpPr>
            <p:cNvPr id="9403" name="Rectangle 23"/>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endParaRPr lang="en-US" altLang="zh-CN" sz="2800" baseline="-25000">
                <a:solidFill>
                  <a:srgbClr val="000000"/>
                </a:solidFill>
                <a:latin typeface="Calibri" panose="020F0502020204030204" charset="0"/>
              </a:endParaRPr>
            </a:p>
          </p:txBody>
        </p:sp>
        <p:sp>
          <p:nvSpPr>
            <p:cNvPr id="9404" name="Rectangle 24"/>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endParaRPr lang="en-US" altLang="zh-CN" sz="2800" baseline="-25000">
                <a:solidFill>
                  <a:srgbClr val="000000"/>
                </a:solidFill>
                <a:latin typeface="Calibri" panose="020F0502020204030204" charset="0"/>
              </a:endParaRPr>
            </a:p>
          </p:txBody>
        </p:sp>
        <p:sp>
          <p:nvSpPr>
            <p:cNvPr id="9405" name="Rectangle 25"/>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endParaRPr lang="en-US" altLang="zh-CN" sz="2800" baseline="-25000">
                <a:solidFill>
                  <a:srgbClr val="000000"/>
                </a:solidFill>
                <a:latin typeface="Calibri" panose="020F0502020204030204" charset="0"/>
              </a:endParaRPr>
            </a:p>
          </p:txBody>
        </p:sp>
        <p:sp>
          <p:nvSpPr>
            <p:cNvPr id="9406" name="Rectangle 26"/>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endParaRPr lang="en-US" altLang="zh-CN" sz="2800" baseline="-25000">
                <a:solidFill>
                  <a:srgbClr val="000000"/>
                </a:solidFill>
                <a:latin typeface="Calibri" panose="020F0502020204030204" charset="0"/>
              </a:endParaRPr>
            </a:p>
          </p:txBody>
        </p:sp>
        <p:sp>
          <p:nvSpPr>
            <p:cNvPr id="9407" name="AutoShape 27"/>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408" name="Rectangle 28"/>
            <p:cNvSpPr>
              <a:spLocks noChangeArrowheads="1"/>
            </p:cNvSpPr>
            <p:nvPr/>
          </p:nvSpPr>
          <p:spPr bwMode="auto">
            <a:xfrm>
              <a:off x="3168" y="25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409" name="Rectangle 29"/>
            <p:cNvSpPr>
              <a:spLocks noChangeArrowheads="1"/>
            </p:cNvSpPr>
            <p:nvPr/>
          </p:nvSpPr>
          <p:spPr bwMode="auto">
            <a:xfrm>
              <a:off x="3792" y="25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410" name="Rectangle 30"/>
            <p:cNvSpPr>
              <a:spLocks noChangeArrowheads="1"/>
            </p:cNvSpPr>
            <p:nvPr/>
          </p:nvSpPr>
          <p:spPr bwMode="auto">
            <a:xfrm>
              <a:off x="5040"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411" name="Rectangle 31"/>
            <p:cNvSpPr>
              <a:spLocks noChangeArrowheads="1"/>
            </p:cNvSpPr>
            <p:nvPr/>
          </p:nvSpPr>
          <p:spPr bwMode="auto">
            <a:xfrm>
              <a:off x="3792" y="28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412" name="Rectangle 32"/>
            <p:cNvSpPr>
              <a:spLocks noChangeArrowheads="1"/>
            </p:cNvSpPr>
            <p:nvPr/>
          </p:nvSpPr>
          <p:spPr bwMode="auto">
            <a:xfrm>
              <a:off x="4416" y="28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413" name="Rectangle 33"/>
            <p:cNvSpPr>
              <a:spLocks noChangeArrowheads="1"/>
            </p:cNvSpPr>
            <p:nvPr/>
          </p:nvSpPr>
          <p:spPr bwMode="auto">
            <a:xfrm>
              <a:off x="5040" y="283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414" name="Rectangle 34"/>
            <p:cNvSpPr>
              <a:spLocks noChangeArrowheads="1"/>
            </p:cNvSpPr>
            <p:nvPr/>
          </p:nvSpPr>
          <p:spPr bwMode="auto">
            <a:xfrm>
              <a:off x="4416" y="31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415" name="Rectangle 35"/>
            <p:cNvSpPr>
              <a:spLocks noChangeArrowheads="1"/>
            </p:cNvSpPr>
            <p:nvPr/>
          </p:nvSpPr>
          <p:spPr bwMode="auto">
            <a:xfrm>
              <a:off x="5040" y="3120"/>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416" name="Rectangle 36"/>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800">
                <a:solidFill>
                  <a:srgbClr val="000000"/>
                </a:solidFill>
                <a:latin typeface="Calibri" panose="020F0502020204030204" charset="0"/>
              </a:endParaRPr>
            </a:p>
          </p:txBody>
        </p:sp>
        <p:sp>
          <p:nvSpPr>
            <p:cNvPr id="9417" name="Rectangle 37"/>
            <p:cNvSpPr>
              <a:spLocks noChangeArrowheads="1"/>
            </p:cNvSpPr>
            <p:nvPr/>
          </p:nvSpPr>
          <p:spPr bwMode="auto">
            <a:xfrm>
              <a:off x="48" y="1680"/>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9418" name="Rectangle 38"/>
            <p:cNvSpPr>
              <a:spLocks noChangeArrowheads="1"/>
            </p:cNvSpPr>
            <p:nvPr/>
          </p:nvSpPr>
          <p:spPr bwMode="auto">
            <a:xfrm>
              <a:off x="48"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9419" name="Rectangle 39"/>
            <p:cNvSpPr>
              <a:spLocks noChangeArrowheads="1"/>
            </p:cNvSpPr>
            <p:nvPr/>
          </p:nvSpPr>
          <p:spPr bwMode="auto">
            <a:xfrm>
              <a:off x="48"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9420" name="Rectangle 40"/>
            <p:cNvSpPr>
              <a:spLocks noChangeArrowheads="1"/>
            </p:cNvSpPr>
            <p:nvPr/>
          </p:nvSpPr>
          <p:spPr bwMode="auto">
            <a:xfrm>
              <a:off x="48"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9421" name="AutoShape 41"/>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422" name="Freeform 42"/>
            <p:cNvSpPr/>
            <p:nvPr/>
          </p:nvSpPr>
          <p:spPr bwMode="auto">
            <a:xfrm>
              <a:off x="5040" y="2256"/>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23" name="Freeform 43"/>
            <p:cNvSpPr/>
            <p:nvPr/>
          </p:nvSpPr>
          <p:spPr bwMode="auto">
            <a:xfrm>
              <a:off x="5040" y="2544"/>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24" name="Freeform 44"/>
            <p:cNvSpPr/>
            <p:nvPr/>
          </p:nvSpPr>
          <p:spPr bwMode="auto">
            <a:xfrm>
              <a:off x="5040" y="2832"/>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25" name="Freeform 45"/>
            <p:cNvSpPr/>
            <p:nvPr/>
          </p:nvSpPr>
          <p:spPr bwMode="auto">
            <a:xfrm>
              <a:off x="5040" y="3120"/>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26" name="Freeform 46"/>
            <p:cNvSpPr/>
            <p:nvPr/>
          </p:nvSpPr>
          <p:spPr bwMode="auto">
            <a:xfrm>
              <a:off x="5040" y="3408"/>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27" name="Rectangle 47"/>
            <p:cNvSpPr>
              <a:spLocks noChangeArrowheads="1"/>
            </p:cNvSpPr>
            <p:nvPr/>
          </p:nvSpPr>
          <p:spPr bwMode="auto">
            <a:xfrm>
              <a:off x="3168"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9428" name="Rectangle 48"/>
            <p:cNvSpPr>
              <a:spLocks noChangeArrowheads="1"/>
            </p:cNvSpPr>
            <p:nvPr/>
          </p:nvSpPr>
          <p:spPr bwMode="auto">
            <a:xfrm>
              <a:off x="3792"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9429" name="Text Box 49"/>
            <p:cNvSpPr txBox="1">
              <a:spLocks noChangeArrowheads="1"/>
            </p:cNvSpPr>
            <p:nvPr/>
          </p:nvSpPr>
          <p:spPr bwMode="auto">
            <a:xfrm>
              <a:off x="480" y="2983"/>
              <a:ext cx="214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lang="en-US" altLang="zh-CN" sz="2800">
                  <a:solidFill>
                    <a:srgbClr val="CC9900"/>
                  </a:solidFill>
                  <a:latin typeface="Calibri" panose="020F0502020204030204" charset="0"/>
                </a:rPr>
                <a:t>i: r</a:t>
              </a:r>
              <a:r>
                <a:rPr lang="en-US" altLang="zh-CN" sz="2800" baseline="-25000">
                  <a:solidFill>
                    <a:srgbClr val="CC9900"/>
                  </a:solidFill>
                  <a:latin typeface="Calibri" panose="020F0502020204030204" charset="0"/>
                </a:rPr>
                <a:t>x </a:t>
              </a:r>
              <a:r>
                <a:rPr lang="en-US" altLang="zh-CN" sz="2800">
                  <a:solidFill>
                    <a:srgbClr val="CC9900"/>
                  </a:solidFill>
                  <a:latin typeface="Calibri" panose="020F0502020204030204" charset="0"/>
                  <a:sym typeface="Symbol" panose="05050102010706020507" pitchFamily="18" charset="2"/>
                </a:rPr>
                <a:t> _</a:t>
              </a:r>
              <a:endParaRPr lang="en-US" altLang="zh-CN" sz="2800">
                <a:solidFill>
                  <a:srgbClr val="CC9900"/>
                </a:solidFill>
                <a:latin typeface="Calibri" panose="020F0502020204030204" charset="0"/>
                <a:sym typeface="Symbol" panose="05050102010706020507" pitchFamily="18" charset="2"/>
              </a:endParaRPr>
            </a:p>
            <a:p>
              <a:pPr eaLnBrk="1" hangingPunct="1">
                <a:lnSpc>
                  <a:spcPct val="80000"/>
                </a:lnSpc>
              </a:pPr>
              <a:r>
                <a:rPr lang="en-US" altLang="zh-CN" sz="2800">
                  <a:solidFill>
                    <a:srgbClr val="CC9900"/>
                  </a:solidFill>
                  <a:latin typeface="Calibri" panose="020F0502020204030204" charset="0"/>
                </a:rPr>
                <a:t>j: _ </a:t>
              </a:r>
              <a:r>
                <a:rPr lang="en-US" altLang="zh-CN" sz="2800">
                  <a:solidFill>
                    <a:srgbClr val="CC9900"/>
                  </a:solidFill>
                  <a:latin typeface="Calibri" panose="020F0502020204030204" charset="0"/>
                  <a:sym typeface="Symbol" panose="05050102010706020507" pitchFamily="18" charset="2"/>
                </a:rPr>
                <a:t> </a:t>
              </a:r>
              <a:r>
                <a:rPr lang="en-US" altLang="zh-CN" sz="2800">
                  <a:solidFill>
                    <a:srgbClr val="CC9900"/>
                  </a:solidFill>
                  <a:latin typeface="Calibri" panose="020F0502020204030204" charset="0"/>
                </a:rPr>
                <a:t>r</a:t>
              </a:r>
              <a:r>
                <a:rPr lang="en-US" altLang="zh-CN" sz="2800" baseline="-25000">
                  <a:solidFill>
                    <a:srgbClr val="CC9900"/>
                  </a:solidFill>
                  <a:latin typeface="Calibri" panose="020F0502020204030204" charset="0"/>
                </a:rPr>
                <a:t>x	</a:t>
              </a:r>
              <a:r>
                <a:rPr lang="en-US" altLang="zh-CN" sz="2800">
                  <a:solidFill>
                    <a:srgbClr val="CC9900"/>
                  </a:solidFill>
                  <a:latin typeface="Calibri" panose="020F0502020204030204" charset="0"/>
                </a:rPr>
                <a:t>dist(i,j)=1</a:t>
              </a:r>
              <a:endParaRPr lang="en-US" altLang="zh-CN" sz="2800" baseline="-25000">
                <a:solidFill>
                  <a:srgbClr val="CC9900"/>
                </a:solidFill>
                <a:latin typeface="Calibri" panose="020F0502020204030204" charset="0"/>
              </a:endParaRPr>
            </a:p>
          </p:txBody>
        </p:sp>
        <p:sp>
          <p:nvSpPr>
            <p:cNvPr id="9430" name="Text Box 50"/>
            <p:cNvSpPr txBox="1">
              <a:spLocks noChangeArrowheads="1"/>
            </p:cNvSpPr>
            <p:nvPr/>
          </p:nvSpPr>
          <p:spPr bwMode="auto">
            <a:xfrm>
              <a:off x="907" y="1632"/>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i</a:t>
              </a:r>
              <a:endParaRPr lang="en-US" altLang="zh-CN" sz="2400">
                <a:solidFill>
                  <a:srgbClr val="000000"/>
                </a:solidFill>
                <a:latin typeface="Calibri" panose="020F0502020204030204" charset="0"/>
              </a:endParaRPr>
            </a:p>
          </p:txBody>
        </p:sp>
        <p:sp>
          <p:nvSpPr>
            <p:cNvPr id="9431" name="Text Box 51"/>
            <p:cNvSpPr txBox="1">
              <a:spLocks noChangeArrowheads="1"/>
            </p:cNvSpPr>
            <p:nvPr/>
          </p:nvSpPr>
          <p:spPr bwMode="auto">
            <a:xfrm>
              <a:off x="1519" y="1920"/>
              <a:ext cx="1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j</a:t>
              </a:r>
              <a:endParaRPr lang="en-US" altLang="zh-CN" sz="2400">
                <a:solidFill>
                  <a:srgbClr val="000000"/>
                </a:solidFill>
                <a:latin typeface="Calibri" panose="020F0502020204030204" charset="0"/>
              </a:endParaRPr>
            </a:p>
          </p:txBody>
        </p:sp>
        <p:sp>
          <p:nvSpPr>
            <p:cNvPr id="9432" name="Freeform 52"/>
            <p:cNvSpPr/>
            <p:nvPr/>
          </p:nvSpPr>
          <p:spPr bwMode="auto">
            <a:xfrm>
              <a:off x="2180" y="1794"/>
              <a:ext cx="2479" cy="288"/>
            </a:xfrm>
            <a:custGeom>
              <a:avLst/>
              <a:gdLst>
                <a:gd name="T0" fmla="*/ 2129 w 2479"/>
                <a:gd name="T1" fmla="*/ 0 h 288"/>
                <a:gd name="T2" fmla="*/ 2173 w 2479"/>
                <a:gd name="T3" fmla="*/ 104 h 288"/>
                <a:gd name="T4" fmla="*/ 290 w 2479"/>
                <a:gd name="T5" fmla="*/ 141 h 288"/>
                <a:gd name="T6" fmla="*/ 430 w 2479"/>
                <a:gd name="T7" fmla="*/ 288 h 288"/>
                <a:gd name="T8" fmla="*/ 0 60000 65536"/>
                <a:gd name="T9" fmla="*/ 0 60000 65536"/>
                <a:gd name="T10" fmla="*/ 0 60000 65536"/>
                <a:gd name="T11" fmla="*/ 0 60000 65536"/>
                <a:gd name="T12" fmla="*/ 0 w 2479"/>
                <a:gd name="T13" fmla="*/ 0 h 288"/>
                <a:gd name="T14" fmla="*/ 2479 w 2479"/>
                <a:gd name="T15" fmla="*/ 288 h 288"/>
              </a:gdLst>
              <a:ahLst/>
              <a:cxnLst>
                <a:cxn ang="T8">
                  <a:pos x="T0" y="T1"/>
                </a:cxn>
                <a:cxn ang="T9">
                  <a:pos x="T2" y="T3"/>
                </a:cxn>
                <a:cxn ang="T10">
                  <a:pos x="T4" y="T5"/>
                </a:cxn>
                <a:cxn ang="T11">
                  <a:pos x="T6" y="T7"/>
                </a:cxn>
              </a:cxnLst>
              <a:rect l="T12" t="T13" r="T14" b="T15"/>
              <a:pathLst>
                <a:path w="2479" h="288">
                  <a:moveTo>
                    <a:pt x="2129" y="0"/>
                  </a:moveTo>
                  <a:cubicBezTo>
                    <a:pt x="2136" y="17"/>
                    <a:pt x="2479" y="81"/>
                    <a:pt x="2173" y="104"/>
                  </a:cubicBezTo>
                  <a:cubicBezTo>
                    <a:pt x="1867" y="127"/>
                    <a:pt x="580" y="110"/>
                    <a:pt x="290" y="141"/>
                  </a:cubicBezTo>
                  <a:cubicBezTo>
                    <a:pt x="0" y="172"/>
                    <a:pt x="401" y="258"/>
                    <a:pt x="430" y="288"/>
                  </a:cubicBezTo>
                </a:path>
              </a:pathLst>
            </a:custGeom>
            <a:noFill/>
            <a:ln w="57150">
              <a:solidFill>
                <a:schemeClr val="accent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433" name="Rectangle 53"/>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9434" name="Rectangle 54"/>
            <p:cNvSpPr>
              <a:spLocks noChangeArrowheads="1"/>
            </p:cNvSpPr>
            <p:nvPr/>
          </p:nvSpPr>
          <p:spPr bwMode="auto">
            <a:xfrm>
              <a:off x="4416"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9435" name="Rectangle 55"/>
            <p:cNvSpPr>
              <a:spLocks noChangeArrowheads="1"/>
            </p:cNvSpPr>
            <p:nvPr/>
          </p:nvSpPr>
          <p:spPr bwMode="auto">
            <a:xfrm>
              <a:off x="4416"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436" name="Rectangle 56"/>
            <p:cNvSpPr>
              <a:spLocks noChangeArrowheads="1"/>
            </p:cNvSpPr>
            <p:nvPr/>
          </p:nvSpPr>
          <p:spPr bwMode="auto">
            <a:xfrm>
              <a:off x="4416" y="25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grpSp>
      <p:grpSp>
        <p:nvGrpSpPr>
          <p:cNvPr id="60" name="Group 57"/>
          <p:cNvGrpSpPr/>
          <p:nvPr/>
        </p:nvGrpSpPr>
        <p:grpSpPr bwMode="auto">
          <a:xfrm>
            <a:off x="0" y="1066800"/>
            <a:ext cx="9144000" cy="5791200"/>
            <a:chOff x="0" y="672"/>
            <a:chExt cx="5760" cy="3648"/>
          </a:xfrm>
        </p:grpSpPr>
        <p:sp>
          <p:nvSpPr>
            <p:cNvPr id="9329" name="Rectangle 58"/>
            <p:cNvSpPr>
              <a:spLocks noChangeArrowheads="1"/>
            </p:cNvSpPr>
            <p:nvPr/>
          </p:nvSpPr>
          <p:spPr bwMode="auto">
            <a:xfrm>
              <a:off x="0" y="672"/>
              <a:ext cx="5760" cy="3648"/>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30" name="Text Box 59"/>
            <p:cNvSpPr txBox="1">
              <a:spLocks noChangeArrowheads="1"/>
            </p:cNvSpPr>
            <p:nvPr/>
          </p:nvSpPr>
          <p:spPr bwMode="auto">
            <a:xfrm>
              <a:off x="480" y="2983"/>
              <a:ext cx="2175"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lang="en-US" altLang="zh-CN" sz="2800">
                  <a:solidFill>
                    <a:srgbClr val="CC9900"/>
                  </a:solidFill>
                  <a:latin typeface="Calibri" panose="020F0502020204030204" charset="0"/>
                </a:rPr>
                <a:t>i: r</a:t>
              </a:r>
              <a:r>
                <a:rPr lang="en-US" altLang="zh-CN" sz="2800" baseline="-25000">
                  <a:solidFill>
                    <a:srgbClr val="CC9900"/>
                  </a:solidFill>
                  <a:latin typeface="Calibri" panose="020F0502020204030204" charset="0"/>
                </a:rPr>
                <a:t>x </a:t>
              </a:r>
              <a:r>
                <a:rPr lang="en-US" altLang="zh-CN" sz="2800">
                  <a:solidFill>
                    <a:srgbClr val="CC9900"/>
                  </a:solidFill>
                  <a:latin typeface="Calibri" panose="020F0502020204030204" charset="0"/>
                  <a:sym typeface="Symbol" panose="05050102010706020507" pitchFamily="18" charset="2"/>
                </a:rPr>
                <a:t> _</a:t>
              </a:r>
              <a:endParaRPr lang="en-US" altLang="zh-CN" sz="2800">
                <a:solidFill>
                  <a:srgbClr val="CC9900"/>
                </a:solidFill>
                <a:latin typeface="Calibri" panose="020F0502020204030204" charset="0"/>
                <a:sym typeface="Symbol" panose="05050102010706020507" pitchFamily="18" charset="2"/>
              </a:endParaRPr>
            </a:p>
            <a:p>
              <a:pPr eaLnBrk="1" hangingPunct="1">
                <a:lnSpc>
                  <a:spcPct val="80000"/>
                </a:lnSpc>
              </a:pPr>
              <a:r>
                <a:rPr lang="en-US" altLang="zh-CN" sz="2800">
                  <a:solidFill>
                    <a:srgbClr val="CC9900"/>
                  </a:solidFill>
                  <a:latin typeface="Calibri" panose="020F0502020204030204" charset="0"/>
                  <a:sym typeface="Symbol" panose="05050102010706020507" pitchFamily="18" charset="2"/>
                </a:rPr>
                <a:t>bubble</a:t>
              </a:r>
              <a:endParaRPr lang="en-US" altLang="zh-CN" sz="2800">
                <a:solidFill>
                  <a:srgbClr val="CC9900"/>
                </a:solidFill>
                <a:latin typeface="Calibri" panose="020F0502020204030204" charset="0"/>
                <a:sym typeface="Symbol" panose="05050102010706020507" pitchFamily="18" charset="2"/>
              </a:endParaRPr>
            </a:p>
            <a:p>
              <a:pPr eaLnBrk="1" hangingPunct="1">
                <a:lnSpc>
                  <a:spcPct val="80000"/>
                </a:lnSpc>
              </a:pPr>
              <a:r>
                <a:rPr lang="en-US" altLang="zh-CN" sz="2800">
                  <a:solidFill>
                    <a:srgbClr val="CC9900"/>
                  </a:solidFill>
                  <a:latin typeface="Calibri" panose="020F0502020204030204" charset="0"/>
                </a:rPr>
                <a:t>j: _ </a:t>
              </a:r>
              <a:r>
                <a:rPr lang="en-US" altLang="zh-CN" sz="2800">
                  <a:solidFill>
                    <a:srgbClr val="CC9900"/>
                  </a:solidFill>
                  <a:latin typeface="Calibri" panose="020F0502020204030204" charset="0"/>
                  <a:sym typeface="Symbol" panose="05050102010706020507" pitchFamily="18" charset="2"/>
                </a:rPr>
                <a:t> </a:t>
              </a:r>
              <a:r>
                <a:rPr lang="en-US" altLang="zh-CN" sz="2800">
                  <a:solidFill>
                    <a:srgbClr val="CC9900"/>
                  </a:solidFill>
                  <a:latin typeface="Calibri" panose="020F0502020204030204" charset="0"/>
                </a:rPr>
                <a:t>r</a:t>
              </a:r>
              <a:r>
                <a:rPr lang="en-US" altLang="zh-CN" sz="2800" baseline="-25000">
                  <a:solidFill>
                    <a:srgbClr val="CC9900"/>
                  </a:solidFill>
                  <a:latin typeface="Calibri" panose="020F0502020204030204" charset="0"/>
                </a:rPr>
                <a:t>x	 </a:t>
              </a:r>
              <a:r>
                <a:rPr lang="en-US" altLang="zh-CN" sz="2800">
                  <a:solidFill>
                    <a:srgbClr val="CC9900"/>
                  </a:solidFill>
                  <a:latin typeface="Calibri" panose="020F0502020204030204" charset="0"/>
                </a:rPr>
                <a:t>dist(i,j)=2</a:t>
              </a:r>
              <a:endParaRPr lang="en-US" altLang="zh-CN" sz="2800">
                <a:solidFill>
                  <a:srgbClr val="CC9900"/>
                </a:solidFill>
                <a:latin typeface="Calibri" panose="020F0502020204030204" charset="0"/>
              </a:endParaRPr>
            </a:p>
          </p:txBody>
        </p:sp>
        <p:sp>
          <p:nvSpPr>
            <p:cNvPr id="9331" name="Rectangle 60"/>
            <p:cNvSpPr>
              <a:spLocks noChangeArrowheads="1"/>
            </p:cNvSpPr>
            <p:nvPr/>
          </p:nvSpPr>
          <p:spPr bwMode="auto">
            <a:xfrm>
              <a:off x="5040"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9332" name="Rectangle 61"/>
            <p:cNvSpPr>
              <a:spLocks noChangeArrowheads="1"/>
            </p:cNvSpPr>
            <p:nvPr/>
          </p:nvSpPr>
          <p:spPr bwMode="auto">
            <a:xfrm>
              <a:off x="3072"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33" name="Rectangle 62"/>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34" name="Rectangle 63"/>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35" name="Rectangle 64"/>
            <p:cNvSpPr>
              <a:spLocks noChangeArrowheads="1"/>
            </p:cNvSpPr>
            <p:nvPr/>
          </p:nvSpPr>
          <p:spPr bwMode="auto">
            <a:xfrm>
              <a:off x="1920"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336" name="Rectangle 65"/>
            <p:cNvSpPr>
              <a:spLocks noChangeArrowheads="1"/>
            </p:cNvSpPr>
            <p:nvPr/>
          </p:nvSpPr>
          <p:spPr bwMode="auto">
            <a:xfrm>
              <a:off x="2544"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337" name="Rectangle 66"/>
            <p:cNvSpPr>
              <a:spLocks noChangeArrowheads="1"/>
            </p:cNvSpPr>
            <p:nvPr/>
          </p:nvSpPr>
          <p:spPr bwMode="auto">
            <a:xfrm>
              <a:off x="1296"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38" name="Rectangle 67"/>
            <p:cNvSpPr>
              <a:spLocks noChangeArrowheads="1"/>
            </p:cNvSpPr>
            <p:nvPr/>
          </p:nvSpPr>
          <p:spPr bwMode="auto">
            <a:xfrm>
              <a:off x="1920"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39" name="Rectangle 68"/>
            <p:cNvSpPr>
              <a:spLocks noChangeArrowheads="1"/>
            </p:cNvSpPr>
            <p:nvPr/>
          </p:nvSpPr>
          <p:spPr bwMode="auto">
            <a:xfrm>
              <a:off x="2544"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340" name="Rectangle 69"/>
            <p:cNvSpPr>
              <a:spLocks noChangeArrowheads="1"/>
            </p:cNvSpPr>
            <p:nvPr/>
          </p:nvSpPr>
          <p:spPr bwMode="auto">
            <a:xfrm>
              <a:off x="3168"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341" name="Rectangle 70"/>
            <p:cNvSpPr>
              <a:spLocks noChangeArrowheads="1"/>
            </p:cNvSpPr>
            <p:nvPr/>
          </p:nvSpPr>
          <p:spPr bwMode="auto">
            <a:xfrm>
              <a:off x="1920"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42" name="Rectangle 71"/>
            <p:cNvSpPr>
              <a:spLocks noChangeArrowheads="1"/>
            </p:cNvSpPr>
            <p:nvPr/>
          </p:nvSpPr>
          <p:spPr bwMode="auto">
            <a:xfrm>
              <a:off x="2544" y="1968"/>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43" name="Rectangle 72"/>
            <p:cNvSpPr>
              <a:spLocks noChangeArrowheads="1"/>
            </p:cNvSpPr>
            <p:nvPr/>
          </p:nvSpPr>
          <p:spPr bwMode="auto">
            <a:xfrm>
              <a:off x="3792"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344" name="Rectangle 73"/>
            <p:cNvSpPr>
              <a:spLocks noChangeArrowheads="1"/>
            </p:cNvSpPr>
            <p:nvPr/>
          </p:nvSpPr>
          <p:spPr bwMode="auto">
            <a:xfrm>
              <a:off x="4416"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345" name="Rectangle 74"/>
            <p:cNvSpPr>
              <a:spLocks noChangeArrowheads="1"/>
            </p:cNvSpPr>
            <p:nvPr/>
          </p:nvSpPr>
          <p:spPr bwMode="auto">
            <a:xfrm>
              <a:off x="2544" y="2256"/>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46" name="Rectangle 75"/>
            <p:cNvSpPr>
              <a:spLocks noChangeArrowheads="1"/>
            </p:cNvSpPr>
            <p:nvPr/>
          </p:nvSpPr>
          <p:spPr bwMode="auto">
            <a:xfrm>
              <a:off x="3792"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47" name="Rectangle 76"/>
            <p:cNvSpPr>
              <a:spLocks noChangeArrowheads="1"/>
            </p:cNvSpPr>
            <p:nvPr/>
          </p:nvSpPr>
          <p:spPr bwMode="auto">
            <a:xfrm>
              <a:off x="4416"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348" name="Rectangle 77"/>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endParaRPr lang="en-US" altLang="zh-CN" sz="2800" baseline="-25000">
                <a:solidFill>
                  <a:srgbClr val="000000"/>
                </a:solidFill>
                <a:latin typeface="Calibri" panose="020F0502020204030204" charset="0"/>
              </a:endParaRPr>
            </a:p>
          </p:txBody>
        </p:sp>
        <p:sp>
          <p:nvSpPr>
            <p:cNvPr id="9349" name="Rectangle 78"/>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endParaRPr lang="en-US" altLang="zh-CN" sz="2800" baseline="-25000">
                <a:solidFill>
                  <a:srgbClr val="000000"/>
                </a:solidFill>
                <a:latin typeface="Calibri" panose="020F0502020204030204" charset="0"/>
              </a:endParaRPr>
            </a:p>
          </p:txBody>
        </p:sp>
        <p:sp>
          <p:nvSpPr>
            <p:cNvPr id="9350" name="Rectangle 79"/>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endParaRPr lang="en-US" altLang="zh-CN" sz="2800" baseline="-25000">
                <a:solidFill>
                  <a:srgbClr val="000000"/>
                </a:solidFill>
                <a:latin typeface="Calibri" panose="020F0502020204030204" charset="0"/>
              </a:endParaRPr>
            </a:p>
          </p:txBody>
        </p:sp>
        <p:sp>
          <p:nvSpPr>
            <p:cNvPr id="9351" name="Rectangle 80"/>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endParaRPr lang="en-US" altLang="zh-CN" sz="2800" baseline="-25000">
                <a:solidFill>
                  <a:srgbClr val="000000"/>
                </a:solidFill>
                <a:latin typeface="Calibri" panose="020F0502020204030204" charset="0"/>
              </a:endParaRPr>
            </a:p>
          </p:txBody>
        </p:sp>
        <p:sp>
          <p:nvSpPr>
            <p:cNvPr id="9352" name="Rectangle 81"/>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endParaRPr lang="en-US" altLang="zh-CN" sz="2800" baseline="-25000">
                <a:solidFill>
                  <a:srgbClr val="000000"/>
                </a:solidFill>
                <a:latin typeface="Calibri" panose="020F0502020204030204" charset="0"/>
              </a:endParaRPr>
            </a:p>
          </p:txBody>
        </p:sp>
        <p:sp>
          <p:nvSpPr>
            <p:cNvPr id="9353" name="Rectangle 82"/>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endParaRPr lang="en-US" altLang="zh-CN" sz="2800" baseline="-25000">
                <a:solidFill>
                  <a:srgbClr val="000000"/>
                </a:solidFill>
                <a:latin typeface="Calibri" panose="020F0502020204030204" charset="0"/>
              </a:endParaRPr>
            </a:p>
          </p:txBody>
        </p:sp>
        <p:sp>
          <p:nvSpPr>
            <p:cNvPr id="9354" name="AutoShape 83"/>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55" name="Rectangle 84"/>
            <p:cNvSpPr>
              <a:spLocks noChangeArrowheads="1"/>
            </p:cNvSpPr>
            <p:nvPr/>
          </p:nvSpPr>
          <p:spPr bwMode="auto">
            <a:xfrm>
              <a:off x="5040"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356" name="Rectangle 85"/>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800">
                <a:solidFill>
                  <a:srgbClr val="000000"/>
                </a:solidFill>
                <a:latin typeface="Calibri" panose="020F0502020204030204" charset="0"/>
              </a:endParaRPr>
            </a:p>
          </p:txBody>
        </p:sp>
        <p:sp>
          <p:nvSpPr>
            <p:cNvPr id="9357" name="Rectangle 86"/>
            <p:cNvSpPr>
              <a:spLocks noChangeArrowheads="1"/>
            </p:cNvSpPr>
            <p:nvPr/>
          </p:nvSpPr>
          <p:spPr bwMode="auto">
            <a:xfrm>
              <a:off x="48" y="1680"/>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9358" name="Rectangle 87"/>
            <p:cNvSpPr>
              <a:spLocks noChangeArrowheads="1"/>
            </p:cNvSpPr>
            <p:nvPr/>
          </p:nvSpPr>
          <p:spPr bwMode="auto">
            <a:xfrm>
              <a:off x="48"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9359" name="Rectangle 88"/>
            <p:cNvSpPr>
              <a:spLocks noChangeArrowheads="1"/>
            </p:cNvSpPr>
            <p:nvPr/>
          </p:nvSpPr>
          <p:spPr bwMode="auto">
            <a:xfrm>
              <a:off x="48"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9360" name="Rectangle 89"/>
            <p:cNvSpPr>
              <a:spLocks noChangeArrowheads="1"/>
            </p:cNvSpPr>
            <p:nvPr/>
          </p:nvSpPr>
          <p:spPr bwMode="auto">
            <a:xfrm>
              <a:off x="48"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9361" name="AutoShape 90"/>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62" name="Freeform 91"/>
            <p:cNvSpPr/>
            <p:nvPr/>
          </p:nvSpPr>
          <p:spPr bwMode="auto">
            <a:xfrm>
              <a:off x="5040" y="1968"/>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63" name="Freeform 92"/>
            <p:cNvSpPr/>
            <p:nvPr/>
          </p:nvSpPr>
          <p:spPr bwMode="auto">
            <a:xfrm>
              <a:off x="5040" y="2256"/>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64" name="Rectangle 93"/>
            <p:cNvSpPr>
              <a:spLocks noChangeArrowheads="1"/>
            </p:cNvSpPr>
            <p:nvPr/>
          </p:nvSpPr>
          <p:spPr bwMode="auto">
            <a:xfrm>
              <a:off x="3168"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9365" name="Rectangle 94"/>
            <p:cNvSpPr>
              <a:spLocks noChangeArrowheads="1"/>
            </p:cNvSpPr>
            <p:nvPr/>
          </p:nvSpPr>
          <p:spPr bwMode="auto">
            <a:xfrm>
              <a:off x="3792"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9366" name="Text Box 95"/>
            <p:cNvSpPr txBox="1">
              <a:spLocks noChangeArrowheads="1"/>
            </p:cNvSpPr>
            <p:nvPr/>
          </p:nvSpPr>
          <p:spPr bwMode="auto">
            <a:xfrm>
              <a:off x="907" y="1632"/>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i</a:t>
              </a:r>
              <a:endParaRPr lang="en-US" altLang="zh-CN" sz="2400">
                <a:solidFill>
                  <a:srgbClr val="000000"/>
                </a:solidFill>
                <a:latin typeface="Calibri" panose="020F0502020204030204" charset="0"/>
              </a:endParaRPr>
            </a:p>
          </p:txBody>
        </p:sp>
        <p:sp>
          <p:nvSpPr>
            <p:cNvPr id="9367" name="Text Box 96"/>
            <p:cNvSpPr txBox="1">
              <a:spLocks noChangeArrowheads="1"/>
            </p:cNvSpPr>
            <p:nvPr/>
          </p:nvSpPr>
          <p:spPr bwMode="auto">
            <a:xfrm>
              <a:off x="1519" y="1920"/>
              <a:ext cx="1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j</a:t>
              </a:r>
              <a:endParaRPr lang="en-US" altLang="zh-CN" sz="2400">
                <a:solidFill>
                  <a:srgbClr val="000000"/>
                </a:solidFill>
                <a:latin typeface="Calibri" panose="020F0502020204030204" charset="0"/>
              </a:endParaRPr>
            </a:p>
          </p:txBody>
        </p:sp>
        <p:sp>
          <p:nvSpPr>
            <p:cNvPr id="9368" name="Rectangle 97"/>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9369" name="Rectangle 98"/>
            <p:cNvSpPr>
              <a:spLocks noChangeArrowheads="1"/>
            </p:cNvSpPr>
            <p:nvPr/>
          </p:nvSpPr>
          <p:spPr bwMode="auto">
            <a:xfrm>
              <a:off x="3168"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70" name="Rectangle 99"/>
            <p:cNvSpPr>
              <a:spLocks noChangeArrowheads="1"/>
            </p:cNvSpPr>
            <p:nvPr/>
          </p:nvSpPr>
          <p:spPr bwMode="auto">
            <a:xfrm>
              <a:off x="3168"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71" name="Freeform 100"/>
            <p:cNvSpPr/>
            <p:nvPr/>
          </p:nvSpPr>
          <p:spPr bwMode="auto">
            <a:xfrm>
              <a:off x="3021" y="1794"/>
              <a:ext cx="1587" cy="288"/>
            </a:xfrm>
            <a:custGeom>
              <a:avLst/>
              <a:gdLst>
                <a:gd name="T0" fmla="*/ 2 w 2479"/>
                <a:gd name="T1" fmla="*/ 0 h 288"/>
                <a:gd name="T2" fmla="*/ 2 w 2479"/>
                <a:gd name="T3" fmla="*/ 104 h 288"/>
                <a:gd name="T4" fmla="*/ 1 w 2479"/>
                <a:gd name="T5" fmla="*/ 141 h 288"/>
                <a:gd name="T6" fmla="*/ 1 w 2479"/>
                <a:gd name="T7" fmla="*/ 288 h 288"/>
                <a:gd name="T8" fmla="*/ 0 60000 65536"/>
                <a:gd name="T9" fmla="*/ 0 60000 65536"/>
                <a:gd name="T10" fmla="*/ 0 60000 65536"/>
                <a:gd name="T11" fmla="*/ 0 60000 65536"/>
                <a:gd name="T12" fmla="*/ 0 w 2479"/>
                <a:gd name="T13" fmla="*/ 0 h 288"/>
                <a:gd name="T14" fmla="*/ 2479 w 2479"/>
                <a:gd name="T15" fmla="*/ 288 h 288"/>
              </a:gdLst>
              <a:ahLst/>
              <a:cxnLst>
                <a:cxn ang="T8">
                  <a:pos x="T0" y="T1"/>
                </a:cxn>
                <a:cxn ang="T9">
                  <a:pos x="T2" y="T3"/>
                </a:cxn>
                <a:cxn ang="T10">
                  <a:pos x="T4" y="T5"/>
                </a:cxn>
                <a:cxn ang="T11">
                  <a:pos x="T6" y="T7"/>
                </a:cxn>
              </a:cxnLst>
              <a:rect l="T12" t="T13" r="T14" b="T15"/>
              <a:pathLst>
                <a:path w="2479" h="288">
                  <a:moveTo>
                    <a:pt x="2129" y="0"/>
                  </a:moveTo>
                  <a:cubicBezTo>
                    <a:pt x="2136" y="17"/>
                    <a:pt x="2479" y="81"/>
                    <a:pt x="2173" y="104"/>
                  </a:cubicBezTo>
                  <a:cubicBezTo>
                    <a:pt x="1867" y="127"/>
                    <a:pt x="580" y="110"/>
                    <a:pt x="290" y="141"/>
                  </a:cubicBezTo>
                  <a:cubicBezTo>
                    <a:pt x="0" y="172"/>
                    <a:pt x="401" y="258"/>
                    <a:pt x="430" y="288"/>
                  </a:cubicBezTo>
                </a:path>
              </a:pathLst>
            </a:custGeom>
            <a:noFill/>
            <a:ln w="57150">
              <a:solidFill>
                <a:schemeClr val="accent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372" name="Line 101"/>
            <p:cNvSpPr>
              <a:spLocks noChangeShapeType="1"/>
            </p:cNvSpPr>
            <p:nvPr/>
          </p:nvSpPr>
          <p:spPr bwMode="auto">
            <a:xfrm flipV="1">
              <a:off x="2544" y="1968"/>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73" name="Line 102"/>
            <p:cNvSpPr>
              <a:spLocks noChangeShapeType="1"/>
            </p:cNvSpPr>
            <p:nvPr/>
          </p:nvSpPr>
          <p:spPr bwMode="auto">
            <a:xfrm flipV="1">
              <a:off x="2544" y="2256"/>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74" name="Rectangle 103"/>
            <p:cNvSpPr>
              <a:spLocks noChangeArrowheads="1"/>
            </p:cNvSpPr>
            <p:nvPr/>
          </p:nvSpPr>
          <p:spPr bwMode="auto">
            <a:xfrm>
              <a:off x="5040" y="3120"/>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75" name="Rectangle 104"/>
            <p:cNvSpPr>
              <a:spLocks noChangeArrowheads="1"/>
            </p:cNvSpPr>
            <p:nvPr/>
          </p:nvSpPr>
          <p:spPr bwMode="auto">
            <a:xfrm>
              <a:off x="3792" y="25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76" name="Rectangle 105"/>
            <p:cNvSpPr>
              <a:spLocks noChangeArrowheads="1"/>
            </p:cNvSpPr>
            <p:nvPr/>
          </p:nvSpPr>
          <p:spPr bwMode="auto">
            <a:xfrm>
              <a:off x="4416" y="25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77" name="Rectangle 106"/>
            <p:cNvSpPr>
              <a:spLocks noChangeArrowheads="1"/>
            </p:cNvSpPr>
            <p:nvPr/>
          </p:nvSpPr>
          <p:spPr bwMode="auto">
            <a:xfrm>
              <a:off x="5040"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378" name="Rectangle 107"/>
            <p:cNvSpPr>
              <a:spLocks noChangeArrowheads="1"/>
            </p:cNvSpPr>
            <p:nvPr/>
          </p:nvSpPr>
          <p:spPr bwMode="auto">
            <a:xfrm>
              <a:off x="4416" y="28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79" name="Rectangle 108"/>
            <p:cNvSpPr>
              <a:spLocks noChangeArrowheads="1"/>
            </p:cNvSpPr>
            <p:nvPr/>
          </p:nvSpPr>
          <p:spPr bwMode="auto">
            <a:xfrm>
              <a:off x="5040" y="283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80" name="Freeform 109"/>
            <p:cNvSpPr/>
            <p:nvPr/>
          </p:nvSpPr>
          <p:spPr bwMode="auto">
            <a:xfrm>
              <a:off x="5040" y="2544"/>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1" name="Freeform 110"/>
            <p:cNvSpPr/>
            <p:nvPr/>
          </p:nvSpPr>
          <p:spPr bwMode="auto">
            <a:xfrm>
              <a:off x="5040" y="2832"/>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2" name="Freeform 111"/>
            <p:cNvSpPr/>
            <p:nvPr/>
          </p:nvSpPr>
          <p:spPr bwMode="auto">
            <a:xfrm>
              <a:off x="5040" y="3120"/>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15" name="Group 112"/>
          <p:cNvGrpSpPr/>
          <p:nvPr/>
        </p:nvGrpSpPr>
        <p:grpSpPr bwMode="auto">
          <a:xfrm>
            <a:off x="0" y="1066800"/>
            <a:ext cx="9144000" cy="5791200"/>
            <a:chOff x="0" y="672"/>
            <a:chExt cx="5760" cy="3648"/>
          </a:xfrm>
        </p:grpSpPr>
        <p:sp>
          <p:nvSpPr>
            <p:cNvPr id="9277" name="Rectangle 113"/>
            <p:cNvSpPr>
              <a:spLocks noChangeArrowheads="1"/>
            </p:cNvSpPr>
            <p:nvPr/>
          </p:nvSpPr>
          <p:spPr bwMode="auto">
            <a:xfrm>
              <a:off x="0" y="672"/>
              <a:ext cx="5760" cy="3648"/>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278" name="Text Box 114"/>
            <p:cNvSpPr txBox="1">
              <a:spLocks noChangeArrowheads="1"/>
            </p:cNvSpPr>
            <p:nvPr/>
          </p:nvSpPr>
          <p:spPr bwMode="auto">
            <a:xfrm>
              <a:off x="480" y="2983"/>
              <a:ext cx="2175" cy="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lang="en-US" altLang="zh-CN" sz="2800">
                  <a:solidFill>
                    <a:srgbClr val="CC9900"/>
                  </a:solidFill>
                  <a:latin typeface="Calibri" panose="020F0502020204030204" charset="0"/>
                </a:rPr>
                <a:t>i: r</a:t>
              </a:r>
              <a:r>
                <a:rPr lang="en-US" altLang="zh-CN" sz="2800" baseline="-25000">
                  <a:solidFill>
                    <a:srgbClr val="CC9900"/>
                  </a:solidFill>
                  <a:latin typeface="Calibri" panose="020F0502020204030204" charset="0"/>
                </a:rPr>
                <a:t>x </a:t>
              </a:r>
              <a:r>
                <a:rPr lang="en-US" altLang="zh-CN" sz="2800">
                  <a:solidFill>
                    <a:srgbClr val="CC9900"/>
                  </a:solidFill>
                  <a:latin typeface="Calibri" panose="020F0502020204030204" charset="0"/>
                  <a:sym typeface="Symbol" panose="05050102010706020507" pitchFamily="18" charset="2"/>
                </a:rPr>
                <a:t> _</a:t>
              </a:r>
              <a:endParaRPr lang="en-US" altLang="zh-CN" sz="2800">
                <a:solidFill>
                  <a:srgbClr val="CC9900"/>
                </a:solidFill>
                <a:latin typeface="Calibri" panose="020F0502020204030204" charset="0"/>
                <a:sym typeface="Symbol" panose="05050102010706020507" pitchFamily="18" charset="2"/>
              </a:endParaRPr>
            </a:p>
            <a:p>
              <a:pPr eaLnBrk="1" hangingPunct="1">
                <a:lnSpc>
                  <a:spcPct val="80000"/>
                </a:lnSpc>
              </a:pPr>
              <a:r>
                <a:rPr lang="en-US" altLang="zh-CN" sz="2800">
                  <a:solidFill>
                    <a:srgbClr val="CC9900"/>
                  </a:solidFill>
                  <a:latin typeface="Calibri" panose="020F0502020204030204" charset="0"/>
                  <a:sym typeface="Symbol" panose="05050102010706020507" pitchFamily="18" charset="2"/>
                </a:rPr>
                <a:t>bubble</a:t>
              </a:r>
              <a:endParaRPr lang="en-US" altLang="zh-CN" sz="2800">
                <a:solidFill>
                  <a:srgbClr val="CC9900"/>
                </a:solidFill>
                <a:latin typeface="Calibri" panose="020F0502020204030204" charset="0"/>
                <a:sym typeface="Symbol" panose="05050102010706020507" pitchFamily="18" charset="2"/>
              </a:endParaRPr>
            </a:p>
            <a:p>
              <a:pPr eaLnBrk="1" hangingPunct="1">
                <a:lnSpc>
                  <a:spcPct val="80000"/>
                </a:lnSpc>
              </a:pPr>
              <a:r>
                <a:rPr lang="en-US" altLang="zh-CN" sz="2800">
                  <a:solidFill>
                    <a:srgbClr val="CC9900"/>
                  </a:solidFill>
                  <a:latin typeface="Calibri" panose="020F0502020204030204" charset="0"/>
                  <a:sym typeface="Symbol" panose="05050102010706020507" pitchFamily="18" charset="2"/>
                </a:rPr>
                <a:t>bubble</a:t>
              </a:r>
              <a:endParaRPr lang="en-US" altLang="zh-CN" sz="2800">
                <a:solidFill>
                  <a:srgbClr val="CC9900"/>
                </a:solidFill>
                <a:latin typeface="Calibri" panose="020F0502020204030204" charset="0"/>
                <a:sym typeface="Symbol" panose="05050102010706020507" pitchFamily="18" charset="2"/>
              </a:endParaRPr>
            </a:p>
            <a:p>
              <a:pPr eaLnBrk="1" hangingPunct="1">
                <a:lnSpc>
                  <a:spcPct val="80000"/>
                </a:lnSpc>
              </a:pPr>
              <a:r>
                <a:rPr lang="en-US" altLang="zh-CN" sz="2800">
                  <a:solidFill>
                    <a:srgbClr val="CC9900"/>
                  </a:solidFill>
                  <a:latin typeface="Calibri" panose="020F0502020204030204" charset="0"/>
                </a:rPr>
                <a:t>j: _ </a:t>
              </a:r>
              <a:r>
                <a:rPr lang="en-US" altLang="zh-CN" sz="2800">
                  <a:solidFill>
                    <a:srgbClr val="CC9900"/>
                  </a:solidFill>
                  <a:latin typeface="Calibri" panose="020F0502020204030204" charset="0"/>
                  <a:sym typeface="Symbol" panose="05050102010706020507" pitchFamily="18" charset="2"/>
                </a:rPr>
                <a:t> </a:t>
              </a:r>
              <a:r>
                <a:rPr lang="en-US" altLang="zh-CN" sz="2800">
                  <a:solidFill>
                    <a:srgbClr val="CC9900"/>
                  </a:solidFill>
                  <a:latin typeface="Calibri" panose="020F0502020204030204" charset="0"/>
                </a:rPr>
                <a:t>r</a:t>
              </a:r>
              <a:r>
                <a:rPr lang="en-US" altLang="zh-CN" sz="2800" baseline="-25000">
                  <a:solidFill>
                    <a:srgbClr val="CC9900"/>
                  </a:solidFill>
                  <a:latin typeface="Calibri" panose="020F0502020204030204" charset="0"/>
                </a:rPr>
                <a:t>x	 </a:t>
              </a:r>
              <a:r>
                <a:rPr lang="en-US" altLang="zh-CN" sz="2800">
                  <a:solidFill>
                    <a:srgbClr val="CC9900"/>
                  </a:solidFill>
                  <a:latin typeface="Calibri" panose="020F0502020204030204" charset="0"/>
                </a:rPr>
                <a:t>dist(i,j)=3</a:t>
              </a:r>
              <a:endParaRPr lang="en-US" altLang="zh-CN" sz="2800">
                <a:solidFill>
                  <a:srgbClr val="CC9900"/>
                </a:solidFill>
                <a:latin typeface="Calibri" panose="020F0502020204030204" charset="0"/>
              </a:endParaRPr>
            </a:p>
          </p:txBody>
        </p:sp>
        <p:sp>
          <p:nvSpPr>
            <p:cNvPr id="9279" name="Rectangle 115"/>
            <p:cNvSpPr>
              <a:spLocks noChangeArrowheads="1"/>
            </p:cNvSpPr>
            <p:nvPr/>
          </p:nvSpPr>
          <p:spPr bwMode="auto">
            <a:xfrm>
              <a:off x="5040" y="283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80" name="Rectangle 116"/>
            <p:cNvSpPr>
              <a:spLocks noChangeArrowheads="1"/>
            </p:cNvSpPr>
            <p:nvPr/>
          </p:nvSpPr>
          <p:spPr bwMode="auto">
            <a:xfrm>
              <a:off x="3696"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281" name="Rectangle 117"/>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82" name="Rectangle 118"/>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283" name="Rectangle 119"/>
            <p:cNvSpPr>
              <a:spLocks noChangeArrowheads="1"/>
            </p:cNvSpPr>
            <p:nvPr/>
          </p:nvSpPr>
          <p:spPr bwMode="auto">
            <a:xfrm>
              <a:off x="1920"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284" name="Rectangle 120"/>
            <p:cNvSpPr>
              <a:spLocks noChangeArrowheads="1"/>
            </p:cNvSpPr>
            <p:nvPr/>
          </p:nvSpPr>
          <p:spPr bwMode="auto">
            <a:xfrm>
              <a:off x="2544"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285" name="Rectangle 121"/>
            <p:cNvSpPr>
              <a:spLocks noChangeArrowheads="1"/>
            </p:cNvSpPr>
            <p:nvPr/>
          </p:nvSpPr>
          <p:spPr bwMode="auto">
            <a:xfrm>
              <a:off x="1296"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86" name="Rectangle 122"/>
            <p:cNvSpPr>
              <a:spLocks noChangeArrowheads="1"/>
            </p:cNvSpPr>
            <p:nvPr/>
          </p:nvSpPr>
          <p:spPr bwMode="auto">
            <a:xfrm>
              <a:off x="1920"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287" name="Rectangle 123"/>
            <p:cNvSpPr>
              <a:spLocks noChangeArrowheads="1"/>
            </p:cNvSpPr>
            <p:nvPr/>
          </p:nvSpPr>
          <p:spPr bwMode="auto">
            <a:xfrm>
              <a:off x="2544"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288" name="Rectangle 124"/>
            <p:cNvSpPr>
              <a:spLocks noChangeArrowheads="1"/>
            </p:cNvSpPr>
            <p:nvPr/>
          </p:nvSpPr>
          <p:spPr bwMode="auto">
            <a:xfrm>
              <a:off x="3168"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289" name="Rectangle 125"/>
            <p:cNvSpPr>
              <a:spLocks noChangeArrowheads="1"/>
            </p:cNvSpPr>
            <p:nvPr/>
          </p:nvSpPr>
          <p:spPr bwMode="auto">
            <a:xfrm>
              <a:off x="1920"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90" name="Rectangle 126"/>
            <p:cNvSpPr>
              <a:spLocks noChangeArrowheads="1"/>
            </p:cNvSpPr>
            <p:nvPr/>
          </p:nvSpPr>
          <p:spPr bwMode="auto">
            <a:xfrm>
              <a:off x="2544" y="1968"/>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291" name="Rectangle 127"/>
            <p:cNvSpPr>
              <a:spLocks noChangeArrowheads="1"/>
            </p:cNvSpPr>
            <p:nvPr/>
          </p:nvSpPr>
          <p:spPr bwMode="auto">
            <a:xfrm>
              <a:off x="4416"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292" name="Rectangle 128"/>
            <p:cNvSpPr>
              <a:spLocks noChangeArrowheads="1"/>
            </p:cNvSpPr>
            <p:nvPr/>
          </p:nvSpPr>
          <p:spPr bwMode="auto">
            <a:xfrm>
              <a:off x="2544" y="2256"/>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93" name="Rectangle 129"/>
            <p:cNvSpPr>
              <a:spLocks noChangeArrowheads="1"/>
            </p:cNvSpPr>
            <p:nvPr/>
          </p:nvSpPr>
          <p:spPr bwMode="auto">
            <a:xfrm>
              <a:off x="4416"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294" name="Rectangle 130"/>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endParaRPr lang="en-US" altLang="zh-CN" sz="2800" baseline="-25000">
                <a:solidFill>
                  <a:srgbClr val="000000"/>
                </a:solidFill>
                <a:latin typeface="Calibri" panose="020F0502020204030204" charset="0"/>
              </a:endParaRPr>
            </a:p>
          </p:txBody>
        </p:sp>
        <p:sp>
          <p:nvSpPr>
            <p:cNvPr id="9295" name="Rectangle 131"/>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endParaRPr lang="en-US" altLang="zh-CN" sz="2800" baseline="-25000">
                <a:solidFill>
                  <a:srgbClr val="000000"/>
                </a:solidFill>
                <a:latin typeface="Calibri" panose="020F0502020204030204" charset="0"/>
              </a:endParaRPr>
            </a:p>
          </p:txBody>
        </p:sp>
        <p:sp>
          <p:nvSpPr>
            <p:cNvPr id="9296" name="Rectangle 132"/>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endParaRPr lang="en-US" altLang="zh-CN" sz="2800" baseline="-25000">
                <a:solidFill>
                  <a:srgbClr val="000000"/>
                </a:solidFill>
                <a:latin typeface="Calibri" panose="020F0502020204030204" charset="0"/>
              </a:endParaRPr>
            </a:p>
          </p:txBody>
        </p:sp>
        <p:sp>
          <p:nvSpPr>
            <p:cNvPr id="9297" name="Rectangle 133"/>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endParaRPr lang="en-US" altLang="zh-CN" sz="2800" baseline="-25000">
                <a:solidFill>
                  <a:srgbClr val="000000"/>
                </a:solidFill>
                <a:latin typeface="Calibri" panose="020F0502020204030204" charset="0"/>
              </a:endParaRPr>
            </a:p>
          </p:txBody>
        </p:sp>
        <p:sp>
          <p:nvSpPr>
            <p:cNvPr id="9298" name="Rectangle 134"/>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endParaRPr lang="en-US" altLang="zh-CN" sz="2800" baseline="-25000">
                <a:solidFill>
                  <a:srgbClr val="000000"/>
                </a:solidFill>
                <a:latin typeface="Calibri" panose="020F0502020204030204" charset="0"/>
              </a:endParaRPr>
            </a:p>
          </p:txBody>
        </p:sp>
        <p:sp>
          <p:nvSpPr>
            <p:cNvPr id="9299" name="Rectangle 135"/>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endParaRPr lang="en-US" altLang="zh-CN" sz="2800" baseline="-25000">
                <a:solidFill>
                  <a:srgbClr val="000000"/>
                </a:solidFill>
                <a:latin typeface="Calibri" panose="020F0502020204030204" charset="0"/>
              </a:endParaRPr>
            </a:p>
          </p:txBody>
        </p:sp>
        <p:sp>
          <p:nvSpPr>
            <p:cNvPr id="9300" name="AutoShape 136"/>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01" name="Rectangle 137"/>
            <p:cNvSpPr>
              <a:spLocks noChangeArrowheads="1"/>
            </p:cNvSpPr>
            <p:nvPr/>
          </p:nvSpPr>
          <p:spPr bwMode="auto">
            <a:xfrm>
              <a:off x="4416" y="25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02" name="Rectangle 138"/>
            <p:cNvSpPr>
              <a:spLocks noChangeArrowheads="1"/>
            </p:cNvSpPr>
            <p:nvPr/>
          </p:nvSpPr>
          <p:spPr bwMode="auto">
            <a:xfrm>
              <a:off x="5040"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303" name="Rectangle 139"/>
            <p:cNvSpPr>
              <a:spLocks noChangeArrowheads="1"/>
            </p:cNvSpPr>
            <p:nvPr/>
          </p:nvSpPr>
          <p:spPr bwMode="auto">
            <a:xfrm>
              <a:off x="5040"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304" name="Rectangle 140"/>
            <p:cNvSpPr>
              <a:spLocks noChangeArrowheads="1"/>
            </p:cNvSpPr>
            <p:nvPr/>
          </p:nvSpPr>
          <p:spPr bwMode="auto">
            <a:xfrm>
              <a:off x="5040"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05" name="Rectangle 141"/>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800">
                <a:solidFill>
                  <a:srgbClr val="000000"/>
                </a:solidFill>
                <a:latin typeface="Calibri" panose="020F0502020204030204" charset="0"/>
              </a:endParaRPr>
            </a:p>
          </p:txBody>
        </p:sp>
        <p:sp>
          <p:nvSpPr>
            <p:cNvPr id="9306" name="Rectangle 142"/>
            <p:cNvSpPr>
              <a:spLocks noChangeArrowheads="1"/>
            </p:cNvSpPr>
            <p:nvPr/>
          </p:nvSpPr>
          <p:spPr bwMode="auto">
            <a:xfrm>
              <a:off x="48" y="1680"/>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9307" name="Rectangle 143"/>
            <p:cNvSpPr>
              <a:spLocks noChangeArrowheads="1"/>
            </p:cNvSpPr>
            <p:nvPr/>
          </p:nvSpPr>
          <p:spPr bwMode="auto">
            <a:xfrm>
              <a:off x="48"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9308" name="Rectangle 144"/>
            <p:cNvSpPr>
              <a:spLocks noChangeArrowheads="1"/>
            </p:cNvSpPr>
            <p:nvPr/>
          </p:nvSpPr>
          <p:spPr bwMode="auto">
            <a:xfrm>
              <a:off x="48"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9309" name="Rectangle 145"/>
            <p:cNvSpPr>
              <a:spLocks noChangeArrowheads="1"/>
            </p:cNvSpPr>
            <p:nvPr/>
          </p:nvSpPr>
          <p:spPr bwMode="auto">
            <a:xfrm>
              <a:off x="48"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9310" name="AutoShape 146"/>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11" name="Freeform 147"/>
            <p:cNvSpPr/>
            <p:nvPr/>
          </p:nvSpPr>
          <p:spPr bwMode="auto">
            <a:xfrm>
              <a:off x="5040" y="1968"/>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2" name="Freeform 148"/>
            <p:cNvSpPr/>
            <p:nvPr/>
          </p:nvSpPr>
          <p:spPr bwMode="auto">
            <a:xfrm>
              <a:off x="5040" y="2256"/>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3" name="Freeform 149"/>
            <p:cNvSpPr/>
            <p:nvPr/>
          </p:nvSpPr>
          <p:spPr bwMode="auto">
            <a:xfrm>
              <a:off x="5040" y="2544"/>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4" name="Freeform 150"/>
            <p:cNvSpPr/>
            <p:nvPr/>
          </p:nvSpPr>
          <p:spPr bwMode="auto">
            <a:xfrm>
              <a:off x="5040" y="2832"/>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5" name="Rectangle 151"/>
            <p:cNvSpPr>
              <a:spLocks noChangeArrowheads="1"/>
            </p:cNvSpPr>
            <p:nvPr/>
          </p:nvSpPr>
          <p:spPr bwMode="auto">
            <a:xfrm>
              <a:off x="3168"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9316" name="Rectangle 152"/>
            <p:cNvSpPr>
              <a:spLocks noChangeArrowheads="1"/>
            </p:cNvSpPr>
            <p:nvPr/>
          </p:nvSpPr>
          <p:spPr bwMode="auto">
            <a:xfrm>
              <a:off x="3792"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9317" name="Text Box 153"/>
            <p:cNvSpPr txBox="1">
              <a:spLocks noChangeArrowheads="1"/>
            </p:cNvSpPr>
            <p:nvPr/>
          </p:nvSpPr>
          <p:spPr bwMode="auto">
            <a:xfrm>
              <a:off x="907" y="1632"/>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i</a:t>
              </a:r>
              <a:endParaRPr lang="en-US" altLang="zh-CN" sz="2400">
                <a:solidFill>
                  <a:srgbClr val="000000"/>
                </a:solidFill>
                <a:latin typeface="Calibri" panose="020F0502020204030204" charset="0"/>
              </a:endParaRPr>
            </a:p>
          </p:txBody>
        </p:sp>
        <p:sp>
          <p:nvSpPr>
            <p:cNvPr id="9318" name="Text Box 154"/>
            <p:cNvSpPr txBox="1">
              <a:spLocks noChangeArrowheads="1"/>
            </p:cNvSpPr>
            <p:nvPr/>
          </p:nvSpPr>
          <p:spPr bwMode="auto">
            <a:xfrm>
              <a:off x="1519" y="1920"/>
              <a:ext cx="1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j</a:t>
              </a:r>
              <a:endParaRPr lang="en-US" altLang="zh-CN" sz="2400">
                <a:solidFill>
                  <a:srgbClr val="000000"/>
                </a:solidFill>
                <a:latin typeface="Calibri" panose="020F0502020204030204" charset="0"/>
              </a:endParaRPr>
            </a:p>
          </p:txBody>
        </p:sp>
        <p:sp>
          <p:nvSpPr>
            <p:cNvPr id="9319" name="Rectangle 155"/>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9320" name="Rectangle 156"/>
            <p:cNvSpPr>
              <a:spLocks noChangeArrowheads="1"/>
            </p:cNvSpPr>
            <p:nvPr/>
          </p:nvSpPr>
          <p:spPr bwMode="auto">
            <a:xfrm>
              <a:off x="3168" y="1968"/>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21" name="Rectangle 157"/>
            <p:cNvSpPr>
              <a:spLocks noChangeArrowheads="1"/>
            </p:cNvSpPr>
            <p:nvPr/>
          </p:nvSpPr>
          <p:spPr bwMode="auto">
            <a:xfrm>
              <a:off x="3168" y="2256"/>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22" name="Rectangle 158"/>
            <p:cNvSpPr>
              <a:spLocks noChangeArrowheads="1"/>
            </p:cNvSpPr>
            <p:nvPr/>
          </p:nvSpPr>
          <p:spPr bwMode="auto">
            <a:xfrm>
              <a:off x="3792"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323" name="Rectangle 159"/>
            <p:cNvSpPr>
              <a:spLocks noChangeArrowheads="1"/>
            </p:cNvSpPr>
            <p:nvPr/>
          </p:nvSpPr>
          <p:spPr bwMode="auto">
            <a:xfrm>
              <a:off x="3792"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324" name="Freeform 160"/>
            <p:cNvSpPr/>
            <p:nvPr/>
          </p:nvSpPr>
          <p:spPr bwMode="auto">
            <a:xfrm>
              <a:off x="3552" y="1802"/>
              <a:ext cx="1104" cy="291"/>
            </a:xfrm>
            <a:custGeom>
              <a:avLst/>
              <a:gdLst>
                <a:gd name="T0" fmla="*/ 827 w 1104"/>
                <a:gd name="T1" fmla="*/ 0 h 280"/>
                <a:gd name="T2" fmla="*/ 986 w 1104"/>
                <a:gd name="T3" fmla="*/ 171 h 280"/>
                <a:gd name="T4" fmla="*/ 118 w 1104"/>
                <a:gd name="T5" fmla="*/ 250 h 280"/>
                <a:gd name="T6" fmla="*/ 275 w 1104"/>
                <a:gd name="T7" fmla="*/ 498 h 280"/>
                <a:gd name="T8" fmla="*/ 0 60000 65536"/>
                <a:gd name="T9" fmla="*/ 0 60000 65536"/>
                <a:gd name="T10" fmla="*/ 0 60000 65536"/>
                <a:gd name="T11" fmla="*/ 0 60000 65536"/>
                <a:gd name="T12" fmla="*/ 0 w 1104"/>
                <a:gd name="T13" fmla="*/ 0 h 280"/>
                <a:gd name="T14" fmla="*/ 1104 w 1104"/>
                <a:gd name="T15" fmla="*/ 280 h 280"/>
              </a:gdLst>
              <a:ahLst/>
              <a:cxnLst>
                <a:cxn ang="T8">
                  <a:pos x="T0" y="T1"/>
                </a:cxn>
                <a:cxn ang="T9">
                  <a:pos x="T2" y="T3"/>
                </a:cxn>
                <a:cxn ang="T10">
                  <a:pos x="T4" y="T5"/>
                </a:cxn>
                <a:cxn ang="T11">
                  <a:pos x="T6" y="T7"/>
                </a:cxn>
              </a:cxnLst>
              <a:rect l="T12" t="T13" r="T14" b="T15"/>
              <a:pathLst>
                <a:path w="1104" h="280">
                  <a:moveTo>
                    <a:pt x="827" y="0"/>
                  </a:moveTo>
                  <a:cubicBezTo>
                    <a:pt x="852" y="16"/>
                    <a:pt x="1104" y="73"/>
                    <a:pt x="986" y="96"/>
                  </a:cubicBezTo>
                  <a:cubicBezTo>
                    <a:pt x="868" y="119"/>
                    <a:pt x="236" y="109"/>
                    <a:pt x="118" y="140"/>
                  </a:cubicBezTo>
                  <a:cubicBezTo>
                    <a:pt x="0" y="171"/>
                    <a:pt x="242" y="251"/>
                    <a:pt x="275" y="280"/>
                  </a:cubicBezTo>
                </a:path>
              </a:pathLst>
            </a:custGeom>
            <a:noFill/>
            <a:ln w="57150">
              <a:solidFill>
                <a:schemeClr val="accent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325" name="Line 161"/>
            <p:cNvSpPr>
              <a:spLocks noChangeShapeType="1"/>
            </p:cNvSpPr>
            <p:nvPr/>
          </p:nvSpPr>
          <p:spPr bwMode="auto">
            <a:xfrm flipV="1">
              <a:off x="2544" y="2256"/>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 name="Line 162"/>
            <p:cNvSpPr>
              <a:spLocks noChangeShapeType="1"/>
            </p:cNvSpPr>
            <p:nvPr/>
          </p:nvSpPr>
          <p:spPr bwMode="auto">
            <a:xfrm flipV="1">
              <a:off x="2544" y="1968"/>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 name="Line 163"/>
            <p:cNvSpPr>
              <a:spLocks noChangeShapeType="1"/>
            </p:cNvSpPr>
            <p:nvPr/>
          </p:nvSpPr>
          <p:spPr bwMode="auto">
            <a:xfrm flipV="1">
              <a:off x="3168" y="1968"/>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 name="Line 164"/>
            <p:cNvSpPr>
              <a:spLocks noChangeShapeType="1"/>
            </p:cNvSpPr>
            <p:nvPr/>
          </p:nvSpPr>
          <p:spPr bwMode="auto">
            <a:xfrm flipV="1">
              <a:off x="3168" y="2256"/>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8" name="Group 165"/>
          <p:cNvGrpSpPr/>
          <p:nvPr/>
        </p:nvGrpSpPr>
        <p:grpSpPr bwMode="auto">
          <a:xfrm>
            <a:off x="0" y="1066800"/>
            <a:ext cx="9144000" cy="5791200"/>
            <a:chOff x="0" y="672"/>
            <a:chExt cx="5760" cy="3648"/>
          </a:xfrm>
        </p:grpSpPr>
        <p:sp>
          <p:nvSpPr>
            <p:cNvPr id="9226" name="Rectangle 166"/>
            <p:cNvSpPr>
              <a:spLocks noChangeArrowheads="1"/>
            </p:cNvSpPr>
            <p:nvPr/>
          </p:nvSpPr>
          <p:spPr bwMode="auto">
            <a:xfrm>
              <a:off x="0" y="672"/>
              <a:ext cx="5760" cy="3648"/>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227" name="Text Box 167"/>
            <p:cNvSpPr txBox="1">
              <a:spLocks noChangeArrowheads="1"/>
            </p:cNvSpPr>
            <p:nvPr/>
          </p:nvSpPr>
          <p:spPr bwMode="auto">
            <a:xfrm>
              <a:off x="480" y="2983"/>
              <a:ext cx="2067"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lang="en-US" altLang="zh-CN" sz="2400" dirty="0">
                  <a:solidFill>
                    <a:srgbClr val="CC9900"/>
                  </a:solidFill>
                  <a:latin typeface="Calibri" panose="020F0502020204030204" charset="0"/>
                </a:rPr>
                <a:t>i: </a:t>
              </a:r>
              <a:r>
                <a:rPr lang="en-US" altLang="zh-CN" sz="2400" dirty="0" err="1">
                  <a:solidFill>
                    <a:srgbClr val="CC9900"/>
                  </a:solidFill>
                  <a:latin typeface="Calibri" panose="020F0502020204030204" charset="0"/>
                </a:rPr>
                <a:t>r</a:t>
              </a:r>
              <a:r>
                <a:rPr lang="en-US" altLang="zh-CN" sz="2400" baseline="-25000" dirty="0" err="1">
                  <a:solidFill>
                    <a:srgbClr val="CC9900"/>
                  </a:solidFill>
                  <a:latin typeface="Calibri" panose="020F0502020204030204" charset="0"/>
                </a:rPr>
                <a:t>x</a:t>
              </a:r>
              <a:r>
                <a:rPr lang="en-US" altLang="zh-CN" sz="2400" baseline="-25000" dirty="0">
                  <a:solidFill>
                    <a:srgbClr val="CC9900"/>
                  </a:solidFill>
                  <a:latin typeface="Calibri" panose="020F0502020204030204" charset="0"/>
                </a:rPr>
                <a:t> </a:t>
              </a:r>
              <a:r>
                <a:rPr lang="en-US" altLang="zh-CN" sz="2400" dirty="0">
                  <a:solidFill>
                    <a:srgbClr val="CC9900"/>
                  </a:solidFill>
                  <a:latin typeface="Calibri" panose="020F0502020204030204" charset="0"/>
                  <a:sym typeface="Symbol" panose="05050102010706020507" pitchFamily="18" charset="2"/>
                </a:rPr>
                <a:t> _</a:t>
              </a:r>
              <a:endParaRPr lang="en-US" altLang="zh-CN" sz="2400" dirty="0">
                <a:solidFill>
                  <a:srgbClr val="CC9900"/>
                </a:solidFill>
                <a:latin typeface="Calibri" panose="020F0502020204030204" charset="0"/>
                <a:sym typeface="Symbol" panose="05050102010706020507" pitchFamily="18" charset="2"/>
              </a:endParaRPr>
            </a:p>
            <a:p>
              <a:pPr eaLnBrk="1" hangingPunct="1">
                <a:lnSpc>
                  <a:spcPct val="80000"/>
                </a:lnSpc>
              </a:pPr>
              <a:r>
                <a:rPr lang="en-US" altLang="zh-CN" sz="2400" dirty="0">
                  <a:solidFill>
                    <a:srgbClr val="CC9900"/>
                  </a:solidFill>
                  <a:latin typeface="Calibri" panose="020F0502020204030204" charset="0"/>
                  <a:sym typeface="Symbol" panose="05050102010706020507" pitchFamily="18" charset="2"/>
                </a:rPr>
                <a:t>bubble</a:t>
              </a:r>
              <a:endParaRPr lang="en-US" altLang="zh-CN" sz="2400" dirty="0">
                <a:solidFill>
                  <a:srgbClr val="CC9900"/>
                </a:solidFill>
                <a:latin typeface="Calibri" panose="020F0502020204030204" charset="0"/>
                <a:sym typeface="Symbol" panose="05050102010706020507" pitchFamily="18" charset="2"/>
              </a:endParaRPr>
            </a:p>
            <a:p>
              <a:pPr eaLnBrk="1" hangingPunct="1">
                <a:lnSpc>
                  <a:spcPct val="80000"/>
                </a:lnSpc>
              </a:pPr>
              <a:r>
                <a:rPr lang="en-US" altLang="zh-CN" sz="2400" dirty="0">
                  <a:solidFill>
                    <a:srgbClr val="CC9900"/>
                  </a:solidFill>
                  <a:latin typeface="Calibri" panose="020F0502020204030204" charset="0"/>
                  <a:sym typeface="Symbol" panose="05050102010706020507" pitchFamily="18" charset="2"/>
                </a:rPr>
                <a:t>bubble</a:t>
              </a:r>
              <a:endParaRPr lang="en-US" altLang="zh-CN" sz="2400" dirty="0">
                <a:solidFill>
                  <a:srgbClr val="CC9900"/>
                </a:solidFill>
                <a:latin typeface="Calibri" panose="020F0502020204030204" charset="0"/>
                <a:sym typeface="Symbol" panose="05050102010706020507" pitchFamily="18" charset="2"/>
              </a:endParaRPr>
            </a:p>
            <a:p>
              <a:pPr eaLnBrk="1" hangingPunct="1">
                <a:lnSpc>
                  <a:spcPct val="80000"/>
                </a:lnSpc>
              </a:pPr>
              <a:r>
                <a:rPr lang="en-US" altLang="zh-CN" sz="2400" dirty="0">
                  <a:solidFill>
                    <a:srgbClr val="CC9900"/>
                  </a:solidFill>
                  <a:latin typeface="Calibri" panose="020F0502020204030204" charset="0"/>
                  <a:sym typeface="Symbol" panose="05050102010706020507" pitchFamily="18" charset="2"/>
                </a:rPr>
                <a:t>bubble</a:t>
              </a:r>
              <a:endParaRPr lang="en-US" altLang="zh-CN" sz="2400" dirty="0">
                <a:solidFill>
                  <a:srgbClr val="CC9900"/>
                </a:solidFill>
                <a:latin typeface="Calibri" panose="020F0502020204030204" charset="0"/>
                <a:sym typeface="Symbol" panose="05050102010706020507" pitchFamily="18" charset="2"/>
              </a:endParaRPr>
            </a:p>
            <a:p>
              <a:pPr eaLnBrk="1" hangingPunct="1">
                <a:lnSpc>
                  <a:spcPct val="80000"/>
                </a:lnSpc>
              </a:pPr>
              <a:r>
                <a:rPr lang="en-US" altLang="zh-CN" sz="2400" dirty="0">
                  <a:solidFill>
                    <a:srgbClr val="CC9900"/>
                  </a:solidFill>
                  <a:latin typeface="Calibri" panose="020F0502020204030204" charset="0"/>
                </a:rPr>
                <a:t>j: _ </a:t>
              </a:r>
              <a:r>
                <a:rPr lang="en-US" altLang="zh-CN" sz="2400" dirty="0">
                  <a:solidFill>
                    <a:srgbClr val="CC9900"/>
                  </a:solidFill>
                  <a:latin typeface="Calibri" panose="020F0502020204030204" charset="0"/>
                  <a:sym typeface="Symbol" panose="05050102010706020507" pitchFamily="18" charset="2"/>
                </a:rPr>
                <a:t> </a:t>
              </a:r>
              <a:r>
                <a:rPr lang="en-US" altLang="zh-CN" sz="2400" dirty="0" err="1">
                  <a:solidFill>
                    <a:srgbClr val="CC9900"/>
                  </a:solidFill>
                  <a:latin typeface="Calibri" panose="020F0502020204030204" charset="0"/>
                </a:rPr>
                <a:t>r</a:t>
              </a:r>
              <a:r>
                <a:rPr lang="en-US" altLang="zh-CN" sz="2400" baseline="-25000" dirty="0" err="1">
                  <a:solidFill>
                    <a:srgbClr val="CC9900"/>
                  </a:solidFill>
                  <a:latin typeface="Calibri" panose="020F0502020204030204" charset="0"/>
                </a:rPr>
                <a:t>x</a:t>
              </a:r>
              <a:r>
                <a:rPr lang="en-US" altLang="zh-CN" sz="2400" baseline="-25000" dirty="0">
                  <a:solidFill>
                    <a:srgbClr val="CC9900"/>
                  </a:solidFill>
                  <a:latin typeface="Calibri" panose="020F0502020204030204" charset="0"/>
                </a:rPr>
                <a:t>	 </a:t>
              </a:r>
              <a:r>
                <a:rPr lang="en-US" altLang="zh-CN" sz="2400" dirty="0" err="1">
                  <a:solidFill>
                    <a:srgbClr val="CC9900"/>
                  </a:solidFill>
                  <a:latin typeface="Calibri" panose="020F0502020204030204" charset="0"/>
                </a:rPr>
                <a:t>dist</a:t>
              </a:r>
              <a:r>
                <a:rPr lang="en-US" altLang="zh-CN" sz="2400" dirty="0">
                  <a:solidFill>
                    <a:srgbClr val="CC9900"/>
                  </a:solidFill>
                  <a:latin typeface="Calibri" panose="020F0502020204030204" charset="0"/>
                </a:rPr>
                <a:t>(</a:t>
              </a:r>
              <a:r>
                <a:rPr lang="en-US" altLang="zh-CN" sz="2400" dirty="0" err="1">
                  <a:solidFill>
                    <a:srgbClr val="CC9900"/>
                  </a:solidFill>
                  <a:latin typeface="Calibri" panose="020F0502020204030204" charset="0"/>
                </a:rPr>
                <a:t>i,j</a:t>
              </a:r>
              <a:r>
                <a:rPr lang="en-US" altLang="zh-CN" sz="2400" dirty="0">
                  <a:solidFill>
                    <a:srgbClr val="CC9900"/>
                  </a:solidFill>
                  <a:latin typeface="Calibri" panose="020F0502020204030204" charset="0"/>
                </a:rPr>
                <a:t>)=4</a:t>
              </a:r>
              <a:endParaRPr lang="en-US" altLang="zh-CN" sz="2400" dirty="0">
                <a:solidFill>
                  <a:srgbClr val="CC9900"/>
                </a:solidFill>
                <a:latin typeface="Calibri" panose="020F0502020204030204" charset="0"/>
              </a:endParaRPr>
            </a:p>
          </p:txBody>
        </p:sp>
        <p:sp>
          <p:nvSpPr>
            <p:cNvPr id="9228" name="Rectangle 168"/>
            <p:cNvSpPr>
              <a:spLocks noChangeArrowheads="1"/>
            </p:cNvSpPr>
            <p:nvPr/>
          </p:nvSpPr>
          <p:spPr bwMode="auto">
            <a:xfrm>
              <a:off x="5040"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29" name="Rectangle 169"/>
            <p:cNvSpPr>
              <a:spLocks noChangeArrowheads="1"/>
            </p:cNvSpPr>
            <p:nvPr/>
          </p:nvSpPr>
          <p:spPr bwMode="auto">
            <a:xfrm>
              <a:off x="4320"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230" name="Rectangle 170"/>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31" name="Rectangle 171"/>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232" name="Rectangle 172"/>
            <p:cNvSpPr>
              <a:spLocks noChangeArrowheads="1"/>
            </p:cNvSpPr>
            <p:nvPr/>
          </p:nvSpPr>
          <p:spPr bwMode="auto">
            <a:xfrm>
              <a:off x="1920"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233" name="Rectangle 173"/>
            <p:cNvSpPr>
              <a:spLocks noChangeArrowheads="1"/>
            </p:cNvSpPr>
            <p:nvPr/>
          </p:nvSpPr>
          <p:spPr bwMode="auto">
            <a:xfrm>
              <a:off x="2544"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234" name="Rectangle 174"/>
            <p:cNvSpPr>
              <a:spLocks noChangeArrowheads="1"/>
            </p:cNvSpPr>
            <p:nvPr/>
          </p:nvSpPr>
          <p:spPr bwMode="auto">
            <a:xfrm>
              <a:off x="1296"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35" name="Rectangle 175"/>
            <p:cNvSpPr>
              <a:spLocks noChangeArrowheads="1"/>
            </p:cNvSpPr>
            <p:nvPr/>
          </p:nvSpPr>
          <p:spPr bwMode="auto">
            <a:xfrm>
              <a:off x="1920"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236" name="Rectangle 176"/>
            <p:cNvSpPr>
              <a:spLocks noChangeArrowheads="1"/>
            </p:cNvSpPr>
            <p:nvPr/>
          </p:nvSpPr>
          <p:spPr bwMode="auto">
            <a:xfrm>
              <a:off x="2544"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237" name="Rectangle 177"/>
            <p:cNvSpPr>
              <a:spLocks noChangeArrowheads="1"/>
            </p:cNvSpPr>
            <p:nvPr/>
          </p:nvSpPr>
          <p:spPr bwMode="auto">
            <a:xfrm>
              <a:off x="3168"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endParaRPr lang="en-US" altLang="zh-CN" sz="2800">
                <a:solidFill>
                  <a:srgbClr val="000000"/>
                </a:solidFill>
                <a:latin typeface="Calibri" panose="020F0502020204030204" charset="0"/>
              </a:endParaRPr>
            </a:p>
          </p:txBody>
        </p:sp>
        <p:sp>
          <p:nvSpPr>
            <p:cNvPr id="9238" name="Rectangle 178"/>
            <p:cNvSpPr>
              <a:spLocks noChangeArrowheads="1"/>
            </p:cNvSpPr>
            <p:nvPr/>
          </p:nvSpPr>
          <p:spPr bwMode="auto">
            <a:xfrm>
              <a:off x="1920"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39" name="Rectangle 179"/>
            <p:cNvSpPr>
              <a:spLocks noChangeArrowheads="1"/>
            </p:cNvSpPr>
            <p:nvPr/>
          </p:nvSpPr>
          <p:spPr bwMode="auto">
            <a:xfrm>
              <a:off x="2544" y="1968"/>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240" name="Rectangle 180"/>
            <p:cNvSpPr>
              <a:spLocks noChangeArrowheads="1"/>
            </p:cNvSpPr>
            <p:nvPr/>
          </p:nvSpPr>
          <p:spPr bwMode="auto">
            <a:xfrm>
              <a:off x="2544" y="2256"/>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41" name="Rectangle 181"/>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endParaRPr lang="en-US" altLang="zh-CN" sz="2800" baseline="-25000">
                <a:solidFill>
                  <a:srgbClr val="000000"/>
                </a:solidFill>
                <a:latin typeface="Calibri" panose="020F0502020204030204" charset="0"/>
              </a:endParaRPr>
            </a:p>
          </p:txBody>
        </p:sp>
        <p:sp>
          <p:nvSpPr>
            <p:cNvPr id="9242" name="Rectangle 182"/>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endParaRPr lang="en-US" altLang="zh-CN" sz="2800" baseline="-25000">
                <a:solidFill>
                  <a:srgbClr val="000000"/>
                </a:solidFill>
                <a:latin typeface="Calibri" panose="020F0502020204030204" charset="0"/>
              </a:endParaRPr>
            </a:p>
          </p:txBody>
        </p:sp>
        <p:sp>
          <p:nvSpPr>
            <p:cNvPr id="9243" name="Rectangle 183"/>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endParaRPr lang="en-US" altLang="zh-CN" sz="2800" baseline="-25000">
                <a:solidFill>
                  <a:srgbClr val="000000"/>
                </a:solidFill>
                <a:latin typeface="Calibri" panose="020F0502020204030204" charset="0"/>
              </a:endParaRPr>
            </a:p>
          </p:txBody>
        </p:sp>
        <p:sp>
          <p:nvSpPr>
            <p:cNvPr id="9244" name="Rectangle 184"/>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endParaRPr lang="en-US" altLang="zh-CN" sz="2800" baseline="-25000">
                <a:solidFill>
                  <a:srgbClr val="000000"/>
                </a:solidFill>
                <a:latin typeface="Calibri" panose="020F0502020204030204" charset="0"/>
              </a:endParaRPr>
            </a:p>
          </p:txBody>
        </p:sp>
        <p:sp>
          <p:nvSpPr>
            <p:cNvPr id="9245" name="Rectangle 185"/>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endParaRPr lang="en-US" altLang="zh-CN" sz="2800" baseline="-25000">
                <a:solidFill>
                  <a:srgbClr val="000000"/>
                </a:solidFill>
                <a:latin typeface="Calibri" panose="020F0502020204030204" charset="0"/>
              </a:endParaRPr>
            </a:p>
          </p:txBody>
        </p:sp>
        <p:sp>
          <p:nvSpPr>
            <p:cNvPr id="9246" name="Rectangle 186"/>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endParaRPr lang="en-US" altLang="zh-CN" sz="2800" baseline="-25000">
                <a:solidFill>
                  <a:srgbClr val="000000"/>
                </a:solidFill>
                <a:latin typeface="Calibri" panose="020F0502020204030204" charset="0"/>
              </a:endParaRPr>
            </a:p>
          </p:txBody>
        </p:sp>
        <p:sp>
          <p:nvSpPr>
            <p:cNvPr id="9247" name="AutoShape 187"/>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248" name="Rectangle 188"/>
            <p:cNvSpPr>
              <a:spLocks noChangeArrowheads="1"/>
            </p:cNvSpPr>
            <p:nvPr/>
          </p:nvSpPr>
          <p:spPr bwMode="auto">
            <a:xfrm>
              <a:off x="5040"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endParaRPr lang="en-US" altLang="zh-CN" sz="2800">
                <a:solidFill>
                  <a:srgbClr val="000000"/>
                </a:solidFill>
                <a:latin typeface="Calibri" panose="020F0502020204030204" charset="0"/>
              </a:endParaRPr>
            </a:p>
          </p:txBody>
        </p:sp>
        <p:sp>
          <p:nvSpPr>
            <p:cNvPr id="9249" name="Rectangle 189"/>
            <p:cNvSpPr>
              <a:spLocks noChangeArrowheads="1"/>
            </p:cNvSpPr>
            <p:nvPr/>
          </p:nvSpPr>
          <p:spPr bwMode="auto">
            <a:xfrm>
              <a:off x="5040"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250" name="Rectangle 190"/>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800">
                <a:solidFill>
                  <a:srgbClr val="000000"/>
                </a:solidFill>
                <a:latin typeface="Calibri" panose="020F0502020204030204" charset="0"/>
              </a:endParaRPr>
            </a:p>
          </p:txBody>
        </p:sp>
        <p:sp>
          <p:nvSpPr>
            <p:cNvPr id="9251" name="Rectangle 191"/>
            <p:cNvSpPr>
              <a:spLocks noChangeArrowheads="1"/>
            </p:cNvSpPr>
            <p:nvPr/>
          </p:nvSpPr>
          <p:spPr bwMode="auto">
            <a:xfrm>
              <a:off x="48" y="1680"/>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dirty="0" err="1">
                  <a:solidFill>
                    <a:srgbClr val="000000"/>
                  </a:solidFill>
                  <a:latin typeface="Calibri" panose="020F0502020204030204" charset="0"/>
                </a:rPr>
                <a:t>Inst</a:t>
              </a:r>
              <a:r>
                <a:rPr lang="en-US" altLang="zh-CN" sz="2800" baseline="-25000" dirty="0" err="1">
                  <a:solidFill>
                    <a:srgbClr val="000000"/>
                  </a:solidFill>
                  <a:latin typeface="Calibri" panose="020F0502020204030204" charset="0"/>
                </a:rPr>
                <a:t>i</a:t>
              </a:r>
              <a:endParaRPr lang="en-US" altLang="zh-CN" sz="2800" dirty="0">
                <a:solidFill>
                  <a:srgbClr val="000000"/>
                </a:solidFill>
                <a:latin typeface="Calibri" panose="020F0502020204030204" charset="0"/>
              </a:endParaRPr>
            </a:p>
          </p:txBody>
        </p:sp>
        <p:sp>
          <p:nvSpPr>
            <p:cNvPr id="9252" name="Rectangle 192"/>
            <p:cNvSpPr>
              <a:spLocks noChangeArrowheads="1"/>
            </p:cNvSpPr>
            <p:nvPr/>
          </p:nvSpPr>
          <p:spPr bwMode="auto">
            <a:xfrm>
              <a:off x="48"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9253" name="Rectangle 193"/>
            <p:cNvSpPr>
              <a:spLocks noChangeArrowheads="1"/>
            </p:cNvSpPr>
            <p:nvPr/>
          </p:nvSpPr>
          <p:spPr bwMode="auto">
            <a:xfrm>
              <a:off x="48"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9254" name="Rectangle 194"/>
            <p:cNvSpPr>
              <a:spLocks noChangeArrowheads="1"/>
            </p:cNvSpPr>
            <p:nvPr/>
          </p:nvSpPr>
          <p:spPr bwMode="auto">
            <a:xfrm>
              <a:off x="48"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9255" name="AutoShape 195"/>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256" name="Freeform 196"/>
            <p:cNvSpPr/>
            <p:nvPr/>
          </p:nvSpPr>
          <p:spPr bwMode="auto">
            <a:xfrm>
              <a:off x="5040" y="1968"/>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7" name="Freeform 197"/>
            <p:cNvSpPr/>
            <p:nvPr/>
          </p:nvSpPr>
          <p:spPr bwMode="auto">
            <a:xfrm>
              <a:off x="5040" y="2256"/>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8" name="Freeform 198"/>
            <p:cNvSpPr/>
            <p:nvPr/>
          </p:nvSpPr>
          <p:spPr bwMode="auto">
            <a:xfrm>
              <a:off x="5040" y="2544"/>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9" name="Rectangle 199"/>
            <p:cNvSpPr>
              <a:spLocks noChangeArrowheads="1"/>
            </p:cNvSpPr>
            <p:nvPr/>
          </p:nvSpPr>
          <p:spPr bwMode="auto">
            <a:xfrm>
              <a:off x="3168"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9260" name="Rectangle 200"/>
            <p:cNvSpPr>
              <a:spLocks noChangeArrowheads="1"/>
            </p:cNvSpPr>
            <p:nvPr/>
          </p:nvSpPr>
          <p:spPr bwMode="auto">
            <a:xfrm>
              <a:off x="3792"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endParaRPr lang="en-US" altLang="zh-CN" sz="2800">
                <a:solidFill>
                  <a:srgbClr val="000000"/>
                </a:solidFill>
                <a:latin typeface="Calibri" panose="020F0502020204030204" charset="0"/>
              </a:endParaRPr>
            </a:p>
          </p:txBody>
        </p:sp>
        <p:sp>
          <p:nvSpPr>
            <p:cNvPr id="9261" name="Text Box 201"/>
            <p:cNvSpPr txBox="1">
              <a:spLocks noChangeArrowheads="1"/>
            </p:cNvSpPr>
            <p:nvPr/>
          </p:nvSpPr>
          <p:spPr bwMode="auto">
            <a:xfrm>
              <a:off x="907" y="1632"/>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i</a:t>
              </a:r>
              <a:endParaRPr lang="en-US" altLang="zh-CN" sz="2400">
                <a:solidFill>
                  <a:srgbClr val="000000"/>
                </a:solidFill>
                <a:latin typeface="Calibri" panose="020F0502020204030204" charset="0"/>
              </a:endParaRPr>
            </a:p>
          </p:txBody>
        </p:sp>
        <p:sp>
          <p:nvSpPr>
            <p:cNvPr id="9262" name="Text Box 202"/>
            <p:cNvSpPr txBox="1">
              <a:spLocks noChangeArrowheads="1"/>
            </p:cNvSpPr>
            <p:nvPr/>
          </p:nvSpPr>
          <p:spPr bwMode="auto">
            <a:xfrm>
              <a:off x="1519" y="1920"/>
              <a:ext cx="1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j</a:t>
              </a:r>
              <a:endParaRPr lang="en-US" altLang="zh-CN" sz="2400">
                <a:solidFill>
                  <a:srgbClr val="000000"/>
                </a:solidFill>
                <a:latin typeface="Calibri" panose="020F0502020204030204" charset="0"/>
              </a:endParaRPr>
            </a:p>
          </p:txBody>
        </p:sp>
        <p:sp>
          <p:nvSpPr>
            <p:cNvPr id="9263" name="Rectangle 203"/>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9264" name="Rectangle 204"/>
            <p:cNvSpPr>
              <a:spLocks noChangeArrowheads="1"/>
            </p:cNvSpPr>
            <p:nvPr/>
          </p:nvSpPr>
          <p:spPr bwMode="auto">
            <a:xfrm>
              <a:off x="3168" y="1968"/>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265" name="Rectangle 205"/>
            <p:cNvSpPr>
              <a:spLocks noChangeArrowheads="1"/>
            </p:cNvSpPr>
            <p:nvPr/>
          </p:nvSpPr>
          <p:spPr bwMode="auto">
            <a:xfrm>
              <a:off x="3168" y="2256"/>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66" name="Rectangle 206"/>
            <p:cNvSpPr>
              <a:spLocks noChangeArrowheads="1"/>
            </p:cNvSpPr>
            <p:nvPr/>
          </p:nvSpPr>
          <p:spPr bwMode="auto">
            <a:xfrm>
              <a:off x="3792" y="1968"/>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267" name="Rectangle 207"/>
            <p:cNvSpPr>
              <a:spLocks noChangeArrowheads="1"/>
            </p:cNvSpPr>
            <p:nvPr/>
          </p:nvSpPr>
          <p:spPr bwMode="auto">
            <a:xfrm>
              <a:off x="3792" y="2256"/>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68" name="Rectangle 208"/>
            <p:cNvSpPr>
              <a:spLocks noChangeArrowheads="1"/>
            </p:cNvSpPr>
            <p:nvPr/>
          </p:nvSpPr>
          <p:spPr bwMode="auto">
            <a:xfrm>
              <a:off x="4416"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endParaRPr lang="en-US" altLang="zh-CN" sz="2800">
                <a:solidFill>
                  <a:srgbClr val="000000"/>
                </a:solidFill>
                <a:latin typeface="Calibri" panose="020F0502020204030204" charset="0"/>
              </a:endParaRPr>
            </a:p>
          </p:txBody>
        </p:sp>
        <p:sp>
          <p:nvSpPr>
            <p:cNvPr id="9269" name="Rectangle 209"/>
            <p:cNvSpPr>
              <a:spLocks noChangeArrowheads="1"/>
            </p:cNvSpPr>
            <p:nvPr/>
          </p:nvSpPr>
          <p:spPr bwMode="auto">
            <a:xfrm>
              <a:off x="4416"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endParaRPr lang="en-US" altLang="zh-CN" sz="2800">
                <a:solidFill>
                  <a:srgbClr val="000000"/>
                </a:solidFill>
                <a:latin typeface="Calibri" panose="020F0502020204030204" charset="0"/>
              </a:endParaRPr>
            </a:p>
          </p:txBody>
        </p:sp>
        <p:sp>
          <p:nvSpPr>
            <p:cNvPr id="9270" name="Line 210"/>
            <p:cNvSpPr>
              <a:spLocks noChangeShapeType="1"/>
            </p:cNvSpPr>
            <p:nvPr/>
          </p:nvSpPr>
          <p:spPr bwMode="auto">
            <a:xfrm>
              <a:off x="4368" y="1776"/>
              <a:ext cx="192" cy="240"/>
            </a:xfrm>
            <a:prstGeom prst="line">
              <a:avLst/>
            </a:prstGeom>
            <a:noFill/>
            <a:ln w="57150">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71" name="Line 211"/>
            <p:cNvSpPr>
              <a:spLocks noChangeShapeType="1"/>
            </p:cNvSpPr>
            <p:nvPr/>
          </p:nvSpPr>
          <p:spPr bwMode="auto">
            <a:xfrm flipV="1">
              <a:off x="2544" y="1968"/>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2" name="Line 212"/>
            <p:cNvSpPr>
              <a:spLocks noChangeShapeType="1"/>
            </p:cNvSpPr>
            <p:nvPr/>
          </p:nvSpPr>
          <p:spPr bwMode="auto">
            <a:xfrm flipV="1">
              <a:off x="3168" y="1968"/>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3" name="Line 213"/>
            <p:cNvSpPr>
              <a:spLocks noChangeShapeType="1"/>
            </p:cNvSpPr>
            <p:nvPr/>
          </p:nvSpPr>
          <p:spPr bwMode="auto">
            <a:xfrm flipV="1">
              <a:off x="3792" y="1968"/>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4" name="Line 214"/>
            <p:cNvSpPr>
              <a:spLocks noChangeShapeType="1"/>
            </p:cNvSpPr>
            <p:nvPr/>
          </p:nvSpPr>
          <p:spPr bwMode="auto">
            <a:xfrm flipV="1">
              <a:off x="3792" y="2256"/>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5" name="Line 215"/>
            <p:cNvSpPr>
              <a:spLocks noChangeShapeType="1"/>
            </p:cNvSpPr>
            <p:nvPr/>
          </p:nvSpPr>
          <p:spPr bwMode="auto">
            <a:xfrm flipV="1">
              <a:off x="3168" y="2256"/>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6" name="Line 216"/>
            <p:cNvSpPr>
              <a:spLocks noChangeShapeType="1"/>
            </p:cNvSpPr>
            <p:nvPr/>
          </p:nvSpPr>
          <p:spPr bwMode="auto">
            <a:xfrm flipV="1">
              <a:off x="2544" y="2256"/>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0" name="Text Box 218"/>
          <p:cNvSpPr txBox="1">
            <a:spLocks noChangeArrowheads="1"/>
          </p:cNvSpPr>
          <p:nvPr/>
        </p:nvSpPr>
        <p:spPr bwMode="auto">
          <a:xfrm>
            <a:off x="4114800" y="5397484"/>
            <a:ext cx="5029200" cy="1323439"/>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zh-CN" altLang="en-US" sz="2000" b="0" dirty="0">
                <a:solidFill>
                  <a:srgbClr val="FF0000"/>
                </a:solidFill>
                <a:latin typeface="微软雅黑" panose="020B0503020204020204" pitchFamily="34" charset="-122"/>
                <a:ea typeface="微软雅黑" panose="020B0503020204020204" pitchFamily="34" charset="-122"/>
              </a:rPr>
              <a:t>暂停</a:t>
            </a:r>
            <a:r>
              <a:rPr lang="en-US" sz="2000" b="0" dirty="0">
                <a:solidFill>
                  <a:srgbClr val="FF0000"/>
                </a:solidFill>
                <a:latin typeface="微软雅黑" panose="020B0503020204020204" pitchFamily="34" charset="-122"/>
                <a:ea typeface="微软雅黑" panose="020B0503020204020204" pitchFamily="34" charset="-122"/>
              </a:rPr>
              <a:t> = </a:t>
            </a:r>
            <a:r>
              <a:rPr lang="zh-CN" altLang="en-US" sz="2000" b="0" dirty="0">
                <a:solidFill>
                  <a:srgbClr val="FF0000"/>
                </a:solidFill>
                <a:latin typeface="微软雅黑" panose="020B0503020204020204" pitchFamily="34" charset="-122"/>
                <a:ea typeface="微软雅黑" panose="020B0503020204020204" pitchFamily="34" charset="-122"/>
              </a:rPr>
              <a:t>使相关的指令暂停处理，直到该指令所需要的源数据就绪</a:t>
            </a:r>
            <a:endParaRPr lang="en-US" sz="2000" b="0" dirty="0">
              <a:solidFill>
                <a:srgbClr val="FF0000"/>
              </a:solidFill>
              <a:latin typeface="微软雅黑" panose="020B0503020204020204" pitchFamily="34" charset="-122"/>
              <a:ea typeface="微软雅黑" panose="020B0503020204020204" pitchFamily="34" charset="-122"/>
            </a:endParaRPr>
          </a:p>
          <a:p>
            <a:pPr eaLnBrk="1" hangingPunct="1">
              <a:defRPr/>
            </a:pPr>
            <a:r>
              <a:rPr lang="en-US" sz="2000" b="0" dirty="0">
                <a:solidFill>
                  <a:srgbClr val="FF0000"/>
                </a:solidFill>
                <a:latin typeface="微软雅黑" panose="020B0503020204020204" pitchFamily="34" charset="-122"/>
                <a:ea typeface="微软雅黑" panose="020B0503020204020204" pitchFamily="34" charset="-122"/>
              </a:rPr>
              <a:t>    1. </a:t>
            </a:r>
            <a:r>
              <a:rPr lang="zh-CN" altLang="en-US" sz="2000" b="0" dirty="0">
                <a:solidFill>
                  <a:srgbClr val="FF0000"/>
                </a:solidFill>
                <a:latin typeface="微软雅黑" panose="020B0503020204020204" pitchFamily="34" charset="-122"/>
                <a:ea typeface="微软雅黑" panose="020B0503020204020204" pitchFamily="34" charset="-122"/>
              </a:rPr>
              <a:t>停止所有上游的流水段处理</a:t>
            </a:r>
            <a:endParaRPr lang="en-US" sz="2000" b="0" dirty="0">
              <a:solidFill>
                <a:srgbClr val="FF0000"/>
              </a:solidFill>
              <a:latin typeface="微软雅黑" panose="020B0503020204020204" pitchFamily="34" charset="-122"/>
              <a:ea typeface="微软雅黑" panose="020B0503020204020204" pitchFamily="34" charset="-122"/>
            </a:endParaRPr>
          </a:p>
          <a:p>
            <a:pPr eaLnBrk="1" hangingPunct="1">
              <a:defRPr/>
            </a:pPr>
            <a:r>
              <a:rPr lang="en-US" sz="2000" b="0" dirty="0">
                <a:solidFill>
                  <a:srgbClr val="FF0000"/>
                </a:solidFill>
                <a:latin typeface="微软雅黑" panose="020B0503020204020204" pitchFamily="34" charset="-122"/>
                <a:ea typeface="微软雅黑" panose="020B0503020204020204" pitchFamily="34" charset="-122"/>
              </a:rPr>
              <a:t>    2. </a:t>
            </a:r>
            <a:r>
              <a:rPr lang="zh-CN" altLang="en-US" sz="2000" b="0" dirty="0">
                <a:solidFill>
                  <a:srgbClr val="FF0000"/>
                </a:solidFill>
                <a:latin typeface="微软雅黑" panose="020B0503020204020204" pitchFamily="34" charset="-122"/>
                <a:ea typeface="微软雅黑" panose="020B0503020204020204" pitchFamily="34" charset="-122"/>
              </a:rPr>
              <a:t>排干所有下游的流水段任务</a:t>
            </a:r>
            <a:endParaRPr lang="en-US" sz="2000" b="0" dirty="0">
              <a:solidFill>
                <a:srgbClr val="FF0000"/>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t>通过流水线暂停解决数据相关造成的冒险</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481781" y="4996206"/>
            <a:ext cx="8278762" cy="1725268"/>
          </a:xfrm>
        </p:spPr>
        <p:txBody>
          <a:bodyPr/>
          <a:lstStyle/>
          <a:p>
            <a:pPr>
              <a:buFont typeface="Wingdings" panose="05000000000000000000" pitchFamily="2" charset="2"/>
              <a:buNone/>
            </a:pPr>
            <a:endParaRPr lang="en-US" altLang="zh-CN" sz="1000" dirty="0"/>
          </a:p>
          <a:p>
            <a:r>
              <a:rPr lang="zh-CN" altLang="en-US" sz="2400" dirty="0">
                <a:solidFill>
                  <a:schemeClr val="tx1">
                    <a:lumMod val="95000"/>
                    <a:lumOff val="5000"/>
                  </a:schemeClr>
                </a:solidFill>
              </a:rPr>
              <a:t>如何暂停？</a:t>
            </a:r>
            <a:endParaRPr lang="en-US" altLang="zh-CN" sz="2400" dirty="0">
              <a:solidFill>
                <a:schemeClr val="tx1">
                  <a:lumMod val="95000"/>
                  <a:lumOff val="5000"/>
                </a:schemeClr>
              </a:solidFill>
            </a:endParaRPr>
          </a:p>
          <a:p>
            <a:pPr lvl="1">
              <a:buFont typeface="微软雅黑" panose="020B0503020204020204" pitchFamily="34" charset="-122"/>
              <a:buChar char="−"/>
            </a:pPr>
            <a:r>
              <a:rPr lang="zh-CN" altLang="en-US" sz="2000" dirty="0"/>
              <a:t>关闭</a:t>
            </a:r>
            <a:r>
              <a:rPr lang="en-US" altLang="zh-CN" sz="2000" b="1" dirty="0">
                <a:solidFill>
                  <a:schemeClr val="accent2"/>
                </a:solidFill>
              </a:rPr>
              <a:t>PC</a:t>
            </a:r>
            <a:r>
              <a:rPr lang="zh-CN" altLang="en-US" sz="2000" dirty="0"/>
              <a:t>和</a:t>
            </a:r>
            <a:r>
              <a:rPr lang="en-US" altLang="zh-CN" sz="2000" b="1" dirty="0">
                <a:solidFill>
                  <a:schemeClr val="accent2"/>
                </a:solidFill>
              </a:rPr>
              <a:t>IR</a:t>
            </a:r>
            <a:r>
              <a:rPr lang="en-US" altLang="zh-CN" sz="2000" dirty="0"/>
              <a:t> </a:t>
            </a:r>
            <a:r>
              <a:rPr lang="zh-CN" altLang="en-US" sz="2000" dirty="0"/>
              <a:t>的锁存</a:t>
            </a:r>
            <a:r>
              <a:rPr lang="en-US" altLang="zh-CN" sz="2000" dirty="0"/>
              <a:t>; </a:t>
            </a:r>
            <a:r>
              <a:rPr lang="zh-CN" altLang="en-US" sz="2000" dirty="0"/>
              <a:t>确保被暂停的指令停留在其原来的阶段。</a:t>
            </a:r>
            <a:endParaRPr lang="en-US" altLang="zh-CN" sz="2000" dirty="0"/>
          </a:p>
          <a:p>
            <a:pPr lvl="1">
              <a:buFont typeface="微软雅黑" panose="020B0503020204020204" pitchFamily="34" charset="-122"/>
              <a:buChar char="−"/>
            </a:pPr>
            <a:r>
              <a:rPr lang="zh-CN" altLang="en-US" sz="2000" dirty="0"/>
              <a:t>向被阻塞阶段的后续流水段插入</a:t>
            </a:r>
            <a:r>
              <a:rPr lang="en-US" altLang="zh-CN" sz="2000" dirty="0"/>
              <a:t> </a:t>
            </a:r>
            <a:r>
              <a:rPr lang="en-US" altLang="en-US" sz="2000" dirty="0"/>
              <a:t>“</a:t>
            </a:r>
            <a:r>
              <a:rPr lang="en-US" altLang="zh-CN" sz="2000" dirty="0"/>
              <a:t>invalid</a:t>
            </a:r>
            <a:r>
              <a:rPr lang="en-US" altLang="en-US" sz="2000" dirty="0"/>
              <a:t>”</a:t>
            </a:r>
            <a:r>
              <a:rPr lang="en-US" altLang="zh-CN" sz="2000" dirty="0"/>
              <a:t> </a:t>
            </a:r>
            <a:r>
              <a:rPr lang="zh-CN" altLang="en-US" sz="2000" dirty="0">
                <a:solidFill>
                  <a:srgbClr val="FF0000"/>
                </a:solidFill>
              </a:rPr>
              <a:t>指令</a:t>
            </a:r>
            <a:r>
              <a:rPr lang="en-US" altLang="zh-CN" sz="2000" dirty="0">
                <a:solidFill>
                  <a:srgbClr val="FF0000"/>
                </a:solidFill>
              </a:rPr>
              <a:t>/</a:t>
            </a:r>
            <a:r>
              <a:rPr lang="en-US" altLang="zh-CN" sz="2000" dirty="0" err="1">
                <a:solidFill>
                  <a:srgbClr val="FF0000"/>
                </a:solidFill>
              </a:rPr>
              <a:t>nops</a:t>
            </a:r>
            <a:r>
              <a:rPr lang="en-US" altLang="zh-CN" sz="2000" dirty="0"/>
              <a:t> (</a:t>
            </a:r>
            <a:r>
              <a:rPr lang="zh-CN" altLang="en-US" sz="2000" dirty="0"/>
              <a:t>叫做</a:t>
            </a:r>
            <a:r>
              <a:rPr lang="en-US" altLang="zh-CN" sz="2000" dirty="0"/>
              <a:t> </a:t>
            </a:r>
            <a:r>
              <a:rPr lang="en-US" altLang="en-US" sz="2000" dirty="0"/>
              <a:t>“</a:t>
            </a:r>
            <a:r>
              <a:rPr lang="en-US" altLang="zh-CN" sz="2000" dirty="0"/>
              <a:t>bubbles</a:t>
            </a:r>
            <a:r>
              <a:rPr lang="en-US" altLang="en-US" sz="2000" dirty="0"/>
              <a:t>”</a:t>
            </a:r>
            <a:r>
              <a:rPr lang="en-US" altLang="zh-CN" sz="2000" dirty="0"/>
              <a:t>)</a:t>
            </a:r>
            <a:endParaRPr lang="en-US" altLang="zh-CN" sz="2000" dirty="0"/>
          </a:p>
        </p:txBody>
      </p:sp>
      <p:pic>
        <p:nvPicPr>
          <p:cNvPr id="10245" name="Picture 4" descr="F063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19200" y="1036867"/>
            <a:ext cx="6629400"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zh-CN" altLang="en-US" dirty="0"/>
              <a:t>如何实现流水线暂停</a:t>
            </a:r>
            <a:endParaRPr lang="zh-CN" altLang="en-US"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71948" y="996950"/>
            <a:ext cx="8229600" cy="5194300"/>
          </a:xfrm>
        </p:spPr>
        <p:txBody>
          <a:bodyPr/>
          <a:lstStyle/>
          <a:p>
            <a:pPr fontAlgn="auto">
              <a:spcBef>
                <a:spcPts val="600"/>
              </a:spcBef>
              <a:spcAft>
                <a:spcPts val="600"/>
              </a:spcAft>
              <a:buFont typeface="Arial" panose="020B0604020202020204" pitchFamily="34" charset="0"/>
              <a:buChar char="•"/>
              <a:defRPr/>
            </a:pPr>
            <a:r>
              <a:rPr lang="zh-CN" altLang="en-US" dirty="0"/>
              <a:t>真相关指令</a:t>
            </a:r>
            <a:r>
              <a:rPr lang="en-US" altLang="zh-CN" dirty="0"/>
              <a:t> I</a:t>
            </a:r>
            <a:r>
              <a:rPr lang="en-US" altLang="zh-CN" baseline="-25000" dirty="0"/>
              <a:t>A</a:t>
            </a:r>
            <a:r>
              <a:rPr lang="en-US" altLang="zh-CN" dirty="0"/>
              <a:t> </a:t>
            </a:r>
            <a:r>
              <a:rPr lang="zh-CN" altLang="en-US" dirty="0"/>
              <a:t>和</a:t>
            </a:r>
            <a:r>
              <a:rPr lang="en-US" altLang="zh-CN" dirty="0"/>
              <a:t> I</a:t>
            </a:r>
            <a:r>
              <a:rPr lang="en-US" altLang="zh-CN" baseline="-25000" dirty="0"/>
              <a:t>B</a:t>
            </a:r>
            <a:r>
              <a:rPr lang="en-US" altLang="zh-CN" dirty="0"/>
              <a:t> (I</a:t>
            </a:r>
            <a:r>
              <a:rPr lang="en-US" altLang="zh-CN" baseline="-25000" dirty="0"/>
              <a:t>A</a:t>
            </a:r>
            <a:r>
              <a:rPr lang="en-US" altLang="zh-CN" dirty="0"/>
              <a:t> </a:t>
            </a:r>
            <a:r>
              <a:rPr lang="zh-CN" altLang="en-US" dirty="0"/>
              <a:t>在</a:t>
            </a:r>
            <a:r>
              <a:rPr lang="en-US" altLang="zh-CN" dirty="0"/>
              <a:t>I</a:t>
            </a:r>
            <a:r>
              <a:rPr lang="en-US" altLang="zh-CN" baseline="-25000" dirty="0"/>
              <a:t>B</a:t>
            </a:r>
            <a:r>
              <a:rPr lang="zh-CN" altLang="en-US" dirty="0"/>
              <a:t>之前</a:t>
            </a:r>
            <a:r>
              <a:rPr lang="en-US" altLang="zh-CN" dirty="0"/>
              <a:t>) </a:t>
            </a:r>
            <a:r>
              <a:rPr lang="zh-CN" altLang="en-US" dirty="0"/>
              <a:t>导致流水线冒险，当且仅当：</a:t>
            </a:r>
            <a:endParaRPr lang="en-US" altLang="zh-CN" dirty="0"/>
          </a:p>
          <a:p>
            <a:pPr lvl="1" fontAlgn="auto">
              <a:spcBef>
                <a:spcPts val="600"/>
              </a:spcBef>
              <a:spcAft>
                <a:spcPts val="600"/>
              </a:spcAft>
              <a:buFont typeface="Arial" panose="020B0604020202020204" pitchFamily="34" charset="0"/>
              <a:buChar char="–"/>
              <a:defRPr/>
            </a:pPr>
            <a:r>
              <a:rPr lang="en-US" altLang="zh-CN" dirty="0"/>
              <a:t>I</a:t>
            </a:r>
            <a:r>
              <a:rPr lang="en-US" altLang="zh-CN" baseline="-25000" dirty="0"/>
              <a:t>B</a:t>
            </a:r>
            <a:r>
              <a:rPr lang="en-US" altLang="zh-CN" dirty="0"/>
              <a:t> </a:t>
            </a:r>
            <a:r>
              <a:rPr lang="en-US" altLang="zh-CN" dirty="0">
                <a:solidFill>
                  <a:srgbClr val="FF0000"/>
                </a:solidFill>
              </a:rPr>
              <a:t>(R/I, LW, SW, Br or JR) </a:t>
            </a:r>
            <a:r>
              <a:rPr lang="zh-CN" altLang="en-US" dirty="0"/>
              <a:t>读了一个被</a:t>
            </a:r>
            <a:r>
              <a:rPr lang="en-US" altLang="zh-CN" dirty="0"/>
              <a:t>I</a:t>
            </a:r>
            <a:r>
              <a:rPr lang="en-US" altLang="zh-CN" baseline="-25000" dirty="0"/>
              <a:t>A</a:t>
            </a:r>
            <a:r>
              <a:rPr lang="en-US" altLang="zh-CN" dirty="0"/>
              <a:t> </a:t>
            </a:r>
            <a:r>
              <a:rPr lang="en-US" altLang="zh-CN" dirty="0">
                <a:solidFill>
                  <a:srgbClr val="FF0000"/>
                </a:solidFill>
              </a:rPr>
              <a:t>(R/I or LW)</a:t>
            </a:r>
            <a:r>
              <a:rPr lang="zh-CN" altLang="en-US" dirty="0"/>
              <a:t>写的寄存器</a:t>
            </a:r>
            <a:endParaRPr lang="en-US" altLang="zh-CN" dirty="0"/>
          </a:p>
          <a:p>
            <a:pPr lvl="1" fontAlgn="auto">
              <a:spcBef>
                <a:spcPts val="600"/>
              </a:spcBef>
              <a:spcAft>
                <a:spcPts val="600"/>
              </a:spcAft>
              <a:buFont typeface="Arial" panose="020B0604020202020204" pitchFamily="34" charset="0"/>
              <a:buChar char="–"/>
              <a:defRPr/>
            </a:pPr>
            <a:r>
              <a:rPr lang="en-US" altLang="zh-CN" dirty="0" err="1"/>
              <a:t>dist</a:t>
            </a:r>
            <a:r>
              <a:rPr lang="en-US" altLang="zh-CN" dirty="0"/>
              <a:t>(I</a:t>
            </a:r>
            <a:r>
              <a:rPr lang="en-US" altLang="zh-CN" baseline="-25000" dirty="0"/>
              <a:t>A</a:t>
            </a:r>
            <a:r>
              <a:rPr lang="en-US" altLang="zh-CN" dirty="0"/>
              <a:t>, I</a:t>
            </a:r>
            <a:r>
              <a:rPr lang="en-US" altLang="zh-CN" baseline="-25000" dirty="0"/>
              <a:t>B</a:t>
            </a:r>
            <a:r>
              <a:rPr lang="en-US" altLang="zh-CN" dirty="0"/>
              <a:t>) </a:t>
            </a:r>
            <a:r>
              <a:rPr lang="en-US" altLang="zh-CN" dirty="0">
                <a:sym typeface="Symbol" panose="05050102010706020507" pitchFamily="18" charset="2"/>
              </a:rPr>
              <a:t></a:t>
            </a:r>
            <a:r>
              <a:rPr lang="en-US" altLang="zh-CN" dirty="0"/>
              <a:t> </a:t>
            </a:r>
            <a:r>
              <a:rPr lang="en-US" altLang="zh-CN" dirty="0" err="1"/>
              <a:t>dist</a:t>
            </a:r>
            <a:r>
              <a:rPr lang="en-US" altLang="zh-CN" dirty="0"/>
              <a:t>(ID, WB) = 3</a:t>
            </a:r>
            <a:endParaRPr lang="en-US" altLang="zh-CN" dirty="0"/>
          </a:p>
          <a:p>
            <a:endParaRPr lang="en-US" altLang="zh-CN" dirty="0"/>
          </a:p>
          <a:p>
            <a:r>
              <a:rPr lang="zh-CN" altLang="en-US" dirty="0"/>
              <a:t>当处于</a:t>
            </a:r>
            <a:r>
              <a:rPr lang="en-US" altLang="zh-CN" dirty="0"/>
              <a:t>ID</a:t>
            </a:r>
            <a:r>
              <a:rPr lang="zh-CN" altLang="en-US" dirty="0"/>
              <a:t>段的指令</a:t>
            </a:r>
            <a:r>
              <a:rPr lang="en-US" altLang="zh-CN" dirty="0"/>
              <a:t>I</a:t>
            </a:r>
            <a:r>
              <a:rPr lang="en-US" altLang="zh-CN" baseline="-25000" dirty="0"/>
              <a:t>B</a:t>
            </a:r>
            <a:r>
              <a:rPr lang="en-US" altLang="zh-CN" dirty="0"/>
              <a:t> </a:t>
            </a:r>
            <a:r>
              <a:rPr lang="zh-CN" altLang="en-US" dirty="0"/>
              <a:t>想读一个</a:t>
            </a:r>
            <a:r>
              <a:rPr lang="zh-CN" altLang="en-US" u="sng" dirty="0"/>
              <a:t>处于</a:t>
            </a:r>
            <a:r>
              <a:rPr lang="en-US" altLang="zh-CN" u="sng" dirty="0"/>
              <a:t>EX</a:t>
            </a:r>
            <a:r>
              <a:rPr lang="zh-CN" altLang="en-US" u="sng" dirty="0"/>
              <a:t>，</a:t>
            </a:r>
            <a:r>
              <a:rPr lang="en-US" altLang="zh-CN" u="sng" dirty="0"/>
              <a:t>MEM</a:t>
            </a:r>
            <a:r>
              <a:rPr lang="zh-CN" altLang="en-US" u="sng" dirty="0"/>
              <a:t>，或者</a:t>
            </a:r>
            <a:r>
              <a:rPr lang="en-US" altLang="zh-CN" u="sng" dirty="0"/>
              <a:t>WB</a:t>
            </a:r>
            <a:r>
              <a:rPr lang="zh-CN" altLang="en-US" u="sng" dirty="0"/>
              <a:t>段的指令</a:t>
            </a:r>
            <a:r>
              <a:rPr lang="en-US" altLang="zh-CN" u="sng" dirty="0"/>
              <a:t>I</a:t>
            </a:r>
            <a:r>
              <a:rPr lang="en-US" altLang="zh-CN" u="sng" baseline="-25000" dirty="0"/>
              <a:t>A</a:t>
            </a:r>
            <a:r>
              <a:rPr lang="en-US" altLang="zh-CN" u="sng" dirty="0"/>
              <a:t> </a:t>
            </a:r>
            <a:r>
              <a:rPr lang="zh-CN" altLang="en-US" u="sng" dirty="0"/>
              <a:t>想要写</a:t>
            </a:r>
            <a:r>
              <a:rPr lang="zh-CN" altLang="en-US" dirty="0"/>
              <a:t>的寄存器，那么必须暂停</a:t>
            </a:r>
            <a:r>
              <a:rPr lang="en-US" altLang="zh-CN" dirty="0"/>
              <a:t>ID</a:t>
            </a:r>
            <a:r>
              <a:rPr lang="zh-CN" altLang="en-US" dirty="0"/>
              <a:t>段的处理。</a:t>
            </a: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暂停条件</a:t>
            </a:r>
            <a:endParaRPr lang="zh-CN" altLang="en-US" dirty="0"/>
          </a:p>
        </p:txBody>
      </p:sp>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COMMONDATA" val="eyJoZGlkIjoiOGE3NjVhZGZjZDQ0Y2MxZjc4MzNhOTZhM2MyNGIxMDEifQ=="/>
  <p:tag name="KSO_WPP_MARK_KEY" val="dd6fe5c8-1ffb-4cbd-b4ee-64ce5a75ad1e"/>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6695</Words>
  <Application>WPS 演示</Application>
  <PresentationFormat>全屏显示(4:3)</PresentationFormat>
  <Paragraphs>1190</Paragraphs>
  <Slides>27</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27</vt:i4>
      </vt:variant>
    </vt:vector>
  </HeadingPairs>
  <TitlesOfParts>
    <vt:vector size="44" baseType="lpstr">
      <vt:lpstr>Arial</vt:lpstr>
      <vt:lpstr>宋体</vt:lpstr>
      <vt:lpstr>Wingdings</vt:lpstr>
      <vt:lpstr>微软雅黑</vt:lpstr>
      <vt:lpstr>Times New Roman</vt:lpstr>
      <vt:lpstr>Tw Cen MT</vt:lpstr>
      <vt:lpstr>MS PGothic</vt:lpstr>
      <vt:lpstr>Symbol</vt:lpstr>
      <vt:lpstr>Calibri</vt:lpstr>
      <vt:lpstr>Comic Sans MS</vt:lpstr>
      <vt:lpstr>Symbol</vt:lpstr>
      <vt:lpstr>Garamond</vt:lpstr>
      <vt:lpstr>Arial Unicode MS</vt:lpstr>
      <vt:lpstr>Wingdings</vt:lpstr>
      <vt:lpstr>Tahoma</vt:lpstr>
      <vt:lpstr>华文行楷</vt:lpstr>
      <vt:lpstr>Default Design</vt:lpstr>
      <vt:lpstr>计算机体系结构</vt:lpstr>
      <vt:lpstr>回顾：数据相关的类型</vt:lpstr>
      <vt:lpstr>真相关的处理</vt:lpstr>
      <vt:lpstr>基于寄存器读写的流水线冒险分析</vt:lpstr>
      <vt:lpstr>安全/不安全的流水线推进</vt:lpstr>
      <vt:lpstr>MIPS 5级流水线真相关的冒险分析</vt:lpstr>
      <vt:lpstr>通过流水线暂停解决数据相关造成的冒险</vt:lpstr>
      <vt:lpstr>如何实现流水线暂停</vt:lpstr>
      <vt:lpstr>暂停条件</vt:lpstr>
      <vt:lpstr>暂停条件的检测逻辑</vt:lpstr>
      <vt:lpstr>流水线暂停对性能的影响</vt:lpstr>
      <vt:lpstr>示例代码 (P&amp;H)</vt:lpstr>
      <vt:lpstr>利用数据前推减少暂停</vt:lpstr>
      <vt:lpstr>数据前推的数据流视角解析</vt:lpstr>
      <vt:lpstr>利用数据前推解决真相关冒险</vt:lpstr>
      <vt:lpstr>数据前推的路径</vt:lpstr>
      <vt:lpstr>数据前推的逻辑</vt:lpstr>
      <vt:lpstr>数据前推后的冲突分析</vt:lpstr>
      <vt:lpstr>示例代码，无数据前推 (P&amp;H)</vt:lpstr>
      <vt:lpstr>示例代码，有数据前推 (P&amp;H)</vt:lpstr>
      <vt:lpstr>回顾: 控制相关</vt:lpstr>
      <vt:lpstr>不同类型分支的属性</vt:lpstr>
      <vt:lpstr>如何处理可能的暂停？</vt:lpstr>
      <vt:lpstr>暂停流水线是好方案吗?</vt:lpstr>
      <vt:lpstr>一个更好的方案…</vt:lpstr>
      <vt:lpstr>分支预测 – Branch Prediction</vt:lpstr>
      <vt:lpstr>下一个主题  指令级并行性 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3</cp:revision>
  <dcterms:created xsi:type="dcterms:W3CDTF">2013-10-18T04:54:00Z</dcterms:created>
  <dcterms:modified xsi:type="dcterms:W3CDTF">2022-11-23T23:51:53Z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2052-11.1.0.12358</vt:lpwstr>
  </property>
</Properties>
</file>