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p:sldMasterIdLst>
    <p:sldMasterId id="2147483648" r:id="rId1"/>
  </p:sldMasterIdLst>
  <p:notesMasterIdLst>
    <p:notesMasterId r:id="rId31"/>
  </p:notesMasterIdLst>
  <p:sldIdLst>
    <p:sldId id="256" r:id="rId2"/>
    <p:sldId id="6856" r:id="rId3"/>
    <p:sldId id="6830" r:id="rId4"/>
    <p:sldId id="6831" r:id="rId5"/>
    <p:sldId id="6832" r:id="rId6"/>
    <p:sldId id="6833" r:id="rId7"/>
    <p:sldId id="6834" r:id="rId8"/>
    <p:sldId id="6835" r:id="rId9"/>
    <p:sldId id="6836" r:id="rId10"/>
    <p:sldId id="6837" r:id="rId11"/>
    <p:sldId id="6838" r:id="rId12"/>
    <p:sldId id="6857" r:id="rId13"/>
    <p:sldId id="6840" r:id="rId14"/>
    <p:sldId id="6841" r:id="rId15"/>
    <p:sldId id="6842" r:id="rId16"/>
    <p:sldId id="6843" r:id="rId17"/>
    <p:sldId id="6844" r:id="rId18"/>
    <p:sldId id="6845" r:id="rId19"/>
    <p:sldId id="6846" r:id="rId20"/>
    <p:sldId id="6847" r:id="rId21"/>
    <p:sldId id="6848" r:id="rId22"/>
    <p:sldId id="6849" r:id="rId23"/>
    <p:sldId id="6850" r:id="rId24"/>
    <p:sldId id="6851" r:id="rId25"/>
    <p:sldId id="6852" r:id="rId26"/>
    <p:sldId id="6853" r:id="rId27"/>
    <p:sldId id="6854" r:id="rId28"/>
    <p:sldId id="6855" r:id="rId29"/>
    <p:sldId id="6828" r:id="rId30"/>
  </p:sldIdLst>
  <p:sldSz cx="9144000" cy="6858000" type="screen4x3"/>
  <p:notesSz cx="6858000" cy="9144000"/>
  <p:embeddedFontLst>
    <p:embeddedFont>
      <p:font typeface="Tahoma" panose="020B0604030504040204" pitchFamily="34" charset="0"/>
      <p:regular r:id="rId32"/>
      <p:bold r:id="rId33"/>
    </p:embeddedFont>
    <p:embeddedFont>
      <p:font typeface="楷体" panose="02010609060101010101" pitchFamily="49" charset="-122"/>
      <p:regular r:id="rId34"/>
    </p:embeddedFont>
    <p:embeddedFont>
      <p:font typeface="微软雅黑" panose="020B0503020204020204" pitchFamily="34" charset="-122"/>
      <p:regular r:id="rId35"/>
      <p:bold r:id="rId36"/>
    </p:embeddedFont>
    <p:embeddedFont>
      <p:font typeface="Tw Cen MT Condensed Extra Bold" panose="020B0803020202020204" pitchFamily="34" charset="0"/>
      <p:regular r:id="rId37"/>
    </p:embeddedFont>
    <p:embeddedFont>
      <p:font typeface="Verdana" panose="020B0604030504040204" pitchFamily="34" charset="0"/>
      <p:regular r:id="rId38"/>
      <p:bold r:id="rId39"/>
      <p:italic r:id="rId40"/>
      <p:boldItalic r:id="rId41"/>
    </p:embeddedFont>
    <p:embeddedFont>
      <p:font typeface="黑体" panose="02010609060101010101" pitchFamily="49" charset="-122"/>
      <p:regular r:id="rId42"/>
    </p:embeddedFont>
    <p:embeddedFont>
      <p:font typeface="华文行楷" panose="02010800040101010101" pitchFamily="2" charset="-122"/>
      <p:regular r:id="rId43"/>
    </p:embeddedFont>
    <p:embeddedFont>
      <p:font typeface="Wingdings 2" panose="05020102010507070707" pitchFamily="18" charset="2"/>
      <p:regular r:id="rId44"/>
    </p:embeddedFont>
    <p:embeddedFont>
      <p:font typeface="Calibri" panose="020F0502020204030204" pitchFamily="34" charset="0"/>
      <p:regular r:id="rId45"/>
      <p:bold r:id="rId46"/>
      <p:italic r:id="rId47"/>
      <p:boldItalic r:id="rId48"/>
    </p:embeddedFont>
    <p:embeddedFont>
      <p:font typeface="Agency FB" panose="020B0503020202020204" pitchFamily="34" charset="0"/>
      <p:regular r:id="rId49"/>
      <p:bold r:id="rId50"/>
    </p:embeddedFont>
    <p:embeddedFont>
      <p:font typeface="楷体_GB2312" panose="02010609030101010101" pitchFamily="49" charset="-122"/>
      <p:regular r:id="rId51"/>
    </p:embeddedFont>
    <p:embeddedFont>
      <p:font typeface="Tw Cen MT" panose="020B0602020104020603" pitchFamily="34" charset="0"/>
      <p:regular r:id="rId52"/>
      <p:bold r:id="rId53"/>
      <p:italic r:id="rId54"/>
      <p:boldItalic r:id="rId55"/>
    </p:embeddedFont>
  </p:embeddedFontLst>
  <p:custDataLst>
    <p:tags r:id="rId56"/>
  </p:custDataLst>
  <p:defaultTextStyle>
    <a:defPPr>
      <a:defRPr lang="en-US"/>
    </a:defPPr>
    <a:lvl1pPr algn="l" rtl="0" fontAlgn="base">
      <a:spcBef>
        <a:spcPct val="0"/>
      </a:spcBef>
      <a:spcAft>
        <a:spcPct val="0"/>
      </a:spcAft>
      <a:defRPr sz="32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2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2884">
          <p15:clr>
            <a:srgbClr val="A4A3A4"/>
          </p15:clr>
        </p15:guide>
      </p15:sldGuideLst>
    </p:ext>
    <p:ext uri="{2D200454-40CA-4A62-9FC3-DE9A4176ACB9}">
      <p15:notesGuideLst xmlns:p15="http://schemas.microsoft.com/office/powerpoint/2012/main">
        <p15:guide id="1" orient="horz" pos="2882">
          <p15:clr>
            <a:srgbClr val="A4A3A4"/>
          </p15:clr>
        </p15:guide>
        <p15:guide id="2" pos="216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003399"/>
    <a:srgbClr val="9A52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9" autoAdjust="0"/>
    <p:restoredTop sz="91754" autoAdjust="0"/>
  </p:normalViewPr>
  <p:slideViewPr>
    <p:cSldViewPr snapToGrid="0">
      <p:cViewPr varScale="1">
        <p:scale>
          <a:sx n="78" d="100"/>
          <a:sy n="78" d="100"/>
        </p:scale>
        <p:origin x="1675" y="67"/>
      </p:cViewPr>
      <p:guideLst>
        <p:guide orient="horz" pos="2162"/>
        <p:guide pos="2884"/>
      </p:guideLst>
    </p:cSldViewPr>
  </p:slideViewPr>
  <p:outlineViewPr>
    <p:cViewPr>
      <p:scale>
        <a:sx n="33" d="100"/>
        <a:sy n="33" d="100"/>
      </p:scale>
      <p:origin x="0" y="696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2796" y="78"/>
      </p:cViewPr>
      <p:guideLst>
        <p:guide orient="horz" pos="2882"/>
        <p:guide pos="216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font" Target="fonts/font2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font" Target="fonts/font22.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font" Target="fonts/font21.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Times New Roman" panose="02020603050405020304" pitchFamily="18" charset="0"/>
              </a:defRPr>
            </a:lvl1pPr>
          </a:lstStyle>
          <a:p>
            <a:endParaRPr lang="en-US" alt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defRPr>
            </a:lvl1pPr>
          </a:lstStyle>
          <a:p>
            <a:endParaRPr lang="en-US" alt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Times New Roman" panose="02020603050405020304" pitchFamily="18" charset="0"/>
              </a:defRPr>
            </a:lvl1pPr>
          </a:lstStyle>
          <a:p>
            <a:endParaRPr lang="en-US" alt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defRPr>
            </a:lvl1pPr>
          </a:lstStyle>
          <a:p>
            <a:fld id="{3FFABDBD-A15D-4120-AC7D-6B6EC1163407}"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ABDBD-A15D-4120-AC7D-6B6EC1163407}" type="slidenum">
              <a:rPr lang="en-US" altLang="en-US" smtClean="0"/>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页脚占位符 4"/>
          <p:cNvSpPr>
            <a:spLocks noGrp="1"/>
          </p:cNvSpPr>
          <p:nvPr>
            <p:ph type="ftr" sz="quarter" idx="11"/>
          </p:nvPr>
        </p:nvSpPr>
        <p:spPr/>
        <p:txBody>
          <a:bodyPr/>
          <a:lstStyle/>
          <a:p>
            <a:pPr>
              <a:defRPr/>
            </a:pPr>
            <a:endParaRPr lang="en-US" altLang="zh-CN"/>
          </a:p>
        </p:txBody>
      </p:sp>
    </p:spTree>
    <p:extLst>
      <p:ext uri="{BB962C8B-B14F-4D97-AF65-F5344CB8AC3E}">
        <p14:creationId xmlns:p14="http://schemas.microsoft.com/office/powerpoint/2010/main" val="228656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因为一条指令可能依赖于之前多条指令，具体由控制指令决定。</a:t>
            </a:r>
          </a:p>
        </p:txBody>
      </p:sp>
      <p:sp>
        <p:nvSpPr>
          <p:cNvPr id="5" name="页脚占位符 4"/>
          <p:cNvSpPr>
            <a:spLocks noGrp="1"/>
          </p:cNvSpPr>
          <p:nvPr>
            <p:ph type="ftr" sz="quarter" idx="11"/>
          </p:nvPr>
        </p:nvSpPr>
        <p:spPr/>
        <p:txBody>
          <a:bodyPr/>
          <a:lstStyle/>
          <a:p>
            <a:pPr>
              <a:defRPr/>
            </a:pPr>
            <a:endParaRPr lang="en-US" altLang="zh-CN"/>
          </a:p>
        </p:txBody>
      </p:sp>
    </p:spTree>
    <p:extLst>
      <p:ext uri="{BB962C8B-B14F-4D97-AF65-F5344CB8AC3E}">
        <p14:creationId xmlns:p14="http://schemas.microsoft.com/office/powerpoint/2010/main" val="4267294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p:cNvSpPr>
            <a:spLocks noGrp="1"/>
          </p:cNvSpPr>
          <p:nvPr>
            <p:ph type="ftr" sz="quarter" idx="11"/>
          </p:nvPr>
        </p:nvSpPr>
        <p:spPr/>
        <p:txBody>
          <a:bodyPr/>
          <a:lstStyle/>
          <a:p>
            <a:pPr>
              <a:defRPr/>
            </a:pPr>
            <a:endParaRPr lang="en-US" altLang="zh-CN"/>
          </a:p>
        </p:txBody>
      </p:sp>
    </p:spTree>
    <p:extLst>
      <p:ext uri="{BB962C8B-B14F-4D97-AF65-F5344CB8AC3E}">
        <p14:creationId xmlns:p14="http://schemas.microsoft.com/office/powerpoint/2010/main" val="4189819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endParaRPr lang="en-US" altLang="zh-CN"/>
          </a:p>
        </p:txBody>
      </p:sp>
    </p:spTree>
    <p:extLst>
      <p:ext uri="{BB962C8B-B14F-4D97-AF65-F5344CB8AC3E}">
        <p14:creationId xmlns:p14="http://schemas.microsoft.com/office/powerpoint/2010/main" val="620068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FABDBD-A15D-4120-AC7D-6B6EC116340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t>29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2286000"/>
            <a:ext cx="8226425" cy="1143000"/>
          </a:xfrm>
        </p:spPr>
        <p:txBody>
          <a:bodyPr/>
          <a:lstStyle>
            <a:lvl1pPr>
              <a:defRPr sz="4800">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075" name="Rectangle 3"/>
          <p:cNvSpPr>
            <a:spLocks noGrp="1" noChangeArrowheads="1"/>
          </p:cNvSpPr>
          <p:nvPr>
            <p:ph type="subTitle" idx="1" hasCustomPrompt="1"/>
          </p:nvPr>
        </p:nvSpPr>
        <p:spPr>
          <a:xfrm>
            <a:off x="1371600" y="3886200"/>
            <a:ext cx="6400800" cy="393700"/>
          </a:xfrm>
        </p:spPr>
        <p:txBody>
          <a:bodyPr/>
          <a:lstStyle>
            <a:lvl1pPr marL="0" indent="0" algn="ctr">
              <a:defRPr sz="3200">
                <a:latin typeface="微软雅黑" panose="020B0503020204020204" pitchFamily="34" charset="-122"/>
                <a:ea typeface="微软雅黑" panose="020B0503020204020204" pitchFamily="34" charset="-122"/>
              </a:defRPr>
            </a:lvl1pPr>
          </a:lstStyle>
          <a:p>
            <a:endParaRPr lang="en-US"/>
          </a:p>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5"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6" name="Rectangle 12"/>
          <p:cNvSpPr>
            <a:spLocks noGrp="1" noChangeArrowheads="1"/>
          </p:cNvSpPr>
          <p:nvPr>
            <p:ph type="sldNum" sz="quarter" idx="12"/>
          </p:nvPr>
        </p:nvSpPr>
        <p:spPr/>
        <p:txBody>
          <a:bodyPr/>
          <a:lstStyle>
            <a:lvl1pPr>
              <a:defRPr/>
            </a:lvl1pPr>
          </a:lstStyle>
          <a:p>
            <a:fld id="{281828B1-9571-413B-8DF6-88C4749FAF08}" type="slidenum">
              <a:rPr lang="en-US" altLang="en-US"/>
              <a:t>‹#›</a:t>
            </a:fld>
            <a:endParaRPr lang="en-US" altLang="en-US" sz="16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4"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5" name="Rectangle 12"/>
          <p:cNvSpPr>
            <a:spLocks noGrp="1" noChangeArrowheads="1"/>
          </p:cNvSpPr>
          <p:nvPr>
            <p:ph type="sldNum" sz="quarter" idx="12"/>
          </p:nvPr>
        </p:nvSpPr>
        <p:spPr/>
        <p:txBody>
          <a:bodyPr/>
          <a:lstStyle>
            <a:lvl1pPr>
              <a:defRPr/>
            </a:lvl1pPr>
          </a:lstStyle>
          <a:p>
            <a:fld id="{1AEA45D1-D4B8-44CC-BE7C-EE654AA999B5}" type="slidenum">
              <a:rPr lang="en-US" altLang="en-US"/>
              <a:t>‹#›</a:t>
            </a:fld>
            <a:endParaRPr lang="en-US" altLang="en-US" sz="16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3"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4" name="Rectangle 12"/>
          <p:cNvSpPr>
            <a:spLocks noGrp="1" noChangeArrowheads="1"/>
          </p:cNvSpPr>
          <p:nvPr>
            <p:ph type="sldNum" sz="quarter" idx="12"/>
          </p:nvPr>
        </p:nvSpPr>
        <p:spPr/>
        <p:txBody>
          <a:bodyPr/>
          <a:lstStyle>
            <a:lvl1pPr>
              <a:defRPr/>
            </a:lvl1pPr>
          </a:lstStyle>
          <a:p>
            <a:fld id="{73C70C14-1FDF-4DAA-8722-DD1532F46E01}" type="slidenum">
              <a:rPr lang="en-US" altLang="en-US"/>
              <a:t>‹#›</a:t>
            </a:fld>
            <a:endParaRPr lang="en-US" altLang="en-US" sz="16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64478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a:noFill/>
          </a:ln>
        </p:spPr>
        <p:txBody>
          <a:bodyPr vert="horz" wrap="square" lIns="91440" tIns="45720" rIns="91440" bIns="45720" numCol="1" anchor="ctr" anchorCtr="0" compatLnSpc="1"/>
          <a:lstStyle/>
          <a:p>
            <a:pPr lvl="0"/>
            <a:r>
              <a:rPr lang="en-US" altLang="en-US"/>
              <a:t>Click to edit Master title style</a:t>
            </a:r>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ln>
          <a:effectLst/>
        </p:spPr>
        <p:txBody>
          <a:bodyPr/>
          <a:lstStyle/>
          <a:p>
            <a:pPr>
              <a:defRPr/>
            </a:pPr>
            <a:endParaRPr lang="en-US"/>
          </a:p>
        </p:txBody>
      </p:sp>
      <p:sp>
        <p:nvSpPr>
          <p:cNvPr id="1034" name="Rectangle 10"/>
          <p:cNvSpPr>
            <a:spLocks noGrp="1" noChangeArrowheads="1"/>
          </p:cNvSpPr>
          <p:nvPr>
            <p:ph type="dt" sz="half" idx="2"/>
          </p:nvPr>
        </p:nvSpPr>
        <p:spPr bwMode="auto">
          <a:xfrm>
            <a:off x="6462713" y="6392863"/>
            <a:ext cx="2320925" cy="381000"/>
          </a:xfrm>
          <a:prstGeom prst="rect">
            <a:avLst/>
          </a:prstGeom>
          <a:noFill/>
          <a:ln w="9525">
            <a:noFill/>
            <a:miter lim="800000"/>
          </a:ln>
          <a:effectLst/>
        </p:spPr>
        <p:txBody>
          <a:bodyPr vert="horz" wrap="square" lIns="101882" tIns="50941" rIns="101882" bIns="50941" numCol="1" anchor="t" anchorCtr="0" compatLnSpc="1"/>
          <a:lstStyle>
            <a:lvl1pPr algn="r" eaLnBrk="0" hangingPunct="0">
              <a:defRPr sz="900" b="0">
                <a:latin typeface="+mn-lt"/>
                <a:cs typeface="Arial" panose="020B0604020202020204" pitchFamily="34" charset="0"/>
              </a:defRPr>
            </a:lvl1pPr>
          </a:lstStyle>
          <a:p>
            <a:r>
              <a:rPr lang="en-US" altLang="en-US" dirty="0" err="1"/>
              <a:t>Hyeontaek</a:t>
            </a:r>
            <a:r>
              <a:rPr lang="en-US" altLang="en-US" dirty="0"/>
              <a:t> Lim © April 14</a:t>
            </a:r>
          </a:p>
        </p:txBody>
      </p:sp>
      <p:sp>
        <p:nvSpPr>
          <p:cNvPr id="1035" name="Rectangle 11"/>
          <p:cNvSpPr>
            <a:spLocks noGrp="1" noChangeArrowheads="1"/>
          </p:cNvSpPr>
          <p:nvPr>
            <p:ph type="ftr" sz="quarter" idx="3"/>
          </p:nvPr>
        </p:nvSpPr>
        <p:spPr bwMode="auto">
          <a:xfrm>
            <a:off x="369888" y="6392863"/>
            <a:ext cx="2286000" cy="381000"/>
          </a:xfrm>
          <a:prstGeom prst="rect">
            <a:avLst/>
          </a:prstGeom>
          <a:noFill/>
          <a:ln w="9525">
            <a:noFill/>
            <a:miter lim="800000"/>
          </a:ln>
          <a:effectLst/>
        </p:spPr>
        <p:txBody>
          <a:bodyPr vert="horz" wrap="square" lIns="101882" tIns="50941" rIns="101882" bIns="50941" numCol="1" anchor="t" anchorCtr="0" compatLnSpc="1"/>
          <a:lstStyle>
            <a:lvl1pPr eaLnBrk="0" hangingPunct="0">
              <a:defRPr sz="900" b="0">
                <a:latin typeface="+mn-lt"/>
                <a:cs typeface="Arial" panose="020B0604020202020204" pitchFamily="34" charset="0"/>
              </a:defRPr>
            </a:lvl1pPr>
          </a:lstStyle>
          <a:p>
            <a:endParaRPr lang="en-US" altLang="en-US" dirty="0"/>
          </a:p>
        </p:txBody>
      </p:sp>
      <p:sp>
        <p:nvSpPr>
          <p:cNvPr id="1036" name="Rectangle 12"/>
          <p:cNvSpPr>
            <a:spLocks noGrp="1" noChangeArrowheads="1"/>
          </p:cNvSpPr>
          <p:nvPr>
            <p:ph type="sldNum" sz="quarter" idx="4"/>
          </p:nvPr>
        </p:nvSpPr>
        <p:spPr bwMode="auto">
          <a:xfrm>
            <a:off x="3681413" y="6392863"/>
            <a:ext cx="1782762" cy="211137"/>
          </a:xfrm>
          <a:prstGeom prst="rect">
            <a:avLst/>
          </a:prstGeom>
          <a:noFill/>
          <a:ln w="9525">
            <a:noFill/>
            <a:miter lim="800000"/>
          </a:ln>
          <a:effectLst/>
        </p:spPr>
        <p:txBody>
          <a:bodyPr vert="horz" wrap="square" lIns="101882" tIns="50941" rIns="101882" bIns="50941" numCol="1" anchor="t" anchorCtr="0" compatLnSpc="1"/>
          <a:lstStyle>
            <a:lvl1pPr algn="ctr" eaLnBrk="0" hangingPunct="0">
              <a:defRPr sz="900" b="0">
                <a:latin typeface="+mn-lt"/>
                <a:cs typeface="Arial" panose="020B0604020202020204" pitchFamily="34" charset="0"/>
              </a:defRPr>
            </a:lvl1pPr>
          </a:lstStyle>
          <a:p>
            <a:fld id="{DD4DE553-3661-4A74-A98D-B84EF2586A6D}" type="slidenum">
              <a:rPr lang="en-US" altLang="en-US" smtClean="0"/>
              <a:t>‹#›</a:t>
            </a:fld>
            <a:endParaRPr lang="en-US" altLang="en-US" dirty="0"/>
          </a:p>
        </p:txBody>
      </p:sp>
      <p:sp>
        <p:nvSpPr>
          <p:cNvPr id="3" name="Rectangle 18"/>
          <p:cNvSpPr>
            <a:spLocks noGrp="1" noChangeArrowheads="1"/>
          </p:cNvSpPr>
          <p:nvPr>
            <p:ph type="body" idx="1"/>
          </p:nvPr>
        </p:nvSpPr>
        <p:spPr bwMode="auto">
          <a:xfrm>
            <a:off x="685800" y="1104900"/>
            <a:ext cx="7772400" cy="4648200"/>
          </a:xfrm>
          <a:prstGeom prst="rect">
            <a:avLst/>
          </a:prstGeom>
          <a:noFill/>
          <a:ln>
            <a:noFill/>
          </a:ln>
        </p:spPr>
        <p:txBody>
          <a:bodyPr vert="horz" wrap="square" lIns="91440" tIns="45720" rIns="91440" bIns="45720" numCol="1" anchor="t" anchorCtr="0" compatLnSpc="1"/>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998945"/>
            <a:ext cx="8226425" cy="1143000"/>
          </a:xfrm>
        </p:spPr>
        <p:txBody>
          <a:bodyPr/>
          <a:lstStyle/>
          <a:p>
            <a:pPr eaLnBrk="1" hangingPunct="1"/>
            <a:r>
              <a:rPr lang="zh-CN" altLang="en-US" dirty="0"/>
              <a:t>计算机体系结构</a:t>
            </a:r>
            <a:endParaRPr lang="en-US" altLang="en-US" dirty="0"/>
          </a:p>
        </p:txBody>
      </p:sp>
      <p:sp>
        <p:nvSpPr>
          <p:cNvPr id="3075" name="Rectangle 3"/>
          <p:cNvSpPr>
            <a:spLocks noGrp="1" noChangeArrowheads="1"/>
          </p:cNvSpPr>
          <p:nvPr>
            <p:ph type="subTitle" idx="1"/>
          </p:nvPr>
        </p:nvSpPr>
        <p:spPr>
          <a:xfrm>
            <a:off x="1371600" y="2761069"/>
            <a:ext cx="6400800" cy="755127"/>
          </a:xfrm>
        </p:spPr>
        <p:txBody>
          <a:bodyPr/>
          <a:lstStyle/>
          <a:p>
            <a:pPr eaLnBrk="1" hangingPunct="1">
              <a:buFontTx/>
              <a:buNone/>
            </a:pPr>
            <a:r>
              <a:rPr lang="en-US" altLang="zh-CN" sz="3600" dirty="0"/>
              <a:t>07. </a:t>
            </a:r>
            <a:r>
              <a:rPr lang="zh-CN" altLang="en-US" sz="3600" dirty="0"/>
              <a:t>指令级并行性 </a:t>
            </a:r>
            <a:r>
              <a:rPr lang="en-US" altLang="zh-CN" sz="3600" dirty="0"/>
              <a:t>I</a:t>
            </a:r>
            <a:endParaRPr lang="en-US" altLang="en-US" sz="3600" baseline="30000" dirty="0"/>
          </a:p>
        </p:txBody>
      </p:sp>
      <p:sp>
        <p:nvSpPr>
          <p:cNvPr id="3076" name="Text Box 4"/>
          <p:cNvSpPr txBox="1">
            <a:spLocks noChangeArrowheads="1"/>
          </p:cNvSpPr>
          <p:nvPr/>
        </p:nvSpPr>
        <p:spPr bwMode="auto">
          <a:xfrm>
            <a:off x="476250" y="3767382"/>
            <a:ext cx="8220075" cy="1040285"/>
          </a:xfrm>
          <a:prstGeom prst="rect">
            <a:avLst/>
          </a:prstGeom>
          <a:noFill/>
          <a:ln>
            <a:noFill/>
          </a:ln>
        </p:spPr>
        <p:txBody>
          <a:bodyPr wrap="square">
            <a:spAutoFit/>
          </a:bodyPr>
          <a:lstStyle>
            <a:lvl1pPr eaLnBrk="0" hangingPunct="0">
              <a:defRPr sz="3200" b="1">
                <a:solidFill>
                  <a:schemeClr val="tx1"/>
                </a:solidFill>
                <a:latin typeface="Arial" panose="020B0604020202020204" pitchFamily="34" charset="0"/>
              </a:defRPr>
            </a:lvl1pPr>
            <a:lvl2pPr marL="742950" indent="-285750" eaLnBrk="0" hangingPunct="0">
              <a:defRPr sz="3200" b="1">
                <a:solidFill>
                  <a:schemeClr val="tx1"/>
                </a:solidFill>
                <a:latin typeface="Arial" panose="020B0604020202020204" pitchFamily="34" charset="0"/>
              </a:defRPr>
            </a:lvl2pPr>
            <a:lvl3pPr marL="1143000" indent="-228600" eaLnBrk="0" hangingPunct="0">
              <a:defRPr sz="3200" b="1">
                <a:solidFill>
                  <a:schemeClr val="tx1"/>
                </a:solidFill>
                <a:latin typeface="Arial" panose="020B0604020202020204" pitchFamily="34" charset="0"/>
              </a:defRPr>
            </a:lvl3pPr>
            <a:lvl4pPr marL="1600200" indent="-228600" eaLnBrk="0" hangingPunct="0">
              <a:defRPr sz="3200" b="1">
                <a:solidFill>
                  <a:schemeClr val="tx1"/>
                </a:solidFill>
                <a:latin typeface="Arial" panose="020B0604020202020204" pitchFamily="34" charset="0"/>
              </a:defRPr>
            </a:lvl4pPr>
            <a:lvl5pPr marL="2057400" indent="-228600" eaLnBrk="0" hangingPunct="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李建华</a:t>
            </a:r>
            <a:endParaRPr lang="en-US" altLang="zh-CN" sz="2800" b="0" dirty="0">
              <a:latin typeface="微软雅黑" panose="020B0503020204020204" pitchFamily="34" charset="-122"/>
              <a:ea typeface="微软雅黑" panose="020B0503020204020204" pitchFamily="34" charset="-122"/>
            </a:endParaRPr>
          </a:p>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计算机与信息学院</a:t>
            </a:r>
            <a:endParaRPr lang="en-US" altLang="en-US" sz="2000" b="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A6D5C45-6644-4570-9428-94D06F8874A3}"/>
              </a:ext>
            </a:extLst>
          </p:cNvPr>
          <p:cNvSpPr txBox="1"/>
          <p:nvPr/>
        </p:nvSpPr>
        <p:spPr>
          <a:xfrm>
            <a:off x="455613" y="5712643"/>
            <a:ext cx="8240712" cy="954107"/>
          </a:xfrm>
          <a:prstGeom prst="rect">
            <a:avLst/>
          </a:prstGeom>
          <a:noFill/>
        </p:spPr>
        <p:txBody>
          <a:bodyPr wrap="square" rtlCol="0">
            <a:spAutoFit/>
          </a:bodyPr>
          <a:lstStyle/>
          <a:p>
            <a:pPr algn="just"/>
            <a:r>
              <a:rPr lang="en-US" altLang="zh-CN" sz="1400" dirty="0">
                <a:solidFill>
                  <a:srgbClr val="FF0000"/>
                </a:solidFill>
                <a:latin typeface="Tw Cen MT" panose="020B0602020104020603" pitchFamily="34" charset="0"/>
              </a:rPr>
              <a:t>slides are adapted from CA course of </a:t>
            </a:r>
            <a:r>
              <a:rPr lang="en-US" altLang="zh-CN" sz="1400" dirty="0" err="1">
                <a:solidFill>
                  <a:srgbClr val="FF0000"/>
                </a:solidFill>
                <a:latin typeface="Tw Cen MT" panose="020B0602020104020603" pitchFamily="34" charset="0"/>
              </a:rPr>
              <a:t>wisc</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princeton</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mit</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berkeley</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edinburg</a:t>
            </a:r>
            <a:r>
              <a:rPr lang="en-US" altLang="zh-CN" sz="1400" dirty="0">
                <a:solidFill>
                  <a:srgbClr val="FF0000"/>
                </a:solidFill>
                <a:latin typeface="Tw Cen MT" panose="020B0602020104020603" pitchFamily="34" charset="0"/>
              </a:rPr>
              <a:t>, and eth.</a:t>
            </a:r>
          </a:p>
          <a:p>
            <a:pPr algn="just"/>
            <a:r>
              <a:rPr lang="en-US" altLang="zh-CN" sz="1400" dirty="0">
                <a:solidFill>
                  <a:srgbClr val="FF0000"/>
                </a:solidFill>
                <a:latin typeface="Tw Cen MT" panose="020B0602020104020603" pitchFamily="34" charset="0"/>
              </a:rPr>
              <a:t>The uses of	the slides of this course are for educational purposes only and should be used only in conjunction with the textbook. Derivatives of the slides must acknowledge the copyright notices of this and the originals.</a:t>
            </a:r>
            <a:endParaRPr lang="zh-CN" altLang="en-US" sz="1400" dirty="0">
              <a:solidFill>
                <a:srgbClr val="FF0000"/>
              </a:solidFill>
              <a:latin typeface="Tw Cen MT" panose="020B06020201040206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descr="Rectangle: Click to edit Master text styles&#10;Second level&#10;Third level&#10;Fourth level&#10;Fifth level"/>
          <p:cNvSpPr>
            <a:spLocks noGrp="1" noChangeArrowheads="1"/>
          </p:cNvSpPr>
          <p:nvPr>
            <p:ph type="body" idx="4294967295"/>
          </p:nvPr>
        </p:nvSpPr>
        <p:spPr bwMode="auto">
          <a:xfrm>
            <a:off x="467544" y="1131217"/>
            <a:ext cx="8233396" cy="5446564"/>
          </a:xfrm>
          <a:prstGeom prst="rect">
            <a:avLst/>
          </a:prstGeom>
          <a:noFill/>
          <a:ln/>
        </p:spPr>
        <p:txBody>
          <a:bodyPr>
            <a:normAutofit fontScale="92500" lnSpcReduction="20000"/>
          </a:bodyPr>
          <a:lstStyle/>
          <a:p>
            <a:pPr marL="342900" lvl="1" indent="-342900">
              <a:lnSpc>
                <a:spcPct val="120000"/>
              </a:lnSpc>
              <a:spcBef>
                <a:spcPts val="0"/>
              </a:spcBef>
              <a:spcAft>
                <a:spcPts val="0"/>
              </a:spcAft>
              <a:buClr>
                <a:schemeClr val="tx1"/>
              </a:buClr>
              <a:buFont typeface="Arial" pitchFamily="34" charset="0"/>
              <a:buChar char="•"/>
              <a:tabLst>
                <a:tab pos="895350" algn="l"/>
              </a:tabLst>
            </a:pPr>
            <a:r>
              <a:rPr lang="zh-CN" altLang="en-US" sz="3000" dirty="0" smtClean="0">
                <a:latin typeface="微软雅黑" panose="020B0503020204020204" pitchFamily="34" charset="-122"/>
                <a:ea typeface="微软雅黑" panose="020B0503020204020204" pitchFamily="34" charset="-122"/>
              </a:rPr>
              <a:t>特殊场景：有时</a:t>
            </a:r>
            <a:r>
              <a:rPr lang="zh-CN" altLang="en-US" sz="3000" dirty="0">
                <a:latin typeface="微软雅黑" panose="020B0503020204020204" pitchFamily="34" charset="-122"/>
                <a:ea typeface="微软雅黑" panose="020B0503020204020204" pitchFamily="34" charset="-122"/>
              </a:rPr>
              <a:t>不遵守控制相关既不影响异常行为，也不改变数据流。</a:t>
            </a:r>
          </a:p>
          <a:p>
            <a:pPr marL="908050" lvl="1" indent="-457200">
              <a:lnSpc>
                <a:spcPct val="120000"/>
              </a:lnSpc>
              <a:spcBef>
                <a:spcPts val="0"/>
              </a:spcBef>
              <a:spcAft>
                <a:spcPts val="0"/>
              </a:spcAft>
              <a:buClr>
                <a:schemeClr val="tx1"/>
              </a:buClr>
              <a:buFont typeface="Tahoma" panose="020B0604030504040204" pitchFamily="34" charset="0"/>
              <a:buChar char="−"/>
              <a:tabLst>
                <a:tab pos="895350" algn="l"/>
              </a:tabLst>
            </a:pPr>
            <a:r>
              <a:rPr lang="zh-CN" altLang="en-US" sz="2600" dirty="0">
                <a:latin typeface="微软雅黑" panose="020B0503020204020204" pitchFamily="34" charset="-122"/>
                <a:ea typeface="微软雅黑" panose="020B0503020204020204" pitchFamily="34" charset="-122"/>
              </a:rPr>
              <a:t>这时候可以大胆地进行指令调度，把失败分支中的指令调度到分支指令之前。 </a:t>
            </a:r>
            <a:endParaRPr lang="en-US" altLang="zh-CN" sz="2600" dirty="0">
              <a:latin typeface="微软雅黑" panose="020B0503020204020204" pitchFamily="34" charset="-122"/>
              <a:ea typeface="微软雅黑" panose="020B0503020204020204" pitchFamily="34" charset="-122"/>
            </a:endParaRPr>
          </a:p>
          <a:p>
            <a:pPr marL="908050" lvl="1" indent="-457200">
              <a:lnSpc>
                <a:spcPct val="120000"/>
              </a:lnSpc>
              <a:spcBef>
                <a:spcPts val="0"/>
              </a:spcBef>
              <a:spcAft>
                <a:spcPts val="0"/>
              </a:spcAft>
              <a:buClr>
                <a:schemeClr val="tx1"/>
              </a:buClr>
              <a:buFont typeface="Tahoma" panose="020B0604030504040204" pitchFamily="34" charset="0"/>
              <a:buChar char="−"/>
              <a:tabLst>
                <a:tab pos="895350" algn="l"/>
              </a:tabLst>
            </a:pPr>
            <a:r>
              <a:rPr lang="zh-CN" altLang="en-US" sz="2600" dirty="0">
                <a:latin typeface="微软雅黑" panose="020B0503020204020204" pitchFamily="34" charset="-122"/>
                <a:ea typeface="微软雅黑" panose="020B0503020204020204" pitchFamily="34" charset="-122"/>
                <a:sym typeface="宋体" pitchFamily="2" charset="-122"/>
              </a:rPr>
              <a:t>示例：</a:t>
            </a:r>
            <a:endParaRPr lang="en-US" altLang="zh-CN" sz="2600" dirty="0">
              <a:latin typeface="微软雅黑" panose="020B0503020204020204" pitchFamily="34" charset="-122"/>
              <a:ea typeface="微软雅黑" panose="020B0503020204020204" pitchFamily="34" charset="-122"/>
              <a:sym typeface="宋体" pitchFamily="2" charset="-122"/>
            </a:endParaRPr>
          </a:p>
          <a:p>
            <a:pPr marL="450850" lvl="1" indent="0">
              <a:lnSpc>
                <a:spcPct val="120000"/>
              </a:lnSpc>
              <a:spcBef>
                <a:spcPts val="0"/>
              </a:spcBef>
              <a:spcAft>
                <a:spcPts val="0"/>
              </a:spcAft>
              <a:buClr>
                <a:schemeClr val="tx1"/>
              </a:buClr>
              <a:buNone/>
              <a:tabLst>
                <a:tab pos="895350" algn="l"/>
              </a:tabLst>
            </a:pPr>
            <a:endParaRPr lang="zh-CN" altLang="en-US" sz="2600" dirty="0">
              <a:latin typeface="微软雅黑" panose="020B0503020204020204" pitchFamily="34" charset="-122"/>
              <a:ea typeface="微软雅黑" panose="020B0503020204020204" pitchFamily="34" charset="-122"/>
              <a:sym typeface="宋体" pitchFamily="2" charset="-122"/>
            </a:endParaRPr>
          </a:p>
          <a:p>
            <a:pPr marL="0" lvl="2" indent="-552450" eaLnBrk="1" hangingPunct="1">
              <a:lnSpc>
                <a:spcPct val="120000"/>
              </a:lnSpc>
              <a:spcBef>
                <a:spcPts val="0"/>
              </a:spcBef>
              <a:spcAft>
                <a:spcPts val="0"/>
              </a:spcAft>
              <a:buFont typeface="Wingdings" pitchFamily="2" charset="2"/>
              <a:buNone/>
              <a:tabLst>
                <a:tab pos="3997325" algn="l"/>
              </a:tabLst>
            </a:pPr>
            <a:r>
              <a:rPr lang="zh-CN" altLang="en-US" sz="2200" dirty="0">
                <a:latin typeface="微软雅黑" panose="020B0503020204020204" pitchFamily="34" charset="-122"/>
                <a:ea typeface="微软雅黑" panose="020B0503020204020204" pitchFamily="34" charset="-122"/>
                <a:sym typeface="宋体" pitchFamily="2" charset="-122"/>
              </a:rPr>
              <a:t>                     DADDU     	R1，R2，R3</a:t>
            </a:r>
            <a:endParaRPr lang="en-US" altLang="zh-CN" sz="2200" dirty="0">
              <a:latin typeface="微软雅黑" panose="020B0503020204020204" pitchFamily="34" charset="-122"/>
              <a:ea typeface="微软雅黑" panose="020B0503020204020204" pitchFamily="34" charset="-122"/>
              <a:sym typeface="宋体" pitchFamily="2" charset="-122"/>
            </a:endParaRPr>
          </a:p>
          <a:p>
            <a:pPr marL="0" lvl="2" indent="-552450" eaLnBrk="1" hangingPunct="1">
              <a:lnSpc>
                <a:spcPct val="120000"/>
              </a:lnSpc>
              <a:spcBef>
                <a:spcPts val="0"/>
              </a:spcBef>
              <a:spcAft>
                <a:spcPts val="0"/>
              </a:spcAft>
              <a:buFont typeface="Wingdings" pitchFamily="2" charset="2"/>
              <a:buNone/>
              <a:tabLst>
                <a:tab pos="3997325" algn="l"/>
              </a:tabLst>
            </a:pPr>
            <a:r>
              <a:rPr lang="en-US" altLang="zh-CN" sz="2200" dirty="0">
                <a:latin typeface="微软雅黑" panose="020B0503020204020204" pitchFamily="34" charset="-122"/>
                <a:ea typeface="微软雅黑" panose="020B0503020204020204" pitchFamily="34" charset="-122"/>
                <a:sym typeface="宋体" pitchFamily="2" charset="-122"/>
              </a:rPr>
              <a:t>                     BEQZ	R12</a:t>
            </a:r>
            <a:r>
              <a:rPr lang="zh-CN" altLang="en-US" sz="2200" dirty="0">
                <a:latin typeface="微软雅黑" panose="020B0503020204020204" pitchFamily="34" charset="-122"/>
                <a:ea typeface="微软雅黑" panose="020B0503020204020204" pitchFamily="34" charset="-122"/>
                <a:sym typeface="宋体" pitchFamily="2" charset="-122"/>
              </a:rPr>
              <a:t>，</a:t>
            </a:r>
            <a:r>
              <a:rPr lang="en-US" altLang="zh-CN" sz="2200" dirty="0" err="1">
                <a:latin typeface="微软雅黑" panose="020B0503020204020204" pitchFamily="34" charset="-122"/>
                <a:ea typeface="微软雅黑" panose="020B0503020204020204" pitchFamily="34" charset="-122"/>
                <a:sym typeface="宋体" pitchFamily="2" charset="-122"/>
              </a:rPr>
              <a:t>Skipnext</a:t>
            </a:r>
            <a:endParaRPr lang="zh-CN" altLang="en-US" sz="2200" dirty="0">
              <a:latin typeface="微软雅黑" panose="020B0503020204020204" pitchFamily="34" charset="-122"/>
              <a:ea typeface="微软雅黑" panose="020B0503020204020204" pitchFamily="34" charset="-122"/>
              <a:sym typeface="宋体" pitchFamily="2" charset="-122"/>
            </a:endParaRPr>
          </a:p>
          <a:p>
            <a:pPr marL="0" lvl="2" indent="-552450" eaLnBrk="1" hangingPunct="1">
              <a:lnSpc>
                <a:spcPct val="120000"/>
              </a:lnSpc>
              <a:spcBef>
                <a:spcPts val="0"/>
              </a:spcBef>
              <a:spcAft>
                <a:spcPts val="0"/>
              </a:spcAft>
              <a:buFont typeface="Wingdings" pitchFamily="2" charset="2"/>
              <a:buNone/>
              <a:tabLst>
                <a:tab pos="3997325" algn="l"/>
              </a:tabLst>
            </a:pPr>
            <a:r>
              <a:rPr lang="en-US" altLang="zh-CN" sz="2200" dirty="0">
                <a:latin typeface="微软雅黑" panose="020B0503020204020204" pitchFamily="34" charset="-122"/>
                <a:ea typeface="微软雅黑" panose="020B0503020204020204" pitchFamily="34" charset="-122"/>
                <a:sym typeface="宋体" pitchFamily="2" charset="-122"/>
              </a:rPr>
              <a:t>                     </a:t>
            </a:r>
            <a:r>
              <a:rPr lang="en-US" altLang="zh-CN" sz="2200" dirty="0">
                <a:solidFill>
                  <a:srgbClr val="9933FF"/>
                </a:solidFill>
                <a:latin typeface="微软雅黑" panose="020B0503020204020204" pitchFamily="34" charset="-122"/>
                <a:ea typeface="微软雅黑" panose="020B0503020204020204" pitchFamily="34" charset="-122"/>
                <a:sym typeface="宋体" pitchFamily="2" charset="-122"/>
              </a:rPr>
              <a:t>DSUBU	R4</a:t>
            </a:r>
            <a:r>
              <a:rPr lang="zh-CN" altLang="en-US" sz="2200" dirty="0">
                <a:solidFill>
                  <a:srgbClr val="9933FF"/>
                </a:solidFill>
                <a:latin typeface="微软雅黑" panose="020B0503020204020204" pitchFamily="34" charset="-122"/>
                <a:ea typeface="微软雅黑" panose="020B0503020204020204" pitchFamily="34" charset="-122"/>
                <a:sym typeface="宋体" pitchFamily="2" charset="-122"/>
              </a:rPr>
              <a:t>，</a:t>
            </a:r>
            <a:r>
              <a:rPr lang="en-US" altLang="zh-CN" sz="2200" dirty="0">
                <a:solidFill>
                  <a:srgbClr val="9933FF"/>
                </a:solidFill>
                <a:latin typeface="微软雅黑" panose="020B0503020204020204" pitchFamily="34" charset="-122"/>
                <a:ea typeface="微软雅黑" panose="020B0503020204020204" pitchFamily="34" charset="-122"/>
                <a:sym typeface="宋体" pitchFamily="2" charset="-122"/>
              </a:rPr>
              <a:t>R5</a:t>
            </a:r>
            <a:r>
              <a:rPr lang="zh-CN" altLang="en-US" sz="2200" dirty="0">
                <a:solidFill>
                  <a:srgbClr val="9933FF"/>
                </a:solidFill>
                <a:latin typeface="微软雅黑" panose="020B0503020204020204" pitchFamily="34" charset="-122"/>
                <a:ea typeface="微软雅黑" panose="020B0503020204020204" pitchFamily="34" charset="-122"/>
                <a:sym typeface="宋体" pitchFamily="2" charset="-122"/>
              </a:rPr>
              <a:t>，</a:t>
            </a:r>
            <a:r>
              <a:rPr lang="en-US" altLang="zh-CN" sz="2200" dirty="0">
                <a:solidFill>
                  <a:srgbClr val="9933FF"/>
                </a:solidFill>
                <a:latin typeface="微软雅黑" panose="020B0503020204020204" pitchFamily="34" charset="-122"/>
                <a:ea typeface="微软雅黑" panose="020B0503020204020204" pitchFamily="34" charset="-122"/>
                <a:sym typeface="宋体" pitchFamily="2" charset="-122"/>
              </a:rPr>
              <a:t>R6</a:t>
            </a:r>
            <a:endParaRPr lang="zh-CN" altLang="en-US" sz="2200" dirty="0">
              <a:solidFill>
                <a:srgbClr val="9933FF"/>
              </a:solidFill>
              <a:latin typeface="微软雅黑" panose="020B0503020204020204" pitchFamily="34" charset="-122"/>
              <a:ea typeface="微软雅黑" panose="020B0503020204020204" pitchFamily="34" charset="-122"/>
              <a:sym typeface="宋体" pitchFamily="2" charset="-122"/>
            </a:endParaRPr>
          </a:p>
          <a:p>
            <a:pPr marL="0" lvl="2" indent="-552450" eaLnBrk="1" hangingPunct="1">
              <a:lnSpc>
                <a:spcPct val="120000"/>
              </a:lnSpc>
              <a:spcBef>
                <a:spcPts val="0"/>
              </a:spcBef>
              <a:spcAft>
                <a:spcPts val="0"/>
              </a:spcAft>
              <a:buFont typeface="Wingdings" pitchFamily="2" charset="2"/>
              <a:buNone/>
              <a:tabLst>
                <a:tab pos="3997325" algn="l"/>
              </a:tabLst>
            </a:pPr>
            <a:r>
              <a:rPr lang="en-US" altLang="zh-CN" sz="2200" dirty="0">
                <a:latin typeface="微软雅黑" panose="020B0503020204020204" pitchFamily="34" charset="-122"/>
                <a:ea typeface="微软雅黑" panose="020B0503020204020204" pitchFamily="34" charset="-122"/>
                <a:sym typeface="宋体" pitchFamily="2" charset="-122"/>
              </a:rPr>
              <a:t>                     DADDU	R5</a:t>
            </a:r>
            <a:r>
              <a:rPr lang="zh-CN" altLang="en-US" sz="2200" dirty="0">
                <a:latin typeface="微软雅黑" panose="020B0503020204020204" pitchFamily="34" charset="-122"/>
                <a:ea typeface="微软雅黑" panose="020B0503020204020204" pitchFamily="34" charset="-122"/>
                <a:sym typeface="宋体" pitchFamily="2" charset="-122"/>
              </a:rPr>
              <a:t>，</a:t>
            </a:r>
            <a:r>
              <a:rPr lang="en-US" altLang="zh-CN" sz="2200" dirty="0">
                <a:latin typeface="微软雅黑" panose="020B0503020204020204" pitchFamily="34" charset="-122"/>
                <a:ea typeface="微软雅黑" panose="020B0503020204020204" pitchFamily="34" charset="-122"/>
                <a:sym typeface="宋体" pitchFamily="2" charset="-122"/>
              </a:rPr>
              <a:t>R4</a:t>
            </a:r>
            <a:r>
              <a:rPr lang="zh-CN" altLang="en-US" sz="2200" dirty="0">
                <a:latin typeface="微软雅黑" panose="020B0503020204020204" pitchFamily="34" charset="-122"/>
                <a:ea typeface="微软雅黑" panose="020B0503020204020204" pitchFamily="34" charset="-122"/>
                <a:sym typeface="宋体" pitchFamily="2" charset="-122"/>
              </a:rPr>
              <a:t>，</a:t>
            </a:r>
            <a:r>
              <a:rPr lang="en-US" altLang="zh-CN" sz="2200" dirty="0">
                <a:latin typeface="微软雅黑" panose="020B0503020204020204" pitchFamily="34" charset="-122"/>
                <a:ea typeface="微软雅黑" panose="020B0503020204020204" pitchFamily="34" charset="-122"/>
                <a:sym typeface="宋体" pitchFamily="2" charset="-122"/>
              </a:rPr>
              <a:t>R9</a:t>
            </a:r>
            <a:endParaRPr lang="zh-CN" altLang="en-US" sz="2200" dirty="0">
              <a:latin typeface="微软雅黑" panose="020B0503020204020204" pitchFamily="34" charset="-122"/>
              <a:ea typeface="微软雅黑" panose="020B0503020204020204" pitchFamily="34" charset="-122"/>
              <a:sym typeface="宋体" pitchFamily="2" charset="-122"/>
            </a:endParaRPr>
          </a:p>
          <a:p>
            <a:pPr marL="0" lvl="2" indent="-552450" eaLnBrk="1" hangingPunct="1">
              <a:lnSpc>
                <a:spcPct val="120000"/>
              </a:lnSpc>
              <a:spcBef>
                <a:spcPts val="0"/>
              </a:spcBef>
              <a:spcAft>
                <a:spcPts val="0"/>
              </a:spcAft>
              <a:buFont typeface="Wingdings" pitchFamily="2" charset="2"/>
              <a:buNone/>
              <a:tabLst>
                <a:tab pos="3997325" algn="l"/>
              </a:tabLst>
            </a:pPr>
            <a:r>
              <a:rPr lang="en-US" altLang="zh-CN" sz="2200" b="1" dirty="0">
                <a:latin typeface="微软雅黑" panose="020B0503020204020204" pitchFamily="34" charset="-122"/>
                <a:ea typeface="微软雅黑" panose="020B0503020204020204" pitchFamily="34" charset="-122"/>
                <a:sym typeface="宋体" pitchFamily="2" charset="-122"/>
              </a:rPr>
              <a:t>      skip</a:t>
            </a:r>
            <a:r>
              <a:rPr lang="zh-CN" altLang="en-US" sz="2200" b="1" dirty="0">
                <a:latin typeface="微软雅黑" panose="020B0503020204020204" pitchFamily="34" charset="-122"/>
                <a:ea typeface="微软雅黑" panose="020B0503020204020204" pitchFamily="34" charset="-122"/>
                <a:sym typeface="宋体" pitchFamily="2" charset="-122"/>
              </a:rPr>
              <a:t>：    </a:t>
            </a:r>
            <a:r>
              <a:rPr lang="en-US" altLang="zh-CN" sz="2200" dirty="0">
                <a:latin typeface="微软雅黑" panose="020B0503020204020204" pitchFamily="34" charset="-122"/>
                <a:ea typeface="微软雅黑" panose="020B0503020204020204" pitchFamily="34" charset="-122"/>
                <a:sym typeface="宋体" pitchFamily="2" charset="-122"/>
              </a:rPr>
              <a:t>OR	R7</a:t>
            </a:r>
            <a:r>
              <a:rPr lang="zh-CN" altLang="en-US" sz="2200" dirty="0">
                <a:latin typeface="微软雅黑" panose="020B0503020204020204" pitchFamily="34" charset="-122"/>
                <a:ea typeface="微软雅黑" panose="020B0503020204020204" pitchFamily="34" charset="-122"/>
                <a:sym typeface="宋体" pitchFamily="2" charset="-122"/>
              </a:rPr>
              <a:t>，</a:t>
            </a:r>
            <a:r>
              <a:rPr lang="en-US" altLang="zh-CN" sz="2200" dirty="0">
                <a:latin typeface="微软雅黑" panose="020B0503020204020204" pitchFamily="34" charset="-122"/>
                <a:ea typeface="微软雅黑" panose="020B0503020204020204" pitchFamily="34" charset="-122"/>
                <a:sym typeface="宋体" pitchFamily="2" charset="-122"/>
              </a:rPr>
              <a:t>R8</a:t>
            </a:r>
            <a:r>
              <a:rPr lang="zh-CN" altLang="en-US" sz="2200" dirty="0">
                <a:latin typeface="微软雅黑" panose="020B0503020204020204" pitchFamily="34" charset="-122"/>
                <a:ea typeface="微软雅黑" panose="020B0503020204020204" pitchFamily="34" charset="-122"/>
                <a:sym typeface="宋体" pitchFamily="2" charset="-122"/>
              </a:rPr>
              <a:t>，</a:t>
            </a:r>
            <a:r>
              <a:rPr lang="en-US" altLang="zh-CN" sz="2200" dirty="0">
                <a:latin typeface="微软雅黑" panose="020B0503020204020204" pitchFamily="34" charset="-122"/>
                <a:ea typeface="微软雅黑" panose="020B0503020204020204" pitchFamily="34" charset="-122"/>
                <a:sym typeface="宋体" pitchFamily="2" charset="-122"/>
              </a:rPr>
              <a:t>R9</a:t>
            </a:r>
            <a:endParaRPr lang="zh-CN" altLang="en-US" sz="2200" dirty="0">
              <a:latin typeface="微软雅黑" panose="020B0503020204020204" pitchFamily="34" charset="-122"/>
              <a:ea typeface="微软雅黑" panose="020B0503020204020204" pitchFamily="34" charset="-122"/>
              <a:sym typeface="宋体" pitchFamily="2" charset="-122"/>
            </a:endParaRPr>
          </a:p>
          <a:p>
            <a:pPr marL="0" lvl="2" indent="-552450" eaLnBrk="1" hangingPunct="1">
              <a:lnSpc>
                <a:spcPct val="120000"/>
              </a:lnSpc>
              <a:spcBef>
                <a:spcPts val="0"/>
              </a:spcBef>
              <a:spcAft>
                <a:spcPts val="0"/>
              </a:spcAft>
              <a:buFont typeface="Wingdings" pitchFamily="2" charset="2"/>
              <a:buNone/>
              <a:tabLst>
                <a:tab pos="3997325" algn="l"/>
              </a:tabLst>
            </a:pPr>
            <a:endParaRPr lang="zh-CN" altLang="en-US" dirty="0">
              <a:latin typeface="微软雅黑" panose="020B0503020204020204" pitchFamily="34" charset="-122"/>
              <a:ea typeface="微软雅黑" panose="020B0503020204020204" pitchFamily="34" charset="-122"/>
              <a:sym typeface="宋体" pitchFamily="2" charset="-122"/>
            </a:endParaRPr>
          </a:p>
          <a:p>
            <a:pPr marL="908050" lvl="1" indent="-457200">
              <a:lnSpc>
                <a:spcPct val="120000"/>
              </a:lnSpc>
              <a:spcBef>
                <a:spcPts val="0"/>
              </a:spcBef>
              <a:spcAft>
                <a:spcPts val="0"/>
              </a:spcAft>
              <a:buClr>
                <a:schemeClr val="tx1"/>
              </a:buClr>
              <a:buFont typeface="Tahoma" panose="020B0604030504040204" pitchFamily="34" charset="0"/>
              <a:buChar char="−"/>
              <a:tabLst>
                <a:tab pos="895350" algn="l"/>
              </a:tabLst>
            </a:pPr>
            <a:r>
              <a:rPr lang="zh-CN" altLang="en-US" sz="2600" dirty="0">
                <a:latin typeface="微软雅黑" panose="020B0503020204020204" pitchFamily="34" charset="-122"/>
                <a:ea typeface="微软雅黑" panose="020B0503020204020204" pitchFamily="34" charset="-122"/>
                <a:sym typeface="宋体" pitchFamily="2" charset="-122"/>
              </a:rPr>
              <a:t>假设 </a:t>
            </a:r>
            <a:r>
              <a:rPr lang="en-US" altLang="zh-CN" sz="2600" dirty="0">
                <a:latin typeface="微软雅黑" panose="020B0503020204020204" pitchFamily="34" charset="-122"/>
                <a:ea typeface="微软雅黑" panose="020B0503020204020204" pitchFamily="34" charset="-122"/>
                <a:sym typeface="宋体" pitchFamily="2" charset="-122"/>
              </a:rPr>
              <a:t>skip</a:t>
            </a:r>
            <a:r>
              <a:rPr lang="zh-CN" altLang="en-US" sz="2600" dirty="0">
                <a:latin typeface="微软雅黑" panose="020B0503020204020204" pitchFamily="34" charset="-122"/>
                <a:ea typeface="微软雅黑" panose="020B0503020204020204" pitchFamily="34" charset="-122"/>
                <a:sym typeface="宋体" pitchFamily="2" charset="-122"/>
              </a:rPr>
              <a:t>后</a:t>
            </a:r>
            <a:r>
              <a:rPr lang="en-US" altLang="zh-CN" sz="2600" dirty="0">
                <a:latin typeface="微软雅黑" panose="020B0503020204020204" pitchFamily="34" charset="-122"/>
                <a:ea typeface="微软雅黑" panose="020B0503020204020204" pitchFamily="34" charset="-122"/>
                <a:sym typeface="宋体" pitchFamily="2" charset="-122"/>
              </a:rPr>
              <a:t>R4</a:t>
            </a:r>
            <a:r>
              <a:rPr lang="zh-CN" altLang="en-US" sz="2600" dirty="0">
                <a:latin typeface="微软雅黑" panose="020B0503020204020204" pitchFamily="34" charset="-122"/>
                <a:ea typeface="微软雅黑" panose="020B0503020204020204" pitchFamily="34" charset="-122"/>
                <a:sym typeface="宋体" pitchFamily="2" charset="-122"/>
              </a:rPr>
              <a:t>不再使用，且</a:t>
            </a:r>
            <a:r>
              <a:rPr lang="en-US" altLang="zh-CN" sz="2600" dirty="0">
                <a:latin typeface="微软雅黑" panose="020B0503020204020204" pitchFamily="34" charset="-122"/>
                <a:ea typeface="微软雅黑" panose="020B0503020204020204" pitchFamily="34" charset="-122"/>
                <a:sym typeface="宋体" pitchFamily="2" charset="-122"/>
              </a:rPr>
              <a:t>DSUBU</a:t>
            </a:r>
            <a:r>
              <a:rPr lang="zh-CN" altLang="en-US" sz="2600" dirty="0">
                <a:latin typeface="微软雅黑" panose="020B0503020204020204" pitchFamily="34" charset="-122"/>
                <a:ea typeface="微软雅黑" panose="020B0503020204020204" pitchFamily="34" charset="-122"/>
                <a:sym typeface="宋体" pitchFamily="2" charset="-122"/>
              </a:rPr>
              <a:t>不产生异常，则可以将</a:t>
            </a:r>
            <a:r>
              <a:rPr lang="en-US" altLang="zh-CN" sz="2600" dirty="0">
                <a:latin typeface="微软雅黑" panose="020B0503020204020204" pitchFamily="34" charset="-122"/>
                <a:ea typeface="微软雅黑" panose="020B0503020204020204" pitchFamily="34" charset="-122"/>
                <a:sym typeface="宋体" pitchFamily="2" charset="-122"/>
              </a:rPr>
              <a:t>DSUBU</a:t>
            </a:r>
            <a:r>
              <a:rPr lang="zh-CN" altLang="en-US" sz="2600" dirty="0">
                <a:latin typeface="微软雅黑" panose="020B0503020204020204" pitchFamily="34" charset="-122"/>
                <a:ea typeface="微软雅黑" panose="020B0503020204020204" pitchFamily="34" charset="-122"/>
                <a:sym typeface="宋体" pitchFamily="2" charset="-122"/>
              </a:rPr>
              <a:t>调度到分支之前。</a:t>
            </a:r>
            <a:endParaRPr lang="zh-CN" altLang="en-US" sz="2600" dirty="0">
              <a:latin typeface="微软雅黑" panose="020B0503020204020204" pitchFamily="34" charset="-122"/>
              <a:ea typeface="微软雅黑" panose="020B0503020204020204" pitchFamily="34" charset="-122"/>
            </a:endParaRPr>
          </a:p>
          <a:p>
            <a:pPr marL="908050" lvl="1" indent="-457200">
              <a:lnSpc>
                <a:spcPct val="120000"/>
              </a:lnSpc>
              <a:spcBef>
                <a:spcPts val="0"/>
              </a:spcBef>
              <a:spcAft>
                <a:spcPts val="0"/>
              </a:spcAft>
              <a:buClr>
                <a:schemeClr val="tx1"/>
              </a:buClr>
              <a:buFont typeface="Tahoma" panose="020B0604030504040204" pitchFamily="34" charset="0"/>
              <a:buChar char="−"/>
              <a:tabLst>
                <a:tab pos="895350" algn="l"/>
              </a:tabLst>
            </a:pPr>
            <a:endParaRPr lang="zh-CN" altLang="en-US" sz="2400" dirty="0">
              <a:latin typeface="微软雅黑" panose="020B0503020204020204" pitchFamily="34" charset="-122"/>
              <a:ea typeface="微软雅黑" panose="020B0503020204020204" pitchFamily="34" charset="-122"/>
            </a:endParaRPr>
          </a:p>
        </p:txBody>
      </p:sp>
      <p:sp>
        <p:nvSpPr>
          <p:cNvPr id="4"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en-US" altLang="zh-CN" b="0" kern="0" dirty="0"/>
              <a:t>ILP</a:t>
            </a:r>
            <a:r>
              <a:rPr lang="zh-CN" altLang="en-US" sz="3600" b="0" kern="0" dirty="0">
                <a:latin typeface="微软雅黑" panose="020B0503020204020204" pitchFamily="34" charset="-122"/>
                <a:ea typeface="微软雅黑" panose="020B0503020204020204" pitchFamily="34" charset="-122"/>
              </a:rPr>
              <a:t>相关概念</a:t>
            </a:r>
          </a:p>
        </p:txBody>
      </p:sp>
    </p:spTree>
    <p:extLst>
      <p:ext uri="{BB962C8B-B14F-4D97-AF65-F5344CB8AC3E}">
        <p14:creationId xmlns:p14="http://schemas.microsoft.com/office/powerpoint/2010/main" val="290489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91">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a:extLst>
              <a:ext uri="{FF2B5EF4-FFF2-40B4-BE49-F238E27FC236}">
                <a16:creationId xmlns:a16="http://schemas.microsoft.com/office/drawing/2014/main" id="{1388390D-AB80-42CA-98F2-21E5E591E62B}"/>
              </a:ext>
            </a:extLst>
          </p:cNvPr>
          <p:cNvSpPr txBox="1">
            <a:spLocks noChangeArrowheads="1"/>
          </p:cNvSpPr>
          <p:nvPr/>
        </p:nvSpPr>
        <p:spPr bwMode="auto">
          <a:xfrm>
            <a:off x="467544" y="1150070"/>
            <a:ext cx="8233396" cy="5498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ts val="4000"/>
              </a:lnSpc>
              <a:spcBef>
                <a:spcPts val="600"/>
              </a:spcBef>
              <a:spcAft>
                <a:spcPts val="600"/>
              </a:spcAft>
              <a:buFont typeface="Arial" panose="020B0604020202020204" pitchFamily="34" charset="0"/>
              <a:buChar char="•"/>
            </a:pPr>
            <a:r>
              <a:rPr lang="en-US" altLang="zh-CN" sz="2800" b="0" dirty="0"/>
              <a:t>ILP</a:t>
            </a:r>
            <a:r>
              <a:rPr lang="zh-CN" altLang="en-US" sz="2800" b="0" dirty="0"/>
              <a:t>相关的基本概念</a:t>
            </a:r>
            <a:r>
              <a:rPr lang="zh-CN" altLang="en-US" sz="2800" b="0" dirty="0" smtClean="0"/>
              <a:t>，到这里就讲授</a:t>
            </a:r>
            <a:r>
              <a:rPr lang="zh-CN" altLang="en-US" sz="2800" b="0" dirty="0"/>
              <a:t>完了。</a:t>
            </a:r>
            <a:endParaRPr lang="en-US" altLang="zh-CN" sz="2800" b="0" dirty="0"/>
          </a:p>
          <a:p>
            <a:pPr marL="908050" lvl="1" indent="-457200">
              <a:spcBef>
                <a:spcPts val="0"/>
              </a:spcBef>
              <a:spcAft>
                <a:spcPts val="0"/>
              </a:spcAft>
              <a:buClr>
                <a:schemeClr val="tx1"/>
              </a:buClr>
              <a:buFont typeface="Tahoma" panose="020B0604030504040204" pitchFamily="34" charset="0"/>
              <a:buChar char="−"/>
              <a:tabLst>
                <a:tab pos="895350" algn="l"/>
              </a:tabLst>
            </a:pPr>
            <a:r>
              <a:rPr lang="zh-CN" altLang="en-US" sz="2400" b="0" dirty="0" smtClean="0"/>
              <a:t>很抽象，难以理解；</a:t>
            </a:r>
            <a:endParaRPr lang="en-US" altLang="zh-CN" sz="2400" b="0" dirty="0" smtClean="0"/>
          </a:p>
          <a:p>
            <a:pPr marL="908050" lvl="1" indent="-457200">
              <a:spcBef>
                <a:spcPts val="0"/>
              </a:spcBef>
              <a:spcAft>
                <a:spcPts val="0"/>
              </a:spcAft>
              <a:buClr>
                <a:schemeClr val="tx1"/>
              </a:buClr>
              <a:buFont typeface="Tahoma" panose="020B0604030504040204" pitchFamily="34" charset="0"/>
              <a:buChar char="−"/>
              <a:tabLst>
                <a:tab pos="895350" algn="l"/>
              </a:tabLst>
            </a:pPr>
            <a:r>
              <a:rPr lang="zh-CN" altLang="en-US" sz="2400" b="0" dirty="0" smtClean="0"/>
              <a:t>你</a:t>
            </a:r>
            <a:r>
              <a:rPr lang="zh-CN" altLang="en-US" sz="2400" b="0" dirty="0"/>
              <a:t>是否掌握了这些概念？</a:t>
            </a:r>
            <a:endParaRPr lang="en-US" altLang="zh-CN" sz="2400" b="0" dirty="0"/>
          </a:p>
          <a:p>
            <a:pPr eaLnBrk="1" hangingPunct="1">
              <a:lnSpc>
                <a:spcPts val="4000"/>
              </a:lnSpc>
              <a:spcBef>
                <a:spcPts val="600"/>
              </a:spcBef>
              <a:spcAft>
                <a:spcPts val="600"/>
              </a:spcAft>
              <a:buFont typeface="Arial" panose="020B0604020202020204" pitchFamily="34" charset="0"/>
              <a:buChar char="•"/>
            </a:pPr>
            <a:r>
              <a:rPr lang="zh-CN" altLang="en-US" sz="2800" b="0" dirty="0">
                <a:sym typeface="宋体" pitchFamily="2" charset="-122"/>
              </a:rPr>
              <a:t>这不够，同学们需要</a:t>
            </a:r>
            <a:r>
              <a:rPr lang="zh-CN" altLang="en-US" sz="2800" b="0" u="heavy" dirty="0">
                <a:sym typeface="宋体" pitchFamily="2" charset="-122"/>
              </a:rPr>
              <a:t>认真</a:t>
            </a:r>
            <a:r>
              <a:rPr lang="zh-CN" altLang="en-US" sz="2800" b="0" u="heavy" dirty="0" smtClean="0">
                <a:sym typeface="宋体" pitchFamily="2" charset="-122"/>
              </a:rPr>
              <a:t>阅读优质教材中的相关内容</a:t>
            </a:r>
            <a:r>
              <a:rPr lang="zh-CN" altLang="en-US" sz="2800" b="0" dirty="0">
                <a:sym typeface="宋体" pitchFamily="2" charset="-122"/>
              </a:rPr>
              <a:t>。</a:t>
            </a:r>
            <a:endParaRPr lang="en-US" altLang="zh-CN" sz="2800" b="0" dirty="0">
              <a:sym typeface="宋体" pitchFamily="2" charset="-122"/>
            </a:endParaRPr>
          </a:p>
          <a:p>
            <a:pPr eaLnBrk="1" hangingPunct="1">
              <a:lnSpc>
                <a:spcPts val="4000"/>
              </a:lnSpc>
              <a:spcBef>
                <a:spcPts val="600"/>
              </a:spcBef>
              <a:spcAft>
                <a:spcPts val="600"/>
              </a:spcAft>
              <a:buFont typeface="Arial" panose="020B0604020202020204" pitchFamily="34" charset="0"/>
              <a:buChar char="•"/>
            </a:pPr>
            <a:r>
              <a:rPr lang="zh-CN" altLang="en-US" sz="2800" b="0" dirty="0">
                <a:sym typeface="宋体" pitchFamily="2" charset="-122"/>
              </a:rPr>
              <a:t>因为：课本的论述逻辑更加清晰，内容更加</a:t>
            </a:r>
            <a:r>
              <a:rPr lang="zh-CN" altLang="en-US" sz="2800" b="0" dirty="0" smtClean="0">
                <a:sym typeface="宋体" pitchFamily="2" charset="-122"/>
              </a:rPr>
              <a:t>具体、详实</a:t>
            </a:r>
            <a:r>
              <a:rPr lang="zh-CN" altLang="en-US" sz="2800" b="0" dirty="0">
                <a:sym typeface="宋体" pitchFamily="2" charset="-122"/>
              </a:rPr>
              <a:t>。</a:t>
            </a:r>
            <a:endParaRPr lang="en-US" altLang="zh-CN" sz="2800" b="0" dirty="0">
              <a:sym typeface="宋体" pitchFamily="2" charset="-122"/>
            </a:endParaRPr>
          </a:p>
          <a:p>
            <a:pPr eaLnBrk="1" hangingPunct="1">
              <a:lnSpc>
                <a:spcPts val="4000"/>
              </a:lnSpc>
              <a:spcBef>
                <a:spcPts val="600"/>
              </a:spcBef>
              <a:spcAft>
                <a:spcPts val="600"/>
              </a:spcAft>
              <a:buFont typeface="Arial" panose="020B0604020202020204" pitchFamily="34" charset="0"/>
              <a:buChar char="•"/>
            </a:pPr>
            <a:r>
              <a:rPr lang="zh-CN" altLang="en-US" sz="2800" b="0" dirty="0" smtClean="0">
                <a:sym typeface="宋体" pitchFamily="2" charset="-122"/>
              </a:rPr>
              <a:t>问题</a:t>
            </a:r>
            <a:r>
              <a:rPr lang="zh-CN" altLang="en-US" sz="2800" b="0" dirty="0">
                <a:sym typeface="宋体" pitchFamily="2" charset="-122"/>
              </a:rPr>
              <a:t>：如何判断一本教材是否优质？</a:t>
            </a:r>
            <a:endParaRPr lang="en-US" altLang="zh-CN" sz="2800" b="0" dirty="0">
              <a:sym typeface="宋体" pitchFamily="2" charset="-122"/>
            </a:endParaRPr>
          </a:p>
          <a:p>
            <a:pPr marL="908050" lvl="1" indent="-457200">
              <a:lnSpc>
                <a:spcPts val="4000"/>
              </a:lnSpc>
              <a:spcBef>
                <a:spcPts val="0"/>
              </a:spcBef>
              <a:spcAft>
                <a:spcPts val="0"/>
              </a:spcAft>
              <a:buClr>
                <a:schemeClr val="tx1"/>
              </a:buClr>
              <a:buFont typeface="Tahoma" panose="020B0604030504040204" pitchFamily="34" charset="0"/>
              <a:buChar char="−"/>
              <a:tabLst>
                <a:tab pos="895350" algn="l"/>
              </a:tabLst>
            </a:pPr>
            <a:r>
              <a:rPr lang="zh-CN" altLang="en-US" sz="2400" b="0" dirty="0">
                <a:sym typeface="宋体" pitchFamily="2" charset="-122"/>
              </a:rPr>
              <a:t>我觉得，可以通过这本书的参考文献来判断。</a:t>
            </a:r>
            <a:endParaRPr lang="en-US" altLang="zh-CN" sz="2400" b="0" dirty="0">
              <a:sym typeface="宋体" pitchFamily="2" charset="-122"/>
            </a:endParaRPr>
          </a:p>
          <a:p>
            <a:pPr marL="908050" lvl="1" indent="-457200">
              <a:lnSpc>
                <a:spcPts val="4000"/>
              </a:lnSpc>
              <a:spcBef>
                <a:spcPts val="0"/>
              </a:spcBef>
              <a:spcAft>
                <a:spcPts val="0"/>
              </a:spcAft>
              <a:buClr>
                <a:schemeClr val="tx1"/>
              </a:buClr>
              <a:buFont typeface="Tahoma" panose="020B0604030504040204" pitchFamily="34" charset="0"/>
              <a:buChar char="−"/>
              <a:tabLst>
                <a:tab pos="895350" algn="l"/>
              </a:tabLst>
            </a:pPr>
            <a:r>
              <a:rPr lang="zh-CN" altLang="en-US" sz="2400" b="0" dirty="0">
                <a:sym typeface="宋体" pitchFamily="2" charset="-122"/>
              </a:rPr>
              <a:t>一本</a:t>
            </a:r>
            <a:r>
              <a:rPr lang="zh-CN" altLang="en-US" sz="2400" b="0" dirty="0" smtClean="0">
                <a:sym typeface="宋体" pitchFamily="2" charset="-122"/>
              </a:rPr>
              <a:t>好书</a:t>
            </a:r>
            <a:r>
              <a:rPr lang="zh-CN" altLang="en-US" sz="2400" dirty="0" smtClean="0">
                <a:sym typeface="宋体" pitchFamily="2" charset="-122"/>
              </a:rPr>
              <a:t>引用</a:t>
            </a:r>
            <a:r>
              <a:rPr lang="zh-CN" altLang="en-US" sz="2400" b="0" dirty="0" smtClean="0">
                <a:sym typeface="宋体" pitchFamily="2" charset="-122"/>
              </a:rPr>
              <a:t>的参考</a:t>
            </a:r>
            <a:r>
              <a:rPr lang="zh-CN" altLang="en-US" sz="2400" b="0" dirty="0">
                <a:sym typeface="宋体" pitchFamily="2" charset="-122"/>
              </a:rPr>
              <a:t>文献应该是</a:t>
            </a:r>
            <a:r>
              <a:rPr lang="zh-CN" altLang="en-US" sz="2400" dirty="0">
                <a:sym typeface="宋体" pitchFamily="2" charset="-122"/>
              </a:rPr>
              <a:t>原始文献</a:t>
            </a:r>
            <a:r>
              <a:rPr lang="zh-CN" altLang="en-US" sz="2400" b="0" dirty="0">
                <a:sym typeface="宋体" pitchFamily="2" charset="-122"/>
              </a:rPr>
              <a:t>、</a:t>
            </a:r>
            <a:r>
              <a:rPr lang="zh-CN" altLang="en-US" sz="2400" dirty="0">
                <a:sym typeface="宋体" pitchFamily="2" charset="-122"/>
              </a:rPr>
              <a:t>论文</a:t>
            </a:r>
            <a:r>
              <a:rPr lang="zh-CN" altLang="en-US" sz="2400" b="0" dirty="0">
                <a:sym typeface="宋体" pitchFamily="2" charset="-122"/>
              </a:rPr>
              <a:t>。</a:t>
            </a:r>
          </a:p>
        </p:txBody>
      </p:sp>
      <p:sp>
        <p:nvSpPr>
          <p:cNvPr id="4"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smtClean="0">
                <a:latin typeface="微软雅黑" panose="020B0503020204020204" pitchFamily="34" charset="-122"/>
                <a:ea typeface="微软雅黑" panose="020B0503020204020204" pitchFamily="34" charset="-122"/>
              </a:rPr>
              <a:t>碎</a:t>
            </a:r>
            <a:r>
              <a:rPr lang="zh-CN" altLang="en-US" sz="3600" b="0" kern="0" dirty="0">
                <a:latin typeface="微软雅黑" panose="020B0503020204020204" pitchFamily="34" charset="-122"/>
                <a:ea typeface="微软雅黑" panose="020B0503020204020204" pitchFamily="34" charset="-122"/>
              </a:rPr>
              <a:t>碎念</a:t>
            </a:r>
          </a:p>
        </p:txBody>
      </p:sp>
    </p:spTree>
    <p:extLst>
      <p:ext uri="{BB962C8B-B14F-4D97-AF65-F5344CB8AC3E}">
        <p14:creationId xmlns:p14="http://schemas.microsoft.com/office/powerpoint/2010/main" val="208846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本节提纲</a:t>
            </a:r>
          </a:p>
        </p:txBody>
      </p:sp>
      <p:sp>
        <p:nvSpPr>
          <p:cNvPr id="3" name="内容占位符 2"/>
          <p:cNvSpPr>
            <a:spLocks noGrp="1"/>
          </p:cNvSpPr>
          <p:nvPr>
            <p:ph idx="1"/>
          </p:nvPr>
        </p:nvSpPr>
        <p:spPr/>
        <p:txBody>
          <a:bodyPr/>
          <a:lstStyle/>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指令级并行的概念</a:t>
            </a:r>
            <a:endParaRPr lang="en-US" altLang="zh-CN" dirty="0">
              <a:solidFill>
                <a:srgbClr val="000000"/>
              </a:solidFill>
              <a:sym typeface="微软雅黑" pitchFamily="34" charset="-122"/>
            </a:endParaRPr>
          </a:p>
          <a:p>
            <a:pPr marL="457200" indent="-457200">
              <a:lnSpc>
                <a:spcPct val="120000"/>
              </a:lnSpc>
              <a:spcAft>
                <a:spcPct val="20000"/>
              </a:spcAft>
              <a:buFont typeface="Arial" panose="020B0604020202020204" pitchFamily="34" charset="0"/>
              <a:buChar char="•"/>
            </a:pPr>
            <a:r>
              <a:rPr lang="zh-CN" altLang="en-US" b="1" dirty="0">
                <a:solidFill>
                  <a:srgbClr val="FF3300"/>
                </a:solidFill>
                <a:sym typeface="微软雅黑" pitchFamily="34" charset="-122"/>
              </a:rPr>
              <a:t>循环展开和指令调度</a:t>
            </a: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指令的动态调度</a:t>
            </a: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分支预测技术</a:t>
            </a: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多指令流出技术</a:t>
            </a:r>
          </a:p>
          <a:p>
            <a:endParaRPr lang="zh-CN" altLang="en-US" dirty="0"/>
          </a:p>
        </p:txBody>
      </p:sp>
    </p:spTree>
    <p:extLst>
      <p:ext uri="{BB962C8B-B14F-4D97-AF65-F5344CB8AC3E}">
        <p14:creationId xmlns:p14="http://schemas.microsoft.com/office/powerpoint/2010/main" val="1105500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3" descr="Rectangle: Click to edit Master text styles&#10;Second level&#10;Third level&#10;Fourth level&#10;Fifth level"/>
          <p:cNvSpPr>
            <a:spLocks noGrp="1" noChangeArrowheads="1"/>
          </p:cNvSpPr>
          <p:nvPr>
            <p:ph type="body" idx="4294967295"/>
          </p:nvPr>
        </p:nvSpPr>
        <p:spPr>
          <a:xfrm>
            <a:off x="467543" y="1196752"/>
            <a:ext cx="8214543" cy="5014913"/>
          </a:xfrm>
        </p:spPr>
        <p:txBody>
          <a:bodyPr/>
          <a:lstStyle/>
          <a:p>
            <a:pPr marL="342900" lvl="1" indent="-342900">
              <a:lnSpc>
                <a:spcPct val="110000"/>
              </a:lnSpc>
              <a:spcBef>
                <a:spcPts val="600"/>
              </a:spcBef>
              <a:spcAft>
                <a:spcPts val="600"/>
              </a:spcAft>
              <a:buClr>
                <a:schemeClr val="tx1"/>
              </a:buClr>
              <a:buFont typeface="Arial" pitchFamily="34" charset="0"/>
              <a:buChar char="•"/>
              <a:tabLst>
                <a:tab pos="895350" algn="l"/>
              </a:tabLst>
            </a:pPr>
            <a:r>
              <a:rPr lang="zh-CN" altLang="en-US" sz="2800" dirty="0" smtClean="0">
                <a:latin typeface="微软雅黑" panose="020B0503020204020204" pitchFamily="34" charset="-122"/>
                <a:ea typeface="微软雅黑" panose="020B0503020204020204" pitchFamily="34" charset="-122"/>
              </a:rPr>
              <a:t>这二种技术的组合可</a:t>
            </a:r>
            <a:r>
              <a:rPr lang="zh-CN" altLang="en-US" sz="2800" dirty="0">
                <a:latin typeface="微软雅黑" panose="020B0503020204020204" pitchFamily="34" charset="-122"/>
                <a:ea typeface="微软雅黑" panose="020B0503020204020204" pitchFamily="34" charset="-122"/>
              </a:rPr>
              <a:t>充分开发</a:t>
            </a:r>
            <a:r>
              <a:rPr lang="en-US" altLang="zh-CN" sz="2800" dirty="0">
                <a:latin typeface="微软雅黑" panose="020B0503020204020204" pitchFamily="34" charset="-122"/>
                <a:ea typeface="微软雅黑" panose="020B0503020204020204" pitchFamily="34" charset="-122"/>
              </a:rPr>
              <a:t>ILP</a:t>
            </a:r>
            <a:r>
              <a:rPr lang="zh-CN" altLang="en-US" sz="2800" dirty="0" smtClean="0">
                <a:latin typeface="微软雅黑" panose="020B0503020204020204" pitchFamily="34" charset="-122"/>
                <a:ea typeface="微软雅黑" panose="020B0503020204020204" pitchFamily="34" charset="-122"/>
              </a:rPr>
              <a:t>，通过构建不相关的</a:t>
            </a:r>
            <a:r>
              <a:rPr lang="zh-CN" altLang="en-US" sz="2800" dirty="0">
                <a:latin typeface="微软雅黑" panose="020B0503020204020204" pitchFamily="34" charset="-122"/>
                <a:ea typeface="微软雅黑" panose="020B0503020204020204" pitchFamily="34" charset="-122"/>
              </a:rPr>
              <a:t>指令序列，</a:t>
            </a:r>
            <a:r>
              <a:rPr lang="zh-CN" altLang="en-US" sz="2800" dirty="0" smtClean="0">
                <a:latin typeface="微软雅黑" panose="020B0503020204020204" pitchFamily="34" charset="-122"/>
                <a:ea typeface="微软雅黑" panose="020B0503020204020204" pitchFamily="34" charset="-122"/>
              </a:rPr>
              <a:t>让流水线上高效地并行</a:t>
            </a:r>
            <a:r>
              <a:rPr lang="zh-CN" altLang="en-US" sz="2800" dirty="0">
                <a:latin typeface="微软雅黑" panose="020B0503020204020204" pitchFamily="34" charset="-122"/>
                <a:ea typeface="微软雅黑" panose="020B0503020204020204" pitchFamily="34" charset="-122"/>
              </a:rPr>
              <a:t>执行。 </a:t>
            </a:r>
          </a:p>
          <a:p>
            <a:pPr marL="342900" lvl="1" indent="-342900">
              <a:lnSpc>
                <a:spcPct val="110000"/>
              </a:lnSpc>
              <a:spcBef>
                <a:spcPts val="600"/>
              </a:spcBef>
              <a:spcAft>
                <a:spcPts val="600"/>
              </a:spcAft>
              <a:buClr>
                <a:schemeClr val="tx1"/>
              </a:buClr>
              <a:buFont typeface="Arial" pitchFamily="34" charset="0"/>
              <a:buChar char="•"/>
              <a:tabLst>
                <a:tab pos="895350" algn="l"/>
              </a:tabLst>
            </a:pPr>
            <a:r>
              <a:rPr lang="zh-CN" altLang="en-US" sz="2800" dirty="0" smtClean="0">
                <a:latin typeface="微软雅黑" panose="020B0503020204020204" pitchFamily="34" charset="-122"/>
                <a:ea typeface="微软雅黑" panose="020B0503020204020204" pitchFamily="34" charset="-122"/>
              </a:rPr>
              <a:t>它们是</a:t>
            </a:r>
            <a:r>
              <a:rPr lang="zh-CN" altLang="en-US" sz="2800" dirty="0">
                <a:latin typeface="微软雅黑" panose="020B0503020204020204" pitchFamily="34" charset="-122"/>
                <a:ea typeface="微软雅黑" panose="020B0503020204020204" pitchFamily="34" charset="-122"/>
              </a:rPr>
              <a:t>提升</a:t>
            </a:r>
            <a:r>
              <a:rPr lang="en-US" altLang="zh-CN" sz="2800" dirty="0">
                <a:latin typeface="微软雅黑" panose="020B0503020204020204" pitchFamily="34" charset="-122"/>
                <a:ea typeface="微软雅黑" panose="020B0503020204020204" pitchFamily="34" charset="-122"/>
              </a:rPr>
              <a:t>ILP</a:t>
            </a:r>
            <a:r>
              <a:rPr lang="zh-CN" altLang="en-US" sz="2800" dirty="0">
                <a:latin typeface="微软雅黑" panose="020B0503020204020204" pitchFamily="34" charset="-122"/>
                <a:ea typeface="微软雅黑" panose="020B0503020204020204" pitchFamily="34" charset="-122"/>
              </a:rPr>
              <a:t>最简单和最常用的方法</a:t>
            </a:r>
          </a:p>
          <a:p>
            <a:pPr marL="908050" lvl="1" indent="-457200">
              <a:lnSpc>
                <a:spcPct val="110000"/>
              </a:lnSpc>
              <a:buClr>
                <a:schemeClr val="tx1"/>
              </a:buClr>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开发循环级并行性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循环的不同迭代之间存在的并行性。</a:t>
            </a:r>
          </a:p>
          <a:p>
            <a:pPr marL="908050" lvl="1" indent="-457200">
              <a:lnSpc>
                <a:spcPct val="110000"/>
              </a:lnSpc>
              <a:buClr>
                <a:schemeClr val="tx1"/>
              </a:buClr>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把循环展开后，通过</a:t>
            </a:r>
            <a:r>
              <a:rPr lang="zh-CN" altLang="en-US" sz="2400" b="1" dirty="0">
                <a:latin typeface="微软雅黑" panose="020B0503020204020204" pitchFamily="34" charset="-122"/>
                <a:ea typeface="微软雅黑" panose="020B0503020204020204" pitchFamily="34" charset="-122"/>
              </a:rPr>
              <a:t>寄存器重命名</a:t>
            </a:r>
            <a:r>
              <a:rPr lang="zh-CN" altLang="en-US" sz="2400" dirty="0">
                <a:latin typeface="微软雅黑" panose="020B0503020204020204" pitchFamily="34" charset="-122"/>
                <a:ea typeface="微软雅黑" panose="020B0503020204020204" pitchFamily="34" charset="-122"/>
              </a:rPr>
              <a:t>和</a:t>
            </a:r>
            <a:r>
              <a:rPr lang="zh-CN" altLang="en-US" sz="2400" b="1" dirty="0">
                <a:latin typeface="微软雅黑" panose="020B0503020204020204" pitchFamily="34" charset="-122"/>
                <a:ea typeface="微软雅黑" panose="020B0503020204020204" pitchFamily="34" charset="-122"/>
              </a:rPr>
              <a:t>指令调度</a:t>
            </a:r>
            <a:r>
              <a:rPr lang="zh-CN" altLang="en-US" sz="2400" dirty="0">
                <a:latin typeface="微软雅黑" panose="020B0503020204020204" pitchFamily="34" charset="-122"/>
                <a:ea typeface="微软雅黑" panose="020B0503020204020204" pitchFamily="34" charset="-122"/>
              </a:rPr>
              <a:t>来开发更多的</a:t>
            </a:r>
            <a:r>
              <a:rPr lang="en-US" altLang="zh-CN" sz="2400" dirty="0">
                <a:latin typeface="微软雅黑" panose="020B0503020204020204" pitchFamily="34" charset="-122"/>
                <a:ea typeface="微软雅黑" panose="020B0503020204020204" pitchFamily="34" charset="-122"/>
              </a:rPr>
              <a:t>ILP</a:t>
            </a:r>
            <a:r>
              <a:rPr lang="zh-CN" altLang="en-US" sz="2400" dirty="0">
                <a:latin typeface="微软雅黑" panose="020B0503020204020204" pitchFamily="34" charset="-122"/>
                <a:ea typeface="微软雅黑" panose="020B0503020204020204" pitchFamily="34" charset="-122"/>
              </a:rPr>
              <a:t>。 </a:t>
            </a:r>
          </a:p>
        </p:txBody>
      </p:sp>
      <p:sp>
        <p:nvSpPr>
          <p:cNvPr id="4"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循环展开与指令调度</a:t>
            </a:r>
          </a:p>
        </p:txBody>
      </p:sp>
    </p:spTree>
    <p:extLst>
      <p:ext uri="{BB962C8B-B14F-4D97-AF65-F5344CB8AC3E}">
        <p14:creationId xmlns:p14="http://schemas.microsoft.com/office/powerpoint/2010/main" val="3218995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3" descr="Rectangle: Click to edit Master text styles&#10;Second level&#10;Third level&#10;Fourth level&#10;Fifth level"/>
          <p:cNvSpPr>
            <a:spLocks noGrp="1" noChangeArrowheads="1"/>
          </p:cNvSpPr>
          <p:nvPr>
            <p:ph type="body" sz="half" idx="4294967295"/>
          </p:nvPr>
        </p:nvSpPr>
        <p:spPr>
          <a:xfrm>
            <a:off x="481780" y="1131216"/>
            <a:ext cx="8180439" cy="2801840"/>
          </a:xfrm>
        </p:spPr>
        <p:txBody>
          <a:bodyPr>
            <a:normAutofit/>
          </a:bodyPr>
          <a:lstStyle/>
          <a:p>
            <a:pPr marL="342900" lvl="1" indent="-342900">
              <a:spcBef>
                <a:spcPts val="600"/>
              </a:spcBef>
              <a:spcAft>
                <a:spcPts val="600"/>
              </a:spcAft>
              <a:buClr>
                <a:schemeClr val="tx1"/>
              </a:buClr>
              <a:buFont typeface="Arial"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编译器完成指令调度的能力受限于两个特性：</a:t>
            </a:r>
          </a:p>
          <a:p>
            <a:pPr marL="908050" lvl="1" indent="-457200">
              <a:spcBef>
                <a:spcPts val="600"/>
              </a:spcBef>
              <a:spcAft>
                <a:spcPts val="600"/>
              </a:spcAft>
              <a:buClr>
                <a:schemeClr val="tx1"/>
              </a:buClr>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程序固有的指令级并行性；</a:t>
            </a:r>
          </a:p>
          <a:p>
            <a:pPr marL="908050" lvl="1" indent="-457200">
              <a:spcBef>
                <a:spcPts val="600"/>
              </a:spcBef>
              <a:spcAft>
                <a:spcPts val="600"/>
              </a:spcAft>
              <a:buClr>
                <a:schemeClr val="tx1"/>
              </a:buClr>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流水线功能部件的延迟。</a:t>
            </a:r>
          </a:p>
          <a:p>
            <a:pPr marL="342900" lvl="1" indent="-342900">
              <a:spcBef>
                <a:spcPts val="600"/>
              </a:spcBef>
              <a:spcAft>
                <a:spcPts val="600"/>
              </a:spcAft>
              <a:buClr>
                <a:schemeClr val="tx1"/>
              </a:buClr>
              <a:buFont typeface="Arial" pitchFamily="34" charset="0"/>
              <a:buChar char="•"/>
              <a:tabLst>
                <a:tab pos="895350" algn="l"/>
              </a:tabLst>
            </a:pPr>
            <a:r>
              <a:rPr lang="zh-CN" altLang="en-US" sz="2800" b="1" dirty="0">
                <a:latin typeface="微软雅黑" panose="020B0503020204020204" pitchFamily="34" charset="-122"/>
                <a:ea typeface="微软雅黑" panose="020B0503020204020204" pitchFamily="34" charset="-122"/>
              </a:rPr>
              <a:t>示例：</a:t>
            </a:r>
            <a:r>
              <a:rPr lang="zh-CN" altLang="en-US" sz="2800" b="1" dirty="0">
                <a:latin typeface="微软雅黑" panose="020B0503020204020204" pitchFamily="34" charset="-122"/>
                <a:ea typeface="微软雅黑" panose="020B0503020204020204" pitchFamily="34" charset="-122"/>
                <a:sym typeface="Wingdings 2" panose="05020102010507070707" pitchFamily="18" charset="2"/>
              </a:rPr>
              <a:t> </a:t>
            </a:r>
            <a:r>
              <a:rPr lang="zh-CN" altLang="en-US" sz="2800" dirty="0">
                <a:latin typeface="微软雅黑" panose="020B0503020204020204" pitchFamily="34" charset="-122"/>
                <a:ea typeface="微软雅黑" panose="020B0503020204020204" pitchFamily="34" charset="-122"/>
              </a:rPr>
              <a:t>假设浮点流水线延迟如下：  </a:t>
            </a:r>
          </a:p>
        </p:txBody>
      </p:sp>
      <p:graphicFrame>
        <p:nvGraphicFramePr>
          <p:cNvPr id="853033" name="Group 41"/>
          <p:cNvGraphicFramePr>
            <a:graphicFrameLocks noGrp="1"/>
          </p:cNvGraphicFramePr>
          <p:nvPr>
            <p:ph sz="half" idx="4294967295"/>
            <p:extLst>
              <p:ext uri="{D42A27DB-BD31-4B8C-83A1-F6EECF244321}">
                <p14:modId xmlns:p14="http://schemas.microsoft.com/office/powerpoint/2010/main" val="2633288263"/>
              </p:ext>
            </p:extLst>
          </p:nvPr>
        </p:nvGraphicFramePr>
        <p:xfrm>
          <a:off x="899318" y="3819833"/>
          <a:ext cx="7345362" cy="2286000"/>
        </p:xfrm>
        <a:graphic>
          <a:graphicData uri="http://schemas.openxmlformats.org/drawingml/2006/table">
            <a:tbl>
              <a:tblPr/>
              <a:tblGrid>
                <a:gridCol w="2305050">
                  <a:extLst>
                    <a:ext uri="{9D8B030D-6E8A-4147-A177-3AD203B41FA5}">
                      <a16:colId xmlns:a16="http://schemas.microsoft.com/office/drawing/2014/main" val="20000"/>
                    </a:ext>
                  </a:extLst>
                </a:gridCol>
                <a:gridCol w="2473325">
                  <a:extLst>
                    <a:ext uri="{9D8B030D-6E8A-4147-A177-3AD203B41FA5}">
                      <a16:colId xmlns:a16="http://schemas.microsoft.com/office/drawing/2014/main" val="20001"/>
                    </a:ext>
                  </a:extLst>
                </a:gridCol>
                <a:gridCol w="2566987">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2000" b="0" i="0" u="none" strike="noStrike" cap="none" normalizeH="0" baseline="0" dirty="0">
                          <a:ln>
                            <a:noFill/>
                          </a:ln>
                          <a:solidFill>
                            <a:schemeClr val="tx1"/>
                          </a:solidFill>
                          <a:effectLst/>
                          <a:latin typeface="Tahoma" pitchFamily="34" charset="0"/>
                          <a:ea typeface="黑体" pitchFamily="49" charset="-122"/>
                        </a:rPr>
                        <a:t>产生结果的指令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2000" b="0" i="0" u="none" strike="noStrike" cap="none" normalizeH="0" baseline="0" dirty="0">
                          <a:ln>
                            <a:noFill/>
                          </a:ln>
                          <a:solidFill>
                            <a:schemeClr val="tx1"/>
                          </a:solidFill>
                          <a:effectLst/>
                          <a:latin typeface="Tahoma" pitchFamily="34" charset="0"/>
                          <a:ea typeface="黑体" pitchFamily="49" charset="-122"/>
                        </a:rPr>
                        <a:t>使用结果的指令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2000" b="0" i="0" u="none" strike="noStrike" cap="none" normalizeH="0" baseline="0" dirty="0">
                          <a:ln>
                            <a:noFill/>
                          </a:ln>
                          <a:solidFill>
                            <a:schemeClr val="tx1"/>
                          </a:solidFill>
                          <a:effectLst/>
                          <a:latin typeface="Tahoma" pitchFamily="34" charset="0"/>
                          <a:ea typeface="黑体" pitchFamily="49" charset="-122"/>
                        </a:rPr>
                        <a:t>延迟（时钟周期数）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2000" b="0" i="0" u="none" strike="noStrike" cap="none" normalizeH="0" baseline="0" dirty="0">
                          <a:ln>
                            <a:noFill/>
                          </a:ln>
                          <a:solidFill>
                            <a:schemeClr val="tx1"/>
                          </a:solidFill>
                          <a:effectLst/>
                          <a:latin typeface="Tahoma" pitchFamily="34" charset="0"/>
                          <a:ea typeface="黑体" pitchFamily="49" charset="-122"/>
                        </a:rPr>
                        <a:t>浮点计算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2000" b="0" i="0" u="none" strike="noStrike" cap="none" normalizeH="0" baseline="0" dirty="0">
                          <a:ln>
                            <a:noFill/>
                          </a:ln>
                          <a:solidFill>
                            <a:schemeClr val="tx1"/>
                          </a:solidFill>
                          <a:effectLst/>
                          <a:latin typeface="Tahoma" pitchFamily="34" charset="0"/>
                          <a:ea typeface="黑体" pitchFamily="49" charset="-122"/>
                        </a:rPr>
                        <a:t>另一个浮点计算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a:ln>
                            <a:noFill/>
                          </a:ln>
                          <a:solidFill>
                            <a:srgbClr val="FF0000"/>
                          </a:solidFill>
                          <a:effectLst/>
                          <a:latin typeface="Tahoma" pitchFamily="34" charset="0"/>
                          <a:ea typeface="黑体" pitchFamily="49" charset="-122"/>
                        </a:rPr>
                        <a:t>3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2000" b="0" i="0" u="none" strike="noStrike" cap="none" normalizeH="0" baseline="0" dirty="0">
                          <a:ln>
                            <a:noFill/>
                          </a:ln>
                          <a:solidFill>
                            <a:schemeClr val="tx1"/>
                          </a:solidFill>
                          <a:effectLst/>
                          <a:latin typeface="Tahoma" pitchFamily="34" charset="0"/>
                          <a:ea typeface="黑体" pitchFamily="49" charset="-122"/>
                        </a:rPr>
                        <a:t>浮点计算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2000" b="0" i="0" u="none" strike="noStrike" cap="none" normalizeH="0" baseline="0" dirty="0">
                          <a:ln>
                            <a:noFill/>
                          </a:ln>
                          <a:solidFill>
                            <a:schemeClr val="tx1"/>
                          </a:solidFill>
                          <a:effectLst/>
                          <a:latin typeface="Tahoma" pitchFamily="34" charset="0"/>
                          <a:ea typeface="黑体" pitchFamily="49" charset="-122"/>
                        </a:rPr>
                        <a:t>浮点</a:t>
                      </a:r>
                      <a:r>
                        <a:rPr kumimoji="1" lang="en-US" altLang="zh-CN" sz="2000" b="0" i="0" u="none" strike="noStrike" cap="none" normalizeH="0" baseline="0" dirty="0">
                          <a:ln>
                            <a:noFill/>
                          </a:ln>
                          <a:solidFill>
                            <a:schemeClr val="tx1"/>
                          </a:solidFill>
                          <a:effectLst/>
                          <a:latin typeface="Tahoma" pitchFamily="34" charset="0"/>
                          <a:ea typeface="黑体" pitchFamily="49" charset="-122"/>
                        </a:rPr>
                        <a:t>store</a:t>
                      </a:r>
                      <a:r>
                        <a:rPr kumimoji="1" lang="zh-CN" altLang="en-US" sz="2000" b="0" i="0" u="none" strike="noStrike" cap="none" normalizeH="0" baseline="0" dirty="0">
                          <a:ln>
                            <a:noFill/>
                          </a:ln>
                          <a:solidFill>
                            <a:schemeClr val="tx1"/>
                          </a:solidFill>
                          <a:effectLst/>
                          <a:latin typeface="Tahoma" pitchFamily="34" charset="0"/>
                          <a:ea typeface="黑体" pitchFamily="49" charset="-122"/>
                        </a:rPr>
                        <a:t>（</a:t>
                      </a:r>
                      <a:r>
                        <a:rPr kumimoji="1" lang="en-US" altLang="zh-CN" sz="2000" b="0" i="0" u="none" strike="noStrike" cap="none" normalizeH="0" baseline="0" dirty="0">
                          <a:ln>
                            <a:noFill/>
                          </a:ln>
                          <a:solidFill>
                            <a:schemeClr val="tx1"/>
                          </a:solidFill>
                          <a:effectLst/>
                          <a:latin typeface="Tahoma" pitchFamily="34" charset="0"/>
                          <a:ea typeface="黑体" pitchFamily="49" charset="-122"/>
                        </a:rPr>
                        <a:t>S.D</a:t>
                      </a:r>
                      <a:r>
                        <a:rPr kumimoji="1" lang="zh-CN" altLang="en-US" sz="2000" b="0" i="0" u="none" strike="noStrike" cap="none" normalizeH="0" baseline="0" dirty="0">
                          <a:ln>
                            <a:noFill/>
                          </a:ln>
                          <a:solidFill>
                            <a:schemeClr val="tx1"/>
                          </a:solidFill>
                          <a:effectLst/>
                          <a:latin typeface="Tahoma" pitchFamily="34" charset="0"/>
                          <a:ea typeface="黑体"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a:ln>
                            <a:noFill/>
                          </a:ln>
                          <a:solidFill>
                            <a:srgbClr val="FF0000"/>
                          </a:solidFill>
                          <a:effectLst/>
                          <a:latin typeface="Tahoma" pitchFamily="34" charset="0"/>
                          <a:ea typeface="黑体" pitchFamily="49" charset="-122"/>
                        </a:rPr>
                        <a:t>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黑体" pitchFamily="49" charset="-122"/>
                        </a:rPr>
                        <a:t>浮点</a:t>
                      </a:r>
                      <a:r>
                        <a:rPr kumimoji="1" lang="en-US" altLang="zh-CN" sz="2000" b="0" i="0" u="none" strike="noStrike" cap="none" normalizeH="0" baseline="0">
                          <a:ln>
                            <a:noFill/>
                          </a:ln>
                          <a:solidFill>
                            <a:schemeClr val="tx1"/>
                          </a:solidFill>
                          <a:effectLst/>
                          <a:latin typeface="Tahoma" pitchFamily="34" charset="0"/>
                          <a:ea typeface="黑体" pitchFamily="49" charset="-122"/>
                        </a:rPr>
                        <a:t>load</a:t>
                      </a:r>
                      <a:r>
                        <a:rPr kumimoji="1" lang="zh-CN" altLang="en-US" sz="2000" b="0" i="0" u="none" strike="noStrike" cap="none" normalizeH="0" baseline="0">
                          <a:ln>
                            <a:noFill/>
                          </a:ln>
                          <a:solidFill>
                            <a:schemeClr val="tx1"/>
                          </a:solidFill>
                          <a:effectLst/>
                          <a:latin typeface="Tahoma" pitchFamily="34" charset="0"/>
                          <a:ea typeface="黑体" pitchFamily="49" charset="-122"/>
                        </a:rPr>
                        <a:t>（</a:t>
                      </a:r>
                      <a:r>
                        <a:rPr kumimoji="1" lang="en-US" altLang="zh-CN" sz="2000" b="0" i="0" u="none" strike="noStrike" cap="none" normalizeH="0" baseline="0">
                          <a:ln>
                            <a:noFill/>
                          </a:ln>
                          <a:solidFill>
                            <a:schemeClr val="tx1"/>
                          </a:solidFill>
                          <a:effectLst/>
                          <a:latin typeface="Tahoma" pitchFamily="34" charset="0"/>
                          <a:ea typeface="黑体" pitchFamily="49" charset="-122"/>
                        </a:rPr>
                        <a:t>L.D</a:t>
                      </a:r>
                      <a:r>
                        <a:rPr kumimoji="1" lang="zh-CN" altLang="en-US" sz="2000" b="0" i="0" u="none" strike="noStrike" cap="none" normalizeH="0" baseline="0">
                          <a:ln>
                            <a:noFill/>
                          </a:ln>
                          <a:solidFill>
                            <a:schemeClr val="tx1"/>
                          </a:solidFill>
                          <a:effectLst/>
                          <a:latin typeface="Tahoma" pitchFamily="34" charset="0"/>
                          <a:ea typeface="黑体" pitchFamily="49"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2000" b="0" i="0" u="none" strike="noStrike" cap="none" normalizeH="0" baseline="0" dirty="0">
                          <a:ln>
                            <a:noFill/>
                          </a:ln>
                          <a:solidFill>
                            <a:schemeClr val="tx1"/>
                          </a:solidFill>
                          <a:effectLst/>
                          <a:latin typeface="Tahoma" pitchFamily="34" charset="0"/>
                          <a:ea typeface="黑体" pitchFamily="49" charset="-122"/>
                        </a:rPr>
                        <a:t>浮点计算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a:ln>
                            <a:noFill/>
                          </a:ln>
                          <a:solidFill>
                            <a:srgbClr val="FF0000"/>
                          </a:solidFill>
                          <a:effectLst/>
                          <a:latin typeface="Tahoma" pitchFamily="34" charset="0"/>
                          <a:ea typeface="黑体" pitchFamily="49" charset="-122"/>
                        </a:rPr>
                        <a:t>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黑体" pitchFamily="49" charset="-122"/>
                        </a:rPr>
                        <a:t>浮点</a:t>
                      </a:r>
                      <a:r>
                        <a:rPr kumimoji="1" lang="en-US" altLang="zh-CN" sz="2000" b="0" i="0" u="none" strike="noStrike" cap="none" normalizeH="0" baseline="0">
                          <a:ln>
                            <a:noFill/>
                          </a:ln>
                          <a:solidFill>
                            <a:schemeClr val="tx1"/>
                          </a:solidFill>
                          <a:effectLst/>
                          <a:latin typeface="Tahoma" pitchFamily="34" charset="0"/>
                          <a:ea typeface="黑体" pitchFamily="49" charset="-122"/>
                        </a:rPr>
                        <a:t>load</a:t>
                      </a:r>
                      <a:r>
                        <a:rPr kumimoji="1" lang="zh-CN" altLang="en-US" sz="2000" b="0" i="0" u="none" strike="noStrike" cap="none" normalizeH="0" baseline="0">
                          <a:ln>
                            <a:noFill/>
                          </a:ln>
                          <a:solidFill>
                            <a:schemeClr val="tx1"/>
                          </a:solidFill>
                          <a:effectLst/>
                          <a:latin typeface="Tahoma" pitchFamily="34" charset="0"/>
                          <a:ea typeface="黑体" pitchFamily="49" charset="-122"/>
                        </a:rPr>
                        <a:t>（</a:t>
                      </a:r>
                      <a:r>
                        <a:rPr kumimoji="1" lang="en-US" altLang="zh-CN" sz="2000" b="0" i="0" u="none" strike="noStrike" cap="none" normalizeH="0" baseline="0">
                          <a:ln>
                            <a:noFill/>
                          </a:ln>
                          <a:solidFill>
                            <a:schemeClr val="tx1"/>
                          </a:solidFill>
                          <a:effectLst/>
                          <a:latin typeface="Tahoma" pitchFamily="34" charset="0"/>
                          <a:ea typeface="黑体" pitchFamily="49" charset="-122"/>
                        </a:rPr>
                        <a:t>L.D</a:t>
                      </a:r>
                      <a:r>
                        <a:rPr kumimoji="1" lang="zh-CN" altLang="en-US" sz="2000" b="0" i="0" u="none" strike="noStrike" cap="none" normalizeH="0" baseline="0">
                          <a:ln>
                            <a:noFill/>
                          </a:ln>
                          <a:solidFill>
                            <a:schemeClr val="tx1"/>
                          </a:solidFill>
                          <a:effectLst/>
                          <a:latin typeface="Tahoma" pitchFamily="34" charset="0"/>
                          <a:ea typeface="黑体" pitchFamily="49"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2000" b="0" i="0" u="none" strike="noStrike" cap="none" normalizeH="0" baseline="0" dirty="0">
                          <a:ln>
                            <a:noFill/>
                          </a:ln>
                          <a:solidFill>
                            <a:schemeClr val="tx1"/>
                          </a:solidFill>
                          <a:effectLst/>
                          <a:latin typeface="Tahoma" pitchFamily="34" charset="0"/>
                          <a:ea typeface="黑体" pitchFamily="49" charset="-122"/>
                        </a:rPr>
                        <a:t>浮点</a:t>
                      </a:r>
                      <a:r>
                        <a:rPr kumimoji="1" lang="en-US" altLang="zh-CN" sz="2000" b="0" i="0" u="none" strike="noStrike" cap="none" normalizeH="0" baseline="0" dirty="0">
                          <a:ln>
                            <a:noFill/>
                          </a:ln>
                          <a:solidFill>
                            <a:schemeClr val="tx1"/>
                          </a:solidFill>
                          <a:effectLst/>
                          <a:latin typeface="Tahoma" pitchFamily="34" charset="0"/>
                          <a:ea typeface="黑体" pitchFamily="49" charset="-122"/>
                        </a:rPr>
                        <a:t>store</a:t>
                      </a:r>
                      <a:r>
                        <a:rPr kumimoji="1" lang="zh-CN" altLang="en-US" sz="2000" b="0" i="0" u="none" strike="noStrike" cap="none" normalizeH="0" baseline="0" dirty="0">
                          <a:ln>
                            <a:noFill/>
                          </a:ln>
                          <a:solidFill>
                            <a:schemeClr val="tx1"/>
                          </a:solidFill>
                          <a:effectLst/>
                          <a:latin typeface="Tahoma" pitchFamily="34" charset="0"/>
                          <a:ea typeface="黑体" pitchFamily="49" charset="-122"/>
                        </a:rPr>
                        <a:t>（</a:t>
                      </a:r>
                      <a:r>
                        <a:rPr kumimoji="1" lang="en-US" altLang="zh-CN" sz="2000" b="0" i="0" u="none" strike="noStrike" cap="none" normalizeH="0" baseline="0" dirty="0">
                          <a:ln>
                            <a:noFill/>
                          </a:ln>
                          <a:solidFill>
                            <a:schemeClr val="tx1"/>
                          </a:solidFill>
                          <a:effectLst/>
                          <a:latin typeface="Tahoma" pitchFamily="34" charset="0"/>
                          <a:ea typeface="黑体" pitchFamily="49" charset="-122"/>
                        </a:rPr>
                        <a:t>S.D</a:t>
                      </a:r>
                      <a:r>
                        <a:rPr kumimoji="1" lang="zh-CN" altLang="en-US" sz="2000" b="0" i="0" u="none" strike="noStrike" cap="none" normalizeH="0" baseline="0" dirty="0">
                          <a:ln>
                            <a:noFill/>
                          </a:ln>
                          <a:solidFill>
                            <a:schemeClr val="tx1"/>
                          </a:solidFill>
                          <a:effectLst/>
                          <a:latin typeface="Tahoma" pitchFamily="34" charset="0"/>
                          <a:ea typeface="黑体"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a:ln>
                            <a:noFill/>
                          </a:ln>
                          <a:solidFill>
                            <a:srgbClr val="FF0000"/>
                          </a:solidFill>
                          <a:effectLst/>
                          <a:latin typeface="Tahoma" pitchFamily="34" charset="0"/>
                          <a:ea typeface="黑体" pitchFamily="49" charset="-122"/>
                        </a:rPr>
                        <a:t>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指令调度</a:t>
            </a:r>
          </a:p>
        </p:txBody>
      </p:sp>
    </p:spTree>
    <p:extLst>
      <p:ext uri="{BB962C8B-B14F-4D97-AF65-F5344CB8AC3E}">
        <p14:creationId xmlns:p14="http://schemas.microsoft.com/office/powerpoint/2010/main" val="21551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5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3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descr="Rectangle: Click to edit Master text styles&#10;Second level&#10;Third level&#10;Fourth level&#10;Fifth level"/>
          <p:cNvSpPr>
            <a:spLocks noGrp="1" noChangeArrowheads="1"/>
          </p:cNvSpPr>
          <p:nvPr>
            <p:ph type="body" idx="4294967295"/>
          </p:nvPr>
        </p:nvSpPr>
        <p:spPr>
          <a:xfrm>
            <a:off x="467544" y="1196752"/>
            <a:ext cx="8205116" cy="3700463"/>
          </a:xfrm>
        </p:spPr>
        <p:txBody>
          <a:bodyPr/>
          <a:lstStyle/>
          <a:p>
            <a:pPr marL="0" lvl="1" indent="0">
              <a:spcBef>
                <a:spcPts val="600"/>
              </a:spcBef>
              <a:spcAft>
                <a:spcPts val="600"/>
              </a:spcAft>
              <a:buClr>
                <a:schemeClr val="tx1"/>
              </a:buClr>
              <a:buNone/>
              <a:tabLst>
                <a:tab pos="895350" algn="l"/>
              </a:tabLst>
            </a:pPr>
            <a:r>
              <a:rPr lang="zh-CN" altLang="en-US" sz="2800" dirty="0">
                <a:latin typeface="微软雅黑" panose="020B0503020204020204" pitchFamily="34" charset="-122"/>
                <a:ea typeface="微软雅黑" panose="020B0503020204020204" pitchFamily="34" charset="-122"/>
                <a:sym typeface="Wingdings 2" panose="05020102010507070707" pitchFamily="18" charset="2"/>
              </a:rPr>
              <a:t> </a:t>
            </a:r>
            <a:r>
              <a:rPr lang="zh-CN" altLang="en-US" sz="2800" dirty="0">
                <a:latin typeface="微软雅黑" panose="020B0503020204020204" pitchFamily="34" charset="-122"/>
                <a:ea typeface="微软雅黑" panose="020B0503020204020204" pitchFamily="34" charset="-122"/>
              </a:rPr>
              <a:t>假设采用</a:t>
            </a:r>
            <a:r>
              <a:rPr lang="en-US" altLang="zh-CN" sz="2800" dirty="0">
                <a:latin typeface="微软雅黑" panose="020B0503020204020204" pitchFamily="34" charset="-122"/>
                <a:ea typeface="微软雅黑" panose="020B0503020204020204" pitchFamily="34" charset="-122"/>
              </a:rPr>
              <a:t>MIPS</a:t>
            </a:r>
            <a:r>
              <a:rPr lang="zh-CN" altLang="en-US" sz="2800" dirty="0">
                <a:latin typeface="微软雅黑" panose="020B0503020204020204" pitchFamily="34" charset="-122"/>
                <a:ea typeface="微软雅黑" panose="020B0503020204020204" pitchFamily="34" charset="-122"/>
              </a:rPr>
              <a:t>的</a:t>
            </a:r>
            <a:r>
              <a:rPr lang="en-US" altLang="zh-CN" sz="2800" dirty="0">
                <a:latin typeface="微软雅黑" panose="020B0503020204020204" pitchFamily="34" charset="-122"/>
                <a:ea typeface="微软雅黑" panose="020B0503020204020204" pitchFamily="34" charset="-122"/>
              </a:rPr>
              <a:t>5</a:t>
            </a:r>
            <a:r>
              <a:rPr lang="zh-CN" altLang="en-US" sz="2800" dirty="0">
                <a:latin typeface="微软雅黑" panose="020B0503020204020204" pitchFamily="34" charset="-122"/>
                <a:ea typeface="微软雅黑" panose="020B0503020204020204" pitchFamily="34" charset="-122"/>
              </a:rPr>
              <a:t>段流水线：</a:t>
            </a:r>
          </a:p>
          <a:p>
            <a:pPr marL="908050" lvl="1" indent="-457200">
              <a:spcBef>
                <a:spcPts val="600"/>
              </a:spcBef>
              <a:spcAft>
                <a:spcPts val="600"/>
              </a:spcAft>
              <a:buClr>
                <a:schemeClr val="tx1"/>
              </a:buClr>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分支延迟：</a:t>
            </a:r>
            <a:r>
              <a:rPr lang="en-US" altLang="zh-CN" sz="2400" dirty="0">
                <a:solidFill>
                  <a:srgbClr val="FF0000"/>
                </a:solidFill>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个时钟周期</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请看书本寻找答案</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marL="908050" lvl="1" indent="-457200">
              <a:spcBef>
                <a:spcPts val="600"/>
              </a:spcBef>
              <a:spcAft>
                <a:spcPts val="600"/>
              </a:spcAft>
              <a:buClr>
                <a:schemeClr val="tx1"/>
              </a:buClr>
              <a:buFont typeface="Tahoma" panose="020B0604030504040204" pitchFamily="34" charset="0"/>
              <a:buChar char="−"/>
              <a:tabLst>
                <a:tab pos="895350" algn="l"/>
              </a:tabLst>
            </a:pPr>
            <a:r>
              <a:rPr lang="zh-CN" altLang="en-US" sz="2400" b="1" dirty="0">
                <a:solidFill>
                  <a:srgbClr val="FF0000"/>
                </a:solidFill>
                <a:latin typeface="微软雅黑" panose="020B0503020204020204" pitchFamily="34" charset="-122"/>
                <a:ea typeface="微软雅黑" panose="020B0503020204020204" pitchFamily="34" charset="-122"/>
              </a:rPr>
              <a:t>注意：</a:t>
            </a:r>
            <a:r>
              <a:rPr lang="zh-CN" altLang="en-US" sz="2400" dirty="0">
                <a:latin typeface="微软雅黑" panose="020B0503020204020204" pitchFamily="34" charset="-122"/>
                <a:ea typeface="微软雅黑" panose="020B0503020204020204" pitchFamily="34" charset="-122"/>
              </a:rPr>
              <a:t>分支的条件判断和目标计算在</a:t>
            </a:r>
            <a:r>
              <a:rPr lang="en-US" altLang="zh-CN" sz="2400" dirty="0">
                <a:latin typeface="微软雅黑" panose="020B0503020204020204" pitchFamily="34" charset="-122"/>
                <a:ea typeface="微软雅黑" panose="020B0503020204020204" pitchFamily="34" charset="-122"/>
              </a:rPr>
              <a:t>ID</a:t>
            </a:r>
            <a:r>
              <a:rPr lang="zh-CN" altLang="en-US" sz="2400" dirty="0">
                <a:latin typeface="微软雅黑" panose="020B0503020204020204" pitchFamily="34" charset="-122"/>
                <a:ea typeface="微软雅黑" panose="020B0503020204020204" pitchFamily="34" charset="-122"/>
              </a:rPr>
              <a:t>进行；</a:t>
            </a:r>
          </a:p>
          <a:p>
            <a:pPr marL="908050" lvl="1" indent="-457200">
              <a:spcBef>
                <a:spcPts val="600"/>
              </a:spcBef>
              <a:spcAft>
                <a:spcPts val="600"/>
              </a:spcAft>
              <a:buClr>
                <a:schemeClr val="tx1"/>
              </a:buClr>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整数运算部件是全流水或者整数运算部件数量充足</a:t>
            </a:r>
            <a:endParaRPr lang="en-US" altLang="zh-CN" sz="2400" dirty="0">
              <a:latin typeface="微软雅黑" panose="020B0503020204020204" pitchFamily="34" charset="-122"/>
              <a:ea typeface="微软雅黑" panose="020B0503020204020204" pitchFamily="34" charset="-122"/>
            </a:endParaRPr>
          </a:p>
          <a:p>
            <a:pPr lvl="2">
              <a:spcBef>
                <a:spcPts val="600"/>
              </a:spcBef>
              <a:spcAft>
                <a:spcPts val="600"/>
              </a:spcAft>
              <a:buClr>
                <a:schemeClr val="tx1"/>
              </a:buClr>
              <a:buFont typeface="Arial" panose="020B0604020202020204" pitchFamily="34" charset="0"/>
              <a:buChar char="•"/>
              <a:tabLst>
                <a:tab pos="895350" algn="l"/>
              </a:tabLst>
            </a:pPr>
            <a:r>
              <a:rPr lang="zh-CN" altLang="en-US" sz="2000" dirty="0">
                <a:latin typeface="微软雅黑" panose="020B0503020204020204" pitchFamily="34" charset="-122"/>
                <a:ea typeface="微软雅黑" panose="020B0503020204020204" pitchFamily="34" charset="-122"/>
              </a:rPr>
              <a:t>也就是说没有资源冲突</a:t>
            </a:r>
          </a:p>
        </p:txBody>
      </p:sp>
      <p:sp>
        <p:nvSpPr>
          <p:cNvPr id="4"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指令调度示例</a:t>
            </a:r>
          </a:p>
        </p:txBody>
      </p:sp>
    </p:spTree>
    <p:extLst>
      <p:ext uri="{BB962C8B-B14F-4D97-AF65-F5344CB8AC3E}">
        <p14:creationId xmlns:p14="http://schemas.microsoft.com/office/powerpoint/2010/main" val="17988890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descr="Rectangle: Click to edit Master text styles&#10;Second level&#10;Third level&#10;Fourth level&#10;Fifth level"/>
          <p:cNvSpPr>
            <a:spLocks noGrp="1" noChangeArrowheads="1"/>
          </p:cNvSpPr>
          <p:nvPr>
            <p:ph type="body" idx="4294967295"/>
          </p:nvPr>
        </p:nvSpPr>
        <p:spPr>
          <a:xfrm>
            <a:off x="492806" y="1196752"/>
            <a:ext cx="8183650" cy="4968875"/>
          </a:xfrm>
        </p:spPr>
        <p:txBody>
          <a:bodyPr>
            <a:normAutofit fontScale="92500" lnSpcReduction="10000"/>
          </a:bodyPr>
          <a:lstStyle/>
          <a:p>
            <a:pPr marL="0" lvl="1" indent="0">
              <a:lnSpc>
                <a:spcPct val="120000"/>
              </a:lnSpc>
              <a:spcBef>
                <a:spcPts val="600"/>
              </a:spcBef>
              <a:spcAft>
                <a:spcPts val="600"/>
              </a:spcAft>
              <a:buClr>
                <a:schemeClr val="tx1"/>
              </a:buClr>
              <a:buNone/>
              <a:tabLst>
                <a:tab pos="895350" algn="l"/>
              </a:tabLst>
            </a:pPr>
            <a:r>
              <a:rPr lang="zh-CN" altLang="en-US" sz="3000" dirty="0">
                <a:latin typeface="微软雅黑" panose="020B0503020204020204" pitchFamily="34" charset="-122"/>
                <a:ea typeface="微软雅黑" panose="020B0503020204020204" pitchFamily="34" charset="-122"/>
                <a:sym typeface="Wingdings 2" panose="05020102010507070707" pitchFamily="18" charset="2"/>
              </a:rPr>
              <a:t> </a:t>
            </a:r>
            <a:r>
              <a:rPr lang="zh-CN" altLang="en-US" sz="3000" dirty="0">
                <a:latin typeface="微软雅黑" panose="020B0503020204020204" pitchFamily="34" charset="-122"/>
                <a:ea typeface="微软雅黑" panose="020B0503020204020204" pitchFamily="34" charset="-122"/>
              </a:rPr>
              <a:t>对于下面的源代码，转换成</a:t>
            </a:r>
            <a:r>
              <a:rPr lang="en-US" altLang="zh-CN" sz="3000" dirty="0">
                <a:latin typeface="微软雅黑" panose="020B0503020204020204" pitchFamily="34" charset="-122"/>
                <a:ea typeface="微软雅黑" panose="020B0503020204020204" pitchFamily="34" charset="-122"/>
              </a:rPr>
              <a:t>MIPS</a:t>
            </a:r>
            <a:r>
              <a:rPr lang="zh-CN" altLang="en-US" sz="3000" dirty="0">
                <a:latin typeface="微软雅黑" panose="020B0503020204020204" pitchFamily="34" charset="-122"/>
                <a:ea typeface="微软雅黑" panose="020B0503020204020204" pitchFamily="34" charset="-122"/>
              </a:rPr>
              <a:t>汇编语言，在不进行指令调度和进行指令调度两种情况下，分析其代码一次循环所需的执行时间。</a:t>
            </a:r>
          </a:p>
          <a:p>
            <a:pPr marL="0" indent="0" eaLnBrk="1" hangingPunct="1">
              <a:lnSpc>
                <a:spcPct val="120000"/>
              </a:lnSpc>
              <a:buFont typeface="Wingdings" pitchFamily="2" charset="2"/>
              <a:buNone/>
            </a:pPr>
            <a:r>
              <a:rPr lang="zh-CN" altLang="en-US" sz="2600" dirty="0">
                <a:solidFill>
                  <a:srgbClr val="330AE0"/>
                </a:solidFill>
                <a:latin typeface="Tw Cen MT Condensed Extra Bold" panose="020B0803020202020204" pitchFamily="34" charset="0"/>
              </a:rPr>
              <a:t>          </a:t>
            </a:r>
            <a:r>
              <a:rPr lang="en-US" altLang="zh-CN" sz="2600" dirty="0">
                <a:solidFill>
                  <a:srgbClr val="330AE0"/>
                </a:solidFill>
                <a:latin typeface="Tw Cen MT Condensed Extra Bold" panose="020B0803020202020204" pitchFamily="34" charset="0"/>
              </a:rPr>
              <a:t>for (</a:t>
            </a:r>
            <a:r>
              <a:rPr lang="en-US" altLang="zh-CN" sz="2600" dirty="0" err="1" smtClean="0">
                <a:solidFill>
                  <a:srgbClr val="330AE0"/>
                </a:solidFill>
                <a:latin typeface="Tw Cen MT Condensed Extra Bold" panose="020B0803020202020204" pitchFamily="34" charset="0"/>
              </a:rPr>
              <a:t>i</a:t>
            </a:r>
            <a:r>
              <a:rPr lang="en-US" altLang="zh-CN" sz="2600" dirty="0" smtClean="0">
                <a:solidFill>
                  <a:srgbClr val="330AE0"/>
                </a:solidFill>
                <a:latin typeface="Tw Cen MT Condensed Extra Bold" panose="020B0803020202020204" pitchFamily="34" charset="0"/>
              </a:rPr>
              <a:t>=1; </a:t>
            </a:r>
            <a:r>
              <a:rPr lang="en-US" altLang="zh-CN" sz="2600" dirty="0" err="1" smtClean="0">
                <a:solidFill>
                  <a:srgbClr val="330AE0"/>
                </a:solidFill>
                <a:latin typeface="Tw Cen MT Condensed Extra Bold" panose="020B0803020202020204" pitchFamily="34" charset="0"/>
              </a:rPr>
              <a:t>i</a:t>
            </a:r>
            <a:r>
              <a:rPr lang="en-US" altLang="zh-CN" sz="2600" dirty="0">
                <a:solidFill>
                  <a:srgbClr val="330AE0"/>
                </a:solidFill>
                <a:latin typeface="Tw Cen MT Condensed Extra Bold" panose="020B0803020202020204" pitchFamily="34" charset="0"/>
              </a:rPr>
              <a:t>&lt;=</a:t>
            </a:r>
            <a:r>
              <a:rPr lang="en-US" altLang="zh-CN" sz="2600" dirty="0" smtClean="0">
                <a:solidFill>
                  <a:srgbClr val="330AE0"/>
                </a:solidFill>
                <a:latin typeface="Tw Cen MT Condensed Extra Bold" panose="020B0803020202020204" pitchFamily="34" charset="0"/>
              </a:rPr>
              <a:t>1000</a:t>
            </a:r>
            <a:r>
              <a:rPr lang="en-US" altLang="zh-CN" sz="2600" dirty="0" smtClean="0">
                <a:solidFill>
                  <a:srgbClr val="330AE0"/>
                </a:solidFill>
                <a:latin typeface="Tw Cen MT Condensed Extra Bold" panose="020B0803020202020204" pitchFamily="34" charset="0"/>
              </a:rPr>
              <a:t>; </a:t>
            </a:r>
            <a:r>
              <a:rPr lang="en-US" altLang="zh-CN" sz="2600" dirty="0" err="1" smtClean="0">
                <a:solidFill>
                  <a:srgbClr val="330AE0"/>
                </a:solidFill>
                <a:latin typeface="Tw Cen MT Condensed Extra Bold" panose="020B0803020202020204" pitchFamily="34" charset="0"/>
              </a:rPr>
              <a:t>i</a:t>
            </a:r>
            <a:r>
              <a:rPr lang="en-US" altLang="zh-CN" sz="2600" dirty="0">
                <a:solidFill>
                  <a:srgbClr val="330AE0"/>
                </a:solidFill>
                <a:latin typeface="Tw Cen MT Condensed Extra Bold" panose="020B0803020202020204" pitchFamily="34" charset="0"/>
              </a:rPr>
              <a:t>++)</a:t>
            </a:r>
          </a:p>
          <a:p>
            <a:pPr marL="0" indent="0" eaLnBrk="1" hangingPunct="1">
              <a:lnSpc>
                <a:spcPct val="120000"/>
              </a:lnSpc>
              <a:buFont typeface="Wingdings" pitchFamily="2" charset="2"/>
              <a:buNone/>
            </a:pPr>
            <a:r>
              <a:rPr lang="en-US" altLang="zh-CN" sz="2600" dirty="0">
                <a:solidFill>
                  <a:srgbClr val="330AE0"/>
                </a:solidFill>
                <a:latin typeface="Tw Cen MT Condensed Extra Bold" panose="020B0803020202020204" pitchFamily="34" charset="0"/>
              </a:rPr>
              <a:t>	   x[</a:t>
            </a:r>
            <a:r>
              <a:rPr lang="en-US" altLang="zh-CN" sz="2600" dirty="0" err="1">
                <a:solidFill>
                  <a:srgbClr val="330AE0"/>
                </a:solidFill>
                <a:latin typeface="Tw Cen MT Condensed Extra Bold" panose="020B0803020202020204" pitchFamily="34" charset="0"/>
              </a:rPr>
              <a:t>i</a:t>
            </a:r>
            <a:r>
              <a:rPr lang="en-US" altLang="zh-CN" sz="2600" dirty="0">
                <a:solidFill>
                  <a:srgbClr val="330AE0"/>
                </a:solidFill>
                <a:latin typeface="Tw Cen MT Condensed Extra Bold" panose="020B0803020202020204" pitchFamily="34" charset="0"/>
              </a:rPr>
              <a:t>] = x[</a:t>
            </a:r>
            <a:r>
              <a:rPr lang="en-US" altLang="zh-CN" sz="2600" dirty="0" err="1">
                <a:solidFill>
                  <a:srgbClr val="330AE0"/>
                </a:solidFill>
                <a:latin typeface="Tw Cen MT Condensed Extra Bold" panose="020B0803020202020204" pitchFamily="34" charset="0"/>
              </a:rPr>
              <a:t>i</a:t>
            </a:r>
            <a:r>
              <a:rPr lang="en-US" altLang="zh-CN" sz="2600" dirty="0">
                <a:solidFill>
                  <a:srgbClr val="330AE0"/>
                </a:solidFill>
                <a:latin typeface="Tw Cen MT Condensed Extra Bold" panose="020B0803020202020204" pitchFamily="34" charset="0"/>
              </a:rPr>
              <a:t>] + s</a:t>
            </a:r>
            <a:r>
              <a:rPr lang="zh-CN" altLang="en-US" sz="2600" dirty="0">
                <a:solidFill>
                  <a:srgbClr val="330AE0"/>
                </a:solidFill>
                <a:latin typeface="Tw Cen MT Condensed Extra Bold" panose="020B0803020202020204" pitchFamily="34" charset="0"/>
              </a:rPr>
              <a:t>；</a:t>
            </a:r>
          </a:p>
          <a:p>
            <a:pPr marL="0" indent="0" eaLnBrk="1" hangingPunct="1">
              <a:lnSpc>
                <a:spcPct val="120000"/>
              </a:lnSpc>
              <a:buFont typeface="Wingdings" pitchFamily="2" charset="2"/>
              <a:buNone/>
            </a:pPr>
            <a:r>
              <a:rPr lang="zh-CN" altLang="en-US" sz="2600" b="1" dirty="0">
                <a:latin typeface="微软雅黑" panose="020B0503020204020204" pitchFamily="34" charset="-122"/>
                <a:ea typeface="微软雅黑" panose="020B0503020204020204" pitchFamily="34" charset="-122"/>
              </a:rPr>
              <a:t>   解： </a:t>
            </a:r>
            <a:r>
              <a:rPr lang="zh-CN" altLang="en-US" sz="2600" b="0" dirty="0">
                <a:latin typeface="微软雅黑" panose="020B0503020204020204" pitchFamily="34" charset="-122"/>
                <a:ea typeface="微软雅黑" panose="020B0503020204020204" pitchFamily="34" charset="-122"/>
              </a:rPr>
              <a:t>把该程序翻译成</a:t>
            </a:r>
            <a:r>
              <a:rPr lang="en-US" altLang="zh-CN" sz="2600" b="0" dirty="0">
                <a:latin typeface="微软雅黑" panose="020B0503020204020204" pitchFamily="34" charset="-122"/>
                <a:ea typeface="微软雅黑" panose="020B0503020204020204" pitchFamily="34" charset="-122"/>
              </a:rPr>
              <a:t>MIPS</a:t>
            </a:r>
            <a:r>
              <a:rPr lang="zh-CN" altLang="en-US" sz="2600" b="0" dirty="0">
                <a:latin typeface="微软雅黑" panose="020B0503020204020204" pitchFamily="34" charset="-122"/>
                <a:ea typeface="微软雅黑" panose="020B0503020204020204" pitchFamily="34" charset="-122"/>
              </a:rPr>
              <a:t>汇编语言代码：</a:t>
            </a:r>
          </a:p>
          <a:p>
            <a:pPr marL="0" indent="0" eaLnBrk="1" hangingPunct="1">
              <a:lnSpc>
                <a:spcPct val="120000"/>
              </a:lnSpc>
              <a:buFont typeface="Wingdings" pitchFamily="2" charset="2"/>
              <a:buNone/>
            </a:pPr>
            <a:r>
              <a:rPr lang="zh-CN" altLang="en-US" sz="2600" b="0" dirty="0">
                <a:latin typeface="微软雅黑" panose="020B0503020204020204" pitchFamily="34" charset="-122"/>
                <a:ea typeface="微软雅黑" panose="020B0503020204020204" pitchFamily="34" charset="-122"/>
              </a:rPr>
              <a:t>   假设：</a:t>
            </a:r>
            <a:endParaRPr lang="en-US" altLang="zh-CN" sz="2600" b="0" dirty="0">
              <a:latin typeface="微软雅黑" panose="020B0503020204020204" pitchFamily="34" charset="-122"/>
              <a:ea typeface="微软雅黑" panose="020B0503020204020204" pitchFamily="34" charset="-122"/>
            </a:endParaRPr>
          </a:p>
          <a:p>
            <a:pPr marL="1160463" indent="-449263" eaLnBrk="1" hangingPunct="1">
              <a:lnSpc>
                <a:spcPct val="120000"/>
              </a:lnSpc>
              <a:buFont typeface="+mj-ea"/>
              <a:buAutoNum type="circleNumDbPlain"/>
            </a:pPr>
            <a:r>
              <a:rPr lang="en-US" altLang="zh-CN" sz="2600" b="0" dirty="0">
                <a:latin typeface="微软雅黑" panose="020B0503020204020204" pitchFamily="34" charset="-122"/>
                <a:ea typeface="微软雅黑" panose="020B0503020204020204" pitchFamily="34" charset="-122"/>
              </a:rPr>
              <a:t>R1</a:t>
            </a:r>
            <a:r>
              <a:rPr lang="zh-CN" altLang="en-US" sz="2600" b="0" dirty="0">
                <a:latin typeface="微软雅黑" panose="020B0503020204020204" pitchFamily="34" charset="-122"/>
                <a:ea typeface="微软雅黑" panose="020B0503020204020204" pitchFamily="34" charset="-122"/>
              </a:rPr>
              <a:t>的初值是指向第一个元素</a:t>
            </a:r>
            <a:endParaRPr lang="en-US" altLang="zh-CN" sz="2600" b="0" dirty="0">
              <a:latin typeface="微软雅黑" panose="020B0503020204020204" pitchFamily="34" charset="-122"/>
              <a:ea typeface="微软雅黑" panose="020B0503020204020204" pitchFamily="34" charset="-122"/>
            </a:endParaRPr>
          </a:p>
          <a:p>
            <a:pPr marL="1160463" indent="-449263" eaLnBrk="1" hangingPunct="1">
              <a:lnSpc>
                <a:spcPct val="120000"/>
              </a:lnSpc>
              <a:buFont typeface="+mj-ea"/>
              <a:buAutoNum type="circleNumDbPlain"/>
            </a:pPr>
            <a:r>
              <a:rPr lang="en-US" altLang="zh-CN" sz="2600" b="0" dirty="0">
                <a:latin typeface="微软雅黑" panose="020B0503020204020204" pitchFamily="34" charset="-122"/>
                <a:ea typeface="微软雅黑" panose="020B0503020204020204" pitchFamily="34" charset="-122"/>
              </a:rPr>
              <a:t>8</a:t>
            </a:r>
            <a:r>
              <a:rPr lang="zh-CN" altLang="en-US" sz="2600" b="0" dirty="0">
                <a:latin typeface="微软雅黑" panose="020B0503020204020204" pitchFamily="34" charset="-122"/>
                <a:ea typeface="微软雅黑" panose="020B0503020204020204" pitchFamily="34" charset="-122"/>
              </a:rPr>
              <a:t>（</a:t>
            </a:r>
            <a:r>
              <a:rPr lang="en-US" altLang="zh-CN" sz="2600" b="0" dirty="0">
                <a:latin typeface="微软雅黑" panose="020B0503020204020204" pitchFamily="34" charset="-122"/>
                <a:ea typeface="微软雅黑" panose="020B0503020204020204" pitchFamily="34" charset="-122"/>
              </a:rPr>
              <a:t>R2</a:t>
            </a:r>
            <a:r>
              <a:rPr lang="zh-CN" altLang="en-US" sz="2600" b="0" dirty="0">
                <a:latin typeface="微软雅黑" panose="020B0503020204020204" pitchFamily="34" charset="-122"/>
                <a:ea typeface="微软雅黑" panose="020B0503020204020204" pitchFamily="34" charset="-122"/>
              </a:rPr>
              <a:t>）指向最后一个元素。</a:t>
            </a:r>
            <a:endParaRPr lang="en-US" altLang="zh-CN" sz="2600" b="0" dirty="0">
              <a:latin typeface="微软雅黑" panose="020B0503020204020204" pitchFamily="34" charset="-122"/>
              <a:ea typeface="微软雅黑" panose="020B0503020204020204" pitchFamily="34" charset="-122"/>
            </a:endParaRPr>
          </a:p>
          <a:p>
            <a:pPr marL="1160463" indent="-449263" eaLnBrk="1" hangingPunct="1">
              <a:lnSpc>
                <a:spcPct val="120000"/>
              </a:lnSpc>
              <a:buFont typeface="+mj-ea"/>
              <a:buAutoNum type="circleNumDbPlain"/>
            </a:pPr>
            <a:r>
              <a:rPr lang="zh-CN" altLang="en-US" sz="2600" b="0" dirty="0">
                <a:latin typeface="微软雅黑" panose="020B0503020204020204" pitchFamily="34" charset="-122"/>
                <a:ea typeface="微软雅黑" panose="020B0503020204020204" pitchFamily="34" charset="-122"/>
              </a:rPr>
              <a:t>浮点寄存器</a:t>
            </a:r>
            <a:r>
              <a:rPr lang="en-US" altLang="zh-CN" sz="2600" b="0" dirty="0">
                <a:latin typeface="微软雅黑" panose="020B0503020204020204" pitchFamily="34" charset="-122"/>
                <a:ea typeface="微软雅黑" panose="020B0503020204020204" pitchFamily="34" charset="-122"/>
              </a:rPr>
              <a:t>F2</a:t>
            </a:r>
            <a:r>
              <a:rPr lang="zh-CN" altLang="en-US" sz="2600" b="0" dirty="0">
                <a:latin typeface="微软雅黑" panose="020B0503020204020204" pitchFamily="34" charset="-122"/>
                <a:ea typeface="微软雅黑" panose="020B0503020204020204" pitchFamily="34" charset="-122"/>
              </a:rPr>
              <a:t>：用于保存常数</a:t>
            </a:r>
            <a:r>
              <a:rPr lang="en-US" altLang="zh-CN" sz="2600" b="0" dirty="0">
                <a:latin typeface="微软雅黑" panose="020B0503020204020204" pitchFamily="34" charset="-122"/>
                <a:ea typeface="微软雅黑" panose="020B0503020204020204" pitchFamily="34" charset="-122"/>
              </a:rPr>
              <a:t>s</a:t>
            </a:r>
            <a:r>
              <a:rPr lang="zh-CN" altLang="en-US" sz="2600" b="0" dirty="0">
                <a:latin typeface="微软雅黑" panose="020B0503020204020204" pitchFamily="34" charset="-122"/>
                <a:ea typeface="微软雅黑" panose="020B0503020204020204" pitchFamily="34" charset="-122"/>
              </a:rPr>
              <a:t>。</a:t>
            </a:r>
          </a:p>
          <a:p>
            <a:pPr marL="0" indent="0" eaLnBrk="1" hangingPunct="1">
              <a:lnSpc>
                <a:spcPct val="120000"/>
              </a:lnSpc>
              <a:buFont typeface="Wingdings" pitchFamily="2" charset="2"/>
              <a:buNone/>
            </a:pPr>
            <a:endParaRPr lang="zh-CN" altLang="en-US" sz="2400" dirty="0">
              <a:latin typeface="微软雅黑" pitchFamily="34" charset="-122"/>
            </a:endParaRPr>
          </a:p>
        </p:txBody>
      </p:sp>
      <p:sp>
        <p:nvSpPr>
          <p:cNvPr id="5"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指令调度示例</a:t>
            </a:r>
          </a:p>
        </p:txBody>
      </p:sp>
      <p:sp>
        <p:nvSpPr>
          <p:cNvPr id="2" name="文本框 1"/>
          <p:cNvSpPr txBox="1"/>
          <p:nvPr/>
        </p:nvSpPr>
        <p:spPr>
          <a:xfrm>
            <a:off x="973394" y="6165627"/>
            <a:ext cx="7480574" cy="461665"/>
          </a:xfrm>
          <a:prstGeom prst="rect">
            <a:avLst/>
          </a:prstGeom>
          <a:noFill/>
        </p:spPr>
        <p:txBody>
          <a:bodyPr wrap="none" rtlCol="0">
            <a:spAutoFit/>
          </a:bodyPr>
          <a:lstStyle/>
          <a:p>
            <a:r>
              <a:rPr lang="en-US" altLang="zh-CN" sz="2400" dirty="0" smtClean="0">
                <a:solidFill>
                  <a:srgbClr val="FF0000"/>
                </a:solidFill>
              </a:rPr>
              <a:t>Try to write MIPS assembly code for this function!</a:t>
            </a:r>
            <a:endParaRPr lang="zh-CN" altLang="en-US" sz="2400" dirty="0">
              <a:solidFill>
                <a:srgbClr val="FF0000"/>
              </a:solidFill>
            </a:endParaRPr>
          </a:p>
        </p:txBody>
      </p:sp>
    </p:spTree>
    <p:extLst>
      <p:ext uri="{BB962C8B-B14F-4D97-AF65-F5344CB8AC3E}">
        <p14:creationId xmlns:p14="http://schemas.microsoft.com/office/powerpoint/2010/main" val="662817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22563">
                                            <p:txEl>
                                              <p:pRg st="3" end="3"/>
                                            </p:txEl>
                                          </p:spTgt>
                                        </p:tgtEl>
                                        <p:attrNameLst>
                                          <p:attrName>style.visibility</p:attrName>
                                        </p:attrNameLst>
                                      </p:cBhvr>
                                      <p:to>
                                        <p:strVal val="visible"/>
                                      </p:to>
                                    </p:set>
                                    <p:animEffect transition="in" filter="wipe(down)">
                                      <p:cBhvr>
                                        <p:cTn id="7" dur="500"/>
                                        <p:tgtEl>
                                          <p:spTgt spid="322563">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22563">
                                            <p:txEl>
                                              <p:pRg st="4" end="4"/>
                                            </p:txEl>
                                          </p:spTgt>
                                        </p:tgtEl>
                                        <p:attrNameLst>
                                          <p:attrName>style.visibility</p:attrName>
                                        </p:attrNameLst>
                                      </p:cBhvr>
                                      <p:to>
                                        <p:strVal val="visible"/>
                                      </p:to>
                                    </p:set>
                                    <p:animEffect transition="in" filter="wipe(down)">
                                      <p:cBhvr>
                                        <p:cTn id="10" dur="500"/>
                                        <p:tgtEl>
                                          <p:spTgt spid="322563">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22563">
                                            <p:txEl>
                                              <p:pRg st="5" end="5"/>
                                            </p:txEl>
                                          </p:spTgt>
                                        </p:tgtEl>
                                        <p:attrNameLst>
                                          <p:attrName>style.visibility</p:attrName>
                                        </p:attrNameLst>
                                      </p:cBhvr>
                                      <p:to>
                                        <p:strVal val="visible"/>
                                      </p:to>
                                    </p:set>
                                    <p:animEffect transition="in" filter="wipe(down)">
                                      <p:cBhvr>
                                        <p:cTn id="13" dur="500"/>
                                        <p:tgtEl>
                                          <p:spTgt spid="322563">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22563">
                                            <p:txEl>
                                              <p:pRg st="6" end="6"/>
                                            </p:txEl>
                                          </p:spTgt>
                                        </p:tgtEl>
                                        <p:attrNameLst>
                                          <p:attrName>style.visibility</p:attrName>
                                        </p:attrNameLst>
                                      </p:cBhvr>
                                      <p:to>
                                        <p:strVal val="visible"/>
                                      </p:to>
                                    </p:set>
                                    <p:animEffect transition="in" filter="wipe(down)">
                                      <p:cBhvr>
                                        <p:cTn id="16" dur="500"/>
                                        <p:tgtEl>
                                          <p:spTgt spid="322563">
                                            <p:txEl>
                                              <p:pRg st="6" end="6"/>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22563">
                                            <p:txEl>
                                              <p:pRg st="7" end="7"/>
                                            </p:txEl>
                                          </p:spTgt>
                                        </p:tgtEl>
                                        <p:attrNameLst>
                                          <p:attrName>style.visibility</p:attrName>
                                        </p:attrNameLst>
                                      </p:cBhvr>
                                      <p:to>
                                        <p:strVal val="visible"/>
                                      </p:to>
                                    </p:set>
                                    <p:animEffect transition="in" filter="wipe(down)">
                                      <p:cBhvr>
                                        <p:cTn id="19" dur="500"/>
                                        <p:tgtEl>
                                          <p:spTgt spid="322563">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3" descr="Rectangle: Click to edit Master text styles&#10;Second level&#10;Third level&#10;Fourth level&#10;Fifth level"/>
          <p:cNvSpPr>
            <a:spLocks noGrp="1" noChangeArrowheads="1"/>
          </p:cNvSpPr>
          <p:nvPr>
            <p:ph type="body" idx="4294967295"/>
          </p:nvPr>
        </p:nvSpPr>
        <p:spPr>
          <a:xfrm>
            <a:off x="491613" y="1196752"/>
            <a:ext cx="7876029" cy="4681538"/>
          </a:xfrm>
        </p:spPr>
        <p:txBody>
          <a:bodyPr>
            <a:normAutofit/>
          </a:bodyPr>
          <a:lstStyle/>
          <a:p>
            <a:pPr marL="457200" indent="-457200" eaLnBrk="1" hangingPunct="1">
              <a:spcBef>
                <a:spcPts val="0"/>
              </a:spcBef>
              <a:buFont typeface="Wingdings" pitchFamily="2" charset="2"/>
              <a:buNone/>
            </a:pPr>
            <a:r>
              <a:rPr lang="en-US" altLang="zh-CN" sz="2400" b="1" dirty="0">
                <a:ea typeface="宋体" pitchFamily="2" charset="-122"/>
              </a:rPr>
              <a:t>Loop:</a:t>
            </a:r>
            <a:r>
              <a:rPr lang="zh-CN" altLang="en-US" sz="2400" b="1" dirty="0">
                <a:ea typeface="宋体" pitchFamily="2" charset="-122"/>
              </a:rPr>
              <a:t>  </a:t>
            </a:r>
            <a:r>
              <a:rPr lang="en-US" altLang="zh-CN" sz="2400" b="1" dirty="0">
                <a:ea typeface="宋体" pitchFamily="2" charset="-122"/>
              </a:rPr>
              <a:t>L.D	  </a:t>
            </a:r>
            <a:r>
              <a:rPr lang="en-US" altLang="zh-CN" sz="2400" b="1" dirty="0">
                <a:solidFill>
                  <a:srgbClr val="D60093"/>
                </a:solidFill>
                <a:ea typeface="宋体" pitchFamily="2" charset="-122"/>
              </a:rPr>
              <a:t>F0</a:t>
            </a:r>
            <a:r>
              <a:rPr lang="en-US" altLang="zh-CN" sz="2400" b="1" dirty="0">
                <a:ea typeface="宋体" pitchFamily="2" charset="-122"/>
              </a:rPr>
              <a:t>,0</a:t>
            </a:r>
            <a:r>
              <a:rPr lang="zh-CN" altLang="en-US" sz="2400" b="1" dirty="0">
                <a:ea typeface="宋体" pitchFamily="2" charset="-122"/>
              </a:rPr>
              <a:t>（</a:t>
            </a:r>
            <a:r>
              <a:rPr lang="en-US" altLang="zh-CN" sz="2400" b="1" dirty="0">
                <a:ea typeface="宋体" pitchFamily="2" charset="-122"/>
              </a:rPr>
              <a:t>R1</a:t>
            </a:r>
            <a:r>
              <a:rPr lang="zh-CN" altLang="en-US" sz="2400" b="1" dirty="0">
                <a:ea typeface="宋体" pitchFamily="2" charset="-122"/>
              </a:rPr>
              <a:t>）</a:t>
            </a:r>
            <a:endParaRPr lang="zh-CN" altLang="en-US" sz="2400" b="1" dirty="0">
              <a:solidFill>
                <a:srgbClr val="000000"/>
              </a:solidFill>
              <a:ea typeface="宋体" pitchFamily="2" charset="-122"/>
            </a:endParaRPr>
          </a:p>
          <a:p>
            <a:pPr marL="457200" indent="-457200" eaLnBrk="1" hangingPunct="1">
              <a:spcBef>
                <a:spcPts val="0"/>
              </a:spcBef>
              <a:buFont typeface="Wingdings" pitchFamily="2" charset="2"/>
              <a:buNone/>
            </a:pPr>
            <a:r>
              <a:rPr lang="zh-CN" altLang="en-US" sz="2400" b="1" dirty="0">
                <a:ea typeface="宋体" pitchFamily="2" charset="-122"/>
              </a:rPr>
              <a:t>            </a:t>
            </a:r>
            <a:r>
              <a:rPr lang="en-US" altLang="zh-CN" sz="2400" b="1" dirty="0">
                <a:ea typeface="宋体" pitchFamily="2" charset="-122"/>
              </a:rPr>
              <a:t>ADD.D	  </a:t>
            </a:r>
            <a:r>
              <a:rPr lang="en-US" altLang="zh-CN" sz="2400" b="1" dirty="0">
                <a:solidFill>
                  <a:srgbClr val="008000"/>
                </a:solidFill>
                <a:ea typeface="宋体" pitchFamily="2" charset="-122"/>
              </a:rPr>
              <a:t>F4</a:t>
            </a:r>
            <a:r>
              <a:rPr lang="en-US" altLang="zh-CN" sz="2400" b="1" dirty="0">
                <a:ea typeface="宋体" pitchFamily="2" charset="-122"/>
              </a:rPr>
              <a:t>,</a:t>
            </a:r>
            <a:r>
              <a:rPr lang="en-US" altLang="zh-CN" sz="2400" b="1" dirty="0">
                <a:solidFill>
                  <a:srgbClr val="D60093"/>
                </a:solidFill>
                <a:ea typeface="宋体" pitchFamily="2" charset="-122"/>
              </a:rPr>
              <a:t>F0</a:t>
            </a:r>
            <a:r>
              <a:rPr lang="en-US" altLang="zh-CN" sz="2400" b="1" dirty="0">
                <a:ea typeface="宋体" pitchFamily="2" charset="-122"/>
              </a:rPr>
              <a:t>,F2	     	   </a:t>
            </a:r>
          </a:p>
          <a:p>
            <a:pPr marL="457200" indent="-457200" eaLnBrk="1" hangingPunct="1">
              <a:spcBef>
                <a:spcPts val="0"/>
              </a:spcBef>
              <a:buFont typeface="Wingdings" pitchFamily="2" charset="2"/>
              <a:buNone/>
            </a:pPr>
            <a:r>
              <a:rPr lang="en-US" altLang="zh-CN" sz="2400" b="1" dirty="0">
                <a:ea typeface="宋体" pitchFamily="2" charset="-122"/>
              </a:rPr>
              <a:t>            S.D	  </a:t>
            </a:r>
            <a:r>
              <a:rPr lang="en-US" altLang="zh-CN" sz="2400" b="1" dirty="0">
                <a:solidFill>
                  <a:srgbClr val="008000"/>
                </a:solidFill>
                <a:ea typeface="宋体" pitchFamily="2" charset="-122"/>
              </a:rPr>
              <a:t>F4</a:t>
            </a:r>
            <a:r>
              <a:rPr lang="en-US" altLang="zh-CN" sz="2400" b="1" dirty="0">
                <a:ea typeface="宋体" pitchFamily="2" charset="-122"/>
              </a:rPr>
              <a:t>, 0</a:t>
            </a:r>
            <a:r>
              <a:rPr lang="zh-CN" altLang="en-US" sz="2400" b="1" dirty="0">
                <a:ea typeface="宋体" pitchFamily="2" charset="-122"/>
              </a:rPr>
              <a:t>（</a:t>
            </a:r>
            <a:r>
              <a:rPr lang="en-US" altLang="zh-CN" sz="2400" b="1" dirty="0">
                <a:ea typeface="宋体" pitchFamily="2" charset="-122"/>
              </a:rPr>
              <a:t>R1</a:t>
            </a:r>
            <a:r>
              <a:rPr lang="zh-CN" altLang="en-US" sz="2400" b="1" dirty="0">
                <a:ea typeface="宋体" pitchFamily="2" charset="-122"/>
              </a:rPr>
              <a:t>）	  </a:t>
            </a:r>
          </a:p>
          <a:p>
            <a:pPr marL="457200" indent="-457200" eaLnBrk="1" hangingPunct="1">
              <a:spcBef>
                <a:spcPts val="0"/>
              </a:spcBef>
              <a:buFont typeface="Wingdings" pitchFamily="2" charset="2"/>
              <a:buNone/>
            </a:pPr>
            <a:r>
              <a:rPr lang="zh-CN" altLang="en-US" sz="2400" b="1" dirty="0">
                <a:ea typeface="宋体" pitchFamily="2" charset="-122"/>
              </a:rPr>
              <a:t>            </a:t>
            </a:r>
            <a:r>
              <a:rPr lang="en-US" altLang="zh-CN" sz="2400" b="1" dirty="0">
                <a:ea typeface="宋体" pitchFamily="2" charset="-122"/>
              </a:rPr>
              <a:t>DADDIU   R1,R1</a:t>
            </a:r>
            <a:r>
              <a:rPr lang="zh-CN" altLang="en-US" sz="2400" b="1" dirty="0">
                <a:ea typeface="宋体" pitchFamily="2" charset="-122"/>
              </a:rPr>
              <a:t>，</a:t>
            </a:r>
            <a:r>
              <a:rPr lang="en-US" altLang="zh-CN" sz="2400" b="1" dirty="0">
                <a:ea typeface="宋体" pitchFamily="2" charset="-122"/>
              </a:rPr>
              <a:t>#-8	                    </a:t>
            </a:r>
            <a:endParaRPr lang="en-US" altLang="zh-CN" sz="2400" b="1" dirty="0">
              <a:solidFill>
                <a:srgbClr val="000000"/>
              </a:solidFill>
              <a:ea typeface="宋体" pitchFamily="2" charset="-122"/>
            </a:endParaRPr>
          </a:p>
          <a:p>
            <a:pPr marL="457200" indent="-457200" eaLnBrk="1" hangingPunct="1">
              <a:spcBef>
                <a:spcPts val="0"/>
              </a:spcBef>
              <a:buFont typeface="Wingdings" pitchFamily="2" charset="2"/>
              <a:buNone/>
            </a:pPr>
            <a:r>
              <a:rPr lang="en-US" altLang="zh-CN" sz="2400" b="1" dirty="0">
                <a:ea typeface="宋体" pitchFamily="2" charset="-122"/>
              </a:rPr>
              <a:t>            BNE	  R1,R2,Loop</a:t>
            </a:r>
          </a:p>
          <a:p>
            <a:pPr marL="457200" indent="-457200" eaLnBrk="1" hangingPunct="1">
              <a:buFont typeface="Wingdings" pitchFamily="2" charset="2"/>
              <a:buNone/>
            </a:pPr>
            <a:r>
              <a:rPr lang="zh-CN" altLang="en-US" sz="2400" b="0" dirty="0">
                <a:latin typeface="微软雅黑" panose="020B0503020204020204" pitchFamily="34" charset="-122"/>
                <a:ea typeface="微软雅黑" panose="020B0503020204020204" pitchFamily="34" charset="-122"/>
              </a:rPr>
              <a:t>其中：</a:t>
            </a:r>
          </a:p>
          <a:p>
            <a:pPr>
              <a:spcBef>
                <a:spcPts val="600"/>
              </a:spcBef>
              <a:spcAft>
                <a:spcPts val="600"/>
              </a:spcAft>
              <a:buClr>
                <a:schemeClr val="tx1"/>
              </a:buClr>
              <a:buSzPct val="100000"/>
              <a:tabLst>
                <a:tab pos="895350" algn="l"/>
              </a:tabLst>
            </a:pPr>
            <a:r>
              <a:rPr lang="zh-CN" altLang="en-US" sz="2400" dirty="0">
                <a:latin typeface="微软雅黑" panose="020B0503020204020204" pitchFamily="34" charset="-122"/>
                <a:ea typeface="微软雅黑" panose="020B0503020204020204" pitchFamily="34" charset="-122"/>
              </a:rPr>
              <a:t>整数寄存器</a:t>
            </a:r>
            <a:r>
              <a:rPr lang="en-US" altLang="zh-CN" sz="2400" dirty="0">
                <a:latin typeface="微软雅黑" panose="020B0503020204020204" pitchFamily="34" charset="-122"/>
                <a:ea typeface="微软雅黑" panose="020B0503020204020204" pitchFamily="34" charset="-122"/>
              </a:rPr>
              <a:t>R1</a:t>
            </a:r>
            <a:r>
              <a:rPr lang="zh-CN" altLang="en-US" sz="2400" dirty="0">
                <a:latin typeface="微软雅黑" panose="020B0503020204020204" pitchFamily="34" charset="-122"/>
                <a:ea typeface="微软雅黑" panose="020B0503020204020204" pitchFamily="34" charset="-122"/>
              </a:rPr>
              <a:t>指向向量中的当前元素</a:t>
            </a:r>
            <a:endParaRPr lang="en-US" altLang="zh-CN" sz="2400" dirty="0">
              <a:latin typeface="微软雅黑" panose="020B0503020204020204" pitchFamily="34" charset="-122"/>
              <a:ea typeface="微软雅黑" panose="020B0503020204020204" pitchFamily="34" charset="-122"/>
            </a:endParaRPr>
          </a:p>
          <a:p>
            <a:pPr>
              <a:spcBef>
                <a:spcPts val="600"/>
              </a:spcBef>
              <a:spcAft>
                <a:spcPts val="600"/>
              </a:spcAft>
              <a:buClr>
                <a:schemeClr val="tx1"/>
              </a:buClr>
              <a:buSzPct val="100000"/>
              <a:tabLst>
                <a:tab pos="895350" algn="l"/>
              </a:tabLst>
            </a:pPr>
            <a:r>
              <a:rPr lang="en-US" altLang="zh-CN" sz="2400" dirty="0">
                <a:latin typeface="微软雅黑" panose="020B0503020204020204" pitchFamily="34" charset="-122"/>
                <a:ea typeface="微软雅黑" panose="020B0503020204020204" pitchFamily="34" charset="-122"/>
              </a:rPr>
              <a:t>R1</a:t>
            </a:r>
            <a:r>
              <a:rPr lang="zh-CN" altLang="en-US" sz="2400" dirty="0">
                <a:latin typeface="微软雅黑" panose="020B0503020204020204" pitchFamily="34" charset="-122"/>
                <a:ea typeface="微软雅黑" panose="020B0503020204020204" pitchFamily="34" charset="-122"/>
              </a:rPr>
              <a:t>初值为向量中最高端元素的地址</a:t>
            </a:r>
          </a:p>
          <a:p>
            <a:pPr marL="457200" indent="-457200" eaLnBrk="1" hangingPunct="1">
              <a:buClr>
                <a:schemeClr val="hlink"/>
              </a:buClr>
              <a:buSzPct val="60000"/>
              <a:buFont typeface="Wingdings" pitchFamily="2" charset="2"/>
              <a:buNone/>
            </a:pPr>
            <a:r>
              <a:rPr lang="zh-CN" altLang="en-US" sz="2000" dirty="0">
                <a:solidFill>
                  <a:srgbClr val="000000"/>
                </a:solidFill>
                <a:latin typeface="宋体" pitchFamily="2" charset="-122"/>
                <a:ea typeface="宋体" pitchFamily="2" charset="-122"/>
              </a:rPr>
              <a:t>	            </a:t>
            </a:r>
          </a:p>
        </p:txBody>
      </p:sp>
      <p:sp>
        <p:nvSpPr>
          <p:cNvPr id="5"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指令调度示例</a:t>
            </a:r>
          </a:p>
        </p:txBody>
      </p:sp>
    </p:spTree>
    <p:extLst>
      <p:ext uri="{BB962C8B-B14F-4D97-AF65-F5344CB8AC3E}">
        <p14:creationId xmlns:p14="http://schemas.microsoft.com/office/powerpoint/2010/main" val="1400013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2" name="Rectangle 4"/>
          <p:cNvSpPr>
            <a:spLocks noChangeArrowheads="1"/>
          </p:cNvSpPr>
          <p:nvPr/>
        </p:nvSpPr>
        <p:spPr bwMode="auto">
          <a:xfrm>
            <a:off x="395536" y="1268760"/>
            <a:ext cx="8208912" cy="5328592"/>
          </a:xfrm>
          <a:prstGeom prst="rect">
            <a:avLst/>
          </a:prstGeom>
          <a:noFill/>
          <a:ln w="9525">
            <a:noFill/>
            <a:miter lim="800000"/>
            <a:headEnd/>
            <a:tailEnd/>
          </a:ln>
        </p:spPr>
        <p:txBody>
          <a:bodyPr/>
          <a:lstStyle/>
          <a:p>
            <a:pPr lvl="1" indent="-457200">
              <a:spcBef>
                <a:spcPts val="600"/>
              </a:spcBef>
              <a:spcAft>
                <a:spcPts val="600"/>
              </a:spcAft>
              <a:buClr>
                <a:schemeClr val="tx1"/>
              </a:buClr>
              <a:buSzPct val="100000"/>
              <a:buFont typeface="Arial" panose="020B0604020202020204" pitchFamily="34" charset="0"/>
              <a:buChar char="•"/>
              <a:tabLst>
                <a:tab pos="895350" algn="l"/>
              </a:tabLst>
            </a:pPr>
            <a:r>
              <a:rPr lang="zh-CN" altLang="en-US" sz="2800" b="0" dirty="0">
                <a:latin typeface="微软雅黑" panose="020B0503020204020204" pitchFamily="34" charset="-122"/>
                <a:ea typeface="微软雅黑" panose="020B0503020204020204" pitchFamily="34" charset="-122"/>
              </a:rPr>
              <a:t>不进行指令调度的情况下，程序的实际执行情况：</a:t>
            </a:r>
            <a:endParaRPr lang="en-US" altLang="zh-CN" sz="2800" b="0" dirty="0">
              <a:latin typeface="微软雅黑" panose="020B0503020204020204" pitchFamily="34" charset="-122"/>
              <a:ea typeface="微软雅黑" panose="020B0503020204020204" pitchFamily="34" charset="-122"/>
            </a:endParaRPr>
          </a:p>
          <a:p>
            <a:pPr marL="742950" lvl="1" indent="-285750">
              <a:spcBef>
                <a:spcPts val="600"/>
              </a:spcBef>
              <a:spcAft>
                <a:spcPts val="600"/>
              </a:spcAft>
              <a:buClr>
                <a:srgbClr val="33CC33"/>
              </a:buClr>
              <a:buSzPct val="80000"/>
              <a:buFont typeface="Wingdings 2" pitchFamily="18" charset="2"/>
              <a:buNone/>
            </a:pP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E24C05"/>
                </a:solidFill>
                <a:latin typeface="微软雅黑" panose="020B0503020204020204" pitchFamily="34" charset="-122"/>
                <a:ea typeface="微软雅黑" panose="020B0503020204020204" pitchFamily="34" charset="-122"/>
              </a:rPr>
              <a:t>	                   </a:t>
            </a:r>
            <a:r>
              <a:rPr lang="zh-CN" altLang="en-US" sz="2000" b="0" dirty="0">
                <a:solidFill>
                  <a:srgbClr val="E24C05"/>
                </a:solidFill>
                <a:latin typeface="微软雅黑" panose="020B0503020204020204" pitchFamily="34" charset="-122"/>
                <a:ea typeface="微软雅黑" panose="020B0503020204020204" pitchFamily="34" charset="-122"/>
              </a:rPr>
              <a:t>指令流出时钟</a:t>
            </a:r>
          </a:p>
          <a:p>
            <a:pPr marL="1262063" lvl="1" indent="-804863">
              <a:spcBef>
                <a:spcPts val="0"/>
              </a:spcBef>
              <a:spcAft>
                <a:spcPts val="0"/>
              </a:spcAft>
              <a:buClr>
                <a:srgbClr val="33CC33"/>
              </a:buClr>
              <a:buSzPct val="80000"/>
              <a:buFont typeface="Wingdings 2" pitchFamily="18" charset="2"/>
              <a:buNone/>
            </a:pPr>
            <a:r>
              <a:rPr lang="zh-CN" altLang="en-US" sz="2000" dirty="0">
                <a:latin typeface="Tw Cen MT" panose="020B0602020104020603" pitchFamily="34" charset="0"/>
                <a:ea typeface="楷体" panose="02010609060101010101" pitchFamily="49" charset="-122"/>
              </a:rPr>
              <a:t>   </a:t>
            </a:r>
            <a:r>
              <a:rPr lang="en-US" altLang="zh-CN" sz="2000" dirty="0">
                <a:latin typeface="Tw Cen MT" panose="020B0602020104020603" pitchFamily="34" charset="0"/>
                <a:ea typeface="楷体" panose="02010609060101010101" pitchFamily="49" charset="-122"/>
              </a:rPr>
              <a:t>Loop: L.D	  </a:t>
            </a:r>
            <a:r>
              <a:rPr lang="en-US" altLang="zh-CN" sz="2000" dirty="0">
                <a:solidFill>
                  <a:srgbClr val="D60093"/>
                </a:solidFill>
                <a:latin typeface="Tw Cen MT" panose="020B0602020104020603" pitchFamily="34" charset="0"/>
                <a:ea typeface="楷体" panose="02010609060101010101" pitchFamily="49" charset="-122"/>
              </a:rPr>
              <a:t>F0</a:t>
            </a:r>
            <a:r>
              <a:rPr lang="en-US" altLang="zh-CN" sz="2000" dirty="0">
                <a:latin typeface="Tw Cen MT" panose="020B0602020104020603" pitchFamily="34" charset="0"/>
                <a:ea typeface="楷体" panose="02010609060101010101" pitchFamily="49" charset="-122"/>
              </a:rPr>
              <a:t>, 0(R1)</a:t>
            </a:r>
            <a:r>
              <a:rPr lang="zh-CN" altLang="en-US" sz="2000" dirty="0">
                <a:latin typeface="Tw Cen MT" panose="020B0602020104020603" pitchFamily="34" charset="0"/>
                <a:ea typeface="楷体" panose="02010609060101010101" pitchFamily="49" charset="-122"/>
              </a:rPr>
              <a:t> 	               </a:t>
            </a:r>
            <a:r>
              <a:rPr lang="en-US" altLang="zh-CN" sz="2000" dirty="0">
                <a:solidFill>
                  <a:schemeClr val="tx2"/>
                </a:solidFill>
                <a:latin typeface="Tw Cen MT" panose="020B0602020104020603" pitchFamily="34" charset="0"/>
                <a:ea typeface="楷体" panose="02010609060101010101" pitchFamily="49" charset="-122"/>
              </a:rPr>
              <a:t>1</a:t>
            </a:r>
          </a:p>
          <a:p>
            <a:pPr marL="1262063" lvl="1" indent="-804863">
              <a:spcBef>
                <a:spcPts val="0"/>
              </a:spcBef>
              <a:spcAft>
                <a:spcPts val="0"/>
              </a:spcAft>
              <a:buClr>
                <a:srgbClr val="33CC33"/>
              </a:buClr>
              <a:buSzPct val="80000"/>
              <a:buFont typeface="Wingdings 2" pitchFamily="18" charset="2"/>
              <a:buNone/>
            </a:pPr>
            <a:r>
              <a:rPr lang="en-US" altLang="zh-CN" sz="2000" dirty="0">
                <a:latin typeface="Tw Cen MT" panose="020B0602020104020603" pitchFamily="34" charset="0"/>
                <a:ea typeface="楷体" panose="02010609060101010101" pitchFamily="49" charset="-122"/>
              </a:rPr>
              <a:t>	</a:t>
            </a:r>
            <a:r>
              <a:rPr lang="zh-CN" altLang="en-US" sz="2000" dirty="0">
                <a:solidFill>
                  <a:srgbClr val="3333FF"/>
                </a:solidFill>
                <a:latin typeface="Tw Cen MT" panose="020B0602020104020603" pitchFamily="34" charset="0"/>
                <a:ea typeface="楷体" panose="02010609060101010101" pitchFamily="49" charset="-122"/>
              </a:rPr>
              <a:t>（空转）</a:t>
            </a:r>
            <a:r>
              <a:rPr lang="zh-CN" altLang="en-US" sz="2000" dirty="0">
                <a:latin typeface="Tw Cen MT" panose="020B0602020104020603" pitchFamily="34" charset="0"/>
                <a:ea typeface="楷体" panose="02010609060101010101" pitchFamily="49" charset="-122"/>
              </a:rPr>
              <a:t>		               </a:t>
            </a:r>
            <a:r>
              <a:rPr lang="en-US" altLang="zh-CN" sz="2000" dirty="0">
                <a:solidFill>
                  <a:schemeClr val="tx2"/>
                </a:solidFill>
                <a:latin typeface="Tw Cen MT" panose="020B0602020104020603" pitchFamily="34" charset="0"/>
                <a:ea typeface="楷体" panose="02010609060101010101" pitchFamily="49" charset="-122"/>
              </a:rPr>
              <a:t>2</a:t>
            </a:r>
          </a:p>
          <a:p>
            <a:pPr marL="1262063" lvl="1" indent="-804863">
              <a:spcBef>
                <a:spcPts val="0"/>
              </a:spcBef>
              <a:spcAft>
                <a:spcPts val="0"/>
              </a:spcAft>
              <a:buClr>
                <a:srgbClr val="33CC33"/>
              </a:buClr>
              <a:buSzPct val="80000"/>
              <a:buFont typeface="Wingdings 2" pitchFamily="18" charset="2"/>
              <a:buNone/>
            </a:pPr>
            <a:r>
              <a:rPr lang="en-US" altLang="zh-CN" sz="2000" dirty="0">
                <a:latin typeface="Tw Cen MT" panose="020B0602020104020603" pitchFamily="34" charset="0"/>
                <a:ea typeface="楷体" panose="02010609060101010101" pitchFamily="49" charset="-122"/>
              </a:rPr>
              <a:t>	 ADD.D  </a:t>
            </a:r>
            <a:r>
              <a:rPr lang="en-US" altLang="zh-CN" sz="2000" dirty="0">
                <a:solidFill>
                  <a:srgbClr val="008000"/>
                </a:solidFill>
                <a:latin typeface="Tw Cen MT" panose="020B0602020104020603" pitchFamily="34" charset="0"/>
                <a:ea typeface="楷体" panose="02010609060101010101" pitchFamily="49" charset="-122"/>
              </a:rPr>
              <a:t>F4</a:t>
            </a:r>
            <a:r>
              <a:rPr lang="en-US" altLang="zh-CN" sz="2000" dirty="0">
                <a:latin typeface="Tw Cen MT" panose="020B0602020104020603" pitchFamily="34" charset="0"/>
                <a:ea typeface="楷体" panose="02010609060101010101" pitchFamily="49" charset="-122"/>
              </a:rPr>
              <a:t>, </a:t>
            </a:r>
            <a:r>
              <a:rPr lang="en-US" altLang="zh-CN" sz="2000" dirty="0">
                <a:solidFill>
                  <a:srgbClr val="D60093"/>
                </a:solidFill>
                <a:latin typeface="Tw Cen MT" panose="020B0602020104020603" pitchFamily="34" charset="0"/>
                <a:ea typeface="楷体" panose="02010609060101010101" pitchFamily="49" charset="-122"/>
              </a:rPr>
              <a:t>F0</a:t>
            </a:r>
            <a:r>
              <a:rPr lang="en-US" altLang="zh-CN" sz="2000" dirty="0">
                <a:latin typeface="Tw Cen MT" panose="020B0602020104020603" pitchFamily="34" charset="0"/>
                <a:ea typeface="楷体" panose="02010609060101010101" pitchFamily="49" charset="-122"/>
              </a:rPr>
              <a:t>, F2 	               </a:t>
            </a:r>
            <a:r>
              <a:rPr lang="en-US" altLang="zh-CN" sz="2000" dirty="0">
                <a:solidFill>
                  <a:schemeClr val="tx2"/>
                </a:solidFill>
                <a:latin typeface="Tw Cen MT" panose="020B0602020104020603" pitchFamily="34" charset="0"/>
                <a:ea typeface="楷体" panose="02010609060101010101" pitchFamily="49" charset="-122"/>
              </a:rPr>
              <a:t>3</a:t>
            </a:r>
          </a:p>
          <a:p>
            <a:pPr marL="1262063" lvl="1" indent="-804863">
              <a:spcBef>
                <a:spcPts val="0"/>
              </a:spcBef>
              <a:spcAft>
                <a:spcPts val="0"/>
              </a:spcAft>
              <a:buClr>
                <a:srgbClr val="33CC33"/>
              </a:buClr>
              <a:buSzPct val="80000"/>
              <a:buFont typeface="Wingdings 2" pitchFamily="18" charset="2"/>
              <a:buNone/>
            </a:pPr>
            <a:r>
              <a:rPr lang="en-US" altLang="zh-CN" sz="2000" dirty="0">
                <a:latin typeface="Tw Cen MT" panose="020B0602020104020603" pitchFamily="34" charset="0"/>
                <a:ea typeface="楷体" panose="02010609060101010101" pitchFamily="49" charset="-122"/>
              </a:rPr>
              <a:t>	</a:t>
            </a:r>
            <a:r>
              <a:rPr lang="zh-CN" altLang="en-US" sz="2000" dirty="0">
                <a:latin typeface="Tw Cen MT" panose="020B0602020104020603" pitchFamily="34" charset="0"/>
                <a:ea typeface="楷体" panose="02010609060101010101" pitchFamily="49" charset="-122"/>
              </a:rPr>
              <a:t>（</a:t>
            </a:r>
            <a:r>
              <a:rPr lang="zh-CN" altLang="en-US" sz="2000" dirty="0">
                <a:solidFill>
                  <a:srgbClr val="3333FF"/>
                </a:solidFill>
                <a:latin typeface="Tw Cen MT" panose="020B0602020104020603" pitchFamily="34" charset="0"/>
                <a:ea typeface="楷体" panose="02010609060101010101" pitchFamily="49" charset="-122"/>
              </a:rPr>
              <a:t>空转）		               </a:t>
            </a:r>
            <a:r>
              <a:rPr lang="en-US" altLang="zh-CN" sz="2000" dirty="0">
                <a:solidFill>
                  <a:schemeClr val="tx2"/>
                </a:solidFill>
                <a:latin typeface="Tw Cen MT" panose="020B0602020104020603" pitchFamily="34" charset="0"/>
                <a:ea typeface="楷体" panose="02010609060101010101" pitchFamily="49" charset="-122"/>
              </a:rPr>
              <a:t>4</a:t>
            </a:r>
          </a:p>
          <a:p>
            <a:pPr marL="1262063" lvl="1" indent="-804863">
              <a:spcBef>
                <a:spcPts val="0"/>
              </a:spcBef>
              <a:spcAft>
                <a:spcPts val="0"/>
              </a:spcAft>
              <a:buClr>
                <a:srgbClr val="33CC33"/>
              </a:buClr>
              <a:buSzPct val="80000"/>
              <a:buFont typeface="Wingdings 2" pitchFamily="18" charset="2"/>
              <a:buNone/>
            </a:pPr>
            <a:r>
              <a:rPr lang="en-US" altLang="zh-CN" sz="2000" dirty="0">
                <a:solidFill>
                  <a:srgbClr val="3333FF"/>
                </a:solidFill>
                <a:latin typeface="Tw Cen MT" panose="020B0602020104020603" pitchFamily="34" charset="0"/>
                <a:ea typeface="楷体" panose="02010609060101010101" pitchFamily="49" charset="-122"/>
              </a:rPr>
              <a:t>	</a:t>
            </a:r>
            <a:r>
              <a:rPr lang="zh-CN" altLang="en-US" sz="2000" dirty="0">
                <a:solidFill>
                  <a:srgbClr val="3333FF"/>
                </a:solidFill>
                <a:latin typeface="Tw Cen MT" panose="020B0602020104020603" pitchFamily="34" charset="0"/>
                <a:ea typeface="楷体" panose="02010609060101010101" pitchFamily="49" charset="-122"/>
              </a:rPr>
              <a:t>（空转）</a:t>
            </a:r>
            <a:r>
              <a:rPr lang="zh-CN" altLang="en-US" sz="2000" dirty="0">
                <a:latin typeface="Tw Cen MT" panose="020B0602020104020603" pitchFamily="34" charset="0"/>
                <a:ea typeface="楷体" panose="02010609060101010101" pitchFamily="49" charset="-122"/>
              </a:rPr>
              <a:t>		               </a:t>
            </a:r>
            <a:r>
              <a:rPr lang="en-US" altLang="zh-CN" sz="2000" dirty="0">
                <a:solidFill>
                  <a:schemeClr val="tx2"/>
                </a:solidFill>
                <a:latin typeface="Tw Cen MT" panose="020B0602020104020603" pitchFamily="34" charset="0"/>
                <a:ea typeface="楷体" panose="02010609060101010101" pitchFamily="49" charset="-122"/>
              </a:rPr>
              <a:t>5</a:t>
            </a:r>
          </a:p>
          <a:p>
            <a:pPr marL="1262063" lvl="1" indent="-804863">
              <a:spcBef>
                <a:spcPts val="0"/>
              </a:spcBef>
              <a:spcAft>
                <a:spcPts val="0"/>
              </a:spcAft>
              <a:buClr>
                <a:srgbClr val="33CC33"/>
              </a:buClr>
              <a:buSzPct val="80000"/>
              <a:buFont typeface="Wingdings 2" pitchFamily="18" charset="2"/>
              <a:buNone/>
            </a:pPr>
            <a:r>
              <a:rPr lang="en-US" altLang="zh-CN" sz="2000" dirty="0">
                <a:latin typeface="Tw Cen MT" panose="020B0602020104020603" pitchFamily="34" charset="0"/>
                <a:ea typeface="楷体" panose="02010609060101010101" pitchFamily="49" charset="-122"/>
              </a:rPr>
              <a:t>	 S.D	  </a:t>
            </a:r>
            <a:r>
              <a:rPr lang="en-US" altLang="zh-CN" sz="2000" dirty="0">
                <a:solidFill>
                  <a:srgbClr val="008000"/>
                </a:solidFill>
                <a:latin typeface="Tw Cen MT" panose="020B0602020104020603" pitchFamily="34" charset="0"/>
                <a:ea typeface="楷体" panose="02010609060101010101" pitchFamily="49" charset="-122"/>
              </a:rPr>
              <a:t>F4</a:t>
            </a:r>
            <a:r>
              <a:rPr lang="en-US" altLang="zh-CN" sz="2000" dirty="0">
                <a:latin typeface="Tw Cen MT" panose="020B0602020104020603" pitchFamily="34" charset="0"/>
                <a:ea typeface="楷体" panose="02010609060101010101" pitchFamily="49" charset="-122"/>
              </a:rPr>
              <a:t>, 0(R1)</a:t>
            </a:r>
            <a:r>
              <a:rPr lang="zh-CN" altLang="en-US" sz="2000" dirty="0">
                <a:latin typeface="Tw Cen MT" panose="020B0602020104020603" pitchFamily="34" charset="0"/>
                <a:ea typeface="楷体" panose="02010609060101010101" pitchFamily="49" charset="-122"/>
              </a:rPr>
              <a:t> 	               </a:t>
            </a:r>
            <a:r>
              <a:rPr lang="en-US" altLang="zh-CN" sz="2000" dirty="0">
                <a:solidFill>
                  <a:schemeClr val="tx2"/>
                </a:solidFill>
                <a:latin typeface="Tw Cen MT" panose="020B0602020104020603" pitchFamily="34" charset="0"/>
                <a:ea typeface="楷体" panose="02010609060101010101" pitchFamily="49" charset="-122"/>
              </a:rPr>
              <a:t>6</a:t>
            </a:r>
          </a:p>
          <a:p>
            <a:pPr marL="1262063" lvl="1" indent="-804863">
              <a:spcBef>
                <a:spcPts val="0"/>
              </a:spcBef>
              <a:spcAft>
                <a:spcPts val="0"/>
              </a:spcAft>
              <a:buClr>
                <a:srgbClr val="33CC33"/>
              </a:buClr>
              <a:buSzPct val="80000"/>
              <a:buFont typeface="Wingdings 2" pitchFamily="18" charset="2"/>
              <a:buNone/>
            </a:pPr>
            <a:r>
              <a:rPr lang="en-US" altLang="zh-CN" sz="2000" dirty="0">
                <a:latin typeface="Tw Cen MT" panose="020B0602020104020603" pitchFamily="34" charset="0"/>
                <a:ea typeface="楷体" panose="02010609060101010101" pitchFamily="49" charset="-122"/>
              </a:rPr>
              <a:t>	 DADDIU  </a:t>
            </a:r>
            <a:r>
              <a:rPr lang="en-US" altLang="zh-CN" sz="2000" dirty="0">
                <a:solidFill>
                  <a:srgbClr val="E24C05"/>
                </a:solidFill>
                <a:latin typeface="Tw Cen MT" panose="020B0602020104020603" pitchFamily="34" charset="0"/>
                <a:ea typeface="楷体" panose="02010609060101010101" pitchFamily="49" charset="-122"/>
              </a:rPr>
              <a:t>R1</a:t>
            </a:r>
            <a:r>
              <a:rPr lang="en-US" altLang="zh-CN" sz="2000" dirty="0">
                <a:latin typeface="Tw Cen MT" panose="020B0602020104020603" pitchFamily="34" charset="0"/>
                <a:ea typeface="楷体" panose="02010609060101010101" pitchFamily="49" charset="-122"/>
              </a:rPr>
              <a:t>, R1</a:t>
            </a:r>
            <a:r>
              <a:rPr lang="zh-CN" altLang="en-US" sz="2000" dirty="0">
                <a:latin typeface="Tw Cen MT" panose="020B0602020104020603" pitchFamily="34" charset="0"/>
                <a:ea typeface="楷体" panose="02010609060101010101" pitchFamily="49" charset="-122"/>
              </a:rPr>
              <a:t>，</a:t>
            </a:r>
            <a:r>
              <a:rPr lang="en-US" altLang="zh-CN" sz="2000" dirty="0">
                <a:latin typeface="Tw Cen MT" panose="020B0602020104020603" pitchFamily="34" charset="0"/>
                <a:ea typeface="楷体" panose="02010609060101010101" pitchFamily="49" charset="-122"/>
              </a:rPr>
              <a:t># -8 	  </a:t>
            </a:r>
            <a:r>
              <a:rPr lang="en-US" altLang="zh-CN" sz="2000" dirty="0">
                <a:solidFill>
                  <a:schemeClr val="tx2"/>
                </a:solidFill>
                <a:latin typeface="Tw Cen MT" panose="020B0602020104020603" pitchFamily="34" charset="0"/>
                <a:ea typeface="楷体" panose="02010609060101010101" pitchFamily="49" charset="-122"/>
              </a:rPr>
              <a:t>7</a:t>
            </a:r>
          </a:p>
          <a:p>
            <a:pPr marL="1262063" lvl="1" indent="-804863">
              <a:spcBef>
                <a:spcPts val="0"/>
              </a:spcBef>
              <a:spcAft>
                <a:spcPts val="0"/>
              </a:spcAft>
              <a:buClr>
                <a:srgbClr val="33CC33"/>
              </a:buClr>
              <a:buSzPct val="80000"/>
              <a:buFont typeface="Wingdings 2" pitchFamily="18" charset="2"/>
              <a:buNone/>
            </a:pPr>
            <a:r>
              <a:rPr lang="zh-CN" altLang="en-US" sz="2000" dirty="0">
                <a:solidFill>
                  <a:srgbClr val="3333FF"/>
                </a:solidFill>
                <a:latin typeface="Tw Cen MT" panose="020B0602020104020603" pitchFamily="34" charset="0"/>
                <a:ea typeface="楷体" panose="02010609060101010101" pitchFamily="49" charset="-122"/>
              </a:rPr>
              <a:t>           （空转）</a:t>
            </a:r>
            <a:r>
              <a:rPr lang="zh-CN" altLang="en-US" sz="2000" dirty="0">
                <a:latin typeface="Tw Cen MT" panose="020B0602020104020603" pitchFamily="34" charset="0"/>
                <a:ea typeface="楷体" panose="02010609060101010101" pitchFamily="49" charset="-122"/>
              </a:rPr>
              <a:t>		               </a:t>
            </a:r>
            <a:r>
              <a:rPr lang="en-US" altLang="zh-CN" sz="2000" dirty="0">
                <a:solidFill>
                  <a:schemeClr val="tx2"/>
                </a:solidFill>
                <a:latin typeface="Tw Cen MT" panose="020B0602020104020603" pitchFamily="34" charset="0"/>
                <a:ea typeface="楷体" panose="02010609060101010101" pitchFamily="49" charset="-122"/>
              </a:rPr>
              <a:t>8</a:t>
            </a:r>
          </a:p>
          <a:p>
            <a:pPr marL="1262063" lvl="1" indent="-804863">
              <a:spcBef>
                <a:spcPts val="0"/>
              </a:spcBef>
              <a:spcAft>
                <a:spcPts val="0"/>
              </a:spcAft>
              <a:buClr>
                <a:srgbClr val="33CC33"/>
              </a:buClr>
              <a:buSzPct val="80000"/>
              <a:buFont typeface="Wingdings 2" pitchFamily="18" charset="2"/>
              <a:buNone/>
            </a:pPr>
            <a:r>
              <a:rPr lang="en-US" altLang="zh-CN" sz="2000" dirty="0">
                <a:latin typeface="Tw Cen MT" panose="020B0602020104020603" pitchFamily="34" charset="0"/>
                <a:ea typeface="楷体" panose="02010609060101010101" pitchFamily="49" charset="-122"/>
              </a:rPr>
              <a:t>	 BNE	  </a:t>
            </a:r>
            <a:r>
              <a:rPr lang="en-US" altLang="zh-CN" sz="2000" dirty="0">
                <a:solidFill>
                  <a:srgbClr val="E24C05"/>
                </a:solidFill>
                <a:latin typeface="Tw Cen MT" panose="020B0602020104020603" pitchFamily="34" charset="0"/>
                <a:ea typeface="楷体" panose="02010609060101010101" pitchFamily="49" charset="-122"/>
              </a:rPr>
              <a:t>R1</a:t>
            </a:r>
            <a:r>
              <a:rPr lang="en-US" altLang="zh-CN" sz="2000" dirty="0">
                <a:latin typeface="Tw Cen MT" panose="020B0602020104020603" pitchFamily="34" charset="0"/>
                <a:ea typeface="楷体" panose="02010609060101010101" pitchFamily="49" charset="-122"/>
              </a:rPr>
              <a:t>, R2, Loop                     </a:t>
            </a:r>
            <a:r>
              <a:rPr lang="en-US" altLang="zh-CN" sz="2000" dirty="0">
                <a:solidFill>
                  <a:schemeClr val="tx2"/>
                </a:solidFill>
                <a:latin typeface="Tw Cen MT" panose="020B0602020104020603" pitchFamily="34" charset="0"/>
                <a:ea typeface="楷体" panose="02010609060101010101" pitchFamily="49" charset="-122"/>
              </a:rPr>
              <a:t>9</a:t>
            </a:r>
          </a:p>
          <a:p>
            <a:pPr marL="1262063" lvl="1" indent="-804863">
              <a:spcBef>
                <a:spcPts val="0"/>
              </a:spcBef>
              <a:spcAft>
                <a:spcPts val="0"/>
              </a:spcAft>
              <a:buClr>
                <a:srgbClr val="33CC33"/>
              </a:buClr>
              <a:buSzPct val="80000"/>
              <a:buFont typeface="Wingdings 2" pitchFamily="18" charset="2"/>
              <a:buNone/>
            </a:pPr>
            <a:r>
              <a:rPr lang="en-US" altLang="zh-CN" sz="2000" dirty="0">
                <a:latin typeface="Tw Cen MT" panose="020B0602020104020603" pitchFamily="34" charset="0"/>
                <a:ea typeface="楷体" panose="02010609060101010101" pitchFamily="49" charset="-122"/>
              </a:rPr>
              <a:t>	</a:t>
            </a:r>
            <a:r>
              <a:rPr lang="zh-CN" altLang="en-US" sz="2000" dirty="0">
                <a:solidFill>
                  <a:srgbClr val="3333FF"/>
                </a:solidFill>
                <a:latin typeface="Tw Cen MT" panose="020B0602020104020603" pitchFamily="34" charset="0"/>
                <a:ea typeface="楷体" panose="02010609060101010101" pitchFamily="49" charset="-122"/>
              </a:rPr>
              <a:t>（空转）</a:t>
            </a:r>
            <a:r>
              <a:rPr lang="zh-CN" altLang="en-US" sz="2000" dirty="0">
                <a:latin typeface="Tw Cen MT" panose="020B0602020104020603" pitchFamily="34" charset="0"/>
                <a:ea typeface="楷体" panose="02010609060101010101" pitchFamily="49" charset="-122"/>
              </a:rPr>
              <a:t>		              </a:t>
            </a:r>
            <a:r>
              <a:rPr lang="en-US" altLang="zh-CN" sz="2000" dirty="0">
                <a:solidFill>
                  <a:schemeClr val="tx2"/>
                </a:solidFill>
                <a:latin typeface="Tw Cen MT" panose="020B0602020104020603" pitchFamily="34" charset="0"/>
                <a:ea typeface="楷体" panose="02010609060101010101" pitchFamily="49" charset="-122"/>
              </a:rPr>
              <a:t>10</a:t>
            </a:r>
            <a:endParaRPr lang="en-US" altLang="zh-CN" sz="2000" b="1" dirty="0">
              <a:solidFill>
                <a:schemeClr val="tx2"/>
              </a:solidFill>
              <a:latin typeface="宋体" pitchFamily="2" charset="-122"/>
            </a:endParaRPr>
          </a:p>
          <a:p>
            <a:pPr marL="908050" lvl="1" indent="-457200">
              <a:spcBef>
                <a:spcPts val="600"/>
              </a:spcBef>
              <a:spcAft>
                <a:spcPts val="600"/>
              </a:spcAft>
              <a:buClr>
                <a:schemeClr val="tx1"/>
              </a:buClr>
              <a:buSzPct val="80000"/>
              <a:buFont typeface="Tahoma" panose="020B0604030504040204" pitchFamily="34" charset="0"/>
              <a:buChar char="−"/>
              <a:tabLst>
                <a:tab pos="895350" algn="l"/>
              </a:tabLst>
            </a:pPr>
            <a:r>
              <a:rPr lang="zh-CN" altLang="en-US" sz="2400" b="0" dirty="0">
                <a:latin typeface="微软雅黑" panose="020B0503020204020204" pitchFamily="34" charset="-122"/>
                <a:ea typeface="微软雅黑" panose="020B0503020204020204" pitchFamily="34" charset="-122"/>
              </a:rPr>
              <a:t>每个元素的操作需要</a:t>
            </a:r>
            <a:r>
              <a:rPr lang="en-US" altLang="zh-CN" sz="2400" b="0" dirty="0">
                <a:latin typeface="微软雅黑" panose="020B0503020204020204" pitchFamily="34" charset="-122"/>
                <a:ea typeface="微软雅黑" panose="020B0503020204020204" pitchFamily="34" charset="-122"/>
              </a:rPr>
              <a:t>10</a:t>
            </a:r>
            <a:r>
              <a:rPr lang="zh-CN" altLang="en-US" sz="2400" b="0" dirty="0">
                <a:latin typeface="微软雅黑" panose="020B0503020204020204" pitchFamily="34" charset="-122"/>
                <a:ea typeface="微软雅黑" panose="020B0503020204020204" pitchFamily="34" charset="-122"/>
              </a:rPr>
              <a:t>个时钟周期，其中</a:t>
            </a:r>
            <a:r>
              <a:rPr lang="en-US" altLang="zh-CN" sz="2400" b="0" dirty="0">
                <a:latin typeface="微软雅黑" panose="020B0503020204020204" pitchFamily="34" charset="-122"/>
                <a:ea typeface="微软雅黑" panose="020B0503020204020204" pitchFamily="34" charset="-122"/>
              </a:rPr>
              <a:t>5</a:t>
            </a:r>
            <a:r>
              <a:rPr lang="zh-CN" altLang="en-US" sz="2400" b="0" dirty="0">
                <a:latin typeface="微软雅黑" panose="020B0503020204020204" pitchFamily="34" charset="-122"/>
                <a:ea typeface="微软雅黑" panose="020B0503020204020204" pitchFamily="34" charset="-122"/>
              </a:rPr>
              <a:t>个是空转周期</a:t>
            </a:r>
            <a:r>
              <a:rPr lang="zh-CN" altLang="en-US" sz="2400" dirty="0">
                <a:latin typeface="微软雅黑" panose="020B0503020204020204" pitchFamily="34" charset="-122"/>
                <a:ea typeface="微软雅黑" panose="020B0503020204020204" pitchFamily="34" charset="-122"/>
              </a:rPr>
              <a:t>。</a:t>
            </a:r>
          </a:p>
        </p:txBody>
      </p:sp>
      <p:sp>
        <p:nvSpPr>
          <p:cNvPr id="2" name="对话气泡: 圆角矩形 1">
            <a:extLst>
              <a:ext uri="{FF2B5EF4-FFF2-40B4-BE49-F238E27FC236}">
                <a16:creationId xmlns:a16="http://schemas.microsoft.com/office/drawing/2014/main" id="{0AB8290E-6803-41D9-AA54-B56F40A331B2}"/>
              </a:ext>
            </a:extLst>
          </p:cNvPr>
          <p:cNvSpPr/>
          <p:nvPr/>
        </p:nvSpPr>
        <p:spPr>
          <a:xfrm>
            <a:off x="5486400" y="3429000"/>
            <a:ext cx="3262064" cy="1066800"/>
          </a:xfrm>
          <a:prstGeom prst="wedgeRoundRectCallout">
            <a:avLst>
              <a:gd name="adj1" fmla="val -136192"/>
              <a:gd name="adj2" fmla="val 69558"/>
              <a:gd name="adj3" fmla="val 16667"/>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400" b="0" dirty="0">
                <a:latin typeface="Tw Cen MT" panose="020B0602020104020603" pitchFamily="34" charset="0"/>
              </a:rPr>
              <a:t>Data forwarding does not work here.</a:t>
            </a:r>
            <a:endParaRPr lang="zh-CN" altLang="en-US" sz="2400" b="0" dirty="0">
              <a:latin typeface="Tw Cen MT" panose="020B0602020104020603" pitchFamily="34" charset="0"/>
            </a:endParaRPr>
          </a:p>
        </p:txBody>
      </p:sp>
      <p:sp>
        <p:nvSpPr>
          <p:cNvPr id="6"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指令调度示例</a:t>
            </a:r>
          </a:p>
        </p:txBody>
      </p:sp>
    </p:spTree>
    <p:extLst>
      <p:ext uri="{BB962C8B-B14F-4D97-AF65-F5344CB8AC3E}">
        <p14:creationId xmlns:p14="http://schemas.microsoft.com/office/powerpoint/2010/main" val="407198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5" name="Rectangle 3" descr="Rectangle: Click to edit Master text styles&#10;Second level&#10;Third level&#10;Fourth level&#10;Fifth level"/>
          <p:cNvSpPr>
            <a:spLocks noGrp="1" noChangeArrowheads="1"/>
          </p:cNvSpPr>
          <p:nvPr>
            <p:ph type="body" idx="4294967295"/>
          </p:nvPr>
        </p:nvSpPr>
        <p:spPr>
          <a:xfrm>
            <a:off x="427112" y="1196752"/>
            <a:ext cx="8249344" cy="4946650"/>
          </a:xfrm>
        </p:spPr>
        <p:txBody>
          <a:bodyPr/>
          <a:lstStyle/>
          <a:p>
            <a:pPr marL="342900" lvl="1" indent="-342900" eaLnBrk="1" hangingPunct="1">
              <a:spcBef>
                <a:spcPts val="600"/>
              </a:spcBef>
              <a:spcAft>
                <a:spcPts val="600"/>
              </a:spcAft>
              <a:buClr>
                <a:schemeClr val="tx1"/>
              </a:buClr>
              <a:buSzPct val="100000"/>
              <a:buFont typeface="Arial"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如果进行如下的指令调度：</a:t>
            </a:r>
          </a:p>
          <a:p>
            <a:pPr marL="908050" lvl="1" indent="-457200" eaLnBrk="1" fontAlgn="base" hangingPunct="1">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把</a:t>
            </a:r>
            <a:r>
              <a:rPr lang="en-US" altLang="zh-CN" sz="2400" dirty="0">
                <a:latin typeface="微软雅黑" panose="020B0503020204020204" pitchFamily="34" charset="-122"/>
                <a:ea typeface="微软雅黑" panose="020B0503020204020204" pitchFamily="34" charset="-122"/>
              </a:rPr>
              <a:t>DADDIU</a:t>
            </a:r>
            <a:r>
              <a:rPr lang="zh-CN" altLang="en-US" sz="2400" dirty="0">
                <a:latin typeface="微软雅黑" panose="020B0503020204020204" pitchFamily="34" charset="-122"/>
                <a:ea typeface="微软雅黑" panose="020B0503020204020204" pitchFamily="34" charset="-122"/>
              </a:rPr>
              <a:t>指令调度到</a:t>
            </a:r>
            <a:r>
              <a:rPr lang="en-US" altLang="zh-CN" sz="2400" dirty="0">
                <a:latin typeface="微软雅黑" panose="020B0503020204020204" pitchFamily="34" charset="-122"/>
                <a:ea typeface="微软雅黑" panose="020B0503020204020204" pitchFamily="34" charset="-122"/>
              </a:rPr>
              <a:t>L.D</a:t>
            </a:r>
            <a:r>
              <a:rPr lang="zh-CN" altLang="en-US" sz="2400" dirty="0">
                <a:latin typeface="微软雅黑" panose="020B0503020204020204" pitchFamily="34" charset="-122"/>
                <a:ea typeface="微软雅黑" panose="020B0503020204020204" pitchFamily="34" charset="-122"/>
              </a:rPr>
              <a:t>指令和</a:t>
            </a:r>
            <a:r>
              <a:rPr lang="en-US" altLang="zh-CN" sz="2400" dirty="0">
                <a:latin typeface="微软雅黑" panose="020B0503020204020204" pitchFamily="34" charset="-122"/>
                <a:ea typeface="微软雅黑" panose="020B0503020204020204" pitchFamily="34" charset="-122"/>
              </a:rPr>
              <a:t>ADD.D</a:t>
            </a:r>
            <a:r>
              <a:rPr lang="zh-CN" altLang="en-US" sz="2400" dirty="0">
                <a:latin typeface="微软雅黑" panose="020B0503020204020204" pitchFamily="34" charset="-122"/>
                <a:ea typeface="微软雅黑" panose="020B0503020204020204" pitchFamily="34" charset="-122"/>
              </a:rPr>
              <a:t>指令之间的“空转”拍；</a:t>
            </a:r>
          </a:p>
          <a:p>
            <a:pPr marL="908050" lvl="1" indent="-457200" eaLnBrk="1" fontAlgn="base" hangingPunct="1">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把</a:t>
            </a:r>
            <a:r>
              <a:rPr lang="en-US" altLang="zh-CN" sz="2400" dirty="0">
                <a:latin typeface="微软雅黑" panose="020B0503020204020204" pitchFamily="34" charset="-122"/>
                <a:ea typeface="微软雅黑" panose="020B0503020204020204" pitchFamily="34" charset="-122"/>
              </a:rPr>
              <a:t>S.D</a:t>
            </a:r>
            <a:r>
              <a:rPr lang="zh-CN" altLang="en-US" sz="2400" dirty="0">
                <a:latin typeface="微软雅黑" panose="020B0503020204020204" pitchFamily="34" charset="-122"/>
                <a:ea typeface="微软雅黑" panose="020B0503020204020204" pitchFamily="34" charset="-122"/>
              </a:rPr>
              <a:t>指令放到了分支指令的延迟槽中；</a:t>
            </a:r>
          </a:p>
          <a:p>
            <a:pPr marL="908050" lvl="1" indent="-457200" eaLnBrk="1" fontAlgn="base" hangingPunct="1">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对存储器地址偏移量进行调整；  </a:t>
            </a:r>
          </a:p>
        </p:txBody>
      </p:sp>
      <p:sp>
        <p:nvSpPr>
          <p:cNvPr id="5"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指令调度示例</a:t>
            </a:r>
          </a:p>
        </p:txBody>
      </p:sp>
      <p:pic>
        <p:nvPicPr>
          <p:cNvPr id="2" name="图片 1">
            <a:extLst>
              <a:ext uri="{FF2B5EF4-FFF2-40B4-BE49-F238E27FC236}">
                <a16:creationId xmlns:a16="http://schemas.microsoft.com/office/drawing/2014/main" id="{76C2E302-71EE-405B-805B-82F718DFD535}"/>
              </a:ext>
            </a:extLst>
          </p:cNvPr>
          <p:cNvPicPr>
            <a:picLocks noChangeAspect="1"/>
          </p:cNvPicPr>
          <p:nvPr/>
        </p:nvPicPr>
        <p:blipFill>
          <a:blip r:embed="rId2"/>
          <a:stretch>
            <a:fillRect/>
          </a:stretch>
        </p:blipFill>
        <p:spPr>
          <a:xfrm>
            <a:off x="1338605" y="3670077"/>
            <a:ext cx="4267437" cy="2809396"/>
          </a:xfrm>
          <a:prstGeom prst="rect">
            <a:avLst/>
          </a:prstGeom>
        </p:spPr>
      </p:pic>
    </p:spTree>
    <p:extLst>
      <p:ext uri="{BB962C8B-B14F-4D97-AF65-F5344CB8AC3E}">
        <p14:creationId xmlns:p14="http://schemas.microsoft.com/office/powerpoint/2010/main" val="2073131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本节提纲</a:t>
            </a:r>
          </a:p>
        </p:txBody>
      </p:sp>
      <p:sp>
        <p:nvSpPr>
          <p:cNvPr id="3" name="内容占位符 2"/>
          <p:cNvSpPr>
            <a:spLocks noGrp="1"/>
          </p:cNvSpPr>
          <p:nvPr>
            <p:ph idx="1"/>
          </p:nvPr>
        </p:nvSpPr>
        <p:spPr>
          <a:xfrm>
            <a:off x="471948" y="1104900"/>
            <a:ext cx="8229600" cy="4648200"/>
          </a:xfrm>
        </p:spPr>
        <p:txBody>
          <a:bodyPr/>
          <a:lstStyle/>
          <a:p>
            <a:pPr marL="457200" indent="-457200">
              <a:lnSpc>
                <a:spcPct val="120000"/>
              </a:lnSpc>
              <a:spcAft>
                <a:spcPct val="20000"/>
              </a:spcAft>
              <a:buFont typeface="Arial" panose="020B0604020202020204" pitchFamily="34" charset="0"/>
              <a:buChar char="•"/>
            </a:pPr>
            <a:r>
              <a:rPr lang="zh-CN" altLang="en-US" b="1" dirty="0">
                <a:solidFill>
                  <a:srgbClr val="FF3300"/>
                </a:solidFill>
                <a:sym typeface="微软雅黑" pitchFamily="34" charset="-122"/>
              </a:rPr>
              <a:t>指令级并行的概念</a:t>
            </a:r>
            <a:endParaRPr lang="en-US" altLang="zh-CN" b="1" dirty="0">
              <a:solidFill>
                <a:srgbClr val="FF3300"/>
              </a:solidFill>
              <a:sym typeface="微软雅黑" pitchFamily="34" charset="-122"/>
            </a:endParaRP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循环展开和指令调度</a:t>
            </a: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指令的动态调度</a:t>
            </a: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分支预测技术</a:t>
            </a: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多指令流出技术</a:t>
            </a:r>
          </a:p>
          <a:p>
            <a:endParaRPr lang="zh-CN" altLang="en-US" dirty="0"/>
          </a:p>
        </p:txBody>
      </p:sp>
    </p:spTree>
    <p:extLst>
      <p:ext uri="{BB962C8B-B14F-4D97-AF65-F5344CB8AC3E}">
        <p14:creationId xmlns:p14="http://schemas.microsoft.com/office/powerpoint/2010/main" val="10916401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Rectangle 5"/>
          <p:cNvSpPr>
            <a:spLocks noChangeArrowheads="1"/>
          </p:cNvSpPr>
          <p:nvPr/>
        </p:nvSpPr>
        <p:spPr bwMode="auto">
          <a:xfrm>
            <a:off x="36115" y="1341438"/>
            <a:ext cx="5688013" cy="4607078"/>
          </a:xfrm>
          <a:prstGeom prst="rect">
            <a:avLst/>
          </a:prstGeom>
          <a:noFill/>
          <a:ln w="9525">
            <a:noFill/>
            <a:miter lim="800000"/>
            <a:headEnd/>
            <a:tailEnd/>
          </a:ln>
        </p:spPr>
        <p:txBody>
          <a:bodyPr/>
          <a:lstStyle/>
          <a:p>
            <a:pPr marL="342900" indent="-342900">
              <a:lnSpc>
                <a:spcPct val="80000"/>
              </a:lnSpc>
              <a:spcBef>
                <a:spcPct val="20000"/>
              </a:spcBef>
              <a:buClr>
                <a:srgbClr val="33CC33"/>
              </a:buClr>
              <a:buSzPct val="80000"/>
              <a:buFont typeface="Wingdings 2" pitchFamily="18" charset="2"/>
              <a:buNone/>
            </a:pPr>
            <a:endParaRPr lang="en-US" altLang="zh-CN" sz="2000" b="1" dirty="0">
              <a:latin typeface="+mn-lt"/>
              <a:ea typeface="楷体_GB2312" pitchFamily="49" charset="-122"/>
            </a:endParaRPr>
          </a:p>
          <a:p>
            <a:pPr marL="742950" lvl="1" indent="-285750">
              <a:lnSpc>
                <a:spcPct val="80000"/>
              </a:lnSpc>
              <a:spcBef>
                <a:spcPct val="20000"/>
              </a:spcBef>
              <a:buClr>
                <a:srgbClr val="33CC33"/>
              </a:buClr>
              <a:buSzPct val="80000"/>
              <a:buFont typeface="Wingdings 2" pitchFamily="18" charset="2"/>
              <a:buNone/>
            </a:pPr>
            <a:r>
              <a:rPr lang="en-US" altLang="zh-CN" sz="2000" dirty="0">
                <a:latin typeface="+mn-lt"/>
              </a:rPr>
              <a:t>  </a:t>
            </a:r>
            <a:r>
              <a:rPr lang="en-US" altLang="zh-CN" sz="2000" b="1" dirty="0">
                <a:latin typeface="+mn-lt"/>
              </a:rPr>
              <a:t>Loop: L.D	  </a:t>
            </a:r>
            <a:r>
              <a:rPr lang="en-US" altLang="zh-CN" sz="2000" b="1" dirty="0">
                <a:solidFill>
                  <a:srgbClr val="D60093"/>
                </a:solidFill>
                <a:latin typeface="+mn-lt"/>
              </a:rPr>
              <a:t>F0</a:t>
            </a:r>
            <a:r>
              <a:rPr lang="en-US" altLang="zh-CN" sz="2000" b="1" dirty="0">
                <a:latin typeface="+mn-lt"/>
              </a:rPr>
              <a:t>,0</a:t>
            </a:r>
            <a:r>
              <a:rPr lang="zh-CN" altLang="en-US" sz="2000" b="1" dirty="0">
                <a:latin typeface="+mn-lt"/>
              </a:rPr>
              <a:t>（</a:t>
            </a:r>
            <a:r>
              <a:rPr lang="en-US" altLang="zh-CN" sz="2000" b="1" dirty="0">
                <a:latin typeface="+mn-lt"/>
              </a:rPr>
              <a:t>R1</a:t>
            </a:r>
            <a:r>
              <a:rPr lang="zh-CN" altLang="en-US" sz="2000" b="1" dirty="0">
                <a:latin typeface="+mn-lt"/>
              </a:rPr>
              <a:t>） 	  		     </a:t>
            </a:r>
          </a:p>
          <a:p>
            <a:pPr marL="742950" lvl="1" indent="-285750">
              <a:lnSpc>
                <a:spcPct val="80000"/>
              </a:lnSpc>
              <a:spcBef>
                <a:spcPct val="20000"/>
              </a:spcBef>
              <a:buClr>
                <a:srgbClr val="33CC33"/>
              </a:buClr>
              <a:buSzPct val="80000"/>
              <a:buFont typeface="Wingdings 2" pitchFamily="18" charset="2"/>
              <a:buNone/>
            </a:pPr>
            <a:r>
              <a:rPr lang="zh-CN" altLang="en-US" sz="2000" b="1" dirty="0">
                <a:latin typeface="+mn-lt"/>
              </a:rPr>
              <a:t>          </a:t>
            </a:r>
            <a:r>
              <a:rPr lang="zh-CN" altLang="en-US" sz="2000" b="1" dirty="0">
                <a:solidFill>
                  <a:srgbClr val="3333FF"/>
                </a:solidFill>
                <a:latin typeface="+mn-lt"/>
              </a:rPr>
              <a:t>（空转）</a:t>
            </a:r>
            <a:endParaRPr lang="zh-CN" altLang="en-US" sz="2000" b="1" dirty="0">
              <a:solidFill>
                <a:schemeClr val="tx2"/>
              </a:solidFill>
              <a:latin typeface="+mn-lt"/>
            </a:endParaRPr>
          </a:p>
          <a:p>
            <a:pPr marL="742950" lvl="1" indent="-285750">
              <a:lnSpc>
                <a:spcPct val="80000"/>
              </a:lnSpc>
              <a:spcBef>
                <a:spcPct val="20000"/>
              </a:spcBef>
              <a:buClr>
                <a:srgbClr val="33CC33"/>
              </a:buClr>
              <a:buSzPct val="80000"/>
              <a:buFont typeface="Wingdings 2" pitchFamily="18" charset="2"/>
              <a:buNone/>
            </a:pPr>
            <a:r>
              <a:rPr lang="zh-CN" altLang="en-US" sz="2000" b="1" dirty="0">
                <a:latin typeface="+mn-lt"/>
              </a:rPr>
              <a:t>		    </a:t>
            </a:r>
            <a:r>
              <a:rPr lang="en-US" altLang="zh-CN" sz="2000" b="1" dirty="0">
                <a:latin typeface="+mn-lt"/>
              </a:rPr>
              <a:t>ADD.D	  </a:t>
            </a:r>
            <a:r>
              <a:rPr lang="en-US" altLang="zh-CN" sz="2000" b="1" dirty="0">
                <a:solidFill>
                  <a:srgbClr val="008000"/>
                </a:solidFill>
                <a:latin typeface="+mn-lt"/>
              </a:rPr>
              <a:t>F4</a:t>
            </a:r>
            <a:r>
              <a:rPr lang="en-US" altLang="zh-CN" sz="2000" b="1" dirty="0">
                <a:latin typeface="+mn-lt"/>
              </a:rPr>
              <a:t>,</a:t>
            </a:r>
            <a:r>
              <a:rPr lang="en-US" altLang="zh-CN" sz="2000" b="1" dirty="0">
                <a:solidFill>
                  <a:srgbClr val="D60093"/>
                </a:solidFill>
                <a:latin typeface="+mn-lt"/>
              </a:rPr>
              <a:t>F0</a:t>
            </a:r>
            <a:r>
              <a:rPr lang="en-US" altLang="zh-CN" sz="2000" b="1" dirty="0">
                <a:latin typeface="+mn-lt"/>
              </a:rPr>
              <a:t>,F2 	        </a:t>
            </a:r>
            <a:endParaRPr lang="en-US" altLang="zh-CN" sz="2000" b="1" dirty="0">
              <a:solidFill>
                <a:schemeClr val="tx2"/>
              </a:solidFill>
              <a:latin typeface="+mn-lt"/>
            </a:endParaRPr>
          </a:p>
          <a:p>
            <a:pPr marL="742950" lvl="1" indent="-285750">
              <a:lnSpc>
                <a:spcPct val="80000"/>
              </a:lnSpc>
              <a:spcBef>
                <a:spcPct val="20000"/>
              </a:spcBef>
              <a:buClr>
                <a:srgbClr val="33CC33"/>
              </a:buClr>
              <a:buSzPct val="80000"/>
              <a:buFont typeface="Wingdings 2" pitchFamily="18" charset="2"/>
              <a:buNone/>
            </a:pPr>
            <a:r>
              <a:rPr lang="en-US" altLang="zh-CN" sz="2000" b="1" dirty="0">
                <a:latin typeface="+mn-lt"/>
              </a:rPr>
              <a:t>		      </a:t>
            </a:r>
            <a:r>
              <a:rPr lang="zh-CN" altLang="en-US" sz="2000" b="1" dirty="0">
                <a:solidFill>
                  <a:schemeClr val="hlink"/>
                </a:solidFill>
                <a:latin typeface="+mn-lt"/>
              </a:rPr>
              <a:t>（</a:t>
            </a:r>
            <a:r>
              <a:rPr lang="zh-CN" altLang="en-US" sz="2000" b="1" dirty="0">
                <a:solidFill>
                  <a:srgbClr val="3333FF"/>
                </a:solidFill>
                <a:latin typeface="+mn-lt"/>
              </a:rPr>
              <a:t>空转）</a:t>
            </a:r>
            <a:endParaRPr lang="zh-CN" altLang="en-US" sz="2000" b="1" dirty="0">
              <a:solidFill>
                <a:schemeClr val="tx2"/>
              </a:solidFill>
              <a:latin typeface="+mn-lt"/>
            </a:endParaRPr>
          </a:p>
          <a:p>
            <a:pPr marL="742950" lvl="1" indent="-285750">
              <a:lnSpc>
                <a:spcPct val="80000"/>
              </a:lnSpc>
              <a:spcBef>
                <a:spcPct val="20000"/>
              </a:spcBef>
              <a:buClr>
                <a:srgbClr val="33CC33"/>
              </a:buClr>
              <a:buSzPct val="80000"/>
              <a:buFont typeface="Wingdings 2" pitchFamily="18" charset="2"/>
              <a:buNone/>
            </a:pPr>
            <a:r>
              <a:rPr lang="zh-CN" altLang="en-US" sz="2000" b="1" dirty="0">
                <a:solidFill>
                  <a:srgbClr val="3333FF"/>
                </a:solidFill>
                <a:latin typeface="+mn-lt"/>
              </a:rPr>
              <a:t>		      （空转）</a:t>
            </a:r>
            <a:endParaRPr lang="zh-CN" altLang="en-US" sz="2000" b="1" dirty="0">
              <a:solidFill>
                <a:schemeClr val="tx2"/>
              </a:solidFill>
              <a:latin typeface="+mn-lt"/>
            </a:endParaRPr>
          </a:p>
          <a:p>
            <a:pPr marL="742950" lvl="1" indent="-285750">
              <a:lnSpc>
                <a:spcPct val="80000"/>
              </a:lnSpc>
              <a:spcBef>
                <a:spcPct val="20000"/>
              </a:spcBef>
              <a:buClr>
                <a:srgbClr val="33CC33"/>
              </a:buClr>
              <a:buSzPct val="80000"/>
              <a:buFont typeface="Wingdings 2" pitchFamily="18" charset="2"/>
              <a:buNone/>
            </a:pPr>
            <a:r>
              <a:rPr lang="zh-CN" altLang="en-US" sz="2000" b="1" dirty="0">
                <a:latin typeface="+mn-lt"/>
              </a:rPr>
              <a:t>	     </a:t>
            </a:r>
            <a:r>
              <a:rPr lang="en-US" altLang="zh-CN" sz="2000" b="1" dirty="0">
                <a:latin typeface="+mn-lt"/>
              </a:rPr>
              <a:t>S.D	  </a:t>
            </a:r>
            <a:r>
              <a:rPr lang="en-US" altLang="zh-CN" sz="2000" b="1" dirty="0">
                <a:solidFill>
                  <a:srgbClr val="008000"/>
                </a:solidFill>
                <a:latin typeface="+mn-lt"/>
              </a:rPr>
              <a:t>F4</a:t>
            </a:r>
            <a:r>
              <a:rPr lang="en-US" altLang="zh-CN" sz="2000" b="1" dirty="0">
                <a:latin typeface="+mn-lt"/>
              </a:rPr>
              <a:t>, 0</a:t>
            </a:r>
            <a:r>
              <a:rPr lang="zh-CN" altLang="en-US" sz="2000" b="1" dirty="0">
                <a:latin typeface="+mn-lt"/>
              </a:rPr>
              <a:t>（</a:t>
            </a:r>
            <a:r>
              <a:rPr lang="en-US" altLang="zh-CN" sz="2000" b="1" dirty="0">
                <a:latin typeface="+mn-lt"/>
              </a:rPr>
              <a:t>R1</a:t>
            </a:r>
            <a:r>
              <a:rPr lang="zh-CN" altLang="en-US" sz="2000" b="1" dirty="0">
                <a:latin typeface="+mn-lt"/>
              </a:rPr>
              <a:t>） 	  </a:t>
            </a:r>
            <a:endParaRPr lang="zh-CN" altLang="en-US" sz="2000" b="1" dirty="0">
              <a:solidFill>
                <a:schemeClr val="tx2"/>
              </a:solidFill>
              <a:latin typeface="+mn-lt"/>
            </a:endParaRPr>
          </a:p>
          <a:p>
            <a:pPr marL="742950" lvl="1" indent="-285750">
              <a:lnSpc>
                <a:spcPct val="80000"/>
              </a:lnSpc>
              <a:spcBef>
                <a:spcPct val="20000"/>
              </a:spcBef>
              <a:buClr>
                <a:srgbClr val="33CC33"/>
              </a:buClr>
              <a:buSzPct val="80000"/>
              <a:buFont typeface="Wingdings 2" pitchFamily="18" charset="2"/>
              <a:buNone/>
            </a:pPr>
            <a:r>
              <a:rPr lang="zh-CN" altLang="en-US" sz="2000" b="1" dirty="0">
                <a:latin typeface="+mn-lt"/>
              </a:rPr>
              <a:t>		    </a:t>
            </a:r>
            <a:r>
              <a:rPr lang="en-US" altLang="zh-CN" sz="2000" b="1" dirty="0">
                <a:latin typeface="+mn-lt"/>
              </a:rPr>
              <a:t>DADDIU    </a:t>
            </a:r>
            <a:r>
              <a:rPr lang="en-US" altLang="zh-CN" sz="2000" b="1" dirty="0">
                <a:solidFill>
                  <a:srgbClr val="E24C05"/>
                </a:solidFill>
                <a:latin typeface="+mn-lt"/>
              </a:rPr>
              <a:t>R1</a:t>
            </a:r>
            <a:r>
              <a:rPr lang="en-US" altLang="zh-CN" sz="2000" b="1" dirty="0">
                <a:latin typeface="+mn-lt"/>
              </a:rPr>
              <a:t>,R1,#-8 	  </a:t>
            </a:r>
            <a:endParaRPr lang="en-US" altLang="zh-CN" sz="2000" b="1" dirty="0">
              <a:solidFill>
                <a:schemeClr val="tx2"/>
              </a:solidFill>
              <a:latin typeface="+mn-lt"/>
            </a:endParaRPr>
          </a:p>
          <a:p>
            <a:pPr marL="742950" lvl="1" indent="-285750">
              <a:lnSpc>
                <a:spcPct val="80000"/>
              </a:lnSpc>
              <a:spcBef>
                <a:spcPct val="20000"/>
              </a:spcBef>
              <a:buClr>
                <a:srgbClr val="33CC33"/>
              </a:buClr>
              <a:buSzPct val="80000"/>
              <a:buFont typeface="Wingdings 2" pitchFamily="18" charset="2"/>
              <a:buNone/>
            </a:pPr>
            <a:r>
              <a:rPr lang="en-US" altLang="zh-CN" sz="2000" b="1" dirty="0">
                <a:latin typeface="+mn-lt"/>
              </a:rPr>
              <a:t>		      </a:t>
            </a:r>
            <a:r>
              <a:rPr lang="zh-CN" altLang="en-US" sz="2000" b="1" dirty="0">
                <a:solidFill>
                  <a:srgbClr val="3333FF"/>
                </a:solidFill>
                <a:latin typeface="+mn-lt"/>
              </a:rPr>
              <a:t>（空转）</a:t>
            </a:r>
            <a:endParaRPr lang="zh-CN" altLang="en-US" sz="2000" b="1" dirty="0">
              <a:solidFill>
                <a:schemeClr val="tx2"/>
              </a:solidFill>
              <a:latin typeface="+mn-lt"/>
            </a:endParaRPr>
          </a:p>
          <a:p>
            <a:pPr marL="742950" lvl="1" indent="-285750">
              <a:lnSpc>
                <a:spcPct val="80000"/>
              </a:lnSpc>
              <a:spcBef>
                <a:spcPct val="20000"/>
              </a:spcBef>
              <a:buClr>
                <a:srgbClr val="33CC33"/>
              </a:buClr>
              <a:buSzPct val="80000"/>
              <a:buFont typeface="Wingdings 2" pitchFamily="18" charset="2"/>
              <a:buNone/>
            </a:pPr>
            <a:r>
              <a:rPr lang="zh-CN" altLang="en-US" sz="2000" b="1" dirty="0">
                <a:latin typeface="+mn-lt"/>
              </a:rPr>
              <a:t>		    </a:t>
            </a:r>
            <a:r>
              <a:rPr lang="en-US" altLang="zh-CN" sz="2000" b="1" dirty="0">
                <a:latin typeface="+mn-lt"/>
              </a:rPr>
              <a:t>BNE	  </a:t>
            </a:r>
            <a:r>
              <a:rPr lang="en-US" altLang="zh-CN" sz="2000" b="1" dirty="0">
                <a:solidFill>
                  <a:srgbClr val="E24C05"/>
                </a:solidFill>
                <a:latin typeface="+mn-lt"/>
              </a:rPr>
              <a:t>R1</a:t>
            </a:r>
            <a:r>
              <a:rPr lang="en-US" altLang="zh-CN" sz="2000" b="1" dirty="0">
                <a:latin typeface="+mn-lt"/>
              </a:rPr>
              <a:t>,R2,Loop        </a:t>
            </a:r>
            <a:endParaRPr lang="en-US" altLang="zh-CN" sz="2000" b="1" dirty="0">
              <a:solidFill>
                <a:schemeClr val="tx2"/>
              </a:solidFill>
              <a:latin typeface="+mn-lt"/>
            </a:endParaRPr>
          </a:p>
          <a:p>
            <a:pPr marL="742950" lvl="1" indent="-285750">
              <a:lnSpc>
                <a:spcPct val="80000"/>
              </a:lnSpc>
              <a:spcBef>
                <a:spcPct val="20000"/>
              </a:spcBef>
              <a:buClr>
                <a:srgbClr val="33CC33"/>
              </a:buClr>
              <a:buSzPct val="80000"/>
              <a:buFont typeface="Wingdings 2" pitchFamily="18" charset="2"/>
              <a:buNone/>
            </a:pPr>
            <a:r>
              <a:rPr lang="en-US" altLang="zh-CN" sz="2000" b="1" dirty="0">
                <a:latin typeface="+mn-lt"/>
              </a:rPr>
              <a:t>		      </a:t>
            </a:r>
            <a:r>
              <a:rPr lang="zh-CN" altLang="en-US" sz="2000" b="1" dirty="0">
                <a:solidFill>
                  <a:srgbClr val="3333FF"/>
                </a:solidFill>
                <a:latin typeface="+mn-lt"/>
              </a:rPr>
              <a:t>（空转）</a:t>
            </a:r>
          </a:p>
        </p:txBody>
      </p:sp>
      <p:grpSp>
        <p:nvGrpSpPr>
          <p:cNvPr id="2" name="Group 6"/>
          <p:cNvGrpSpPr>
            <a:grpSpLocks/>
          </p:cNvGrpSpPr>
          <p:nvPr/>
        </p:nvGrpSpPr>
        <p:grpSpPr bwMode="auto">
          <a:xfrm flipH="1" flipV="1">
            <a:off x="3330202" y="3402935"/>
            <a:ext cx="288925" cy="1239837"/>
            <a:chOff x="576" y="1344"/>
            <a:chExt cx="288" cy="1200"/>
          </a:xfrm>
        </p:grpSpPr>
        <p:sp>
          <p:nvSpPr>
            <p:cNvPr id="326661" name="Arc 7"/>
            <p:cNvSpPr>
              <a:spLocks/>
            </p:cNvSpPr>
            <p:nvPr/>
          </p:nvSpPr>
          <p:spPr bwMode="auto">
            <a:xfrm flipH="1" flipV="1">
              <a:off x="576" y="1920"/>
              <a:ext cx="288" cy="6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folHlink"/>
              </a:solidFill>
              <a:round/>
              <a:headEnd/>
              <a:tailEnd/>
            </a:ln>
            <a:effectLst/>
          </p:spPr>
          <p:txBody>
            <a:bodyPr wrap="none" anchor="ctr"/>
            <a:lstStyle/>
            <a:p>
              <a:endParaRPr lang="zh-CN" altLang="en-US"/>
            </a:p>
          </p:txBody>
        </p:sp>
        <p:sp>
          <p:nvSpPr>
            <p:cNvPr id="326662" name="Arc 8"/>
            <p:cNvSpPr>
              <a:spLocks/>
            </p:cNvSpPr>
            <p:nvPr/>
          </p:nvSpPr>
          <p:spPr bwMode="auto">
            <a:xfrm flipH="1">
              <a:off x="576" y="1344"/>
              <a:ext cx="288" cy="6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folHlink"/>
              </a:solidFill>
              <a:round/>
              <a:headEnd type="triangle" w="med" len="med"/>
              <a:tailEnd/>
            </a:ln>
            <a:effectLst/>
          </p:spPr>
          <p:txBody>
            <a:bodyPr wrap="none" anchor="ctr"/>
            <a:lstStyle/>
            <a:p>
              <a:endParaRPr lang="zh-CN" altLang="en-US"/>
            </a:p>
          </p:txBody>
        </p:sp>
      </p:grpSp>
      <p:grpSp>
        <p:nvGrpSpPr>
          <p:cNvPr id="3" name="Group 9"/>
          <p:cNvGrpSpPr>
            <a:grpSpLocks/>
          </p:cNvGrpSpPr>
          <p:nvPr/>
        </p:nvGrpSpPr>
        <p:grpSpPr bwMode="auto">
          <a:xfrm>
            <a:off x="929498" y="2060575"/>
            <a:ext cx="287338" cy="1439863"/>
            <a:chOff x="576" y="1344"/>
            <a:chExt cx="288" cy="1200"/>
          </a:xfrm>
        </p:grpSpPr>
        <p:sp>
          <p:nvSpPr>
            <p:cNvPr id="326664" name="Arc 10"/>
            <p:cNvSpPr>
              <a:spLocks/>
            </p:cNvSpPr>
            <p:nvPr/>
          </p:nvSpPr>
          <p:spPr bwMode="auto">
            <a:xfrm flipH="1" flipV="1">
              <a:off x="576" y="1920"/>
              <a:ext cx="288" cy="6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folHlink"/>
              </a:solidFill>
              <a:round/>
              <a:headEnd/>
              <a:tailEnd/>
            </a:ln>
            <a:effectLst/>
          </p:spPr>
          <p:txBody>
            <a:bodyPr wrap="none" anchor="ctr"/>
            <a:lstStyle/>
            <a:p>
              <a:endParaRPr lang="zh-CN" altLang="en-US"/>
            </a:p>
          </p:txBody>
        </p:sp>
        <p:sp>
          <p:nvSpPr>
            <p:cNvPr id="326665" name="Arc 11"/>
            <p:cNvSpPr>
              <a:spLocks/>
            </p:cNvSpPr>
            <p:nvPr/>
          </p:nvSpPr>
          <p:spPr bwMode="auto">
            <a:xfrm flipH="1">
              <a:off x="576" y="1344"/>
              <a:ext cx="288" cy="6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folHlink"/>
              </a:solidFill>
              <a:round/>
              <a:headEnd type="triangle" w="med" len="med"/>
              <a:tailEnd/>
            </a:ln>
            <a:effectLst/>
          </p:spPr>
          <p:txBody>
            <a:bodyPr wrap="none" anchor="ctr"/>
            <a:lstStyle/>
            <a:p>
              <a:endParaRPr lang="zh-CN" altLang="en-US"/>
            </a:p>
          </p:txBody>
        </p:sp>
      </p:grpSp>
      <p:sp>
        <p:nvSpPr>
          <p:cNvPr id="326666" name="Rectangle 12"/>
          <p:cNvSpPr>
            <a:spLocks noChangeArrowheads="1"/>
          </p:cNvSpPr>
          <p:nvPr/>
        </p:nvSpPr>
        <p:spPr bwMode="auto">
          <a:xfrm>
            <a:off x="4500563" y="1200150"/>
            <a:ext cx="3887861" cy="3600450"/>
          </a:xfrm>
          <a:prstGeom prst="rect">
            <a:avLst/>
          </a:prstGeom>
          <a:noFill/>
          <a:ln w="9525">
            <a:noFill/>
            <a:miter lim="800000"/>
            <a:headEnd/>
            <a:tailEnd/>
          </a:ln>
        </p:spPr>
        <p:txBody>
          <a:bodyPr/>
          <a:lstStyle/>
          <a:p>
            <a:pPr marL="742950" lvl="1" indent="-285750">
              <a:spcBef>
                <a:spcPct val="20000"/>
              </a:spcBef>
              <a:buClr>
                <a:srgbClr val="33CC33"/>
              </a:buClr>
              <a:buSzPct val="80000"/>
              <a:buFont typeface="Wingdings 2" pitchFamily="18" charset="2"/>
              <a:buNone/>
            </a:pPr>
            <a:r>
              <a:rPr lang="en-US" altLang="zh-CN" sz="2000" b="1" dirty="0">
                <a:solidFill>
                  <a:srgbClr val="00FFFF"/>
                </a:solidFill>
                <a:latin typeface="+mn-lt"/>
                <a:ea typeface="楷体_GB2312" pitchFamily="49" charset="-122"/>
              </a:rPr>
              <a:t>			</a:t>
            </a:r>
            <a:endParaRPr lang="en-US" altLang="zh-CN" sz="2000" b="1" dirty="0">
              <a:solidFill>
                <a:schemeClr val="bg1"/>
              </a:solidFill>
              <a:latin typeface="+mn-lt"/>
              <a:ea typeface="楷体_GB2312" pitchFamily="49" charset="-122"/>
            </a:endParaRPr>
          </a:p>
          <a:p>
            <a:pPr marL="742950" lvl="1" indent="-285750">
              <a:spcBef>
                <a:spcPct val="20000"/>
              </a:spcBef>
              <a:buClr>
                <a:srgbClr val="33CC33"/>
              </a:buClr>
              <a:buSzPct val="80000"/>
              <a:buFont typeface="Wingdings 2" pitchFamily="18" charset="2"/>
              <a:buNone/>
            </a:pPr>
            <a:r>
              <a:rPr lang="en-US" altLang="zh-CN" sz="2000" b="1" dirty="0">
                <a:latin typeface="+mn-lt"/>
              </a:rPr>
              <a:t>Loop: L.D    F0, 0(R1)	           </a:t>
            </a:r>
          </a:p>
          <a:p>
            <a:pPr marL="742950" lvl="1" indent="-285750">
              <a:spcBef>
                <a:spcPct val="20000"/>
              </a:spcBef>
              <a:buClr>
                <a:srgbClr val="33CC33"/>
              </a:buClr>
              <a:buSzPct val="80000"/>
              <a:buFont typeface="Wingdings 2" pitchFamily="18" charset="2"/>
              <a:buNone/>
            </a:pPr>
            <a:r>
              <a:rPr lang="en-US" altLang="zh-CN" sz="2000" b="1" dirty="0">
                <a:latin typeface="+mn-lt"/>
              </a:rPr>
              <a:t>		   </a:t>
            </a:r>
            <a:r>
              <a:rPr lang="en-US" altLang="zh-CN" sz="2000" b="1" dirty="0">
                <a:solidFill>
                  <a:srgbClr val="CC3399"/>
                </a:solidFill>
                <a:latin typeface="+mn-lt"/>
              </a:rPr>
              <a:t>DADDIU R1,R1,#-8</a:t>
            </a:r>
            <a:r>
              <a:rPr lang="en-US" altLang="zh-CN" sz="2000" dirty="0">
                <a:latin typeface="+mn-lt"/>
              </a:rPr>
              <a:t> </a:t>
            </a:r>
            <a:r>
              <a:rPr lang="en-US" altLang="zh-CN" sz="2000" b="1" dirty="0">
                <a:latin typeface="+mn-lt"/>
              </a:rPr>
              <a:t>	 </a:t>
            </a:r>
          </a:p>
          <a:p>
            <a:pPr marL="742950" lvl="1" indent="-285750">
              <a:spcBef>
                <a:spcPct val="20000"/>
              </a:spcBef>
              <a:buClr>
                <a:srgbClr val="33CC33"/>
              </a:buClr>
              <a:buSzPct val="80000"/>
              <a:buFont typeface="Wingdings 2" pitchFamily="18" charset="2"/>
              <a:buNone/>
            </a:pPr>
            <a:r>
              <a:rPr lang="en-US" altLang="zh-CN" sz="2000" b="1" dirty="0">
                <a:latin typeface="+mn-lt"/>
              </a:rPr>
              <a:t>		   ADD.D  F4, F0, F2	     </a:t>
            </a:r>
          </a:p>
          <a:p>
            <a:pPr marL="742950" lvl="1" indent="-285750">
              <a:spcBef>
                <a:spcPct val="20000"/>
              </a:spcBef>
              <a:buClr>
                <a:srgbClr val="33CC33"/>
              </a:buClr>
              <a:buSzPct val="80000"/>
              <a:buFont typeface="Wingdings 2" pitchFamily="18" charset="2"/>
              <a:buNone/>
            </a:pPr>
            <a:r>
              <a:rPr lang="en-US" altLang="zh-CN" sz="2000" b="1" dirty="0">
                <a:latin typeface="+mn-lt"/>
              </a:rPr>
              <a:t>		    </a:t>
            </a:r>
            <a:r>
              <a:rPr lang="zh-CN" altLang="en-US" sz="2000" b="1" dirty="0">
                <a:solidFill>
                  <a:schemeClr val="hlink"/>
                </a:solidFill>
                <a:latin typeface="+mn-lt"/>
              </a:rPr>
              <a:t>（空转）</a:t>
            </a:r>
            <a:r>
              <a:rPr lang="zh-CN" altLang="en-US" sz="2000" b="1" dirty="0">
                <a:latin typeface="+mn-lt"/>
              </a:rPr>
              <a:t>		     </a:t>
            </a:r>
          </a:p>
          <a:p>
            <a:pPr marL="742950" lvl="1" indent="-285750">
              <a:spcBef>
                <a:spcPct val="20000"/>
              </a:spcBef>
              <a:buClr>
                <a:srgbClr val="33CC33"/>
              </a:buClr>
              <a:buSzPct val="80000"/>
              <a:buFont typeface="Wingdings 2" pitchFamily="18" charset="2"/>
              <a:buNone/>
            </a:pPr>
            <a:r>
              <a:rPr lang="zh-CN" altLang="en-US" sz="2000" b="1" dirty="0">
                <a:latin typeface="+mn-lt"/>
              </a:rPr>
              <a:t>		   </a:t>
            </a:r>
            <a:r>
              <a:rPr lang="en-US" altLang="zh-CN" sz="2000" b="1" dirty="0">
                <a:latin typeface="+mn-lt"/>
              </a:rPr>
              <a:t>BNE    R1,R2,Loop	           </a:t>
            </a:r>
          </a:p>
          <a:p>
            <a:pPr marL="742950" lvl="1" indent="-285750">
              <a:spcBef>
                <a:spcPct val="20000"/>
              </a:spcBef>
              <a:buClr>
                <a:srgbClr val="33CC33"/>
              </a:buClr>
              <a:buSzPct val="80000"/>
              <a:buFont typeface="Wingdings 2" pitchFamily="18" charset="2"/>
              <a:buNone/>
            </a:pPr>
            <a:r>
              <a:rPr lang="en-US" altLang="zh-CN" sz="2000" b="1" dirty="0">
                <a:latin typeface="+mn-lt"/>
              </a:rPr>
              <a:t>		   </a:t>
            </a:r>
            <a:r>
              <a:rPr lang="en-US" altLang="zh-CN" sz="2000" b="1" dirty="0">
                <a:solidFill>
                  <a:srgbClr val="CC3399"/>
                </a:solidFill>
                <a:latin typeface="+mn-lt"/>
              </a:rPr>
              <a:t>S.D    F4</a:t>
            </a:r>
            <a:r>
              <a:rPr lang="zh-CN" altLang="en-US" sz="2000" b="1" dirty="0">
                <a:solidFill>
                  <a:srgbClr val="CC3399"/>
                </a:solidFill>
                <a:latin typeface="+mn-lt"/>
              </a:rPr>
              <a:t>，</a:t>
            </a:r>
            <a:r>
              <a:rPr lang="en-US" altLang="zh-CN" sz="2000" b="1" dirty="0">
                <a:solidFill>
                  <a:srgbClr val="CC3399"/>
                </a:solidFill>
                <a:latin typeface="+mn-lt"/>
              </a:rPr>
              <a:t>8(R1) </a:t>
            </a:r>
            <a:r>
              <a:rPr lang="en-US" altLang="zh-CN" sz="2000" b="1" dirty="0">
                <a:latin typeface="+mn-lt"/>
              </a:rPr>
              <a:t>	</a:t>
            </a:r>
            <a:r>
              <a:rPr lang="en-US" altLang="zh-CN" sz="2000" b="1" dirty="0">
                <a:solidFill>
                  <a:srgbClr val="00FFFF"/>
                </a:solidFill>
                <a:latin typeface="+mn-lt"/>
                <a:ea typeface="楷体_GB2312" pitchFamily="49" charset="-122"/>
              </a:rPr>
              <a:t>           </a:t>
            </a:r>
            <a:r>
              <a:rPr lang="zh-CN" altLang="en-US" sz="2000" b="1" dirty="0">
                <a:solidFill>
                  <a:schemeClr val="bg1"/>
                </a:solidFill>
                <a:latin typeface="+mn-lt"/>
                <a:ea typeface="楷体_GB2312" pitchFamily="49" charset="-122"/>
              </a:rPr>
              <a:t>　</a:t>
            </a:r>
          </a:p>
        </p:txBody>
      </p:sp>
      <p:sp>
        <p:nvSpPr>
          <p:cNvPr id="4" name="右箭头 3"/>
          <p:cNvSpPr/>
          <p:nvPr/>
        </p:nvSpPr>
        <p:spPr>
          <a:xfrm>
            <a:off x="4355976" y="2809304"/>
            <a:ext cx="936104" cy="191071"/>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指令调度示例</a:t>
            </a:r>
          </a:p>
        </p:txBody>
      </p:sp>
    </p:spTree>
    <p:extLst>
      <p:ext uri="{BB962C8B-B14F-4D97-AF65-F5344CB8AC3E}">
        <p14:creationId xmlns:p14="http://schemas.microsoft.com/office/powerpoint/2010/main" val="32039627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3" name="Rectangle 4"/>
          <p:cNvSpPr>
            <a:spLocks noChangeArrowheads="1"/>
          </p:cNvSpPr>
          <p:nvPr/>
        </p:nvSpPr>
        <p:spPr bwMode="auto">
          <a:xfrm>
            <a:off x="539552" y="1199908"/>
            <a:ext cx="7929618" cy="4679950"/>
          </a:xfrm>
          <a:prstGeom prst="rect">
            <a:avLst/>
          </a:prstGeom>
          <a:noFill/>
          <a:ln w="9525">
            <a:noFill/>
            <a:miter lim="800000"/>
            <a:headEnd/>
            <a:tailEnd/>
          </a:ln>
        </p:spPr>
        <p:txBody>
          <a:bodyPr/>
          <a:lstStyle/>
          <a:p>
            <a:pPr marL="742950" lvl="1" indent="-285750">
              <a:spcBef>
                <a:spcPct val="20000"/>
              </a:spcBef>
              <a:buClr>
                <a:srgbClr val="33CC33"/>
              </a:buClr>
              <a:buSzPct val="80000"/>
              <a:buFont typeface="Wingdings 2" pitchFamily="18" charset="2"/>
              <a:buNone/>
            </a:pPr>
            <a:r>
              <a:rPr lang="en-US" altLang="zh-CN" sz="2000" b="1" dirty="0">
                <a:latin typeface="微软雅黑" panose="020B0503020204020204" pitchFamily="34" charset="-122"/>
                <a:ea typeface="微软雅黑" panose="020B0503020204020204" pitchFamily="34" charset="-122"/>
              </a:rPr>
              <a:t>				       </a:t>
            </a:r>
            <a:r>
              <a:rPr lang="zh-CN" altLang="en-US" sz="2000" dirty="0">
                <a:solidFill>
                  <a:srgbClr val="E24C05"/>
                </a:solidFill>
                <a:latin typeface="微软雅黑" panose="020B0503020204020204" pitchFamily="34" charset="-122"/>
                <a:ea typeface="微软雅黑" panose="020B0503020204020204" pitchFamily="34" charset="-122"/>
              </a:rPr>
              <a:t>指令流出时钟</a:t>
            </a:r>
          </a:p>
          <a:p>
            <a:pPr marL="742950" lvl="1" indent="-285750">
              <a:spcBef>
                <a:spcPct val="20000"/>
              </a:spcBef>
              <a:buClr>
                <a:srgbClr val="33CC33"/>
              </a:buClr>
              <a:buSzPct val="80000"/>
              <a:buFont typeface="Wingdings 2" pitchFamily="18" charset="2"/>
              <a:buNone/>
            </a:pPr>
            <a:r>
              <a:rPr lang="en-US" altLang="zh-CN" sz="2000" b="0" dirty="0">
                <a:latin typeface="+mn-lt"/>
                <a:ea typeface="微软雅黑" panose="020B0503020204020204" pitchFamily="34" charset="-122"/>
              </a:rPr>
              <a:t>Loop: L.D    F0, 0(R1)	                     1</a:t>
            </a:r>
          </a:p>
          <a:p>
            <a:pPr marL="742950" lvl="1" indent="-285750">
              <a:spcBef>
                <a:spcPct val="20000"/>
              </a:spcBef>
              <a:buClr>
                <a:srgbClr val="33CC33"/>
              </a:buClr>
              <a:buSzPct val="80000"/>
              <a:buFont typeface="Wingdings 2" pitchFamily="18" charset="2"/>
              <a:buNone/>
            </a:pPr>
            <a:r>
              <a:rPr lang="en-US" altLang="zh-CN" sz="2000" b="0" dirty="0">
                <a:latin typeface="+mn-lt"/>
                <a:ea typeface="微软雅黑" panose="020B0503020204020204" pitchFamily="34" charset="-122"/>
              </a:rPr>
              <a:t>		   DADDIU R1, R1, #-8	     2</a:t>
            </a:r>
          </a:p>
          <a:p>
            <a:pPr marL="742950" lvl="1" indent="-285750">
              <a:spcBef>
                <a:spcPct val="20000"/>
              </a:spcBef>
              <a:buClr>
                <a:srgbClr val="33CC33"/>
              </a:buClr>
              <a:buSzPct val="80000"/>
              <a:buFont typeface="Wingdings 2" pitchFamily="18" charset="2"/>
              <a:buNone/>
            </a:pPr>
            <a:r>
              <a:rPr lang="en-US" altLang="zh-CN" sz="2000" b="0" dirty="0">
                <a:latin typeface="+mn-lt"/>
                <a:ea typeface="微软雅黑" panose="020B0503020204020204" pitchFamily="34" charset="-122"/>
              </a:rPr>
              <a:t>		   ADD.D  F4, F0, F2	     3</a:t>
            </a:r>
          </a:p>
          <a:p>
            <a:pPr marL="742950" lvl="1" indent="-285750">
              <a:spcBef>
                <a:spcPct val="20000"/>
              </a:spcBef>
              <a:buClr>
                <a:srgbClr val="33CC33"/>
              </a:buClr>
              <a:buSzPct val="80000"/>
              <a:buFont typeface="Wingdings 2" pitchFamily="18" charset="2"/>
              <a:buNone/>
            </a:pPr>
            <a:r>
              <a:rPr lang="en-US" altLang="zh-CN" sz="2000" b="0" dirty="0">
                <a:latin typeface="+mn-lt"/>
                <a:ea typeface="微软雅黑" panose="020B0503020204020204" pitchFamily="34" charset="-122"/>
              </a:rPr>
              <a:t>		    </a:t>
            </a:r>
            <a:r>
              <a:rPr lang="zh-CN" altLang="en-US" sz="2000" b="0" dirty="0">
                <a:solidFill>
                  <a:schemeClr val="hlink"/>
                </a:solidFill>
                <a:latin typeface="+mn-lt"/>
                <a:ea typeface="微软雅黑" panose="020B0503020204020204" pitchFamily="34" charset="-122"/>
              </a:rPr>
              <a:t>（空转）</a:t>
            </a:r>
            <a:r>
              <a:rPr lang="zh-CN" altLang="en-US" sz="2000" b="0" dirty="0">
                <a:latin typeface="+mn-lt"/>
                <a:ea typeface="微软雅黑" panose="020B0503020204020204" pitchFamily="34" charset="-122"/>
              </a:rPr>
              <a:t>		     </a:t>
            </a:r>
            <a:r>
              <a:rPr lang="en-US" altLang="zh-CN" sz="2000" b="0" dirty="0">
                <a:latin typeface="+mn-lt"/>
                <a:ea typeface="微软雅黑" panose="020B0503020204020204" pitchFamily="34" charset="-122"/>
              </a:rPr>
              <a:t>4</a:t>
            </a:r>
          </a:p>
          <a:p>
            <a:pPr marL="742950" lvl="1" indent="-285750">
              <a:spcBef>
                <a:spcPct val="20000"/>
              </a:spcBef>
              <a:buClr>
                <a:srgbClr val="33CC33"/>
              </a:buClr>
              <a:buSzPct val="80000"/>
              <a:buFont typeface="Wingdings 2" pitchFamily="18" charset="2"/>
              <a:buNone/>
            </a:pPr>
            <a:r>
              <a:rPr lang="en-US" altLang="zh-CN" sz="2000" b="0" dirty="0">
                <a:latin typeface="+mn-lt"/>
                <a:ea typeface="微软雅黑" panose="020B0503020204020204" pitchFamily="34" charset="-122"/>
              </a:rPr>
              <a:t>		   BNE    R1, R2, Loop                5</a:t>
            </a:r>
          </a:p>
          <a:p>
            <a:pPr marL="742950" lvl="1" indent="-285750">
              <a:spcBef>
                <a:spcPct val="20000"/>
              </a:spcBef>
              <a:buClr>
                <a:srgbClr val="33CC33"/>
              </a:buClr>
              <a:buSzPct val="80000"/>
              <a:buFont typeface="Wingdings 2" pitchFamily="18" charset="2"/>
              <a:buNone/>
            </a:pPr>
            <a:r>
              <a:rPr lang="en-US" altLang="zh-CN" sz="2000" b="0" dirty="0">
                <a:latin typeface="+mn-lt"/>
                <a:ea typeface="微软雅黑" panose="020B0503020204020204" pitchFamily="34" charset="-122"/>
              </a:rPr>
              <a:t>		   S.D    F4</a:t>
            </a:r>
            <a:r>
              <a:rPr lang="zh-CN" altLang="en-US" sz="2000" b="0" dirty="0">
                <a:latin typeface="+mn-lt"/>
                <a:ea typeface="微软雅黑" panose="020B0503020204020204" pitchFamily="34" charset="-122"/>
              </a:rPr>
              <a:t>，</a:t>
            </a:r>
            <a:r>
              <a:rPr lang="en-US" altLang="zh-CN" sz="2000" b="0" dirty="0">
                <a:latin typeface="+mn-lt"/>
                <a:ea typeface="微软雅黑" panose="020B0503020204020204" pitchFamily="34" charset="-122"/>
              </a:rPr>
              <a:t>8(R1) 	     6</a:t>
            </a:r>
          </a:p>
          <a:p>
            <a:pPr marL="742950" lvl="1" indent="-285750">
              <a:spcBef>
                <a:spcPct val="20000"/>
              </a:spcBef>
              <a:buClr>
                <a:srgbClr val="33CC33"/>
              </a:buClr>
              <a:buSzPct val="80000"/>
              <a:buFont typeface="Wingdings 2" pitchFamily="18" charset="2"/>
              <a:buNone/>
            </a:pPr>
            <a:endParaRPr lang="en-US" altLang="zh-CN" b="1" dirty="0">
              <a:latin typeface="微软雅黑" panose="020B0503020204020204" pitchFamily="34" charset="-122"/>
              <a:ea typeface="微软雅黑" panose="020B0503020204020204" pitchFamily="34" charset="-122"/>
            </a:endParaRPr>
          </a:p>
          <a:p>
            <a:pPr marL="342900" lvl="1" indent="-342900">
              <a:spcBef>
                <a:spcPts val="600"/>
              </a:spcBef>
              <a:spcAft>
                <a:spcPts val="600"/>
              </a:spcAft>
              <a:buClr>
                <a:schemeClr val="tx1"/>
              </a:buClr>
              <a:buSzPct val="100000"/>
              <a:buFont typeface="Arial" pitchFamily="34" charset="0"/>
              <a:buChar char="•"/>
              <a:tabLst>
                <a:tab pos="895350" algn="l"/>
              </a:tabLst>
            </a:pPr>
            <a:r>
              <a:rPr lang="zh-CN" altLang="en-US" sz="2800" b="0" dirty="0">
                <a:latin typeface="微软雅黑" panose="020B0503020204020204" pitchFamily="34" charset="-122"/>
                <a:ea typeface="微软雅黑" panose="020B0503020204020204" pitchFamily="34" charset="-122"/>
              </a:rPr>
              <a:t>一轮循环的操作时间从</a:t>
            </a:r>
            <a:r>
              <a:rPr lang="en-US" altLang="zh-CN" sz="2800" b="0" dirty="0">
                <a:latin typeface="微软雅黑" panose="020B0503020204020204" pitchFamily="34" charset="-122"/>
                <a:ea typeface="微软雅黑" panose="020B0503020204020204" pitchFamily="34" charset="-122"/>
              </a:rPr>
              <a:t>10</a:t>
            </a:r>
            <a:r>
              <a:rPr lang="zh-CN" altLang="en-US" sz="2800" b="0" dirty="0">
                <a:latin typeface="微软雅黑" panose="020B0503020204020204" pitchFamily="34" charset="-122"/>
                <a:ea typeface="微软雅黑" panose="020B0503020204020204" pitchFamily="34" charset="-122"/>
              </a:rPr>
              <a:t>个时钟周期减少到</a:t>
            </a:r>
            <a:r>
              <a:rPr lang="en-US" altLang="zh-CN" sz="2800" b="0" dirty="0">
                <a:latin typeface="微软雅黑" panose="020B0503020204020204" pitchFamily="34" charset="-122"/>
                <a:ea typeface="微软雅黑" panose="020B0503020204020204" pitchFamily="34" charset="-122"/>
              </a:rPr>
              <a:t>6</a:t>
            </a:r>
            <a:r>
              <a:rPr lang="zh-CN" altLang="en-US" sz="2800" b="0" dirty="0">
                <a:latin typeface="微软雅黑" panose="020B0503020204020204" pitchFamily="34" charset="-122"/>
                <a:ea typeface="微软雅黑" panose="020B0503020204020204" pitchFamily="34" charset="-122"/>
              </a:rPr>
              <a:t>个</a:t>
            </a:r>
            <a:r>
              <a:rPr lang="en-US" altLang="zh-CN" sz="2800" b="0" dirty="0">
                <a:latin typeface="微软雅黑" panose="020B0503020204020204" pitchFamily="34" charset="-122"/>
                <a:ea typeface="微软雅黑" panose="020B0503020204020204" pitchFamily="34" charset="-122"/>
              </a:rPr>
              <a:t>,</a:t>
            </a:r>
            <a:r>
              <a:rPr lang="zh-CN" altLang="en-US" sz="2800" b="0" dirty="0">
                <a:latin typeface="微软雅黑" panose="020B0503020204020204" pitchFamily="34" charset="-122"/>
                <a:ea typeface="微软雅黑" panose="020B0503020204020204" pitchFamily="34" charset="-122"/>
              </a:rPr>
              <a:t>其中</a:t>
            </a:r>
            <a:r>
              <a:rPr lang="en-US" altLang="zh-CN" sz="2800" b="0" dirty="0">
                <a:latin typeface="微软雅黑" panose="020B0503020204020204" pitchFamily="34" charset="-122"/>
                <a:ea typeface="微软雅黑" panose="020B0503020204020204" pitchFamily="34" charset="-122"/>
              </a:rPr>
              <a:t>5</a:t>
            </a:r>
            <a:r>
              <a:rPr lang="zh-CN" altLang="en-US" sz="2800" b="0" dirty="0">
                <a:latin typeface="微软雅黑" panose="020B0503020204020204" pitchFamily="34" charset="-122"/>
                <a:ea typeface="微软雅黑" panose="020B0503020204020204" pitchFamily="34" charset="-122"/>
              </a:rPr>
              <a:t>个周期是有指令执行的，</a:t>
            </a:r>
            <a:r>
              <a:rPr lang="en-US" altLang="zh-CN" sz="2800" b="0" dirty="0">
                <a:latin typeface="微软雅黑" panose="020B0503020204020204" pitchFamily="34" charset="-122"/>
                <a:ea typeface="微软雅黑" panose="020B0503020204020204" pitchFamily="34" charset="-122"/>
              </a:rPr>
              <a:t>1</a:t>
            </a:r>
            <a:r>
              <a:rPr lang="zh-CN" altLang="en-US" sz="2800" b="0" dirty="0">
                <a:latin typeface="微软雅黑" panose="020B0503020204020204" pitchFamily="34" charset="-122"/>
                <a:ea typeface="微软雅黑" panose="020B0503020204020204" pitchFamily="34" charset="-122"/>
              </a:rPr>
              <a:t>个为空转周期。</a:t>
            </a:r>
          </a:p>
        </p:txBody>
      </p:sp>
      <p:sp>
        <p:nvSpPr>
          <p:cNvPr id="5"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指令调度示例</a:t>
            </a:r>
          </a:p>
        </p:txBody>
      </p:sp>
    </p:spTree>
    <p:extLst>
      <p:ext uri="{BB962C8B-B14F-4D97-AF65-F5344CB8AC3E}">
        <p14:creationId xmlns:p14="http://schemas.microsoft.com/office/powerpoint/2010/main" val="35399757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7" name="Rectangle 3" descr="Rectangle: Click to edit Master text styles&#10;Second level&#10;Third level&#10;Fourth level&#10;Fifth level"/>
          <p:cNvSpPr>
            <a:spLocks noGrp="1" noChangeArrowheads="1"/>
          </p:cNvSpPr>
          <p:nvPr>
            <p:ph type="body" idx="4294967295"/>
          </p:nvPr>
        </p:nvSpPr>
        <p:spPr>
          <a:xfrm>
            <a:off x="491612" y="1196752"/>
            <a:ext cx="8160775" cy="4824413"/>
          </a:xfrm>
        </p:spPr>
        <p:txBody>
          <a:bodyPr/>
          <a:lstStyle/>
          <a:p>
            <a:pPr marL="342900" lvl="1" indent="-342900" eaLnBrk="1" hangingPunct="1">
              <a:spcBef>
                <a:spcPts val="600"/>
              </a:spcBef>
              <a:spcAft>
                <a:spcPts val="600"/>
              </a:spcAft>
              <a:buClr>
                <a:schemeClr val="tx1"/>
              </a:buClr>
              <a:buSzPct val="100000"/>
              <a:buFont typeface="Arial"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示例的问题及解决方案</a:t>
            </a:r>
          </a:p>
          <a:p>
            <a:pPr marL="908050" lvl="1" indent="-457200" fontAlgn="base">
              <a:spcBef>
                <a:spcPts val="600"/>
              </a:spcBef>
              <a:spcAft>
                <a:spcPts val="600"/>
              </a:spcAft>
              <a:buClr>
                <a:schemeClr val="tx1"/>
              </a:buClr>
              <a:buSzPct val="80000"/>
              <a:buFont typeface="Tahoma" panose="020B0604030504040204" pitchFamily="34" charset="0"/>
              <a:buChar char="−"/>
              <a:tabLst>
                <a:tab pos="895350" algn="l"/>
              </a:tabLst>
            </a:pPr>
            <a:r>
              <a:rPr lang="zh-CN" altLang="en-US" sz="2400" b="1" dirty="0">
                <a:latin typeface="微软雅黑" panose="020B0503020204020204" pitchFamily="34" charset="-122"/>
                <a:ea typeface="微软雅黑" panose="020B0503020204020204" pitchFamily="34" charset="-122"/>
              </a:rPr>
              <a:t>问题：</a:t>
            </a:r>
            <a:r>
              <a:rPr lang="zh-CN" altLang="en-US" sz="2400" dirty="0">
                <a:latin typeface="微软雅黑" panose="020B0503020204020204" pitchFamily="34" charset="-122"/>
                <a:ea typeface="微软雅黑" panose="020B0503020204020204" pitchFamily="34" charset="-122"/>
              </a:rPr>
              <a:t>只有</a:t>
            </a:r>
            <a:r>
              <a:rPr lang="en-US" altLang="zh-CN" sz="2400" dirty="0">
                <a:latin typeface="微软雅黑" panose="020B0503020204020204" pitchFamily="34" charset="-122"/>
                <a:ea typeface="微软雅黑" panose="020B0503020204020204" pitchFamily="34" charset="-122"/>
              </a:rPr>
              <a:t>L.D</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ADD.D</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S.D</a:t>
            </a:r>
            <a:r>
              <a:rPr lang="zh-CN" altLang="en-US" sz="2400" dirty="0">
                <a:latin typeface="微软雅黑" panose="020B0503020204020204" pitchFamily="34" charset="-122"/>
                <a:ea typeface="微软雅黑" panose="020B0503020204020204" pitchFamily="34" charset="-122"/>
              </a:rPr>
              <a:t>这</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条指令是真正有用操作。      </a:t>
            </a:r>
          </a:p>
          <a:p>
            <a:pPr lvl="2">
              <a:spcBef>
                <a:spcPts val="60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占用</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个时钟周期</a:t>
            </a:r>
          </a:p>
          <a:p>
            <a:pPr lvl="2">
              <a:spcBef>
                <a:spcPts val="60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而</a:t>
            </a:r>
            <a:r>
              <a:rPr lang="en-US" altLang="zh-CN" sz="2000" dirty="0">
                <a:latin typeface="微软雅黑" panose="020B0503020204020204" pitchFamily="34" charset="-122"/>
                <a:ea typeface="微软雅黑" panose="020B0503020204020204" pitchFamily="34" charset="-122"/>
              </a:rPr>
              <a:t>DADDIU</a:t>
            </a:r>
            <a:r>
              <a:rPr lang="zh-CN" altLang="en-US" sz="2000" dirty="0">
                <a:latin typeface="微软雅黑" panose="020B0503020204020204" pitchFamily="34" charset="-122"/>
                <a:ea typeface="微软雅黑" panose="020B0503020204020204" pitchFamily="34" charset="-122"/>
              </a:rPr>
              <a:t>、空转和</a:t>
            </a:r>
            <a:r>
              <a:rPr lang="en-US" altLang="zh-CN" sz="2000" dirty="0">
                <a:latin typeface="微软雅黑" panose="020B0503020204020204" pitchFamily="34" charset="-122"/>
                <a:ea typeface="微软雅黑" panose="020B0503020204020204" pitchFamily="34" charset="-122"/>
              </a:rPr>
              <a:t>BNE</a:t>
            </a:r>
            <a:r>
              <a:rPr lang="zh-CN" altLang="en-US" sz="2000" dirty="0">
                <a:latin typeface="微软雅黑" panose="020B0503020204020204" pitchFamily="34" charset="-122"/>
                <a:ea typeface="微软雅黑" panose="020B0503020204020204" pitchFamily="34" charset="-122"/>
              </a:rPr>
              <a:t>这</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个时钟周期都是附加的循环控制开销</a:t>
            </a:r>
            <a:endParaRPr lang="en-US" altLang="zh-CN" sz="2000" dirty="0">
              <a:latin typeface="微软雅黑" panose="020B0503020204020204" pitchFamily="34" charset="-122"/>
              <a:ea typeface="微软雅黑" panose="020B0503020204020204" pitchFamily="34" charset="-122"/>
            </a:endParaRPr>
          </a:p>
          <a:p>
            <a:pPr lvl="2">
              <a:spcBef>
                <a:spcPts val="60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能否进一步优化？</a:t>
            </a:r>
          </a:p>
          <a:p>
            <a:pPr marL="908050" lvl="1" indent="-457200">
              <a:spcBef>
                <a:spcPts val="600"/>
              </a:spcBef>
              <a:spcAft>
                <a:spcPts val="600"/>
              </a:spcAft>
              <a:buClr>
                <a:schemeClr val="tx1"/>
              </a:buClr>
              <a:buSzPct val="80000"/>
              <a:buFont typeface="Tahoma" panose="020B0604030504040204" pitchFamily="34" charset="0"/>
              <a:buChar char="−"/>
              <a:tabLst>
                <a:tab pos="895350" algn="l"/>
              </a:tabLst>
            </a:pPr>
            <a:r>
              <a:rPr lang="zh-CN" altLang="en-US" sz="2400" b="1" dirty="0">
                <a:latin typeface="微软雅黑" panose="020B0503020204020204" pitchFamily="34" charset="-122"/>
                <a:ea typeface="微软雅黑" panose="020B0503020204020204" pitchFamily="34" charset="-122"/>
              </a:rPr>
              <a:t>优化方案：</a:t>
            </a:r>
            <a:r>
              <a:rPr lang="zh-CN" altLang="en-US" sz="2400" dirty="0">
                <a:latin typeface="微软雅黑" panose="020B0503020204020204" pitchFamily="34" charset="-122"/>
                <a:ea typeface="微软雅黑" panose="020B0503020204020204" pitchFamily="34" charset="-122"/>
              </a:rPr>
              <a:t>循环展开技术</a:t>
            </a:r>
          </a:p>
          <a:p>
            <a:pPr lvl="2">
              <a:spcBef>
                <a:spcPts val="60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把循环体的代码复制多次并按顺序排列，然后相应调整循环的结束条件。</a:t>
            </a:r>
          </a:p>
          <a:p>
            <a:pPr lvl="2">
              <a:spcBef>
                <a:spcPts val="60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这给编译器进行指令调度带来了更大的空间。 </a:t>
            </a:r>
          </a:p>
        </p:txBody>
      </p:sp>
      <p:sp>
        <p:nvSpPr>
          <p:cNvPr id="5"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指令调度示例</a:t>
            </a:r>
          </a:p>
        </p:txBody>
      </p:sp>
    </p:spTree>
    <p:extLst>
      <p:ext uri="{BB962C8B-B14F-4D97-AF65-F5344CB8AC3E}">
        <p14:creationId xmlns:p14="http://schemas.microsoft.com/office/powerpoint/2010/main" val="115242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70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870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870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87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1" name="Rectangle 3" descr="Rectangle: Click to edit Master text styles&#10;Second level&#10;Third level&#10;Fourth level&#10;Fifth level"/>
          <p:cNvSpPr>
            <a:spLocks noGrp="1" noChangeArrowheads="1"/>
          </p:cNvSpPr>
          <p:nvPr>
            <p:ph type="body" idx="4294967295"/>
          </p:nvPr>
        </p:nvSpPr>
        <p:spPr>
          <a:xfrm>
            <a:off x="511276" y="1196752"/>
            <a:ext cx="8180440" cy="5410525"/>
          </a:xfrm>
        </p:spPr>
        <p:txBody>
          <a:bodyPr>
            <a:normAutofit fontScale="92500" lnSpcReduction="10000"/>
          </a:bodyPr>
          <a:lstStyle/>
          <a:p>
            <a:pPr marL="363538" lvl="1" indent="-342900">
              <a:lnSpc>
                <a:spcPct val="120000"/>
              </a:lnSpc>
              <a:spcBef>
                <a:spcPts val="0"/>
              </a:spcBef>
              <a:spcAft>
                <a:spcPts val="0"/>
              </a:spcAft>
              <a:buClr>
                <a:schemeClr val="tx1"/>
              </a:buClr>
              <a:buFont typeface="Arial" charset="0"/>
              <a:buChar char="•"/>
              <a:tabLst>
                <a:tab pos="895350" algn="l"/>
              </a:tabLst>
            </a:pPr>
            <a:r>
              <a:rPr lang="zh-CN" altLang="en-US" sz="2600" b="1" dirty="0">
                <a:latin typeface="微软雅黑" panose="020B0503020204020204" pitchFamily="34" charset="-122"/>
                <a:ea typeface="微软雅黑" panose="020B0503020204020204" pitchFamily="34" charset="-122"/>
              </a:rPr>
              <a:t>循环展开示例：</a:t>
            </a:r>
            <a:r>
              <a:rPr lang="zh-CN" altLang="en-US" sz="2600" dirty="0">
                <a:latin typeface="微软雅黑" panose="020B0503020204020204" pitchFamily="34" charset="-122"/>
                <a:ea typeface="微软雅黑" panose="020B0503020204020204" pitchFamily="34" charset="-122"/>
              </a:rPr>
              <a:t>将上述例子中的循环展开</a:t>
            </a:r>
            <a:r>
              <a:rPr lang="en-US" altLang="zh-CN" sz="2600" dirty="0">
                <a:latin typeface="微软雅黑" panose="020B0503020204020204" pitchFamily="34" charset="-122"/>
                <a:ea typeface="微软雅黑" panose="020B0503020204020204" pitchFamily="34" charset="-122"/>
              </a:rPr>
              <a:t>4</a:t>
            </a:r>
            <a:r>
              <a:rPr lang="zh-CN" altLang="en-US" sz="2600" dirty="0">
                <a:latin typeface="微软雅黑" panose="020B0503020204020204" pitchFamily="34" charset="-122"/>
                <a:ea typeface="微软雅黑" panose="020B0503020204020204" pitchFamily="34" charset="-122"/>
              </a:rPr>
              <a:t>次得到</a:t>
            </a:r>
            <a:r>
              <a:rPr lang="en-US" altLang="zh-CN" sz="2600" dirty="0">
                <a:latin typeface="微软雅黑" panose="020B0503020204020204" pitchFamily="34" charset="-122"/>
                <a:ea typeface="微软雅黑" panose="020B0503020204020204" pitchFamily="34" charset="-122"/>
              </a:rPr>
              <a:t>4</a:t>
            </a:r>
            <a:r>
              <a:rPr lang="zh-CN" altLang="en-US" sz="2600" dirty="0">
                <a:latin typeface="微软雅黑" panose="020B0503020204020204" pitchFamily="34" charset="-122"/>
                <a:ea typeface="微软雅黑" panose="020B0503020204020204" pitchFamily="34" charset="-122"/>
              </a:rPr>
              <a:t>个循环体，然后对展开后的指令序列在不调度和调度两种情况下，分析代码的性能。假定</a:t>
            </a:r>
            <a:r>
              <a:rPr lang="en-US" altLang="zh-CN" sz="2600" dirty="0">
                <a:latin typeface="微软雅黑" panose="020B0503020204020204" pitchFamily="34" charset="-122"/>
                <a:ea typeface="微软雅黑" panose="020B0503020204020204" pitchFamily="34" charset="-122"/>
              </a:rPr>
              <a:t>R1</a:t>
            </a:r>
            <a:r>
              <a:rPr lang="zh-CN" altLang="en-US" sz="2600" dirty="0">
                <a:latin typeface="微软雅黑" panose="020B0503020204020204" pitchFamily="34" charset="-122"/>
                <a:ea typeface="微软雅黑" panose="020B0503020204020204" pitchFamily="34" charset="-122"/>
              </a:rPr>
              <a:t>的初值为</a:t>
            </a:r>
            <a:r>
              <a:rPr lang="en-US" altLang="zh-CN" sz="2600" dirty="0">
                <a:latin typeface="微软雅黑" panose="020B0503020204020204" pitchFamily="34" charset="-122"/>
                <a:ea typeface="微软雅黑" panose="020B0503020204020204" pitchFamily="34" charset="-122"/>
              </a:rPr>
              <a:t>32</a:t>
            </a:r>
            <a:r>
              <a:rPr lang="zh-CN" altLang="en-US" sz="2600" dirty="0">
                <a:latin typeface="微软雅黑" panose="020B0503020204020204" pitchFamily="34" charset="-122"/>
                <a:ea typeface="微软雅黑" panose="020B0503020204020204" pitchFamily="34" charset="-122"/>
              </a:rPr>
              <a:t>的倍数，即循环次数为</a:t>
            </a:r>
            <a:r>
              <a:rPr lang="en-US" altLang="zh-CN" sz="2600" dirty="0">
                <a:latin typeface="微软雅黑" panose="020B0503020204020204" pitchFamily="34" charset="-122"/>
                <a:ea typeface="微软雅黑" panose="020B0503020204020204" pitchFamily="34" charset="-122"/>
              </a:rPr>
              <a:t>4</a:t>
            </a:r>
            <a:r>
              <a:rPr lang="zh-CN" altLang="en-US" sz="2600" dirty="0">
                <a:latin typeface="微软雅黑" panose="020B0503020204020204" pitchFamily="34" charset="-122"/>
                <a:ea typeface="微软雅黑" panose="020B0503020204020204" pitchFamily="34" charset="-122"/>
              </a:rPr>
              <a:t>的倍数。消除冗余的指令，并且不要重复使用寄存器。</a:t>
            </a:r>
            <a:endParaRPr lang="en-US" altLang="zh-CN" sz="2600" dirty="0">
              <a:latin typeface="微软雅黑" panose="020B0503020204020204" pitchFamily="34" charset="-122"/>
              <a:ea typeface="微软雅黑" panose="020B0503020204020204" pitchFamily="34" charset="-122"/>
            </a:endParaRPr>
          </a:p>
          <a:p>
            <a:pPr marL="363538" lvl="1" indent="-342900">
              <a:lnSpc>
                <a:spcPct val="120000"/>
              </a:lnSpc>
              <a:spcBef>
                <a:spcPts val="0"/>
              </a:spcBef>
              <a:spcAft>
                <a:spcPts val="0"/>
              </a:spcAft>
              <a:buClr>
                <a:schemeClr val="tx1"/>
              </a:buClr>
              <a:buFont typeface="Arial" charset="0"/>
              <a:buChar char="•"/>
              <a:tabLst>
                <a:tab pos="895350" algn="l"/>
              </a:tabLst>
            </a:pPr>
            <a:endParaRPr lang="zh-CN" altLang="en-US" sz="2800" dirty="0">
              <a:latin typeface="微软雅黑" panose="020B0503020204020204" pitchFamily="34" charset="-122"/>
              <a:ea typeface="微软雅黑" panose="020B0503020204020204" pitchFamily="34" charset="-122"/>
            </a:endParaRPr>
          </a:p>
          <a:p>
            <a:pPr marL="20638" indent="0">
              <a:lnSpc>
                <a:spcPct val="120000"/>
              </a:lnSpc>
              <a:spcBef>
                <a:spcPts val="0"/>
              </a:spcBef>
              <a:spcAft>
                <a:spcPts val="0"/>
              </a:spcAft>
              <a:buNone/>
            </a:pPr>
            <a:r>
              <a:rPr lang="zh-CN" altLang="en-US" sz="2600" b="1" dirty="0">
                <a:latin typeface="微软雅黑" panose="020B0503020204020204" pitchFamily="34" charset="-122"/>
                <a:ea typeface="微软雅黑" panose="020B0503020204020204" pitchFamily="34" charset="-122"/>
              </a:rPr>
              <a:t>解：</a:t>
            </a:r>
            <a:r>
              <a:rPr lang="zh-CN" altLang="en-US" sz="2600" b="0" dirty="0">
                <a:solidFill>
                  <a:srgbClr val="000000"/>
                </a:solidFill>
                <a:latin typeface="微软雅黑" panose="020B0503020204020204" pitchFamily="34" charset="-122"/>
                <a:ea typeface="微软雅黑" panose="020B0503020204020204" pitchFamily="34" charset="-122"/>
              </a:rPr>
              <a:t>无需在循环体后面增加补偿代码，分配</a:t>
            </a:r>
            <a:r>
              <a:rPr lang="zh-CN" altLang="en-US" sz="2600" b="0" dirty="0">
                <a:latin typeface="微软雅黑" panose="020B0503020204020204" pitchFamily="34" charset="-122"/>
                <a:ea typeface="微软雅黑" panose="020B0503020204020204" pitchFamily="34" charset="-122"/>
              </a:rPr>
              <a:t>寄存器（不重复使用寄存器 ）如下：</a:t>
            </a:r>
            <a:endParaRPr lang="en-US" altLang="zh-CN" sz="2600" b="0" dirty="0">
              <a:latin typeface="微软雅黑" panose="020B0503020204020204" pitchFamily="34" charset="-122"/>
              <a:ea typeface="微软雅黑" panose="020B0503020204020204" pitchFamily="34" charset="-122"/>
            </a:endParaRPr>
          </a:p>
          <a:p>
            <a:pPr marL="717550" lvl="1" indent="-354013">
              <a:lnSpc>
                <a:spcPct val="120000"/>
              </a:lnSpc>
              <a:spcBef>
                <a:spcPts val="0"/>
              </a:spcBef>
              <a:spcAft>
                <a:spcPts val="0"/>
              </a:spcAft>
              <a:buClr>
                <a:schemeClr val="tx1"/>
              </a:buClr>
            </a:pPr>
            <a:r>
              <a:rPr lang="en-US" altLang="zh-CN" sz="2400" dirty="0">
                <a:latin typeface="微软雅黑" panose="020B0503020204020204" pitchFamily="34" charset="-122"/>
                <a:ea typeface="微软雅黑" panose="020B0503020204020204" pitchFamily="34" charset="-122"/>
              </a:rPr>
              <a:t>F0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F4</a:t>
            </a:r>
            <a:r>
              <a:rPr lang="zh-CN" altLang="en-US" sz="2400" dirty="0">
                <a:latin typeface="微软雅黑" panose="020B0503020204020204" pitchFamily="34" charset="-122"/>
                <a:ea typeface="微软雅黑" panose="020B0503020204020204" pitchFamily="34" charset="-122"/>
              </a:rPr>
              <a:t>：用于展开后的第</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个循环体</a:t>
            </a:r>
          </a:p>
          <a:p>
            <a:pPr marL="717550" lvl="1" indent="-354013">
              <a:lnSpc>
                <a:spcPct val="120000"/>
              </a:lnSpc>
              <a:spcBef>
                <a:spcPts val="0"/>
              </a:spcBef>
              <a:spcAft>
                <a:spcPts val="0"/>
              </a:spcAft>
              <a:buClr>
                <a:schemeClr val="tx1"/>
              </a:buClr>
            </a:pPr>
            <a:r>
              <a:rPr lang="en-US" altLang="zh-CN" sz="2400" dirty="0">
                <a:latin typeface="微软雅黑" panose="020B0503020204020204" pitchFamily="34" charset="-122"/>
                <a:ea typeface="微软雅黑" panose="020B0503020204020204" pitchFamily="34" charset="-122"/>
              </a:rPr>
              <a:t>F2</a:t>
            </a:r>
            <a:r>
              <a:rPr lang="zh-CN" altLang="en-US" sz="2400" dirty="0">
                <a:latin typeface="微软雅黑" panose="020B0503020204020204" pitchFamily="34" charset="-122"/>
                <a:ea typeface="微软雅黑" panose="020B0503020204020204" pitchFamily="34" charset="-122"/>
              </a:rPr>
              <a:t>：保存常数</a:t>
            </a:r>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a:p>
            <a:pPr marL="717550" lvl="1" indent="-354013">
              <a:lnSpc>
                <a:spcPct val="120000"/>
              </a:lnSpc>
              <a:spcBef>
                <a:spcPts val="0"/>
              </a:spcBef>
              <a:spcAft>
                <a:spcPts val="0"/>
              </a:spcAft>
              <a:buClr>
                <a:schemeClr val="tx1"/>
              </a:buClr>
            </a:pPr>
            <a:r>
              <a:rPr lang="en-US" altLang="zh-CN" sz="2400" dirty="0">
                <a:latin typeface="微软雅黑" panose="020B0503020204020204" pitchFamily="34" charset="-122"/>
                <a:ea typeface="微软雅黑" panose="020B0503020204020204" pitchFamily="34" charset="-122"/>
              </a:rPr>
              <a:t>F6</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F8</a:t>
            </a:r>
            <a:r>
              <a:rPr lang="zh-CN" altLang="en-US" sz="2400" dirty="0">
                <a:latin typeface="微软雅黑" panose="020B0503020204020204" pitchFamily="34" charset="-122"/>
                <a:ea typeface="微软雅黑" panose="020B0503020204020204" pitchFamily="34" charset="-122"/>
              </a:rPr>
              <a:t>：第</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个循环体</a:t>
            </a:r>
          </a:p>
          <a:p>
            <a:pPr marL="717550" lvl="1" indent="-354013">
              <a:lnSpc>
                <a:spcPct val="120000"/>
              </a:lnSpc>
              <a:spcBef>
                <a:spcPts val="0"/>
              </a:spcBef>
              <a:spcAft>
                <a:spcPts val="0"/>
              </a:spcAft>
              <a:buClr>
                <a:schemeClr val="tx1"/>
              </a:buClr>
            </a:pPr>
            <a:r>
              <a:rPr lang="en-US" altLang="zh-CN" sz="2400" dirty="0">
                <a:latin typeface="微软雅黑" panose="020B0503020204020204" pitchFamily="34" charset="-122"/>
                <a:ea typeface="微软雅黑" panose="020B0503020204020204" pitchFamily="34" charset="-122"/>
              </a:rPr>
              <a:t>F10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F12</a:t>
            </a:r>
            <a:r>
              <a:rPr lang="zh-CN" altLang="en-US" sz="2400" dirty="0">
                <a:latin typeface="微软雅黑" panose="020B0503020204020204" pitchFamily="34" charset="-122"/>
                <a:ea typeface="微软雅黑" panose="020B0503020204020204" pitchFamily="34" charset="-122"/>
              </a:rPr>
              <a:t>：第</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个循环体</a:t>
            </a:r>
          </a:p>
          <a:p>
            <a:pPr marL="717550" lvl="1" indent="-354013">
              <a:lnSpc>
                <a:spcPct val="120000"/>
              </a:lnSpc>
              <a:spcBef>
                <a:spcPts val="0"/>
              </a:spcBef>
              <a:spcAft>
                <a:spcPts val="0"/>
              </a:spcAft>
              <a:buClr>
                <a:schemeClr val="tx1"/>
              </a:buClr>
            </a:pPr>
            <a:r>
              <a:rPr lang="en-US" altLang="zh-CN" sz="2400" dirty="0">
                <a:latin typeface="微软雅黑" panose="020B0503020204020204" pitchFamily="34" charset="-122"/>
                <a:ea typeface="微软雅黑" panose="020B0503020204020204" pitchFamily="34" charset="-122"/>
              </a:rPr>
              <a:t>F14</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F16</a:t>
            </a:r>
            <a:r>
              <a:rPr lang="zh-CN" altLang="en-US" sz="2400" dirty="0">
                <a:latin typeface="微软雅黑" panose="020B0503020204020204" pitchFamily="34" charset="-122"/>
                <a:ea typeface="微软雅黑" panose="020B0503020204020204" pitchFamily="34" charset="-122"/>
              </a:rPr>
              <a:t>：第</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个循环体</a:t>
            </a:r>
            <a:endParaRPr lang="zh-CN" altLang="en-US" sz="2800" dirty="0">
              <a:solidFill>
                <a:srgbClr val="000000"/>
              </a:solidFill>
              <a:latin typeface="微软雅黑" panose="020B0503020204020204" pitchFamily="34" charset="-122"/>
              <a:ea typeface="微软雅黑" panose="020B0503020204020204" pitchFamily="34" charset="-122"/>
            </a:endParaRPr>
          </a:p>
          <a:p>
            <a:pPr marL="201613" lvl="1" indent="-15875" eaLnBrk="1" hangingPunct="1">
              <a:lnSpc>
                <a:spcPct val="120000"/>
              </a:lnSpc>
              <a:spcBef>
                <a:spcPts val="0"/>
              </a:spcBef>
              <a:spcAft>
                <a:spcPts val="0"/>
              </a:spcAft>
              <a:buClr>
                <a:schemeClr val="hlink"/>
              </a:buClr>
              <a:buSzPct val="65000"/>
              <a:buFont typeface="Wingdings" pitchFamily="2" charset="2"/>
              <a:buNone/>
            </a:pPr>
            <a:endParaRPr lang="en-US" altLang="zh-CN" sz="2400" dirty="0">
              <a:latin typeface="微软雅黑" panose="020B0503020204020204" pitchFamily="34" charset="-122"/>
              <a:ea typeface="微软雅黑" panose="020B0503020204020204" pitchFamily="34" charset="-122"/>
            </a:endParaRPr>
          </a:p>
        </p:txBody>
      </p:sp>
      <p:sp>
        <p:nvSpPr>
          <p:cNvPr id="5"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循环展开示例</a:t>
            </a:r>
          </a:p>
        </p:txBody>
      </p:sp>
    </p:spTree>
    <p:extLst>
      <p:ext uri="{BB962C8B-B14F-4D97-AF65-F5344CB8AC3E}">
        <p14:creationId xmlns:p14="http://schemas.microsoft.com/office/powerpoint/2010/main" val="126176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29731">
                                            <p:txEl>
                                              <p:pRg st="2" end="2"/>
                                            </p:txEl>
                                          </p:spTgt>
                                        </p:tgtEl>
                                        <p:attrNameLst>
                                          <p:attrName>style.visibility</p:attrName>
                                        </p:attrNameLst>
                                      </p:cBhvr>
                                      <p:to>
                                        <p:strVal val="visible"/>
                                      </p:to>
                                    </p:set>
                                    <p:animEffect transition="in" filter="wipe(down)">
                                      <p:cBhvr>
                                        <p:cTn id="7" dur="500"/>
                                        <p:tgtEl>
                                          <p:spTgt spid="329731">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29731">
                                            <p:txEl>
                                              <p:pRg st="3" end="3"/>
                                            </p:txEl>
                                          </p:spTgt>
                                        </p:tgtEl>
                                        <p:attrNameLst>
                                          <p:attrName>style.visibility</p:attrName>
                                        </p:attrNameLst>
                                      </p:cBhvr>
                                      <p:to>
                                        <p:strVal val="visible"/>
                                      </p:to>
                                    </p:set>
                                    <p:animEffect transition="in" filter="wipe(down)">
                                      <p:cBhvr>
                                        <p:cTn id="10" dur="500"/>
                                        <p:tgtEl>
                                          <p:spTgt spid="329731">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29731">
                                            <p:txEl>
                                              <p:pRg st="4" end="4"/>
                                            </p:txEl>
                                          </p:spTgt>
                                        </p:tgtEl>
                                        <p:attrNameLst>
                                          <p:attrName>style.visibility</p:attrName>
                                        </p:attrNameLst>
                                      </p:cBhvr>
                                      <p:to>
                                        <p:strVal val="visible"/>
                                      </p:to>
                                    </p:set>
                                    <p:animEffect transition="in" filter="wipe(down)">
                                      <p:cBhvr>
                                        <p:cTn id="13" dur="500"/>
                                        <p:tgtEl>
                                          <p:spTgt spid="329731">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29731">
                                            <p:txEl>
                                              <p:pRg st="5" end="5"/>
                                            </p:txEl>
                                          </p:spTgt>
                                        </p:tgtEl>
                                        <p:attrNameLst>
                                          <p:attrName>style.visibility</p:attrName>
                                        </p:attrNameLst>
                                      </p:cBhvr>
                                      <p:to>
                                        <p:strVal val="visible"/>
                                      </p:to>
                                    </p:set>
                                    <p:animEffect transition="in" filter="wipe(down)">
                                      <p:cBhvr>
                                        <p:cTn id="16" dur="500"/>
                                        <p:tgtEl>
                                          <p:spTgt spid="329731">
                                            <p:txEl>
                                              <p:pRg st="5" end="5"/>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29731">
                                            <p:txEl>
                                              <p:pRg st="6" end="6"/>
                                            </p:txEl>
                                          </p:spTgt>
                                        </p:tgtEl>
                                        <p:attrNameLst>
                                          <p:attrName>style.visibility</p:attrName>
                                        </p:attrNameLst>
                                      </p:cBhvr>
                                      <p:to>
                                        <p:strVal val="visible"/>
                                      </p:to>
                                    </p:set>
                                    <p:animEffect transition="in" filter="wipe(down)">
                                      <p:cBhvr>
                                        <p:cTn id="19" dur="500"/>
                                        <p:tgtEl>
                                          <p:spTgt spid="329731">
                                            <p:txEl>
                                              <p:pRg st="6" end="6"/>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29731">
                                            <p:txEl>
                                              <p:pRg st="7" end="7"/>
                                            </p:txEl>
                                          </p:spTgt>
                                        </p:tgtEl>
                                        <p:attrNameLst>
                                          <p:attrName>style.visibility</p:attrName>
                                        </p:attrNameLst>
                                      </p:cBhvr>
                                      <p:to>
                                        <p:strVal val="visible"/>
                                      </p:to>
                                    </p:set>
                                    <p:animEffect transition="in" filter="wipe(down)">
                                      <p:cBhvr>
                                        <p:cTn id="22" dur="500"/>
                                        <p:tgtEl>
                                          <p:spTgt spid="3297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3" descr="Rectangle: Click to edit Master text styles&#10;Second level&#10;Third level&#10;Fourth level&#10;Fifth level"/>
          <p:cNvSpPr>
            <a:spLocks noGrp="1" noChangeArrowheads="1"/>
          </p:cNvSpPr>
          <p:nvPr>
            <p:ph type="body" idx="4294967295"/>
          </p:nvPr>
        </p:nvSpPr>
        <p:spPr>
          <a:xfrm>
            <a:off x="471948" y="332656"/>
            <a:ext cx="7484428" cy="554038"/>
          </a:xfrm>
        </p:spPr>
        <p:txBody>
          <a:bodyPr>
            <a:normAutofit/>
          </a:bodyPr>
          <a:lstStyle/>
          <a:p>
            <a:pPr marL="363538" lvl="1" indent="-342900">
              <a:buClr>
                <a:schemeClr val="tx1"/>
              </a:buClr>
              <a:buSzPct val="80000"/>
              <a:buFont typeface="Arial" charset="0"/>
              <a:buChar char="•"/>
              <a:tabLst>
                <a:tab pos="895350" algn="l"/>
              </a:tabLst>
            </a:pPr>
            <a:r>
              <a:rPr lang="zh-CN" altLang="en-US" dirty="0">
                <a:latin typeface="微软雅黑" panose="020B0503020204020204" pitchFamily="34" charset="-122"/>
                <a:ea typeface="微软雅黑" panose="020B0503020204020204" pitchFamily="34" charset="-122"/>
              </a:rPr>
              <a:t>展开后没有调度的代码如下： </a:t>
            </a:r>
          </a:p>
        </p:txBody>
      </p:sp>
      <p:sp>
        <p:nvSpPr>
          <p:cNvPr id="331779" name="Text Box 4"/>
          <p:cNvSpPr txBox="1">
            <a:spLocks noChangeArrowheads="1"/>
          </p:cNvSpPr>
          <p:nvPr/>
        </p:nvSpPr>
        <p:spPr bwMode="auto">
          <a:xfrm>
            <a:off x="0" y="1052513"/>
            <a:ext cx="5148263" cy="5451475"/>
          </a:xfrm>
          <a:prstGeom prst="rect">
            <a:avLst/>
          </a:prstGeom>
          <a:noFill/>
          <a:ln w="9525">
            <a:noFill/>
            <a:miter lim="800000"/>
            <a:headEnd/>
            <a:tailEnd/>
          </a:ln>
          <a:effectLst/>
        </p:spPr>
        <p:txBody>
          <a:bodyPr>
            <a:spAutoFit/>
          </a:bodyPr>
          <a:lstStyle/>
          <a:p>
            <a:pPr>
              <a:lnSpc>
                <a:spcPct val="110000"/>
              </a:lnSpc>
            </a:pPr>
            <a:r>
              <a:rPr kumimoji="1" lang="en-US" altLang="zh-CN" sz="2000" b="0" dirty="0">
                <a:solidFill>
                  <a:srgbClr val="E24C05"/>
                </a:solidFill>
                <a:latin typeface="+mn-lt"/>
              </a:rPr>
              <a:t>                       </a:t>
            </a:r>
            <a:r>
              <a:rPr kumimoji="1" lang="zh-CN" altLang="en-US" sz="2000" b="0" dirty="0">
                <a:solidFill>
                  <a:srgbClr val="E24C05"/>
                </a:solidFill>
                <a:latin typeface="+mn-lt"/>
                <a:ea typeface="微软雅黑" panose="020B0503020204020204" pitchFamily="34" charset="-122"/>
              </a:rPr>
              <a:t>指令流出时钟</a:t>
            </a:r>
          </a:p>
          <a:p>
            <a:pPr>
              <a:lnSpc>
                <a:spcPct val="110000"/>
              </a:lnSpc>
            </a:pPr>
            <a:r>
              <a:rPr kumimoji="1" lang="en-US" altLang="zh-CN" sz="2000" b="0" dirty="0">
                <a:latin typeface="+mn-lt"/>
              </a:rPr>
              <a:t>Loop:	L.D	F0,0(R1)	</a:t>
            </a:r>
            <a:r>
              <a:rPr kumimoji="1" lang="en-US" altLang="zh-CN" sz="2000" b="0" dirty="0">
                <a:solidFill>
                  <a:srgbClr val="E24C05"/>
                </a:solidFill>
                <a:latin typeface="+mn-lt"/>
              </a:rPr>
              <a:t>1</a:t>
            </a:r>
          </a:p>
          <a:p>
            <a:pPr>
              <a:lnSpc>
                <a:spcPct val="110000"/>
              </a:lnSpc>
            </a:pPr>
            <a:r>
              <a:rPr kumimoji="1" lang="en-US" altLang="zh-CN" sz="2000" b="0" dirty="0">
                <a:latin typeface="+mn-lt"/>
              </a:rPr>
              <a:t>	</a:t>
            </a:r>
            <a:r>
              <a:rPr kumimoji="1" lang="zh-CN" altLang="en-US" sz="2000" b="0" dirty="0">
                <a:solidFill>
                  <a:schemeClr val="hlink"/>
                </a:solidFill>
                <a:latin typeface="+mn-lt"/>
              </a:rPr>
              <a:t>（空转）</a:t>
            </a:r>
            <a:r>
              <a:rPr kumimoji="1" lang="zh-CN" altLang="en-US" sz="2000" b="0" dirty="0">
                <a:latin typeface="+mn-lt"/>
              </a:rPr>
              <a:t>		</a:t>
            </a:r>
            <a:r>
              <a:rPr kumimoji="1" lang="en-US" altLang="zh-CN" sz="2000" b="0" dirty="0">
                <a:solidFill>
                  <a:srgbClr val="E24C05"/>
                </a:solidFill>
                <a:latin typeface="+mn-lt"/>
              </a:rPr>
              <a:t>2</a:t>
            </a:r>
          </a:p>
          <a:p>
            <a:pPr>
              <a:lnSpc>
                <a:spcPct val="110000"/>
              </a:lnSpc>
            </a:pPr>
            <a:r>
              <a:rPr kumimoji="1" lang="en-US" altLang="zh-CN" sz="2000" b="0" dirty="0">
                <a:latin typeface="+mn-lt"/>
              </a:rPr>
              <a:t>	ADD.D	F4,F0,F2	</a:t>
            </a:r>
            <a:r>
              <a:rPr kumimoji="1" lang="en-US" altLang="zh-CN" sz="2000" b="0" dirty="0">
                <a:solidFill>
                  <a:srgbClr val="E24C05"/>
                </a:solidFill>
                <a:latin typeface="+mn-lt"/>
              </a:rPr>
              <a:t>3</a:t>
            </a:r>
          </a:p>
          <a:p>
            <a:pPr>
              <a:lnSpc>
                <a:spcPct val="110000"/>
              </a:lnSpc>
            </a:pPr>
            <a:r>
              <a:rPr kumimoji="1" lang="en-US" altLang="zh-CN" sz="2000" b="0" dirty="0">
                <a:latin typeface="+mn-lt"/>
              </a:rPr>
              <a:t>	</a:t>
            </a:r>
            <a:r>
              <a:rPr kumimoji="1" lang="zh-CN" altLang="en-US" sz="2000" b="0" dirty="0">
                <a:solidFill>
                  <a:schemeClr val="hlink"/>
                </a:solidFill>
                <a:latin typeface="+mn-lt"/>
              </a:rPr>
              <a:t>（空转）</a:t>
            </a:r>
            <a:r>
              <a:rPr kumimoji="1" lang="zh-CN" altLang="en-US" sz="2000" b="0" dirty="0">
                <a:latin typeface="+mn-lt"/>
              </a:rPr>
              <a:t>		</a:t>
            </a:r>
            <a:r>
              <a:rPr kumimoji="1" lang="en-US" altLang="zh-CN" sz="2000" b="0" dirty="0">
                <a:solidFill>
                  <a:srgbClr val="E24C05"/>
                </a:solidFill>
                <a:latin typeface="+mn-lt"/>
              </a:rPr>
              <a:t>4</a:t>
            </a:r>
          </a:p>
          <a:p>
            <a:pPr>
              <a:lnSpc>
                <a:spcPct val="110000"/>
              </a:lnSpc>
            </a:pPr>
            <a:r>
              <a:rPr kumimoji="1" lang="en-US" altLang="zh-CN" sz="2000" b="0" dirty="0">
                <a:latin typeface="+mn-lt"/>
              </a:rPr>
              <a:t>	</a:t>
            </a:r>
            <a:r>
              <a:rPr kumimoji="1" lang="zh-CN" altLang="en-US" sz="2000" b="0" dirty="0">
                <a:solidFill>
                  <a:schemeClr val="hlink"/>
                </a:solidFill>
                <a:latin typeface="+mn-lt"/>
              </a:rPr>
              <a:t>（空转）</a:t>
            </a:r>
            <a:r>
              <a:rPr kumimoji="1" lang="zh-CN" altLang="en-US" sz="2000" b="0" dirty="0">
                <a:latin typeface="+mn-lt"/>
              </a:rPr>
              <a:t>		</a:t>
            </a:r>
            <a:r>
              <a:rPr kumimoji="1" lang="en-US" altLang="zh-CN" sz="2000" b="0" dirty="0">
                <a:solidFill>
                  <a:srgbClr val="E24C05"/>
                </a:solidFill>
                <a:latin typeface="+mn-lt"/>
              </a:rPr>
              <a:t>5</a:t>
            </a:r>
          </a:p>
          <a:p>
            <a:pPr>
              <a:lnSpc>
                <a:spcPct val="110000"/>
              </a:lnSpc>
            </a:pPr>
            <a:r>
              <a:rPr kumimoji="1" lang="en-US" altLang="zh-CN" sz="2000" b="0" dirty="0">
                <a:latin typeface="+mn-lt"/>
              </a:rPr>
              <a:t>	S.D	F4, 0</a:t>
            </a:r>
            <a:r>
              <a:rPr kumimoji="1" lang="zh-CN" altLang="en-US" sz="2000" b="0" dirty="0">
                <a:latin typeface="+mn-lt"/>
              </a:rPr>
              <a:t>（</a:t>
            </a:r>
            <a:r>
              <a:rPr kumimoji="1" lang="en-US" altLang="zh-CN" sz="2000" b="0" dirty="0">
                <a:latin typeface="+mn-lt"/>
              </a:rPr>
              <a:t>R1</a:t>
            </a:r>
            <a:r>
              <a:rPr kumimoji="1" lang="zh-CN" altLang="en-US" sz="2000" b="0" dirty="0">
                <a:latin typeface="+mn-lt"/>
              </a:rPr>
              <a:t>）	</a:t>
            </a:r>
            <a:r>
              <a:rPr kumimoji="1" lang="en-US" altLang="zh-CN" sz="2000" b="0" dirty="0">
                <a:solidFill>
                  <a:srgbClr val="E24C05"/>
                </a:solidFill>
                <a:latin typeface="+mn-lt"/>
              </a:rPr>
              <a:t>6</a:t>
            </a:r>
          </a:p>
          <a:p>
            <a:pPr>
              <a:lnSpc>
                <a:spcPct val="110000"/>
              </a:lnSpc>
            </a:pPr>
            <a:r>
              <a:rPr kumimoji="1" lang="en-US" altLang="zh-CN" sz="2000" b="0" dirty="0">
                <a:latin typeface="+mn-lt"/>
              </a:rPr>
              <a:t>	L.D	F6,-8(R1)	</a:t>
            </a:r>
            <a:r>
              <a:rPr kumimoji="1" lang="en-US" altLang="zh-CN" sz="2000" b="0" dirty="0">
                <a:solidFill>
                  <a:srgbClr val="E24C05"/>
                </a:solidFill>
                <a:latin typeface="+mn-lt"/>
              </a:rPr>
              <a:t>7</a:t>
            </a:r>
          </a:p>
          <a:p>
            <a:pPr>
              <a:lnSpc>
                <a:spcPct val="110000"/>
              </a:lnSpc>
            </a:pPr>
            <a:r>
              <a:rPr kumimoji="1" lang="en-US" altLang="zh-CN" sz="2000" b="0" dirty="0">
                <a:latin typeface="+mn-lt"/>
              </a:rPr>
              <a:t>	</a:t>
            </a:r>
            <a:r>
              <a:rPr kumimoji="1" lang="zh-CN" altLang="en-US" sz="2000" b="0" dirty="0">
                <a:solidFill>
                  <a:schemeClr val="hlink"/>
                </a:solidFill>
                <a:latin typeface="+mn-lt"/>
              </a:rPr>
              <a:t>（空转）</a:t>
            </a:r>
            <a:r>
              <a:rPr kumimoji="1" lang="zh-CN" altLang="en-US" sz="2000" b="0" dirty="0">
                <a:latin typeface="+mn-lt"/>
              </a:rPr>
              <a:t>		</a:t>
            </a:r>
            <a:r>
              <a:rPr kumimoji="1" lang="en-US" altLang="zh-CN" sz="2000" b="0" dirty="0">
                <a:solidFill>
                  <a:srgbClr val="E24C05"/>
                </a:solidFill>
                <a:latin typeface="+mn-lt"/>
              </a:rPr>
              <a:t>8</a:t>
            </a:r>
          </a:p>
          <a:p>
            <a:pPr>
              <a:lnSpc>
                <a:spcPct val="110000"/>
              </a:lnSpc>
            </a:pPr>
            <a:r>
              <a:rPr kumimoji="1" lang="en-US" altLang="zh-CN" sz="2000" b="0" dirty="0">
                <a:latin typeface="+mn-lt"/>
              </a:rPr>
              <a:t>	ADD.D	F8,F6,F2	</a:t>
            </a:r>
            <a:r>
              <a:rPr kumimoji="1" lang="en-US" altLang="zh-CN" sz="2000" b="0" dirty="0">
                <a:solidFill>
                  <a:srgbClr val="E24C05"/>
                </a:solidFill>
                <a:latin typeface="+mn-lt"/>
              </a:rPr>
              <a:t>9</a:t>
            </a:r>
          </a:p>
          <a:p>
            <a:pPr>
              <a:lnSpc>
                <a:spcPct val="110000"/>
              </a:lnSpc>
            </a:pPr>
            <a:r>
              <a:rPr kumimoji="1" lang="en-US" altLang="zh-CN" sz="2000" b="0" dirty="0">
                <a:latin typeface="+mn-lt"/>
              </a:rPr>
              <a:t>	</a:t>
            </a:r>
            <a:r>
              <a:rPr kumimoji="1" lang="zh-CN" altLang="en-US" sz="2000" b="0" dirty="0">
                <a:solidFill>
                  <a:schemeClr val="hlink"/>
                </a:solidFill>
                <a:latin typeface="+mn-lt"/>
              </a:rPr>
              <a:t>（空转）</a:t>
            </a:r>
            <a:r>
              <a:rPr kumimoji="1" lang="zh-CN" altLang="en-US" sz="2000" b="0" dirty="0">
                <a:latin typeface="+mn-lt"/>
              </a:rPr>
              <a:t>		</a:t>
            </a:r>
            <a:r>
              <a:rPr kumimoji="1" lang="en-US" altLang="zh-CN" sz="2000" b="0" dirty="0">
                <a:solidFill>
                  <a:srgbClr val="E24C05"/>
                </a:solidFill>
                <a:latin typeface="+mn-lt"/>
              </a:rPr>
              <a:t>10</a:t>
            </a:r>
          </a:p>
          <a:p>
            <a:pPr>
              <a:lnSpc>
                <a:spcPct val="110000"/>
              </a:lnSpc>
            </a:pPr>
            <a:r>
              <a:rPr kumimoji="1" lang="en-US" altLang="zh-CN" sz="2000" b="0" dirty="0">
                <a:latin typeface="+mn-lt"/>
              </a:rPr>
              <a:t>	</a:t>
            </a:r>
            <a:r>
              <a:rPr kumimoji="1" lang="zh-CN" altLang="en-US" sz="2000" b="0" dirty="0">
                <a:solidFill>
                  <a:schemeClr val="hlink"/>
                </a:solidFill>
                <a:latin typeface="+mn-lt"/>
              </a:rPr>
              <a:t>（空转）</a:t>
            </a:r>
            <a:r>
              <a:rPr kumimoji="1" lang="zh-CN" altLang="en-US" sz="2000" b="0" dirty="0">
                <a:latin typeface="+mn-lt"/>
              </a:rPr>
              <a:t>		</a:t>
            </a:r>
            <a:r>
              <a:rPr kumimoji="1" lang="en-US" altLang="zh-CN" sz="2000" b="0" dirty="0">
                <a:solidFill>
                  <a:srgbClr val="E24C05"/>
                </a:solidFill>
                <a:latin typeface="+mn-lt"/>
              </a:rPr>
              <a:t>11</a:t>
            </a:r>
          </a:p>
          <a:p>
            <a:pPr>
              <a:lnSpc>
                <a:spcPct val="110000"/>
              </a:lnSpc>
            </a:pPr>
            <a:r>
              <a:rPr kumimoji="1" lang="en-US" altLang="zh-CN" sz="2000" b="0" dirty="0">
                <a:latin typeface="+mn-lt"/>
              </a:rPr>
              <a:t>	S.D	F8, -8</a:t>
            </a:r>
            <a:r>
              <a:rPr kumimoji="1" lang="zh-CN" altLang="en-US" sz="2000" b="0" dirty="0">
                <a:latin typeface="+mn-lt"/>
              </a:rPr>
              <a:t>（</a:t>
            </a:r>
            <a:r>
              <a:rPr kumimoji="1" lang="en-US" altLang="zh-CN" sz="2000" b="0" dirty="0">
                <a:latin typeface="+mn-lt"/>
              </a:rPr>
              <a:t>R1</a:t>
            </a:r>
            <a:r>
              <a:rPr kumimoji="1" lang="zh-CN" altLang="en-US" sz="2000" b="0" dirty="0">
                <a:latin typeface="+mn-lt"/>
              </a:rPr>
              <a:t>）	</a:t>
            </a:r>
            <a:r>
              <a:rPr kumimoji="1" lang="en-US" altLang="zh-CN" sz="2000" b="0" dirty="0">
                <a:solidFill>
                  <a:srgbClr val="E24C05"/>
                </a:solidFill>
                <a:latin typeface="+mn-lt"/>
              </a:rPr>
              <a:t>12</a:t>
            </a:r>
          </a:p>
          <a:p>
            <a:pPr>
              <a:lnSpc>
                <a:spcPct val="110000"/>
              </a:lnSpc>
            </a:pPr>
            <a:r>
              <a:rPr kumimoji="1" lang="en-US" altLang="zh-CN" sz="2000" b="0" dirty="0">
                <a:latin typeface="+mn-lt"/>
              </a:rPr>
              <a:t>	L.D	F10,-16(R1)	</a:t>
            </a:r>
            <a:r>
              <a:rPr kumimoji="1" lang="en-US" altLang="zh-CN" sz="2000" b="0" dirty="0">
                <a:solidFill>
                  <a:srgbClr val="E24C05"/>
                </a:solidFill>
                <a:latin typeface="+mn-lt"/>
              </a:rPr>
              <a:t>13</a:t>
            </a:r>
          </a:p>
          <a:p>
            <a:pPr>
              <a:lnSpc>
                <a:spcPct val="110000"/>
              </a:lnSpc>
            </a:pPr>
            <a:r>
              <a:rPr kumimoji="1" lang="en-US" altLang="zh-CN" sz="2000" b="0" dirty="0">
                <a:latin typeface="+mn-lt"/>
              </a:rPr>
              <a:t>	</a:t>
            </a:r>
            <a:r>
              <a:rPr kumimoji="1" lang="zh-CN" altLang="en-US" sz="2000" b="0" dirty="0">
                <a:solidFill>
                  <a:schemeClr val="hlink"/>
                </a:solidFill>
                <a:latin typeface="+mn-lt"/>
              </a:rPr>
              <a:t>（空转）</a:t>
            </a:r>
            <a:r>
              <a:rPr kumimoji="1" lang="zh-CN" altLang="en-US" sz="2000" b="0" dirty="0">
                <a:latin typeface="+mn-lt"/>
              </a:rPr>
              <a:t>		</a:t>
            </a:r>
            <a:r>
              <a:rPr kumimoji="1" lang="en-US" altLang="zh-CN" sz="2000" b="0" dirty="0">
                <a:solidFill>
                  <a:srgbClr val="E24C05"/>
                </a:solidFill>
                <a:latin typeface="+mn-lt"/>
              </a:rPr>
              <a:t>14</a:t>
            </a:r>
          </a:p>
          <a:p>
            <a:pPr>
              <a:lnSpc>
                <a:spcPct val="110000"/>
              </a:lnSpc>
            </a:pPr>
            <a:r>
              <a:rPr kumimoji="1" lang="en-US" altLang="zh-CN" sz="2000" b="0" dirty="0">
                <a:latin typeface="+mn-lt"/>
              </a:rPr>
              <a:t>	</a:t>
            </a:r>
          </a:p>
        </p:txBody>
      </p:sp>
      <p:sp>
        <p:nvSpPr>
          <p:cNvPr id="331780" name="Text Box 5"/>
          <p:cNvSpPr txBox="1">
            <a:spLocks noChangeArrowheads="1"/>
          </p:cNvSpPr>
          <p:nvPr/>
        </p:nvSpPr>
        <p:spPr bwMode="auto">
          <a:xfrm>
            <a:off x="5003800" y="1052513"/>
            <a:ext cx="4321175" cy="5170646"/>
          </a:xfrm>
          <a:prstGeom prst="rect">
            <a:avLst/>
          </a:prstGeom>
          <a:noFill/>
          <a:ln w="9525">
            <a:noFill/>
            <a:miter lim="800000"/>
            <a:headEnd/>
            <a:tailEnd/>
          </a:ln>
          <a:effectLst/>
        </p:spPr>
        <p:txBody>
          <a:bodyPr>
            <a:spAutoFit/>
          </a:bodyPr>
          <a:lstStyle/>
          <a:p>
            <a:pPr>
              <a:lnSpc>
                <a:spcPct val="110000"/>
              </a:lnSpc>
            </a:pPr>
            <a:r>
              <a:rPr kumimoji="1" lang="en-US" altLang="zh-CN" sz="2000" b="0" dirty="0">
                <a:solidFill>
                  <a:srgbClr val="E24C05"/>
                </a:solidFill>
                <a:latin typeface="+mn-lt"/>
              </a:rPr>
              <a:t>                             </a:t>
            </a:r>
            <a:r>
              <a:rPr kumimoji="1" lang="zh-CN" altLang="en-US" sz="2000" b="0" dirty="0">
                <a:solidFill>
                  <a:srgbClr val="E24C05"/>
                </a:solidFill>
                <a:latin typeface="+mn-lt"/>
                <a:ea typeface="微软雅黑" panose="020B0503020204020204" pitchFamily="34" charset="-122"/>
              </a:rPr>
              <a:t>指令流出时钟</a:t>
            </a:r>
          </a:p>
          <a:p>
            <a:pPr>
              <a:lnSpc>
                <a:spcPct val="110000"/>
              </a:lnSpc>
            </a:pPr>
            <a:r>
              <a:rPr kumimoji="1" lang="en-US" altLang="zh-CN" sz="2000" b="0" dirty="0">
                <a:latin typeface="+mn-lt"/>
              </a:rPr>
              <a:t>ADD.D	F12,F10,F2	</a:t>
            </a:r>
            <a:r>
              <a:rPr kumimoji="1" lang="en-US" altLang="zh-CN" sz="2000" b="0" dirty="0">
                <a:solidFill>
                  <a:srgbClr val="E24C05"/>
                </a:solidFill>
                <a:latin typeface="+mn-lt"/>
              </a:rPr>
              <a:t>15</a:t>
            </a:r>
          </a:p>
          <a:p>
            <a:pPr>
              <a:lnSpc>
                <a:spcPct val="110000"/>
              </a:lnSpc>
            </a:pPr>
            <a:r>
              <a:rPr kumimoji="1" lang="zh-CN" altLang="en-US" sz="2000" b="0" dirty="0">
                <a:solidFill>
                  <a:schemeClr val="hlink"/>
                </a:solidFill>
                <a:latin typeface="+mn-lt"/>
              </a:rPr>
              <a:t>（空转）</a:t>
            </a:r>
            <a:r>
              <a:rPr kumimoji="1" lang="zh-CN" altLang="en-US" sz="2000" b="0" dirty="0">
                <a:latin typeface="+mn-lt"/>
              </a:rPr>
              <a:t>		</a:t>
            </a:r>
            <a:r>
              <a:rPr kumimoji="1" lang="en-US" altLang="zh-CN" sz="2000" b="0" dirty="0">
                <a:solidFill>
                  <a:srgbClr val="E24C05"/>
                </a:solidFill>
                <a:latin typeface="+mn-lt"/>
              </a:rPr>
              <a:t>16</a:t>
            </a:r>
          </a:p>
          <a:p>
            <a:pPr>
              <a:lnSpc>
                <a:spcPct val="110000"/>
              </a:lnSpc>
            </a:pPr>
            <a:r>
              <a:rPr kumimoji="1" lang="zh-CN" altLang="en-US" sz="2000" b="0" dirty="0">
                <a:solidFill>
                  <a:schemeClr val="hlink"/>
                </a:solidFill>
                <a:latin typeface="+mn-lt"/>
              </a:rPr>
              <a:t>（空转）</a:t>
            </a:r>
            <a:r>
              <a:rPr kumimoji="1" lang="zh-CN" altLang="en-US" sz="2000" b="0" dirty="0">
                <a:latin typeface="+mn-lt"/>
              </a:rPr>
              <a:t>		</a:t>
            </a:r>
            <a:r>
              <a:rPr kumimoji="1" lang="en-US" altLang="zh-CN" sz="2000" b="0" dirty="0">
                <a:solidFill>
                  <a:srgbClr val="E24C05"/>
                </a:solidFill>
                <a:latin typeface="+mn-lt"/>
              </a:rPr>
              <a:t>17</a:t>
            </a:r>
          </a:p>
          <a:p>
            <a:pPr>
              <a:lnSpc>
                <a:spcPct val="110000"/>
              </a:lnSpc>
            </a:pPr>
            <a:r>
              <a:rPr kumimoji="1" lang="en-US" altLang="zh-CN" sz="2000" b="0" dirty="0">
                <a:latin typeface="+mn-lt"/>
              </a:rPr>
              <a:t>S.D	F12,-16(R1)	</a:t>
            </a:r>
            <a:r>
              <a:rPr kumimoji="1" lang="en-US" altLang="zh-CN" sz="2000" b="0" dirty="0">
                <a:solidFill>
                  <a:srgbClr val="E24C05"/>
                </a:solidFill>
                <a:latin typeface="+mn-lt"/>
              </a:rPr>
              <a:t>18</a:t>
            </a:r>
          </a:p>
          <a:p>
            <a:pPr>
              <a:lnSpc>
                <a:spcPct val="110000"/>
              </a:lnSpc>
            </a:pPr>
            <a:r>
              <a:rPr kumimoji="1" lang="en-US" altLang="zh-CN" sz="2000" b="0" dirty="0">
                <a:latin typeface="+mn-lt"/>
              </a:rPr>
              <a:t>L.D	F14,-24(R1)	</a:t>
            </a:r>
            <a:r>
              <a:rPr kumimoji="1" lang="en-US" altLang="zh-CN" sz="2000" b="0" dirty="0">
                <a:solidFill>
                  <a:srgbClr val="E24C05"/>
                </a:solidFill>
                <a:latin typeface="+mn-lt"/>
              </a:rPr>
              <a:t>19</a:t>
            </a:r>
          </a:p>
          <a:p>
            <a:pPr>
              <a:lnSpc>
                <a:spcPct val="110000"/>
              </a:lnSpc>
            </a:pPr>
            <a:r>
              <a:rPr kumimoji="1" lang="zh-CN" altLang="en-US" sz="2000" b="0" dirty="0">
                <a:solidFill>
                  <a:schemeClr val="hlink"/>
                </a:solidFill>
                <a:latin typeface="+mn-lt"/>
              </a:rPr>
              <a:t>（空转）</a:t>
            </a:r>
            <a:r>
              <a:rPr kumimoji="1" lang="zh-CN" altLang="en-US" sz="2000" b="0" dirty="0">
                <a:latin typeface="+mn-lt"/>
              </a:rPr>
              <a:t>		</a:t>
            </a:r>
            <a:r>
              <a:rPr kumimoji="1" lang="en-US" altLang="zh-CN" sz="2000" b="0" dirty="0">
                <a:solidFill>
                  <a:srgbClr val="E24C05"/>
                </a:solidFill>
                <a:latin typeface="+mn-lt"/>
              </a:rPr>
              <a:t>20</a:t>
            </a:r>
          </a:p>
          <a:p>
            <a:pPr>
              <a:lnSpc>
                <a:spcPct val="110000"/>
              </a:lnSpc>
            </a:pPr>
            <a:r>
              <a:rPr kumimoji="1" lang="en-US" altLang="zh-CN" sz="2000" b="0" dirty="0">
                <a:latin typeface="+mn-lt"/>
              </a:rPr>
              <a:t>ADD.D	F16,F14,F2	</a:t>
            </a:r>
            <a:r>
              <a:rPr kumimoji="1" lang="en-US" altLang="zh-CN" sz="2000" b="0" dirty="0">
                <a:solidFill>
                  <a:srgbClr val="E24C05"/>
                </a:solidFill>
                <a:latin typeface="+mn-lt"/>
              </a:rPr>
              <a:t>21</a:t>
            </a:r>
          </a:p>
          <a:p>
            <a:pPr>
              <a:lnSpc>
                <a:spcPct val="110000"/>
              </a:lnSpc>
            </a:pPr>
            <a:r>
              <a:rPr kumimoji="1" lang="zh-CN" altLang="en-US" sz="2000" b="0" dirty="0">
                <a:solidFill>
                  <a:schemeClr val="hlink"/>
                </a:solidFill>
                <a:latin typeface="+mn-lt"/>
              </a:rPr>
              <a:t>（空转）	</a:t>
            </a:r>
            <a:r>
              <a:rPr kumimoji="1" lang="zh-CN" altLang="en-US" sz="2000" b="0" dirty="0">
                <a:latin typeface="+mn-lt"/>
              </a:rPr>
              <a:t>	</a:t>
            </a:r>
            <a:r>
              <a:rPr kumimoji="1" lang="en-US" altLang="zh-CN" sz="2000" b="0" dirty="0">
                <a:solidFill>
                  <a:srgbClr val="E24C05"/>
                </a:solidFill>
                <a:latin typeface="+mn-lt"/>
              </a:rPr>
              <a:t>22</a:t>
            </a:r>
          </a:p>
          <a:p>
            <a:pPr>
              <a:lnSpc>
                <a:spcPct val="110000"/>
              </a:lnSpc>
            </a:pPr>
            <a:r>
              <a:rPr kumimoji="1" lang="zh-CN" altLang="en-US" sz="2000" b="0" dirty="0">
                <a:solidFill>
                  <a:schemeClr val="hlink"/>
                </a:solidFill>
                <a:latin typeface="+mn-lt"/>
              </a:rPr>
              <a:t>（空转）</a:t>
            </a:r>
            <a:r>
              <a:rPr kumimoji="1" lang="zh-CN" altLang="en-US" sz="2000" b="0" dirty="0">
                <a:latin typeface="+mn-lt"/>
              </a:rPr>
              <a:t>		</a:t>
            </a:r>
            <a:r>
              <a:rPr kumimoji="1" lang="en-US" altLang="zh-CN" sz="2000" b="0" dirty="0">
                <a:solidFill>
                  <a:srgbClr val="E24C05"/>
                </a:solidFill>
                <a:latin typeface="+mn-lt"/>
              </a:rPr>
              <a:t>23</a:t>
            </a:r>
          </a:p>
          <a:p>
            <a:pPr>
              <a:lnSpc>
                <a:spcPct val="110000"/>
              </a:lnSpc>
            </a:pPr>
            <a:r>
              <a:rPr kumimoji="1" lang="en-US" altLang="zh-CN" sz="2000" b="0" dirty="0">
                <a:latin typeface="+mn-lt"/>
              </a:rPr>
              <a:t>S.D	F16,-24(R1)	</a:t>
            </a:r>
            <a:r>
              <a:rPr kumimoji="1" lang="en-US" altLang="zh-CN" sz="2000" b="0" dirty="0">
                <a:solidFill>
                  <a:srgbClr val="E24C05"/>
                </a:solidFill>
                <a:latin typeface="+mn-lt"/>
              </a:rPr>
              <a:t>24</a:t>
            </a:r>
          </a:p>
          <a:p>
            <a:pPr>
              <a:lnSpc>
                <a:spcPct val="110000"/>
              </a:lnSpc>
            </a:pPr>
            <a:r>
              <a:rPr kumimoji="1" lang="en-US" altLang="zh-CN" sz="2000" b="0" dirty="0">
                <a:solidFill>
                  <a:srgbClr val="D60093"/>
                </a:solidFill>
                <a:latin typeface="+mn-lt"/>
              </a:rPr>
              <a:t>DADDIU	R1,R1,#-32</a:t>
            </a:r>
            <a:r>
              <a:rPr kumimoji="1" lang="en-US" altLang="zh-CN" sz="2000" b="0" dirty="0">
                <a:latin typeface="+mn-lt"/>
              </a:rPr>
              <a:t>	</a:t>
            </a:r>
            <a:r>
              <a:rPr kumimoji="1" lang="en-US" altLang="zh-CN" sz="2000" b="0" dirty="0">
                <a:solidFill>
                  <a:srgbClr val="E24C05"/>
                </a:solidFill>
                <a:latin typeface="+mn-lt"/>
              </a:rPr>
              <a:t>25</a:t>
            </a:r>
          </a:p>
          <a:p>
            <a:pPr>
              <a:lnSpc>
                <a:spcPct val="110000"/>
              </a:lnSpc>
            </a:pPr>
            <a:r>
              <a:rPr kumimoji="1" lang="zh-CN" altLang="en-US" sz="2000" b="0" dirty="0">
                <a:solidFill>
                  <a:schemeClr val="hlink"/>
                </a:solidFill>
                <a:latin typeface="+mn-lt"/>
              </a:rPr>
              <a:t>（空转）</a:t>
            </a:r>
            <a:r>
              <a:rPr kumimoji="1" lang="zh-CN" altLang="en-US" sz="2000" b="0" dirty="0">
                <a:latin typeface="+mn-lt"/>
              </a:rPr>
              <a:t>		</a:t>
            </a:r>
            <a:r>
              <a:rPr kumimoji="1" lang="en-US" altLang="zh-CN" sz="2000" b="0" dirty="0">
                <a:solidFill>
                  <a:srgbClr val="E24C05"/>
                </a:solidFill>
                <a:latin typeface="+mn-lt"/>
              </a:rPr>
              <a:t>26</a:t>
            </a:r>
          </a:p>
          <a:p>
            <a:pPr>
              <a:lnSpc>
                <a:spcPct val="110000"/>
              </a:lnSpc>
            </a:pPr>
            <a:r>
              <a:rPr kumimoji="1" lang="en-US" altLang="zh-CN" sz="2000" b="0" dirty="0">
                <a:solidFill>
                  <a:srgbClr val="D60093"/>
                </a:solidFill>
                <a:latin typeface="+mn-lt"/>
              </a:rPr>
              <a:t>BNE	R1,R2,Loop</a:t>
            </a:r>
            <a:r>
              <a:rPr kumimoji="1" lang="en-US" altLang="zh-CN" sz="2000" b="0" dirty="0">
                <a:latin typeface="+mn-lt"/>
              </a:rPr>
              <a:t>	</a:t>
            </a:r>
            <a:r>
              <a:rPr kumimoji="1" lang="en-US" altLang="zh-CN" sz="2000" b="0" dirty="0">
                <a:solidFill>
                  <a:srgbClr val="E24C05"/>
                </a:solidFill>
                <a:latin typeface="+mn-lt"/>
              </a:rPr>
              <a:t>27</a:t>
            </a:r>
          </a:p>
          <a:p>
            <a:pPr>
              <a:lnSpc>
                <a:spcPct val="110000"/>
              </a:lnSpc>
            </a:pPr>
            <a:r>
              <a:rPr kumimoji="1" lang="zh-CN" altLang="en-US" sz="2000" b="0" dirty="0">
                <a:solidFill>
                  <a:schemeClr val="hlink"/>
                </a:solidFill>
                <a:latin typeface="+mn-lt"/>
              </a:rPr>
              <a:t>（空转）</a:t>
            </a:r>
            <a:r>
              <a:rPr kumimoji="1" lang="zh-CN" altLang="en-US" sz="2000" b="0" dirty="0">
                <a:latin typeface="+mn-lt"/>
              </a:rPr>
              <a:t>		</a:t>
            </a:r>
            <a:r>
              <a:rPr kumimoji="1" lang="en-US" altLang="zh-CN" sz="2000" b="0" dirty="0">
                <a:solidFill>
                  <a:srgbClr val="E24C05"/>
                </a:solidFill>
                <a:latin typeface="+mn-lt"/>
              </a:rPr>
              <a:t>28</a:t>
            </a:r>
          </a:p>
        </p:txBody>
      </p:sp>
      <p:sp>
        <p:nvSpPr>
          <p:cNvPr id="331781" name="Line 6"/>
          <p:cNvSpPr>
            <a:spLocks noChangeShapeType="1"/>
          </p:cNvSpPr>
          <p:nvPr/>
        </p:nvSpPr>
        <p:spPr bwMode="auto">
          <a:xfrm>
            <a:off x="727075" y="3457575"/>
            <a:ext cx="3384550" cy="0"/>
          </a:xfrm>
          <a:prstGeom prst="line">
            <a:avLst/>
          </a:prstGeom>
          <a:noFill/>
          <a:ln w="9525">
            <a:solidFill>
              <a:srgbClr val="FF0000"/>
            </a:solidFill>
            <a:round/>
            <a:headEnd/>
            <a:tailEnd/>
          </a:ln>
          <a:effectLst/>
        </p:spPr>
        <p:txBody>
          <a:bodyPr wrap="none"/>
          <a:lstStyle/>
          <a:p>
            <a:endParaRPr lang="zh-CN" altLang="en-US"/>
          </a:p>
        </p:txBody>
      </p:sp>
      <p:sp>
        <p:nvSpPr>
          <p:cNvPr id="331782" name="Line 7"/>
          <p:cNvSpPr>
            <a:spLocks noChangeShapeType="1"/>
          </p:cNvSpPr>
          <p:nvPr/>
        </p:nvSpPr>
        <p:spPr bwMode="auto">
          <a:xfrm>
            <a:off x="755650" y="5487988"/>
            <a:ext cx="3384550" cy="0"/>
          </a:xfrm>
          <a:prstGeom prst="line">
            <a:avLst/>
          </a:prstGeom>
          <a:noFill/>
          <a:ln w="9525">
            <a:solidFill>
              <a:srgbClr val="FF0000"/>
            </a:solidFill>
            <a:round/>
            <a:headEnd/>
            <a:tailEnd/>
          </a:ln>
          <a:effectLst/>
        </p:spPr>
        <p:txBody>
          <a:bodyPr wrap="none"/>
          <a:lstStyle/>
          <a:p>
            <a:endParaRPr lang="zh-CN" altLang="en-US"/>
          </a:p>
        </p:txBody>
      </p:sp>
      <p:sp>
        <p:nvSpPr>
          <p:cNvPr id="331783" name="Line 8"/>
          <p:cNvSpPr>
            <a:spLocks noChangeShapeType="1"/>
          </p:cNvSpPr>
          <p:nvPr/>
        </p:nvSpPr>
        <p:spPr bwMode="auto">
          <a:xfrm>
            <a:off x="4960938" y="2795588"/>
            <a:ext cx="3384550" cy="0"/>
          </a:xfrm>
          <a:prstGeom prst="line">
            <a:avLst/>
          </a:prstGeom>
          <a:noFill/>
          <a:ln w="9525">
            <a:solidFill>
              <a:srgbClr val="FF0000"/>
            </a:solidFill>
            <a:round/>
            <a:headEnd/>
            <a:tailEnd/>
          </a:ln>
          <a:effectLst/>
        </p:spPr>
        <p:txBody>
          <a:bodyPr wrap="none"/>
          <a:lstStyle/>
          <a:p>
            <a:endParaRPr lang="zh-CN" altLang="en-US"/>
          </a:p>
        </p:txBody>
      </p:sp>
      <p:sp>
        <p:nvSpPr>
          <p:cNvPr id="331784" name="Line 9"/>
          <p:cNvSpPr>
            <a:spLocks noChangeShapeType="1"/>
          </p:cNvSpPr>
          <p:nvPr/>
        </p:nvSpPr>
        <p:spPr bwMode="auto">
          <a:xfrm>
            <a:off x="4932363" y="4824413"/>
            <a:ext cx="3384550" cy="0"/>
          </a:xfrm>
          <a:prstGeom prst="line">
            <a:avLst/>
          </a:prstGeom>
          <a:noFill/>
          <a:ln w="9525">
            <a:solidFill>
              <a:srgbClr val="FF0000"/>
            </a:solidFill>
            <a:round/>
            <a:headEnd/>
            <a:tailEnd/>
          </a:ln>
          <a:effectLst/>
        </p:spPr>
        <p:txBody>
          <a:bodyPr wrap="none"/>
          <a:lstStyle/>
          <a:p>
            <a:endParaRPr lang="zh-CN" altLang="en-US"/>
          </a:p>
        </p:txBody>
      </p:sp>
    </p:spTree>
    <p:extLst>
      <p:ext uri="{BB962C8B-B14F-4D97-AF65-F5344CB8AC3E}">
        <p14:creationId xmlns:p14="http://schemas.microsoft.com/office/powerpoint/2010/main" val="6835264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3" name="Rectangle 3" descr="Rectangle: Click to edit Master text styles&#10;Second level&#10;Third level&#10;Fourth level&#10;Fifth level"/>
          <p:cNvSpPr>
            <a:spLocks noGrp="1" noChangeArrowheads="1"/>
          </p:cNvSpPr>
          <p:nvPr>
            <p:ph type="body" idx="4294967295"/>
          </p:nvPr>
        </p:nvSpPr>
        <p:spPr>
          <a:xfrm>
            <a:off x="459432" y="1196975"/>
            <a:ext cx="8001000" cy="4946650"/>
          </a:xfrm>
        </p:spPr>
        <p:txBody>
          <a:bodyPr/>
          <a:lstStyle/>
          <a:p>
            <a:pPr marL="363538" lvl="1" indent="-342900">
              <a:spcBef>
                <a:spcPts val="0"/>
              </a:spcBef>
              <a:spcAft>
                <a:spcPts val="0"/>
              </a:spcAft>
              <a:buClr>
                <a:schemeClr val="tx1"/>
              </a:buClr>
              <a:buSzPct val="100000"/>
              <a:buFont typeface="Arial" charset="0"/>
              <a:buChar char="•"/>
              <a:tabLst>
                <a:tab pos="895350" algn="l"/>
              </a:tabLst>
            </a:pPr>
            <a:r>
              <a:rPr lang="zh-CN" altLang="en-US" sz="2800" dirty="0">
                <a:latin typeface="微软雅黑" panose="020B0503020204020204" pitchFamily="34" charset="-122"/>
                <a:ea typeface="微软雅黑" panose="020B0503020204020204" pitchFamily="34" charset="-122"/>
              </a:rPr>
              <a:t>性能分析</a:t>
            </a:r>
            <a:r>
              <a:rPr lang="en-US" altLang="zh-CN" sz="2800" dirty="0">
                <a:latin typeface="微软雅黑" panose="020B0503020204020204" pitchFamily="34" charset="-122"/>
                <a:ea typeface="微软雅黑" panose="020B0503020204020204" pitchFamily="34" charset="-122"/>
              </a:rPr>
              <a:t>:</a:t>
            </a:r>
          </a:p>
          <a:p>
            <a:pPr marL="908050" lvl="1" indent="-457200" fontAlgn="base">
              <a:spcBef>
                <a:spcPts val="0"/>
              </a:spcBef>
              <a:spcAft>
                <a:spcPts val="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这个循环每遍共使用了</a:t>
            </a:r>
            <a:r>
              <a:rPr lang="en-US" altLang="zh-CN" sz="2400" dirty="0">
                <a:latin typeface="微软雅黑" panose="020B0503020204020204" pitchFamily="34" charset="-122"/>
                <a:ea typeface="微软雅黑" panose="020B0503020204020204" pitchFamily="34" charset="-122"/>
              </a:rPr>
              <a:t>28</a:t>
            </a:r>
            <a:r>
              <a:rPr lang="zh-CN" altLang="en-US" sz="2400" dirty="0">
                <a:latin typeface="微软雅黑" panose="020B0503020204020204" pitchFamily="34" charset="-122"/>
                <a:ea typeface="微软雅黑" panose="020B0503020204020204" pitchFamily="34" charset="-122"/>
              </a:rPr>
              <a:t>个时钟周期。</a:t>
            </a:r>
          </a:p>
          <a:p>
            <a:pPr marL="908050" lvl="1" indent="-457200" fontAlgn="base">
              <a:spcBef>
                <a:spcPts val="0"/>
              </a:spcBef>
              <a:spcAft>
                <a:spcPts val="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有</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个循环体，完成</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个元素的操作。平均每个元素使用</a:t>
            </a:r>
            <a:r>
              <a:rPr lang="en-US" altLang="zh-CN" sz="2400" dirty="0">
                <a:latin typeface="微软雅黑" panose="020B0503020204020204" pitchFamily="34" charset="-122"/>
                <a:ea typeface="微软雅黑" panose="020B0503020204020204" pitchFamily="34" charset="-122"/>
              </a:rPr>
              <a:t>28/4=7</a:t>
            </a:r>
            <a:r>
              <a:rPr lang="zh-CN" altLang="en-US" sz="2400" dirty="0">
                <a:latin typeface="微软雅黑" panose="020B0503020204020204" pitchFamily="34" charset="-122"/>
                <a:ea typeface="微软雅黑" panose="020B0503020204020204" pitchFamily="34" charset="-122"/>
              </a:rPr>
              <a:t>个时钟周期</a:t>
            </a:r>
          </a:p>
          <a:p>
            <a:pPr marL="908050" lvl="1" indent="-457200" fontAlgn="base">
              <a:spcBef>
                <a:spcPts val="0"/>
              </a:spcBef>
              <a:spcAft>
                <a:spcPts val="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原始循环的每个元素需要</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个时钟周期。节省的时间：从减少循环控制的开销中获得的。</a:t>
            </a:r>
          </a:p>
          <a:p>
            <a:pPr marL="908050" lvl="1" indent="-457200" fontAlgn="base">
              <a:spcBef>
                <a:spcPts val="0"/>
              </a:spcBef>
              <a:spcAft>
                <a:spcPts val="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在整个展开后的循环中，实际指令只有</a:t>
            </a:r>
            <a:r>
              <a:rPr lang="en-US" altLang="zh-CN" sz="2400" dirty="0">
                <a:latin typeface="微软雅黑" panose="020B0503020204020204" pitchFamily="34" charset="-122"/>
                <a:ea typeface="微软雅黑" panose="020B0503020204020204" pitchFamily="34" charset="-122"/>
              </a:rPr>
              <a:t>14</a:t>
            </a:r>
            <a:r>
              <a:rPr lang="zh-CN" altLang="en-US" sz="2400" dirty="0">
                <a:latin typeface="微软雅黑" panose="020B0503020204020204" pitchFamily="34" charset="-122"/>
                <a:ea typeface="微软雅黑" panose="020B0503020204020204" pitchFamily="34" charset="-122"/>
              </a:rPr>
              <a:t>条，其他</a:t>
            </a:r>
            <a:r>
              <a:rPr lang="en-US" altLang="zh-CN" sz="2400" dirty="0">
                <a:latin typeface="微软雅黑" panose="020B0503020204020204" pitchFamily="34" charset="-122"/>
                <a:ea typeface="微软雅黑" panose="020B0503020204020204" pitchFamily="34" charset="-122"/>
              </a:rPr>
              <a:t>14</a:t>
            </a:r>
            <a:r>
              <a:rPr lang="zh-CN" altLang="en-US" sz="2400" dirty="0">
                <a:latin typeface="微软雅黑" panose="020B0503020204020204" pitchFamily="34" charset="-122"/>
                <a:ea typeface="微软雅黑" panose="020B0503020204020204" pitchFamily="34" charset="-122"/>
              </a:rPr>
              <a:t>个周期都是空转。</a:t>
            </a:r>
          </a:p>
        </p:txBody>
      </p:sp>
      <p:sp>
        <p:nvSpPr>
          <p:cNvPr id="4" name="圆角矩形标注 3"/>
          <p:cNvSpPr/>
          <p:nvPr/>
        </p:nvSpPr>
        <p:spPr>
          <a:xfrm>
            <a:off x="1447800" y="5190369"/>
            <a:ext cx="4800600" cy="677031"/>
          </a:xfrm>
          <a:prstGeom prst="wedgeRoundRectCallout">
            <a:avLst>
              <a:gd name="adj1" fmla="val 8359"/>
              <a:gd name="adj2" fmla="val -232140"/>
              <a:gd name="adj3" fmla="val 16667"/>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0" dirty="0">
                <a:latin typeface="微软雅黑" panose="020B0503020204020204" pitchFamily="34" charset="-122"/>
                <a:ea typeface="微软雅黑" panose="020B0503020204020204" pitchFamily="34" charset="-122"/>
              </a:rPr>
              <a:t>总的来说，这样并不高效。</a:t>
            </a:r>
          </a:p>
        </p:txBody>
      </p:sp>
      <p:sp>
        <p:nvSpPr>
          <p:cNvPr id="5"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循环展开示例</a:t>
            </a:r>
          </a:p>
        </p:txBody>
      </p:sp>
    </p:spTree>
    <p:extLst>
      <p:ext uri="{BB962C8B-B14F-4D97-AF65-F5344CB8AC3E}">
        <p14:creationId xmlns:p14="http://schemas.microsoft.com/office/powerpoint/2010/main" val="227737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3" descr="Rectangle: Click to edit Master text styles&#10;Second level&#10;Third level&#10;Fourth level&#10;Fifth level"/>
          <p:cNvSpPr>
            <a:spLocks noGrp="1" noChangeArrowheads="1"/>
          </p:cNvSpPr>
          <p:nvPr>
            <p:ph type="body" idx="4294967295"/>
          </p:nvPr>
        </p:nvSpPr>
        <p:spPr>
          <a:xfrm>
            <a:off x="462115" y="1203478"/>
            <a:ext cx="8200103" cy="1087438"/>
          </a:xfrm>
        </p:spPr>
        <p:txBody>
          <a:bodyPr>
            <a:normAutofit/>
          </a:bodyPr>
          <a:lstStyle/>
          <a:p>
            <a:pPr marL="363538" lvl="1" indent="-342900">
              <a:lnSpc>
                <a:spcPct val="110000"/>
              </a:lnSpc>
              <a:spcBef>
                <a:spcPts val="600"/>
              </a:spcBef>
              <a:spcAft>
                <a:spcPts val="600"/>
              </a:spcAft>
              <a:buClr>
                <a:schemeClr val="tx1"/>
              </a:buClr>
              <a:buSzPct val="80000"/>
              <a:buFont typeface="Arial" charset="0"/>
              <a:buChar char="•"/>
              <a:tabLst>
                <a:tab pos="895350" algn="l"/>
              </a:tabLst>
            </a:pPr>
            <a:r>
              <a:rPr lang="zh-CN" altLang="en-US" sz="2800" b="1" dirty="0">
                <a:latin typeface="微软雅黑" panose="020B0503020204020204" pitchFamily="34" charset="-122"/>
                <a:ea typeface="微软雅黑" panose="020B0503020204020204" pitchFamily="34" charset="-122"/>
              </a:rPr>
              <a:t>综合示例：</a:t>
            </a:r>
            <a:r>
              <a:rPr lang="zh-CN" altLang="en-US" sz="2800" dirty="0">
                <a:latin typeface="微软雅黑" panose="020B0503020204020204" pitchFamily="34" charset="-122"/>
                <a:ea typeface="微软雅黑" panose="020B0503020204020204" pitchFamily="34" charset="-122"/>
              </a:rPr>
              <a:t>对指令序列进行优化调度，以减少空转周期： </a:t>
            </a:r>
          </a:p>
        </p:txBody>
      </p:sp>
      <p:sp>
        <p:nvSpPr>
          <p:cNvPr id="333827" name="Text Box 4"/>
          <p:cNvSpPr txBox="1">
            <a:spLocks noChangeArrowheads="1"/>
          </p:cNvSpPr>
          <p:nvPr/>
        </p:nvSpPr>
        <p:spPr bwMode="auto">
          <a:xfrm>
            <a:off x="1295400" y="2149019"/>
            <a:ext cx="6265862" cy="4708981"/>
          </a:xfrm>
          <a:prstGeom prst="rect">
            <a:avLst/>
          </a:prstGeom>
          <a:noFill/>
          <a:ln w="9525">
            <a:noFill/>
            <a:miter lim="800000"/>
            <a:headEnd/>
            <a:tailEnd/>
          </a:ln>
          <a:effectLst/>
        </p:spPr>
        <p:txBody>
          <a:bodyPr>
            <a:spAutoFit/>
          </a:bodyPr>
          <a:lstStyle/>
          <a:p>
            <a:r>
              <a:rPr kumimoji="1" lang="en-US" altLang="zh-CN" sz="2000" b="0" dirty="0">
                <a:latin typeface="+mn-lt"/>
              </a:rPr>
              <a:t>			                      </a:t>
            </a:r>
            <a:r>
              <a:rPr kumimoji="1" lang="zh-CN" altLang="en-US" sz="2000" b="0" dirty="0">
                <a:solidFill>
                  <a:srgbClr val="FF0000"/>
                </a:solidFill>
                <a:latin typeface="+mn-lt"/>
                <a:ea typeface="微软雅黑" panose="020B0503020204020204" pitchFamily="34" charset="-122"/>
              </a:rPr>
              <a:t>指令流出时钟</a:t>
            </a:r>
          </a:p>
          <a:p>
            <a:r>
              <a:rPr kumimoji="1" lang="en-US" altLang="zh-CN" sz="2000" b="0" dirty="0">
                <a:latin typeface="+mn-lt"/>
              </a:rPr>
              <a:t>Loop:	</a:t>
            </a:r>
            <a:r>
              <a:rPr kumimoji="1" lang="en-US" altLang="zh-CN" sz="2000" b="0" dirty="0">
                <a:solidFill>
                  <a:srgbClr val="D60093"/>
                </a:solidFill>
                <a:latin typeface="+mn-lt"/>
              </a:rPr>
              <a:t>L.D		F0,0(R1)	                    1</a:t>
            </a:r>
          </a:p>
          <a:p>
            <a:r>
              <a:rPr kumimoji="1" lang="en-US" altLang="zh-CN" sz="2000" b="0" dirty="0">
                <a:solidFill>
                  <a:srgbClr val="D60093"/>
                </a:solidFill>
                <a:latin typeface="+mn-lt"/>
              </a:rPr>
              <a:t>	L.D		F6,-8(R1)	    2</a:t>
            </a:r>
          </a:p>
          <a:p>
            <a:r>
              <a:rPr kumimoji="1" lang="en-US" altLang="zh-CN" sz="2000" b="0" dirty="0">
                <a:solidFill>
                  <a:srgbClr val="D60093"/>
                </a:solidFill>
                <a:latin typeface="+mn-lt"/>
              </a:rPr>
              <a:t>	L.D		F10,-16(R1)	    3</a:t>
            </a:r>
          </a:p>
          <a:p>
            <a:r>
              <a:rPr kumimoji="1" lang="en-US" altLang="zh-CN" sz="2000" b="0" dirty="0">
                <a:solidFill>
                  <a:srgbClr val="D60093"/>
                </a:solidFill>
                <a:latin typeface="+mn-lt"/>
              </a:rPr>
              <a:t>	L.D		F14,-24(R1)	    4</a:t>
            </a:r>
          </a:p>
          <a:p>
            <a:r>
              <a:rPr kumimoji="1" lang="en-US" altLang="zh-CN" sz="2000" b="0" dirty="0">
                <a:latin typeface="+mn-lt"/>
              </a:rPr>
              <a:t>	</a:t>
            </a:r>
            <a:r>
              <a:rPr kumimoji="1" lang="en-US" altLang="zh-CN" sz="2000" b="0" dirty="0">
                <a:solidFill>
                  <a:srgbClr val="9933FF"/>
                </a:solidFill>
                <a:latin typeface="+mn-lt"/>
              </a:rPr>
              <a:t>ADD.D		F4,F0,F2	                    5</a:t>
            </a:r>
          </a:p>
          <a:p>
            <a:r>
              <a:rPr kumimoji="1" lang="en-US" altLang="zh-CN" sz="2000" b="0" dirty="0">
                <a:solidFill>
                  <a:srgbClr val="9933FF"/>
                </a:solidFill>
                <a:latin typeface="+mn-lt"/>
              </a:rPr>
              <a:t>	ADD.D		F8,F6,F2	                    6</a:t>
            </a:r>
          </a:p>
          <a:p>
            <a:r>
              <a:rPr kumimoji="1" lang="en-US" altLang="zh-CN" sz="2000" b="0" dirty="0">
                <a:solidFill>
                  <a:srgbClr val="9933FF"/>
                </a:solidFill>
                <a:latin typeface="+mn-lt"/>
              </a:rPr>
              <a:t>	ADD.D		F12,F10,F2	    7</a:t>
            </a:r>
          </a:p>
          <a:p>
            <a:r>
              <a:rPr kumimoji="1" lang="en-US" altLang="zh-CN" sz="2000" b="0" dirty="0">
                <a:solidFill>
                  <a:srgbClr val="9933FF"/>
                </a:solidFill>
                <a:latin typeface="+mn-lt"/>
              </a:rPr>
              <a:t>	ADD.D		F16,F14,F2	    8</a:t>
            </a:r>
          </a:p>
          <a:p>
            <a:r>
              <a:rPr kumimoji="1" lang="en-US" altLang="zh-CN" sz="2000" b="0" dirty="0">
                <a:latin typeface="+mn-lt"/>
              </a:rPr>
              <a:t>	</a:t>
            </a:r>
            <a:r>
              <a:rPr kumimoji="1" lang="pt-BR" altLang="zh-CN" sz="2000" b="0" dirty="0">
                <a:solidFill>
                  <a:srgbClr val="339933"/>
                </a:solidFill>
                <a:latin typeface="+mn-lt"/>
              </a:rPr>
              <a:t>S.D		F4,0(R1)	                    9</a:t>
            </a:r>
          </a:p>
          <a:p>
            <a:r>
              <a:rPr kumimoji="1" lang="pt-BR" altLang="zh-CN" sz="2000" b="0" dirty="0">
                <a:solidFill>
                  <a:srgbClr val="339933"/>
                </a:solidFill>
                <a:latin typeface="+mn-lt"/>
              </a:rPr>
              <a:t>	S.D		F8,-8(R1)	   10</a:t>
            </a:r>
          </a:p>
          <a:p>
            <a:r>
              <a:rPr kumimoji="1" lang="pt-BR" altLang="zh-CN" sz="2000" b="0" dirty="0">
                <a:solidFill>
                  <a:srgbClr val="339933"/>
                </a:solidFill>
                <a:latin typeface="+mn-lt"/>
              </a:rPr>
              <a:t>	DADDIU		R1,R1,#-32	   12</a:t>
            </a:r>
          </a:p>
          <a:p>
            <a:r>
              <a:rPr kumimoji="1" lang="pt-BR" altLang="zh-CN" sz="2000" b="0" dirty="0">
                <a:solidFill>
                  <a:srgbClr val="339933"/>
                </a:solidFill>
                <a:latin typeface="+mn-lt"/>
              </a:rPr>
              <a:t>	S.D		F12,16(R1)	   11</a:t>
            </a:r>
          </a:p>
          <a:p>
            <a:r>
              <a:rPr kumimoji="1" lang="pt-BR" altLang="zh-CN" sz="2000" b="0" dirty="0">
                <a:solidFill>
                  <a:srgbClr val="339933"/>
                </a:solidFill>
                <a:latin typeface="+mn-lt"/>
              </a:rPr>
              <a:t>	BNE		R1,R2,Loop	   13</a:t>
            </a:r>
          </a:p>
          <a:p>
            <a:r>
              <a:rPr kumimoji="1" lang="pt-BR" altLang="zh-CN" sz="2000" b="0" dirty="0">
                <a:solidFill>
                  <a:srgbClr val="339933"/>
                </a:solidFill>
                <a:latin typeface="+mn-lt"/>
              </a:rPr>
              <a:t>	</a:t>
            </a:r>
            <a:r>
              <a:rPr kumimoji="1" lang="en-US" altLang="zh-CN" sz="2000" b="0" dirty="0">
                <a:solidFill>
                  <a:srgbClr val="339933"/>
                </a:solidFill>
                <a:latin typeface="+mn-lt"/>
              </a:rPr>
              <a:t>S.D		F16,8(R1)	   14</a:t>
            </a:r>
          </a:p>
        </p:txBody>
      </p:sp>
      <p:sp>
        <p:nvSpPr>
          <p:cNvPr id="5"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循环展开</a:t>
            </a:r>
            <a:r>
              <a:rPr lang="en-US" altLang="zh-CN" sz="3600" b="0" kern="0" dirty="0">
                <a:latin typeface="微软雅黑" panose="020B0503020204020204" pitchFamily="34" charset="-122"/>
                <a:ea typeface="微软雅黑" panose="020B0503020204020204" pitchFamily="34" charset="-122"/>
              </a:rPr>
              <a:t>+</a:t>
            </a:r>
            <a:r>
              <a:rPr lang="zh-CN" altLang="en-US" sz="3600" b="0" kern="0" dirty="0">
                <a:latin typeface="微软雅黑" panose="020B0503020204020204" pitchFamily="34" charset="-122"/>
                <a:ea typeface="微软雅黑" panose="020B0503020204020204" pitchFamily="34" charset="-122"/>
              </a:rPr>
              <a:t>指令调度</a:t>
            </a:r>
          </a:p>
        </p:txBody>
      </p:sp>
    </p:spTree>
    <p:extLst>
      <p:ext uri="{BB962C8B-B14F-4D97-AF65-F5344CB8AC3E}">
        <p14:creationId xmlns:p14="http://schemas.microsoft.com/office/powerpoint/2010/main" val="39474111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3" descr="Rectangle: Click to edit Master text styles&#10;Second level&#10;Third level&#10;Fourth level&#10;Fifth level"/>
          <p:cNvSpPr>
            <a:spLocks noGrp="1" noChangeArrowheads="1"/>
          </p:cNvSpPr>
          <p:nvPr>
            <p:ph type="body" idx="4294967295"/>
          </p:nvPr>
        </p:nvSpPr>
        <p:spPr>
          <a:xfrm>
            <a:off x="467370" y="1200150"/>
            <a:ext cx="8214514" cy="4752975"/>
          </a:xfrm>
        </p:spPr>
        <p:txBody>
          <a:bodyPr/>
          <a:lstStyle/>
          <a:p>
            <a:pPr marL="363538" lvl="1" indent="-342900">
              <a:spcBef>
                <a:spcPts val="600"/>
              </a:spcBef>
              <a:spcAft>
                <a:spcPts val="600"/>
              </a:spcAft>
              <a:buClr>
                <a:schemeClr val="tx1"/>
              </a:buClr>
              <a:buSzPct val="100000"/>
              <a:buFont typeface="Arial" charset="0"/>
              <a:buChar char="•"/>
              <a:tabLst>
                <a:tab pos="895350" algn="l"/>
              </a:tabLst>
            </a:pPr>
            <a:r>
              <a:rPr lang="zh-CN" altLang="en-US" sz="2800" dirty="0">
                <a:latin typeface="微软雅黑" panose="020B0503020204020204" pitchFamily="34" charset="-122"/>
                <a:ea typeface="微软雅黑" panose="020B0503020204020204" pitchFamily="34" charset="-122"/>
              </a:rPr>
              <a:t>性能分析：</a:t>
            </a:r>
          </a:p>
          <a:p>
            <a:pPr marL="908050" lvl="1" indent="-457200" fontAlgn="base">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没有数据相关引起的空转等待。</a:t>
            </a:r>
          </a:p>
          <a:p>
            <a:pPr marL="1436688" lvl="2" indent="-442913" eaLnBrk="1" hangingPunct="1">
              <a:spcBef>
                <a:spcPts val="60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整个循环仅仅使用了</a:t>
            </a:r>
            <a:r>
              <a:rPr lang="en-US" altLang="zh-CN" sz="2000" dirty="0">
                <a:solidFill>
                  <a:srgbClr val="9933FF"/>
                </a:solidFill>
                <a:latin typeface="微软雅黑" panose="020B0503020204020204" pitchFamily="34" charset="-122"/>
                <a:ea typeface="微软雅黑" panose="020B0503020204020204" pitchFamily="34" charset="-122"/>
              </a:rPr>
              <a:t>14</a:t>
            </a:r>
            <a:r>
              <a:rPr lang="zh-CN" altLang="en-US" sz="2000" dirty="0">
                <a:latin typeface="微软雅黑" panose="020B0503020204020204" pitchFamily="34" charset="-122"/>
                <a:ea typeface="微软雅黑" panose="020B0503020204020204" pitchFamily="34" charset="-122"/>
              </a:rPr>
              <a:t>个时钟周期。</a:t>
            </a:r>
          </a:p>
          <a:p>
            <a:pPr marL="1436688" lvl="2" indent="-442913" eaLnBrk="1" hangingPunct="1">
              <a:spcBef>
                <a:spcPts val="60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平均每个元素的操作使用</a:t>
            </a:r>
            <a:r>
              <a:rPr lang="en-US" altLang="zh-CN" sz="2000" dirty="0">
                <a:solidFill>
                  <a:srgbClr val="9933FF"/>
                </a:solidFill>
                <a:latin typeface="微软雅黑" panose="020B0503020204020204" pitchFamily="34" charset="-122"/>
                <a:ea typeface="微软雅黑" panose="020B0503020204020204" pitchFamily="34" charset="-122"/>
              </a:rPr>
              <a:t>14/4=3.5</a:t>
            </a:r>
            <a:r>
              <a:rPr lang="zh-CN" altLang="en-US" sz="2000" dirty="0">
                <a:latin typeface="微软雅黑" panose="020B0503020204020204" pitchFamily="34" charset="-122"/>
                <a:ea typeface="微软雅黑" panose="020B0503020204020204" pitchFamily="34" charset="-122"/>
              </a:rPr>
              <a:t>个时钟周期。</a:t>
            </a:r>
          </a:p>
          <a:p>
            <a:pPr marL="908050" lvl="1" indent="-457200">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结论：通过循环展开、寄存器重命名和指令调度，可以有效地开发出指令级并行。 </a:t>
            </a:r>
          </a:p>
        </p:txBody>
      </p:sp>
      <p:sp>
        <p:nvSpPr>
          <p:cNvPr id="5"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循环展开</a:t>
            </a:r>
            <a:r>
              <a:rPr lang="en-US" altLang="zh-CN" sz="3600" b="0" kern="0" dirty="0">
                <a:latin typeface="微软雅黑" panose="020B0503020204020204" pitchFamily="34" charset="-122"/>
                <a:ea typeface="微软雅黑" panose="020B0503020204020204" pitchFamily="34" charset="-122"/>
              </a:rPr>
              <a:t>+</a:t>
            </a:r>
            <a:r>
              <a:rPr lang="zh-CN" altLang="en-US" sz="3600" b="0" kern="0" dirty="0">
                <a:latin typeface="微软雅黑" panose="020B0503020204020204" pitchFamily="34" charset="-122"/>
                <a:ea typeface="微软雅黑" panose="020B0503020204020204" pitchFamily="34" charset="-122"/>
              </a:rPr>
              <a:t>指令调度</a:t>
            </a:r>
          </a:p>
        </p:txBody>
      </p:sp>
    </p:spTree>
    <p:extLst>
      <p:ext uri="{BB962C8B-B14F-4D97-AF65-F5344CB8AC3E}">
        <p14:creationId xmlns:p14="http://schemas.microsoft.com/office/powerpoint/2010/main" val="17012253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Rectangle 3" descr="Rectangle: Click to edit Master text styles&#10;Second level&#10;Third level&#10;Fourth level&#10;Fifth level"/>
          <p:cNvSpPr>
            <a:spLocks noGrp="1" noChangeArrowheads="1"/>
          </p:cNvSpPr>
          <p:nvPr>
            <p:ph type="body" idx="4294967295"/>
          </p:nvPr>
        </p:nvSpPr>
        <p:spPr>
          <a:xfrm>
            <a:off x="467543" y="1174750"/>
            <a:ext cx="8194675" cy="5530850"/>
          </a:xfrm>
        </p:spPr>
        <p:txBody>
          <a:bodyPr>
            <a:normAutofit lnSpcReduction="10000"/>
          </a:bodyPr>
          <a:lstStyle/>
          <a:p>
            <a:pPr marL="363538" lvl="1" indent="-342900">
              <a:lnSpc>
                <a:spcPct val="110000"/>
              </a:lnSpc>
              <a:spcBef>
                <a:spcPts val="0"/>
              </a:spcBef>
              <a:spcAft>
                <a:spcPts val="600"/>
              </a:spcAft>
              <a:buClr>
                <a:schemeClr val="tx1"/>
              </a:buClr>
              <a:buSzPct val="80000"/>
              <a:buFont typeface="Arial" charset="0"/>
              <a:buChar char="•"/>
              <a:tabLst>
                <a:tab pos="895350" algn="l"/>
              </a:tabLst>
            </a:pPr>
            <a:r>
              <a:rPr lang="zh-CN" altLang="en-US" sz="2800" dirty="0">
                <a:latin typeface="微软雅黑" panose="020B0503020204020204" pitchFamily="34" charset="-122"/>
                <a:ea typeface="微软雅黑" panose="020B0503020204020204" pitchFamily="34" charset="-122"/>
              </a:rPr>
              <a:t>循环展开和指令调度时要注意以下几个方面：</a:t>
            </a:r>
          </a:p>
          <a:p>
            <a:pPr marL="908050" lvl="1" indent="-457200" fontAlgn="base">
              <a:lnSpc>
                <a:spcPct val="110000"/>
              </a:lnSpc>
              <a:spcBef>
                <a:spcPts val="0"/>
              </a:spcBef>
              <a:spcAft>
                <a:spcPts val="600"/>
              </a:spcAft>
              <a:buClr>
                <a:schemeClr val="tx1"/>
              </a:buClr>
              <a:buSzPct val="80000"/>
              <a:buFont typeface="Tahoma" panose="020B0604030504040204" pitchFamily="34" charset="0"/>
              <a:buChar char="−"/>
              <a:tabLst>
                <a:tab pos="895350" algn="l"/>
              </a:tabLst>
            </a:pPr>
            <a:r>
              <a:rPr lang="zh-CN" altLang="en-US" dirty="0">
                <a:latin typeface="微软雅黑" panose="020B0503020204020204" pitchFamily="34" charset="-122"/>
                <a:ea typeface="微软雅黑" panose="020B0503020204020204" pitchFamily="34" charset="-122"/>
              </a:rPr>
              <a:t>保证正确性</a:t>
            </a:r>
          </a:p>
          <a:p>
            <a:pPr marL="1436688" lvl="2" indent="-442913">
              <a:lnSpc>
                <a:spcPct val="110000"/>
              </a:lnSpc>
              <a:spcBef>
                <a:spcPts val="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在循环展开和调度过程中尤其要注意两个地方的正确性：</a:t>
            </a:r>
            <a:r>
              <a:rPr lang="zh-CN" altLang="en-US" sz="2000" b="1" dirty="0">
                <a:latin typeface="微软雅黑" panose="020B0503020204020204" pitchFamily="34" charset="-122"/>
                <a:ea typeface="微软雅黑" panose="020B0503020204020204" pitchFamily="34" charset="-122"/>
              </a:rPr>
              <a:t>循环控制</a:t>
            </a:r>
            <a:r>
              <a:rPr lang="zh-CN" altLang="en-US" sz="2000" dirty="0">
                <a:latin typeface="微软雅黑" panose="020B0503020204020204" pitchFamily="34" charset="-122"/>
                <a:ea typeface="微软雅黑" panose="020B0503020204020204" pitchFamily="34" charset="-122"/>
              </a:rPr>
              <a:t>和</a:t>
            </a:r>
            <a:r>
              <a:rPr lang="zh-CN" altLang="en-US" sz="2000" b="1" dirty="0">
                <a:latin typeface="微软雅黑" panose="020B0503020204020204" pitchFamily="34" charset="-122"/>
                <a:ea typeface="微软雅黑" panose="020B0503020204020204" pitchFamily="34" charset="-122"/>
              </a:rPr>
              <a:t>操作数偏移量的修改</a:t>
            </a:r>
            <a:r>
              <a:rPr lang="zh-CN" altLang="en-US" sz="2000" dirty="0">
                <a:latin typeface="微软雅黑" panose="020B0503020204020204" pitchFamily="34" charset="-122"/>
                <a:ea typeface="微软雅黑" panose="020B0503020204020204" pitchFamily="34" charset="-122"/>
              </a:rPr>
              <a:t>。</a:t>
            </a:r>
          </a:p>
          <a:p>
            <a:pPr marL="908050" lvl="1" indent="-457200">
              <a:lnSpc>
                <a:spcPct val="120000"/>
              </a:lnSpc>
              <a:spcBef>
                <a:spcPts val="0"/>
              </a:spcBef>
              <a:spcAft>
                <a:spcPts val="600"/>
              </a:spcAft>
              <a:buClr>
                <a:schemeClr val="tx1"/>
              </a:buClr>
              <a:buSzPct val="80000"/>
              <a:buFont typeface="Tahoma" panose="020B0604030504040204" pitchFamily="34" charset="0"/>
              <a:buChar char="−"/>
              <a:tabLst>
                <a:tab pos="895350" algn="l"/>
              </a:tabLst>
            </a:pPr>
            <a:r>
              <a:rPr lang="zh-CN" altLang="en-US" dirty="0">
                <a:latin typeface="微软雅黑" panose="020B0503020204020204" pitchFamily="34" charset="-122"/>
                <a:ea typeface="微软雅黑" panose="020B0503020204020204" pitchFamily="34" charset="-122"/>
              </a:rPr>
              <a:t>注意有效性</a:t>
            </a:r>
          </a:p>
          <a:p>
            <a:pPr marL="1436688" lvl="2" indent="-442913">
              <a:lnSpc>
                <a:spcPct val="120000"/>
              </a:lnSpc>
              <a:spcBef>
                <a:spcPts val="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只有能够找到不同循环体之间的无关性，才能有效地使用循环展开。</a:t>
            </a:r>
          </a:p>
          <a:p>
            <a:pPr marL="908050" lvl="1" indent="-457200">
              <a:lnSpc>
                <a:spcPct val="120000"/>
              </a:lnSpc>
              <a:spcBef>
                <a:spcPts val="0"/>
              </a:spcBef>
              <a:spcAft>
                <a:spcPts val="600"/>
              </a:spcAft>
              <a:buClr>
                <a:schemeClr val="tx1"/>
              </a:buClr>
              <a:buSzPct val="80000"/>
              <a:buFont typeface="Tahoma" panose="020B0604030504040204" pitchFamily="34" charset="0"/>
              <a:buChar char="−"/>
              <a:tabLst>
                <a:tab pos="895350" algn="l"/>
              </a:tabLst>
            </a:pPr>
            <a:r>
              <a:rPr lang="zh-CN" altLang="en-US" dirty="0">
                <a:latin typeface="微软雅黑" panose="020B0503020204020204" pitchFamily="34" charset="-122"/>
                <a:ea typeface="微软雅黑" panose="020B0503020204020204" pitchFamily="34" charset="-122"/>
              </a:rPr>
              <a:t>使用不同的寄存器，否则可能导致新的冲突；</a:t>
            </a:r>
            <a:endParaRPr lang="en-US" altLang="zh-CN" dirty="0">
              <a:latin typeface="微软雅黑" panose="020B0503020204020204" pitchFamily="34" charset="-122"/>
              <a:ea typeface="微软雅黑" panose="020B0503020204020204" pitchFamily="34" charset="-122"/>
            </a:endParaRPr>
          </a:p>
          <a:p>
            <a:pPr marL="908050" lvl="1" indent="-457200">
              <a:lnSpc>
                <a:spcPct val="120000"/>
              </a:lnSpc>
              <a:spcBef>
                <a:spcPts val="0"/>
              </a:spcBef>
              <a:spcAft>
                <a:spcPts val="600"/>
              </a:spcAft>
              <a:buClr>
                <a:schemeClr val="tx1"/>
              </a:buClr>
              <a:buSzPct val="80000"/>
              <a:buFont typeface="Tahoma" panose="020B0604030504040204" pitchFamily="34" charset="0"/>
              <a:buChar char="−"/>
              <a:tabLst>
                <a:tab pos="895350" algn="l"/>
              </a:tabLst>
            </a:pPr>
            <a:r>
              <a:rPr lang="zh-CN" altLang="en-US" dirty="0">
                <a:latin typeface="微软雅黑" panose="020B0503020204020204" pitchFamily="34" charset="-122"/>
                <a:ea typeface="微软雅黑" panose="020B0503020204020204" pitchFamily="34" charset="-122"/>
              </a:rPr>
              <a:t>注意对存储器数据的相关性分析</a:t>
            </a:r>
          </a:p>
          <a:p>
            <a:pPr marL="908050" lvl="1" indent="-457200">
              <a:lnSpc>
                <a:spcPct val="120000"/>
              </a:lnSpc>
              <a:spcBef>
                <a:spcPts val="0"/>
              </a:spcBef>
              <a:spcAft>
                <a:spcPts val="600"/>
              </a:spcAft>
              <a:buClr>
                <a:schemeClr val="tx1"/>
              </a:buClr>
              <a:buSzPct val="80000"/>
              <a:buFont typeface="Tahoma" panose="020B0604030504040204" pitchFamily="34" charset="0"/>
              <a:buChar char="−"/>
              <a:tabLst>
                <a:tab pos="895350" algn="l"/>
              </a:tabLst>
            </a:pPr>
            <a:r>
              <a:rPr lang="zh-CN" altLang="en-US" dirty="0">
                <a:latin typeface="微软雅黑" panose="020B0503020204020204" pitchFamily="34" charset="-122"/>
                <a:ea typeface="微软雅黑" panose="020B0503020204020204" pitchFamily="34" charset="-122"/>
              </a:rPr>
              <a:t>注意新的相关性</a:t>
            </a:r>
          </a:p>
          <a:p>
            <a:pPr marL="1436688" lvl="2" indent="-442913">
              <a:lnSpc>
                <a:spcPct val="130000"/>
              </a:lnSpc>
              <a:spcBef>
                <a:spcPts val="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由于</a:t>
            </a:r>
            <a:r>
              <a:rPr lang="zh-CN" altLang="en-US" sz="2000" dirty="0" smtClean="0">
                <a:latin typeface="微软雅黑" panose="020B0503020204020204" pitchFamily="34" charset="-122"/>
                <a:ea typeface="微软雅黑" panose="020B0503020204020204" pitchFamily="34" charset="-122"/>
              </a:rPr>
              <a:t>原</a:t>
            </a:r>
            <a:r>
              <a:rPr lang="zh-CN" altLang="en-US" sz="2000" dirty="0" smtClean="0">
                <a:latin typeface="微软雅黑" panose="020B0503020204020204" pitchFamily="34" charset="-122"/>
                <a:ea typeface="微软雅黑" panose="020B0503020204020204" pitchFamily="34" charset="-122"/>
              </a:rPr>
              <a:t>来的</a:t>
            </a:r>
            <a:r>
              <a:rPr lang="zh-CN" altLang="en-US" sz="2000" dirty="0" smtClean="0">
                <a:latin typeface="微软雅黑" panose="020B0503020204020204" pitchFamily="34" charset="-122"/>
                <a:ea typeface="微软雅黑" panose="020B0503020204020204" pitchFamily="34" charset="-122"/>
              </a:rPr>
              <a:t>循环中不同轮次的</a:t>
            </a:r>
            <a:r>
              <a:rPr lang="zh-CN" altLang="en-US" sz="2000" dirty="0">
                <a:latin typeface="微软雅黑" panose="020B0503020204020204" pitchFamily="34" charset="-122"/>
                <a:ea typeface="微软雅黑" panose="020B0503020204020204" pitchFamily="34" charset="-122"/>
              </a:rPr>
              <a:t>迭代在展开后都到了同一次循环体中，因此</a:t>
            </a:r>
            <a:r>
              <a:rPr lang="zh-CN" altLang="en-US" sz="2000" b="1" dirty="0">
                <a:latin typeface="微软雅黑" panose="020B0503020204020204" pitchFamily="34" charset="-122"/>
                <a:ea typeface="微软雅黑" panose="020B0503020204020204" pitchFamily="34" charset="-122"/>
              </a:rPr>
              <a:t>可能带来新的相关性</a:t>
            </a:r>
            <a:r>
              <a:rPr lang="zh-CN" altLang="en-US" sz="2000" dirty="0">
                <a:latin typeface="微软雅黑" panose="020B0503020204020204" pitchFamily="34" charset="-122"/>
                <a:ea typeface="微软雅黑" panose="020B0503020204020204" pitchFamily="34" charset="-122"/>
              </a:rPr>
              <a:t>。 </a:t>
            </a:r>
          </a:p>
          <a:p>
            <a:pPr marL="900113" lvl="1" indent="-450850" eaLnBrk="1" hangingPunct="1">
              <a:lnSpc>
                <a:spcPct val="110000"/>
              </a:lnSpc>
              <a:spcBef>
                <a:spcPts val="0"/>
              </a:spcBef>
              <a:spcAft>
                <a:spcPts val="600"/>
              </a:spcAft>
            </a:pPr>
            <a:endParaRPr lang="zh-CN" altLang="en-US" sz="2400" dirty="0">
              <a:latin typeface="微软雅黑" panose="020B0503020204020204" pitchFamily="34" charset="-122"/>
              <a:ea typeface="微软雅黑" panose="020B0503020204020204" pitchFamily="34" charset="-122"/>
            </a:endParaRPr>
          </a:p>
        </p:txBody>
      </p:sp>
      <p:sp>
        <p:nvSpPr>
          <p:cNvPr id="5"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循环展开</a:t>
            </a:r>
            <a:r>
              <a:rPr lang="en-US" altLang="zh-CN" sz="3600" b="0" kern="0" dirty="0">
                <a:latin typeface="微软雅黑" panose="020B0503020204020204" pitchFamily="34" charset="-122"/>
                <a:ea typeface="微软雅黑" panose="020B0503020204020204" pitchFamily="34" charset="-122"/>
              </a:rPr>
              <a:t>+</a:t>
            </a:r>
            <a:r>
              <a:rPr lang="zh-CN" altLang="en-US" sz="3600" b="0" kern="0" dirty="0">
                <a:latin typeface="微软雅黑" panose="020B0503020204020204" pitchFamily="34" charset="-122"/>
                <a:ea typeface="微软雅黑" panose="020B0503020204020204" pitchFamily="34" charset="-122"/>
              </a:rPr>
              <a:t>指令调度</a:t>
            </a:r>
          </a:p>
        </p:txBody>
      </p:sp>
    </p:spTree>
    <p:extLst>
      <p:ext uri="{BB962C8B-B14F-4D97-AF65-F5344CB8AC3E}">
        <p14:creationId xmlns:p14="http://schemas.microsoft.com/office/powerpoint/2010/main" val="20774452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455613" y="2040900"/>
            <a:ext cx="8226425" cy="2172878"/>
          </a:xfrm>
          <a:solidFill>
            <a:schemeClr val="tx1"/>
          </a:solidFill>
        </p:spPr>
        <p:txBody>
          <a:bodyPr/>
          <a:lstStyle/>
          <a:p>
            <a:r>
              <a:rPr lang="zh-CN" altLang="en-US" dirty="0">
                <a:solidFill>
                  <a:schemeClr val="bg1"/>
                </a:solidFill>
                <a:latin typeface="华文行楷" panose="02010800040101010101" pitchFamily="2" charset="-122"/>
                <a:ea typeface="华文行楷" panose="02010800040101010101" pitchFamily="2" charset="-122"/>
              </a:rPr>
              <a:t>下一个主题</a:t>
            </a: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zh-CN" altLang="en-US" dirty="0">
                <a:solidFill>
                  <a:schemeClr val="bg1"/>
                </a:solidFill>
                <a:latin typeface="华文行楷" panose="02010800040101010101" pitchFamily="2" charset="-122"/>
                <a:ea typeface="华文行楷" panose="02010800040101010101" pitchFamily="2" charset="-122"/>
              </a:rPr>
              <a:t>指令级并行性 </a:t>
            </a:r>
            <a:r>
              <a:rPr lang="en-US" altLang="zh-CN" dirty="0">
                <a:solidFill>
                  <a:schemeClr val="bg1"/>
                </a:solidFill>
                <a:latin typeface="+mn-lt"/>
                <a:ea typeface="华文行楷" panose="02010800040101010101" pitchFamily="2" charset="-122"/>
              </a:rPr>
              <a:t>II</a:t>
            </a:r>
            <a:endParaRPr lang="zh-CN" altLang="en-US" dirty="0">
              <a:solidFill>
                <a:schemeClr val="bg1"/>
              </a:solidFill>
              <a:latin typeface="+mn-lt"/>
              <a:ea typeface="华文行楷"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descr="Rectangle: Click to edit Master text styles&#10;Second level&#10;Third level&#10;Fourth level&#10;Fifth level"/>
          <p:cNvSpPr>
            <a:spLocks noGrp="1" noChangeArrowheads="1"/>
          </p:cNvSpPr>
          <p:nvPr>
            <p:ph type="body" idx="4294967295"/>
          </p:nvPr>
        </p:nvSpPr>
        <p:spPr bwMode="auto">
          <a:xfrm>
            <a:off x="467544" y="1137759"/>
            <a:ext cx="7992888" cy="5300747"/>
          </a:xfrm>
          <a:prstGeom prst="rect">
            <a:avLst/>
          </a:prstGeom>
          <a:noFill/>
          <a:ln/>
        </p:spPr>
        <p:txBody>
          <a:bodyPr>
            <a:normAutofit/>
          </a:bodyPr>
          <a:lstStyle/>
          <a:p>
            <a:pPr marL="342900" indent="-342900" eaLnBrk="1" hangingPunct="1">
              <a:lnSpc>
                <a:spcPts val="3200"/>
              </a:lnSpc>
              <a:spcBef>
                <a:spcPts val="600"/>
              </a:spcBef>
              <a:spcAft>
                <a:spcPts val="600"/>
              </a:spcAft>
              <a:buFont typeface="Arial" panose="020B0604020202020204" pitchFamily="34" charset="0"/>
              <a:buChar char="•"/>
            </a:pPr>
            <a:r>
              <a:rPr lang="zh-CN" altLang="en-US" sz="2800" b="0" dirty="0">
                <a:latin typeface="微软雅黑" panose="020B0503020204020204" pitchFamily="34" charset="-122"/>
                <a:ea typeface="微软雅黑" panose="020B0503020204020204" pitchFamily="34" charset="-122"/>
              </a:rPr>
              <a:t>利用流水线使指令重叠并行处理，以提高性能。这种</a:t>
            </a:r>
            <a:r>
              <a:rPr lang="zh-CN" altLang="en-US" sz="2800" b="0" u="sng" dirty="0">
                <a:latin typeface="微软雅黑" panose="020B0503020204020204" pitchFamily="34" charset="-122"/>
                <a:ea typeface="微软雅黑" panose="020B0503020204020204" pitchFamily="34" charset="-122"/>
              </a:rPr>
              <a:t>指令之间潜在</a:t>
            </a:r>
            <a:r>
              <a:rPr lang="zh-CN" altLang="en-US" sz="2800" u="sng" dirty="0">
                <a:latin typeface="微软雅黑" panose="020B0503020204020204" pitchFamily="34" charset="-122"/>
                <a:ea typeface="微软雅黑" panose="020B0503020204020204" pitchFamily="34" charset="-122"/>
              </a:rPr>
              <a:t>的</a:t>
            </a:r>
            <a:r>
              <a:rPr lang="zh-CN" altLang="en-US" sz="2800" b="0" u="sng" dirty="0">
                <a:latin typeface="微软雅黑" panose="020B0503020204020204" pitchFamily="34" charset="-122"/>
                <a:ea typeface="微软雅黑" panose="020B0503020204020204" pitchFamily="34" charset="-122"/>
              </a:rPr>
              <a:t>并行性</a:t>
            </a:r>
            <a:r>
              <a:rPr lang="zh-CN" altLang="en-US" sz="2800" b="0" dirty="0">
                <a:latin typeface="微软雅黑" panose="020B0503020204020204" pitchFamily="34" charset="-122"/>
                <a:ea typeface="微软雅黑" panose="020B0503020204020204" pitchFamily="34" charset="-122"/>
              </a:rPr>
              <a:t>（重叠处理）称为指令级并行 </a:t>
            </a:r>
            <a:r>
              <a:rPr lang="en-US" sz="2800" b="0" dirty="0">
                <a:latin typeface="微软雅黑" panose="020B0503020204020204" pitchFamily="34" charset="-122"/>
                <a:ea typeface="微软雅黑" panose="020B0503020204020204" pitchFamily="34" charset="-122"/>
                <a:sym typeface="宋体" pitchFamily="2" charset="-122"/>
              </a:rPr>
              <a:t>(</a:t>
            </a:r>
            <a:r>
              <a:rPr lang="en-US" sz="2800" dirty="0">
                <a:solidFill>
                  <a:srgbClr val="FF0000"/>
                </a:solidFill>
                <a:latin typeface="微软雅黑" panose="020B0503020204020204" pitchFamily="34" charset="-122"/>
                <a:ea typeface="微软雅黑" panose="020B0503020204020204" pitchFamily="34" charset="-122"/>
                <a:sym typeface="宋体" pitchFamily="2" charset="-122"/>
              </a:rPr>
              <a:t>Instruction-Level Parallelism</a:t>
            </a:r>
            <a:r>
              <a:rPr lang="en-US" sz="2800" b="0" dirty="0">
                <a:latin typeface="微软雅黑" panose="020B0503020204020204" pitchFamily="34" charset="-122"/>
                <a:ea typeface="微软雅黑" panose="020B0503020204020204" pitchFamily="34" charset="-122"/>
                <a:sym typeface="宋体" pitchFamily="2" charset="-122"/>
              </a:rPr>
              <a:t>)</a:t>
            </a:r>
            <a:r>
              <a:rPr lang="zh-CN" altLang="en-US" sz="2800" b="0" dirty="0">
                <a:latin typeface="微软雅黑" panose="020B0503020204020204" pitchFamily="34" charset="-122"/>
                <a:ea typeface="微软雅黑" panose="020B0503020204020204" pitchFamily="34" charset="-122"/>
                <a:sym typeface="宋体" pitchFamily="2" charset="-122"/>
              </a:rPr>
              <a:t>。</a:t>
            </a:r>
          </a:p>
          <a:p>
            <a:pPr marL="342900" indent="-342900" eaLnBrk="1" hangingPunct="1">
              <a:lnSpc>
                <a:spcPts val="3200"/>
              </a:lnSpc>
              <a:spcBef>
                <a:spcPts val="600"/>
              </a:spcBef>
              <a:spcAft>
                <a:spcPts val="600"/>
              </a:spcAft>
              <a:buFont typeface="Arial" panose="020B0604020202020204" pitchFamily="34" charset="0"/>
              <a:buChar char="•"/>
            </a:pPr>
            <a:r>
              <a:rPr lang="zh-CN" altLang="en-US" sz="2800" dirty="0" smtClean="0">
                <a:latin typeface="微软雅黑" panose="020B0503020204020204" pitchFamily="34" charset="-122"/>
                <a:ea typeface="微软雅黑" panose="020B0503020204020204" pitchFamily="34" charset="-122"/>
              </a:rPr>
              <a:t>接下来详细介绍</a:t>
            </a:r>
            <a:r>
              <a:rPr lang="en-US" altLang="zh-CN" sz="2800" dirty="0" smtClean="0">
                <a:latin typeface="微软雅黑" panose="020B0503020204020204" pitchFamily="34" charset="-122"/>
                <a:ea typeface="微软雅黑" panose="020B0503020204020204" pitchFamily="34" charset="-122"/>
              </a:rPr>
              <a:t>ILP</a:t>
            </a:r>
            <a:r>
              <a:rPr lang="zh-CN" altLang="en-US" sz="2800" dirty="0" smtClean="0">
                <a:latin typeface="微软雅黑" panose="020B0503020204020204" pitchFamily="34" charset="-122"/>
                <a:ea typeface="微软雅黑" panose="020B0503020204020204" pitchFamily="34" charset="-122"/>
              </a:rPr>
              <a:t>：</a:t>
            </a:r>
            <a:endParaRPr lang="en-US" sz="2800" dirty="0">
              <a:latin typeface="微软雅黑" panose="020B0503020204020204" pitchFamily="34" charset="-122"/>
              <a:ea typeface="微软雅黑" panose="020B0503020204020204" pitchFamily="34" charset="-122"/>
            </a:endParaRPr>
          </a:p>
          <a:p>
            <a:pPr marL="908050" lvl="1" indent="-457200" eaLnBrk="1" hangingPunct="1">
              <a:lnSpc>
                <a:spcPts val="3200"/>
              </a:lnSpc>
              <a:spcBef>
                <a:spcPts val="600"/>
              </a:spcBef>
              <a:spcAft>
                <a:spcPts val="600"/>
              </a:spcAft>
              <a:buClr>
                <a:schemeClr val="tx1"/>
              </a:buClr>
              <a:buFont typeface="Tahoma" panose="020B0604030504040204" pitchFamily="34" charset="0"/>
              <a:buChar char="−"/>
            </a:pPr>
            <a:r>
              <a:rPr lang="zh-CN" altLang="en-US" sz="2400" dirty="0">
                <a:latin typeface="微软雅黑" panose="020B0503020204020204" pitchFamily="34" charset="-122"/>
                <a:ea typeface="微软雅黑" panose="020B0503020204020204" pitchFamily="34" charset="-122"/>
              </a:rPr>
              <a:t>与</a:t>
            </a:r>
            <a:r>
              <a:rPr lang="en-US" altLang="zh-CN" sz="2400" dirty="0">
                <a:latin typeface="微软雅黑" panose="020B0503020204020204" pitchFamily="34" charset="-122"/>
                <a:ea typeface="微软雅黑" panose="020B0503020204020204" pitchFamily="34" charset="-122"/>
              </a:rPr>
              <a:t>ILP</a:t>
            </a:r>
            <a:r>
              <a:rPr lang="zh-CN" altLang="en-US" sz="2400" dirty="0">
                <a:latin typeface="微软雅黑" panose="020B0503020204020204" pitchFamily="34" charset="-122"/>
                <a:ea typeface="微软雅黑" panose="020B0503020204020204" pitchFamily="34" charset="-122"/>
              </a:rPr>
              <a:t>相关的一些基本概念</a:t>
            </a:r>
            <a:endParaRPr lang="en-US" altLang="zh-CN" sz="2400" dirty="0">
              <a:latin typeface="微软雅黑" panose="020B0503020204020204" pitchFamily="34" charset="-122"/>
              <a:ea typeface="微软雅黑" panose="020B0503020204020204" pitchFamily="34" charset="-122"/>
            </a:endParaRPr>
          </a:p>
          <a:p>
            <a:pPr marL="908050" lvl="1" indent="-457200" eaLnBrk="1" hangingPunct="1">
              <a:lnSpc>
                <a:spcPts val="3200"/>
              </a:lnSpc>
              <a:spcBef>
                <a:spcPts val="600"/>
              </a:spcBef>
              <a:spcAft>
                <a:spcPts val="600"/>
              </a:spcAft>
              <a:buClr>
                <a:schemeClr val="tx1"/>
              </a:buClr>
              <a:buFont typeface="Tahoma" panose="020B0604030504040204" pitchFamily="34" charset="0"/>
              <a:buChar char="−"/>
            </a:pPr>
            <a:r>
              <a:rPr lang="zh-CN" altLang="en-US" sz="2400" dirty="0" smtClean="0">
                <a:latin typeface="微软雅黑" panose="020B0503020204020204" pitchFamily="34" charset="-122"/>
                <a:ea typeface="微软雅黑" panose="020B0503020204020204" pitchFamily="34" charset="-122"/>
              </a:rPr>
              <a:t>能有效提升</a:t>
            </a:r>
            <a:r>
              <a:rPr lang="en-US" altLang="zh-CN" sz="2400" dirty="0" smtClean="0">
                <a:latin typeface="微软雅黑" panose="020B0503020204020204" pitchFamily="34" charset="-122"/>
                <a:ea typeface="微软雅黑" panose="020B0503020204020204" pitchFamily="34" charset="-122"/>
              </a:rPr>
              <a:t>ILP</a:t>
            </a:r>
            <a:r>
              <a:rPr lang="zh-CN" altLang="en-US" sz="2400" dirty="0" smtClean="0">
                <a:latin typeface="微软雅黑" panose="020B0503020204020204" pitchFamily="34" charset="-122"/>
                <a:ea typeface="微软雅黑" panose="020B0503020204020204" pitchFamily="34" charset="-122"/>
              </a:rPr>
              <a:t>的硬件和软件</a:t>
            </a:r>
            <a:r>
              <a:rPr lang="zh-CN" altLang="en-US" sz="2400" dirty="0">
                <a:latin typeface="微软雅黑" panose="020B0503020204020204" pitchFamily="34" charset="-122"/>
                <a:ea typeface="微软雅黑" panose="020B0503020204020204" pitchFamily="34" charset="-122"/>
              </a:rPr>
              <a:t>技术</a:t>
            </a:r>
            <a:r>
              <a:rPr lang="en-US" sz="2400" dirty="0">
                <a:latin typeface="微软雅黑" panose="020B0503020204020204" pitchFamily="34" charset="-122"/>
                <a:ea typeface="微软雅黑" panose="020B0503020204020204" pitchFamily="34" charset="-122"/>
              </a:rPr>
              <a:t>: </a:t>
            </a:r>
          </a:p>
          <a:p>
            <a:pPr lvl="2">
              <a:lnSpc>
                <a:spcPts val="3200"/>
              </a:lnSpc>
              <a:spcBef>
                <a:spcPts val="60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硬件技术和软件技术互相配合，才能最大限度地 挖掘出 程序中存在的指令级并行。</a:t>
            </a:r>
          </a:p>
        </p:txBody>
      </p:sp>
      <p:sp>
        <p:nvSpPr>
          <p:cNvPr id="5"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en-US" altLang="zh-CN" b="0" kern="0" dirty="0"/>
              <a:t>ILP</a:t>
            </a:r>
            <a:r>
              <a:rPr lang="zh-CN" altLang="en-US" sz="3600" b="0" kern="0" dirty="0">
                <a:latin typeface="微软雅黑" panose="020B0503020204020204" pitchFamily="34" charset="-122"/>
                <a:ea typeface="微软雅黑" panose="020B0503020204020204" pitchFamily="34" charset="-122"/>
              </a:rPr>
              <a:t>相关概念</a:t>
            </a:r>
          </a:p>
        </p:txBody>
      </p:sp>
    </p:spTree>
    <p:extLst>
      <p:ext uri="{BB962C8B-B14F-4D97-AF65-F5344CB8AC3E}">
        <p14:creationId xmlns:p14="http://schemas.microsoft.com/office/powerpoint/2010/main" val="271287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122">
                                            <p:txEl>
                                              <p:pRg st="1" end="1"/>
                                            </p:txEl>
                                          </p:spTgt>
                                        </p:tgtEl>
                                        <p:attrNameLst>
                                          <p:attrName>style.visibility</p:attrName>
                                        </p:attrNameLst>
                                      </p:cBhvr>
                                      <p:to>
                                        <p:strVal val="visible"/>
                                      </p:to>
                                    </p:set>
                                    <p:animEffect>
                                      <p:cBhvr>
                                        <p:cTn id="7" dur="500"/>
                                        <p:tgtEl>
                                          <p:spTgt spid="5122">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5122">
                                            <p:txEl>
                                              <p:pRg st="2" end="2"/>
                                            </p:txEl>
                                          </p:spTgt>
                                        </p:tgtEl>
                                        <p:attrNameLst>
                                          <p:attrName>style.visibility</p:attrName>
                                        </p:attrNameLst>
                                      </p:cBhvr>
                                      <p:to>
                                        <p:strVal val="visible"/>
                                      </p:to>
                                    </p:set>
                                    <p:animEffect>
                                      <p:cBhvr>
                                        <p:cTn id="10" dur="500"/>
                                        <p:tgtEl>
                                          <p:spTgt spid="5122">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5122">
                                            <p:txEl>
                                              <p:pRg st="3" end="3"/>
                                            </p:txEl>
                                          </p:spTgt>
                                        </p:tgtEl>
                                        <p:attrNameLst>
                                          <p:attrName>style.visibility</p:attrName>
                                        </p:attrNameLst>
                                      </p:cBhvr>
                                      <p:to>
                                        <p:strVal val="visible"/>
                                      </p:to>
                                    </p:set>
                                    <p:animEffect>
                                      <p:cBhvr>
                                        <p:cTn id="13" dur="500"/>
                                        <p:tgtEl>
                                          <p:spTgt spid="5122">
                                            <p:txEl>
                                              <p:pRg st="3" end="3"/>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5122">
                                            <p:txEl>
                                              <p:pRg st="4" end="4"/>
                                            </p:txEl>
                                          </p:spTgt>
                                        </p:tgtEl>
                                        <p:attrNameLst>
                                          <p:attrName>style.visibility</p:attrName>
                                        </p:attrNameLst>
                                      </p:cBhvr>
                                      <p:to>
                                        <p:strVal val="visible"/>
                                      </p:to>
                                    </p:set>
                                    <p:animEffect>
                                      <p:cBhvr>
                                        <p:cTn id="16" dur="500"/>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descr="Rectangle: Click to edit Master text styles&#10;Second level&#10;Third level&#10;Fourth level&#10;Fifth level"/>
          <p:cNvSpPr>
            <a:spLocks noGrp="1" noChangeArrowheads="1"/>
          </p:cNvSpPr>
          <p:nvPr>
            <p:ph type="body" idx="4294967295"/>
          </p:nvPr>
        </p:nvSpPr>
        <p:spPr bwMode="auto">
          <a:xfrm>
            <a:off x="467544" y="1196752"/>
            <a:ext cx="8136904" cy="5072062"/>
          </a:xfrm>
          <a:prstGeom prst="rect">
            <a:avLst/>
          </a:prstGeom>
          <a:noFill/>
          <a:ln/>
        </p:spPr>
        <p:txBody>
          <a:bodyPr>
            <a:normAutofit/>
          </a:bodyPr>
          <a:lstStyle/>
          <a:p>
            <a:pPr marL="342900" indent="-342900">
              <a:lnSpc>
                <a:spcPts val="4000"/>
              </a:lnSpc>
              <a:spcBef>
                <a:spcPts val="600"/>
              </a:spcBef>
              <a:spcAft>
                <a:spcPts val="600"/>
              </a:spcAft>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sym typeface="黑体" pitchFamily="49" charset="-122"/>
              </a:rPr>
              <a:t>流水线处理器的实际</a:t>
            </a:r>
            <a:r>
              <a:rPr lang="en-US" sz="2800" dirty="0">
                <a:latin typeface="微软雅黑" panose="020B0503020204020204" pitchFamily="34" charset="-122"/>
                <a:ea typeface="微软雅黑" panose="020B0503020204020204" pitchFamily="34" charset="-122"/>
                <a:sym typeface="黑体" pitchFamily="49" charset="-122"/>
              </a:rPr>
              <a:t>CPI</a:t>
            </a:r>
            <a:r>
              <a:rPr lang="zh-CN" altLang="en-US" sz="2800" dirty="0">
                <a:latin typeface="微软雅黑" panose="020B0503020204020204" pitchFamily="34" charset="-122"/>
                <a:ea typeface="微软雅黑" panose="020B0503020204020204" pitchFamily="34" charset="-122"/>
                <a:sym typeface="黑体" pitchFamily="49" charset="-122"/>
              </a:rPr>
              <a:t>：</a:t>
            </a:r>
          </a:p>
          <a:p>
            <a:pPr marL="908050" lvl="1" indent="-457200">
              <a:lnSpc>
                <a:spcPts val="4000"/>
              </a:lnSpc>
              <a:spcBef>
                <a:spcPts val="600"/>
              </a:spcBef>
              <a:spcAft>
                <a:spcPts val="600"/>
              </a:spcAft>
              <a:buClr>
                <a:schemeClr val="tx1"/>
              </a:buClr>
              <a:buFont typeface="Tahoma" panose="020B0604030504040204" pitchFamily="34" charset="0"/>
              <a:buChar char="−"/>
            </a:pPr>
            <a:r>
              <a:rPr lang="zh-CN" altLang="en-US" sz="2400" dirty="0">
                <a:latin typeface="微软雅黑" panose="020B0503020204020204" pitchFamily="34" charset="-122"/>
                <a:ea typeface="微软雅黑" panose="020B0503020204020204" pitchFamily="34" charset="-122"/>
                <a:sym typeface="黑体" pitchFamily="49" charset="-122"/>
              </a:rPr>
              <a:t>理想流水线的</a:t>
            </a:r>
            <a:r>
              <a:rPr lang="en-US" sz="2400" dirty="0">
                <a:latin typeface="微软雅黑" panose="020B0503020204020204" pitchFamily="34" charset="-122"/>
                <a:ea typeface="微软雅黑" panose="020B0503020204020204" pitchFamily="34" charset="-122"/>
                <a:sym typeface="黑体" pitchFamily="49" charset="-122"/>
              </a:rPr>
              <a:t>CPI</a:t>
            </a:r>
            <a:r>
              <a:rPr lang="zh-CN" altLang="en-US" sz="2400" dirty="0">
                <a:latin typeface="微软雅黑" panose="020B0503020204020204" pitchFamily="34" charset="-122"/>
                <a:ea typeface="微软雅黑" panose="020B0503020204020204" pitchFamily="34" charset="-122"/>
                <a:sym typeface="黑体" pitchFamily="49" charset="-122"/>
              </a:rPr>
              <a:t>加上各类停顿的开销：</a:t>
            </a:r>
          </a:p>
          <a:p>
            <a:pPr marL="942975" indent="-474663" eaLnBrk="1" hangingPunct="1">
              <a:lnSpc>
                <a:spcPts val="4000"/>
              </a:lnSpc>
              <a:spcBef>
                <a:spcPts val="600"/>
              </a:spcBef>
              <a:spcAft>
                <a:spcPts val="600"/>
              </a:spcAft>
              <a:buFont typeface="Wingdings" pitchFamily="2" charset="2"/>
              <a:buNone/>
            </a:pPr>
            <a:r>
              <a:rPr lang="zh-CN" altLang="en-US" sz="2000" dirty="0">
                <a:latin typeface="微软雅黑" panose="020B0503020204020204" pitchFamily="34" charset="-122"/>
                <a:ea typeface="微软雅黑" panose="020B0503020204020204" pitchFamily="34" charset="-122"/>
                <a:sym typeface="宋体" pitchFamily="2" charset="-122"/>
              </a:rPr>
              <a:t>    </a:t>
            </a:r>
            <a:r>
              <a:rPr lang="en-US" sz="2000" b="0" dirty="0">
                <a:latin typeface="微软雅黑" panose="020B0503020204020204" pitchFamily="34" charset="-122"/>
                <a:ea typeface="微软雅黑" panose="020B0503020204020204" pitchFamily="34" charset="-122"/>
                <a:sym typeface="宋体" pitchFamily="2" charset="-122"/>
              </a:rPr>
              <a:t>CPI</a:t>
            </a:r>
            <a:r>
              <a:rPr lang="zh-CN" altLang="en-US" sz="2000" b="0" baseline="-25000" dirty="0">
                <a:latin typeface="微软雅黑" panose="020B0503020204020204" pitchFamily="34" charset="-122"/>
                <a:ea typeface="微软雅黑" panose="020B0503020204020204" pitchFamily="34" charset="-122"/>
                <a:sym typeface="宋体" pitchFamily="2" charset="-122"/>
              </a:rPr>
              <a:t>流水线</a:t>
            </a:r>
            <a:r>
              <a:rPr lang="zh-CN" altLang="en-US" sz="2000" b="0" dirty="0">
                <a:latin typeface="微软雅黑" panose="020B0503020204020204" pitchFamily="34" charset="-122"/>
                <a:ea typeface="微软雅黑" panose="020B0503020204020204" pitchFamily="34" charset="-122"/>
                <a:sym typeface="宋体" pitchFamily="2" charset="-122"/>
              </a:rPr>
              <a:t> </a:t>
            </a:r>
            <a:r>
              <a:rPr lang="en-US" sz="2000" b="0" dirty="0">
                <a:latin typeface="微软雅黑" panose="020B0503020204020204" pitchFamily="34" charset="-122"/>
                <a:ea typeface="微软雅黑" panose="020B0503020204020204" pitchFamily="34" charset="-122"/>
                <a:sym typeface="宋体" pitchFamily="2" charset="-122"/>
              </a:rPr>
              <a:t>= CPI</a:t>
            </a:r>
            <a:r>
              <a:rPr lang="zh-CN" altLang="en-US" sz="2000" b="0" baseline="-25000" dirty="0">
                <a:latin typeface="微软雅黑" panose="020B0503020204020204" pitchFamily="34" charset="-122"/>
                <a:ea typeface="微软雅黑" panose="020B0503020204020204" pitchFamily="34" charset="-122"/>
                <a:sym typeface="宋体" pitchFamily="2" charset="-122"/>
              </a:rPr>
              <a:t>理想</a:t>
            </a:r>
            <a:r>
              <a:rPr lang="zh-CN" altLang="en-US" sz="2000" b="0" dirty="0">
                <a:latin typeface="微软雅黑" panose="020B0503020204020204" pitchFamily="34" charset="-122"/>
                <a:ea typeface="微软雅黑" panose="020B0503020204020204" pitchFamily="34" charset="-122"/>
                <a:sym typeface="宋体" pitchFamily="2" charset="-122"/>
              </a:rPr>
              <a:t> </a:t>
            </a:r>
            <a:r>
              <a:rPr lang="en-US" sz="2000" b="0" dirty="0">
                <a:latin typeface="微软雅黑" panose="020B0503020204020204" pitchFamily="34" charset="-122"/>
                <a:ea typeface="微软雅黑" panose="020B0503020204020204" pitchFamily="34" charset="-122"/>
                <a:sym typeface="宋体" pitchFamily="2" charset="-122"/>
              </a:rPr>
              <a:t>+ </a:t>
            </a:r>
            <a:r>
              <a:rPr lang="zh-CN" altLang="en-US" sz="2000" b="0" dirty="0">
                <a:latin typeface="微软雅黑" panose="020B0503020204020204" pitchFamily="34" charset="-122"/>
                <a:ea typeface="微软雅黑" panose="020B0503020204020204" pitchFamily="34" charset="-122"/>
                <a:sym typeface="宋体" pitchFamily="2" charset="-122"/>
              </a:rPr>
              <a:t>停顿</a:t>
            </a:r>
            <a:r>
              <a:rPr lang="zh-CN" altLang="en-US" sz="2000" b="0" baseline="-25000" dirty="0">
                <a:latin typeface="微软雅黑" panose="020B0503020204020204" pitchFamily="34" charset="-122"/>
                <a:ea typeface="微软雅黑" panose="020B0503020204020204" pitchFamily="34" charset="-122"/>
                <a:sym typeface="宋体" pitchFamily="2" charset="-122"/>
              </a:rPr>
              <a:t>结构冲突</a:t>
            </a:r>
            <a:r>
              <a:rPr lang="zh-CN" altLang="en-US" sz="2000" b="0" dirty="0">
                <a:latin typeface="微软雅黑" panose="020B0503020204020204" pitchFamily="34" charset="-122"/>
                <a:ea typeface="微软雅黑" panose="020B0503020204020204" pitchFamily="34" charset="-122"/>
                <a:sym typeface="宋体" pitchFamily="2" charset="-122"/>
              </a:rPr>
              <a:t> </a:t>
            </a:r>
            <a:r>
              <a:rPr lang="en-US" sz="2000" b="0" dirty="0">
                <a:latin typeface="微软雅黑" panose="020B0503020204020204" pitchFamily="34" charset="-122"/>
                <a:ea typeface="微软雅黑" panose="020B0503020204020204" pitchFamily="34" charset="-122"/>
                <a:sym typeface="宋体" pitchFamily="2" charset="-122"/>
              </a:rPr>
              <a:t>+ </a:t>
            </a:r>
            <a:r>
              <a:rPr lang="zh-CN" altLang="en-US" sz="2000" b="0" dirty="0">
                <a:latin typeface="微软雅黑" panose="020B0503020204020204" pitchFamily="34" charset="-122"/>
                <a:ea typeface="微软雅黑" panose="020B0503020204020204" pitchFamily="34" charset="-122"/>
                <a:sym typeface="宋体" pitchFamily="2" charset="-122"/>
              </a:rPr>
              <a:t>停顿</a:t>
            </a:r>
            <a:r>
              <a:rPr lang="zh-CN" altLang="en-US" sz="2000" b="0" baseline="-25000" dirty="0">
                <a:latin typeface="微软雅黑" panose="020B0503020204020204" pitchFamily="34" charset="-122"/>
                <a:ea typeface="微软雅黑" panose="020B0503020204020204" pitchFamily="34" charset="-122"/>
                <a:sym typeface="宋体" pitchFamily="2" charset="-122"/>
              </a:rPr>
              <a:t>数据冲突</a:t>
            </a:r>
            <a:r>
              <a:rPr lang="zh-CN" altLang="en-US" sz="2000" b="0" dirty="0">
                <a:latin typeface="微软雅黑" panose="020B0503020204020204" pitchFamily="34" charset="-122"/>
                <a:ea typeface="微软雅黑" panose="020B0503020204020204" pitchFamily="34" charset="-122"/>
                <a:sym typeface="宋体" pitchFamily="2" charset="-122"/>
              </a:rPr>
              <a:t> </a:t>
            </a:r>
            <a:r>
              <a:rPr lang="en-US" sz="2000" b="0" dirty="0">
                <a:latin typeface="微软雅黑" panose="020B0503020204020204" pitchFamily="34" charset="-122"/>
                <a:ea typeface="微软雅黑" panose="020B0503020204020204" pitchFamily="34" charset="-122"/>
                <a:sym typeface="宋体" pitchFamily="2" charset="-122"/>
              </a:rPr>
              <a:t>+ </a:t>
            </a:r>
            <a:r>
              <a:rPr lang="zh-CN" altLang="en-US" sz="2000" b="0" dirty="0">
                <a:latin typeface="微软雅黑" panose="020B0503020204020204" pitchFamily="34" charset="-122"/>
                <a:ea typeface="微软雅黑" panose="020B0503020204020204" pitchFamily="34" charset="-122"/>
                <a:sym typeface="宋体" pitchFamily="2" charset="-122"/>
              </a:rPr>
              <a:t>停顿</a:t>
            </a:r>
            <a:r>
              <a:rPr lang="zh-CN" altLang="en-US" sz="2000" b="0" baseline="-25000" dirty="0">
                <a:latin typeface="微软雅黑" panose="020B0503020204020204" pitchFamily="34" charset="-122"/>
                <a:ea typeface="微软雅黑" panose="020B0503020204020204" pitchFamily="34" charset="-122"/>
                <a:sym typeface="宋体" pitchFamily="2" charset="-122"/>
              </a:rPr>
              <a:t>控制冲突</a:t>
            </a:r>
          </a:p>
          <a:p>
            <a:pPr marL="908050" lvl="1" indent="-457200">
              <a:lnSpc>
                <a:spcPts val="4000"/>
              </a:lnSpc>
              <a:spcBef>
                <a:spcPts val="600"/>
              </a:spcBef>
              <a:spcAft>
                <a:spcPts val="600"/>
              </a:spcAft>
              <a:buClr>
                <a:schemeClr val="tx1"/>
              </a:buClr>
              <a:buFont typeface="Tahoma" panose="020B0604030504040204" pitchFamily="34" charset="0"/>
              <a:buChar char="−"/>
            </a:pPr>
            <a:r>
              <a:rPr lang="zh-CN" altLang="en-US" sz="2400" dirty="0">
                <a:latin typeface="微软雅黑" panose="020B0503020204020204" pitchFamily="34" charset="-122"/>
                <a:ea typeface="微软雅黑" panose="020B0503020204020204" pitchFamily="34" charset="-122"/>
              </a:rPr>
              <a:t>理想</a:t>
            </a:r>
            <a:r>
              <a:rPr lang="en-US" sz="2400" dirty="0">
                <a:latin typeface="微软雅黑" panose="020B0503020204020204" pitchFamily="34" charset="-122"/>
                <a:ea typeface="微软雅黑" panose="020B0503020204020204" pitchFamily="34" charset="-122"/>
                <a:sym typeface="黑体" pitchFamily="49" charset="-122"/>
              </a:rPr>
              <a:t>CPI</a:t>
            </a:r>
            <a:r>
              <a:rPr lang="zh-CN" altLang="en-US" sz="2400" dirty="0">
                <a:latin typeface="微软雅黑" panose="020B0503020204020204" pitchFamily="34" charset="-122"/>
                <a:ea typeface="微软雅黑" panose="020B0503020204020204" pitchFamily="34" charset="-122"/>
              </a:rPr>
              <a:t>是衡量流水线最高性能的一个指标。</a:t>
            </a:r>
          </a:p>
          <a:p>
            <a:pPr marL="908050" lvl="1" indent="-457200">
              <a:lnSpc>
                <a:spcPts val="4000"/>
              </a:lnSpc>
              <a:spcBef>
                <a:spcPts val="600"/>
              </a:spcBef>
              <a:spcAft>
                <a:spcPts val="600"/>
              </a:spcAft>
              <a:buClr>
                <a:schemeClr val="tx1"/>
              </a:buClr>
              <a:buFont typeface="Tahoma" panose="020B0604030504040204" pitchFamily="34" charset="0"/>
              <a:buChar char="−"/>
            </a:pPr>
            <a:r>
              <a:rPr lang="en-US" sz="2400" dirty="0">
                <a:latin typeface="微软雅黑" panose="020B0503020204020204" pitchFamily="34" charset="-122"/>
                <a:ea typeface="微软雅黑" panose="020B0503020204020204" pitchFamily="34" charset="-122"/>
                <a:sym typeface="黑体" pitchFamily="49" charset="-122"/>
              </a:rPr>
              <a:t>IPC</a:t>
            </a:r>
            <a:r>
              <a:rPr lang="zh-CN" altLang="en-US" sz="2400" dirty="0">
                <a:latin typeface="微软雅黑" panose="020B0503020204020204" pitchFamily="34" charset="-122"/>
                <a:ea typeface="微软雅黑" panose="020B0503020204020204" pitchFamily="34" charset="-122"/>
                <a:sym typeface="黑体" pitchFamily="49" charset="-122"/>
              </a:rPr>
              <a:t>：</a:t>
            </a:r>
            <a:r>
              <a:rPr lang="en-US" sz="2400" dirty="0">
                <a:latin typeface="微软雅黑" panose="020B0503020204020204" pitchFamily="34" charset="-122"/>
                <a:ea typeface="微软雅黑" panose="020B0503020204020204" pitchFamily="34" charset="-122"/>
                <a:sym typeface="黑体" pitchFamily="49" charset="-122"/>
              </a:rPr>
              <a:t>Instructions Per Cycle</a:t>
            </a:r>
          </a:p>
          <a:p>
            <a:pPr marL="908050" lvl="1" indent="-457200">
              <a:lnSpc>
                <a:spcPts val="4000"/>
              </a:lnSpc>
              <a:spcBef>
                <a:spcPts val="600"/>
              </a:spcBef>
              <a:spcAft>
                <a:spcPts val="600"/>
              </a:spcAft>
              <a:buClr>
                <a:schemeClr val="tx1"/>
              </a:buClr>
              <a:buFont typeface="Tahoma" panose="020B0604030504040204" pitchFamily="34" charset="0"/>
              <a:buChar char="−"/>
            </a:pPr>
            <a:r>
              <a:rPr lang="en-US" altLang="zh-CN" sz="2400" dirty="0">
                <a:latin typeface="微软雅黑" panose="020B0503020204020204" pitchFamily="34" charset="-122"/>
                <a:ea typeface="微软雅黑" panose="020B0503020204020204" pitchFamily="34" charset="-122"/>
                <a:sym typeface="黑体" pitchFamily="49" charset="-122"/>
              </a:rPr>
              <a:t>CPI</a:t>
            </a:r>
            <a:r>
              <a:rPr lang="zh-CN" altLang="en-US" sz="2400" dirty="0">
                <a:latin typeface="微软雅黑" panose="020B0503020204020204" pitchFamily="34" charset="-122"/>
                <a:ea typeface="微软雅黑" panose="020B0503020204020204" pitchFamily="34" charset="-122"/>
                <a:sym typeface="黑体" pitchFamily="49" charset="-122"/>
              </a:rPr>
              <a:t>：</a:t>
            </a:r>
            <a:r>
              <a:rPr lang="en-US" altLang="zh-CN" sz="2400" dirty="0">
                <a:latin typeface="微软雅黑" panose="020B0503020204020204" pitchFamily="34" charset="-122"/>
                <a:ea typeface="微软雅黑" panose="020B0503020204020204" pitchFamily="34" charset="-122"/>
                <a:sym typeface="黑体" pitchFamily="49" charset="-122"/>
              </a:rPr>
              <a:t>Cycles Per Instruction</a:t>
            </a:r>
            <a:endParaRPr lang="zh-CN" altLang="en-US" sz="2400" dirty="0">
              <a:latin typeface="微软雅黑" panose="020B0503020204020204" pitchFamily="34" charset="-122"/>
              <a:ea typeface="微软雅黑" panose="020B0503020204020204" pitchFamily="34" charset="-122"/>
              <a:sym typeface="黑体" pitchFamily="49" charset="-122"/>
            </a:endParaRPr>
          </a:p>
        </p:txBody>
      </p:sp>
      <p:sp>
        <p:nvSpPr>
          <p:cNvPr id="4"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en-US" altLang="zh-CN" b="0" kern="0" dirty="0"/>
              <a:t>ILP</a:t>
            </a:r>
            <a:r>
              <a:rPr lang="zh-CN" altLang="en-US" sz="3600" b="0" kern="0" dirty="0">
                <a:latin typeface="微软雅黑" panose="020B0503020204020204" pitchFamily="34" charset="-122"/>
                <a:ea typeface="微软雅黑" panose="020B0503020204020204" pitchFamily="34" charset="-122"/>
              </a:rPr>
              <a:t>相关概念</a:t>
            </a:r>
          </a:p>
        </p:txBody>
      </p:sp>
    </p:spTree>
    <p:extLst>
      <p:ext uri="{BB962C8B-B14F-4D97-AF65-F5344CB8AC3E}">
        <p14:creationId xmlns:p14="http://schemas.microsoft.com/office/powerpoint/2010/main" val="4275448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descr="Rectangle: Click to edit Master text styles&#10;Second level&#10;Third level&#10;Fourth level&#10;Fifth level"/>
          <p:cNvSpPr>
            <a:spLocks noGrp="1" noChangeArrowheads="1"/>
          </p:cNvSpPr>
          <p:nvPr>
            <p:ph type="body" idx="4294967295"/>
          </p:nvPr>
        </p:nvSpPr>
        <p:spPr bwMode="auto">
          <a:xfrm>
            <a:off x="467544" y="1196752"/>
            <a:ext cx="8224172" cy="5253186"/>
          </a:xfrm>
          <a:prstGeom prst="rect">
            <a:avLst/>
          </a:prstGeom>
          <a:noFill/>
          <a:ln/>
        </p:spPr>
        <p:txBody>
          <a:bodyPr/>
          <a:lstStyle/>
          <a:p>
            <a:pPr marL="342900" indent="-34290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循环级并行：使一个循环中的不同循环体并行执行。</a:t>
            </a:r>
          </a:p>
          <a:p>
            <a:pPr marL="908050" lvl="1" indent="-457200">
              <a:spcBef>
                <a:spcPts val="600"/>
              </a:spcBef>
              <a:spcAft>
                <a:spcPts val="600"/>
              </a:spcAft>
              <a:buClr>
                <a:schemeClr val="tx1"/>
              </a:buClr>
              <a:buFont typeface="Tahoma" panose="020B0604030504040204" pitchFamily="34" charset="0"/>
              <a:buChar char="−"/>
            </a:pPr>
            <a:r>
              <a:rPr lang="zh-CN" altLang="en-US" dirty="0">
                <a:latin typeface="微软雅黑" panose="020B0503020204020204" pitchFamily="34" charset="-122"/>
                <a:ea typeface="微软雅黑" panose="020B0503020204020204" pitchFamily="34" charset="-122"/>
                <a:sym typeface="Arial" pitchFamily="34" charset="0"/>
              </a:rPr>
              <a:t>最常见、最基本的提升</a:t>
            </a:r>
            <a:r>
              <a:rPr lang="en-US" altLang="zh-CN" dirty="0">
                <a:latin typeface="微软雅黑" panose="020B0503020204020204" pitchFamily="34" charset="-122"/>
                <a:ea typeface="微软雅黑" panose="020B0503020204020204" pitchFamily="34" charset="-122"/>
                <a:sym typeface="Arial" pitchFamily="34" charset="0"/>
              </a:rPr>
              <a:t>ILP</a:t>
            </a:r>
            <a:r>
              <a:rPr lang="zh-CN" altLang="en-US" dirty="0">
                <a:latin typeface="微软雅黑" panose="020B0503020204020204" pitchFamily="34" charset="-122"/>
                <a:ea typeface="微软雅黑" panose="020B0503020204020204" pitchFamily="34" charset="-122"/>
                <a:sym typeface="Arial" pitchFamily="34" charset="0"/>
              </a:rPr>
              <a:t>的方法</a:t>
            </a:r>
          </a:p>
          <a:p>
            <a:pPr marL="908050" lvl="1" indent="-457200">
              <a:spcBef>
                <a:spcPts val="600"/>
              </a:spcBef>
              <a:spcAft>
                <a:spcPts val="600"/>
              </a:spcAft>
              <a:buClr>
                <a:schemeClr val="tx1"/>
              </a:buClr>
              <a:buFont typeface="Tahoma" panose="020B0604030504040204" pitchFamily="34" charset="0"/>
              <a:buChar char="−"/>
            </a:pPr>
            <a:r>
              <a:rPr lang="zh-CN" altLang="en-US" dirty="0">
                <a:latin typeface="微软雅黑" panose="020B0503020204020204" pitchFamily="34" charset="-122"/>
                <a:ea typeface="微软雅黑" panose="020B0503020204020204" pitchFamily="34" charset="-122"/>
              </a:rPr>
              <a:t>是指令级并行研究的</a:t>
            </a:r>
            <a:r>
              <a:rPr lang="zh-CN" altLang="en-US" b="1" dirty="0" smtClean="0">
                <a:latin typeface="微软雅黑" panose="020B0503020204020204" pitchFamily="34" charset="-122"/>
                <a:ea typeface="微软雅黑" panose="020B0503020204020204" pitchFamily="34" charset="-122"/>
              </a:rPr>
              <a:t>重点（</a:t>
            </a:r>
            <a:r>
              <a:rPr lang="en-US" altLang="zh-CN" b="1" dirty="0" smtClean="0">
                <a:latin typeface="微软雅黑" panose="020B0503020204020204" pitchFamily="34" charset="-122"/>
                <a:ea typeface="微软雅黑" panose="020B0503020204020204" pitchFamily="34" charset="-122"/>
              </a:rPr>
              <a:t>80%</a:t>
            </a:r>
            <a:r>
              <a:rPr lang="zh-CN" altLang="en-US" b="1" dirty="0" smtClean="0">
                <a:latin typeface="微软雅黑" panose="020B0503020204020204" pitchFamily="34" charset="-122"/>
                <a:ea typeface="微软雅黑" panose="020B0503020204020204" pitchFamily="34" charset="-122"/>
              </a:rPr>
              <a:t>以上时间用于循环）</a:t>
            </a:r>
            <a:endParaRPr lang="zh-CN" altLang="en-US" b="1" dirty="0">
              <a:latin typeface="微软雅黑" panose="020B0503020204020204" pitchFamily="34" charset="-122"/>
              <a:ea typeface="微软雅黑" panose="020B0503020204020204" pitchFamily="34" charset="-122"/>
            </a:endParaRPr>
          </a:p>
          <a:p>
            <a:pPr marL="908050" lvl="1" indent="-457200">
              <a:spcBef>
                <a:spcPts val="600"/>
              </a:spcBef>
              <a:spcAft>
                <a:spcPts val="600"/>
              </a:spcAft>
              <a:buClr>
                <a:schemeClr val="tx1"/>
              </a:buClr>
              <a:buFont typeface="Tahoma" panose="020B0604030504040204" pitchFamily="34" charset="0"/>
              <a:buChar char="−"/>
            </a:pPr>
            <a:r>
              <a:rPr lang="zh-CN" altLang="en-US" dirty="0">
                <a:latin typeface="微软雅黑" panose="020B0503020204020204" pitchFamily="34" charset="-122"/>
                <a:ea typeface="微软雅黑" panose="020B0503020204020204" pitchFamily="34" charset="-122"/>
              </a:rPr>
              <a:t>例如，考虑下述循环代码段：</a:t>
            </a:r>
          </a:p>
          <a:p>
            <a:pPr lvl="2">
              <a:spcBef>
                <a:spcPts val="600"/>
              </a:spcBef>
              <a:spcAft>
                <a:spcPts val="600"/>
              </a:spcAft>
              <a:buNone/>
            </a:pPr>
            <a:r>
              <a:rPr lang="zh-CN" altLang="en-US" b="1" dirty="0">
                <a:solidFill>
                  <a:srgbClr val="330AE0"/>
                </a:solidFill>
                <a:latin typeface="Agency FB" panose="020B0503020202020204" pitchFamily="34" charset="0"/>
                <a:ea typeface="微软雅黑" panose="020B0503020204020204" pitchFamily="34" charset="-122"/>
              </a:rPr>
              <a:t>     </a:t>
            </a:r>
            <a:r>
              <a:rPr lang="en-US" dirty="0">
                <a:solidFill>
                  <a:srgbClr val="330AE0"/>
                </a:solidFill>
                <a:latin typeface="Tw Cen MT Condensed Extra Bold" panose="020B0803020202020204" pitchFamily="34" charset="0"/>
                <a:ea typeface="微软雅黑" panose="020B0503020204020204" pitchFamily="34" charset="-122"/>
                <a:sym typeface="宋体" pitchFamily="2" charset="-122"/>
              </a:rPr>
              <a:t>for (</a:t>
            </a:r>
            <a:r>
              <a:rPr lang="en-US" altLang="zh-CN" dirty="0" err="1">
                <a:solidFill>
                  <a:srgbClr val="330AE0"/>
                </a:solidFill>
                <a:latin typeface="Tw Cen MT Condensed Extra Bold" panose="020B0803020202020204" pitchFamily="34" charset="0"/>
                <a:ea typeface="微软雅黑" panose="020B0503020204020204" pitchFamily="34" charset="-122"/>
                <a:sym typeface="宋体" pitchFamily="2" charset="-122"/>
              </a:rPr>
              <a:t>i</a:t>
            </a:r>
            <a:r>
              <a:rPr lang="en-US" altLang="zh-CN" dirty="0">
                <a:solidFill>
                  <a:srgbClr val="330AE0"/>
                </a:solidFill>
                <a:latin typeface="Tw Cen MT Condensed Extra Bold" panose="020B0803020202020204" pitchFamily="34" charset="0"/>
                <a:ea typeface="微软雅黑" panose="020B0503020204020204" pitchFamily="34" charset="-122"/>
                <a:sym typeface="宋体" pitchFamily="2" charset="-122"/>
              </a:rPr>
              <a:t>=1;</a:t>
            </a:r>
            <a:r>
              <a:rPr lang="zh-CN" altLang="en-US" dirty="0">
                <a:solidFill>
                  <a:srgbClr val="330AE0"/>
                </a:solidFill>
                <a:latin typeface="Tw Cen MT Condensed Extra Bold" panose="020B0803020202020204" pitchFamily="34" charset="0"/>
                <a:ea typeface="微软雅黑" panose="020B0503020204020204" pitchFamily="34" charset="-122"/>
                <a:sym typeface="宋体" pitchFamily="2" charset="-122"/>
              </a:rPr>
              <a:t> </a:t>
            </a:r>
            <a:r>
              <a:rPr lang="en-US" altLang="zh-CN" dirty="0" err="1">
                <a:solidFill>
                  <a:srgbClr val="330AE0"/>
                </a:solidFill>
                <a:latin typeface="Tw Cen MT Condensed Extra Bold" panose="020B0803020202020204" pitchFamily="34" charset="0"/>
                <a:ea typeface="微软雅黑" panose="020B0503020204020204" pitchFamily="34" charset="-122"/>
                <a:sym typeface="宋体" pitchFamily="2" charset="-122"/>
              </a:rPr>
              <a:t>i</a:t>
            </a:r>
            <a:r>
              <a:rPr lang="en-US" altLang="zh-CN" dirty="0">
                <a:solidFill>
                  <a:srgbClr val="330AE0"/>
                </a:solidFill>
                <a:latin typeface="Tw Cen MT Condensed Extra Bold" panose="020B0803020202020204" pitchFamily="34" charset="0"/>
                <a:ea typeface="微软雅黑" panose="020B0503020204020204" pitchFamily="34" charset="-122"/>
                <a:sym typeface="宋体" pitchFamily="2" charset="-122"/>
              </a:rPr>
              <a:t>&lt;=500;</a:t>
            </a:r>
            <a:r>
              <a:rPr lang="zh-CN" altLang="en-US" dirty="0">
                <a:solidFill>
                  <a:srgbClr val="330AE0"/>
                </a:solidFill>
                <a:latin typeface="Tw Cen MT Condensed Extra Bold" panose="020B0803020202020204" pitchFamily="34" charset="0"/>
                <a:ea typeface="微软雅黑" panose="020B0503020204020204" pitchFamily="34" charset="-122"/>
                <a:sym typeface="宋体" pitchFamily="2" charset="-122"/>
              </a:rPr>
              <a:t> </a:t>
            </a:r>
            <a:r>
              <a:rPr lang="en-US" altLang="zh-CN" dirty="0" err="1">
                <a:solidFill>
                  <a:srgbClr val="330AE0"/>
                </a:solidFill>
                <a:latin typeface="Tw Cen MT Condensed Extra Bold" panose="020B0803020202020204" pitchFamily="34" charset="0"/>
                <a:ea typeface="微软雅黑" panose="020B0503020204020204" pitchFamily="34" charset="-122"/>
                <a:sym typeface="宋体" pitchFamily="2" charset="-122"/>
              </a:rPr>
              <a:t>i</a:t>
            </a:r>
            <a:r>
              <a:rPr lang="en-US" altLang="zh-CN" dirty="0">
                <a:solidFill>
                  <a:srgbClr val="330AE0"/>
                </a:solidFill>
                <a:latin typeface="Tw Cen MT Condensed Extra Bold" panose="020B0803020202020204" pitchFamily="34" charset="0"/>
                <a:ea typeface="微软雅黑" panose="020B0503020204020204" pitchFamily="34" charset="-122"/>
                <a:sym typeface="宋体" pitchFamily="2" charset="-122"/>
              </a:rPr>
              <a:t>++)</a:t>
            </a:r>
            <a:endParaRPr lang="zh-CN" altLang="en-US" dirty="0">
              <a:solidFill>
                <a:srgbClr val="330AE0"/>
              </a:solidFill>
              <a:latin typeface="Tw Cen MT Condensed Extra Bold" panose="020B0803020202020204" pitchFamily="34" charset="0"/>
              <a:ea typeface="微软雅黑" panose="020B0503020204020204" pitchFamily="34" charset="-122"/>
              <a:sym typeface="宋体" pitchFamily="2" charset="-122"/>
            </a:endParaRPr>
          </a:p>
          <a:p>
            <a:pPr lvl="2" eaLnBrk="1" hangingPunct="1">
              <a:spcBef>
                <a:spcPts val="600"/>
              </a:spcBef>
              <a:spcAft>
                <a:spcPts val="600"/>
              </a:spcAft>
              <a:buFont typeface="Wingdings" pitchFamily="2" charset="2"/>
              <a:buNone/>
            </a:pPr>
            <a:r>
              <a:rPr lang="zh-CN" altLang="en-US" dirty="0">
                <a:solidFill>
                  <a:srgbClr val="330AE0"/>
                </a:solidFill>
                <a:latin typeface="Tw Cen MT Condensed Extra Bold" panose="020B0803020202020204" pitchFamily="34" charset="0"/>
                <a:ea typeface="微软雅黑" panose="020B0503020204020204" pitchFamily="34" charset="-122"/>
                <a:sym typeface="宋体" pitchFamily="2" charset="-122"/>
              </a:rPr>
              <a:t>         </a:t>
            </a:r>
            <a:r>
              <a:rPr lang="en-US" dirty="0">
                <a:solidFill>
                  <a:srgbClr val="330AE0"/>
                </a:solidFill>
                <a:latin typeface="Tw Cen MT Condensed Extra Bold" panose="020B0803020202020204" pitchFamily="34" charset="0"/>
                <a:ea typeface="微软雅黑" panose="020B0503020204020204" pitchFamily="34" charset="-122"/>
                <a:sym typeface="宋体" pitchFamily="2" charset="-122"/>
              </a:rPr>
              <a:t>a[</a:t>
            </a:r>
            <a:r>
              <a:rPr lang="en-US" dirty="0" err="1">
                <a:solidFill>
                  <a:srgbClr val="330AE0"/>
                </a:solidFill>
                <a:latin typeface="Tw Cen MT Condensed Extra Bold" panose="020B0803020202020204" pitchFamily="34" charset="0"/>
                <a:ea typeface="微软雅黑" panose="020B0503020204020204" pitchFamily="34" charset="-122"/>
                <a:sym typeface="宋体" pitchFamily="2" charset="-122"/>
              </a:rPr>
              <a:t>i</a:t>
            </a:r>
            <a:r>
              <a:rPr lang="en-US" dirty="0">
                <a:solidFill>
                  <a:srgbClr val="330AE0"/>
                </a:solidFill>
                <a:latin typeface="Tw Cen MT Condensed Extra Bold" panose="020B0803020202020204" pitchFamily="34" charset="0"/>
                <a:ea typeface="微软雅黑" panose="020B0503020204020204" pitchFamily="34" charset="-122"/>
                <a:sym typeface="宋体" pitchFamily="2" charset="-122"/>
              </a:rPr>
              <a:t>]=a[</a:t>
            </a:r>
            <a:r>
              <a:rPr lang="en-US" dirty="0" err="1">
                <a:solidFill>
                  <a:srgbClr val="330AE0"/>
                </a:solidFill>
                <a:latin typeface="Tw Cen MT Condensed Extra Bold" panose="020B0803020202020204" pitchFamily="34" charset="0"/>
                <a:ea typeface="微软雅黑" panose="020B0503020204020204" pitchFamily="34" charset="-122"/>
                <a:sym typeface="宋体" pitchFamily="2" charset="-122"/>
              </a:rPr>
              <a:t>i</a:t>
            </a:r>
            <a:r>
              <a:rPr lang="en-US" dirty="0">
                <a:solidFill>
                  <a:srgbClr val="330AE0"/>
                </a:solidFill>
                <a:latin typeface="Tw Cen MT Condensed Extra Bold" panose="020B0803020202020204" pitchFamily="34" charset="0"/>
                <a:ea typeface="微软雅黑" panose="020B0503020204020204" pitchFamily="34" charset="-122"/>
                <a:sym typeface="宋体" pitchFamily="2" charset="-122"/>
              </a:rPr>
              <a:t>]</a:t>
            </a:r>
            <a:r>
              <a:rPr lang="zh-CN" altLang="en-US" dirty="0">
                <a:solidFill>
                  <a:srgbClr val="330AE0"/>
                </a:solidFill>
                <a:latin typeface="Tw Cen MT Condensed Extra Bold" panose="020B0803020202020204" pitchFamily="34" charset="0"/>
                <a:ea typeface="微软雅黑" panose="020B0503020204020204" pitchFamily="34" charset="-122"/>
                <a:sym typeface="宋体" pitchFamily="2" charset="-122"/>
              </a:rPr>
              <a:t>＋</a:t>
            </a:r>
            <a:r>
              <a:rPr lang="en-US" dirty="0">
                <a:solidFill>
                  <a:srgbClr val="330AE0"/>
                </a:solidFill>
                <a:latin typeface="Tw Cen MT Condensed Extra Bold" panose="020B0803020202020204" pitchFamily="34" charset="0"/>
                <a:ea typeface="微软雅黑" panose="020B0503020204020204" pitchFamily="34" charset="-122"/>
                <a:sym typeface="宋体" pitchFamily="2" charset="-122"/>
              </a:rPr>
              <a:t>s</a:t>
            </a:r>
            <a:r>
              <a:rPr lang="en-US" altLang="zh-CN" dirty="0">
                <a:solidFill>
                  <a:srgbClr val="330AE0"/>
                </a:solidFill>
                <a:latin typeface="Tw Cen MT Condensed Extra Bold" panose="020B0803020202020204" pitchFamily="34" charset="0"/>
                <a:ea typeface="微软雅黑" panose="020B0503020204020204" pitchFamily="34" charset="-122"/>
                <a:sym typeface="宋体" pitchFamily="2" charset="-122"/>
              </a:rPr>
              <a:t>;</a:t>
            </a:r>
            <a:endParaRPr lang="zh-CN" altLang="en-US" dirty="0">
              <a:solidFill>
                <a:srgbClr val="330AE0"/>
              </a:solidFill>
              <a:latin typeface="Tw Cen MT Condensed Extra Bold" panose="020B0803020202020204" pitchFamily="34" charset="0"/>
              <a:ea typeface="微软雅黑" panose="020B0503020204020204" pitchFamily="34" charset="-122"/>
              <a:sym typeface="宋体" pitchFamily="2" charset="-122"/>
            </a:endParaRPr>
          </a:p>
          <a:p>
            <a:pPr lvl="2">
              <a:spcBef>
                <a:spcPts val="60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Arial" pitchFamily="34" charset="0"/>
              </a:rPr>
              <a:t>每一次循环都可以与其他的循环重叠并行执行；</a:t>
            </a:r>
          </a:p>
          <a:p>
            <a:pPr lvl="2">
              <a:spcBef>
                <a:spcPts val="60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Arial" pitchFamily="34" charset="0"/>
              </a:rPr>
              <a:t>在每一次循环的内部，却没有任何的指令级并行性。</a:t>
            </a:r>
            <a:r>
              <a:rPr lang="zh-CN" altLang="en-US" sz="2000" dirty="0">
                <a:latin typeface="微软雅黑" panose="020B0503020204020204" pitchFamily="34" charset="-122"/>
                <a:ea typeface="微软雅黑" panose="020B0503020204020204" pitchFamily="34" charset="-122"/>
              </a:rPr>
              <a:t> </a:t>
            </a:r>
          </a:p>
        </p:txBody>
      </p:sp>
      <p:sp>
        <p:nvSpPr>
          <p:cNvPr id="4"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en-US" altLang="zh-CN" b="0" kern="0" dirty="0"/>
              <a:t>ILP</a:t>
            </a:r>
            <a:r>
              <a:rPr lang="zh-CN" altLang="en-US" sz="3600" b="0" kern="0" dirty="0">
                <a:latin typeface="微软雅黑" panose="020B0503020204020204" pitchFamily="34" charset="-122"/>
                <a:ea typeface="微软雅黑" panose="020B0503020204020204" pitchFamily="34" charset="-122"/>
              </a:rPr>
              <a:t>相关概念</a:t>
            </a:r>
          </a:p>
        </p:txBody>
      </p:sp>
    </p:spTree>
    <p:extLst>
      <p:ext uri="{BB962C8B-B14F-4D97-AF65-F5344CB8AC3E}">
        <p14:creationId xmlns:p14="http://schemas.microsoft.com/office/powerpoint/2010/main" val="351397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171">
                                            <p:txEl>
                                              <p:pRg st="3" end="3"/>
                                            </p:txEl>
                                          </p:spTgt>
                                        </p:tgtEl>
                                        <p:attrNameLst>
                                          <p:attrName>style.visibility</p:attrName>
                                        </p:attrNameLst>
                                      </p:cBhvr>
                                      <p:to>
                                        <p:strVal val="visible"/>
                                      </p:to>
                                    </p:set>
                                    <p:animEffect>
                                      <p:cBhvr>
                                        <p:cTn id="7" dur="500"/>
                                        <p:tgtEl>
                                          <p:spTgt spid="7171">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7171">
                                            <p:txEl>
                                              <p:pRg st="4" end="4"/>
                                            </p:txEl>
                                          </p:spTgt>
                                        </p:tgtEl>
                                        <p:attrNameLst>
                                          <p:attrName>style.visibility</p:attrName>
                                        </p:attrNameLst>
                                      </p:cBhvr>
                                      <p:to>
                                        <p:strVal val="visible"/>
                                      </p:to>
                                    </p:set>
                                    <p:animEffect>
                                      <p:cBhvr>
                                        <p:cTn id="10" dur="500"/>
                                        <p:tgtEl>
                                          <p:spTgt spid="7171">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7171">
                                            <p:txEl>
                                              <p:pRg st="5" end="5"/>
                                            </p:txEl>
                                          </p:spTgt>
                                        </p:tgtEl>
                                        <p:attrNameLst>
                                          <p:attrName>style.visibility</p:attrName>
                                        </p:attrNameLst>
                                      </p:cBhvr>
                                      <p:to>
                                        <p:strVal val="visible"/>
                                      </p:to>
                                    </p:set>
                                    <p:animEffect>
                                      <p:cBhvr>
                                        <p:cTn id="13" dur="500"/>
                                        <p:tgtEl>
                                          <p:spTgt spid="7171">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171">
                                            <p:txEl>
                                              <p:pRg st="6" end="6"/>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descr="Rectangle: Click to edit Master text styles&#10;Second level&#10;Third level&#10;Fourth level&#10;Fifth level"/>
          <p:cNvSpPr>
            <a:spLocks noGrp="1" noChangeArrowheads="1"/>
          </p:cNvSpPr>
          <p:nvPr>
            <p:ph type="body" idx="4294967295"/>
          </p:nvPr>
        </p:nvSpPr>
        <p:spPr bwMode="auto">
          <a:xfrm>
            <a:off x="467544" y="1196752"/>
            <a:ext cx="8204508" cy="4953000"/>
          </a:xfrm>
          <a:prstGeom prst="rect">
            <a:avLst/>
          </a:prstGeom>
          <a:noFill/>
          <a:ln/>
        </p:spPr>
        <p:txBody>
          <a:bodyPr>
            <a:normAutofit/>
          </a:bodyPr>
          <a:lstStyle/>
          <a:p>
            <a:pPr marL="342900" indent="-342900">
              <a:lnSpc>
                <a:spcPct val="110000"/>
              </a:lnSpc>
              <a:spcBef>
                <a:spcPts val="600"/>
              </a:spcBef>
              <a:spcAft>
                <a:spcPts val="600"/>
              </a:spcAft>
              <a:buFont typeface="Arial" pitchFamily="34" charset="0"/>
              <a:buChar char="•"/>
            </a:pPr>
            <a:r>
              <a:rPr lang="zh-CN" altLang="en-US" dirty="0">
                <a:latin typeface="微软雅黑" panose="020B0503020204020204" pitchFamily="34" charset="-122"/>
                <a:ea typeface="微软雅黑" panose="020B0503020204020204" pitchFamily="34" charset="-122"/>
              </a:rPr>
              <a:t>相关与流水线冒险之间的关系</a:t>
            </a:r>
          </a:p>
          <a:p>
            <a:pPr marL="908050" lvl="1" indent="-457200">
              <a:lnSpc>
                <a:spcPct val="110000"/>
              </a:lnSpc>
              <a:spcBef>
                <a:spcPts val="600"/>
              </a:spcBef>
              <a:spcAft>
                <a:spcPts val="600"/>
              </a:spcAft>
              <a:buClr>
                <a:schemeClr val="tx1"/>
              </a:buClr>
              <a:buFont typeface="Tahoma" panose="020B0604030504040204" pitchFamily="34" charset="0"/>
              <a:buChar char="−"/>
            </a:pPr>
            <a:r>
              <a:rPr lang="zh-CN" altLang="en-US" dirty="0">
                <a:latin typeface="微软雅黑" panose="020B0503020204020204" pitchFamily="34" charset="-122"/>
                <a:ea typeface="微软雅黑" panose="020B0503020204020204" pitchFamily="34" charset="-122"/>
                <a:sym typeface="黑体" pitchFamily="49" charset="-122"/>
              </a:rPr>
              <a:t>流水线冒险是指对于具体的流水线来说，</a:t>
            </a:r>
            <a:r>
              <a:rPr lang="zh-CN" altLang="en-US" b="1" dirty="0">
                <a:latin typeface="微软雅黑" panose="020B0503020204020204" pitchFamily="34" charset="-122"/>
                <a:ea typeface="微软雅黑" panose="020B0503020204020204" pitchFamily="34" charset="-122"/>
                <a:sym typeface="黑体" pitchFamily="49" charset="-122"/>
              </a:rPr>
              <a:t>相关</a:t>
            </a:r>
            <a:r>
              <a:rPr lang="zh-CN" altLang="en-US" dirty="0">
                <a:latin typeface="微软雅黑" panose="020B0503020204020204" pitchFamily="34" charset="-122"/>
                <a:ea typeface="微软雅黑" panose="020B0503020204020204" pitchFamily="34" charset="-122"/>
                <a:sym typeface="黑体" pitchFamily="49" charset="-122"/>
              </a:rPr>
              <a:t>导致指令流中的下一条指令不能在指定的时钟周期</a:t>
            </a:r>
            <a:r>
              <a:rPr lang="zh-CN" altLang="en-US" b="1" dirty="0">
                <a:latin typeface="微软雅黑" panose="020B0503020204020204" pitchFamily="34" charset="-122"/>
                <a:ea typeface="微软雅黑" panose="020B0503020204020204" pitchFamily="34" charset="-122"/>
                <a:sym typeface="黑体" pitchFamily="49" charset="-122"/>
              </a:rPr>
              <a:t>执行</a:t>
            </a:r>
            <a:r>
              <a:rPr lang="zh-CN" altLang="en-US" dirty="0">
                <a:latin typeface="微软雅黑" panose="020B0503020204020204" pitchFamily="34" charset="-122"/>
                <a:ea typeface="微软雅黑" panose="020B0503020204020204" pitchFamily="34" charset="-122"/>
                <a:sym typeface="黑体" pitchFamily="49" charset="-122"/>
              </a:rPr>
              <a:t>。</a:t>
            </a:r>
            <a:endParaRPr lang="en-US" altLang="zh-CN" dirty="0">
              <a:latin typeface="微软雅黑" panose="020B0503020204020204" pitchFamily="34" charset="-122"/>
              <a:ea typeface="微软雅黑" panose="020B0503020204020204" pitchFamily="34" charset="-122"/>
              <a:sym typeface="黑体" pitchFamily="49" charset="-122"/>
            </a:endParaRPr>
          </a:p>
          <a:p>
            <a:pPr marL="908050" lvl="1" indent="-457200">
              <a:lnSpc>
                <a:spcPct val="110000"/>
              </a:lnSpc>
              <a:spcBef>
                <a:spcPts val="600"/>
              </a:spcBef>
              <a:spcAft>
                <a:spcPts val="600"/>
              </a:spcAft>
              <a:buClr>
                <a:schemeClr val="tx1"/>
              </a:buClr>
              <a:buFont typeface="Tahoma" panose="020B0604030504040204" pitchFamily="34" charset="0"/>
              <a:buChar char="−"/>
              <a:tabLst>
                <a:tab pos="895350" algn="l"/>
              </a:tabLst>
            </a:pPr>
            <a:r>
              <a:rPr lang="zh-CN" altLang="zh-CN" dirty="0">
                <a:latin typeface="微软雅黑" panose="020B0503020204020204" pitchFamily="34" charset="-122"/>
                <a:ea typeface="微软雅黑" panose="020B0503020204020204" pitchFamily="34" charset="-122"/>
              </a:rPr>
              <a:t>相关是程序固有的一种属性，它反映了程序中</a:t>
            </a:r>
            <a:r>
              <a:rPr lang="zh-CN" altLang="zh-CN" u="sng" dirty="0">
                <a:solidFill>
                  <a:srgbClr val="FF0000"/>
                </a:solidFill>
                <a:latin typeface="微软雅黑" panose="020B0503020204020204" pitchFamily="34" charset="-122"/>
                <a:ea typeface="微软雅黑" panose="020B0503020204020204" pitchFamily="34" charset="-122"/>
              </a:rPr>
              <a:t>指令之间的相互依赖关系</a:t>
            </a:r>
            <a:r>
              <a:rPr lang="zh-CN" altLang="zh-CN" dirty="0">
                <a:latin typeface="微软雅黑" panose="020B0503020204020204" pitchFamily="34" charset="-122"/>
                <a:ea typeface="微软雅黑" panose="020B0503020204020204" pitchFamily="34" charset="-122"/>
              </a:rPr>
              <a:t>。</a:t>
            </a:r>
          </a:p>
          <a:p>
            <a:pPr marL="908050" lvl="1" indent="-457200">
              <a:lnSpc>
                <a:spcPct val="110000"/>
              </a:lnSpc>
              <a:spcBef>
                <a:spcPts val="600"/>
              </a:spcBef>
              <a:spcAft>
                <a:spcPts val="600"/>
              </a:spcAft>
              <a:buClr>
                <a:schemeClr val="tx1"/>
              </a:buClr>
              <a:buFont typeface="Tahoma" panose="020B0604030504040204" pitchFamily="34" charset="0"/>
              <a:buChar char="−"/>
              <a:tabLst>
                <a:tab pos="895350" algn="l"/>
              </a:tabLst>
            </a:pPr>
            <a:r>
              <a:rPr lang="zh-CN" altLang="zh-CN" dirty="0">
                <a:latin typeface="微软雅黑" panose="020B0503020204020204" pitchFamily="34" charset="-122"/>
                <a:ea typeface="微软雅黑" panose="020B0503020204020204" pitchFamily="34" charset="-122"/>
              </a:rPr>
              <a:t>具体的一次相关是否会导致</a:t>
            </a:r>
            <a:r>
              <a:rPr lang="zh-CN" altLang="en-US" dirty="0">
                <a:latin typeface="微软雅黑" panose="020B0503020204020204" pitchFamily="34" charset="-122"/>
                <a:ea typeface="微软雅黑" panose="020B0503020204020204" pitchFamily="34" charset="-122"/>
              </a:rPr>
              <a:t>流水线冒险</a:t>
            </a:r>
            <a:r>
              <a:rPr lang="zh-CN" altLang="zh-CN" dirty="0">
                <a:latin typeface="微软雅黑" panose="020B0503020204020204" pitchFamily="34" charset="-122"/>
                <a:ea typeface="微软雅黑" panose="020B0503020204020204" pitchFamily="34" charset="-122"/>
              </a:rPr>
              <a:t>的发生以及该</a:t>
            </a:r>
            <a:r>
              <a:rPr lang="zh-CN" altLang="en-US" dirty="0">
                <a:latin typeface="微软雅黑" panose="020B0503020204020204" pitchFamily="34" charset="-122"/>
                <a:ea typeface="微软雅黑" panose="020B0503020204020204" pitchFamily="34" charset="-122"/>
              </a:rPr>
              <a:t>冒险的解决需要</a:t>
            </a:r>
            <a:r>
              <a:rPr lang="zh-CN" altLang="zh-CN" dirty="0">
                <a:latin typeface="微软雅黑" panose="020B0503020204020204" pitchFamily="34" charset="-122"/>
                <a:ea typeface="微软雅黑" panose="020B0503020204020204" pitchFamily="34" charset="-122"/>
              </a:rPr>
              <a:t>多长</a:t>
            </a:r>
            <a:r>
              <a:rPr lang="zh-CN" altLang="en-US" dirty="0">
                <a:latin typeface="微软雅黑" panose="020B0503020204020204" pitchFamily="34" charset="-122"/>
                <a:ea typeface="微软雅黑" panose="020B0503020204020204" pitchFamily="34" charset="-122"/>
              </a:rPr>
              <a:t>时间</a:t>
            </a:r>
            <a:r>
              <a:rPr lang="zh-CN" altLang="zh-CN" dirty="0">
                <a:latin typeface="微软雅黑" panose="020B0503020204020204" pitchFamily="34" charset="-122"/>
                <a:ea typeface="微软雅黑" panose="020B0503020204020204" pitchFamily="34" charset="-122"/>
              </a:rPr>
              <a:t>的停顿，则</a:t>
            </a:r>
            <a:r>
              <a:rPr lang="zh-CN" altLang="en-US" dirty="0">
                <a:latin typeface="微软雅黑" panose="020B0503020204020204" pitchFamily="34" charset="-122"/>
                <a:ea typeface="微软雅黑" panose="020B0503020204020204" pitchFamily="34" charset="-122"/>
              </a:rPr>
              <a:t>需要结合</a:t>
            </a:r>
            <a:r>
              <a:rPr lang="zh-CN" altLang="zh-CN" dirty="0">
                <a:latin typeface="微软雅黑" panose="020B0503020204020204" pitchFamily="34" charset="-122"/>
                <a:ea typeface="微软雅黑" panose="020B0503020204020204" pitchFamily="34" charset="-122"/>
              </a:rPr>
              <a:t>流水线的属性</a:t>
            </a:r>
            <a:r>
              <a:rPr lang="zh-CN" altLang="en-US" dirty="0">
                <a:latin typeface="微软雅黑" panose="020B0503020204020204" pitchFamily="34" charset="-122"/>
                <a:ea typeface="微软雅黑" panose="020B0503020204020204" pitchFamily="34" charset="-122"/>
              </a:rPr>
              <a:t>来分析</a:t>
            </a:r>
            <a:r>
              <a:rPr lang="zh-CN"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1308100" lvl="2" indent="-457200">
              <a:lnSpc>
                <a:spcPct val="110000"/>
              </a:lnSpc>
              <a:spcBef>
                <a:spcPts val="600"/>
              </a:spcBef>
              <a:spcAft>
                <a:spcPts val="600"/>
              </a:spcAft>
              <a:buClr>
                <a:schemeClr val="tx1"/>
              </a:buClr>
              <a:buFont typeface="Arial" panose="020B0604020202020204" pitchFamily="34" charset="0"/>
              <a:buChar char="•"/>
              <a:tabLst>
                <a:tab pos="895350" algn="l"/>
              </a:tabLst>
            </a:pPr>
            <a:r>
              <a:rPr lang="zh-CN" altLang="en-US" sz="2000" dirty="0" smtClean="0">
                <a:latin typeface="微软雅黑" panose="020B0503020204020204" pitchFamily="34" charset="-122"/>
                <a:ea typeface="微软雅黑" panose="020B0503020204020204" pitchFamily="34" charset="-122"/>
              </a:rPr>
              <a:t>可以回顾上一个</a:t>
            </a:r>
            <a:r>
              <a:rPr lang="en-US" altLang="zh-CN" sz="2000" dirty="0" smtClean="0">
                <a:latin typeface="微软雅黑" panose="020B0503020204020204" pitchFamily="34" charset="-122"/>
                <a:ea typeface="微软雅黑" panose="020B0503020204020204" pitchFamily="34" charset="-122"/>
              </a:rPr>
              <a:t>topic</a:t>
            </a:r>
            <a:r>
              <a:rPr lang="zh-CN" altLang="en-US" sz="2000" dirty="0" smtClean="0">
                <a:latin typeface="微软雅黑" panose="020B0503020204020204" pitchFamily="34" charset="-122"/>
                <a:ea typeface="微软雅黑" panose="020B0503020204020204" pitchFamily="34" charset="-122"/>
              </a:rPr>
              <a:t>的内容</a:t>
            </a:r>
            <a:endParaRPr lang="zh-CN" altLang="zh-CN" sz="2000" dirty="0">
              <a:latin typeface="微软雅黑" panose="020B0503020204020204" pitchFamily="34" charset="-122"/>
              <a:ea typeface="微软雅黑" panose="020B0503020204020204" pitchFamily="34" charset="-122"/>
            </a:endParaRPr>
          </a:p>
        </p:txBody>
      </p:sp>
      <p:sp>
        <p:nvSpPr>
          <p:cNvPr id="5"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en-US" altLang="zh-CN" b="0" kern="0" dirty="0"/>
              <a:t>ILP</a:t>
            </a:r>
            <a:r>
              <a:rPr lang="zh-CN" altLang="en-US" sz="3600" b="0" kern="0" dirty="0">
                <a:latin typeface="微软雅黑" panose="020B0503020204020204" pitchFamily="34" charset="-122"/>
                <a:ea typeface="微软雅黑" panose="020B0503020204020204" pitchFamily="34" charset="-122"/>
              </a:rPr>
              <a:t>相关概念</a:t>
            </a:r>
          </a:p>
        </p:txBody>
      </p:sp>
    </p:spTree>
    <p:extLst>
      <p:ext uri="{BB962C8B-B14F-4D97-AF65-F5344CB8AC3E}">
        <p14:creationId xmlns:p14="http://schemas.microsoft.com/office/powerpoint/2010/main" val="209439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descr="Rectangle: Click to edit Master text styles&#10;Second level&#10;Third level&#10;Fourth level&#10;Fifth level"/>
          <p:cNvSpPr>
            <a:spLocks noGrp="1" noChangeArrowheads="1"/>
          </p:cNvSpPr>
          <p:nvPr>
            <p:ph type="body" idx="4294967295"/>
          </p:nvPr>
        </p:nvSpPr>
        <p:spPr bwMode="auto">
          <a:xfrm>
            <a:off x="480840" y="1196975"/>
            <a:ext cx="8455770" cy="5356225"/>
          </a:xfrm>
          <a:prstGeom prst="rect">
            <a:avLst/>
          </a:prstGeom>
          <a:noFill/>
          <a:ln/>
        </p:spPr>
        <p:txBody>
          <a:bodyPr>
            <a:normAutofit fontScale="92500" lnSpcReduction="10000"/>
          </a:bodyPr>
          <a:lstStyle/>
          <a:p>
            <a:pPr marL="342900" lvl="1" indent="-342900">
              <a:lnSpc>
                <a:spcPct val="110000"/>
              </a:lnSpc>
              <a:spcBef>
                <a:spcPts val="600"/>
              </a:spcBef>
              <a:spcAft>
                <a:spcPts val="600"/>
              </a:spcAft>
              <a:buClr>
                <a:schemeClr val="tx1"/>
              </a:buClr>
              <a:buFont typeface="Arial" pitchFamily="34" charset="0"/>
              <a:buChar char="•"/>
              <a:tabLst>
                <a:tab pos="895350" algn="l"/>
              </a:tabLst>
            </a:pPr>
            <a:r>
              <a:rPr lang="zh-CN" sz="3000" dirty="0"/>
              <a:t>程序顺序</a:t>
            </a:r>
            <a:r>
              <a:rPr lang="zh-CN" altLang="en-US" sz="3000" dirty="0"/>
              <a:t>（</a:t>
            </a:r>
            <a:r>
              <a:rPr lang="en-US" altLang="zh-CN" sz="3000" dirty="0">
                <a:solidFill>
                  <a:srgbClr val="FF0000"/>
                </a:solidFill>
              </a:rPr>
              <a:t>Program Order</a:t>
            </a:r>
            <a:r>
              <a:rPr lang="zh-CN" altLang="en-US" sz="3000" dirty="0"/>
              <a:t>）</a:t>
            </a:r>
            <a:r>
              <a:rPr lang="zh-CN" sz="3000" dirty="0"/>
              <a:t>：由源程序确定的在完全</a:t>
            </a:r>
            <a:r>
              <a:rPr lang="zh-CN" sz="3000" b="1" dirty="0"/>
              <a:t>串行方式</a:t>
            </a:r>
            <a:r>
              <a:rPr lang="zh-CN" sz="3000" dirty="0"/>
              <a:t>下指令的执行顺序。</a:t>
            </a:r>
          </a:p>
          <a:p>
            <a:pPr marL="908050" lvl="1" indent="-457200">
              <a:lnSpc>
                <a:spcPct val="110000"/>
              </a:lnSpc>
              <a:spcBef>
                <a:spcPts val="600"/>
              </a:spcBef>
              <a:spcAft>
                <a:spcPts val="600"/>
              </a:spcAft>
              <a:buClr>
                <a:schemeClr val="tx1"/>
              </a:buClr>
              <a:buSzPct val="100000"/>
              <a:buFont typeface="Tahoma" panose="020B0604030504040204" pitchFamily="34" charset="0"/>
              <a:buChar char="−"/>
              <a:tabLst>
                <a:tab pos="895350" algn="l"/>
              </a:tabLst>
            </a:pPr>
            <a:r>
              <a:rPr lang="zh-CN" altLang="en-US" sz="2600" dirty="0">
                <a:sym typeface="Arial" pitchFamily="34" charset="0"/>
              </a:rPr>
              <a:t>此前所讲的内容里面：由于相关可能影响程序结果的正确性，</a:t>
            </a:r>
            <a:r>
              <a:rPr lang="zh-CN" altLang="en-US" sz="2600" dirty="0" smtClean="0">
                <a:sym typeface="Arial" pitchFamily="34" charset="0"/>
              </a:rPr>
              <a:t>因此指令是按照</a:t>
            </a:r>
            <a:r>
              <a:rPr lang="zh-CN" sz="2600" b="1" dirty="0" smtClean="0">
                <a:sym typeface="Arial" pitchFamily="34" charset="0"/>
              </a:rPr>
              <a:t>程序顺序</a:t>
            </a:r>
            <a:r>
              <a:rPr lang="zh-CN" altLang="en-US" sz="2600" dirty="0" smtClean="0">
                <a:sym typeface="Arial" pitchFamily="34" charset="0"/>
              </a:rPr>
              <a:t>处理的。</a:t>
            </a:r>
            <a:r>
              <a:rPr lang="zh-CN" sz="2600" dirty="0" smtClean="0"/>
              <a:t> </a:t>
            </a:r>
            <a:endParaRPr lang="en-US" altLang="zh-CN" sz="2600" dirty="0"/>
          </a:p>
          <a:p>
            <a:pPr marL="342900" lvl="1" indent="-342900">
              <a:lnSpc>
                <a:spcPct val="110000"/>
              </a:lnSpc>
              <a:spcBef>
                <a:spcPts val="600"/>
              </a:spcBef>
              <a:spcAft>
                <a:spcPts val="600"/>
              </a:spcAft>
              <a:buClr>
                <a:schemeClr val="tx1"/>
              </a:buClr>
              <a:buFont typeface="Arial" pitchFamily="34" charset="0"/>
              <a:buChar char="•"/>
              <a:tabLst>
                <a:tab pos="895350" algn="l"/>
              </a:tabLst>
            </a:pPr>
            <a:r>
              <a:rPr lang="zh-CN" altLang="en-US" sz="3000" dirty="0"/>
              <a:t>实际上：</a:t>
            </a:r>
            <a:r>
              <a:rPr lang="zh-CN" altLang="zh-CN" sz="3000" dirty="0"/>
              <a:t>正确地执行程序</a:t>
            </a:r>
            <a:r>
              <a:rPr lang="zh-CN" altLang="en-US" sz="3000" dirty="0"/>
              <a:t>（结果正确）</a:t>
            </a:r>
            <a:r>
              <a:rPr lang="zh-CN" altLang="zh-CN" sz="3000" dirty="0"/>
              <a:t>，必须保持的最关键的两个属性是：</a:t>
            </a:r>
            <a:r>
              <a:rPr lang="zh-CN" altLang="zh-CN" sz="3000" b="1" dirty="0"/>
              <a:t>数据流</a:t>
            </a:r>
            <a:r>
              <a:rPr lang="zh-CN" altLang="zh-CN" sz="3000" dirty="0"/>
              <a:t>和</a:t>
            </a:r>
            <a:r>
              <a:rPr lang="zh-CN" altLang="zh-CN" sz="3000" b="1" dirty="0"/>
              <a:t>异常行为</a:t>
            </a:r>
            <a:r>
              <a:rPr lang="zh-CN" altLang="zh-CN" sz="3000" dirty="0"/>
              <a:t>。</a:t>
            </a:r>
          </a:p>
          <a:p>
            <a:pPr marL="908050" lvl="1" indent="-457200">
              <a:lnSpc>
                <a:spcPct val="110000"/>
              </a:lnSpc>
              <a:spcBef>
                <a:spcPts val="600"/>
              </a:spcBef>
              <a:spcAft>
                <a:spcPts val="600"/>
              </a:spcAft>
              <a:buClr>
                <a:schemeClr val="tx1"/>
              </a:buClr>
              <a:buFont typeface="Tahoma" panose="020B0604030504040204" pitchFamily="34" charset="0"/>
              <a:buChar char="−"/>
              <a:tabLst>
                <a:tab pos="895350" algn="l"/>
              </a:tabLst>
            </a:pPr>
            <a:r>
              <a:rPr lang="zh-CN" altLang="zh-CN" sz="2600" dirty="0"/>
              <a:t>保持异常行为是指：无论怎么改变指令的执行顺序，都不能改变程序中异常的发生情况。</a:t>
            </a:r>
          </a:p>
          <a:p>
            <a:pPr lvl="2">
              <a:lnSpc>
                <a:spcPct val="110000"/>
              </a:lnSpc>
              <a:spcBef>
                <a:spcPts val="600"/>
              </a:spcBef>
              <a:spcAft>
                <a:spcPts val="600"/>
              </a:spcAft>
              <a:buClr>
                <a:schemeClr val="tx1"/>
              </a:buClr>
              <a:buFont typeface="Arial" panose="020B0604020202020204" pitchFamily="34" charset="0"/>
              <a:buChar char="•"/>
            </a:pPr>
            <a:r>
              <a:rPr lang="zh-CN" altLang="zh-CN" sz="2200" dirty="0"/>
              <a:t>原来程序中</a:t>
            </a:r>
            <a:r>
              <a:rPr lang="zh-CN" altLang="en-US" sz="2200" dirty="0"/>
              <a:t>异常</a:t>
            </a:r>
            <a:r>
              <a:rPr lang="zh-CN" altLang="zh-CN" sz="2200" dirty="0"/>
              <a:t>是怎么发生的，</a:t>
            </a:r>
            <a:r>
              <a:rPr lang="zh-CN" altLang="zh-CN" sz="2200" b="1" dirty="0"/>
              <a:t>改变执行顺序</a:t>
            </a:r>
            <a:r>
              <a:rPr lang="zh-CN" altLang="zh-CN" sz="2200" dirty="0"/>
              <a:t>后还是怎么发生。</a:t>
            </a:r>
          </a:p>
          <a:p>
            <a:pPr lvl="2">
              <a:lnSpc>
                <a:spcPct val="110000"/>
              </a:lnSpc>
              <a:spcBef>
                <a:spcPts val="600"/>
              </a:spcBef>
              <a:spcAft>
                <a:spcPts val="600"/>
              </a:spcAft>
              <a:buClr>
                <a:schemeClr val="tx1"/>
              </a:buClr>
              <a:buFont typeface="Arial" panose="020B0604020202020204" pitchFamily="34" charset="0"/>
              <a:buChar char="•"/>
            </a:pPr>
            <a:r>
              <a:rPr lang="zh-CN" altLang="en-US" sz="2200" dirty="0"/>
              <a:t>为了提升性能，可以</a:t>
            </a:r>
            <a:r>
              <a:rPr lang="zh-CN" altLang="zh-CN" sz="2200" dirty="0"/>
              <a:t>弱化为：</a:t>
            </a:r>
            <a:r>
              <a:rPr lang="zh-CN" altLang="zh-CN" sz="2200" b="1" dirty="0">
                <a:solidFill>
                  <a:srgbClr val="FF0000"/>
                </a:solidFill>
              </a:rPr>
              <a:t>指令执行顺序的改变不能导致程序中发生新的异常。</a:t>
            </a:r>
          </a:p>
          <a:p>
            <a:pPr marL="908050" lvl="1" indent="-457200">
              <a:lnSpc>
                <a:spcPct val="110000"/>
              </a:lnSpc>
              <a:spcBef>
                <a:spcPts val="600"/>
              </a:spcBef>
              <a:spcAft>
                <a:spcPts val="600"/>
              </a:spcAft>
              <a:buClr>
                <a:schemeClr val="tx1"/>
              </a:buClr>
              <a:buSzPct val="100000"/>
              <a:buFont typeface="Tahoma" panose="020B0604030504040204" pitchFamily="34" charset="0"/>
              <a:buChar char="−"/>
              <a:tabLst>
                <a:tab pos="895350" algn="l"/>
              </a:tabLst>
            </a:pPr>
            <a:endParaRPr lang="zh-CN" sz="2400" dirty="0"/>
          </a:p>
        </p:txBody>
      </p:sp>
      <p:sp>
        <p:nvSpPr>
          <p:cNvPr id="2" name="对话气泡: 圆角矩形 1">
            <a:extLst>
              <a:ext uri="{FF2B5EF4-FFF2-40B4-BE49-F238E27FC236}">
                <a16:creationId xmlns:a16="http://schemas.microsoft.com/office/drawing/2014/main" id="{7B84E35C-B5C2-4583-8AD6-5C1B6ABC8867}"/>
              </a:ext>
            </a:extLst>
          </p:cNvPr>
          <p:cNvSpPr/>
          <p:nvPr/>
        </p:nvSpPr>
        <p:spPr>
          <a:xfrm>
            <a:off x="1181100" y="3302358"/>
            <a:ext cx="6781800" cy="1447800"/>
          </a:xfrm>
          <a:prstGeom prst="wedgeRoundRectCallout">
            <a:avLst>
              <a:gd name="adj1" fmla="val 14397"/>
              <a:gd name="adj2" fmla="val 67933"/>
              <a:gd name="adj3" fmla="val 16667"/>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3200" b="0" dirty="0">
                <a:latin typeface="Tw Cen MT" panose="020B0602020104020603" pitchFamily="34" charset="0"/>
              </a:rPr>
              <a:t>In other words, Program Order can be relaxed. Why relax Program Order?</a:t>
            </a:r>
            <a:endParaRPr lang="zh-CN" altLang="en-US" sz="3200" b="0" dirty="0">
              <a:latin typeface="Tw Cen MT" panose="020B0602020104020603" pitchFamily="34" charset="0"/>
            </a:endParaRPr>
          </a:p>
        </p:txBody>
      </p:sp>
      <p:sp>
        <p:nvSpPr>
          <p:cNvPr id="5" name="标题 1"/>
          <p:cNvSpPr txBox="1">
            <a:spLocks/>
          </p:cNvSpPr>
          <p:nvPr/>
        </p:nvSpPr>
        <p:spPr>
          <a:xfrm>
            <a:off x="0" y="268542"/>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en-US" altLang="zh-CN" sz="3600" b="0" kern="0" dirty="0">
                <a:latin typeface="微软雅黑" panose="020B0503020204020204" pitchFamily="34" charset="-122"/>
                <a:ea typeface="微软雅黑" panose="020B0503020204020204" pitchFamily="34" charset="-122"/>
              </a:rPr>
              <a:t>ILP</a:t>
            </a:r>
            <a:r>
              <a:rPr lang="zh-CN" altLang="en-US" sz="3600" b="0" kern="0" dirty="0">
                <a:latin typeface="微软雅黑" panose="020B0503020204020204" pitchFamily="34" charset="-122"/>
                <a:ea typeface="微软雅黑" panose="020B0503020204020204" pitchFamily="34" charset="-122"/>
              </a:rPr>
              <a:t>相关概念</a:t>
            </a:r>
          </a:p>
        </p:txBody>
      </p:sp>
    </p:spTree>
    <p:extLst>
      <p:ext uri="{BB962C8B-B14F-4D97-AF65-F5344CB8AC3E}">
        <p14:creationId xmlns:p14="http://schemas.microsoft.com/office/powerpoint/2010/main" val="309026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descr="Rectangle: Click to edit Master text styles&#10;Second level&#10;Third level&#10;Fourth level&#10;Fifth level"/>
          <p:cNvSpPr>
            <a:spLocks noGrp="1" noChangeArrowheads="1"/>
          </p:cNvSpPr>
          <p:nvPr>
            <p:ph type="body" idx="4294967295"/>
          </p:nvPr>
        </p:nvSpPr>
        <p:spPr bwMode="auto">
          <a:xfrm>
            <a:off x="452284" y="1196752"/>
            <a:ext cx="8224172" cy="4873625"/>
          </a:xfrm>
          <a:prstGeom prst="rect">
            <a:avLst/>
          </a:prstGeom>
          <a:noFill/>
          <a:ln/>
        </p:spPr>
        <p:txBody>
          <a:bodyPr>
            <a:normAutofit/>
          </a:bodyPr>
          <a:lstStyle/>
          <a:p>
            <a:pPr marL="342900" lvl="1" indent="-342900">
              <a:lnSpc>
                <a:spcPct val="110000"/>
              </a:lnSpc>
              <a:spcBef>
                <a:spcPts val="600"/>
              </a:spcBef>
              <a:spcAft>
                <a:spcPts val="600"/>
              </a:spcAft>
              <a:buClr>
                <a:schemeClr val="tx1"/>
              </a:buClr>
              <a:buFont typeface="Arial"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如果能</a:t>
            </a:r>
            <a:r>
              <a:rPr lang="zh-CN" altLang="en-US" sz="2800" dirty="0">
                <a:solidFill>
                  <a:srgbClr val="FF0000"/>
                </a:solidFill>
                <a:latin typeface="微软雅黑" panose="020B0503020204020204" pitchFamily="34" charset="-122"/>
                <a:ea typeface="微软雅黑" panose="020B0503020204020204" pitchFamily="34" charset="-122"/>
              </a:rPr>
              <a:t>保持程序的数据相关和控制相关</a:t>
            </a:r>
            <a:r>
              <a:rPr lang="zh-CN" altLang="en-US" sz="2800" dirty="0">
                <a:latin typeface="微软雅黑" panose="020B0503020204020204" pitchFamily="34" charset="-122"/>
                <a:ea typeface="微软雅黑" panose="020B0503020204020204" pitchFamily="34" charset="-122"/>
              </a:rPr>
              <a:t>，就能保持程序的</a:t>
            </a:r>
            <a:r>
              <a:rPr lang="zh-CN" altLang="en-US" sz="2800" dirty="0" smtClean="0">
                <a:latin typeface="微软雅黑" panose="020B0503020204020204" pitchFamily="34" charset="-122"/>
                <a:ea typeface="微软雅黑" panose="020B0503020204020204" pitchFamily="34" charset="-122"/>
              </a:rPr>
              <a:t>数据流和异常行为。</a:t>
            </a:r>
            <a:endParaRPr lang="en-US" altLang="zh-CN" sz="2800" dirty="0">
              <a:latin typeface="微软雅黑" panose="020B0503020204020204" pitchFamily="34" charset="-122"/>
              <a:ea typeface="微软雅黑" panose="020B0503020204020204" pitchFamily="34" charset="-122"/>
            </a:endParaRPr>
          </a:p>
          <a:p>
            <a:pPr marL="908050" lvl="1" indent="-457200">
              <a:lnSpc>
                <a:spcPct val="110000"/>
              </a:lnSpc>
              <a:spcBef>
                <a:spcPts val="600"/>
              </a:spcBef>
              <a:spcAft>
                <a:spcPts val="600"/>
              </a:spcAft>
              <a:buClr>
                <a:schemeClr val="tx1"/>
              </a:buClr>
              <a:buFont typeface="Tahoma" panose="020B0604030504040204" pitchFamily="34" charset="0"/>
              <a:buChar char="−"/>
              <a:tabLst>
                <a:tab pos="895350" algn="l"/>
              </a:tabLst>
            </a:pPr>
            <a:r>
              <a:rPr lang="zh-CN" altLang="en-US" dirty="0">
                <a:latin typeface="微软雅黑" panose="020B0503020204020204" pitchFamily="34" charset="-122"/>
                <a:ea typeface="微软雅黑" panose="020B0503020204020204" pitchFamily="34" charset="-122"/>
              </a:rPr>
              <a:t>从而</a:t>
            </a:r>
            <a:r>
              <a:rPr lang="zh-CN" altLang="en-US" dirty="0" smtClean="0">
                <a:latin typeface="微软雅黑" panose="020B0503020204020204" pitchFamily="34" charset="-122"/>
                <a:ea typeface="微软雅黑" panose="020B0503020204020204" pitchFamily="34" charset="-122"/>
              </a:rPr>
              <a:t>保证最终计算的结果是正确的</a:t>
            </a:r>
            <a:endParaRPr lang="en-US" altLang="zh-CN" dirty="0">
              <a:latin typeface="微软雅黑" panose="020B0503020204020204" pitchFamily="34" charset="-122"/>
              <a:ea typeface="微软雅黑" panose="020B0503020204020204" pitchFamily="34" charset="-122"/>
            </a:endParaRPr>
          </a:p>
          <a:p>
            <a:pPr marL="342900" lvl="1" indent="-342900">
              <a:lnSpc>
                <a:spcPct val="110000"/>
              </a:lnSpc>
              <a:spcBef>
                <a:spcPts val="600"/>
              </a:spcBef>
              <a:spcAft>
                <a:spcPts val="600"/>
              </a:spcAft>
              <a:buClr>
                <a:schemeClr val="tx1"/>
              </a:buClr>
              <a:buFont typeface="Arial"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示例</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a:p>
            <a:pPr lvl="2" indent="-247650" eaLnBrk="1" hangingPunct="1">
              <a:spcBef>
                <a:spcPts val="600"/>
              </a:spcBef>
              <a:spcAft>
                <a:spcPts val="600"/>
              </a:spcAft>
              <a:buFont typeface="Wingdings" pitchFamily="2" charset="2"/>
              <a:buNone/>
            </a:pPr>
            <a:r>
              <a:rPr lang="zh-CN" altLang="en-US" sz="2000" dirty="0">
                <a:solidFill>
                  <a:srgbClr val="00B0F0"/>
                </a:solidFill>
                <a:sym typeface="宋体" pitchFamily="2" charset="-122"/>
              </a:rPr>
              <a:t>        </a:t>
            </a:r>
            <a:r>
              <a:rPr lang="en-US" altLang="zh-CN" sz="2000" dirty="0">
                <a:solidFill>
                  <a:srgbClr val="00B0F0"/>
                </a:solidFill>
                <a:sym typeface="宋体" pitchFamily="2" charset="-122"/>
              </a:rPr>
              <a:t>DADDU      R2</a:t>
            </a:r>
            <a:r>
              <a:rPr lang="zh-CN" altLang="en-US" sz="2000" dirty="0">
                <a:solidFill>
                  <a:srgbClr val="00B0F0"/>
                </a:solidFill>
                <a:sym typeface="宋体" pitchFamily="2" charset="-122"/>
              </a:rPr>
              <a:t>，</a:t>
            </a:r>
            <a:r>
              <a:rPr lang="en-US" altLang="zh-CN" sz="2000" dirty="0">
                <a:solidFill>
                  <a:srgbClr val="00B0F0"/>
                </a:solidFill>
                <a:sym typeface="宋体" pitchFamily="2" charset="-122"/>
              </a:rPr>
              <a:t>R3</a:t>
            </a:r>
            <a:r>
              <a:rPr lang="zh-CN" altLang="en-US" sz="2000" dirty="0">
                <a:solidFill>
                  <a:srgbClr val="00B0F0"/>
                </a:solidFill>
                <a:sym typeface="宋体" pitchFamily="2" charset="-122"/>
              </a:rPr>
              <a:t>，</a:t>
            </a:r>
            <a:r>
              <a:rPr lang="en-US" altLang="zh-CN" sz="2000" dirty="0">
                <a:solidFill>
                  <a:srgbClr val="00B0F0"/>
                </a:solidFill>
                <a:sym typeface="宋体" pitchFamily="2" charset="-122"/>
              </a:rPr>
              <a:t>R4</a:t>
            </a:r>
            <a:endParaRPr lang="zh-CN" altLang="en-US" sz="2000" dirty="0">
              <a:solidFill>
                <a:srgbClr val="00B0F0"/>
              </a:solidFill>
              <a:sym typeface="宋体" pitchFamily="2" charset="-122"/>
            </a:endParaRPr>
          </a:p>
          <a:p>
            <a:pPr lvl="2" indent="-247650" eaLnBrk="1" hangingPunct="1">
              <a:spcBef>
                <a:spcPts val="600"/>
              </a:spcBef>
              <a:spcAft>
                <a:spcPts val="600"/>
              </a:spcAft>
              <a:buFont typeface="Wingdings" pitchFamily="2" charset="2"/>
              <a:buNone/>
            </a:pPr>
            <a:r>
              <a:rPr lang="en-US" altLang="zh-CN" sz="2000" dirty="0">
                <a:solidFill>
                  <a:srgbClr val="00B0F0"/>
                </a:solidFill>
                <a:sym typeface="宋体" pitchFamily="2" charset="-122"/>
              </a:rPr>
              <a:t>        BEQZ       R2</a:t>
            </a:r>
            <a:r>
              <a:rPr lang="zh-CN" altLang="en-US" sz="2000" dirty="0">
                <a:solidFill>
                  <a:srgbClr val="00B0F0"/>
                </a:solidFill>
                <a:sym typeface="宋体" pitchFamily="2" charset="-122"/>
              </a:rPr>
              <a:t>，</a:t>
            </a:r>
            <a:r>
              <a:rPr lang="en-US" altLang="zh-CN" sz="2000" dirty="0">
                <a:solidFill>
                  <a:srgbClr val="00B0F0"/>
                </a:solidFill>
                <a:sym typeface="宋体" pitchFamily="2" charset="-122"/>
              </a:rPr>
              <a:t>L1</a:t>
            </a:r>
            <a:endParaRPr lang="zh-CN" altLang="en-US" sz="2000" dirty="0">
              <a:solidFill>
                <a:srgbClr val="00B0F0"/>
              </a:solidFill>
              <a:sym typeface="宋体" pitchFamily="2" charset="-122"/>
            </a:endParaRPr>
          </a:p>
          <a:p>
            <a:pPr lvl="2" indent="-247650" eaLnBrk="1" hangingPunct="1">
              <a:spcBef>
                <a:spcPts val="600"/>
              </a:spcBef>
              <a:spcAft>
                <a:spcPts val="600"/>
              </a:spcAft>
              <a:buFont typeface="Wingdings" pitchFamily="2" charset="2"/>
              <a:buNone/>
            </a:pPr>
            <a:r>
              <a:rPr lang="en-US" altLang="zh-CN" sz="2000" dirty="0">
                <a:solidFill>
                  <a:srgbClr val="00B0F0"/>
                </a:solidFill>
                <a:sym typeface="宋体" pitchFamily="2" charset="-122"/>
              </a:rPr>
              <a:t>        LW         R1</a:t>
            </a:r>
            <a:r>
              <a:rPr lang="zh-CN" altLang="en-US" sz="2000" dirty="0">
                <a:solidFill>
                  <a:srgbClr val="00B0F0"/>
                </a:solidFill>
                <a:sym typeface="宋体" pitchFamily="2" charset="-122"/>
              </a:rPr>
              <a:t>，</a:t>
            </a:r>
            <a:r>
              <a:rPr lang="en-US" altLang="zh-CN" sz="2000" dirty="0">
                <a:solidFill>
                  <a:srgbClr val="00B0F0"/>
                </a:solidFill>
                <a:sym typeface="宋体" pitchFamily="2" charset="-122"/>
              </a:rPr>
              <a:t>0</a:t>
            </a:r>
            <a:r>
              <a:rPr lang="zh-CN" altLang="en-US" sz="2000" dirty="0">
                <a:solidFill>
                  <a:srgbClr val="00B0F0"/>
                </a:solidFill>
                <a:sym typeface="宋体" pitchFamily="2" charset="-122"/>
              </a:rPr>
              <a:t>（</a:t>
            </a:r>
            <a:r>
              <a:rPr lang="en-US" altLang="zh-CN" sz="2000" dirty="0">
                <a:solidFill>
                  <a:srgbClr val="00B0F0"/>
                </a:solidFill>
                <a:sym typeface="宋体" pitchFamily="2" charset="-122"/>
              </a:rPr>
              <a:t>R2</a:t>
            </a:r>
            <a:r>
              <a:rPr lang="zh-CN" altLang="en-US" sz="2000" dirty="0">
                <a:solidFill>
                  <a:srgbClr val="00B0F0"/>
                </a:solidFill>
                <a:sym typeface="宋体" pitchFamily="2" charset="-122"/>
              </a:rPr>
              <a:t>）</a:t>
            </a:r>
          </a:p>
          <a:p>
            <a:pPr lvl="2" indent="-247650" eaLnBrk="1" hangingPunct="1">
              <a:spcBef>
                <a:spcPts val="600"/>
              </a:spcBef>
              <a:spcAft>
                <a:spcPts val="600"/>
              </a:spcAft>
              <a:buFont typeface="Wingdings" pitchFamily="2" charset="2"/>
              <a:buNone/>
            </a:pPr>
            <a:r>
              <a:rPr lang="zh-CN" altLang="en-US" sz="2000" dirty="0">
                <a:solidFill>
                  <a:srgbClr val="00B0F0"/>
                </a:solidFill>
                <a:sym typeface="宋体" pitchFamily="2" charset="-122"/>
              </a:rPr>
              <a:t>    </a:t>
            </a:r>
            <a:r>
              <a:rPr lang="en-US" altLang="zh-CN" sz="2000" dirty="0">
                <a:solidFill>
                  <a:srgbClr val="00B0F0"/>
                </a:solidFill>
                <a:sym typeface="宋体" pitchFamily="2" charset="-122"/>
              </a:rPr>
              <a:t>L1 </a:t>
            </a:r>
            <a:r>
              <a:rPr lang="zh-CN" altLang="en-US" sz="2000" dirty="0">
                <a:solidFill>
                  <a:srgbClr val="00B0F0"/>
                </a:solidFill>
                <a:sym typeface="宋体" pitchFamily="2" charset="-122"/>
              </a:rPr>
              <a:t>：</a:t>
            </a:r>
          </a:p>
          <a:p>
            <a:pPr marL="908050" lvl="1" indent="-457200">
              <a:spcBef>
                <a:spcPts val="600"/>
              </a:spcBef>
              <a:spcAft>
                <a:spcPts val="600"/>
              </a:spcAft>
              <a:buClr>
                <a:schemeClr val="tx1"/>
              </a:buClr>
              <a:buFont typeface="Tahoma" panose="020B0604030504040204" pitchFamily="34" charset="0"/>
              <a:buChar char="−"/>
              <a:tabLst>
                <a:tab pos="895350" algn="l"/>
              </a:tabLst>
            </a:pPr>
            <a:endParaRPr lang="zh-CN" sz="2400" dirty="0"/>
          </a:p>
        </p:txBody>
      </p:sp>
      <p:sp>
        <p:nvSpPr>
          <p:cNvPr id="2" name="对话气泡: 圆角矩形 1">
            <a:extLst>
              <a:ext uri="{FF2B5EF4-FFF2-40B4-BE49-F238E27FC236}">
                <a16:creationId xmlns:a16="http://schemas.microsoft.com/office/drawing/2014/main" id="{8CDBF67F-8F13-4976-9190-36D18FAC4560}"/>
              </a:ext>
            </a:extLst>
          </p:cNvPr>
          <p:cNvSpPr/>
          <p:nvPr/>
        </p:nvSpPr>
        <p:spPr>
          <a:xfrm>
            <a:off x="4495800" y="4472791"/>
            <a:ext cx="4167686" cy="1375276"/>
          </a:xfrm>
          <a:prstGeom prst="wedgeRoundRectCallout">
            <a:avLst>
              <a:gd name="adj1" fmla="val -77698"/>
              <a:gd name="adj2" fmla="val -95007"/>
              <a:gd name="adj3" fmla="val 16667"/>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b="0" dirty="0">
                <a:solidFill>
                  <a:schemeClr val="bg1"/>
                </a:solidFill>
                <a:latin typeface="微软雅黑" panose="020B0503020204020204" pitchFamily="34" charset="-122"/>
                <a:ea typeface="微软雅黑" panose="020B0503020204020204" pitchFamily="34" charset="-122"/>
                <a:sym typeface="微软雅黑" pitchFamily="34" charset="-122"/>
              </a:rPr>
              <a:t>必须保持对</a:t>
            </a:r>
            <a:r>
              <a:rPr lang="en-US" altLang="zh-CN" sz="2400" b="0" dirty="0">
                <a:solidFill>
                  <a:schemeClr val="bg1"/>
                </a:solidFill>
                <a:latin typeface="微软雅黑" panose="020B0503020204020204" pitchFamily="34" charset="-122"/>
                <a:ea typeface="微软雅黑" panose="020B0503020204020204" pitchFamily="34" charset="-122"/>
                <a:sym typeface="微软雅黑" pitchFamily="34" charset="-122"/>
              </a:rPr>
              <a:t>R2</a:t>
            </a:r>
            <a:r>
              <a:rPr lang="zh-CN" altLang="en-US" sz="2400" b="0" dirty="0">
                <a:solidFill>
                  <a:schemeClr val="bg1"/>
                </a:solidFill>
                <a:latin typeface="微软雅黑" panose="020B0503020204020204" pitchFamily="34" charset="-122"/>
                <a:ea typeface="微软雅黑" panose="020B0503020204020204" pitchFamily="34" charset="-122"/>
                <a:sym typeface="微软雅黑" pitchFamily="34" charset="-122"/>
              </a:rPr>
              <a:t>的数据相关，</a:t>
            </a:r>
            <a:r>
              <a:rPr lang="zh-CN" altLang="en-US" sz="2400" b="0" dirty="0" smtClean="0">
                <a:solidFill>
                  <a:schemeClr val="bg1"/>
                </a:solidFill>
                <a:latin typeface="微软雅黑" panose="020B0503020204020204" pitchFamily="34" charset="-122"/>
                <a:ea typeface="微软雅黑" panose="020B0503020204020204" pitchFamily="34" charset="-122"/>
                <a:sym typeface="微软雅黑" pitchFamily="34" charset="-122"/>
              </a:rPr>
              <a:t>否则可能会</a:t>
            </a:r>
            <a:r>
              <a:rPr lang="zh-CN" altLang="en-US" sz="2400" b="0" dirty="0">
                <a:solidFill>
                  <a:schemeClr val="bg1"/>
                </a:solidFill>
                <a:latin typeface="微软雅黑" panose="020B0503020204020204" pitchFamily="34" charset="-122"/>
                <a:ea typeface="微软雅黑" panose="020B0503020204020204" pitchFamily="34" charset="-122"/>
                <a:sym typeface="微软雅黑" pitchFamily="34" charset="-122"/>
              </a:rPr>
              <a:t>破坏数据流，从而影响计算结果的正确性！</a:t>
            </a:r>
            <a:endParaRPr lang="zh-CN" altLang="en-US" sz="2400" b="0" dirty="0">
              <a:solidFill>
                <a:schemeClr val="bg1"/>
              </a:solidFill>
              <a:latin typeface="微软雅黑" panose="020B0503020204020204" pitchFamily="34" charset="-122"/>
              <a:ea typeface="微软雅黑" panose="020B0503020204020204" pitchFamily="34" charset="-122"/>
            </a:endParaRPr>
          </a:p>
        </p:txBody>
      </p:sp>
      <p:sp>
        <p:nvSpPr>
          <p:cNvPr id="5" name="标题 1"/>
          <p:cNvSpPr txBox="1">
            <a:spLocks/>
          </p:cNvSpPr>
          <p:nvPr/>
        </p:nvSpPr>
        <p:spPr>
          <a:xfrm>
            <a:off x="0" y="268542"/>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smtClean="0">
                <a:latin typeface="微软雅黑" panose="020B0503020204020204" pitchFamily="34" charset="-122"/>
                <a:ea typeface="微软雅黑" panose="020B0503020204020204" pitchFamily="34" charset="-122"/>
              </a:rPr>
              <a:t>保持数据相关</a:t>
            </a:r>
            <a:endParaRPr lang="zh-CN" altLang="en-US" sz="3600" b="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218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descr="Rectangle: Click to edit Master text styles&#10;Second level&#10;Third level&#10;Fourth level&#10;Fifth level"/>
          <p:cNvSpPr>
            <a:spLocks noGrp="1" noChangeArrowheads="1"/>
          </p:cNvSpPr>
          <p:nvPr>
            <p:ph type="body" idx="4294967295"/>
          </p:nvPr>
        </p:nvSpPr>
        <p:spPr bwMode="auto">
          <a:xfrm>
            <a:off x="454646" y="1196752"/>
            <a:ext cx="8460754" cy="5285010"/>
          </a:xfrm>
          <a:prstGeom prst="rect">
            <a:avLst/>
          </a:prstGeom>
          <a:noFill/>
          <a:ln/>
        </p:spPr>
        <p:txBody>
          <a:bodyPr>
            <a:normAutofit fontScale="92500" lnSpcReduction="20000"/>
          </a:bodyPr>
          <a:lstStyle/>
          <a:p>
            <a:pPr marL="342900" lvl="1" indent="-342900">
              <a:lnSpc>
                <a:spcPct val="120000"/>
              </a:lnSpc>
              <a:spcBef>
                <a:spcPts val="600"/>
              </a:spcBef>
              <a:spcAft>
                <a:spcPts val="600"/>
              </a:spcAft>
              <a:buClr>
                <a:schemeClr val="tx1"/>
              </a:buClr>
              <a:buFont typeface="Arial" pitchFamily="34" charset="0"/>
              <a:buChar char="•"/>
              <a:tabLst>
                <a:tab pos="895350" algn="l"/>
              </a:tabLst>
            </a:pPr>
            <a:r>
              <a:rPr lang="zh-CN" altLang="en-US" sz="3000" dirty="0">
                <a:latin typeface="微软雅黑" panose="020B0503020204020204" pitchFamily="34" charset="-122"/>
                <a:ea typeface="微软雅黑" panose="020B0503020204020204" pitchFamily="34" charset="-122"/>
              </a:rPr>
              <a:t>数据流：指</a:t>
            </a:r>
            <a:r>
              <a:rPr lang="zh-CN" altLang="en-US" sz="3000" b="1" dirty="0">
                <a:latin typeface="微软雅黑" panose="020B0503020204020204" pitchFamily="34" charset="-122"/>
                <a:ea typeface="微软雅黑" panose="020B0503020204020204" pitchFamily="34" charset="-122"/>
              </a:rPr>
              <a:t>数据值</a:t>
            </a:r>
            <a:r>
              <a:rPr lang="zh-CN" altLang="en-US" sz="3000" dirty="0">
                <a:latin typeface="微软雅黑" panose="020B0503020204020204" pitchFamily="34" charset="-122"/>
                <a:ea typeface="微软雅黑" panose="020B0503020204020204" pitchFamily="34" charset="-122"/>
              </a:rPr>
              <a:t>从其</a:t>
            </a:r>
            <a:r>
              <a:rPr lang="zh-CN" altLang="en-US" sz="3000" b="1" dirty="0">
                <a:latin typeface="微软雅黑" panose="020B0503020204020204" pitchFamily="34" charset="-122"/>
                <a:ea typeface="微软雅黑" panose="020B0503020204020204" pitchFamily="34" charset="-122"/>
              </a:rPr>
              <a:t>产生者指令</a:t>
            </a:r>
            <a:r>
              <a:rPr lang="zh-CN" altLang="en-US" sz="3000" dirty="0">
                <a:latin typeface="微软雅黑" panose="020B0503020204020204" pitchFamily="34" charset="-122"/>
                <a:ea typeface="微软雅黑" panose="020B0503020204020204" pitchFamily="34" charset="-122"/>
              </a:rPr>
              <a:t>到其</a:t>
            </a:r>
            <a:r>
              <a:rPr lang="zh-CN" altLang="en-US" sz="3000" b="1" dirty="0">
                <a:latin typeface="微软雅黑" panose="020B0503020204020204" pitchFamily="34" charset="-122"/>
                <a:ea typeface="微软雅黑" panose="020B0503020204020204" pitchFamily="34" charset="-122"/>
              </a:rPr>
              <a:t>消费者指令</a:t>
            </a:r>
            <a:r>
              <a:rPr lang="zh-CN" altLang="en-US" sz="3000" dirty="0">
                <a:latin typeface="微软雅黑" panose="020B0503020204020204" pitchFamily="34" charset="-122"/>
                <a:ea typeface="微软雅黑" panose="020B0503020204020204" pitchFamily="34" charset="-122"/>
              </a:rPr>
              <a:t>的实际</a:t>
            </a:r>
            <a:r>
              <a:rPr lang="zh-CN" altLang="en-US" sz="3000" b="1" dirty="0">
                <a:latin typeface="微软雅黑" panose="020B0503020204020204" pitchFamily="34" charset="-122"/>
                <a:ea typeface="微软雅黑" panose="020B0503020204020204" pitchFamily="34" charset="-122"/>
              </a:rPr>
              <a:t>流动</a:t>
            </a:r>
            <a:r>
              <a:rPr lang="zh-CN" altLang="en-US" sz="3000" dirty="0">
                <a:latin typeface="微软雅黑" panose="020B0503020204020204" pitchFamily="34" charset="-122"/>
                <a:ea typeface="微软雅黑" panose="020B0503020204020204" pitchFamily="34" charset="-122"/>
              </a:rPr>
              <a:t>。</a:t>
            </a:r>
            <a:r>
              <a:rPr lang="en-US" altLang="zh-CN" sz="3000" dirty="0">
                <a:latin typeface="微软雅黑" panose="020B0503020204020204" pitchFamily="34" charset="-122"/>
                <a:ea typeface="微软雅黑" panose="020B0503020204020204" pitchFamily="34" charset="-122"/>
              </a:rPr>
              <a:t>【</a:t>
            </a:r>
            <a:r>
              <a:rPr lang="zh-CN" altLang="en-US" sz="3000" dirty="0">
                <a:latin typeface="微软雅黑" panose="020B0503020204020204" pitchFamily="34" charset="-122"/>
                <a:ea typeface="微软雅黑" panose="020B0503020204020204" pitchFamily="34" charset="-122"/>
              </a:rPr>
              <a:t>如：数据前推保持了数据流！</a:t>
            </a:r>
            <a:r>
              <a:rPr lang="en-US" altLang="zh-CN" sz="3000" dirty="0">
                <a:latin typeface="微软雅黑" panose="020B0503020204020204" pitchFamily="34" charset="-122"/>
                <a:ea typeface="微软雅黑" panose="020B0503020204020204" pitchFamily="34" charset="-122"/>
              </a:rPr>
              <a:t>】</a:t>
            </a:r>
            <a:endParaRPr lang="zh-CN" altLang="en-US" sz="3000" dirty="0">
              <a:latin typeface="微软雅黑" panose="020B0503020204020204" pitchFamily="34" charset="-122"/>
              <a:ea typeface="微软雅黑" panose="020B0503020204020204" pitchFamily="34" charset="-122"/>
            </a:endParaRPr>
          </a:p>
          <a:p>
            <a:pPr marL="908050" lvl="1" indent="-457200">
              <a:lnSpc>
                <a:spcPct val="120000"/>
              </a:lnSpc>
              <a:spcBef>
                <a:spcPts val="600"/>
              </a:spcBef>
              <a:spcAft>
                <a:spcPts val="600"/>
              </a:spcAft>
              <a:buClr>
                <a:schemeClr val="tx1"/>
              </a:buClr>
              <a:buFont typeface="Tahoma" panose="020B0604030504040204" pitchFamily="34" charset="0"/>
              <a:buChar char="−"/>
              <a:tabLst>
                <a:tab pos="895350" algn="l"/>
              </a:tabLst>
            </a:pPr>
            <a:r>
              <a:rPr lang="zh-CN" altLang="en-US" sz="2600" dirty="0">
                <a:latin typeface="微软雅黑" panose="020B0503020204020204" pitchFamily="34" charset="-122"/>
                <a:ea typeface="微软雅黑" panose="020B0503020204020204" pitchFamily="34" charset="-122"/>
              </a:rPr>
              <a:t>分支指令使得数据流具有动态性，因为它使得给定指令的源</a:t>
            </a:r>
            <a:r>
              <a:rPr lang="zh-CN" altLang="en-US" sz="2600" dirty="0" smtClean="0">
                <a:latin typeface="微软雅黑" panose="020B0503020204020204" pitchFamily="34" charset="-122"/>
                <a:ea typeface="微软雅黑" panose="020B0503020204020204" pitchFamily="34" charset="-122"/>
              </a:rPr>
              <a:t>操作数可能有</a:t>
            </a:r>
            <a:r>
              <a:rPr lang="zh-CN" altLang="en-US" sz="2600" dirty="0">
                <a:latin typeface="微软雅黑" panose="020B0503020204020204" pitchFamily="34" charset="-122"/>
                <a:ea typeface="微软雅黑" panose="020B0503020204020204" pitchFamily="34" charset="-122"/>
              </a:rPr>
              <a:t>多个来源。</a:t>
            </a:r>
          </a:p>
          <a:p>
            <a:pPr marL="908050" lvl="1" indent="-457200">
              <a:lnSpc>
                <a:spcPct val="120000"/>
              </a:lnSpc>
              <a:spcBef>
                <a:spcPts val="600"/>
              </a:spcBef>
              <a:spcAft>
                <a:spcPts val="600"/>
              </a:spcAft>
              <a:buClr>
                <a:schemeClr val="tx1"/>
              </a:buClr>
              <a:buFont typeface="Tahoma" panose="020B0604030504040204" pitchFamily="34" charset="0"/>
              <a:buChar char="−"/>
              <a:tabLst>
                <a:tab pos="895350" algn="l"/>
              </a:tabLst>
            </a:pPr>
            <a:r>
              <a:rPr lang="zh-CN" altLang="en-US" sz="2600" dirty="0">
                <a:latin typeface="微软雅黑" panose="020B0503020204020204" pitchFamily="34" charset="-122"/>
                <a:ea typeface="微软雅黑" panose="020B0503020204020204" pitchFamily="34" charset="-122"/>
              </a:rPr>
              <a:t>因此，仅仅保持数据相关性是不够的</a:t>
            </a:r>
            <a:r>
              <a:rPr lang="zh-CN" altLang="en-US" sz="2600" dirty="0" smtClean="0">
                <a:latin typeface="微软雅黑" panose="020B0503020204020204" pitchFamily="34" charset="-122"/>
                <a:ea typeface="微软雅黑" panose="020B0503020204020204" pitchFamily="34" charset="-122"/>
              </a:rPr>
              <a:t>，还须保持</a:t>
            </a:r>
            <a:r>
              <a:rPr lang="zh-CN" altLang="en-US" sz="2600" dirty="0">
                <a:latin typeface="微软雅黑" panose="020B0503020204020204" pitchFamily="34" charset="-122"/>
                <a:ea typeface="微软雅黑" panose="020B0503020204020204" pitchFamily="34" charset="-122"/>
              </a:rPr>
              <a:t>控制相关，才能够</a:t>
            </a:r>
            <a:r>
              <a:rPr lang="zh-CN" altLang="en-US" sz="2600" dirty="0" smtClean="0">
                <a:latin typeface="微软雅黑" panose="020B0503020204020204" pitchFamily="34" charset="-122"/>
                <a:ea typeface="微软雅黑" panose="020B0503020204020204" pitchFamily="34" charset="-122"/>
              </a:rPr>
              <a:t>保持数据流。  </a:t>
            </a:r>
            <a:endParaRPr lang="en-US" altLang="zh-CN" sz="2600" dirty="0">
              <a:latin typeface="微软雅黑" panose="020B0503020204020204" pitchFamily="34" charset="-122"/>
              <a:ea typeface="微软雅黑" panose="020B0503020204020204" pitchFamily="34" charset="-122"/>
            </a:endParaRPr>
          </a:p>
          <a:p>
            <a:pPr marL="342900" lvl="1" indent="-342900">
              <a:lnSpc>
                <a:spcPct val="120000"/>
              </a:lnSpc>
              <a:spcBef>
                <a:spcPts val="600"/>
              </a:spcBef>
              <a:spcAft>
                <a:spcPts val="600"/>
              </a:spcAft>
              <a:buClr>
                <a:schemeClr val="tx1"/>
              </a:buClr>
              <a:buFont typeface="Arial" pitchFamily="34" charset="0"/>
              <a:buChar char="•"/>
              <a:tabLst>
                <a:tab pos="895350" algn="l"/>
              </a:tabLst>
            </a:pPr>
            <a:r>
              <a:rPr lang="zh-CN" altLang="en-US" sz="3000" dirty="0">
                <a:latin typeface="微软雅黑" panose="020B0503020204020204" pitchFamily="34" charset="-122"/>
                <a:ea typeface="微软雅黑" panose="020B0503020204020204" pitchFamily="34" charset="-122"/>
                <a:sym typeface="宋体" pitchFamily="2" charset="-122"/>
              </a:rPr>
              <a:t>示例：</a:t>
            </a:r>
          </a:p>
          <a:p>
            <a:pPr lvl="2" eaLnBrk="1" hangingPunct="1">
              <a:lnSpc>
                <a:spcPct val="120000"/>
              </a:lnSpc>
              <a:spcBef>
                <a:spcPts val="0"/>
              </a:spcBef>
              <a:spcAft>
                <a:spcPts val="0"/>
              </a:spcAft>
              <a:buNone/>
            </a:pPr>
            <a:r>
              <a:rPr lang="en-US" altLang="zh-CN" dirty="0">
                <a:ea typeface="微软雅黑" panose="020B0503020204020204" pitchFamily="34" charset="-122"/>
                <a:sym typeface="宋体" pitchFamily="2" charset="-122"/>
              </a:rPr>
              <a:t>DADDU    R1</a:t>
            </a:r>
            <a:r>
              <a:rPr lang="zh-CN" altLang="en-US" dirty="0">
                <a:ea typeface="微软雅黑" panose="020B0503020204020204" pitchFamily="34" charset="-122"/>
                <a:sym typeface="宋体" pitchFamily="2" charset="-122"/>
              </a:rPr>
              <a:t>，</a:t>
            </a:r>
            <a:r>
              <a:rPr lang="en-US" altLang="zh-CN" dirty="0">
                <a:ea typeface="微软雅黑" panose="020B0503020204020204" pitchFamily="34" charset="-122"/>
                <a:sym typeface="宋体" pitchFamily="2" charset="-122"/>
              </a:rPr>
              <a:t>R2</a:t>
            </a:r>
            <a:r>
              <a:rPr lang="zh-CN" altLang="en-US" dirty="0">
                <a:ea typeface="微软雅黑" panose="020B0503020204020204" pitchFamily="34" charset="-122"/>
                <a:sym typeface="宋体" pitchFamily="2" charset="-122"/>
              </a:rPr>
              <a:t>，</a:t>
            </a:r>
            <a:r>
              <a:rPr lang="en-US" altLang="zh-CN" dirty="0">
                <a:ea typeface="微软雅黑" panose="020B0503020204020204" pitchFamily="34" charset="-122"/>
                <a:sym typeface="宋体" pitchFamily="2" charset="-122"/>
              </a:rPr>
              <a:t>R3</a:t>
            </a:r>
            <a:endParaRPr lang="zh-CN" altLang="en-US" dirty="0">
              <a:ea typeface="微软雅黑" panose="020B0503020204020204" pitchFamily="34" charset="-122"/>
              <a:sym typeface="宋体" pitchFamily="2" charset="-122"/>
            </a:endParaRPr>
          </a:p>
          <a:p>
            <a:pPr lvl="2" eaLnBrk="1" hangingPunct="1">
              <a:lnSpc>
                <a:spcPct val="120000"/>
              </a:lnSpc>
              <a:spcBef>
                <a:spcPts val="0"/>
              </a:spcBef>
              <a:spcAft>
                <a:spcPts val="0"/>
              </a:spcAft>
              <a:buNone/>
            </a:pPr>
            <a:r>
              <a:rPr lang="en-US" altLang="zh-CN" dirty="0">
                <a:ea typeface="微软雅黑" panose="020B0503020204020204" pitchFamily="34" charset="-122"/>
                <a:sym typeface="宋体" pitchFamily="2" charset="-122"/>
              </a:rPr>
              <a:t>BEQZ     R4</a:t>
            </a:r>
            <a:r>
              <a:rPr lang="zh-CN" altLang="en-US" dirty="0">
                <a:ea typeface="微软雅黑" panose="020B0503020204020204" pitchFamily="34" charset="-122"/>
                <a:sym typeface="宋体" pitchFamily="2" charset="-122"/>
              </a:rPr>
              <a:t>，</a:t>
            </a:r>
            <a:r>
              <a:rPr lang="en-US" altLang="zh-CN" dirty="0">
                <a:ea typeface="微软雅黑" panose="020B0503020204020204" pitchFamily="34" charset="-122"/>
                <a:sym typeface="宋体" pitchFamily="2" charset="-122"/>
              </a:rPr>
              <a:t>L1</a:t>
            </a:r>
            <a:endParaRPr lang="zh-CN" altLang="en-US" dirty="0">
              <a:ea typeface="微软雅黑" panose="020B0503020204020204" pitchFamily="34" charset="-122"/>
              <a:sym typeface="宋体" pitchFamily="2" charset="-122"/>
            </a:endParaRPr>
          </a:p>
          <a:p>
            <a:pPr lvl="2" eaLnBrk="1" hangingPunct="1">
              <a:lnSpc>
                <a:spcPct val="120000"/>
              </a:lnSpc>
              <a:spcBef>
                <a:spcPts val="0"/>
              </a:spcBef>
              <a:spcAft>
                <a:spcPts val="0"/>
              </a:spcAft>
              <a:buNone/>
            </a:pPr>
            <a:r>
              <a:rPr lang="en-US" altLang="zh-CN" dirty="0">
                <a:ea typeface="微软雅黑" panose="020B0503020204020204" pitchFamily="34" charset="-122"/>
                <a:sym typeface="宋体" pitchFamily="2" charset="-122"/>
              </a:rPr>
              <a:t>DSUBU    R1</a:t>
            </a:r>
            <a:r>
              <a:rPr lang="zh-CN" altLang="en-US" dirty="0">
                <a:ea typeface="微软雅黑" panose="020B0503020204020204" pitchFamily="34" charset="-122"/>
                <a:sym typeface="宋体" pitchFamily="2" charset="-122"/>
              </a:rPr>
              <a:t>，</a:t>
            </a:r>
            <a:r>
              <a:rPr lang="en-US" altLang="zh-CN" dirty="0">
                <a:ea typeface="微软雅黑" panose="020B0503020204020204" pitchFamily="34" charset="-122"/>
                <a:sym typeface="宋体" pitchFamily="2" charset="-122"/>
              </a:rPr>
              <a:t>R5</a:t>
            </a:r>
            <a:r>
              <a:rPr lang="zh-CN" altLang="en-US" dirty="0">
                <a:ea typeface="微软雅黑" panose="020B0503020204020204" pitchFamily="34" charset="-122"/>
                <a:sym typeface="宋体" pitchFamily="2" charset="-122"/>
              </a:rPr>
              <a:t>，</a:t>
            </a:r>
            <a:r>
              <a:rPr lang="en-US" altLang="zh-CN" dirty="0">
                <a:ea typeface="微软雅黑" panose="020B0503020204020204" pitchFamily="34" charset="-122"/>
                <a:sym typeface="宋体" pitchFamily="2" charset="-122"/>
              </a:rPr>
              <a:t>R6</a:t>
            </a:r>
            <a:endParaRPr lang="zh-CN" altLang="en-US" dirty="0">
              <a:ea typeface="微软雅黑" panose="020B0503020204020204" pitchFamily="34" charset="-122"/>
              <a:sym typeface="宋体" pitchFamily="2" charset="-122"/>
            </a:endParaRPr>
          </a:p>
          <a:p>
            <a:pPr marL="447675" lvl="2" indent="0" eaLnBrk="1" hangingPunct="1">
              <a:lnSpc>
                <a:spcPct val="120000"/>
              </a:lnSpc>
              <a:spcBef>
                <a:spcPts val="0"/>
              </a:spcBef>
              <a:spcAft>
                <a:spcPts val="0"/>
              </a:spcAft>
              <a:buNone/>
            </a:pPr>
            <a:r>
              <a:rPr lang="en-US" altLang="zh-CN" dirty="0">
                <a:ea typeface="微软雅黑" panose="020B0503020204020204" pitchFamily="34" charset="-122"/>
                <a:sym typeface="宋体" pitchFamily="2" charset="-122"/>
              </a:rPr>
              <a:t>L1 </a:t>
            </a:r>
            <a:r>
              <a:rPr lang="zh-CN" altLang="en-US" dirty="0">
                <a:ea typeface="微软雅黑" panose="020B0503020204020204" pitchFamily="34" charset="-122"/>
                <a:sym typeface="宋体" pitchFamily="2" charset="-122"/>
              </a:rPr>
              <a:t>：</a:t>
            </a:r>
            <a:r>
              <a:rPr lang="en-US" altLang="zh-CN" dirty="0">
                <a:ea typeface="微软雅黑" panose="020B0503020204020204" pitchFamily="34" charset="-122"/>
                <a:sym typeface="宋体" pitchFamily="2" charset="-122"/>
              </a:rPr>
              <a:t>…</a:t>
            </a:r>
            <a:endParaRPr lang="zh-CN" altLang="en-US" dirty="0">
              <a:ea typeface="微软雅黑" panose="020B0503020204020204" pitchFamily="34" charset="-122"/>
              <a:sym typeface="宋体" pitchFamily="2" charset="-122"/>
            </a:endParaRPr>
          </a:p>
          <a:p>
            <a:pPr lvl="2" eaLnBrk="1" hangingPunct="1">
              <a:lnSpc>
                <a:spcPct val="120000"/>
              </a:lnSpc>
              <a:spcBef>
                <a:spcPts val="0"/>
              </a:spcBef>
              <a:spcAft>
                <a:spcPts val="0"/>
              </a:spcAft>
              <a:buFont typeface="Wingdings" pitchFamily="2" charset="2"/>
              <a:buNone/>
            </a:pPr>
            <a:r>
              <a:rPr lang="en-US" altLang="zh-CN" dirty="0">
                <a:ea typeface="微软雅黑" panose="020B0503020204020204" pitchFamily="34" charset="-122"/>
                <a:sym typeface="宋体" pitchFamily="2" charset="-122"/>
              </a:rPr>
              <a:t>OR       R7</a:t>
            </a:r>
            <a:r>
              <a:rPr lang="zh-CN" altLang="en-US" dirty="0">
                <a:ea typeface="微软雅黑" panose="020B0503020204020204" pitchFamily="34" charset="-122"/>
                <a:sym typeface="宋体" pitchFamily="2" charset="-122"/>
              </a:rPr>
              <a:t>，</a:t>
            </a:r>
            <a:r>
              <a:rPr lang="en-US" altLang="zh-CN" dirty="0">
                <a:solidFill>
                  <a:srgbClr val="D60093"/>
                </a:solidFill>
                <a:ea typeface="微软雅黑" panose="020B0503020204020204" pitchFamily="34" charset="-122"/>
                <a:sym typeface="宋体" pitchFamily="2" charset="-122"/>
              </a:rPr>
              <a:t>R1</a:t>
            </a:r>
            <a:r>
              <a:rPr lang="zh-CN" altLang="en-US" dirty="0">
                <a:ea typeface="微软雅黑" panose="020B0503020204020204" pitchFamily="34" charset="-122"/>
                <a:sym typeface="宋体" pitchFamily="2" charset="-122"/>
              </a:rPr>
              <a:t>，</a:t>
            </a:r>
            <a:r>
              <a:rPr lang="en-US" altLang="zh-CN" dirty="0">
                <a:ea typeface="微软雅黑" panose="020B0503020204020204" pitchFamily="34" charset="-122"/>
                <a:sym typeface="宋体" pitchFamily="2" charset="-122"/>
              </a:rPr>
              <a:t>R8</a:t>
            </a:r>
          </a:p>
          <a:p>
            <a:pPr marL="908050" lvl="1" indent="-457200">
              <a:lnSpc>
                <a:spcPct val="120000"/>
              </a:lnSpc>
              <a:spcBef>
                <a:spcPts val="600"/>
              </a:spcBef>
              <a:spcAft>
                <a:spcPts val="600"/>
              </a:spcAft>
              <a:buClr>
                <a:schemeClr val="tx1"/>
              </a:buClr>
              <a:buFont typeface="Tahoma" panose="020B0604030504040204" pitchFamily="34" charset="0"/>
              <a:buChar char="−"/>
              <a:tabLst>
                <a:tab pos="895350" algn="l"/>
              </a:tabLst>
            </a:pPr>
            <a:endParaRPr lang="zh-CN" altLang="en-US" sz="2400" dirty="0">
              <a:latin typeface="微软雅黑" panose="020B0503020204020204" pitchFamily="34" charset="-122"/>
              <a:ea typeface="微软雅黑" panose="020B0503020204020204" pitchFamily="34" charset="-122"/>
            </a:endParaRPr>
          </a:p>
        </p:txBody>
      </p:sp>
      <p:grpSp>
        <p:nvGrpSpPr>
          <p:cNvPr id="5" name="Group 5">
            <a:extLst>
              <a:ext uri="{FF2B5EF4-FFF2-40B4-BE49-F238E27FC236}">
                <a16:creationId xmlns:a16="http://schemas.microsoft.com/office/drawing/2014/main" id="{F0E02401-F081-412B-8AAB-714746B4F6E3}"/>
              </a:ext>
            </a:extLst>
          </p:cNvPr>
          <p:cNvGrpSpPr>
            <a:grpSpLocks/>
          </p:cNvGrpSpPr>
          <p:nvPr/>
        </p:nvGrpSpPr>
        <p:grpSpPr bwMode="auto">
          <a:xfrm flipH="1">
            <a:off x="4663494" y="4531789"/>
            <a:ext cx="360807" cy="1564211"/>
            <a:chOff x="0" y="0"/>
            <a:chExt cx="288" cy="1200"/>
          </a:xfrm>
        </p:grpSpPr>
        <p:sp>
          <p:nvSpPr>
            <p:cNvPr id="6" name="Arc 6">
              <a:extLst>
                <a:ext uri="{FF2B5EF4-FFF2-40B4-BE49-F238E27FC236}">
                  <a16:creationId xmlns:a16="http://schemas.microsoft.com/office/drawing/2014/main" id="{287D723B-CA37-427B-A318-B2439D499F37}"/>
                </a:ext>
              </a:extLst>
            </p:cNvPr>
            <p:cNvSpPr>
              <a:spLocks noChangeArrowheads="1"/>
            </p:cNvSpPr>
            <p:nvPr/>
          </p:nvSpPr>
          <p:spPr bwMode="auto">
            <a:xfrm flipH="1" flipV="1">
              <a:off x="0" y="576"/>
              <a:ext cx="288" cy="6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1" y="0"/>
                  </a:moveTo>
                  <a:cubicBezTo>
                    <a:pt x="11929" y="0"/>
                    <a:pt x="21600" y="9670"/>
                    <a:pt x="21600" y="21600"/>
                  </a:cubicBezTo>
                </a:path>
                <a:path w="21600" h="21600">
                  <a:moveTo>
                    <a:pt x="-1" y="0"/>
                  </a:moveTo>
                  <a:cubicBezTo>
                    <a:pt x="11929" y="0"/>
                    <a:pt x="21600" y="9670"/>
                    <a:pt x="21600" y="21600"/>
                  </a:cubicBezTo>
                  <a:lnTo>
                    <a:pt x="0" y="21600"/>
                  </a:lnTo>
                  <a:lnTo>
                    <a:pt x="-1" y="0"/>
                  </a:lnTo>
                  <a:close/>
                </a:path>
              </a:pathLst>
            </a:custGeom>
            <a:noFill/>
            <a:ln w="28575" cmpd="sng">
              <a:solidFill>
                <a:schemeClr val="folHlink"/>
              </a:solidFill>
              <a:bevel/>
              <a:headEnd/>
              <a:tailEnd/>
            </a:ln>
          </p:spPr>
          <p:txBody>
            <a:bodyPr wrap="none" anchor="ctr"/>
            <a:lstStyle/>
            <a:p>
              <a:endParaRPr lang="zh-CN" altLang="zh-CN">
                <a:solidFill>
                  <a:srgbClr val="000000"/>
                </a:solidFill>
                <a:sym typeface="Verdana" pitchFamily="34" charset="0"/>
              </a:endParaRPr>
            </a:p>
          </p:txBody>
        </p:sp>
        <p:sp>
          <p:nvSpPr>
            <p:cNvPr id="7" name="Arc 7">
              <a:extLst>
                <a:ext uri="{FF2B5EF4-FFF2-40B4-BE49-F238E27FC236}">
                  <a16:creationId xmlns:a16="http://schemas.microsoft.com/office/drawing/2014/main" id="{A269CA3B-5AA5-40E2-B001-FDD9EC8167F7}"/>
                </a:ext>
              </a:extLst>
            </p:cNvPr>
            <p:cNvSpPr>
              <a:spLocks/>
            </p:cNvSpPr>
            <p:nvPr/>
          </p:nvSpPr>
          <p:spPr bwMode="auto">
            <a:xfrm flipH="1">
              <a:off x="0" y="0"/>
              <a:ext cx="288" cy="6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1" y="0"/>
                  </a:moveTo>
                  <a:cubicBezTo>
                    <a:pt x="11929" y="0"/>
                    <a:pt x="21600" y="9670"/>
                    <a:pt x="21600" y="21600"/>
                  </a:cubicBezTo>
                </a:path>
                <a:path w="21600" h="21600">
                  <a:moveTo>
                    <a:pt x="-1" y="0"/>
                  </a:moveTo>
                  <a:cubicBezTo>
                    <a:pt x="11929" y="0"/>
                    <a:pt x="21600" y="9670"/>
                    <a:pt x="21600" y="21600"/>
                  </a:cubicBezTo>
                  <a:lnTo>
                    <a:pt x="0" y="21600"/>
                  </a:lnTo>
                  <a:lnTo>
                    <a:pt x="-1" y="0"/>
                  </a:lnTo>
                  <a:close/>
                </a:path>
              </a:pathLst>
            </a:custGeom>
            <a:noFill/>
            <a:ln w="28575" cmpd="sng">
              <a:solidFill>
                <a:schemeClr val="folHlink"/>
              </a:solidFill>
              <a:bevel/>
              <a:headEnd type="triangle" w="med" len="med"/>
              <a:tailEnd/>
            </a:ln>
          </p:spPr>
          <p:txBody>
            <a:bodyPr wrap="none" anchor="ctr"/>
            <a:lstStyle/>
            <a:p>
              <a:endParaRPr lang="zh-CN" altLang="zh-CN">
                <a:solidFill>
                  <a:srgbClr val="000000"/>
                </a:solidFill>
                <a:sym typeface="Verdana" pitchFamily="34" charset="0"/>
              </a:endParaRPr>
            </a:p>
          </p:txBody>
        </p:sp>
      </p:grpSp>
      <p:grpSp>
        <p:nvGrpSpPr>
          <p:cNvPr id="8" name="Group 8">
            <a:extLst>
              <a:ext uri="{FF2B5EF4-FFF2-40B4-BE49-F238E27FC236}">
                <a16:creationId xmlns:a16="http://schemas.microsoft.com/office/drawing/2014/main" id="{02DED994-9AC5-478D-831B-7C99E49DF176}"/>
              </a:ext>
            </a:extLst>
          </p:cNvPr>
          <p:cNvGrpSpPr>
            <a:grpSpLocks/>
          </p:cNvGrpSpPr>
          <p:nvPr/>
        </p:nvGrpSpPr>
        <p:grpSpPr bwMode="auto">
          <a:xfrm flipH="1">
            <a:off x="5181600" y="5282611"/>
            <a:ext cx="289992" cy="813390"/>
            <a:chOff x="0" y="0"/>
            <a:chExt cx="288" cy="1200"/>
          </a:xfrm>
        </p:grpSpPr>
        <p:sp>
          <p:nvSpPr>
            <p:cNvPr id="9" name="Arc 9">
              <a:extLst>
                <a:ext uri="{FF2B5EF4-FFF2-40B4-BE49-F238E27FC236}">
                  <a16:creationId xmlns:a16="http://schemas.microsoft.com/office/drawing/2014/main" id="{8419E48C-A15B-4DF5-BA1F-CCF9DB362C73}"/>
                </a:ext>
              </a:extLst>
            </p:cNvPr>
            <p:cNvSpPr>
              <a:spLocks noChangeArrowheads="1"/>
            </p:cNvSpPr>
            <p:nvPr/>
          </p:nvSpPr>
          <p:spPr bwMode="auto">
            <a:xfrm flipH="1" flipV="1">
              <a:off x="0" y="576"/>
              <a:ext cx="288" cy="6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1" y="0"/>
                  </a:moveTo>
                  <a:cubicBezTo>
                    <a:pt x="11929" y="0"/>
                    <a:pt x="21600" y="9670"/>
                    <a:pt x="21600" y="21600"/>
                  </a:cubicBezTo>
                </a:path>
                <a:path w="21600" h="21600">
                  <a:moveTo>
                    <a:pt x="-1" y="0"/>
                  </a:moveTo>
                  <a:cubicBezTo>
                    <a:pt x="11929" y="0"/>
                    <a:pt x="21600" y="9670"/>
                    <a:pt x="21600" y="21600"/>
                  </a:cubicBezTo>
                  <a:lnTo>
                    <a:pt x="0" y="21600"/>
                  </a:lnTo>
                  <a:lnTo>
                    <a:pt x="-1" y="0"/>
                  </a:lnTo>
                  <a:close/>
                </a:path>
              </a:pathLst>
            </a:custGeom>
            <a:noFill/>
            <a:ln w="28575" cmpd="sng">
              <a:solidFill>
                <a:schemeClr val="folHlink"/>
              </a:solidFill>
              <a:bevel/>
              <a:headEnd/>
              <a:tailEnd/>
            </a:ln>
          </p:spPr>
          <p:txBody>
            <a:bodyPr wrap="none" anchor="ctr"/>
            <a:lstStyle/>
            <a:p>
              <a:endParaRPr lang="zh-CN" altLang="zh-CN">
                <a:solidFill>
                  <a:srgbClr val="000000"/>
                </a:solidFill>
                <a:sym typeface="Verdana" pitchFamily="34" charset="0"/>
              </a:endParaRPr>
            </a:p>
          </p:txBody>
        </p:sp>
        <p:sp>
          <p:nvSpPr>
            <p:cNvPr id="10" name="Arc 10">
              <a:extLst>
                <a:ext uri="{FF2B5EF4-FFF2-40B4-BE49-F238E27FC236}">
                  <a16:creationId xmlns:a16="http://schemas.microsoft.com/office/drawing/2014/main" id="{75783945-92A5-475E-BC6E-05DF4B347CC5}"/>
                </a:ext>
              </a:extLst>
            </p:cNvPr>
            <p:cNvSpPr>
              <a:spLocks/>
            </p:cNvSpPr>
            <p:nvPr/>
          </p:nvSpPr>
          <p:spPr bwMode="auto">
            <a:xfrm flipH="1">
              <a:off x="0" y="0"/>
              <a:ext cx="288" cy="6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1" y="0"/>
                  </a:moveTo>
                  <a:cubicBezTo>
                    <a:pt x="11929" y="0"/>
                    <a:pt x="21600" y="9670"/>
                    <a:pt x="21600" y="21600"/>
                  </a:cubicBezTo>
                </a:path>
                <a:path w="21600" h="21600">
                  <a:moveTo>
                    <a:pt x="-1" y="0"/>
                  </a:moveTo>
                  <a:cubicBezTo>
                    <a:pt x="11929" y="0"/>
                    <a:pt x="21600" y="9670"/>
                    <a:pt x="21600" y="21600"/>
                  </a:cubicBezTo>
                  <a:lnTo>
                    <a:pt x="0" y="21600"/>
                  </a:lnTo>
                  <a:lnTo>
                    <a:pt x="-1" y="0"/>
                  </a:lnTo>
                  <a:close/>
                </a:path>
              </a:pathLst>
            </a:custGeom>
            <a:noFill/>
            <a:ln w="28575" cmpd="sng">
              <a:solidFill>
                <a:schemeClr val="folHlink"/>
              </a:solidFill>
              <a:bevel/>
              <a:headEnd type="triangle" w="med" len="med"/>
              <a:tailEnd/>
            </a:ln>
          </p:spPr>
          <p:txBody>
            <a:bodyPr wrap="none" anchor="ctr"/>
            <a:lstStyle/>
            <a:p>
              <a:endParaRPr lang="zh-CN" altLang="zh-CN">
                <a:solidFill>
                  <a:srgbClr val="000000"/>
                </a:solidFill>
                <a:sym typeface="Verdana" pitchFamily="34" charset="0"/>
              </a:endParaRPr>
            </a:p>
          </p:txBody>
        </p:sp>
      </p:grpSp>
      <p:sp>
        <p:nvSpPr>
          <p:cNvPr id="12" name="对话气泡: 圆角矩形 11">
            <a:extLst>
              <a:ext uri="{FF2B5EF4-FFF2-40B4-BE49-F238E27FC236}">
                <a16:creationId xmlns:a16="http://schemas.microsoft.com/office/drawing/2014/main" id="{74B49AFC-2E33-4BCD-A9DB-32CC6D05E080}"/>
              </a:ext>
            </a:extLst>
          </p:cNvPr>
          <p:cNvSpPr/>
          <p:nvPr/>
        </p:nvSpPr>
        <p:spPr>
          <a:xfrm>
            <a:off x="5326596" y="4121217"/>
            <a:ext cx="3669109" cy="1223962"/>
          </a:xfrm>
          <a:prstGeom prst="wedgeRoundRectCallout">
            <a:avLst>
              <a:gd name="adj1" fmla="val -108304"/>
              <a:gd name="adj2" fmla="val 95078"/>
              <a:gd name="adj3" fmla="val 16667"/>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400" b="0" dirty="0">
                <a:solidFill>
                  <a:schemeClr val="bg1"/>
                </a:solidFill>
                <a:latin typeface="微软雅黑" pitchFamily="34" charset="-122"/>
                <a:ea typeface="微软雅黑" pitchFamily="34" charset="-122"/>
                <a:sym typeface="微软雅黑" pitchFamily="34" charset="-122"/>
              </a:rPr>
              <a:t>R1</a:t>
            </a:r>
            <a:r>
              <a:rPr lang="zh-CN" altLang="en-US" sz="2400" b="0" dirty="0">
                <a:solidFill>
                  <a:schemeClr val="bg1"/>
                </a:solidFill>
                <a:latin typeface="微软雅黑" pitchFamily="34" charset="-122"/>
                <a:ea typeface="微软雅黑" pitchFamily="34" charset="-122"/>
                <a:sym typeface="微软雅黑" pitchFamily="34" charset="-122"/>
              </a:rPr>
              <a:t>的值依赖于数据流（之前多条指令），具体由分支指令决定！！</a:t>
            </a:r>
            <a:endParaRPr lang="zh-CN" altLang="en-US" sz="2400" b="0" dirty="0">
              <a:solidFill>
                <a:schemeClr val="bg1"/>
              </a:solidFill>
              <a:latin typeface="微软雅黑" panose="020B0503020204020204" pitchFamily="34" charset="-122"/>
              <a:ea typeface="微软雅黑" panose="020B0503020204020204" pitchFamily="34" charset="-122"/>
            </a:endParaRPr>
          </a:p>
        </p:txBody>
      </p:sp>
      <p:sp>
        <p:nvSpPr>
          <p:cNvPr id="13" name="标题 1"/>
          <p:cNvSpPr txBox="1">
            <a:spLocks/>
          </p:cNvSpPr>
          <p:nvPr/>
        </p:nvSpPr>
        <p:spPr>
          <a:xfrm>
            <a:off x="0" y="268542"/>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smtClean="0">
                <a:latin typeface="微软雅黑" panose="020B0503020204020204" pitchFamily="34" charset="-122"/>
                <a:ea typeface="微软雅黑" panose="020B0503020204020204" pitchFamily="34" charset="-122"/>
              </a:rPr>
              <a:t>保持</a:t>
            </a:r>
            <a:r>
              <a:rPr lang="zh-CN" altLang="en-US" sz="3600" b="0" kern="0" dirty="0">
                <a:latin typeface="微软雅黑" panose="020B0503020204020204" pitchFamily="34" charset="-122"/>
                <a:ea typeface="微软雅黑" panose="020B0503020204020204" pitchFamily="34" charset="-122"/>
              </a:rPr>
              <a:t>控制</a:t>
            </a:r>
            <a:r>
              <a:rPr lang="zh-CN" altLang="en-US" sz="3600" b="0" kern="0" dirty="0" smtClean="0">
                <a:latin typeface="微软雅黑" panose="020B0503020204020204" pitchFamily="34" charset="-122"/>
                <a:ea typeface="微软雅黑" panose="020B0503020204020204" pitchFamily="34" charset="-122"/>
              </a:rPr>
              <a:t>相关</a:t>
            </a:r>
            <a:endParaRPr lang="zh-CN" altLang="en-US" sz="3600" b="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76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26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26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26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mVmMTA2YmI5NmE1MDU3ZmE1Y2I3ZGVhNjA3YjFmZWIifQ=="/>
</p:tagLst>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lumMod val="20000"/>
            <a:lumOff val="80000"/>
          </a:schemeClr>
        </a:solidFill>
        <a:ln>
          <a:headEnd type="none" w="med" len="med"/>
          <a:tailEnd type="none" w="med" len="med"/>
        </a:ln>
      </a:spPr>
      <a:bodyPr vert="horz" wrap="square" lIns="91440" tIns="45720" rIns="91440" bIns="45720" numCol="1" rtlCol="0"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2400" b="0" i="0" u="none" strike="noStrike" cap="none" normalizeH="0" baseline="0" dirty="0" smtClean="0">
            <a:ln>
              <a:noFill/>
            </a:ln>
            <a:solidFill>
              <a:schemeClr val="tx1"/>
            </a:solidFill>
            <a:effectLst/>
          </a:defRPr>
        </a:defPPr>
      </a:lstStyle>
      <a:style>
        <a:lnRef idx="2">
          <a:schemeClr val="accent6"/>
        </a:lnRef>
        <a:fillRef idx="1">
          <a:schemeClr val="lt1"/>
        </a:fillRef>
        <a:effectRef idx="0">
          <a:schemeClr val="accent6"/>
        </a:effectRef>
        <a:fontRef idx="minor">
          <a:schemeClr val="dk1"/>
        </a:fontRef>
      </a:style>
    </a:spDef>
    <a:lnDef>
      <a:spPr bwMode="auto">
        <a:solidFill>
          <a:schemeClr val="accent1"/>
        </a:solidFill>
        <a:ln w="25400" cap="flat" cmpd="sng" algn="ctr">
          <a:solidFill>
            <a:schemeClr val="tx2"/>
          </a:solidFill>
          <a:prstDash val="solid"/>
          <a:round/>
          <a:headEnd type="none" w="med" len="med"/>
          <a:tailEnd type="arrow"/>
        </a:ln>
      </a:spPr>
      <a:body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1803</Words>
  <Application>Microsoft Office PowerPoint</Application>
  <PresentationFormat>全屏显示(4:3)</PresentationFormat>
  <Paragraphs>289</Paragraphs>
  <Slides>29</Slides>
  <Notes>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29</vt:i4>
      </vt:variant>
    </vt:vector>
  </HeadingPairs>
  <TitlesOfParts>
    <vt:vector size="46" baseType="lpstr">
      <vt:lpstr>Tahoma</vt:lpstr>
      <vt:lpstr>Arial</vt:lpstr>
      <vt:lpstr>楷体</vt:lpstr>
      <vt:lpstr>宋体</vt:lpstr>
      <vt:lpstr>Wingdings</vt:lpstr>
      <vt:lpstr>微软雅黑</vt:lpstr>
      <vt:lpstr>Times New Roman</vt:lpstr>
      <vt:lpstr>Tw Cen MT Condensed Extra Bold</vt:lpstr>
      <vt:lpstr>Verdana</vt:lpstr>
      <vt:lpstr>黑体</vt:lpstr>
      <vt:lpstr>华文行楷</vt:lpstr>
      <vt:lpstr>Wingdings 2</vt:lpstr>
      <vt:lpstr>Calibri</vt:lpstr>
      <vt:lpstr>Agency FB</vt:lpstr>
      <vt:lpstr>楷体_GB2312</vt:lpstr>
      <vt:lpstr>Tw Cen MT</vt:lpstr>
      <vt:lpstr>Default Design</vt:lpstr>
      <vt:lpstr>计算机体系结构</vt:lpstr>
      <vt:lpstr>本节提纲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下一个主题  指令级并行性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2013-10-18T04:54:00Z</dcterms:created>
  <dcterms:modified xsi:type="dcterms:W3CDTF">2022-11-23T15:14:22Z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3AB3F859501A4FFA831B5F550C0FB638</vt:lpwstr>
  </property>
  <property fmtid="{D5CDD505-2E9C-101B-9397-08002B2CF9AE}" pid="3" name="KSOProductBuildVer">
    <vt:lpwstr>2052-11.1.0.12313</vt:lpwstr>
  </property>
</Properties>
</file>