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67"/>
  </p:notesMasterIdLst>
  <p:sldIdLst>
    <p:sldId id="256" r:id="rId2"/>
    <p:sldId id="6856" r:id="rId3"/>
    <p:sldId id="851" r:id="rId4"/>
    <p:sldId id="852" r:id="rId5"/>
    <p:sldId id="853" r:id="rId6"/>
    <p:sldId id="854" r:id="rId7"/>
    <p:sldId id="855" r:id="rId8"/>
    <p:sldId id="856" r:id="rId9"/>
    <p:sldId id="857" r:id="rId10"/>
    <p:sldId id="859" r:id="rId11"/>
    <p:sldId id="858" r:id="rId12"/>
    <p:sldId id="694" r:id="rId13"/>
    <p:sldId id="696" r:id="rId14"/>
    <p:sldId id="695" r:id="rId15"/>
    <p:sldId id="697" r:id="rId16"/>
    <p:sldId id="698" r:id="rId17"/>
    <p:sldId id="699" r:id="rId18"/>
    <p:sldId id="700" r:id="rId19"/>
    <p:sldId id="701" r:id="rId20"/>
    <p:sldId id="702" r:id="rId21"/>
    <p:sldId id="703" r:id="rId22"/>
    <p:sldId id="704" r:id="rId23"/>
    <p:sldId id="705" r:id="rId24"/>
    <p:sldId id="706" r:id="rId25"/>
    <p:sldId id="707" r:id="rId26"/>
    <p:sldId id="708" r:id="rId27"/>
    <p:sldId id="709" r:id="rId28"/>
    <p:sldId id="710" r:id="rId29"/>
    <p:sldId id="711" r:id="rId30"/>
    <p:sldId id="712" r:id="rId31"/>
    <p:sldId id="713" r:id="rId32"/>
    <p:sldId id="714" r:id="rId33"/>
    <p:sldId id="715" r:id="rId34"/>
    <p:sldId id="716" r:id="rId35"/>
    <p:sldId id="717" r:id="rId36"/>
    <p:sldId id="718" r:id="rId37"/>
    <p:sldId id="721" r:id="rId38"/>
    <p:sldId id="6857" r:id="rId39"/>
    <p:sldId id="753" r:id="rId40"/>
    <p:sldId id="754" r:id="rId41"/>
    <p:sldId id="755" r:id="rId42"/>
    <p:sldId id="756" r:id="rId43"/>
    <p:sldId id="757" r:id="rId44"/>
    <p:sldId id="758" r:id="rId45"/>
    <p:sldId id="759" r:id="rId46"/>
    <p:sldId id="760" r:id="rId47"/>
    <p:sldId id="761" r:id="rId48"/>
    <p:sldId id="762" r:id="rId49"/>
    <p:sldId id="763" r:id="rId50"/>
    <p:sldId id="764" r:id="rId51"/>
    <p:sldId id="1505" r:id="rId52"/>
    <p:sldId id="766" r:id="rId53"/>
    <p:sldId id="767" r:id="rId54"/>
    <p:sldId id="768" r:id="rId55"/>
    <p:sldId id="770" r:id="rId56"/>
    <p:sldId id="771" r:id="rId57"/>
    <p:sldId id="772" r:id="rId58"/>
    <p:sldId id="773" r:id="rId59"/>
    <p:sldId id="774" r:id="rId60"/>
    <p:sldId id="776" r:id="rId61"/>
    <p:sldId id="777" r:id="rId62"/>
    <p:sldId id="778" r:id="rId63"/>
    <p:sldId id="779" r:id="rId64"/>
    <p:sldId id="6858" r:id="rId65"/>
    <p:sldId id="6828" r:id="rId66"/>
  </p:sldIdLst>
  <p:sldSz cx="9144000" cy="6858000" type="screen4x3"/>
  <p:notesSz cx="6858000" cy="9144000"/>
  <p:embeddedFontLst>
    <p:embeddedFont>
      <p:font typeface="Geneva" panose="020B0500000000000000"/>
      <p:regular r:id="rId68"/>
    </p:embeddedFont>
    <p:embeddedFont>
      <p:font typeface="楷体" panose="02010609060101010101" pitchFamily="49" charset="-122"/>
      <p:regular r:id="rId69"/>
    </p:embeddedFont>
    <p:embeddedFont>
      <p:font typeface="Verdana" panose="020B0604030504040204" pitchFamily="34" charset="0"/>
      <p:regular r:id="rId70"/>
      <p:bold r:id="rId71"/>
      <p:italic r:id="rId72"/>
      <p:boldItalic r:id="rId73"/>
    </p:embeddedFont>
    <p:embeddedFont>
      <p:font typeface="黑体" panose="02010609060101010101" pitchFamily="49" charset="-122"/>
      <p:regular r:id="rId74"/>
    </p:embeddedFont>
    <p:embeddedFont>
      <p:font typeface="微软雅黑" panose="020B0503020204020204" pitchFamily="34" charset="-122"/>
      <p:regular r:id="rId75"/>
      <p:bold r:id="rId76"/>
    </p:embeddedFont>
    <p:embeddedFont>
      <p:font typeface="Wingdings 2" panose="05020102010507070707" pitchFamily="18" charset="2"/>
      <p:regular r:id="rId77"/>
    </p:embeddedFont>
    <p:embeddedFont>
      <p:font typeface="Calibri" panose="020F0502020204030204" pitchFamily="34" charset="0"/>
      <p:regular r:id="rId78"/>
      <p:bold r:id="rId79"/>
      <p:italic r:id="rId80"/>
      <p:boldItalic r:id="rId81"/>
    </p:embeddedFont>
    <p:embeddedFont>
      <p:font typeface="Tahoma" panose="020B0604030504040204" pitchFamily="34" charset="0"/>
      <p:regular r:id="rId82"/>
      <p:bold r:id="rId83"/>
    </p:embeddedFont>
    <p:embeddedFont>
      <p:font typeface="Tw Cen MT" panose="020B0602020104020603" pitchFamily="34" charset="0"/>
      <p:regular r:id="rId84"/>
      <p:bold r:id="rId85"/>
      <p:italic r:id="rId86"/>
      <p:boldItalic r:id="rId87"/>
    </p:embeddedFont>
    <p:embeddedFont>
      <p:font typeface="华文行楷" panose="02010800040101010101" pitchFamily="2" charset="-122"/>
      <p:regular r:id="rId88"/>
    </p:embeddedFont>
  </p:embeddedFontLst>
  <p:custDataLst>
    <p:tags r:id="rId89"/>
  </p:custDataLst>
  <p:defaultTextStyle>
    <a:defPPr>
      <a:defRPr lang="en-US"/>
    </a:defPPr>
    <a:lvl1pPr algn="l" rtl="0" fontAlgn="base">
      <a:spcBef>
        <a:spcPct val="0"/>
      </a:spcBef>
      <a:spcAft>
        <a:spcPct val="0"/>
      </a:spcAft>
      <a:defRPr sz="32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4">
          <p15:clr>
            <a:srgbClr val="A4A3A4"/>
          </p15:clr>
        </p15:guide>
      </p15:sldGuideLst>
    </p:ext>
    <p:ext uri="{2D200454-40CA-4A62-9FC3-DE9A4176ACB9}">
      <p15:notesGuideLst xmlns:p15="http://schemas.microsoft.com/office/powerpoint/2012/main">
        <p15:guide id="1" orient="horz" pos="2882">
          <p15:clr>
            <a:srgbClr val="A4A3A4"/>
          </p15:clr>
        </p15:guide>
        <p15:guide id="2" pos="21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03399"/>
    <a:srgbClr val="9A5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1754" autoAdjust="0"/>
  </p:normalViewPr>
  <p:slideViewPr>
    <p:cSldViewPr snapToGrid="0">
      <p:cViewPr varScale="1">
        <p:scale>
          <a:sx n="78" d="100"/>
          <a:sy n="78" d="100"/>
        </p:scale>
        <p:origin x="1675" y="67"/>
      </p:cViewPr>
      <p:guideLst>
        <p:guide orient="horz" pos="2162"/>
        <p:guide pos="2884"/>
      </p:guideLst>
    </p:cSldViewPr>
  </p:slideViewPr>
  <p:outlineViewPr>
    <p:cViewPr>
      <p:scale>
        <a:sx n="33" d="100"/>
        <a:sy n="33" d="100"/>
      </p:scale>
      <p:origin x="0" y="696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796" y="78"/>
      </p:cViewPr>
      <p:guideLst>
        <p:guide orient="horz" pos="2882"/>
        <p:guide pos="216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84" Type="http://schemas.openxmlformats.org/officeDocument/2006/relationships/font" Target="fonts/font17.fntdata"/><Relationship Id="rId89"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font" Target="fonts/font18.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font" Target="fonts/font16.fntdata"/><Relationship Id="rId88" Type="http://schemas.openxmlformats.org/officeDocument/2006/relationships/font" Target="fonts/font21.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20.fntdata"/><Relationship Id="rId61" Type="http://schemas.openxmlformats.org/officeDocument/2006/relationships/slide" Target="slides/slide60.xml"/><Relationship Id="rId82"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10.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defRPr>
            </a:lvl1pPr>
          </a:lstStyle>
          <a:p>
            <a:fld id="{3FFABDBD-A15D-4120-AC7D-6B6EC1163407}"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ABDBD-A15D-4120-AC7D-6B6EC1163407}" type="slidenum">
              <a:rPr lang="en-US" altLang="en-US" smtClean="0"/>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43</a:t>
            </a:fld>
            <a:endParaRPr lang="en-US" altLang="zh-CN"/>
          </a:p>
        </p:txBody>
      </p:sp>
    </p:spTree>
    <p:extLst>
      <p:ext uri="{BB962C8B-B14F-4D97-AF65-F5344CB8AC3E}">
        <p14:creationId xmlns:p14="http://schemas.microsoft.com/office/powerpoint/2010/main" val="822497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65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3213563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顺序执行，读写寄存器的顺序与程序顺序一致，所以不存在冒险。</a:t>
            </a:r>
          </a:p>
        </p:txBody>
      </p:sp>
      <p:sp>
        <p:nvSpPr>
          <p:cNvPr id="4" name="灯片编号占位符 3"/>
          <p:cNvSpPr>
            <a:spLocks noGrp="1"/>
          </p:cNvSpPr>
          <p:nvPr>
            <p:ph type="sldNum" sz="quarter" idx="10"/>
          </p:nvPr>
        </p:nvSpPr>
        <p:spPr/>
        <p:txBody>
          <a:bodyPr/>
          <a:lstStyle/>
          <a:p>
            <a:fld id="{3FFABDBD-A15D-4120-AC7D-6B6EC1163407}" type="slidenum">
              <a:rPr lang="en-US" altLang="en-US" smtClean="0"/>
              <a:t>8</a:t>
            </a:fld>
            <a:endParaRPr lang="en-US" altLang="en-US"/>
          </a:p>
        </p:txBody>
      </p:sp>
    </p:spTree>
    <p:extLst>
      <p:ext uri="{BB962C8B-B14F-4D97-AF65-F5344CB8AC3E}">
        <p14:creationId xmlns:p14="http://schemas.microsoft.com/office/powerpoint/2010/main" val="1099242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endParaRPr lang="en-US" altLang="zh-CN"/>
          </a:p>
        </p:txBody>
      </p:sp>
    </p:spTree>
    <p:extLst>
      <p:ext uri="{BB962C8B-B14F-4D97-AF65-F5344CB8AC3E}">
        <p14:creationId xmlns:p14="http://schemas.microsoft.com/office/powerpoint/2010/main" val="2681247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body" idx="1"/>
          </p:nvPr>
        </p:nvSpPr>
        <p:spPr>
          <a:xfrm>
            <a:off x="1323764" y="3228896"/>
            <a:ext cx="7280698" cy="3058954"/>
          </a:xfrm>
          <a:noFill/>
          <a:ln/>
        </p:spPr>
        <p:txBody>
          <a:bodyPr lIns="90487" tIns="44450" rIns="90487" bIns="44450"/>
          <a:lstStyle/>
          <a:p>
            <a:endParaRPr lang="en-US" altLang="zh-CN" dirty="0">
              <a:latin typeface="Arial" pitchFamily="34" charset="0"/>
            </a:endParaRPr>
          </a:p>
        </p:txBody>
      </p:sp>
      <p:sp>
        <p:nvSpPr>
          <p:cNvPr id="192515" name="Rectangle 3"/>
          <p:cNvSpPr>
            <a:spLocks noGrp="1" noRot="1" noChangeAspect="1" noChangeArrowheads="1" noTextEdit="1"/>
          </p:cNvSpPr>
          <p:nvPr>
            <p:ph type="sldImg"/>
          </p:nvPr>
        </p:nvSpPr>
        <p:spPr>
          <a:ln w="12700" cap="flat">
            <a:solidFill>
              <a:schemeClr val="tx1"/>
            </a:solidFill>
          </a:ln>
        </p:spPr>
      </p:sp>
      <p:sp>
        <p:nvSpPr>
          <p:cNvPr id="2" name="页脚占位符 1"/>
          <p:cNvSpPr>
            <a:spLocks noGrp="1"/>
          </p:cNvSpPr>
          <p:nvPr>
            <p:ph type="ftr" sz="quarter" idx="10"/>
          </p:nvPr>
        </p:nvSpPr>
        <p:spPr/>
        <p:txBody>
          <a:bodyPr/>
          <a:lstStyle/>
          <a:p>
            <a:pPr>
              <a:defRPr/>
            </a:pP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a:xfrm>
            <a:off x="1323764" y="3228896"/>
            <a:ext cx="7280698" cy="3058954"/>
          </a:xfrm>
          <a:noFill/>
          <a:ln/>
        </p:spPr>
        <p:txBody>
          <a:bodyPr/>
          <a:lstStyle/>
          <a:p>
            <a:endParaRPr lang="zh-CN" altLang="en-US">
              <a:latin typeface="Arial" pitchFamily="34" charset="0"/>
            </a:endParaRPr>
          </a:p>
        </p:txBody>
      </p:sp>
      <p:sp>
        <p:nvSpPr>
          <p:cNvPr id="2" name="页脚占位符 1"/>
          <p:cNvSpPr>
            <a:spLocks noGrp="1"/>
          </p:cNvSpPr>
          <p:nvPr>
            <p:ph type="ftr" sz="quarter" idx="10"/>
          </p:nvPr>
        </p:nvSpPr>
        <p:spPr/>
        <p:txBody>
          <a:bodyPr/>
          <a:lstStyle/>
          <a:p>
            <a:pPr>
              <a:defRPr/>
            </a:pP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15</a:t>
            </a:fld>
            <a:endParaRPr lang="en-US" altLang="zh-CN"/>
          </a:p>
        </p:txBody>
      </p:sp>
    </p:spTree>
    <p:extLst>
      <p:ext uri="{BB962C8B-B14F-4D97-AF65-F5344CB8AC3E}">
        <p14:creationId xmlns:p14="http://schemas.microsoft.com/office/powerpoint/2010/main" val="100435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body" idx="1"/>
          </p:nvPr>
        </p:nvSpPr>
        <p:spPr>
          <a:xfrm>
            <a:off x="1323764" y="3228896"/>
            <a:ext cx="7280698" cy="3058954"/>
          </a:xfrm>
          <a:noFill/>
          <a:ln/>
        </p:spPr>
        <p:txBody>
          <a:bodyPr lIns="90487" tIns="44450" rIns="90487" bIns="44450"/>
          <a:lstStyle/>
          <a:p>
            <a:endParaRPr lang="en-US" altLang="zh-CN" dirty="0">
              <a:latin typeface="Arial" pitchFamily="34" charset="0"/>
            </a:endParaRPr>
          </a:p>
        </p:txBody>
      </p:sp>
      <p:sp>
        <p:nvSpPr>
          <p:cNvPr id="195587" name="Rectangle 3"/>
          <p:cNvSpPr>
            <a:spLocks noGrp="1" noRot="1" noChangeAspect="1" noChangeArrowheads="1" noTextEdit="1"/>
          </p:cNvSpPr>
          <p:nvPr>
            <p:ph type="sldImg"/>
          </p:nvPr>
        </p:nvSpPr>
        <p:spPr>
          <a:ln w="12700" cap="flat">
            <a:solidFill>
              <a:schemeClr val="tx1"/>
            </a:solidFill>
          </a:ln>
        </p:spPr>
      </p:sp>
      <p:sp>
        <p:nvSpPr>
          <p:cNvPr id="2" name="页脚占位符 1"/>
          <p:cNvSpPr>
            <a:spLocks noGrp="1"/>
          </p:cNvSpPr>
          <p:nvPr>
            <p:ph type="ftr" sz="quarter" idx="10"/>
          </p:nvPr>
        </p:nvSpPr>
        <p:spPr/>
        <p:txBody>
          <a:bodyPr/>
          <a:lstStyle/>
          <a:p>
            <a:pPr>
              <a:defRPr/>
            </a:pP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FABDBD-A15D-4120-AC7D-6B6EC1163407}" type="slidenum">
              <a:rPr lang="en-US" altLang="en-US" smtClean="0"/>
              <a:t>39</a:t>
            </a:fld>
            <a:endParaRPr lang="en-US" altLang="en-US"/>
          </a:p>
        </p:txBody>
      </p:sp>
    </p:spTree>
    <p:extLst>
      <p:ext uri="{BB962C8B-B14F-4D97-AF65-F5344CB8AC3E}">
        <p14:creationId xmlns:p14="http://schemas.microsoft.com/office/powerpoint/2010/main" val="1170060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5"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6" name="Rectangle 12"/>
          <p:cNvSpPr>
            <a:spLocks noGrp="1" noChangeArrowheads="1"/>
          </p:cNvSpPr>
          <p:nvPr>
            <p:ph type="sldNum" sz="quarter" idx="12"/>
          </p:nvPr>
        </p:nvSpPr>
        <p:spPr/>
        <p:txBody>
          <a:bodyPr/>
          <a:lstStyle>
            <a:lvl1pPr>
              <a:defRPr/>
            </a:lvl1pPr>
          </a:lstStyle>
          <a:p>
            <a:fld id="{281828B1-9571-413B-8DF6-88C4749FAF08}" type="slidenum">
              <a:rPr lang="en-US" altLang="en-US"/>
              <a:t>‹#›</a:t>
            </a:fld>
            <a:endParaRPr lang="en-US" altLang="en-US"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4"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5" name="Rectangle 12"/>
          <p:cNvSpPr>
            <a:spLocks noGrp="1" noChangeArrowheads="1"/>
          </p:cNvSpPr>
          <p:nvPr>
            <p:ph type="sldNum" sz="quarter" idx="12"/>
          </p:nvPr>
        </p:nvSpPr>
        <p:spPr/>
        <p:txBody>
          <a:bodyPr/>
          <a:lstStyle>
            <a:lvl1pPr>
              <a:defRPr/>
            </a:lvl1pPr>
          </a:lstStyle>
          <a:p>
            <a:fld id="{1AEA45D1-D4B8-44CC-BE7C-EE654AA999B5}" type="slidenum">
              <a:rPr lang="en-US" altLang="en-US"/>
              <a:t>‹#›</a:t>
            </a:fld>
            <a:endParaRPr lang="en-US" altLang="en-US"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3"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915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en-US" altLang="en-US"/>
              <a:t>Click to edit Master title style</a:t>
            </a:r>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ln>
          <a:effectLst/>
        </p:spPr>
        <p:txBody>
          <a:bodyPr vert="horz" wrap="square" lIns="101882" tIns="50941" rIns="101882" bIns="50941" numCol="1" anchor="t" anchorCtr="0" compatLnSpc="1"/>
          <a:lstStyle>
            <a:lvl1pPr algn="r" eaLnBrk="0" hangingPunct="0">
              <a:defRPr sz="900" b="0">
                <a:latin typeface="+mn-lt"/>
                <a:cs typeface="Arial" panose="020B0604020202020204" pitchFamily="34" charset="0"/>
              </a:defRPr>
            </a:lvl1pPr>
          </a:lstStyle>
          <a:p>
            <a:r>
              <a:rPr lang="en-US" altLang="en-US" dirty="0" err="1"/>
              <a:t>Hyeontaek</a:t>
            </a:r>
            <a:r>
              <a:rPr lang="en-US" altLang="en-US" dirty="0"/>
              <a:t> Lim © April 14</a:t>
            </a:r>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ln>
          <a:effectLst/>
        </p:spPr>
        <p:txBody>
          <a:bodyPr vert="horz" wrap="square" lIns="101882" tIns="50941" rIns="101882" bIns="50941" numCol="1" anchor="t" anchorCtr="0" compatLnSpc="1"/>
          <a:lstStyle>
            <a:lvl1pPr eaLnBrk="0" hangingPunct="0">
              <a:defRPr sz="900" b="0">
                <a:latin typeface="+mn-lt"/>
                <a:cs typeface="Arial" panose="020B0604020202020204" pitchFamily="34" charset="0"/>
              </a:defRPr>
            </a:lvl1pPr>
          </a:lstStyle>
          <a:p>
            <a:endParaRPr lang="en-US" altLang="en-US" dirty="0"/>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900" b="0">
                <a:latin typeface="+mn-lt"/>
                <a:cs typeface="Arial" panose="020B0604020202020204" pitchFamily="34" charset="0"/>
              </a:defRPr>
            </a:lvl1pPr>
          </a:lstStyle>
          <a:p>
            <a:fld id="{DD4DE553-3661-4A74-A98D-B84EF2586A6D}" type="slidenum">
              <a:rPr lang="en-US" altLang="en-US" smtClean="0"/>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Scoreboard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2.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3.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5.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6.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7.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9.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0.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1.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mlDrawing" Target="../drawings/vmlDrawing20.vml"/><Relationship Id="rId5" Type="http://schemas.openxmlformats.org/officeDocument/2006/relationships/image" Target="../media/image23.wmf"/><Relationship Id="rId4" Type="http://schemas.openxmlformats.org/officeDocument/2006/relationships/oleObject" Target="../embeddings/oleObject20.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21.vml"/><Relationship Id="rId4" Type="http://schemas.openxmlformats.org/officeDocument/2006/relationships/image" Target="../media/image24.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22.vml"/><Relationship Id="rId4" Type="http://schemas.openxmlformats.org/officeDocument/2006/relationships/image" Target="../media/image2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23.vml"/><Relationship Id="rId4" Type="http://schemas.openxmlformats.org/officeDocument/2006/relationships/image" Target="../media/image26.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3075" name="Rectangle 3"/>
          <p:cNvSpPr>
            <a:spLocks noGrp="1" noChangeArrowheads="1"/>
          </p:cNvSpPr>
          <p:nvPr>
            <p:ph type="subTitle" idx="1"/>
          </p:nvPr>
        </p:nvSpPr>
        <p:spPr>
          <a:xfrm>
            <a:off x="1371600" y="2761069"/>
            <a:ext cx="6400800" cy="755127"/>
          </a:xfrm>
        </p:spPr>
        <p:txBody>
          <a:bodyPr/>
          <a:lstStyle/>
          <a:p>
            <a:pPr eaLnBrk="1" hangingPunct="1">
              <a:buFontTx/>
              <a:buNone/>
            </a:pPr>
            <a:r>
              <a:rPr lang="en-US" altLang="zh-CN" sz="3600" dirty="0"/>
              <a:t>08. </a:t>
            </a:r>
            <a:r>
              <a:rPr lang="zh-CN" altLang="en-US" sz="3600" dirty="0"/>
              <a:t>指令级并行性 </a:t>
            </a:r>
            <a:r>
              <a:rPr lang="en-US" altLang="zh-CN" sz="3600" dirty="0"/>
              <a:t>II</a:t>
            </a:r>
            <a:endParaRPr lang="en-US" altLang="en-US" sz="3600" baseline="30000" dirty="0"/>
          </a:p>
        </p:txBody>
      </p:sp>
      <p:sp>
        <p:nvSpPr>
          <p:cNvPr id="3076" name="Text Box 4"/>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A6D5C45-6644-4570-9428-94D06F8874A3}"/>
              </a:ext>
            </a:extLst>
          </p:cNvPr>
          <p:cNvSpPr txBox="1"/>
          <p:nvPr/>
        </p:nvSpPr>
        <p:spPr>
          <a:xfrm>
            <a:off x="455613" y="5712643"/>
            <a:ext cx="8240712" cy="954107"/>
          </a:xfrm>
          <a:prstGeom prst="rect">
            <a:avLst/>
          </a:prstGeom>
          <a:noFill/>
        </p:spPr>
        <p:txBody>
          <a:bodyPr wrap="square" rtlCol="0">
            <a:spAutoFit/>
          </a:bodyPr>
          <a:lstStyle/>
          <a:p>
            <a:pPr algn="just"/>
            <a:r>
              <a:rPr lang="en-US" altLang="zh-CN" sz="1400" dirty="0">
                <a:solidFill>
                  <a:srgbClr val="FF0000"/>
                </a:solidFill>
                <a:latin typeface="Tw Cen MT" panose="020B0602020104020603" pitchFamily="34" charset="0"/>
              </a:rPr>
              <a:t>slides are adapted from CA course of </a:t>
            </a:r>
            <a:r>
              <a:rPr lang="en-US" altLang="zh-CN" sz="1400" dirty="0" err="1">
                <a:solidFill>
                  <a:srgbClr val="FF0000"/>
                </a:solidFill>
                <a:latin typeface="Tw Cen MT" panose="020B0602020104020603" pitchFamily="34" charset="0"/>
              </a:rPr>
              <a:t>wisc</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princeton</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mit</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berkeley</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edinburg</a:t>
            </a:r>
            <a:r>
              <a:rPr lang="en-US" altLang="zh-CN" sz="1400" dirty="0">
                <a:solidFill>
                  <a:srgbClr val="FF0000"/>
                </a:solidFill>
                <a:latin typeface="Tw Cen MT" panose="020B0602020104020603" pitchFamily="34" charset="0"/>
              </a:rPr>
              <a:t>, and eth.</a:t>
            </a:r>
          </a:p>
          <a:p>
            <a:pPr algn="just"/>
            <a:r>
              <a:rPr lang="en-US" altLang="zh-CN" sz="1400"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dirty="0">
              <a:solidFill>
                <a:srgbClr val="FF0000"/>
              </a:solidFill>
              <a:latin typeface="Tw Cen MT" panose="020B06020201040206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descr="Rectangle: Click to edit Master text styles&#10;Second level&#10;Third level&#10;Fourth level&#10;Fifth level"/>
          <p:cNvSpPr>
            <a:spLocks noGrp="1" noChangeArrowheads="1"/>
          </p:cNvSpPr>
          <p:nvPr>
            <p:ph type="body" idx="4294967295"/>
          </p:nvPr>
        </p:nvSpPr>
        <p:spPr bwMode="auto">
          <a:xfrm>
            <a:off x="490194" y="1131216"/>
            <a:ext cx="8196606" cy="5517234"/>
          </a:xfrm>
          <a:prstGeom prst="rect">
            <a:avLst/>
          </a:prstGeom>
          <a:noFill/>
          <a:ln/>
        </p:spPr>
        <p:txBody>
          <a:bodyPr>
            <a:normAutofit fontScale="55000" lnSpcReduction="20000"/>
          </a:bodyPr>
          <a:lstStyle/>
          <a:p>
            <a:pPr marL="342900" lvl="1" indent="-342900" eaLnBrk="1" hangingPunct="1">
              <a:lnSpc>
                <a:spcPct val="12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59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rPr>
              <a:t>不精确异常：</a:t>
            </a:r>
            <a:endParaRPr lang="en-US" altLang="zh-CN" sz="59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endParaRP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51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rPr>
              <a:t>当执行指令</a:t>
            </a:r>
            <a:r>
              <a:rPr lang="en-US" altLang="zh-CN" sz="5100" dirty="0" err="1">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rPr>
              <a:t>i</a:t>
            </a:r>
            <a:r>
              <a:rPr lang="zh-CN" altLang="en-US" sz="51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rPr>
              <a:t>导致发生异常时处理机的现场（状态）与</a:t>
            </a:r>
            <a:r>
              <a:rPr lang="zh-CN" altLang="en-US" sz="5100" dirty="0">
                <a:solidFill>
                  <a:srgbClr val="FF0000"/>
                </a:solidFill>
                <a:latin typeface="微软雅黑" panose="020B0503020204020204" pitchFamily="34" charset="-122"/>
                <a:ea typeface="微软雅黑" panose="020B0503020204020204" pitchFamily="34" charset="-122"/>
                <a:sym typeface="黑体" pitchFamily="49" charset="-122"/>
              </a:rPr>
              <a:t>严格按程序顺序执行指令</a:t>
            </a:r>
            <a:r>
              <a:rPr lang="en-US" altLang="zh-CN" sz="5100" dirty="0" err="1">
                <a:solidFill>
                  <a:srgbClr val="FF0000"/>
                </a:solidFill>
                <a:latin typeface="微软雅黑" panose="020B0503020204020204" pitchFamily="34" charset="-122"/>
                <a:ea typeface="微软雅黑" panose="020B0503020204020204" pitchFamily="34" charset="-122"/>
                <a:sym typeface="黑体" pitchFamily="49" charset="-122"/>
              </a:rPr>
              <a:t>i</a:t>
            </a:r>
            <a:r>
              <a:rPr lang="zh-CN" altLang="en-US" sz="5100" dirty="0">
                <a:solidFill>
                  <a:srgbClr val="FF0000"/>
                </a:solidFill>
                <a:latin typeface="微软雅黑" panose="020B0503020204020204" pitchFamily="34" charset="-122"/>
                <a:ea typeface="微软雅黑" panose="020B0503020204020204" pitchFamily="34" charset="-122"/>
                <a:sym typeface="黑体" pitchFamily="49" charset="-122"/>
              </a:rPr>
              <a:t>发生异常时的现场</a:t>
            </a:r>
            <a:r>
              <a:rPr lang="zh-CN" altLang="en-US" sz="51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rPr>
              <a:t>不同。</a:t>
            </a:r>
            <a:endParaRPr lang="en-US" altLang="zh-CN" sz="51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endParaRP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5100" dirty="0" smtClean="0">
                <a:solidFill>
                  <a:schemeClr val="tx1">
                    <a:lumMod val="95000"/>
                    <a:lumOff val="5000"/>
                  </a:schemeClr>
                </a:solidFill>
                <a:latin typeface="微软雅黑" panose="020B0503020204020204" pitchFamily="34" charset="-122"/>
                <a:ea typeface="微软雅黑" panose="020B0503020204020204" pitchFamily="34" charset="-122"/>
              </a:rPr>
              <a:t>不</a:t>
            </a:r>
            <a:r>
              <a:rPr lang="zh-CN" altLang="en-US" sz="5100" dirty="0">
                <a:solidFill>
                  <a:schemeClr val="tx1">
                    <a:lumMod val="95000"/>
                    <a:lumOff val="5000"/>
                  </a:schemeClr>
                </a:solidFill>
                <a:latin typeface="微软雅黑" panose="020B0503020204020204" pitchFamily="34" charset="-122"/>
                <a:ea typeface="微软雅黑" panose="020B0503020204020204" pitchFamily="34" charset="-122"/>
              </a:rPr>
              <a:t>精确异常使得在异常处理后难以接着继续执行程序。</a:t>
            </a:r>
            <a:endParaRPr lang="zh-CN" altLang="en-US" sz="51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endParaRPr>
          </a:p>
          <a:p>
            <a:pPr marL="342900" lvl="1" indent="-342900" eaLnBrk="1" hangingPunct="1">
              <a:lnSpc>
                <a:spcPct val="12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59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rPr>
              <a:t>精确异常：</a:t>
            </a:r>
            <a:endParaRPr lang="en-US" altLang="zh-CN" sz="59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endParaRP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4400" dirty="0">
                <a:solidFill>
                  <a:schemeClr val="tx1">
                    <a:lumMod val="95000"/>
                    <a:lumOff val="5000"/>
                  </a:schemeClr>
                </a:solidFill>
                <a:latin typeface="微软雅黑" panose="020B0503020204020204" pitchFamily="34" charset="-122"/>
                <a:ea typeface="微软雅黑" panose="020B0503020204020204" pitchFamily="34" charset="-122"/>
              </a:rPr>
              <a:t>如果发生异常时处理机的现场跟严格</a:t>
            </a:r>
            <a:r>
              <a:rPr lang="zh-CN" altLang="en-US" sz="4400" dirty="0">
                <a:solidFill>
                  <a:srgbClr val="FF0000"/>
                </a:solidFill>
                <a:latin typeface="微软雅黑" panose="020B0503020204020204" pitchFamily="34" charset="-122"/>
                <a:ea typeface="微软雅黑" panose="020B0503020204020204" pitchFamily="34" charset="-122"/>
              </a:rPr>
              <a:t>按程序顺序执行指令</a:t>
            </a:r>
            <a:r>
              <a:rPr lang="en-US" altLang="zh-CN" sz="4400" dirty="0" err="1">
                <a:solidFill>
                  <a:srgbClr val="FF0000"/>
                </a:solidFill>
                <a:latin typeface="微软雅黑" panose="020B0503020204020204" pitchFamily="34" charset="-122"/>
                <a:ea typeface="微软雅黑" panose="020B0503020204020204" pitchFamily="34" charset="-122"/>
              </a:rPr>
              <a:t>i</a:t>
            </a:r>
            <a:r>
              <a:rPr lang="zh-CN" altLang="en-US" sz="4400" dirty="0">
                <a:solidFill>
                  <a:srgbClr val="FF0000"/>
                </a:solidFill>
                <a:latin typeface="微软雅黑" panose="020B0503020204020204" pitchFamily="34" charset="-122"/>
                <a:ea typeface="微软雅黑" panose="020B0503020204020204" pitchFamily="34" charset="-122"/>
              </a:rPr>
              <a:t>发生异常时的现场</a:t>
            </a:r>
            <a:r>
              <a:rPr lang="zh-CN" altLang="en-US" sz="4400" dirty="0">
                <a:solidFill>
                  <a:schemeClr val="tx1">
                    <a:lumMod val="95000"/>
                    <a:lumOff val="5000"/>
                  </a:schemeClr>
                </a:solidFill>
                <a:latin typeface="微软雅黑" panose="020B0503020204020204" pitchFamily="34" charset="-122"/>
                <a:ea typeface="微软雅黑" panose="020B0503020204020204" pitchFamily="34" charset="-122"/>
              </a:rPr>
              <a:t>相同。</a:t>
            </a:r>
            <a:endParaRPr lang="en-US" altLang="zh-CN" sz="4400" dirty="0">
              <a:solidFill>
                <a:schemeClr val="tx1">
                  <a:lumMod val="95000"/>
                  <a:lumOff val="5000"/>
                </a:schemeClr>
              </a:solidFill>
              <a:latin typeface="微软雅黑" panose="020B0503020204020204" pitchFamily="34" charset="-122"/>
              <a:ea typeface="微软雅黑" panose="020B0503020204020204" pitchFamily="34" charset="-122"/>
            </a:endParaRP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4400" b="1" dirty="0">
                <a:solidFill>
                  <a:schemeClr val="tx1">
                    <a:lumMod val="95000"/>
                    <a:lumOff val="5000"/>
                  </a:schemeClr>
                </a:solidFill>
                <a:latin typeface="微软雅黑" panose="020B0503020204020204" pitchFamily="34" charset="-122"/>
                <a:ea typeface="微软雅黑" panose="020B0503020204020204" pitchFamily="34" charset="-122"/>
              </a:rPr>
              <a:t>思考：</a:t>
            </a:r>
            <a:r>
              <a:rPr lang="zh-CN" altLang="en-US" sz="4400" dirty="0">
                <a:solidFill>
                  <a:schemeClr val="tx1">
                    <a:lumMod val="95000"/>
                    <a:lumOff val="5000"/>
                  </a:schemeClr>
                </a:solidFill>
                <a:latin typeface="微软雅黑" panose="020B0503020204020204" pitchFamily="34" charset="-122"/>
                <a:ea typeface="微软雅黑" panose="020B0503020204020204" pitchFamily="34" charset="-122"/>
              </a:rPr>
              <a:t>在动态调度下，如何保持精确异常？</a:t>
            </a:r>
            <a:endParaRPr lang="en-US" altLang="zh-CN" sz="4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 name="标题 1">
            <a:extLst>
              <a:ext uri="{FF2B5EF4-FFF2-40B4-BE49-F238E27FC236}">
                <a16:creationId xmlns:a16="http://schemas.microsoft.com/office/drawing/2014/main" id="{12623133-06E4-4D91-854E-340BDFD64C28}"/>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dirty="0">
                <a:latin typeface="微软雅黑" panose="020B0503020204020204" pitchFamily="34" charset="-122"/>
                <a:ea typeface="微软雅黑" panose="020B0503020204020204" pitchFamily="34" charset="-122"/>
                <a:sym typeface="黑体" pitchFamily="49" charset="-122"/>
              </a:rPr>
              <a:t>精确</a:t>
            </a:r>
            <a:r>
              <a:rPr lang="zh-CN" altLang="en-US" sz="3600" b="0" dirty="0" smtClean="0">
                <a:latin typeface="微软雅黑" panose="020B0503020204020204" pitchFamily="34" charset="-122"/>
                <a:ea typeface="微软雅黑" panose="020B0503020204020204" pitchFamily="34" charset="-122"/>
                <a:sym typeface="黑体" pitchFamily="49" charset="-122"/>
              </a:rPr>
              <a:t>与不精确异常</a:t>
            </a:r>
            <a:endParaRPr lang="zh-CN" altLang="en-US" sz="36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animEffect transition="in" filter="wipe(down)">
                                      <p:cBhvr>
                                        <p:cTn id="7" dur="500"/>
                                        <p:tgtEl>
                                          <p:spTgt spid="2355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3555">
                                            <p:txEl>
                                              <p:pRg st="3" end="3"/>
                                            </p:txEl>
                                          </p:spTgt>
                                        </p:tgtEl>
                                        <p:attrNameLst>
                                          <p:attrName>style.visibility</p:attrName>
                                        </p:attrNameLst>
                                      </p:cBhvr>
                                      <p:to>
                                        <p:strVal val="visible"/>
                                      </p:to>
                                    </p:set>
                                    <p:animEffect>
                                      <p:cBhvr>
                                        <p:cTn id="12" dur="500"/>
                                        <p:tgtEl>
                                          <p:spTgt spid="23555">
                                            <p:txEl>
                                              <p:pRg st="3" end="3"/>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animEffect>
                                      <p:cBhvr>
                                        <p:cTn id="15" dur="500"/>
                                        <p:tgtEl>
                                          <p:spTgt spid="2355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descr="Rectangle: Click to edit Master text styles&#10;Second level&#10;Third level&#10;Fourth level&#10;Fifth level"/>
          <p:cNvSpPr>
            <a:spLocks noGrp="1" noChangeArrowheads="1"/>
          </p:cNvSpPr>
          <p:nvPr>
            <p:ph type="body" idx="4294967295"/>
          </p:nvPr>
        </p:nvSpPr>
        <p:spPr bwMode="auto">
          <a:xfrm>
            <a:off x="480766" y="1052560"/>
            <a:ext cx="8191894" cy="5692369"/>
          </a:xfrm>
          <a:prstGeom prst="rect">
            <a:avLst/>
          </a:prstGeom>
          <a:noFill/>
          <a:ln/>
        </p:spPr>
        <p:txBody>
          <a:bodyPr>
            <a:normAutofit fontScale="55000" lnSpcReduction="20000"/>
          </a:bodyPr>
          <a:lstStyle/>
          <a:p>
            <a:pPr marL="342900" lvl="1" indent="-342900" eaLnBrk="1" hangingPunct="1">
              <a:lnSpc>
                <a:spcPct val="120000"/>
              </a:lnSpc>
              <a:spcBef>
                <a:spcPts val="0"/>
              </a:spcBef>
              <a:spcAft>
                <a:spcPts val="0"/>
              </a:spcAft>
              <a:buClr>
                <a:schemeClr val="tx1"/>
              </a:buClr>
              <a:buSzPct val="80000"/>
              <a:buFont typeface="Arial" panose="020B0604020202020204" pitchFamily="34" charset="0"/>
              <a:buChar char="•"/>
              <a:tabLst>
                <a:tab pos="895350" algn="l"/>
              </a:tabLst>
            </a:pPr>
            <a:r>
              <a:rPr lang="zh-CN" altLang="en-US" sz="5100" dirty="0">
                <a:solidFill>
                  <a:schemeClr val="tx1">
                    <a:lumMod val="95000"/>
                    <a:lumOff val="5000"/>
                  </a:schemeClr>
                </a:solidFill>
                <a:latin typeface="微软雅黑" panose="020B0503020204020204" pitchFamily="34" charset="-122"/>
                <a:ea typeface="微软雅黑" panose="020B0503020204020204" pitchFamily="34" charset="-122"/>
              </a:rPr>
              <a:t>动态调度使得指令乱序完成，会增加异常处理的难度；</a:t>
            </a:r>
            <a:endParaRPr lang="en-US" altLang="zh-CN" sz="5100" dirty="0">
              <a:solidFill>
                <a:schemeClr val="tx1">
                  <a:lumMod val="95000"/>
                  <a:lumOff val="5000"/>
                </a:schemeClr>
              </a:solidFill>
              <a:latin typeface="微软雅黑" panose="020B0503020204020204" pitchFamily="34" charset="-122"/>
              <a:ea typeface="微软雅黑" panose="020B0503020204020204" pitchFamily="34" charset="-122"/>
            </a:endParaRPr>
          </a:p>
          <a:p>
            <a:pPr marL="342900" lvl="1" indent="-342900" eaLnBrk="1" hangingPunct="1">
              <a:lnSpc>
                <a:spcPct val="120000"/>
              </a:lnSpc>
              <a:spcBef>
                <a:spcPts val="0"/>
              </a:spcBef>
              <a:spcAft>
                <a:spcPts val="0"/>
              </a:spcAft>
              <a:buClr>
                <a:schemeClr val="tx1"/>
              </a:buClr>
              <a:buSzPct val="80000"/>
              <a:buFont typeface="Arial" panose="020B0604020202020204" pitchFamily="34" charset="0"/>
              <a:buChar char="•"/>
              <a:tabLst>
                <a:tab pos="895350" algn="l"/>
              </a:tabLst>
            </a:pPr>
            <a:r>
              <a:rPr lang="zh-CN" altLang="en-US" sz="5100" dirty="0" smtClean="0">
                <a:solidFill>
                  <a:schemeClr val="tx1">
                    <a:lumMod val="95000"/>
                    <a:lumOff val="5000"/>
                  </a:schemeClr>
                </a:solidFill>
                <a:latin typeface="微软雅黑" panose="020B0503020204020204" pitchFamily="34" charset="-122"/>
                <a:ea typeface="微软雅黑" panose="020B0503020204020204" pitchFamily="34" charset="-122"/>
              </a:rPr>
              <a:t>要确保程序结果正确，动态调度需要保持正确的异常行为（</a:t>
            </a:r>
            <a:r>
              <a:rPr lang="zh-CN" altLang="en-US" sz="5100" dirty="0">
                <a:solidFill>
                  <a:schemeClr val="tx1">
                    <a:lumMod val="95000"/>
                    <a:lumOff val="5000"/>
                  </a:schemeClr>
                </a:solidFill>
                <a:latin typeface="微软雅黑" panose="020B0503020204020204" pitchFamily="34" charset="-122"/>
                <a:ea typeface="微软雅黑" panose="020B0503020204020204" pitchFamily="34" charset="-122"/>
              </a:rPr>
              <a:t>另外一个需要保持的是</a:t>
            </a:r>
            <a:r>
              <a:rPr lang="zh-CN" altLang="en-US" sz="5100" dirty="0" smtClean="0">
                <a:solidFill>
                  <a:schemeClr val="tx1">
                    <a:lumMod val="95000"/>
                    <a:lumOff val="5000"/>
                  </a:schemeClr>
                </a:solidFill>
                <a:latin typeface="微软雅黑" panose="020B0503020204020204" pitchFamily="34" charset="-122"/>
                <a:ea typeface="微软雅黑" panose="020B0503020204020204" pitchFamily="34" charset="-122"/>
              </a:rPr>
              <a:t>什么？）</a:t>
            </a:r>
            <a:endParaRPr lang="en-US" altLang="zh-CN" sz="51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4400" dirty="0" smtClean="0">
                <a:solidFill>
                  <a:schemeClr val="tx1">
                    <a:lumMod val="95000"/>
                    <a:lumOff val="5000"/>
                  </a:schemeClr>
                </a:solidFill>
                <a:latin typeface="微软雅黑" panose="020B0503020204020204" pitchFamily="34" charset="-122"/>
                <a:ea typeface="微软雅黑" panose="020B0503020204020204" pitchFamily="34" charset="-122"/>
              </a:rPr>
              <a:t>对于一条会产生异常的指令来说，只有当处理器</a:t>
            </a:r>
            <a:r>
              <a:rPr lang="zh-CN" altLang="en-US" sz="4400" b="1" dirty="0" smtClean="0">
                <a:solidFill>
                  <a:schemeClr val="tx1">
                    <a:lumMod val="95000"/>
                    <a:lumOff val="5000"/>
                  </a:schemeClr>
                </a:solidFill>
                <a:latin typeface="微软雅黑" panose="020B0503020204020204" pitchFamily="34" charset="-122"/>
                <a:ea typeface="微软雅黑" panose="020B0503020204020204" pitchFamily="34" charset="-122"/>
              </a:rPr>
              <a:t>确切地知道</a:t>
            </a:r>
            <a:r>
              <a:rPr lang="zh-CN" altLang="en-US" sz="4400" dirty="0" smtClean="0">
                <a:solidFill>
                  <a:schemeClr val="tx1">
                    <a:lumMod val="95000"/>
                    <a:lumOff val="5000"/>
                  </a:schemeClr>
                </a:solidFill>
                <a:latin typeface="微软雅黑" panose="020B0503020204020204" pitchFamily="34" charset="-122"/>
                <a:ea typeface="微软雅黑" panose="020B0503020204020204" pitchFamily="34" charset="-122"/>
              </a:rPr>
              <a:t>该指令将被执行后，才允许它产生异常。</a:t>
            </a: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4400" dirty="0" smtClean="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rPr>
              <a:t>即使</a:t>
            </a:r>
            <a:r>
              <a:rPr lang="zh-CN" altLang="en-US" sz="44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rPr>
              <a:t>保持了正确的异常行为，动态调度处理机仍可能</a:t>
            </a:r>
            <a:r>
              <a:rPr lang="zh-CN" altLang="en-US" sz="44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rPr>
              <a:t>发生</a:t>
            </a:r>
            <a:r>
              <a:rPr lang="zh-CN" altLang="en-US" sz="44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rPr>
              <a:t>不精确异常。 为什么</a:t>
            </a:r>
            <a:r>
              <a:rPr lang="zh-CN" altLang="en-US" sz="44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rPr>
              <a:t>？</a:t>
            </a:r>
            <a:endParaRPr lang="en-US" altLang="zh-CN" sz="44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endParaRP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44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在动态调度下，指令乱序执行。当</a:t>
            </a:r>
            <a:r>
              <a:rPr lang="zh-CN" altLang="en-US" sz="4400" dirty="0"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指令</a:t>
            </a:r>
            <a:r>
              <a:rPr lang="en-US" altLang="zh-CN" sz="4400" i="1" dirty="0" err="1"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i</a:t>
            </a:r>
            <a:r>
              <a:rPr lang="en-US" altLang="zh-CN" sz="4400" i="1" dirty="0"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 </a:t>
            </a:r>
            <a:r>
              <a:rPr lang="zh-CN" altLang="en-US" sz="4400" dirty="0"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发生</a:t>
            </a:r>
            <a:r>
              <a:rPr lang="zh-CN" altLang="en-US" sz="44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异常时：</a:t>
            </a:r>
          </a:p>
          <a:p>
            <a:pPr marL="1450975" lvl="2" indent="-457200">
              <a:lnSpc>
                <a:spcPct val="120000"/>
              </a:lnSpc>
              <a:spcBef>
                <a:spcPts val="0"/>
              </a:spcBef>
              <a:spcAft>
                <a:spcPts val="0"/>
              </a:spcAft>
              <a:buClr>
                <a:schemeClr val="tx1"/>
              </a:buClr>
              <a:buSzPct val="80000"/>
              <a:buFont typeface="Arial" panose="020B0604020202020204" pitchFamily="34" charset="0"/>
              <a:buChar char="•"/>
              <a:tabLst>
                <a:tab pos="895350" algn="l"/>
              </a:tabLst>
            </a:pPr>
            <a:r>
              <a:rPr lang="zh-CN" altLang="en-US" sz="42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流水线</a:t>
            </a:r>
            <a:r>
              <a:rPr lang="zh-CN" altLang="en-US" sz="4200" b="1"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可能</a:t>
            </a:r>
            <a:r>
              <a:rPr lang="zh-CN" altLang="en-US" sz="42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已经执行完</a:t>
            </a:r>
            <a:r>
              <a:rPr lang="zh-CN" altLang="en-US" sz="4200" b="1"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程序顺序下</a:t>
            </a:r>
            <a:r>
              <a:rPr lang="zh-CN" altLang="en-US" sz="42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位于</a:t>
            </a:r>
            <a:r>
              <a:rPr lang="zh-CN" altLang="en-US" sz="4200" b="1" dirty="0"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指令 </a:t>
            </a:r>
            <a:r>
              <a:rPr lang="en-US" altLang="zh-CN" sz="4400" i="1" dirty="0" err="1"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i</a:t>
            </a:r>
            <a:r>
              <a:rPr lang="en-US" altLang="zh-CN" sz="4400" i="1" dirty="0"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 </a:t>
            </a:r>
            <a:r>
              <a:rPr lang="zh-CN" altLang="en-US" sz="4200" b="1" dirty="0"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之后</a:t>
            </a:r>
            <a:r>
              <a:rPr lang="zh-CN" altLang="en-US" sz="42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的指令；</a:t>
            </a:r>
            <a:endParaRPr lang="en-US" altLang="zh-CN" sz="42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endParaRPr>
          </a:p>
          <a:p>
            <a:pPr marL="1450975" lvl="2" indent="-457200">
              <a:lnSpc>
                <a:spcPct val="120000"/>
              </a:lnSpc>
              <a:spcBef>
                <a:spcPts val="0"/>
              </a:spcBef>
              <a:spcAft>
                <a:spcPts val="0"/>
              </a:spcAft>
              <a:buClr>
                <a:schemeClr val="tx1"/>
              </a:buClr>
              <a:buSzPct val="80000"/>
              <a:buFont typeface="Arial" panose="020B0604020202020204" pitchFamily="34" charset="0"/>
              <a:buChar char="•"/>
              <a:tabLst>
                <a:tab pos="895350" algn="l"/>
              </a:tabLst>
            </a:pPr>
            <a:r>
              <a:rPr lang="zh-CN" altLang="en-US" sz="42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流水线</a:t>
            </a:r>
            <a:r>
              <a:rPr lang="zh-CN" altLang="en-US" sz="4200" b="1"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可能</a:t>
            </a:r>
            <a:r>
              <a:rPr lang="zh-CN" altLang="en-US" sz="42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还没完成按</a:t>
            </a:r>
            <a:r>
              <a:rPr lang="zh-CN" altLang="en-US" sz="4200" b="1"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程序顺序下</a:t>
            </a:r>
            <a:r>
              <a:rPr lang="zh-CN" altLang="en-US" sz="42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位于</a:t>
            </a:r>
            <a:r>
              <a:rPr lang="zh-CN" altLang="en-US" sz="4200" b="1" dirty="0"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指令 </a:t>
            </a:r>
            <a:r>
              <a:rPr lang="en-US" altLang="en-US" sz="4400" i="1" dirty="0" err="1"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i</a:t>
            </a:r>
            <a:r>
              <a:rPr lang="en-US" altLang="en-US" sz="4400" i="1" dirty="0"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 </a:t>
            </a:r>
            <a:r>
              <a:rPr lang="zh-CN" altLang="en-US" sz="4200" b="1" dirty="0"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之前</a:t>
            </a:r>
            <a:r>
              <a:rPr lang="zh-CN" altLang="en-US" sz="42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的指令。 </a:t>
            </a:r>
          </a:p>
          <a:p>
            <a:pPr marL="908050" lvl="1" indent="-457200" eaLnBrk="1" hangingPunct="1">
              <a:lnSpc>
                <a:spcPct val="120000"/>
              </a:lnSpc>
              <a:spcBef>
                <a:spcPts val="0"/>
              </a:spcBef>
              <a:spcAft>
                <a:spcPts val="0"/>
              </a:spcAft>
              <a:buClr>
                <a:schemeClr val="tx1"/>
              </a:buClr>
              <a:buSzPct val="80000"/>
              <a:buFont typeface="Tahoma" panose="020B0604030504040204" pitchFamily="34" charset="0"/>
              <a:buChar char="−"/>
              <a:tabLst>
                <a:tab pos="895350" algn="l"/>
              </a:tabLst>
            </a:pPr>
            <a:endParaRPr lang="en-US" altLang="zh-CN" dirty="0" smtClean="0">
              <a:latin typeface="微软雅黑" panose="020B0503020204020204" pitchFamily="34" charset="-122"/>
              <a:ea typeface="微软雅黑" panose="020B0503020204020204" pitchFamily="34" charset="-122"/>
              <a:sym typeface="黑体" pitchFamily="49" charset="-122"/>
            </a:endParaRPr>
          </a:p>
          <a:p>
            <a:pPr marL="908050" lvl="1" indent="-457200" eaLnBrk="1" hangingPunct="1">
              <a:lnSpc>
                <a:spcPct val="120000"/>
              </a:lnSpc>
              <a:spcBef>
                <a:spcPts val="0"/>
              </a:spcBef>
              <a:spcAft>
                <a:spcPts val="0"/>
              </a:spcAft>
              <a:buClr>
                <a:schemeClr val="tx1"/>
              </a:buClr>
              <a:buSzPct val="80000"/>
              <a:buFont typeface="Tahoma" panose="020B0604030504040204" pitchFamily="34" charset="0"/>
              <a:buChar char="−"/>
              <a:tabLst>
                <a:tab pos="895350" algn="l"/>
              </a:tabLst>
            </a:pPr>
            <a:endParaRPr lang="zh-CN" altLang="en-US" dirty="0">
              <a:latin typeface="微软雅黑" panose="020B0503020204020204" pitchFamily="34" charset="-122"/>
              <a:ea typeface="微软雅黑" panose="020B0503020204020204" pitchFamily="34" charset="-122"/>
              <a:sym typeface="黑体" pitchFamily="49" charset="-122"/>
            </a:endParaRPr>
          </a:p>
        </p:txBody>
      </p:sp>
      <p:sp>
        <p:nvSpPr>
          <p:cNvPr id="5" name="标题 1">
            <a:extLst>
              <a:ext uri="{FF2B5EF4-FFF2-40B4-BE49-F238E27FC236}">
                <a16:creationId xmlns:a16="http://schemas.microsoft.com/office/drawing/2014/main" id="{4AB9FBF7-B16E-43FB-ACCA-A506815BCB09}"/>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dirty="0">
                <a:latin typeface="微软雅黑" panose="020B0503020204020204" pitchFamily="34" charset="-122"/>
                <a:ea typeface="微软雅黑" panose="020B0503020204020204" pitchFamily="34" charset="-122"/>
                <a:sym typeface="黑体" pitchFamily="49" charset="-122"/>
              </a:rPr>
              <a:t>动态调度与异常</a:t>
            </a:r>
            <a:endParaRPr lang="zh-CN" altLang="en-US" sz="36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wipe(down)">
                                      <p:cBhvr>
                                        <p:cTn id="7" dur="500"/>
                                        <p:tgtEl>
                                          <p:spTgt spid="2253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2531">
                                            <p:txEl>
                                              <p:pRg st="2" end="2"/>
                                            </p:txEl>
                                          </p:spTgt>
                                        </p:tgtEl>
                                        <p:attrNameLst>
                                          <p:attrName>style.visibility</p:attrName>
                                        </p:attrNameLst>
                                      </p:cBhvr>
                                      <p:to>
                                        <p:strVal val="visible"/>
                                      </p:to>
                                    </p:set>
                                    <p:animEffect transition="in" filter="wipe(down)">
                                      <p:cBhvr>
                                        <p:cTn id="10" dur="500"/>
                                        <p:tgtEl>
                                          <p:spTgt spid="2253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9" name="Rectangle 3"/>
          <p:cNvSpPr>
            <a:spLocks noGrp="1" noChangeArrowheads="1"/>
          </p:cNvSpPr>
          <p:nvPr>
            <p:ph idx="1"/>
          </p:nvPr>
        </p:nvSpPr>
        <p:spPr>
          <a:xfrm>
            <a:off x="480767" y="1150070"/>
            <a:ext cx="8220173" cy="5231258"/>
          </a:xfrm>
          <a:noFill/>
          <a:ln/>
        </p:spPr>
        <p:txBody>
          <a:bodyPr lIns="90487" tIns="44450" rIns="90487" bIns="44450">
            <a:normAutofit/>
          </a:bodyPr>
          <a:lstStyle/>
          <a:p>
            <a:pPr marL="342900" lvl="1" indent="-342900" eaLnBrk="1" hangingPunct="1">
              <a:lnSpc>
                <a:spcPts val="4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t>为</a:t>
            </a:r>
            <a:r>
              <a:rPr lang="en-US" altLang="zh-CN" sz="2800" dirty="0"/>
              <a:t>IBM 360/91</a:t>
            </a:r>
            <a:r>
              <a:rPr lang="zh-CN" altLang="en-US" sz="2800" dirty="0"/>
              <a:t>设计的、在</a:t>
            </a:r>
            <a:r>
              <a:rPr lang="en-US" altLang="zh-CN" sz="2800" dirty="0"/>
              <a:t>CDC 6600</a:t>
            </a:r>
            <a:r>
              <a:rPr lang="zh-CN" altLang="en-US" sz="2800" dirty="0"/>
              <a:t>三年之后 </a:t>
            </a:r>
            <a:r>
              <a:rPr lang="zh-CN" altLang="en-US" sz="2800" dirty="0"/>
              <a:t>发表</a:t>
            </a:r>
            <a:r>
              <a:rPr lang="en-US" altLang="zh-CN" sz="2800" dirty="0" smtClean="0"/>
              <a:t>(1966</a:t>
            </a:r>
            <a:r>
              <a:rPr lang="en-US" altLang="zh-CN" sz="2800" dirty="0"/>
              <a:t>)</a:t>
            </a:r>
          </a:p>
          <a:p>
            <a:pPr marL="342900" lvl="1" indent="-342900" eaLnBrk="1" hangingPunct="1">
              <a:lnSpc>
                <a:spcPts val="4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t>目标：即使在</a:t>
            </a:r>
            <a:r>
              <a:rPr lang="zh-CN" altLang="en-US" sz="2800" b="1" dirty="0"/>
              <a:t>没有特殊编译支持</a:t>
            </a:r>
            <a:r>
              <a:rPr lang="zh-CN" altLang="en-US" sz="2800" dirty="0"/>
              <a:t>的情况下，也</a:t>
            </a:r>
            <a:r>
              <a:rPr lang="zh-CN" altLang="en-US" sz="2800" dirty="0" smtClean="0"/>
              <a:t>能让流水线处理器取得</a:t>
            </a:r>
            <a:r>
              <a:rPr lang="zh-CN" altLang="en-US" sz="2800" dirty="0"/>
              <a:t>高性能。</a:t>
            </a:r>
          </a:p>
          <a:p>
            <a:pPr marL="342900" lvl="1" indent="-342900" eaLnBrk="1" hangingPunct="1">
              <a:lnSpc>
                <a:spcPts val="4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t>为什么要学习</a:t>
            </a:r>
            <a:r>
              <a:rPr lang="en-US" altLang="zh-CN" sz="2800" dirty="0" err="1"/>
              <a:t>Tomasulo</a:t>
            </a:r>
            <a:r>
              <a:rPr lang="zh-CN" altLang="en-US" sz="2800" dirty="0"/>
              <a:t>算法？</a:t>
            </a:r>
          </a:p>
          <a:p>
            <a:pPr marL="908050" lvl="1" indent="-457200" eaLnBrk="1" hangingPunct="1">
              <a:lnSpc>
                <a:spcPts val="4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t>深刻地影响了后续一系列产品的设计： </a:t>
            </a:r>
            <a:r>
              <a:rPr lang="en-US" altLang="zh-CN" sz="2400" dirty="0"/>
              <a:t>Alpha 21264</a:t>
            </a:r>
            <a:r>
              <a:rPr lang="zh-CN" altLang="en-US" sz="2400" dirty="0"/>
              <a:t>、</a:t>
            </a:r>
            <a:r>
              <a:rPr lang="en-US" altLang="zh-CN" sz="2400" dirty="0"/>
              <a:t>HP 8000</a:t>
            </a:r>
            <a:r>
              <a:rPr lang="zh-CN" altLang="en-US" sz="2400" dirty="0"/>
              <a:t>、</a:t>
            </a:r>
            <a:r>
              <a:rPr lang="en-US" altLang="zh-CN" sz="2400" dirty="0"/>
              <a:t>MIPS 10000</a:t>
            </a:r>
            <a:r>
              <a:rPr lang="zh-CN" altLang="en-US" sz="2400" dirty="0"/>
              <a:t>、 </a:t>
            </a:r>
            <a:r>
              <a:rPr lang="en-US" altLang="zh-CN" sz="2400" dirty="0"/>
              <a:t>Pentium II</a:t>
            </a:r>
            <a:r>
              <a:rPr lang="zh-CN" altLang="en-US" sz="2400" dirty="0"/>
              <a:t>、</a:t>
            </a:r>
            <a:r>
              <a:rPr lang="en-US" altLang="zh-CN" sz="2400" dirty="0"/>
              <a:t>PowerPC 604, …</a:t>
            </a:r>
          </a:p>
        </p:txBody>
      </p:sp>
      <p:sp>
        <p:nvSpPr>
          <p:cNvPr id="3" name="标题 2">
            <a:extLst>
              <a:ext uri="{FF2B5EF4-FFF2-40B4-BE49-F238E27FC236}">
                <a16:creationId xmlns:a16="http://schemas.microsoft.com/office/drawing/2014/main" id="{E14EDF6A-F88F-410A-A786-0331E5BA3BC8}"/>
              </a:ext>
            </a:extLst>
          </p:cNvPr>
          <p:cNvSpPr>
            <a:spLocks noGrp="1"/>
          </p:cNvSpPr>
          <p:nvPr>
            <p:ph type="title"/>
          </p:nvPr>
        </p:nvSpPr>
        <p:spPr/>
        <p:txBody>
          <a:bodyPr/>
          <a:lstStyle/>
          <a:p>
            <a:r>
              <a:rPr lang="en-US" altLang="zh-CN" dirty="0" err="1"/>
              <a:t>Tomasulo</a:t>
            </a:r>
            <a:r>
              <a:rPr lang="zh-CN" altLang="en-US" dirty="0"/>
              <a:t>算法</a:t>
            </a:r>
          </a:p>
        </p:txBody>
      </p:sp>
      <p:sp>
        <p:nvSpPr>
          <p:cNvPr id="2" name="文本框 1">
            <a:extLst>
              <a:ext uri="{FF2B5EF4-FFF2-40B4-BE49-F238E27FC236}">
                <a16:creationId xmlns:a16="http://schemas.microsoft.com/office/drawing/2014/main" id="{F3295492-DEF4-4618-8CB8-0BDE0CC3B408}"/>
              </a:ext>
            </a:extLst>
          </p:cNvPr>
          <p:cNvSpPr txBox="1"/>
          <p:nvPr/>
        </p:nvSpPr>
        <p:spPr>
          <a:xfrm>
            <a:off x="0" y="6084043"/>
            <a:ext cx="9144000" cy="461665"/>
          </a:xfrm>
          <a:prstGeom prst="rect">
            <a:avLst/>
          </a:prstGeom>
          <a:noFill/>
        </p:spPr>
        <p:txBody>
          <a:bodyPr wrap="square" rtlCol="0">
            <a:spAutoFit/>
          </a:bodyPr>
          <a:lstStyle/>
          <a:p>
            <a:pPr algn="ctr"/>
            <a:r>
              <a:rPr lang="zh-CN" altLang="en-US" sz="2400" b="0" dirty="0">
                <a:latin typeface="微软雅黑" panose="020B0503020204020204" pitchFamily="34" charset="-122"/>
                <a:ea typeface="微软雅黑" panose="020B0503020204020204" pitchFamily="34" charset="-122"/>
              </a:rPr>
              <a:t>请</a:t>
            </a:r>
            <a:r>
              <a:rPr lang="zh-CN" altLang="en-US" sz="2400" b="0" dirty="0" smtClean="0">
                <a:latin typeface="微软雅黑" panose="020B0503020204020204" pitchFamily="34" charset="-122"/>
                <a:ea typeface="微软雅黑" panose="020B0503020204020204" pitchFamily="34" charset="-122"/>
              </a:rPr>
              <a:t>同学们课</a:t>
            </a:r>
            <a:r>
              <a:rPr lang="zh-CN" altLang="en-US" sz="2400" b="0" dirty="0">
                <a:latin typeface="微软雅黑" panose="020B0503020204020204" pitchFamily="34" charset="-122"/>
                <a:ea typeface="微软雅黑" panose="020B0503020204020204" pitchFamily="34" charset="-122"/>
              </a:rPr>
              <a:t>下看下</a:t>
            </a:r>
            <a:r>
              <a:rPr lang="en-US" altLang="zh-CN" sz="2400" b="0" dirty="0">
                <a:latin typeface="微软雅黑" panose="020B0503020204020204" pitchFamily="34" charset="-122"/>
                <a:ea typeface="微软雅黑" panose="020B0503020204020204" pitchFamily="34" charset="-122"/>
                <a:hlinkClick r:id="rId2"/>
              </a:rPr>
              <a:t>scoreboard</a:t>
            </a:r>
            <a:r>
              <a:rPr lang="zh-CN" altLang="en-US" sz="2400" b="0" dirty="0">
                <a:latin typeface="微软雅黑" panose="020B0503020204020204" pitchFamily="34" charset="-122"/>
                <a:ea typeface="微软雅黑" panose="020B0503020204020204" pitchFamily="34" charset="-122"/>
              </a:rPr>
              <a:t>的</a:t>
            </a:r>
            <a:r>
              <a:rPr lang="en-US" altLang="zh-CN" sz="2400" b="0" dirty="0">
                <a:latin typeface="微软雅黑" panose="020B0503020204020204" pitchFamily="34" charset="-122"/>
                <a:ea typeface="微软雅黑" panose="020B0503020204020204" pitchFamily="34" charset="-122"/>
              </a:rPr>
              <a:t>slides</a:t>
            </a:r>
            <a:r>
              <a:rPr lang="zh-CN" altLang="en-US" sz="2400" b="0" dirty="0">
                <a:latin typeface="微软雅黑" panose="020B0503020204020204" pitchFamily="34" charset="-122"/>
                <a:ea typeface="微软雅黑" panose="020B0503020204020204" pitchFamily="34" charset="-122"/>
              </a:rPr>
              <a:t>，不理解的，来找我讨论。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8419">
                                            <p:txEl>
                                              <p:pRg st="2" end="2"/>
                                            </p:txEl>
                                          </p:spTgt>
                                        </p:tgtEl>
                                        <p:attrNameLst>
                                          <p:attrName>style.visibility</p:attrName>
                                        </p:attrNameLst>
                                      </p:cBhvr>
                                      <p:to>
                                        <p:strVal val="visible"/>
                                      </p:to>
                                    </p:set>
                                    <p:animEffect transition="in" filter="wipe(down)">
                                      <p:cBhvr>
                                        <p:cTn id="7" dur="500"/>
                                        <p:tgtEl>
                                          <p:spTgt spid="1884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8419">
                                            <p:txEl>
                                              <p:pRg st="3" end="3"/>
                                            </p:txEl>
                                          </p:spTgt>
                                        </p:tgtEl>
                                        <p:attrNameLst>
                                          <p:attrName>style.visibility</p:attrName>
                                        </p:attrNameLst>
                                      </p:cBhvr>
                                      <p:to>
                                        <p:strVal val="visible"/>
                                      </p:to>
                                    </p:set>
                                    <p:animEffect transition="in" filter="wipe(down)">
                                      <p:cBhvr>
                                        <p:cTn id="12" dur="500"/>
                                        <p:tgtEl>
                                          <p:spTgt spid="188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491" name="Group 3"/>
          <p:cNvGrpSpPr>
            <a:grpSpLocks/>
          </p:cNvGrpSpPr>
          <p:nvPr/>
        </p:nvGrpSpPr>
        <p:grpSpPr bwMode="auto">
          <a:xfrm>
            <a:off x="468313" y="1268413"/>
            <a:ext cx="8309815" cy="4911601"/>
            <a:chOff x="240" y="480"/>
            <a:chExt cx="5441" cy="3597"/>
          </a:xfrm>
        </p:grpSpPr>
        <p:sp>
          <p:nvSpPr>
            <p:cNvPr id="191492" name="Rectangle 4"/>
            <p:cNvSpPr>
              <a:spLocks noChangeArrowheads="1"/>
            </p:cNvSpPr>
            <p:nvPr/>
          </p:nvSpPr>
          <p:spPr bwMode="auto">
            <a:xfrm>
              <a:off x="288" y="960"/>
              <a:ext cx="641" cy="488"/>
            </a:xfrm>
            <a:prstGeom prst="rect">
              <a:avLst/>
            </a:prstGeom>
            <a:noFill/>
            <a:ln w="12700">
              <a:noFill/>
              <a:miter lim="800000"/>
              <a:headEnd/>
              <a:tailEnd/>
            </a:ln>
            <a:effectLst/>
          </p:spPr>
          <p:txBody>
            <a:bodyPr wrap="none" lIns="111125" tIns="55562" rIns="111125" bIns="55562">
              <a:spAutoFit/>
            </a:bodyPr>
            <a:lstStyle/>
            <a:p>
              <a:pPr defTabSz="1316038" eaLnBrk="0" hangingPunct="0">
                <a:lnSpc>
                  <a:spcPct val="90000"/>
                </a:lnSpc>
                <a:spcBef>
                  <a:spcPct val="30000"/>
                </a:spcBef>
              </a:pPr>
              <a:r>
                <a:rPr kumimoji="1" lang="en-US" altLang="zh-CN" sz="2000" b="1" dirty="0">
                  <a:latin typeface="Arial" pitchFamily="34" charset="0"/>
                </a:rPr>
                <a:t>Load</a:t>
              </a:r>
              <a:br>
                <a:rPr kumimoji="1" lang="en-US" altLang="zh-CN" sz="2000" b="1" dirty="0">
                  <a:latin typeface="Arial" pitchFamily="34" charset="0"/>
                </a:rPr>
              </a:br>
              <a:r>
                <a:rPr kumimoji="1" lang="en-US" altLang="zh-CN" sz="2000" b="1" dirty="0">
                  <a:latin typeface="Arial" pitchFamily="34" charset="0"/>
                </a:rPr>
                <a:t>Buffer</a:t>
              </a:r>
            </a:p>
          </p:txBody>
        </p:sp>
        <p:sp>
          <p:nvSpPr>
            <p:cNvPr id="191493" name="Rectangle 5"/>
            <p:cNvSpPr>
              <a:spLocks noChangeArrowheads="1"/>
            </p:cNvSpPr>
            <p:nvPr/>
          </p:nvSpPr>
          <p:spPr bwMode="auto">
            <a:xfrm>
              <a:off x="3648" y="480"/>
              <a:ext cx="1056" cy="563"/>
            </a:xfrm>
            <a:prstGeom prst="rect">
              <a:avLst/>
            </a:prstGeom>
            <a:noFill/>
            <a:ln w="12700">
              <a:noFill/>
              <a:miter lim="800000"/>
              <a:headEnd/>
              <a:tailEnd/>
            </a:ln>
            <a:effectLst/>
          </p:spPr>
          <p:txBody>
            <a:bodyPr wrap="none" lIns="111125" tIns="55562" rIns="111125" bIns="55562">
              <a:spAutoFit/>
            </a:bodyPr>
            <a:lstStyle/>
            <a:p>
              <a:pPr defTabSz="1316038" eaLnBrk="0" hangingPunct="0">
                <a:lnSpc>
                  <a:spcPct val="90000"/>
                </a:lnSpc>
                <a:spcBef>
                  <a:spcPct val="30000"/>
                </a:spcBef>
              </a:pPr>
              <a:r>
                <a:rPr kumimoji="1" lang="en-US" altLang="zh-CN" sz="2400" b="1">
                  <a:latin typeface="Arial" pitchFamily="34" charset="0"/>
                </a:rPr>
                <a:t>FP</a:t>
              </a:r>
              <a:br>
                <a:rPr kumimoji="1" lang="en-US" altLang="zh-CN" sz="2400" b="1">
                  <a:latin typeface="Arial" pitchFamily="34" charset="0"/>
                </a:rPr>
              </a:br>
              <a:r>
                <a:rPr kumimoji="1" lang="en-US" altLang="zh-CN" sz="2400" b="1">
                  <a:latin typeface="Arial" pitchFamily="34" charset="0"/>
                </a:rPr>
                <a:t>Registers</a:t>
              </a:r>
            </a:p>
          </p:txBody>
        </p:sp>
        <p:sp>
          <p:nvSpPr>
            <p:cNvPr id="191494" name="Rectangle 6"/>
            <p:cNvSpPr>
              <a:spLocks noChangeArrowheads="1"/>
            </p:cNvSpPr>
            <p:nvPr/>
          </p:nvSpPr>
          <p:spPr bwMode="auto">
            <a:xfrm>
              <a:off x="2064" y="576"/>
              <a:ext cx="1408" cy="323"/>
            </a:xfrm>
            <a:prstGeom prst="rect">
              <a:avLst/>
            </a:prstGeom>
            <a:noFill/>
            <a:ln w="12700">
              <a:noFill/>
              <a:miter lim="800000"/>
              <a:headEnd/>
              <a:tailEnd/>
            </a:ln>
            <a:effectLst/>
          </p:spPr>
          <p:txBody>
            <a:bodyPr wrap="none" lIns="111125" tIns="55562" rIns="111125" bIns="55562">
              <a:spAutoFit/>
            </a:bodyPr>
            <a:lstStyle/>
            <a:p>
              <a:pPr defTabSz="1316038" eaLnBrk="0" hangingPunct="0">
                <a:lnSpc>
                  <a:spcPct val="90000"/>
                </a:lnSpc>
                <a:spcBef>
                  <a:spcPct val="30000"/>
                </a:spcBef>
              </a:pPr>
              <a:r>
                <a:rPr kumimoji="1" lang="en-US" altLang="zh-CN" sz="2400" b="1">
                  <a:latin typeface="Arial" pitchFamily="34" charset="0"/>
                </a:rPr>
                <a:t>FP Op Queue</a:t>
              </a:r>
            </a:p>
          </p:txBody>
        </p:sp>
        <p:sp>
          <p:nvSpPr>
            <p:cNvPr id="191495" name="Rectangle 7"/>
            <p:cNvSpPr>
              <a:spLocks noChangeArrowheads="1"/>
            </p:cNvSpPr>
            <p:nvPr/>
          </p:nvSpPr>
          <p:spPr bwMode="auto">
            <a:xfrm>
              <a:off x="5040" y="1968"/>
              <a:ext cx="641" cy="488"/>
            </a:xfrm>
            <a:prstGeom prst="rect">
              <a:avLst/>
            </a:prstGeom>
            <a:noFill/>
            <a:ln w="12700">
              <a:noFill/>
              <a:miter lim="800000"/>
              <a:headEnd/>
              <a:tailEnd/>
            </a:ln>
            <a:effectLst/>
          </p:spPr>
          <p:txBody>
            <a:bodyPr wrap="none" lIns="111125" tIns="55562" rIns="111125" bIns="55562">
              <a:spAutoFit/>
            </a:bodyPr>
            <a:lstStyle/>
            <a:p>
              <a:pPr defTabSz="1316038" eaLnBrk="0" hangingPunct="0">
                <a:lnSpc>
                  <a:spcPct val="90000"/>
                </a:lnSpc>
                <a:spcBef>
                  <a:spcPct val="30000"/>
                </a:spcBef>
              </a:pPr>
              <a:r>
                <a:rPr kumimoji="1" lang="en-US" altLang="zh-CN" sz="2000" b="1" dirty="0">
                  <a:latin typeface="Arial" pitchFamily="34" charset="0"/>
                </a:rPr>
                <a:t>Store</a:t>
              </a:r>
              <a:br>
                <a:rPr kumimoji="1" lang="en-US" altLang="zh-CN" sz="2000" b="1" dirty="0">
                  <a:latin typeface="Arial" pitchFamily="34" charset="0"/>
                </a:rPr>
              </a:br>
              <a:r>
                <a:rPr kumimoji="1" lang="en-US" altLang="zh-CN" sz="2000" b="1" dirty="0">
                  <a:latin typeface="Arial" pitchFamily="34" charset="0"/>
                </a:rPr>
                <a:t>Buffer</a:t>
              </a:r>
            </a:p>
          </p:txBody>
        </p:sp>
        <p:sp>
          <p:nvSpPr>
            <p:cNvPr id="191496" name="Rectangle 8"/>
            <p:cNvSpPr>
              <a:spLocks noChangeArrowheads="1"/>
            </p:cNvSpPr>
            <p:nvPr/>
          </p:nvSpPr>
          <p:spPr bwMode="auto">
            <a:xfrm>
              <a:off x="1008" y="3005"/>
              <a:ext cx="727" cy="691"/>
            </a:xfrm>
            <a:prstGeom prst="rect">
              <a:avLst/>
            </a:prstGeom>
            <a:noFill/>
            <a:ln w="12700">
              <a:noFill/>
              <a:miter lim="800000"/>
              <a:headEnd/>
              <a:tailEnd/>
            </a:ln>
            <a:effectLst/>
          </p:spPr>
          <p:txBody>
            <a:bodyPr wrap="none" lIns="111125" tIns="55562" rIns="111125" bIns="55562">
              <a:spAutoFit/>
            </a:bodyPr>
            <a:lstStyle/>
            <a:p>
              <a:pPr defTabSz="1316038" eaLnBrk="0" hangingPunct="0">
                <a:lnSpc>
                  <a:spcPct val="90000"/>
                </a:lnSpc>
                <a:spcBef>
                  <a:spcPct val="30000"/>
                </a:spcBef>
              </a:pPr>
              <a:r>
                <a:rPr kumimoji="1" lang="en-US" altLang="zh-CN" sz="2000" b="1" dirty="0">
                  <a:latin typeface="Arial" pitchFamily="34" charset="0"/>
                </a:rPr>
                <a:t>FP Add</a:t>
              </a:r>
              <a:br>
                <a:rPr kumimoji="1" lang="en-US" altLang="zh-CN" sz="2000" b="1" dirty="0">
                  <a:latin typeface="Arial" pitchFamily="34" charset="0"/>
                </a:rPr>
              </a:br>
              <a:r>
                <a:rPr kumimoji="1" lang="en-US" altLang="zh-CN" sz="2000" b="1" dirty="0">
                  <a:latin typeface="Arial" pitchFamily="34" charset="0"/>
                </a:rPr>
                <a:t>Res.</a:t>
              </a:r>
              <a:br>
                <a:rPr kumimoji="1" lang="en-US" altLang="zh-CN" sz="2000" b="1" dirty="0">
                  <a:latin typeface="Arial" pitchFamily="34" charset="0"/>
                </a:rPr>
              </a:br>
              <a:r>
                <a:rPr kumimoji="1" lang="en-US" altLang="zh-CN" sz="2000" b="1" dirty="0">
                  <a:latin typeface="Arial" pitchFamily="34" charset="0"/>
                </a:rPr>
                <a:t>Station</a:t>
              </a:r>
            </a:p>
          </p:txBody>
        </p:sp>
        <p:sp>
          <p:nvSpPr>
            <p:cNvPr id="191497" name="Rectangle 9"/>
            <p:cNvSpPr>
              <a:spLocks noChangeArrowheads="1"/>
            </p:cNvSpPr>
            <p:nvPr/>
          </p:nvSpPr>
          <p:spPr bwMode="auto">
            <a:xfrm>
              <a:off x="3936" y="2880"/>
              <a:ext cx="716" cy="691"/>
            </a:xfrm>
            <a:prstGeom prst="rect">
              <a:avLst/>
            </a:prstGeom>
            <a:noFill/>
            <a:ln w="12700">
              <a:noFill/>
              <a:miter lim="800000"/>
              <a:headEnd/>
              <a:tailEnd/>
            </a:ln>
            <a:effectLst/>
          </p:spPr>
          <p:txBody>
            <a:bodyPr wrap="none" lIns="111125" tIns="55562" rIns="111125" bIns="55562">
              <a:spAutoFit/>
            </a:bodyPr>
            <a:lstStyle/>
            <a:p>
              <a:pPr defTabSz="1316038" eaLnBrk="0" hangingPunct="0">
                <a:lnSpc>
                  <a:spcPct val="90000"/>
                </a:lnSpc>
                <a:spcBef>
                  <a:spcPct val="30000"/>
                </a:spcBef>
              </a:pPr>
              <a:r>
                <a:rPr kumimoji="1" lang="en-US" altLang="zh-CN" sz="2000" b="1" dirty="0">
                  <a:latin typeface="Arial" pitchFamily="34" charset="0"/>
                </a:rPr>
                <a:t>FP </a:t>
              </a:r>
              <a:r>
                <a:rPr kumimoji="1" lang="en-US" altLang="zh-CN" sz="2000" b="1" dirty="0" err="1">
                  <a:latin typeface="Arial" pitchFamily="34" charset="0"/>
                </a:rPr>
                <a:t>Mul</a:t>
              </a:r>
              <a:r>
                <a:rPr kumimoji="1" lang="en-US" altLang="zh-CN" sz="2000" b="1" dirty="0">
                  <a:latin typeface="Arial" pitchFamily="34" charset="0"/>
                </a:rPr>
                <a:t/>
              </a:r>
              <a:br>
                <a:rPr kumimoji="1" lang="en-US" altLang="zh-CN" sz="2000" b="1" dirty="0">
                  <a:latin typeface="Arial" pitchFamily="34" charset="0"/>
                </a:rPr>
              </a:br>
              <a:r>
                <a:rPr kumimoji="1" lang="en-US" altLang="zh-CN" sz="2000" b="1" dirty="0">
                  <a:latin typeface="Arial" pitchFamily="34" charset="0"/>
                </a:rPr>
                <a:t>Res.</a:t>
              </a:r>
              <a:br>
                <a:rPr kumimoji="1" lang="en-US" altLang="zh-CN" sz="2000" b="1" dirty="0">
                  <a:latin typeface="Arial" pitchFamily="34" charset="0"/>
                </a:rPr>
              </a:br>
              <a:r>
                <a:rPr kumimoji="1" lang="en-US" altLang="zh-CN" sz="2000" b="1" dirty="0">
                  <a:latin typeface="Arial" pitchFamily="34" charset="0"/>
                </a:rPr>
                <a:t>Station</a:t>
              </a:r>
            </a:p>
          </p:txBody>
        </p:sp>
        <p:sp>
          <p:nvSpPr>
            <p:cNvPr id="191498" name="Rectangle 10"/>
            <p:cNvSpPr>
              <a:spLocks noChangeArrowheads="1"/>
            </p:cNvSpPr>
            <p:nvPr/>
          </p:nvSpPr>
          <p:spPr bwMode="auto">
            <a:xfrm>
              <a:off x="240" y="2256"/>
              <a:ext cx="875" cy="691"/>
            </a:xfrm>
            <a:prstGeom prst="rect">
              <a:avLst/>
            </a:prstGeom>
            <a:noFill/>
            <a:ln w="12700">
              <a:noFill/>
              <a:miter lim="800000"/>
              <a:headEnd/>
              <a:tailEnd/>
            </a:ln>
            <a:effectLst/>
          </p:spPr>
          <p:txBody>
            <a:bodyPr wrap="none" lIns="111125" tIns="55562" rIns="111125" bIns="55562">
              <a:spAutoFit/>
            </a:bodyPr>
            <a:lstStyle/>
            <a:p>
              <a:pPr defTabSz="1316038" eaLnBrk="0" hangingPunct="0">
                <a:lnSpc>
                  <a:spcPct val="90000"/>
                </a:lnSpc>
                <a:spcBef>
                  <a:spcPct val="30000"/>
                </a:spcBef>
              </a:pPr>
              <a:r>
                <a:rPr kumimoji="1" lang="en-US" altLang="zh-CN" sz="2000" b="1" dirty="0">
                  <a:latin typeface="Arial" pitchFamily="34" charset="0"/>
                </a:rPr>
                <a:t>Common</a:t>
              </a:r>
              <a:br>
                <a:rPr kumimoji="1" lang="en-US" altLang="zh-CN" sz="2000" b="1" dirty="0">
                  <a:latin typeface="Arial" pitchFamily="34" charset="0"/>
                </a:rPr>
              </a:br>
              <a:r>
                <a:rPr kumimoji="1" lang="en-US" altLang="zh-CN" sz="2000" b="1" dirty="0">
                  <a:latin typeface="Arial" pitchFamily="34" charset="0"/>
                </a:rPr>
                <a:t>Data</a:t>
              </a:r>
              <a:br>
                <a:rPr kumimoji="1" lang="en-US" altLang="zh-CN" sz="2000" b="1" dirty="0">
                  <a:latin typeface="Arial" pitchFamily="34" charset="0"/>
                </a:rPr>
              </a:br>
              <a:r>
                <a:rPr kumimoji="1" lang="en-US" altLang="zh-CN" sz="2000" b="1" dirty="0">
                  <a:latin typeface="Arial" pitchFamily="34" charset="0"/>
                </a:rPr>
                <a:t>Bus</a:t>
              </a:r>
            </a:p>
          </p:txBody>
        </p:sp>
        <p:grpSp>
          <p:nvGrpSpPr>
            <p:cNvPr id="191499" name="Group 11"/>
            <p:cNvGrpSpPr>
              <a:grpSpLocks/>
            </p:cNvGrpSpPr>
            <p:nvPr/>
          </p:nvGrpSpPr>
          <p:grpSpPr bwMode="auto">
            <a:xfrm>
              <a:off x="3744" y="1248"/>
              <a:ext cx="768" cy="384"/>
              <a:chOff x="3888" y="1296"/>
              <a:chExt cx="474" cy="516"/>
            </a:xfrm>
          </p:grpSpPr>
          <p:grpSp>
            <p:nvGrpSpPr>
              <p:cNvPr id="191500" name="Group 12"/>
              <p:cNvGrpSpPr>
                <a:grpSpLocks/>
              </p:cNvGrpSpPr>
              <p:nvPr/>
            </p:nvGrpSpPr>
            <p:grpSpPr bwMode="auto">
              <a:xfrm>
                <a:off x="3888" y="1296"/>
                <a:ext cx="474" cy="258"/>
                <a:chOff x="3888" y="1296"/>
                <a:chExt cx="474" cy="258"/>
              </a:xfrm>
            </p:grpSpPr>
            <p:sp>
              <p:nvSpPr>
                <p:cNvPr id="191501" name="Rectangle 13"/>
                <p:cNvSpPr>
                  <a:spLocks noChangeArrowheads="1"/>
                </p:cNvSpPr>
                <p:nvPr/>
              </p:nvSpPr>
              <p:spPr bwMode="auto">
                <a:xfrm>
                  <a:off x="3888" y="1296"/>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02" name="Rectangle 14"/>
                <p:cNvSpPr>
                  <a:spLocks noChangeArrowheads="1"/>
                </p:cNvSpPr>
                <p:nvPr/>
              </p:nvSpPr>
              <p:spPr bwMode="auto">
                <a:xfrm>
                  <a:off x="3888" y="1428"/>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91503" name="Group 15"/>
              <p:cNvGrpSpPr>
                <a:grpSpLocks/>
              </p:cNvGrpSpPr>
              <p:nvPr/>
            </p:nvGrpSpPr>
            <p:grpSpPr bwMode="auto">
              <a:xfrm>
                <a:off x="3888" y="1554"/>
                <a:ext cx="474" cy="258"/>
                <a:chOff x="3888" y="1296"/>
                <a:chExt cx="474" cy="258"/>
              </a:xfrm>
            </p:grpSpPr>
            <p:sp>
              <p:nvSpPr>
                <p:cNvPr id="191504" name="Rectangle 16"/>
                <p:cNvSpPr>
                  <a:spLocks noChangeArrowheads="1"/>
                </p:cNvSpPr>
                <p:nvPr/>
              </p:nvSpPr>
              <p:spPr bwMode="auto">
                <a:xfrm>
                  <a:off x="3888" y="1296"/>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05" name="Rectangle 17"/>
                <p:cNvSpPr>
                  <a:spLocks noChangeArrowheads="1"/>
                </p:cNvSpPr>
                <p:nvPr/>
              </p:nvSpPr>
              <p:spPr bwMode="auto">
                <a:xfrm>
                  <a:off x="3888" y="1428"/>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grpSp>
          <p:nvGrpSpPr>
            <p:cNvPr id="191506" name="Group 18"/>
            <p:cNvGrpSpPr>
              <a:grpSpLocks/>
            </p:cNvGrpSpPr>
            <p:nvPr/>
          </p:nvGrpSpPr>
          <p:grpSpPr bwMode="auto">
            <a:xfrm>
              <a:off x="4512" y="2016"/>
              <a:ext cx="384" cy="480"/>
              <a:chOff x="4224" y="1968"/>
              <a:chExt cx="480" cy="286"/>
            </a:xfrm>
          </p:grpSpPr>
          <p:sp>
            <p:nvSpPr>
              <p:cNvPr id="191507" name="Rectangle 19"/>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08" name="Rectangle 20"/>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09" name="Rectangle 21"/>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91510" name="Group 22"/>
            <p:cNvGrpSpPr>
              <a:grpSpLocks/>
            </p:cNvGrpSpPr>
            <p:nvPr/>
          </p:nvGrpSpPr>
          <p:grpSpPr bwMode="auto">
            <a:xfrm>
              <a:off x="1728" y="2688"/>
              <a:ext cx="912" cy="336"/>
              <a:chOff x="1728" y="2688"/>
              <a:chExt cx="912" cy="336"/>
            </a:xfrm>
          </p:grpSpPr>
          <p:grpSp>
            <p:nvGrpSpPr>
              <p:cNvPr id="191511" name="Group 23"/>
              <p:cNvGrpSpPr>
                <a:grpSpLocks/>
              </p:cNvGrpSpPr>
              <p:nvPr/>
            </p:nvGrpSpPr>
            <p:grpSpPr bwMode="auto">
              <a:xfrm>
                <a:off x="2208" y="2688"/>
                <a:ext cx="432" cy="336"/>
                <a:chOff x="4224" y="1968"/>
                <a:chExt cx="480" cy="286"/>
              </a:xfrm>
            </p:grpSpPr>
            <p:sp>
              <p:nvSpPr>
                <p:cNvPr id="191512" name="Rectangle 24"/>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13" name="Rectangle 25"/>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14" name="Rectangle 26"/>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91515" name="Group 27"/>
              <p:cNvGrpSpPr>
                <a:grpSpLocks/>
              </p:cNvGrpSpPr>
              <p:nvPr/>
            </p:nvGrpSpPr>
            <p:grpSpPr bwMode="auto">
              <a:xfrm>
                <a:off x="1852" y="2688"/>
                <a:ext cx="404" cy="336"/>
                <a:chOff x="4224" y="1968"/>
                <a:chExt cx="480" cy="286"/>
              </a:xfrm>
            </p:grpSpPr>
            <p:sp>
              <p:nvSpPr>
                <p:cNvPr id="191516" name="Rectangle 28"/>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17" name="Rectangle 29"/>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18" name="Rectangle 30"/>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91519" name="Group 31"/>
              <p:cNvGrpSpPr>
                <a:grpSpLocks/>
              </p:cNvGrpSpPr>
              <p:nvPr/>
            </p:nvGrpSpPr>
            <p:grpSpPr bwMode="auto">
              <a:xfrm>
                <a:off x="1728" y="2688"/>
                <a:ext cx="124" cy="336"/>
                <a:chOff x="4224" y="1968"/>
                <a:chExt cx="480" cy="286"/>
              </a:xfrm>
            </p:grpSpPr>
            <p:sp>
              <p:nvSpPr>
                <p:cNvPr id="191520" name="Rectangle 32"/>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21" name="Rectangle 33"/>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22" name="Rectangle 34"/>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sp>
          <p:nvSpPr>
            <p:cNvPr id="191523" name="Freeform 35" descr="花束"/>
            <p:cNvSpPr>
              <a:spLocks/>
            </p:cNvSpPr>
            <p:nvPr/>
          </p:nvSpPr>
          <p:spPr bwMode="auto">
            <a:xfrm rot="-17722">
              <a:off x="1728" y="3264"/>
              <a:ext cx="816" cy="267"/>
            </a:xfrm>
            <a:custGeom>
              <a:avLst/>
              <a:gdLst/>
              <a:ahLst/>
              <a:cxnLst>
                <a:cxn ang="0">
                  <a:pos x="0" y="10"/>
                </a:cxn>
                <a:cxn ang="0">
                  <a:pos x="394" y="544"/>
                </a:cxn>
                <a:cxn ang="0">
                  <a:pos x="1130" y="544"/>
                </a:cxn>
                <a:cxn ang="0">
                  <a:pos x="1514" y="21"/>
                </a:cxn>
                <a:cxn ang="0">
                  <a:pos x="906" y="21"/>
                </a:cxn>
                <a:cxn ang="0">
                  <a:pos x="768" y="202"/>
                </a:cxn>
                <a:cxn ang="0">
                  <a:pos x="608" y="0"/>
                </a:cxn>
                <a:cxn ang="0">
                  <a:pos x="0" y="10"/>
                </a:cxn>
              </a:cxnLst>
              <a:rect l="0" t="0" r="r" b="b"/>
              <a:pathLst>
                <a:path w="1515" h="545">
                  <a:moveTo>
                    <a:pt x="0" y="10"/>
                  </a:moveTo>
                  <a:lnTo>
                    <a:pt x="394" y="544"/>
                  </a:lnTo>
                  <a:lnTo>
                    <a:pt x="1130" y="544"/>
                  </a:lnTo>
                  <a:lnTo>
                    <a:pt x="1514" y="21"/>
                  </a:lnTo>
                  <a:lnTo>
                    <a:pt x="906" y="21"/>
                  </a:lnTo>
                  <a:lnTo>
                    <a:pt x="768" y="202"/>
                  </a:lnTo>
                  <a:lnTo>
                    <a:pt x="608" y="0"/>
                  </a:lnTo>
                  <a:lnTo>
                    <a:pt x="0" y="10"/>
                  </a:lnTo>
                </a:path>
              </a:pathLst>
            </a:custGeom>
            <a:blipFill dpi="0" rotWithShape="0">
              <a:blip r:embed="rId3" cstate="print"/>
              <a:srcRect/>
              <a:tile tx="0" ty="0" sx="100000" sy="100000" flip="none" algn="tl"/>
            </a:blipFill>
            <a:ln w="25400" cap="rnd" cmpd="sng">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CCCCFF"/>
              </a:extrusionClr>
            </a:sp3d>
          </p:spPr>
          <p:txBody>
            <a:bodyPr>
              <a:flatTx/>
            </a:bodyPr>
            <a:lstStyle/>
            <a:p>
              <a:endParaRPr lang="zh-CN" altLang="en-US"/>
            </a:p>
          </p:txBody>
        </p:sp>
        <p:sp>
          <p:nvSpPr>
            <p:cNvPr id="191524" name="Freeform 36" descr="花束"/>
            <p:cNvSpPr>
              <a:spLocks/>
            </p:cNvSpPr>
            <p:nvPr/>
          </p:nvSpPr>
          <p:spPr bwMode="auto">
            <a:xfrm rot="-17722">
              <a:off x="3120" y="3120"/>
              <a:ext cx="816" cy="267"/>
            </a:xfrm>
            <a:custGeom>
              <a:avLst/>
              <a:gdLst/>
              <a:ahLst/>
              <a:cxnLst>
                <a:cxn ang="0">
                  <a:pos x="0" y="10"/>
                </a:cxn>
                <a:cxn ang="0">
                  <a:pos x="394" y="544"/>
                </a:cxn>
                <a:cxn ang="0">
                  <a:pos x="1130" y="544"/>
                </a:cxn>
                <a:cxn ang="0">
                  <a:pos x="1514" y="21"/>
                </a:cxn>
                <a:cxn ang="0">
                  <a:pos x="906" y="21"/>
                </a:cxn>
                <a:cxn ang="0">
                  <a:pos x="768" y="202"/>
                </a:cxn>
                <a:cxn ang="0">
                  <a:pos x="608" y="0"/>
                </a:cxn>
                <a:cxn ang="0">
                  <a:pos x="0" y="10"/>
                </a:cxn>
              </a:cxnLst>
              <a:rect l="0" t="0" r="r" b="b"/>
              <a:pathLst>
                <a:path w="1515" h="545">
                  <a:moveTo>
                    <a:pt x="0" y="10"/>
                  </a:moveTo>
                  <a:lnTo>
                    <a:pt x="394" y="544"/>
                  </a:lnTo>
                  <a:lnTo>
                    <a:pt x="1130" y="544"/>
                  </a:lnTo>
                  <a:lnTo>
                    <a:pt x="1514" y="21"/>
                  </a:lnTo>
                  <a:lnTo>
                    <a:pt x="906" y="21"/>
                  </a:lnTo>
                  <a:lnTo>
                    <a:pt x="768" y="202"/>
                  </a:lnTo>
                  <a:lnTo>
                    <a:pt x="608" y="0"/>
                  </a:lnTo>
                  <a:lnTo>
                    <a:pt x="0" y="10"/>
                  </a:lnTo>
                </a:path>
              </a:pathLst>
            </a:custGeom>
            <a:blipFill dpi="0" rotWithShape="0">
              <a:blip r:embed="rId3" cstate="print"/>
              <a:srcRect/>
              <a:tile tx="0" ty="0" sx="100000" sy="100000" flip="none" algn="tl"/>
            </a:blipFill>
            <a:ln w="25400" cap="rnd" cmpd="sng">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CCCCFF"/>
              </a:extrusionClr>
            </a:sp3d>
          </p:spPr>
          <p:txBody>
            <a:bodyPr>
              <a:flatTx/>
            </a:bodyPr>
            <a:lstStyle/>
            <a:p>
              <a:endParaRPr lang="zh-CN" altLang="en-US"/>
            </a:p>
          </p:txBody>
        </p:sp>
        <p:grpSp>
          <p:nvGrpSpPr>
            <p:cNvPr id="191525" name="Group 37"/>
            <p:cNvGrpSpPr>
              <a:grpSpLocks/>
            </p:cNvGrpSpPr>
            <p:nvPr/>
          </p:nvGrpSpPr>
          <p:grpSpPr bwMode="auto">
            <a:xfrm>
              <a:off x="3072" y="2654"/>
              <a:ext cx="912" cy="226"/>
              <a:chOff x="3120" y="2640"/>
              <a:chExt cx="912" cy="226"/>
            </a:xfrm>
          </p:grpSpPr>
          <p:sp>
            <p:nvSpPr>
              <p:cNvPr id="191526" name="Rectangle 38"/>
              <p:cNvSpPr>
                <a:spLocks noChangeArrowheads="1"/>
              </p:cNvSpPr>
              <p:nvPr/>
            </p:nvSpPr>
            <p:spPr bwMode="auto">
              <a:xfrm>
                <a:off x="3600" y="2640"/>
                <a:ext cx="432"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27" name="Rectangle 39"/>
              <p:cNvSpPr>
                <a:spLocks noChangeArrowheads="1"/>
              </p:cNvSpPr>
              <p:nvPr/>
            </p:nvSpPr>
            <p:spPr bwMode="auto">
              <a:xfrm>
                <a:off x="3600" y="2755"/>
                <a:ext cx="432"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28" name="Rectangle 40"/>
              <p:cNvSpPr>
                <a:spLocks noChangeArrowheads="1"/>
              </p:cNvSpPr>
              <p:nvPr/>
            </p:nvSpPr>
            <p:spPr bwMode="auto">
              <a:xfrm>
                <a:off x="3244" y="2640"/>
                <a:ext cx="404"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29" name="Rectangle 41"/>
              <p:cNvSpPr>
                <a:spLocks noChangeArrowheads="1"/>
              </p:cNvSpPr>
              <p:nvPr/>
            </p:nvSpPr>
            <p:spPr bwMode="auto">
              <a:xfrm>
                <a:off x="3244" y="2755"/>
                <a:ext cx="404"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30" name="Rectangle 42"/>
              <p:cNvSpPr>
                <a:spLocks noChangeArrowheads="1"/>
              </p:cNvSpPr>
              <p:nvPr/>
            </p:nvSpPr>
            <p:spPr bwMode="auto">
              <a:xfrm>
                <a:off x="3120" y="2640"/>
                <a:ext cx="124"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31" name="Rectangle 43"/>
              <p:cNvSpPr>
                <a:spLocks noChangeArrowheads="1"/>
              </p:cNvSpPr>
              <p:nvPr/>
            </p:nvSpPr>
            <p:spPr bwMode="auto">
              <a:xfrm>
                <a:off x="3120" y="2755"/>
                <a:ext cx="124"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191532" name="Line 44"/>
            <p:cNvSpPr>
              <a:spLocks noChangeShapeType="1"/>
            </p:cNvSpPr>
            <p:nvPr/>
          </p:nvSpPr>
          <p:spPr bwMode="auto">
            <a:xfrm>
              <a:off x="1488" y="1056"/>
              <a:ext cx="0"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1533" name="Line 45"/>
            <p:cNvSpPr>
              <a:spLocks noChangeShapeType="1"/>
            </p:cNvSpPr>
            <p:nvPr/>
          </p:nvSpPr>
          <p:spPr bwMode="auto">
            <a:xfrm>
              <a:off x="2688" y="960"/>
              <a:ext cx="0" cy="2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1534" name="Text Box 46"/>
            <p:cNvSpPr txBox="1">
              <a:spLocks noChangeArrowheads="1"/>
            </p:cNvSpPr>
            <p:nvPr/>
          </p:nvSpPr>
          <p:spPr bwMode="auto">
            <a:xfrm>
              <a:off x="1041" y="835"/>
              <a:ext cx="912" cy="225"/>
            </a:xfrm>
            <a:prstGeom prst="rect">
              <a:avLst/>
            </a:prstGeom>
            <a:noFill/>
            <a:ln w="9525">
              <a:noFill/>
              <a:miter lim="800000"/>
              <a:headEnd/>
              <a:tailEnd/>
            </a:ln>
          </p:spPr>
          <p:txBody>
            <a:bodyPr>
              <a:spAutoFit/>
            </a:bodyPr>
            <a:lstStyle/>
            <a:p>
              <a:pPr>
                <a:spcBef>
                  <a:spcPct val="50000"/>
                </a:spcBef>
              </a:pPr>
              <a:r>
                <a:rPr kumimoji="1" lang="en-US" altLang="zh-CN" sz="1400" b="1" dirty="0">
                  <a:solidFill>
                    <a:srgbClr val="FF0000"/>
                  </a:solidFill>
                  <a:latin typeface="Times New Roman" pitchFamily="18" charset="0"/>
                </a:rPr>
                <a:t>From Memory</a:t>
              </a:r>
            </a:p>
          </p:txBody>
        </p:sp>
        <p:sp>
          <p:nvSpPr>
            <p:cNvPr id="191535" name="Text Box 47"/>
            <p:cNvSpPr txBox="1">
              <a:spLocks noChangeArrowheads="1"/>
            </p:cNvSpPr>
            <p:nvPr/>
          </p:nvSpPr>
          <p:spPr bwMode="auto">
            <a:xfrm>
              <a:off x="1984" y="783"/>
              <a:ext cx="1680" cy="225"/>
            </a:xfrm>
            <a:prstGeom prst="rect">
              <a:avLst/>
            </a:prstGeom>
            <a:noFill/>
            <a:ln w="9525">
              <a:noFill/>
              <a:miter lim="800000"/>
              <a:headEnd/>
              <a:tailEnd/>
            </a:ln>
          </p:spPr>
          <p:txBody>
            <a:bodyPr>
              <a:spAutoFit/>
            </a:bodyPr>
            <a:lstStyle/>
            <a:p>
              <a:pPr>
                <a:spcBef>
                  <a:spcPct val="50000"/>
                </a:spcBef>
              </a:pPr>
              <a:r>
                <a:rPr kumimoji="1" lang="en-US" altLang="zh-CN" sz="1400" b="1" dirty="0">
                  <a:solidFill>
                    <a:srgbClr val="FF0000"/>
                  </a:solidFill>
                  <a:latin typeface="Times New Roman" pitchFamily="18" charset="0"/>
                </a:rPr>
                <a:t>From Instruction Unit</a:t>
              </a:r>
            </a:p>
          </p:txBody>
        </p:sp>
        <p:sp>
          <p:nvSpPr>
            <p:cNvPr id="191536" name="Line 48"/>
            <p:cNvSpPr>
              <a:spLocks noChangeShapeType="1"/>
            </p:cNvSpPr>
            <p:nvPr/>
          </p:nvSpPr>
          <p:spPr bwMode="auto">
            <a:xfrm>
              <a:off x="2640" y="1968"/>
              <a:ext cx="0" cy="384"/>
            </a:xfrm>
            <a:prstGeom prst="line">
              <a:avLst/>
            </a:prstGeom>
            <a:noFill/>
            <a:ln w="28575">
              <a:solidFill>
                <a:srgbClr val="008000"/>
              </a:solidFill>
              <a:round/>
              <a:headEnd/>
              <a:tailEnd/>
            </a:ln>
          </p:spPr>
          <p:txBody>
            <a:bodyPr wrap="none" anchor="ctr"/>
            <a:lstStyle/>
            <a:p>
              <a:endParaRPr lang="zh-CN" altLang="en-US"/>
            </a:p>
          </p:txBody>
        </p:sp>
        <p:sp>
          <p:nvSpPr>
            <p:cNvPr id="191537" name="Line 49"/>
            <p:cNvSpPr>
              <a:spLocks noChangeShapeType="1"/>
            </p:cNvSpPr>
            <p:nvPr/>
          </p:nvSpPr>
          <p:spPr bwMode="auto">
            <a:xfrm>
              <a:off x="1776" y="2352"/>
              <a:ext cx="1344" cy="0"/>
            </a:xfrm>
            <a:prstGeom prst="line">
              <a:avLst/>
            </a:prstGeom>
            <a:noFill/>
            <a:ln w="28575">
              <a:solidFill>
                <a:srgbClr val="008000"/>
              </a:solidFill>
              <a:round/>
              <a:headEnd/>
              <a:tailEnd/>
            </a:ln>
          </p:spPr>
          <p:txBody>
            <a:bodyPr wrap="none" anchor="ctr"/>
            <a:lstStyle/>
            <a:p>
              <a:endParaRPr lang="zh-CN" altLang="en-US"/>
            </a:p>
          </p:txBody>
        </p:sp>
        <p:sp>
          <p:nvSpPr>
            <p:cNvPr id="191538" name="Line 50"/>
            <p:cNvSpPr>
              <a:spLocks noChangeShapeType="1"/>
            </p:cNvSpPr>
            <p:nvPr/>
          </p:nvSpPr>
          <p:spPr bwMode="auto">
            <a:xfrm>
              <a:off x="1773" y="2352"/>
              <a:ext cx="0" cy="336"/>
            </a:xfrm>
            <a:prstGeom prst="line">
              <a:avLst/>
            </a:prstGeom>
            <a:noFill/>
            <a:ln w="28575">
              <a:solidFill>
                <a:srgbClr val="008000"/>
              </a:solidFill>
              <a:round/>
              <a:headEnd/>
              <a:tailEnd type="triangle" w="med" len="med"/>
            </a:ln>
          </p:spPr>
          <p:txBody>
            <a:bodyPr wrap="none" anchor="ctr"/>
            <a:lstStyle/>
            <a:p>
              <a:endParaRPr lang="zh-CN" altLang="en-US"/>
            </a:p>
          </p:txBody>
        </p:sp>
        <p:sp>
          <p:nvSpPr>
            <p:cNvPr id="191539" name="Line 51"/>
            <p:cNvSpPr>
              <a:spLocks noChangeShapeType="1"/>
            </p:cNvSpPr>
            <p:nvPr/>
          </p:nvSpPr>
          <p:spPr bwMode="auto">
            <a:xfrm>
              <a:off x="3120" y="2352"/>
              <a:ext cx="0" cy="336"/>
            </a:xfrm>
            <a:prstGeom prst="line">
              <a:avLst/>
            </a:prstGeom>
            <a:noFill/>
            <a:ln w="28575">
              <a:solidFill>
                <a:srgbClr val="008000"/>
              </a:solidFill>
              <a:round/>
              <a:headEnd/>
              <a:tailEnd type="triangle" w="med" len="med"/>
            </a:ln>
          </p:spPr>
          <p:txBody>
            <a:bodyPr wrap="none" anchor="ctr"/>
            <a:lstStyle/>
            <a:p>
              <a:endParaRPr lang="zh-CN" altLang="en-US"/>
            </a:p>
          </p:txBody>
        </p:sp>
        <p:sp>
          <p:nvSpPr>
            <p:cNvPr id="191540" name="Line 52"/>
            <p:cNvSpPr>
              <a:spLocks noChangeShapeType="1"/>
            </p:cNvSpPr>
            <p:nvPr/>
          </p:nvSpPr>
          <p:spPr bwMode="auto">
            <a:xfrm>
              <a:off x="3888" y="1632"/>
              <a:ext cx="0" cy="432"/>
            </a:xfrm>
            <a:prstGeom prst="line">
              <a:avLst/>
            </a:prstGeom>
            <a:noFill/>
            <a:ln w="28575">
              <a:solidFill>
                <a:schemeClr val="accent2"/>
              </a:solidFill>
              <a:round/>
              <a:headEnd/>
              <a:tailEnd/>
            </a:ln>
          </p:spPr>
          <p:txBody>
            <a:bodyPr wrap="none" anchor="ctr"/>
            <a:lstStyle/>
            <a:p>
              <a:endParaRPr lang="zh-CN" altLang="en-US"/>
            </a:p>
          </p:txBody>
        </p:sp>
        <p:sp>
          <p:nvSpPr>
            <p:cNvPr id="191541" name="Line 53"/>
            <p:cNvSpPr>
              <a:spLocks noChangeShapeType="1"/>
            </p:cNvSpPr>
            <p:nvPr/>
          </p:nvSpPr>
          <p:spPr bwMode="auto">
            <a:xfrm>
              <a:off x="2112" y="2064"/>
              <a:ext cx="1776" cy="0"/>
            </a:xfrm>
            <a:prstGeom prst="line">
              <a:avLst/>
            </a:prstGeom>
            <a:noFill/>
            <a:ln w="28575">
              <a:solidFill>
                <a:schemeClr val="accent2"/>
              </a:solidFill>
              <a:round/>
              <a:headEnd/>
              <a:tailEnd/>
            </a:ln>
          </p:spPr>
          <p:txBody>
            <a:bodyPr wrap="none" anchor="ctr"/>
            <a:lstStyle/>
            <a:p>
              <a:endParaRPr lang="zh-CN" altLang="en-US"/>
            </a:p>
          </p:txBody>
        </p:sp>
        <p:sp>
          <p:nvSpPr>
            <p:cNvPr id="191542" name="Line 54"/>
            <p:cNvSpPr>
              <a:spLocks noChangeShapeType="1"/>
            </p:cNvSpPr>
            <p:nvPr/>
          </p:nvSpPr>
          <p:spPr bwMode="auto">
            <a:xfrm>
              <a:off x="2097" y="2064"/>
              <a:ext cx="0" cy="624"/>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191543" name="Line 55"/>
            <p:cNvSpPr>
              <a:spLocks noChangeShapeType="1"/>
            </p:cNvSpPr>
            <p:nvPr/>
          </p:nvSpPr>
          <p:spPr bwMode="auto">
            <a:xfrm>
              <a:off x="3456" y="2064"/>
              <a:ext cx="0" cy="624"/>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191544" name="Line 56"/>
            <p:cNvSpPr>
              <a:spLocks noChangeShapeType="1"/>
            </p:cNvSpPr>
            <p:nvPr/>
          </p:nvSpPr>
          <p:spPr bwMode="auto">
            <a:xfrm>
              <a:off x="4128" y="1647"/>
              <a:ext cx="0" cy="576"/>
            </a:xfrm>
            <a:prstGeom prst="line">
              <a:avLst/>
            </a:prstGeom>
            <a:noFill/>
            <a:ln w="28575">
              <a:solidFill>
                <a:schemeClr val="accent1"/>
              </a:solidFill>
              <a:round/>
              <a:headEnd/>
              <a:tailEnd/>
            </a:ln>
          </p:spPr>
          <p:txBody>
            <a:bodyPr wrap="none" anchor="ctr"/>
            <a:lstStyle/>
            <a:p>
              <a:endParaRPr lang="zh-CN" altLang="en-US"/>
            </a:p>
          </p:txBody>
        </p:sp>
        <p:sp>
          <p:nvSpPr>
            <p:cNvPr id="191545" name="Line 57"/>
            <p:cNvSpPr>
              <a:spLocks noChangeShapeType="1"/>
            </p:cNvSpPr>
            <p:nvPr/>
          </p:nvSpPr>
          <p:spPr bwMode="auto">
            <a:xfrm>
              <a:off x="2496" y="2208"/>
              <a:ext cx="1632" cy="0"/>
            </a:xfrm>
            <a:prstGeom prst="line">
              <a:avLst/>
            </a:prstGeom>
            <a:noFill/>
            <a:ln w="28575">
              <a:solidFill>
                <a:schemeClr val="accent1"/>
              </a:solidFill>
              <a:round/>
              <a:headEnd/>
              <a:tailEnd/>
            </a:ln>
          </p:spPr>
          <p:txBody>
            <a:bodyPr wrap="none" anchor="ctr"/>
            <a:lstStyle/>
            <a:p>
              <a:endParaRPr lang="zh-CN" altLang="en-US"/>
            </a:p>
          </p:txBody>
        </p:sp>
        <p:sp>
          <p:nvSpPr>
            <p:cNvPr id="191546" name="Line 58"/>
            <p:cNvSpPr>
              <a:spLocks noChangeShapeType="1"/>
            </p:cNvSpPr>
            <p:nvPr/>
          </p:nvSpPr>
          <p:spPr bwMode="auto">
            <a:xfrm>
              <a:off x="2496" y="2208"/>
              <a:ext cx="0" cy="480"/>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191547" name="Line 59"/>
            <p:cNvSpPr>
              <a:spLocks noChangeShapeType="1"/>
            </p:cNvSpPr>
            <p:nvPr/>
          </p:nvSpPr>
          <p:spPr bwMode="auto">
            <a:xfrm>
              <a:off x="3840" y="2208"/>
              <a:ext cx="0" cy="480"/>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191548" name="Line 60"/>
            <p:cNvSpPr>
              <a:spLocks noChangeShapeType="1"/>
            </p:cNvSpPr>
            <p:nvPr/>
          </p:nvSpPr>
          <p:spPr bwMode="auto">
            <a:xfrm>
              <a:off x="1968" y="3024"/>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1549" name="Line 61"/>
            <p:cNvSpPr>
              <a:spLocks noChangeShapeType="1"/>
            </p:cNvSpPr>
            <p:nvPr/>
          </p:nvSpPr>
          <p:spPr bwMode="auto">
            <a:xfrm>
              <a:off x="2448" y="3024"/>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1550" name="Line 62"/>
            <p:cNvSpPr>
              <a:spLocks noChangeShapeType="1"/>
            </p:cNvSpPr>
            <p:nvPr/>
          </p:nvSpPr>
          <p:spPr bwMode="auto">
            <a:xfrm>
              <a:off x="3360" y="2880"/>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1551" name="Line 63"/>
            <p:cNvSpPr>
              <a:spLocks noChangeShapeType="1"/>
            </p:cNvSpPr>
            <p:nvPr/>
          </p:nvSpPr>
          <p:spPr bwMode="auto">
            <a:xfrm>
              <a:off x="3840" y="2880"/>
              <a:ext cx="0" cy="192"/>
            </a:xfrm>
            <a:prstGeom prst="line">
              <a:avLst/>
            </a:prstGeom>
            <a:noFill/>
            <a:ln w="9525">
              <a:solidFill>
                <a:schemeClr val="tx1"/>
              </a:solidFill>
              <a:round/>
              <a:headEnd/>
              <a:tailEnd type="triangle" w="med" len="med"/>
            </a:ln>
          </p:spPr>
          <p:txBody>
            <a:bodyPr wrap="none" anchor="ctr"/>
            <a:lstStyle/>
            <a:p>
              <a:endParaRPr lang="zh-CN" altLang="en-US"/>
            </a:p>
          </p:txBody>
        </p:sp>
        <p:grpSp>
          <p:nvGrpSpPr>
            <p:cNvPr id="191552" name="Group 64"/>
            <p:cNvGrpSpPr>
              <a:grpSpLocks/>
            </p:cNvGrpSpPr>
            <p:nvPr/>
          </p:nvGrpSpPr>
          <p:grpSpPr bwMode="auto">
            <a:xfrm>
              <a:off x="1182" y="1296"/>
              <a:ext cx="546" cy="576"/>
              <a:chOff x="1182" y="1296"/>
              <a:chExt cx="546" cy="576"/>
            </a:xfrm>
          </p:grpSpPr>
          <p:sp>
            <p:nvSpPr>
              <p:cNvPr id="191553" name="Rectangle 65"/>
              <p:cNvSpPr>
                <a:spLocks noChangeArrowheads="1"/>
              </p:cNvSpPr>
              <p:nvPr/>
            </p:nvSpPr>
            <p:spPr bwMode="auto">
              <a:xfrm>
                <a:off x="1182" y="129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54" name="Rectangle 66"/>
              <p:cNvSpPr>
                <a:spLocks noChangeArrowheads="1"/>
              </p:cNvSpPr>
              <p:nvPr/>
            </p:nvSpPr>
            <p:spPr bwMode="auto">
              <a:xfrm>
                <a:off x="1182" y="1392"/>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55" name="Rectangle 67"/>
              <p:cNvSpPr>
                <a:spLocks noChangeArrowheads="1"/>
              </p:cNvSpPr>
              <p:nvPr/>
            </p:nvSpPr>
            <p:spPr bwMode="auto">
              <a:xfrm>
                <a:off x="1182" y="1488"/>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56" name="Rectangle 68"/>
              <p:cNvSpPr>
                <a:spLocks noChangeArrowheads="1"/>
              </p:cNvSpPr>
              <p:nvPr/>
            </p:nvSpPr>
            <p:spPr bwMode="auto">
              <a:xfrm>
                <a:off x="1182" y="1584"/>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57" name="Rectangle 69"/>
              <p:cNvSpPr>
                <a:spLocks noChangeArrowheads="1"/>
              </p:cNvSpPr>
              <p:nvPr/>
            </p:nvSpPr>
            <p:spPr bwMode="auto">
              <a:xfrm>
                <a:off x="1182" y="1680"/>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58" name="Rectangle 70"/>
              <p:cNvSpPr>
                <a:spLocks noChangeArrowheads="1"/>
              </p:cNvSpPr>
              <p:nvPr/>
            </p:nvSpPr>
            <p:spPr bwMode="auto">
              <a:xfrm>
                <a:off x="1182" y="177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91559" name="Group 71"/>
            <p:cNvGrpSpPr>
              <a:grpSpLocks/>
            </p:cNvGrpSpPr>
            <p:nvPr/>
          </p:nvGrpSpPr>
          <p:grpSpPr bwMode="auto">
            <a:xfrm>
              <a:off x="2415" y="1248"/>
              <a:ext cx="480" cy="720"/>
              <a:chOff x="1182" y="1296"/>
              <a:chExt cx="546" cy="576"/>
            </a:xfrm>
          </p:grpSpPr>
          <p:sp>
            <p:nvSpPr>
              <p:cNvPr id="191560" name="Rectangle 72"/>
              <p:cNvSpPr>
                <a:spLocks noChangeArrowheads="1"/>
              </p:cNvSpPr>
              <p:nvPr/>
            </p:nvSpPr>
            <p:spPr bwMode="auto">
              <a:xfrm>
                <a:off x="1182" y="129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61" name="Rectangle 73"/>
              <p:cNvSpPr>
                <a:spLocks noChangeArrowheads="1"/>
              </p:cNvSpPr>
              <p:nvPr/>
            </p:nvSpPr>
            <p:spPr bwMode="auto">
              <a:xfrm>
                <a:off x="1182" y="1392"/>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62" name="Rectangle 74"/>
              <p:cNvSpPr>
                <a:spLocks noChangeArrowheads="1"/>
              </p:cNvSpPr>
              <p:nvPr/>
            </p:nvSpPr>
            <p:spPr bwMode="auto">
              <a:xfrm>
                <a:off x="1182" y="1488"/>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63" name="Rectangle 75"/>
              <p:cNvSpPr>
                <a:spLocks noChangeArrowheads="1"/>
              </p:cNvSpPr>
              <p:nvPr/>
            </p:nvSpPr>
            <p:spPr bwMode="auto">
              <a:xfrm>
                <a:off x="1182" y="1584"/>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64" name="Rectangle 76"/>
              <p:cNvSpPr>
                <a:spLocks noChangeArrowheads="1"/>
              </p:cNvSpPr>
              <p:nvPr/>
            </p:nvSpPr>
            <p:spPr bwMode="auto">
              <a:xfrm>
                <a:off x="1182" y="1680"/>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65" name="Rectangle 77"/>
              <p:cNvSpPr>
                <a:spLocks noChangeArrowheads="1"/>
              </p:cNvSpPr>
              <p:nvPr/>
            </p:nvSpPr>
            <p:spPr bwMode="auto">
              <a:xfrm>
                <a:off x="1182" y="177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191566" name="Line 78"/>
            <p:cNvSpPr>
              <a:spLocks noChangeShapeType="1"/>
            </p:cNvSpPr>
            <p:nvPr/>
          </p:nvSpPr>
          <p:spPr bwMode="auto">
            <a:xfrm>
              <a:off x="2112" y="3504"/>
              <a:ext cx="0"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1567" name="Line 79"/>
            <p:cNvSpPr>
              <a:spLocks noChangeShapeType="1"/>
            </p:cNvSpPr>
            <p:nvPr/>
          </p:nvSpPr>
          <p:spPr bwMode="auto">
            <a:xfrm>
              <a:off x="3552" y="3360"/>
              <a:ext cx="0" cy="384"/>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1568" name="Line 80"/>
            <p:cNvSpPr>
              <a:spLocks noChangeShapeType="1"/>
            </p:cNvSpPr>
            <p:nvPr/>
          </p:nvSpPr>
          <p:spPr bwMode="auto">
            <a:xfrm>
              <a:off x="816" y="3744"/>
              <a:ext cx="4224" cy="0"/>
            </a:xfrm>
            <a:prstGeom prst="line">
              <a:avLst/>
            </a:prstGeom>
            <a:noFill/>
            <a:ln w="38100">
              <a:solidFill>
                <a:srgbClr val="FF0000"/>
              </a:solidFill>
              <a:round/>
              <a:headEnd/>
              <a:tailEnd/>
            </a:ln>
          </p:spPr>
          <p:txBody>
            <a:bodyPr wrap="none" anchor="ctr"/>
            <a:lstStyle/>
            <a:p>
              <a:endParaRPr lang="zh-CN" altLang="en-US"/>
            </a:p>
          </p:txBody>
        </p:sp>
        <p:sp>
          <p:nvSpPr>
            <p:cNvPr id="191569" name="Line 81"/>
            <p:cNvSpPr>
              <a:spLocks noChangeShapeType="1"/>
            </p:cNvSpPr>
            <p:nvPr/>
          </p:nvSpPr>
          <p:spPr bwMode="auto">
            <a:xfrm flipV="1">
              <a:off x="816" y="2544"/>
              <a:ext cx="0" cy="1200"/>
            </a:xfrm>
            <a:prstGeom prst="line">
              <a:avLst/>
            </a:prstGeom>
            <a:noFill/>
            <a:ln w="38100">
              <a:solidFill>
                <a:srgbClr val="FF0000"/>
              </a:solidFill>
              <a:round/>
              <a:headEnd/>
              <a:tailEnd/>
            </a:ln>
          </p:spPr>
          <p:txBody>
            <a:bodyPr wrap="none" anchor="ctr"/>
            <a:lstStyle/>
            <a:p>
              <a:endParaRPr lang="zh-CN" altLang="en-US"/>
            </a:p>
          </p:txBody>
        </p:sp>
        <p:sp>
          <p:nvSpPr>
            <p:cNvPr id="191570" name="Line 82"/>
            <p:cNvSpPr>
              <a:spLocks noChangeShapeType="1"/>
            </p:cNvSpPr>
            <p:nvPr/>
          </p:nvSpPr>
          <p:spPr bwMode="auto">
            <a:xfrm>
              <a:off x="816" y="2544"/>
              <a:ext cx="576" cy="0"/>
            </a:xfrm>
            <a:prstGeom prst="line">
              <a:avLst/>
            </a:prstGeom>
            <a:noFill/>
            <a:ln w="38100">
              <a:solidFill>
                <a:srgbClr val="FF0000"/>
              </a:solidFill>
              <a:round/>
              <a:headEnd/>
              <a:tailEnd/>
            </a:ln>
          </p:spPr>
          <p:txBody>
            <a:bodyPr wrap="none" anchor="ctr"/>
            <a:lstStyle/>
            <a:p>
              <a:endParaRPr lang="zh-CN" altLang="en-US"/>
            </a:p>
          </p:txBody>
        </p:sp>
        <p:sp>
          <p:nvSpPr>
            <p:cNvPr id="191571" name="Line 83"/>
            <p:cNvSpPr>
              <a:spLocks noChangeShapeType="1"/>
            </p:cNvSpPr>
            <p:nvPr/>
          </p:nvSpPr>
          <p:spPr bwMode="auto">
            <a:xfrm flipV="1">
              <a:off x="1392" y="1872"/>
              <a:ext cx="0" cy="672"/>
            </a:xfrm>
            <a:prstGeom prst="line">
              <a:avLst/>
            </a:prstGeom>
            <a:noFill/>
            <a:ln w="38100">
              <a:solidFill>
                <a:srgbClr val="FF0000"/>
              </a:solidFill>
              <a:round/>
              <a:headEnd/>
              <a:tailEnd/>
            </a:ln>
          </p:spPr>
          <p:txBody>
            <a:bodyPr wrap="none" anchor="ctr"/>
            <a:lstStyle/>
            <a:p>
              <a:endParaRPr lang="zh-CN" altLang="en-US"/>
            </a:p>
          </p:txBody>
        </p:sp>
        <p:sp>
          <p:nvSpPr>
            <p:cNvPr id="191572" name="Line 84"/>
            <p:cNvSpPr>
              <a:spLocks noChangeShapeType="1"/>
            </p:cNvSpPr>
            <p:nvPr/>
          </p:nvSpPr>
          <p:spPr bwMode="auto">
            <a:xfrm flipV="1">
              <a:off x="5040" y="960"/>
              <a:ext cx="0" cy="2784"/>
            </a:xfrm>
            <a:prstGeom prst="line">
              <a:avLst/>
            </a:prstGeom>
            <a:noFill/>
            <a:ln w="38100">
              <a:solidFill>
                <a:srgbClr val="FF0000"/>
              </a:solidFill>
              <a:round/>
              <a:headEnd/>
              <a:tailEnd/>
            </a:ln>
          </p:spPr>
          <p:txBody>
            <a:bodyPr wrap="none" anchor="ctr"/>
            <a:lstStyle/>
            <a:p>
              <a:endParaRPr lang="zh-CN" altLang="en-US"/>
            </a:p>
          </p:txBody>
        </p:sp>
        <p:sp>
          <p:nvSpPr>
            <p:cNvPr id="191573" name="Line 85"/>
            <p:cNvSpPr>
              <a:spLocks noChangeShapeType="1"/>
            </p:cNvSpPr>
            <p:nvPr/>
          </p:nvSpPr>
          <p:spPr bwMode="auto">
            <a:xfrm>
              <a:off x="4080" y="960"/>
              <a:ext cx="960" cy="0"/>
            </a:xfrm>
            <a:prstGeom prst="line">
              <a:avLst/>
            </a:prstGeom>
            <a:noFill/>
            <a:ln w="38100">
              <a:solidFill>
                <a:srgbClr val="FF0000"/>
              </a:solidFill>
              <a:round/>
              <a:headEnd/>
              <a:tailEnd/>
            </a:ln>
          </p:spPr>
          <p:txBody>
            <a:bodyPr wrap="none" anchor="ctr"/>
            <a:lstStyle/>
            <a:p>
              <a:endParaRPr lang="zh-CN" altLang="en-US"/>
            </a:p>
          </p:txBody>
        </p:sp>
        <p:sp>
          <p:nvSpPr>
            <p:cNvPr id="191574" name="Line 86"/>
            <p:cNvSpPr>
              <a:spLocks noChangeShapeType="1"/>
            </p:cNvSpPr>
            <p:nvPr/>
          </p:nvSpPr>
          <p:spPr bwMode="auto">
            <a:xfrm>
              <a:off x="4080" y="960"/>
              <a:ext cx="0" cy="28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191575" name="Line 87"/>
            <p:cNvSpPr>
              <a:spLocks noChangeShapeType="1"/>
            </p:cNvSpPr>
            <p:nvPr/>
          </p:nvSpPr>
          <p:spPr bwMode="auto">
            <a:xfrm>
              <a:off x="4128" y="1728"/>
              <a:ext cx="576" cy="0"/>
            </a:xfrm>
            <a:prstGeom prst="line">
              <a:avLst/>
            </a:prstGeom>
            <a:noFill/>
            <a:ln w="28575">
              <a:solidFill>
                <a:schemeClr val="accent1"/>
              </a:solidFill>
              <a:round/>
              <a:headEnd/>
              <a:tailEnd/>
            </a:ln>
          </p:spPr>
          <p:txBody>
            <a:bodyPr wrap="none" anchor="ctr"/>
            <a:lstStyle/>
            <a:p>
              <a:endParaRPr lang="zh-CN" altLang="en-US"/>
            </a:p>
          </p:txBody>
        </p:sp>
        <p:sp>
          <p:nvSpPr>
            <p:cNvPr id="191576" name="Line 88"/>
            <p:cNvSpPr>
              <a:spLocks noChangeShapeType="1"/>
            </p:cNvSpPr>
            <p:nvPr/>
          </p:nvSpPr>
          <p:spPr bwMode="auto">
            <a:xfrm>
              <a:off x="4704" y="1728"/>
              <a:ext cx="0" cy="288"/>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191577" name="Line 89"/>
            <p:cNvSpPr>
              <a:spLocks noChangeShapeType="1"/>
            </p:cNvSpPr>
            <p:nvPr/>
          </p:nvSpPr>
          <p:spPr bwMode="auto">
            <a:xfrm>
              <a:off x="2112" y="2544"/>
              <a:ext cx="2928" cy="0"/>
            </a:xfrm>
            <a:prstGeom prst="line">
              <a:avLst/>
            </a:prstGeom>
            <a:noFill/>
            <a:ln w="38100">
              <a:solidFill>
                <a:srgbClr val="FF0000"/>
              </a:solidFill>
              <a:round/>
              <a:headEnd/>
              <a:tailEnd/>
            </a:ln>
          </p:spPr>
          <p:txBody>
            <a:bodyPr wrap="none" anchor="ctr"/>
            <a:lstStyle/>
            <a:p>
              <a:endParaRPr lang="zh-CN" altLang="en-US"/>
            </a:p>
          </p:txBody>
        </p:sp>
        <p:sp>
          <p:nvSpPr>
            <p:cNvPr id="191578" name="Line 90"/>
            <p:cNvSpPr>
              <a:spLocks noChangeShapeType="1"/>
            </p:cNvSpPr>
            <p:nvPr/>
          </p:nvSpPr>
          <p:spPr bwMode="auto">
            <a:xfrm>
              <a:off x="4704" y="1728"/>
              <a:ext cx="336" cy="0"/>
            </a:xfrm>
            <a:prstGeom prst="line">
              <a:avLst/>
            </a:prstGeom>
            <a:noFill/>
            <a:ln w="28575">
              <a:solidFill>
                <a:schemeClr val="accent1"/>
              </a:solidFill>
              <a:round/>
              <a:headEnd/>
              <a:tailEnd/>
            </a:ln>
          </p:spPr>
          <p:txBody>
            <a:bodyPr wrap="none" anchor="ctr"/>
            <a:lstStyle/>
            <a:p>
              <a:endParaRPr lang="zh-CN" altLang="en-US"/>
            </a:p>
          </p:txBody>
        </p:sp>
        <p:sp>
          <p:nvSpPr>
            <p:cNvPr id="191579" name="Rectangle 91"/>
            <p:cNvSpPr>
              <a:spLocks noChangeArrowheads="1"/>
            </p:cNvSpPr>
            <p:nvPr/>
          </p:nvSpPr>
          <p:spPr bwMode="auto">
            <a:xfrm>
              <a:off x="2004" y="3792"/>
              <a:ext cx="2608" cy="285"/>
            </a:xfrm>
            <a:prstGeom prst="rect">
              <a:avLst/>
            </a:prstGeom>
            <a:noFill/>
            <a:ln w="12700">
              <a:noFill/>
              <a:miter lim="800000"/>
              <a:headEnd/>
              <a:tailEnd/>
            </a:ln>
            <a:effectLst/>
          </p:spPr>
          <p:txBody>
            <a:bodyPr wrap="square" lIns="111125" tIns="55562" rIns="111125" bIns="55562">
              <a:spAutoFit/>
            </a:bodyPr>
            <a:lstStyle/>
            <a:p>
              <a:pPr defTabSz="1316038" eaLnBrk="0" hangingPunct="0">
                <a:lnSpc>
                  <a:spcPct val="90000"/>
                </a:lnSpc>
                <a:spcBef>
                  <a:spcPct val="30000"/>
                </a:spcBef>
              </a:pPr>
              <a:r>
                <a:rPr kumimoji="1" lang="en-US" altLang="zh-CN" sz="2000" b="1" dirty="0">
                  <a:latin typeface="Arial" pitchFamily="34" charset="0"/>
                </a:rPr>
                <a:t>Common Data Bus(</a:t>
              </a:r>
              <a:r>
                <a:rPr kumimoji="1" lang="en-US" altLang="zh-CN" sz="2000" b="1" dirty="0" err="1">
                  <a:latin typeface="Arial" pitchFamily="34" charset="0"/>
                </a:rPr>
                <a:t>CDB</a:t>
              </a:r>
              <a:r>
                <a:rPr kumimoji="1" lang="en-US" altLang="zh-CN" sz="2000" b="1" dirty="0">
                  <a:latin typeface="Arial" pitchFamily="34" charset="0"/>
                </a:rPr>
                <a:t>)</a:t>
              </a:r>
            </a:p>
          </p:txBody>
        </p:sp>
        <p:sp>
          <p:nvSpPr>
            <p:cNvPr id="191580" name="Line 92"/>
            <p:cNvSpPr>
              <a:spLocks noChangeShapeType="1"/>
            </p:cNvSpPr>
            <p:nvPr/>
          </p:nvSpPr>
          <p:spPr bwMode="auto">
            <a:xfrm>
              <a:off x="4704" y="2496"/>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1581" name="Text Box 93"/>
            <p:cNvSpPr txBox="1">
              <a:spLocks noChangeArrowheads="1"/>
            </p:cNvSpPr>
            <p:nvPr/>
          </p:nvSpPr>
          <p:spPr bwMode="auto">
            <a:xfrm>
              <a:off x="4224" y="2601"/>
              <a:ext cx="912" cy="225"/>
            </a:xfrm>
            <a:prstGeom prst="rect">
              <a:avLst/>
            </a:prstGeom>
            <a:noFill/>
            <a:ln w="9525">
              <a:noFill/>
              <a:miter lim="800000"/>
              <a:headEnd/>
              <a:tailEnd/>
            </a:ln>
          </p:spPr>
          <p:txBody>
            <a:bodyPr>
              <a:spAutoFit/>
            </a:bodyPr>
            <a:lstStyle/>
            <a:p>
              <a:pPr>
                <a:spcBef>
                  <a:spcPct val="50000"/>
                </a:spcBef>
              </a:pPr>
              <a:r>
                <a:rPr kumimoji="1" lang="en-US" altLang="zh-CN" sz="1400" b="1" dirty="0">
                  <a:solidFill>
                    <a:srgbClr val="FF0000"/>
                  </a:solidFill>
                  <a:latin typeface="Times New Roman" pitchFamily="18" charset="0"/>
                </a:rPr>
                <a:t>To Memory</a:t>
              </a:r>
            </a:p>
          </p:txBody>
        </p:sp>
        <p:sp>
          <p:nvSpPr>
            <p:cNvPr id="191582" name="Text Box 94"/>
            <p:cNvSpPr txBox="1">
              <a:spLocks noChangeArrowheads="1"/>
            </p:cNvSpPr>
            <p:nvPr/>
          </p:nvSpPr>
          <p:spPr bwMode="auto">
            <a:xfrm>
              <a:off x="2592" y="2851"/>
              <a:ext cx="816" cy="383"/>
            </a:xfrm>
            <a:prstGeom prst="rect">
              <a:avLst/>
            </a:prstGeom>
            <a:noFill/>
            <a:ln w="9525">
              <a:noFill/>
              <a:miter lim="800000"/>
              <a:headEnd/>
              <a:tailEnd/>
            </a:ln>
          </p:spPr>
          <p:txBody>
            <a:bodyPr>
              <a:spAutoFit/>
            </a:bodyPr>
            <a:lstStyle/>
            <a:p>
              <a:pPr>
                <a:spcBef>
                  <a:spcPct val="50000"/>
                </a:spcBef>
              </a:pPr>
              <a:r>
                <a:rPr kumimoji="1" lang="en-US" altLang="zh-CN" sz="1400" b="1" dirty="0">
                  <a:solidFill>
                    <a:srgbClr val="FF0000"/>
                  </a:solidFill>
                  <a:latin typeface="Times New Roman" pitchFamily="18" charset="0"/>
                </a:rPr>
                <a:t>Reservation  Station</a:t>
              </a:r>
            </a:p>
          </p:txBody>
        </p:sp>
        <p:sp>
          <p:nvSpPr>
            <p:cNvPr id="191583" name="Text Box 95"/>
            <p:cNvSpPr txBox="1">
              <a:spLocks noChangeArrowheads="1"/>
            </p:cNvSpPr>
            <p:nvPr/>
          </p:nvSpPr>
          <p:spPr bwMode="auto">
            <a:xfrm>
              <a:off x="1433" y="2160"/>
              <a:ext cx="727" cy="425"/>
            </a:xfrm>
            <a:prstGeom prst="rect">
              <a:avLst/>
            </a:prstGeom>
            <a:noFill/>
            <a:ln w="9525">
              <a:noFill/>
              <a:miter lim="800000"/>
              <a:headEnd/>
              <a:tailEnd/>
            </a:ln>
          </p:spPr>
          <p:txBody>
            <a:bodyPr wrap="square">
              <a:spAutoFit/>
            </a:bodyPr>
            <a:lstStyle/>
            <a:p>
              <a:pPr>
                <a:spcBef>
                  <a:spcPct val="50000"/>
                </a:spcBef>
              </a:pPr>
              <a:r>
                <a:rPr kumimoji="1" lang="en-US" altLang="zh-CN" sz="1600" dirty="0">
                  <a:latin typeface="Times New Roman" pitchFamily="18" charset="0"/>
                </a:rPr>
                <a:t>Operation Bus</a:t>
              </a:r>
            </a:p>
          </p:txBody>
        </p:sp>
        <p:sp>
          <p:nvSpPr>
            <p:cNvPr id="191584" name="Text Box 96"/>
            <p:cNvSpPr txBox="1">
              <a:spLocks noChangeArrowheads="1"/>
            </p:cNvSpPr>
            <p:nvPr/>
          </p:nvSpPr>
          <p:spPr bwMode="auto">
            <a:xfrm>
              <a:off x="1023" y="1727"/>
              <a:ext cx="192" cy="224"/>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1</a:t>
              </a:r>
              <a:endParaRPr kumimoji="1" lang="en-US" altLang="zh-CN" sz="2400">
                <a:latin typeface="Times New Roman" pitchFamily="18" charset="0"/>
              </a:endParaRPr>
            </a:p>
          </p:txBody>
        </p:sp>
        <p:sp>
          <p:nvSpPr>
            <p:cNvPr id="191585" name="Text Box 97"/>
            <p:cNvSpPr txBox="1">
              <a:spLocks noChangeArrowheads="1"/>
            </p:cNvSpPr>
            <p:nvPr/>
          </p:nvSpPr>
          <p:spPr bwMode="auto">
            <a:xfrm>
              <a:off x="1023" y="1629"/>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2</a:t>
              </a:r>
              <a:endParaRPr kumimoji="1" lang="en-US" altLang="zh-CN" sz="2400">
                <a:latin typeface="Times New Roman" pitchFamily="18" charset="0"/>
              </a:endParaRPr>
            </a:p>
          </p:txBody>
        </p:sp>
        <p:sp>
          <p:nvSpPr>
            <p:cNvPr id="191586" name="Text Box 98"/>
            <p:cNvSpPr txBox="1">
              <a:spLocks noChangeArrowheads="1"/>
            </p:cNvSpPr>
            <p:nvPr/>
          </p:nvSpPr>
          <p:spPr bwMode="auto">
            <a:xfrm>
              <a:off x="1023" y="1524"/>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3</a:t>
              </a:r>
              <a:endParaRPr kumimoji="1" lang="en-US" altLang="zh-CN" sz="2400">
                <a:latin typeface="Times New Roman" pitchFamily="18" charset="0"/>
              </a:endParaRPr>
            </a:p>
          </p:txBody>
        </p:sp>
        <p:sp>
          <p:nvSpPr>
            <p:cNvPr id="191587" name="Text Box 99"/>
            <p:cNvSpPr txBox="1">
              <a:spLocks noChangeArrowheads="1"/>
            </p:cNvSpPr>
            <p:nvPr/>
          </p:nvSpPr>
          <p:spPr bwMode="auto">
            <a:xfrm>
              <a:off x="1023" y="1428"/>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4</a:t>
              </a:r>
              <a:endParaRPr kumimoji="1" lang="en-US" altLang="zh-CN" sz="2400">
                <a:latin typeface="Times New Roman" pitchFamily="18" charset="0"/>
              </a:endParaRPr>
            </a:p>
          </p:txBody>
        </p:sp>
        <p:sp>
          <p:nvSpPr>
            <p:cNvPr id="191588" name="Text Box 100"/>
            <p:cNvSpPr txBox="1">
              <a:spLocks noChangeArrowheads="1"/>
            </p:cNvSpPr>
            <p:nvPr/>
          </p:nvSpPr>
          <p:spPr bwMode="auto">
            <a:xfrm>
              <a:off x="1023" y="1335"/>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5</a:t>
              </a:r>
              <a:endParaRPr kumimoji="1" lang="en-US" altLang="zh-CN" sz="2400">
                <a:latin typeface="Times New Roman" pitchFamily="18" charset="0"/>
              </a:endParaRPr>
            </a:p>
          </p:txBody>
        </p:sp>
        <p:sp>
          <p:nvSpPr>
            <p:cNvPr id="191589" name="Text Box 101"/>
            <p:cNvSpPr txBox="1">
              <a:spLocks noChangeArrowheads="1"/>
            </p:cNvSpPr>
            <p:nvPr/>
          </p:nvSpPr>
          <p:spPr bwMode="auto">
            <a:xfrm>
              <a:off x="1023" y="1239"/>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6</a:t>
              </a:r>
              <a:endParaRPr kumimoji="1" lang="en-US" altLang="zh-CN" sz="2400">
                <a:latin typeface="Times New Roman" pitchFamily="18" charset="0"/>
              </a:endParaRPr>
            </a:p>
          </p:txBody>
        </p:sp>
        <p:sp>
          <p:nvSpPr>
            <p:cNvPr id="191590" name="Text Box 102"/>
            <p:cNvSpPr txBox="1">
              <a:spLocks noChangeArrowheads="1"/>
            </p:cNvSpPr>
            <p:nvPr/>
          </p:nvSpPr>
          <p:spPr bwMode="auto">
            <a:xfrm>
              <a:off x="4335" y="2329"/>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1</a:t>
              </a:r>
              <a:endParaRPr kumimoji="1" lang="en-US" altLang="zh-CN" sz="2400">
                <a:latin typeface="Times New Roman" pitchFamily="18" charset="0"/>
              </a:endParaRPr>
            </a:p>
          </p:txBody>
        </p:sp>
        <p:sp>
          <p:nvSpPr>
            <p:cNvPr id="191591" name="Text Box 103"/>
            <p:cNvSpPr txBox="1">
              <a:spLocks noChangeArrowheads="1"/>
            </p:cNvSpPr>
            <p:nvPr/>
          </p:nvSpPr>
          <p:spPr bwMode="auto">
            <a:xfrm>
              <a:off x="4335" y="2166"/>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2</a:t>
              </a:r>
              <a:endParaRPr kumimoji="1" lang="en-US" altLang="zh-CN" sz="2400">
                <a:latin typeface="Times New Roman" pitchFamily="18" charset="0"/>
              </a:endParaRPr>
            </a:p>
          </p:txBody>
        </p:sp>
        <p:sp>
          <p:nvSpPr>
            <p:cNvPr id="191592" name="Text Box 104"/>
            <p:cNvSpPr txBox="1">
              <a:spLocks noChangeArrowheads="1"/>
            </p:cNvSpPr>
            <p:nvPr/>
          </p:nvSpPr>
          <p:spPr bwMode="auto">
            <a:xfrm>
              <a:off x="4335" y="2016"/>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3</a:t>
              </a:r>
              <a:endParaRPr kumimoji="1" lang="en-US" altLang="zh-CN" sz="2400">
                <a:latin typeface="Times New Roman" pitchFamily="18" charset="0"/>
              </a:endParaRPr>
            </a:p>
          </p:txBody>
        </p:sp>
        <p:sp>
          <p:nvSpPr>
            <p:cNvPr id="191593" name="Text Box 105"/>
            <p:cNvSpPr txBox="1">
              <a:spLocks noChangeArrowheads="1"/>
            </p:cNvSpPr>
            <p:nvPr/>
          </p:nvSpPr>
          <p:spPr bwMode="auto">
            <a:xfrm>
              <a:off x="1560" y="2883"/>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1</a:t>
              </a:r>
              <a:endParaRPr kumimoji="1" lang="en-US" altLang="zh-CN" sz="2400">
                <a:latin typeface="Times New Roman" pitchFamily="18" charset="0"/>
              </a:endParaRPr>
            </a:p>
          </p:txBody>
        </p:sp>
        <p:sp>
          <p:nvSpPr>
            <p:cNvPr id="191594" name="Text Box 106"/>
            <p:cNvSpPr txBox="1">
              <a:spLocks noChangeArrowheads="1"/>
            </p:cNvSpPr>
            <p:nvPr/>
          </p:nvSpPr>
          <p:spPr bwMode="auto">
            <a:xfrm>
              <a:off x="1560" y="2748"/>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2</a:t>
              </a:r>
              <a:endParaRPr kumimoji="1" lang="en-US" altLang="zh-CN" sz="2400">
                <a:latin typeface="Times New Roman" pitchFamily="18" charset="0"/>
              </a:endParaRPr>
            </a:p>
          </p:txBody>
        </p:sp>
        <p:sp>
          <p:nvSpPr>
            <p:cNvPr id="191595" name="Text Box 107"/>
            <p:cNvSpPr txBox="1">
              <a:spLocks noChangeArrowheads="1"/>
            </p:cNvSpPr>
            <p:nvPr/>
          </p:nvSpPr>
          <p:spPr bwMode="auto">
            <a:xfrm>
              <a:off x="1560" y="2634"/>
              <a:ext cx="192" cy="224"/>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3</a:t>
              </a:r>
              <a:endParaRPr kumimoji="1" lang="en-US" altLang="zh-CN" sz="2400">
                <a:latin typeface="Times New Roman" pitchFamily="18" charset="0"/>
              </a:endParaRPr>
            </a:p>
          </p:txBody>
        </p:sp>
        <p:sp>
          <p:nvSpPr>
            <p:cNvPr id="191596" name="Text Box 108"/>
            <p:cNvSpPr txBox="1">
              <a:spLocks noChangeArrowheads="1"/>
            </p:cNvSpPr>
            <p:nvPr/>
          </p:nvSpPr>
          <p:spPr bwMode="auto">
            <a:xfrm>
              <a:off x="2256" y="1830"/>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1</a:t>
              </a:r>
              <a:endParaRPr kumimoji="1" lang="en-US" altLang="zh-CN" sz="2400">
                <a:latin typeface="Times New Roman" pitchFamily="18" charset="0"/>
              </a:endParaRPr>
            </a:p>
          </p:txBody>
        </p:sp>
        <p:sp>
          <p:nvSpPr>
            <p:cNvPr id="191597" name="Text Box 109"/>
            <p:cNvSpPr txBox="1">
              <a:spLocks noChangeArrowheads="1"/>
            </p:cNvSpPr>
            <p:nvPr/>
          </p:nvSpPr>
          <p:spPr bwMode="auto">
            <a:xfrm>
              <a:off x="2907" y="2745"/>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1</a:t>
              </a:r>
              <a:endParaRPr kumimoji="1" lang="en-US" altLang="zh-CN" sz="2400">
                <a:latin typeface="Times New Roman" pitchFamily="18" charset="0"/>
              </a:endParaRPr>
            </a:p>
          </p:txBody>
        </p:sp>
        <p:sp>
          <p:nvSpPr>
            <p:cNvPr id="191598" name="Text Box 110"/>
            <p:cNvSpPr txBox="1">
              <a:spLocks noChangeArrowheads="1"/>
            </p:cNvSpPr>
            <p:nvPr/>
          </p:nvSpPr>
          <p:spPr bwMode="auto">
            <a:xfrm>
              <a:off x="2907" y="2601"/>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2</a:t>
              </a:r>
              <a:endParaRPr kumimoji="1" lang="en-US" altLang="zh-CN" sz="2400">
                <a:latin typeface="Times New Roman" pitchFamily="18" charset="0"/>
              </a:endParaRPr>
            </a:p>
          </p:txBody>
        </p:sp>
        <p:sp>
          <p:nvSpPr>
            <p:cNvPr id="191599" name="Text Box 111"/>
            <p:cNvSpPr txBox="1">
              <a:spLocks noChangeArrowheads="1"/>
            </p:cNvSpPr>
            <p:nvPr/>
          </p:nvSpPr>
          <p:spPr bwMode="auto">
            <a:xfrm>
              <a:off x="1872" y="3312"/>
              <a:ext cx="528" cy="225"/>
            </a:xfrm>
            <a:prstGeom prst="rect">
              <a:avLst/>
            </a:prstGeom>
            <a:noFill/>
            <a:ln w="9525">
              <a:noFill/>
              <a:miter lim="800000"/>
              <a:headEnd/>
              <a:tailEnd/>
            </a:ln>
          </p:spPr>
          <p:txBody>
            <a:bodyPr>
              <a:spAutoFit/>
            </a:bodyPr>
            <a:lstStyle/>
            <a:p>
              <a:pPr>
                <a:spcBef>
                  <a:spcPct val="50000"/>
                </a:spcBef>
              </a:pPr>
              <a:r>
                <a:rPr kumimoji="1" lang="en-US" altLang="zh-CN" sz="1400" b="1" dirty="0">
                  <a:solidFill>
                    <a:srgbClr val="FF0000"/>
                  </a:solidFill>
                  <a:latin typeface="Times New Roman" pitchFamily="18" charset="0"/>
                </a:rPr>
                <a:t>Adders</a:t>
              </a:r>
            </a:p>
          </p:txBody>
        </p:sp>
        <p:sp>
          <p:nvSpPr>
            <p:cNvPr id="191600" name="Text Box 112"/>
            <p:cNvSpPr txBox="1">
              <a:spLocks noChangeArrowheads="1"/>
            </p:cNvSpPr>
            <p:nvPr/>
          </p:nvSpPr>
          <p:spPr bwMode="auto">
            <a:xfrm>
              <a:off x="3257" y="3170"/>
              <a:ext cx="624" cy="225"/>
            </a:xfrm>
            <a:prstGeom prst="rect">
              <a:avLst/>
            </a:prstGeom>
            <a:noFill/>
            <a:ln w="9525">
              <a:noFill/>
              <a:miter lim="800000"/>
              <a:headEnd/>
              <a:tailEnd/>
            </a:ln>
          </p:spPr>
          <p:txBody>
            <a:bodyPr>
              <a:spAutoFit/>
            </a:bodyPr>
            <a:lstStyle/>
            <a:p>
              <a:pPr>
                <a:spcBef>
                  <a:spcPct val="50000"/>
                </a:spcBef>
              </a:pPr>
              <a:r>
                <a:rPr kumimoji="1" lang="en-US" altLang="zh-CN" sz="1400" b="1" dirty="0" err="1">
                  <a:solidFill>
                    <a:srgbClr val="FF0000"/>
                  </a:solidFill>
                  <a:latin typeface="Times New Roman" pitchFamily="18" charset="0"/>
                </a:rPr>
                <a:t>Multers</a:t>
              </a:r>
              <a:endParaRPr kumimoji="1" lang="en-US" altLang="zh-CN" sz="1400" b="1" dirty="0">
                <a:solidFill>
                  <a:srgbClr val="FF0000"/>
                </a:solidFill>
                <a:latin typeface="Times New Roman" pitchFamily="18" charset="0"/>
              </a:endParaRPr>
            </a:p>
          </p:txBody>
        </p:sp>
      </p:grpSp>
      <p:sp>
        <p:nvSpPr>
          <p:cNvPr id="2" name="思想气泡: 云 1">
            <a:extLst>
              <a:ext uri="{FF2B5EF4-FFF2-40B4-BE49-F238E27FC236}">
                <a16:creationId xmlns:a16="http://schemas.microsoft.com/office/drawing/2014/main" id="{67B27C16-C3F7-47B7-8D48-4198A1000D9B}"/>
              </a:ext>
            </a:extLst>
          </p:cNvPr>
          <p:cNvSpPr/>
          <p:nvPr/>
        </p:nvSpPr>
        <p:spPr>
          <a:xfrm>
            <a:off x="2939419" y="1681861"/>
            <a:ext cx="5412727" cy="1635808"/>
          </a:xfrm>
          <a:prstGeom prst="cloudCallout">
            <a:avLst>
              <a:gd name="adj1" fmla="val -35536"/>
              <a:gd name="adj2" fmla="val 89148"/>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0" dirty="0">
                <a:solidFill>
                  <a:schemeClr val="bg1"/>
                </a:solidFill>
              </a:rPr>
              <a:t>Reservation Stations </a:t>
            </a:r>
            <a:r>
              <a:rPr lang="en-US" altLang="zh-CN" sz="2400" b="0" dirty="0">
                <a:solidFill>
                  <a:srgbClr val="FF0000"/>
                </a:solidFill>
              </a:rPr>
              <a:t>Virtualize</a:t>
            </a:r>
            <a:r>
              <a:rPr lang="en-US" altLang="zh-CN" sz="2400" b="0" dirty="0">
                <a:solidFill>
                  <a:schemeClr val="bg1"/>
                </a:solidFill>
              </a:rPr>
              <a:t> Functional Units.</a:t>
            </a:r>
            <a:endParaRPr lang="zh-CN" altLang="en-US" sz="2400" b="0" dirty="0">
              <a:solidFill>
                <a:schemeClr val="bg1"/>
              </a:solidFill>
            </a:endParaRPr>
          </a:p>
        </p:txBody>
      </p:sp>
      <p:sp>
        <p:nvSpPr>
          <p:cNvPr id="115" name="标题 2">
            <a:extLst>
              <a:ext uri="{FF2B5EF4-FFF2-40B4-BE49-F238E27FC236}">
                <a16:creationId xmlns:a16="http://schemas.microsoft.com/office/drawing/2014/main" id="{622273FF-35F0-4B60-A8C3-610F9F56F081}"/>
              </a:ext>
            </a:extLst>
          </p:cNvPr>
          <p:cNvSpPr>
            <a:spLocks noGrp="1"/>
          </p:cNvSpPr>
          <p:nvPr>
            <p:ph type="title"/>
          </p:nvPr>
        </p:nvSpPr>
        <p:spPr>
          <a:xfrm>
            <a:off x="0" y="209550"/>
            <a:ext cx="9144000" cy="685800"/>
          </a:xfrm>
        </p:spPr>
        <p:txBody>
          <a:bodyPr/>
          <a:lstStyle/>
          <a:p>
            <a:r>
              <a:rPr lang="en-US" altLang="zh-CN" dirty="0" err="1"/>
              <a:t>Tomasulo</a:t>
            </a:r>
            <a:r>
              <a:rPr lang="zh-CN" altLang="en-US" dirty="0"/>
              <a:t>算法架构图</a:t>
            </a:r>
          </a:p>
        </p:txBody>
      </p:sp>
      <p:sp>
        <p:nvSpPr>
          <p:cNvPr id="3" name="文本框 2">
            <a:extLst>
              <a:ext uri="{FF2B5EF4-FFF2-40B4-BE49-F238E27FC236}">
                <a16:creationId xmlns:a16="http://schemas.microsoft.com/office/drawing/2014/main" id="{D329312C-46F9-427F-9615-93CE8CEA5430}"/>
              </a:ext>
            </a:extLst>
          </p:cNvPr>
          <p:cNvSpPr txBox="1"/>
          <p:nvPr/>
        </p:nvSpPr>
        <p:spPr>
          <a:xfrm>
            <a:off x="320122" y="6245556"/>
            <a:ext cx="2969083" cy="461665"/>
          </a:xfrm>
          <a:prstGeom prst="rect">
            <a:avLst/>
          </a:prstGeom>
          <a:noFill/>
          <a:ln>
            <a:solidFill>
              <a:srgbClr val="FF0000"/>
            </a:solidFill>
          </a:ln>
        </p:spPr>
        <p:txBody>
          <a:bodyPr wrap="none" rtlCol="0">
            <a:spAutoFit/>
          </a:bodyPr>
          <a:lstStyle/>
          <a:p>
            <a:r>
              <a:rPr lang="zh-CN" altLang="en-US" sz="2400" b="0" dirty="0">
                <a:solidFill>
                  <a:srgbClr val="FF0000"/>
                </a:solidFill>
                <a:latin typeface="微软雅黑" panose="020B0503020204020204" pitchFamily="34" charset="-122"/>
                <a:ea typeface="微软雅黑" panose="020B0503020204020204" pitchFamily="34" charset="-122"/>
              </a:rPr>
              <a:t>虚拟化有什么作用？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3" name="Rectangle 3"/>
          <p:cNvSpPr>
            <a:spLocks noGrp="1" noChangeArrowheads="1"/>
          </p:cNvSpPr>
          <p:nvPr>
            <p:ph idx="1"/>
          </p:nvPr>
        </p:nvSpPr>
        <p:spPr>
          <a:xfrm>
            <a:off x="461912" y="1093509"/>
            <a:ext cx="8286923" cy="5535891"/>
          </a:xfrm>
          <a:noFill/>
          <a:ln/>
        </p:spPr>
        <p:txBody>
          <a:bodyPr lIns="90487" tIns="44450" rIns="90487" bIns="44450">
            <a:normAutofit fontScale="92500" lnSpcReduction="20000"/>
          </a:bodyPr>
          <a:lstStyle/>
          <a:p>
            <a:pPr marL="342900" lvl="1" indent="-342900" eaLnBrk="1" hangingPunct="1">
              <a:lnSpc>
                <a:spcPct val="12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600" dirty="0"/>
              <a:t>控制</a:t>
            </a:r>
            <a:r>
              <a:rPr lang="en-US" altLang="zh-CN" sz="2600" dirty="0"/>
              <a:t>&amp;</a:t>
            </a:r>
            <a:r>
              <a:rPr lang="zh-CN" altLang="en-US" sz="2600" dirty="0"/>
              <a:t>缓冲器</a:t>
            </a:r>
            <a:r>
              <a:rPr lang="zh-CN" altLang="en-US" sz="2600" b="1" dirty="0"/>
              <a:t>分布于</a:t>
            </a:r>
            <a:r>
              <a:rPr lang="zh-CN" altLang="en-US" sz="2600" dirty="0"/>
              <a:t>功能部件 </a:t>
            </a:r>
          </a:p>
          <a:p>
            <a:pPr marL="908050" lvl="1" indent="-457200" fontAlgn="base">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200" dirty="0"/>
              <a:t>功能部件配置了</a:t>
            </a:r>
            <a:r>
              <a:rPr lang="zh-CN" altLang="en-US" sz="2200" b="1" dirty="0"/>
              <a:t>缓冲器，</a:t>
            </a:r>
            <a:r>
              <a:rPr lang="zh-CN" altLang="en-US" sz="2200" dirty="0"/>
              <a:t>称为 “</a:t>
            </a:r>
            <a:r>
              <a:rPr lang="zh-CN" altLang="en-US" sz="2200" b="1" dirty="0">
                <a:solidFill>
                  <a:srgbClr val="FF0000"/>
                </a:solidFill>
              </a:rPr>
              <a:t>保留站 </a:t>
            </a:r>
            <a:endParaRPr lang="en-US" altLang="zh-CN" sz="2200" b="1" dirty="0">
              <a:solidFill>
                <a:srgbClr val="FF0000"/>
              </a:solidFill>
            </a:endParaRPr>
          </a:p>
          <a:p>
            <a:pPr marL="450850" lvl="1" indent="0" fontAlgn="base">
              <a:lnSpc>
                <a:spcPct val="120000"/>
              </a:lnSpc>
              <a:spcBef>
                <a:spcPts val="600"/>
              </a:spcBef>
              <a:spcAft>
                <a:spcPts val="600"/>
              </a:spcAft>
              <a:buClr>
                <a:schemeClr val="tx1"/>
              </a:buClr>
              <a:buSzPct val="80000"/>
              <a:buNone/>
              <a:tabLst>
                <a:tab pos="895350" algn="l"/>
              </a:tabLst>
            </a:pPr>
            <a:r>
              <a:rPr lang="en-US" altLang="zh-CN" sz="2200" b="1" dirty="0">
                <a:solidFill>
                  <a:srgbClr val="FF0000"/>
                </a:solidFill>
              </a:rPr>
              <a:t>      (reservation stations)</a:t>
            </a:r>
            <a:r>
              <a:rPr lang="en-US" altLang="zh-CN" sz="2200" dirty="0"/>
              <a:t>”</a:t>
            </a:r>
            <a:r>
              <a:rPr lang="zh-CN" altLang="en-US" sz="2200" dirty="0"/>
              <a:t>，用来</a:t>
            </a:r>
            <a:r>
              <a:rPr lang="zh-CN" altLang="en-US" sz="2200" b="1" dirty="0"/>
              <a:t>存放未决的操作数（值）</a:t>
            </a:r>
            <a:r>
              <a:rPr lang="zh-CN" altLang="en-US" sz="2200" dirty="0"/>
              <a:t>；</a:t>
            </a:r>
          </a:p>
          <a:p>
            <a:pPr marL="342900" lvl="1" indent="-342900" eaLnBrk="1" hangingPunct="1">
              <a:lnSpc>
                <a:spcPct val="12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600" dirty="0"/>
              <a:t>指令中的</a:t>
            </a:r>
            <a:r>
              <a:rPr lang="zh-CN" altLang="en-US" sz="2600" b="1" dirty="0">
                <a:solidFill>
                  <a:schemeClr val="tx1">
                    <a:lumMod val="95000"/>
                    <a:lumOff val="5000"/>
                  </a:schemeClr>
                </a:solidFill>
              </a:rPr>
              <a:t>寄存器</a:t>
            </a:r>
            <a:r>
              <a:rPr lang="zh-CN" altLang="en-US" sz="2600" dirty="0">
                <a:solidFill>
                  <a:schemeClr val="tx1">
                    <a:lumMod val="95000"/>
                    <a:lumOff val="5000"/>
                  </a:schemeClr>
                </a:solidFill>
              </a:rPr>
              <a:t>被</a:t>
            </a:r>
            <a:r>
              <a:rPr lang="zh-CN" altLang="en-US" sz="2600" b="1" dirty="0">
                <a:solidFill>
                  <a:schemeClr val="tx1">
                    <a:lumMod val="95000"/>
                    <a:lumOff val="5000"/>
                  </a:schemeClr>
                </a:solidFill>
              </a:rPr>
              <a:t>数值</a:t>
            </a:r>
            <a:r>
              <a:rPr lang="zh-CN" altLang="en-US" sz="2600" dirty="0">
                <a:solidFill>
                  <a:schemeClr val="tx1">
                    <a:lumMod val="95000"/>
                    <a:lumOff val="5000"/>
                  </a:schemeClr>
                </a:solidFill>
              </a:rPr>
              <a:t>或者</a:t>
            </a:r>
            <a:r>
              <a:rPr lang="zh-CN" altLang="en-US" sz="2600" b="1" dirty="0">
                <a:solidFill>
                  <a:schemeClr val="tx1">
                    <a:lumMod val="95000"/>
                    <a:lumOff val="5000"/>
                  </a:schemeClr>
                </a:solidFill>
              </a:rPr>
              <a:t>指向保留站的指针</a:t>
            </a:r>
            <a:r>
              <a:rPr lang="zh-CN" altLang="en-US" sz="2600" dirty="0">
                <a:solidFill>
                  <a:srgbClr val="FF0000"/>
                </a:solidFill>
              </a:rPr>
              <a:t>代替</a:t>
            </a:r>
            <a:r>
              <a:rPr lang="zh-CN" altLang="en-US" sz="2600" dirty="0"/>
              <a:t>，这一过程称为：</a:t>
            </a:r>
            <a:r>
              <a:rPr lang="zh-CN" altLang="en-US" sz="2600" b="1" dirty="0"/>
              <a:t>寄存器重命名</a:t>
            </a:r>
            <a:r>
              <a:rPr lang="en-US" altLang="zh-CN" sz="2600" b="1" dirty="0"/>
              <a:t>(register renaming) </a:t>
            </a:r>
            <a:endParaRPr lang="en-US" altLang="zh-CN" sz="2600" dirty="0"/>
          </a:p>
          <a:p>
            <a:pPr marL="908050" lvl="1" indent="-457200" fontAlgn="base">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200" dirty="0"/>
              <a:t>消除</a:t>
            </a:r>
            <a:r>
              <a:rPr lang="en-US" altLang="zh-CN" sz="2200" dirty="0"/>
              <a:t>WAR</a:t>
            </a:r>
            <a:r>
              <a:rPr lang="zh-CN" altLang="en-US" sz="2200" dirty="0"/>
              <a:t>、</a:t>
            </a:r>
            <a:r>
              <a:rPr lang="en-US" altLang="zh-CN" sz="2200" dirty="0"/>
              <a:t>WAW</a:t>
            </a:r>
            <a:r>
              <a:rPr lang="zh-CN" altLang="en-US" sz="2200" dirty="0"/>
              <a:t>相关造成的冒险；</a:t>
            </a:r>
          </a:p>
          <a:p>
            <a:pPr marL="908050" lvl="1" indent="-457200" fontAlgn="base">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200" dirty="0"/>
              <a:t>因为保留站比实际寄存器多，可以完成编译阶段不能完成的一些优化工作；</a:t>
            </a:r>
          </a:p>
          <a:p>
            <a:pPr marL="342900" lvl="1" indent="-342900" eaLnBrk="1" hangingPunct="1">
              <a:lnSpc>
                <a:spcPct val="12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600" dirty="0"/>
              <a:t>计算结果从</a:t>
            </a:r>
            <a:r>
              <a:rPr lang="en-US" altLang="zh-CN" sz="2600" dirty="0"/>
              <a:t>RS</a:t>
            </a:r>
            <a:r>
              <a:rPr lang="zh-CN" altLang="en-US" sz="2600" dirty="0"/>
              <a:t>通过公共数据总线（</a:t>
            </a:r>
            <a:r>
              <a:rPr lang="en-US" altLang="zh-CN" sz="2600" dirty="0"/>
              <a:t>Common Data Bus</a:t>
            </a:r>
            <a:r>
              <a:rPr lang="zh-CN" altLang="en-US" sz="2600" dirty="0"/>
              <a:t>）直通</a:t>
            </a:r>
            <a:r>
              <a:rPr lang="en-US" altLang="zh-CN" sz="2600" dirty="0"/>
              <a:t>FU</a:t>
            </a:r>
            <a:r>
              <a:rPr lang="zh-CN" altLang="en-US" sz="2600" dirty="0"/>
              <a:t>，无需通过寄存器；</a:t>
            </a:r>
            <a:endParaRPr lang="en-US" altLang="zh-CN" sz="2600" dirty="0"/>
          </a:p>
          <a:p>
            <a:pPr marL="342900" lvl="1" indent="-342900" eaLnBrk="1" hangingPunct="1">
              <a:lnSpc>
                <a:spcPct val="12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600" dirty="0"/>
              <a:t>装入（</a:t>
            </a:r>
            <a:r>
              <a:rPr lang="en-US" altLang="zh-CN" sz="2600" dirty="0"/>
              <a:t>Load</a:t>
            </a:r>
            <a:r>
              <a:rPr lang="zh-CN" altLang="en-US" sz="2600" dirty="0"/>
              <a:t>） 和 存储（</a:t>
            </a:r>
            <a:r>
              <a:rPr lang="en-US" altLang="zh-CN" sz="2600" dirty="0"/>
              <a:t>Stores</a:t>
            </a:r>
            <a:r>
              <a:rPr lang="zh-CN" altLang="en-US" sz="2600" dirty="0"/>
              <a:t>）也象其他功能部件一样具有保留站（专门的缓冲器）；</a:t>
            </a:r>
          </a:p>
        </p:txBody>
      </p:sp>
      <p:sp>
        <p:nvSpPr>
          <p:cNvPr id="4" name="标题 2">
            <a:extLst>
              <a:ext uri="{FF2B5EF4-FFF2-40B4-BE49-F238E27FC236}">
                <a16:creationId xmlns:a16="http://schemas.microsoft.com/office/drawing/2014/main" id="{F9B5D89D-7054-448B-8E2C-7CB91B642B21}"/>
              </a:ext>
            </a:extLst>
          </p:cNvPr>
          <p:cNvSpPr>
            <a:spLocks noGrp="1"/>
          </p:cNvSpPr>
          <p:nvPr>
            <p:ph type="title"/>
          </p:nvPr>
        </p:nvSpPr>
        <p:spPr>
          <a:xfrm>
            <a:off x="0" y="209550"/>
            <a:ext cx="9144000" cy="685800"/>
          </a:xfrm>
        </p:spPr>
        <p:txBody>
          <a:bodyPr/>
          <a:lstStyle/>
          <a:p>
            <a:pPr algn="l"/>
            <a:r>
              <a:rPr lang="en-US" altLang="zh-CN" dirty="0"/>
              <a:t>       </a:t>
            </a:r>
            <a:r>
              <a:rPr lang="en-US" altLang="zh-CN" dirty="0" err="1"/>
              <a:t>Tomasulo</a:t>
            </a:r>
            <a:r>
              <a:rPr lang="zh-CN" altLang="en-US" dirty="0"/>
              <a:t>算法的特征</a:t>
            </a:r>
          </a:p>
        </p:txBody>
      </p:sp>
      <p:grpSp>
        <p:nvGrpSpPr>
          <p:cNvPr id="115" name="Group 3">
            <a:extLst>
              <a:ext uri="{FF2B5EF4-FFF2-40B4-BE49-F238E27FC236}">
                <a16:creationId xmlns:a16="http://schemas.microsoft.com/office/drawing/2014/main" id="{89EE6332-457C-404C-8F38-86F84832B9CC}"/>
              </a:ext>
            </a:extLst>
          </p:cNvPr>
          <p:cNvGrpSpPr>
            <a:grpSpLocks/>
          </p:cNvGrpSpPr>
          <p:nvPr/>
        </p:nvGrpSpPr>
        <p:grpSpPr bwMode="auto">
          <a:xfrm>
            <a:off x="6777853" y="110371"/>
            <a:ext cx="2290732" cy="1768117"/>
            <a:chOff x="816" y="960"/>
            <a:chExt cx="4224" cy="2784"/>
          </a:xfrm>
        </p:grpSpPr>
        <p:grpSp>
          <p:nvGrpSpPr>
            <p:cNvPr id="116" name="Group 11">
              <a:extLst>
                <a:ext uri="{FF2B5EF4-FFF2-40B4-BE49-F238E27FC236}">
                  <a16:creationId xmlns:a16="http://schemas.microsoft.com/office/drawing/2014/main" id="{48C410AC-9C5D-46E8-923C-43F1A89D2F20}"/>
                </a:ext>
              </a:extLst>
            </p:cNvPr>
            <p:cNvGrpSpPr>
              <a:grpSpLocks/>
            </p:cNvGrpSpPr>
            <p:nvPr/>
          </p:nvGrpSpPr>
          <p:grpSpPr bwMode="auto">
            <a:xfrm>
              <a:off x="3744" y="1248"/>
              <a:ext cx="768" cy="384"/>
              <a:chOff x="3888" y="1296"/>
              <a:chExt cx="474" cy="516"/>
            </a:xfrm>
          </p:grpSpPr>
          <p:grpSp>
            <p:nvGrpSpPr>
              <p:cNvPr id="189" name="Group 12">
                <a:extLst>
                  <a:ext uri="{FF2B5EF4-FFF2-40B4-BE49-F238E27FC236}">
                    <a16:creationId xmlns:a16="http://schemas.microsoft.com/office/drawing/2014/main" id="{DF4C5571-463F-4C8F-A6FF-253E3A8F5F34}"/>
                  </a:ext>
                </a:extLst>
              </p:cNvPr>
              <p:cNvGrpSpPr>
                <a:grpSpLocks/>
              </p:cNvGrpSpPr>
              <p:nvPr/>
            </p:nvGrpSpPr>
            <p:grpSpPr bwMode="auto">
              <a:xfrm>
                <a:off x="3888" y="1296"/>
                <a:ext cx="474" cy="258"/>
                <a:chOff x="3888" y="1296"/>
                <a:chExt cx="474" cy="258"/>
              </a:xfrm>
            </p:grpSpPr>
            <p:sp>
              <p:nvSpPr>
                <p:cNvPr id="193" name="Rectangle 13">
                  <a:extLst>
                    <a:ext uri="{FF2B5EF4-FFF2-40B4-BE49-F238E27FC236}">
                      <a16:creationId xmlns:a16="http://schemas.microsoft.com/office/drawing/2014/main" id="{4CBF7565-9CC7-46B8-B151-A17784708B71}"/>
                    </a:ext>
                  </a:extLst>
                </p:cNvPr>
                <p:cNvSpPr>
                  <a:spLocks noChangeArrowheads="1"/>
                </p:cNvSpPr>
                <p:nvPr/>
              </p:nvSpPr>
              <p:spPr bwMode="auto">
                <a:xfrm>
                  <a:off x="3888" y="1296"/>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4" name="Rectangle 14">
                  <a:extLst>
                    <a:ext uri="{FF2B5EF4-FFF2-40B4-BE49-F238E27FC236}">
                      <a16:creationId xmlns:a16="http://schemas.microsoft.com/office/drawing/2014/main" id="{75E475BC-5949-4D90-96CF-C668730B34FC}"/>
                    </a:ext>
                  </a:extLst>
                </p:cNvPr>
                <p:cNvSpPr>
                  <a:spLocks noChangeArrowheads="1"/>
                </p:cNvSpPr>
                <p:nvPr/>
              </p:nvSpPr>
              <p:spPr bwMode="auto">
                <a:xfrm>
                  <a:off x="3888" y="1428"/>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90" name="Group 15">
                <a:extLst>
                  <a:ext uri="{FF2B5EF4-FFF2-40B4-BE49-F238E27FC236}">
                    <a16:creationId xmlns:a16="http://schemas.microsoft.com/office/drawing/2014/main" id="{F874C884-65F6-49B3-A9C2-CE1865E00523}"/>
                  </a:ext>
                </a:extLst>
              </p:cNvPr>
              <p:cNvGrpSpPr>
                <a:grpSpLocks/>
              </p:cNvGrpSpPr>
              <p:nvPr/>
            </p:nvGrpSpPr>
            <p:grpSpPr bwMode="auto">
              <a:xfrm>
                <a:off x="3888" y="1554"/>
                <a:ext cx="474" cy="258"/>
                <a:chOff x="3888" y="1296"/>
                <a:chExt cx="474" cy="258"/>
              </a:xfrm>
            </p:grpSpPr>
            <p:sp>
              <p:nvSpPr>
                <p:cNvPr id="191" name="Rectangle 16">
                  <a:extLst>
                    <a:ext uri="{FF2B5EF4-FFF2-40B4-BE49-F238E27FC236}">
                      <a16:creationId xmlns:a16="http://schemas.microsoft.com/office/drawing/2014/main" id="{C184D486-1D2C-49B8-9540-B731D130802E}"/>
                    </a:ext>
                  </a:extLst>
                </p:cNvPr>
                <p:cNvSpPr>
                  <a:spLocks noChangeArrowheads="1"/>
                </p:cNvSpPr>
                <p:nvPr/>
              </p:nvSpPr>
              <p:spPr bwMode="auto">
                <a:xfrm>
                  <a:off x="3888" y="1296"/>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2" name="Rectangle 17">
                  <a:extLst>
                    <a:ext uri="{FF2B5EF4-FFF2-40B4-BE49-F238E27FC236}">
                      <a16:creationId xmlns:a16="http://schemas.microsoft.com/office/drawing/2014/main" id="{EB921D31-9061-4C14-A04A-4B5ED88A4CFE}"/>
                    </a:ext>
                  </a:extLst>
                </p:cNvPr>
                <p:cNvSpPr>
                  <a:spLocks noChangeArrowheads="1"/>
                </p:cNvSpPr>
                <p:nvPr/>
              </p:nvSpPr>
              <p:spPr bwMode="auto">
                <a:xfrm>
                  <a:off x="3888" y="1428"/>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grpSp>
          <p:nvGrpSpPr>
            <p:cNvPr id="117" name="Group 18">
              <a:extLst>
                <a:ext uri="{FF2B5EF4-FFF2-40B4-BE49-F238E27FC236}">
                  <a16:creationId xmlns:a16="http://schemas.microsoft.com/office/drawing/2014/main" id="{272EBD63-940F-4000-AE5C-F328AF9D693B}"/>
                </a:ext>
              </a:extLst>
            </p:cNvPr>
            <p:cNvGrpSpPr>
              <a:grpSpLocks/>
            </p:cNvGrpSpPr>
            <p:nvPr/>
          </p:nvGrpSpPr>
          <p:grpSpPr bwMode="auto">
            <a:xfrm>
              <a:off x="4512" y="2016"/>
              <a:ext cx="384" cy="480"/>
              <a:chOff x="4224" y="1968"/>
              <a:chExt cx="480" cy="286"/>
            </a:xfrm>
          </p:grpSpPr>
          <p:sp>
            <p:nvSpPr>
              <p:cNvPr id="186" name="Rectangle 19">
                <a:extLst>
                  <a:ext uri="{FF2B5EF4-FFF2-40B4-BE49-F238E27FC236}">
                    <a16:creationId xmlns:a16="http://schemas.microsoft.com/office/drawing/2014/main" id="{020E5E29-7FD3-4A77-B19E-4A93567D2C4E}"/>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87" name="Rectangle 20">
                <a:extLst>
                  <a:ext uri="{FF2B5EF4-FFF2-40B4-BE49-F238E27FC236}">
                    <a16:creationId xmlns:a16="http://schemas.microsoft.com/office/drawing/2014/main" id="{BAD5BEEE-1DE5-4745-BB45-B29E889381A8}"/>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88" name="Rectangle 21">
                <a:extLst>
                  <a:ext uri="{FF2B5EF4-FFF2-40B4-BE49-F238E27FC236}">
                    <a16:creationId xmlns:a16="http://schemas.microsoft.com/office/drawing/2014/main" id="{6D0BC3A1-29F9-48DF-B648-FF9559CA9D7C}"/>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18" name="Group 22">
              <a:extLst>
                <a:ext uri="{FF2B5EF4-FFF2-40B4-BE49-F238E27FC236}">
                  <a16:creationId xmlns:a16="http://schemas.microsoft.com/office/drawing/2014/main" id="{04704BA0-1D4C-4332-984F-085B2712A5C2}"/>
                </a:ext>
              </a:extLst>
            </p:cNvPr>
            <p:cNvGrpSpPr>
              <a:grpSpLocks/>
            </p:cNvGrpSpPr>
            <p:nvPr/>
          </p:nvGrpSpPr>
          <p:grpSpPr bwMode="auto">
            <a:xfrm>
              <a:off x="1728" y="2688"/>
              <a:ext cx="912" cy="336"/>
              <a:chOff x="1728" y="2688"/>
              <a:chExt cx="912" cy="336"/>
            </a:xfrm>
          </p:grpSpPr>
          <p:grpSp>
            <p:nvGrpSpPr>
              <p:cNvPr id="174" name="Group 23">
                <a:extLst>
                  <a:ext uri="{FF2B5EF4-FFF2-40B4-BE49-F238E27FC236}">
                    <a16:creationId xmlns:a16="http://schemas.microsoft.com/office/drawing/2014/main" id="{D064CC6C-B20C-43A3-B9D8-DA82CD46CF0E}"/>
                  </a:ext>
                </a:extLst>
              </p:cNvPr>
              <p:cNvGrpSpPr>
                <a:grpSpLocks/>
              </p:cNvGrpSpPr>
              <p:nvPr/>
            </p:nvGrpSpPr>
            <p:grpSpPr bwMode="auto">
              <a:xfrm>
                <a:off x="2208" y="2688"/>
                <a:ext cx="432" cy="336"/>
                <a:chOff x="4224" y="1968"/>
                <a:chExt cx="480" cy="286"/>
              </a:xfrm>
            </p:grpSpPr>
            <p:sp>
              <p:nvSpPr>
                <p:cNvPr id="183" name="Rectangle 24">
                  <a:extLst>
                    <a:ext uri="{FF2B5EF4-FFF2-40B4-BE49-F238E27FC236}">
                      <a16:creationId xmlns:a16="http://schemas.microsoft.com/office/drawing/2014/main" id="{0F6D4C44-D074-4031-9092-90E145499D3B}"/>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84" name="Rectangle 25">
                  <a:extLst>
                    <a:ext uri="{FF2B5EF4-FFF2-40B4-BE49-F238E27FC236}">
                      <a16:creationId xmlns:a16="http://schemas.microsoft.com/office/drawing/2014/main" id="{1174214A-2B50-4A2F-BACA-883E028A7A41}"/>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85" name="Rectangle 26">
                  <a:extLst>
                    <a:ext uri="{FF2B5EF4-FFF2-40B4-BE49-F238E27FC236}">
                      <a16:creationId xmlns:a16="http://schemas.microsoft.com/office/drawing/2014/main" id="{9B835563-0A98-41F7-9A09-E3C806D257E7}"/>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75" name="Group 27">
                <a:extLst>
                  <a:ext uri="{FF2B5EF4-FFF2-40B4-BE49-F238E27FC236}">
                    <a16:creationId xmlns:a16="http://schemas.microsoft.com/office/drawing/2014/main" id="{22D64C2E-FC51-4F40-8C03-4BF018459688}"/>
                  </a:ext>
                </a:extLst>
              </p:cNvPr>
              <p:cNvGrpSpPr>
                <a:grpSpLocks/>
              </p:cNvGrpSpPr>
              <p:nvPr/>
            </p:nvGrpSpPr>
            <p:grpSpPr bwMode="auto">
              <a:xfrm>
                <a:off x="1852" y="2688"/>
                <a:ext cx="404" cy="336"/>
                <a:chOff x="4224" y="1968"/>
                <a:chExt cx="480" cy="286"/>
              </a:xfrm>
            </p:grpSpPr>
            <p:sp>
              <p:nvSpPr>
                <p:cNvPr id="180" name="Rectangle 28">
                  <a:extLst>
                    <a:ext uri="{FF2B5EF4-FFF2-40B4-BE49-F238E27FC236}">
                      <a16:creationId xmlns:a16="http://schemas.microsoft.com/office/drawing/2014/main" id="{611189CE-CFD7-4C52-BD5C-4E56B898E6FB}"/>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81" name="Rectangle 29">
                  <a:extLst>
                    <a:ext uri="{FF2B5EF4-FFF2-40B4-BE49-F238E27FC236}">
                      <a16:creationId xmlns:a16="http://schemas.microsoft.com/office/drawing/2014/main" id="{EE54AE47-1668-461D-9FBB-D34C7AFF9DAE}"/>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82" name="Rectangle 30">
                  <a:extLst>
                    <a:ext uri="{FF2B5EF4-FFF2-40B4-BE49-F238E27FC236}">
                      <a16:creationId xmlns:a16="http://schemas.microsoft.com/office/drawing/2014/main" id="{EFED0F1D-D6B6-4957-8CE3-2042116AA4CD}"/>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76" name="Group 31">
                <a:extLst>
                  <a:ext uri="{FF2B5EF4-FFF2-40B4-BE49-F238E27FC236}">
                    <a16:creationId xmlns:a16="http://schemas.microsoft.com/office/drawing/2014/main" id="{5ECFA204-D27C-4CF9-A5A8-E03655C25AD0}"/>
                  </a:ext>
                </a:extLst>
              </p:cNvPr>
              <p:cNvGrpSpPr>
                <a:grpSpLocks/>
              </p:cNvGrpSpPr>
              <p:nvPr/>
            </p:nvGrpSpPr>
            <p:grpSpPr bwMode="auto">
              <a:xfrm>
                <a:off x="1728" y="2688"/>
                <a:ext cx="124" cy="336"/>
                <a:chOff x="4224" y="1968"/>
                <a:chExt cx="480" cy="286"/>
              </a:xfrm>
            </p:grpSpPr>
            <p:sp>
              <p:nvSpPr>
                <p:cNvPr id="177" name="Rectangle 32">
                  <a:extLst>
                    <a:ext uri="{FF2B5EF4-FFF2-40B4-BE49-F238E27FC236}">
                      <a16:creationId xmlns:a16="http://schemas.microsoft.com/office/drawing/2014/main" id="{A5BE02FE-140B-4BE6-B679-F5D6FA9AFF4F}"/>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78" name="Rectangle 33">
                  <a:extLst>
                    <a:ext uri="{FF2B5EF4-FFF2-40B4-BE49-F238E27FC236}">
                      <a16:creationId xmlns:a16="http://schemas.microsoft.com/office/drawing/2014/main" id="{E92CE157-DC02-44AE-9CC0-B874C2F68669}"/>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79" name="Rectangle 34">
                  <a:extLst>
                    <a:ext uri="{FF2B5EF4-FFF2-40B4-BE49-F238E27FC236}">
                      <a16:creationId xmlns:a16="http://schemas.microsoft.com/office/drawing/2014/main" id="{4787DB2C-E8A4-4768-A7A8-240E3DC1F76D}"/>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sp>
          <p:nvSpPr>
            <p:cNvPr id="119" name="Freeform 35" descr="花束">
              <a:extLst>
                <a:ext uri="{FF2B5EF4-FFF2-40B4-BE49-F238E27FC236}">
                  <a16:creationId xmlns:a16="http://schemas.microsoft.com/office/drawing/2014/main" id="{95DE7ED2-DD92-4D27-AC7C-7DF7C01A8392}"/>
                </a:ext>
              </a:extLst>
            </p:cNvPr>
            <p:cNvSpPr>
              <a:spLocks/>
            </p:cNvSpPr>
            <p:nvPr/>
          </p:nvSpPr>
          <p:spPr bwMode="auto">
            <a:xfrm rot="-17722">
              <a:off x="1728" y="3264"/>
              <a:ext cx="816" cy="267"/>
            </a:xfrm>
            <a:custGeom>
              <a:avLst/>
              <a:gdLst/>
              <a:ahLst/>
              <a:cxnLst>
                <a:cxn ang="0">
                  <a:pos x="0" y="10"/>
                </a:cxn>
                <a:cxn ang="0">
                  <a:pos x="394" y="544"/>
                </a:cxn>
                <a:cxn ang="0">
                  <a:pos x="1130" y="544"/>
                </a:cxn>
                <a:cxn ang="0">
                  <a:pos x="1514" y="21"/>
                </a:cxn>
                <a:cxn ang="0">
                  <a:pos x="906" y="21"/>
                </a:cxn>
                <a:cxn ang="0">
                  <a:pos x="768" y="202"/>
                </a:cxn>
                <a:cxn ang="0">
                  <a:pos x="608" y="0"/>
                </a:cxn>
                <a:cxn ang="0">
                  <a:pos x="0" y="10"/>
                </a:cxn>
              </a:cxnLst>
              <a:rect l="0" t="0" r="r" b="b"/>
              <a:pathLst>
                <a:path w="1515" h="545">
                  <a:moveTo>
                    <a:pt x="0" y="10"/>
                  </a:moveTo>
                  <a:lnTo>
                    <a:pt x="394" y="544"/>
                  </a:lnTo>
                  <a:lnTo>
                    <a:pt x="1130" y="544"/>
                  </a:lnTo>
                  <a:lnTo>
                    <a:pt x="1514" y="21"/>
                  </a:lnTo>
                  <a:lnTo>
                    <a:pt x="906" y="21"/>
                  </a:lnTo>
                  <a:lnTo>
                    <a:pt x="768" y="202"/>
                  </a:lnTo>
                  <a:lnTo>
                    <a:pt x="608" y="0"/>
                  </a:lnTo>
                  <a:lnTo>
                    <a:pt x="0" y="10"/>
                  </a:lnTo>
                </a:path>
              </a:pathLst>
            </a:custGeom>
            <a:blipFill dpi="0" rotWithShape="0">
              <a:blip r:embed="rId3" cstate="print"/>
              <a:srcRect/>
              <a:tile tx="0" ty="0" sx="100000" sy="100000" flip="none" algn="tl"/>
            </a:blipFill>
            <a:ln w="25400" cap="rnd" cmpd="sng">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CCCCFF"/>
              </a:extrusionClr>
            </a:sp3d>
          </p:spPr>
          <p:txBody>
            <a:bodyPr>
              <a:flatTx/>
            </a:bodyPr>
            <a:lstStyle/>
            <a:p>
              <a:endParaRPr lang="zh-CN" altLang="en-US"/>
            </a:p>
          </p:txBody>
        </p:sp>
        <p:sp>
          <p:nvSpPr>
            <p:cNvPr id="120" name="Freeform 36" descr="花束">
              <a:extLst>
                <a:ext uri="{FF2B5EF4-FFF2-40B4-BE49-F238E27FC236}">
                  <a16:creationId xmlns:a16="http://schemas.microsoft.com/office/drawing/2014/main" id="{8CA6D07F-B803-49CD-BCE5-1122D783297D}"/>
                </a:ext>
              </a:extLst>
            </p:cNvPr>
            <p:cNvSpPr>
              <a:spLocks/>
            </p:cNvSpPr>
            <p:nvPr/>
          </p:nvSpPr>
          <p:spPr bwMode="auto">
            <a:xfrm rot="-17722">
              <a:off x="3120" y="3120"/>
              <a:ext cx="816" cy="267"/>
            </a:xfrm>
            <a:custGeom>
              <a:avLst/>
              <a:gdLst/>
              <a:ahLst/>
              <a:cxnLst>
                <a:cxn ang="0">
                  <a:pos x="0" y="10"/>
                </a:cxn>
                <a:cxn ang="0">
                  <a:pos x="394" y="544"/>
                </a:cxn>
                <a:cxn ang="0">
                  <a:pos x="1130" y="544"/>
                </a:cxn>
                <a:cxn ang="0">
                  <a:pos x="1514" y="21"/>
                </a:cxn>
                <a:cxn ang="0">
                  <a:pos x="906" y="21"/>
                </a:cxn>
                <a:cxn ang="0">
                  <a:pos x="768" y="202"/>
                </a:cxn>
                <a:cxn ang="0">
                  <a:pos x="608" y="0"/>
                </a:cxn>
                <a:cxn ang="0">
                  <a:pos x="0" y="10"/>
                </a:cxn>
              </a:cxnLst>
              <a:rect l="0" t="0" r="r" b="b"/>
              <a:pathLst>
                <a:path w="1515" h="545">
                  <a:moveTo>
                    <a:pt x="0" y="10"/>
                  </a:moveTo>
                  <a:lnTo>
                    <a:pt x="394" y="544"/>
                  </a:lnTo>
                  <a:lnTo>
                    <a:pt x="1130" y="544"/>
                  </a:lnTo>
                  <a:lnTo>
                    <a:pt x="1514" y="21"/>
                  </a:lnTo>
                  <a:lnTo>
                    <a:pt x="906" y="21"/>
                  </a:lnTo>
                  <a:lnTo>
                    <a:pt x="768" y="202"/>
                  </a:lnTo>
                  <a:lnTo>
                    <a:pt x="608" y="0"/>
                  </a:lnTo>
                  <a:lnTo>
                    <a:pt x="0" y="10"/>
                  </a:lnTo>
                </a:path>
              </a:pathLst>
            </a:custGeom>
            <a:blipFill dpi="0" rotWithShape="0">
              <a:blip r:embed="rId3" cstate="print"/>
              <a:srcRect/>
              <a:tile tx="0" ty="0" sx="100000" sy="100000" flip="none" algn="tl"/>
            </a:blipFill>
            <a:ln w="25400" cap="rnd" cmpd="sng">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CCCCFF"/>
              </a:extrusionClr>
            </a:sp3d>
          </p:spPr>
          <p:txBody>
            <a:bodyPr>
              <a:flatTx/>
            </a:bodyPr>
            <a:lstStyle/>
            <a:p>
              <a:endParaRPr lang="zh-CN" altLang="en-US"/>
            </a:p>
          </p:txBody>
        </p:sp>
        <p:grpSp>
          <p:nvGrpSpPr>
            <p:cNvPr id="121" name="Group 37">
              <a:extLst>
                <a:ext uri="{FF2B5EF4-FFF2-40B4-BE49-F238E27FC236}">
                  <a16:creationId xmlns:a16="http://schemas.microsoft.com/office/drawing/2014/main" id="{CB62ED70-4D5F-43E8-B4BF-F194F5CB463F}"/>
                </a:ext>
              </a:extLst>
            </p:cNvPr>
            <p:cNvGrpSpPr>
              <a:grpSpLocks/>
            </p:cNvGrpSpPr>
            <p:nvPr/>
          </p:nvGrpSpPr>
          <p:grpSpPr bwMode="auto">
            <a:xfrm>
              <a:off x="3072" y="2654"/>
              <a:ext cx="912" cy="226"/>
              <a:chOff x="3120" y="2640"/>
              <a:chExt cx="912" cy="226"/>
            </a:xfrm>
          </p:grpSpPr>
          <p:sp>
            <p:nvSpPr>
              <p:cNvPr id="168" name="Rectangle 38">
                <a:extLst>
                  <a:ext uri="{FF2B5EF4-FFF2-40B4-BE49-F238E27FC236}">
                    <a16:creationId xmlns:a16="http://schemas.microsoft.com/office/drawing/2014/main" id="{87322B59-7404-437A-8E19-41FCA69A766B}"/>
                  </a:ext>
                </a:extLst>
              </p:cNvPr>
              <p:cNvSpPr>
                <a:spLocks noChangeArrowheads="1"/>
              </p:cNvSpPr>
              <p:nvPr/>
            </p:nvSpPr>
            <p:spPr bwMode="auto">
              <a:xfrm>
                <a:off x="3600" y="2640"/>
                <a:ext cx="432"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9" name="Rectangle 39">
                <a:extLst>
                  <a:ext uri="{FF2B5EF4-FFF2-40B4-BE49-F238E27FC236}">
                    <a16:creationId xmlns:a16="http://schemas.microsoft.com/office/drawing/2014/main" id="{C74EAADC-8C5A-4B80-A0DB-36448582F48C}"/>
                  </a:ext>
                </a:extLst>
              </p:cNvPr>
              <p:cNvSpPr>
                <a:spLocks noChangeArrowheads="1"/>
              </p:cNvSpPr>
              <p:nvPr/>
            </p:nvSpPr>
            <p:spPr bwMode="auto">
              <a:xfrm>
                <a:off x="3600" y="2755"/>
                <a:ext cx="432"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70" name="Rectangle 40">
                <a:extLst>
                  <a:ext uri="{FF2B5EF4-FFF2-40B4-BE49-F238E27FC236}">
                    <a16:creationId xmlns:a16="http://schemas.microsoft.com/office/drawing/2014/main" id="{FF6025A3-9A33-4924-9E66-100B60F5DEF1}"/>
                  </a:ext>
                </a:extLst>
              </p:cNvPr>
              <p:cNvSpPr>
                <a:spLocks noChangeArrowheads="1"/>
              </p:cNvSpPr>
              <p:nvPr/>
            </p:nvSpPr>
            <p:spPr bwMode="auto">
              <a:xfrm>
                <a:off x="3244" y="2640"/>
                <a:ext cx="404"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71" name="Rectangle 41">
                <a:extLst>
                  <a:ext uri="{FF2B5EF4-FFF2-40B4-BE49-F238E27FC236}">
                    <a16:creationId xmlns:a16="http://schemas.microsoft.com/office/drawing/2014/main" id="{F244BB48-F3B7-4225-AC76-430FD589177A}"/>
                  </a:ext>
                </a:extLst>
              </p:cNvPr>
              <p:cNvSpPr>
                <a:spLocks noChangeArrowheads="1"/>
              </p:cNvSpPr>
              <p:nvPr/>
            </p:nvSpPr>
            <p:spPr bwMode="auto">
              <a:xfrm>
                <a:off x="3244" y="2755"/>
                <a:ext cx="404"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72" name="Rectangle 42">
                <a:extLst>
                  <a:ext uri="{FF2B5EF4-FFF2-40B4-BE49-F238E27FC236}">
                    <a16:creationId xmlns:a16="http://schemas.microsoft.com/office/drawing/2014/main" id="{DAEAAAF3-3FEA-4EE3-9AF4-F090CB342099}"/>
                  </a:ext>
                </a:extLst>
              </p:cNvPr>
              <p:cNvSpPr>
                <a:spLocks noChangeArrowheads="1"/>
              </p:cNvSpPr>
              <p:nvPr/>
            </p:nvSpPr>
            <p:spPr bwMode="auto">
              <a:xfrm>
                <a:off x="3120" y="2640"/>
                <a:ext cx="124"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73" name="Rectangle 43">
                <a:extLst>
                  <a:ext uri="{FF2B5EF4-FFF2-40B4-BE49-F238E27FC236}">
                    <a16:creationId xmlns:a16="http://schemas.microsoft.com/office/drawing/2014/main" id="{EE0760F5-97CD-462A-A5CD-528913D4A90D}"/>
                  </a:ext>
                </a:extLst>
              </p:cNvPr>
              <p:cNvSpPr>
                <a:spLocks noChangeArrowheads="1"/>
              </p:cNvSpPr>
              <p:nvPr/>
            </p:nvSpPr>
            <p:spPr bwMode="auto">
              <a:xfrm>
                <a:off x="3120" y="2755"/>
                <a:ext cx="124"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122" name="Line 44">
              <a:extLst>
                <a:ext uri="{FF2B5EF4-FFF2-40B4-BE49-F238E27FC236}">
                  <a16:creationId xmlns:a16="http://schemas.microsoft.com/office/drawing/2014/main" id="{12AC900A-3C09-4B38-83E4-1A3D12FB94B5}"/>
                </a:ext>
              </a:extLst>
            </p:cNvPr>
            <p:cNvSpPr>
              <a:spLocks noChangeShapeType="1"/>
            </p:cNvSpPr>
            <p:nvPr/>
          </p:nvSpPr>
          <p:spPr bwMode="auto">
            <a:xfrm>
              <a:off x="1488" y="1056"/>
              <a:ext cx="0"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3" name="Line 45">
              <a:extLst>
                <a:ext uri="{FF2B5EF4-FFF2-40B4-BE49-F238E27FC236}">
                  <a16:creationId xmlns:a16="http://schemas.microsoft.com/office/drawing/2014/main" id="{B7021321-3002-4C3E-8848-390408CDA7F8}"/>
                </a:ext>
              </a:extLst>
            </p:cNvPr>
            <p:cNvSpPr>
              <a:spLocks noChangeShapeType="1"/>
            </p:cNvSpPr>
            <p:nvPr/>
          </p:nvSpPr>
          <p:spPr bwMode="auto">
            <a:xfrm>
              <a:off x="2688" y="960"/>
              <a:ext cx="0" cy="2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4" name="Line 48">
              <a:extLst>
                <a:ext uri="{FF2B5EF4-FFF2-40B4-BE49-F238E27FC236}">
                  <a16:creationId xmlns:a16="http://schemas.microsoft.com/office/drawing/2014/main" id="{7002072F-2854-4C24-9C7B-0E3575E193B5}"/>
                </a:ext>
              </a:extLst>
            </p:cNvPr>
            <p:cNvSpPr>
              <a:spLocks noChangeShapeType="1"/>
            </p:cNvSpPr>
            <p:nvPr/>
          </p:nvSpPr>
          <p:spPr bwMode="auto">
            <a:xfrm>
              <a:off x="2640" y="1968"/>
              <a:ext cx="0" cy="384"/>
            </a:xfrm>
            <a:prstGeom prst="line">
              <a:avLst/>
            </a:prstGeom>
            <a:noFill/>
            <a:ln w="28575">
              <a:solidFill>
                <a:srgbClr val="008000"/>
              </a:solidFill>
              <a:round/>
              <a:headEnd/>
              <a:tailEnd/>
            </a:ln>
          </p:spPr>
          <p:txBody>
            <a:bodyPr wrap="none" anchor="ctr"/>
            <a:lstStyle/>
            <a:p>
              <a:endParaRPr lang="zh-CN" altLang="en-US"/>
            </a:p>
          </p:txBody>
        </p:sp>
        <p:sp>
          <p:nvSpPr>
            <p:cNvPr id="125" name="Line 49">
              <a:extLst>
                <a:ext uri="{FF2B5EF4-FFF2-40B4-BE49-F238E27FC236}">
                  <a16:creationId xmlns:a16="http://schemas.microsoft.com/office/drawing/2014/main" id="{25705F05-15E5-41BD-A7B7-884F9BA597D9}"/>
                </a:ext>
              </a:extLst>
            </p:cNvPr>
            <p:cNvSpPr>
              <a:spLocks noChangeShapeType="1"/>
            </p:cNvSpPr>
            <p:nvPr/>
          </p:nvSpPr>
          <p:spPr bwMode="auto">
            <a:xfrm>
              <a:off x="1776" y="2352"/>
              <a:ext cx="1344" cy="0"/>
            </a:xfrm>
            <a:prstGeom prst="line">
              <a:avLst/>
            </a:prstGeom>
            <a:noFill/>
            <a:ln w="28575">
              <a:solidFill>
                <a:srgbClr val="008000"/>
              </a:solidFill>
              <a:round/>
              <a:headEnd/>
              <a:tailEnd/>
            </a:ln>
          </p:spPr>
          <p:txBody>
            <a:bodyPr wrap="none" anchor="ctr"/>
            <a:lstStyle/>
            <a:p>
              <a:endParaRPr lang="zh-CN" altLang="en-US"/>
            </a:p>
          </p:txBody>
        </p:sp>
        <p:sp>
          <p:nvSpPr>
            <p:cNvPr id="126" name="Line 50">
              <a:extLst>
                <a:ext uri="{FF2B5EF4-FFF2-40B4-BE49-F238E27FC236}">
                  <a16:creationId xmlns:a16="http://schemas.microsoft.com/office/drawing/2014/main" id="{C45BA40A-357F-4A76-B5CF-1A0B3CA2B3B0}"/>
                </a:ext>
              </a:extLst>
            </p:cNvPr>
            <p:cNvSpPr>
              <a:spLocks noChangeShapeType="1"/>
            </p:cNvSpPr>
            <p:nvPr/>
          </p:nvSpPr>
          <p:spPr bwMode="auto">
            <a:xfrm>
              <a:off x="1773" y="2352"/>
              <a:ext cx="0" cy="336"/>
            </a:xfrm>
            <a:prstGeom prst="line">
              <a:avLst/>
            </a:prstGeom>
            <a:noFill/>
            <a:ln w="28575">
              <a:solidFill>
                <a:srgbClr val="008000"/>
              </a:solidFill>
              <a:round/>
              <a:headEnd/>
              <a:tailEnd type="triangle" w="med" len="med"/>
            </a:ln>
          </p:spPr>
          <p:txBody>
            <a:bodyPr wrap="none" anchor="ctr"/>
            <a:lstStyle/>
            <a:p>
              <a:endParaRPr lang="zh-CN" altLang="en-US"/>
            </a:p>
          </p:txBody>
        </p:sp>
        <p:sp>
          <p:nvSpPr>
            <p:cNvPr id="127" name="Line 51">
              <a:extLst>
                <a:ext uri="{FF2B5EF4-FFF2-40B4-BE49-F238E27FC236}">
                  <a16:creationId xmlns:a16="http://schemas.microsoft.com/office/drawing/2014/main" id="{B3100BC8-6419-4732-B038-5C486FD5A27A}"/>
                </a:ext>
              </a:extLst>
            </p:cNvPr>
            <p:cNvSpPr>
              <a:spLocks noChangeShapeType="1"/>
            </p:cNvSpPr>
            <p:nvPr/>
          </p:nvSpPr>
          <p:spPr bwMode="auto">
            <a:xfrm>
              <a:off x="3120" y="2352"/>
              <a:ext cx="0" cy="336"/>
            </a:xfrm>
            <a:prstGeom prst="line">
              <a:avLst/>
            </a:prstGeom>
            <a:noFill/>
            <a:ln w="28575">
              <a:solidFill>
                <a:srgbClr val="008000"/>
              </a:solidFill>
              <a:round/>
              <a:headEnd/>
              <a:tailEnd type="triangle" w="med" len="med"/>
            </a:ln>
          </p:spPr>
          <p:txBody>
            <a:bodyPr wrap="none" anchor="ctr"/>
            <a:lstStyle/>
            <a:p>
              <a:endParaRPr lang="zh-CN" altLang="en-US"/>
            </a:p>
          </p:txBody>
        </p:sp>
        <p:sp>
          <p:nvSpPr>
            <p:cNvPr id="128" name="Line 52">
              <a:extLst>
                <a:ext uri="{FF2B5EF4-FFF2-40B4-BE49-F238E27FC236}">
                  <a16:creationId xmlns:a16="http://schemas.microsoft.com/office/drawing/2014/main" id="{6EE782EB-4259-4AEE-ACD5-3584C65ABD50}"/>
                </a:ext>
              </a:extLst>
            </p:cNvPr>
            <p:cNvSpPr>
              <a:spLocks noChangeShapeType="1"/>
            </p:cNvSpPr>
            <p:nvPr/>
          </p:nvSpPr>
          <p:spPr bwMode="auto">
            <a:xfrm>
              <a:off x="3888" y="1632"/>
              <a:ext cx="0" cy="432"/>
            </a:xfrm>
            <a:prstGeom prst="line">
              <a:avLst/>
            </a:prstGeom>
            <a:noFill/>
            <a:ln w="28575">
              <a:solidFill>
                <a:schemeClr val="accent2"/>
              </a:solidFill>
              <a:round/>
              <a:headEnd/>
              <a:tailEnd/>
            </a:ln>
          </p:spPr>
          <p:txBody>
            <a:bodyPr wrap="none" anchor="ctr"/>
            <a:lstStyle/>
            <a:p>
              <a:endParaRPr lang="zh-CN" altLang="en-US"/>
            </a:p>
          </p:txBody>
        </p:sp>
        <p:sp>
          <p:nvSpPr>
            <p:cNvPr id="129" name="Line 53">
              <a:extLst>
                <a:ext uri="{FF2B5EF4-FFF2-40B4-BE49-F238E27FC236}">
                  <a16:creationId xmlns:a16="http://schemas.microsoft.com/office/drawing/2014/main" id="{136392DD-6C75-480B-9C27-4308E684F15D}"/>
                </a:ext>
              </a:extLst>
            </p:cNvPr>
            <p:cNvSpPr>
              <a:spLocks noChangeShapeType="1"/>
            </p:cNvSpPr>
            <p:nvPr/>
          </p:nvSpPr>
          <p:spPr bwMode="auto">
            <a:xfrm>
              <a:off x="2112" y="2064"/>
              <a:ext cx="1776" cy="0"/>
            </a:xfrm>
            <a:prstGeom prst="line">
              <a:avLst/>
            </a:prstGeom>
            <a:noFill/>
            <a:ln w="28575">
              <a:solidFill>
                <a:schemeClr val="accent2"/>
              </a:solidFill>
              <a:round/>
              <a:headEnd/>
              <a:tailEnd/>
            </a:ln>
          </p:spPr>
          <p:txBody>
            <a:bodyPr wrap="none" anchor="ctr"/>
            <a:lstStyle/>
            <a:p>
              <a:endParaRPr lang="zh-CN" altLang="en-US"/>
            </a:p>
          </p:txBody>
        </p:sp>
        <p:sp>
          <p:nvSpPr>
            <p:cNvPr id="130" name="Line 54">
              <a:extLst>
                <a:ext uri="{FF2B5EF4-FFF2-40B4-BE49-F238E27FC236}">
                  <a16:creationId xmlns:a16="http://schemas.microsoft.com/office/drawing/2014/main" id="{563016CC-C8BD-4B5C-AA20-C8D8A9B43DD2}"/>
                </a:ext>
              </a:extLst>
            </p:cNvPr>
            <p:cNvSpPr>
              <a:spLocks noChangeShapeType="1"/>
            </p:cNvSpPr>
            <p:nvPr/>
          </p:nvSpPr>
          <p:spPr bwMode="auto">
            <a:xfrm>
              <a:off x="2097" y="2064"/>
              <a:ext cx="0" cy="624"/>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131" name="Line 55">
              <a:extLst>
                <a:ext uri="{FF2B5EF4-FFF2-40B4-BE49-F238E27FC236}">
                  <a16:creationId xmlns:a16="http://schemas.microsoft.com/office/drawing/2014/main" id="{CD03CAC3-6F2F-463F-B12B-2B85A3BA694D}"/>
                </a:ext>
              </a:extLst>
            </p:cNvPr>
            <p:cNvSpPr>
              <a:spLocks noChangeShapeType="1"/>
            </p:cNvSpPr>
            <p:nvPr/>
          </p:nvSpPr>
          <p:spPr bwMode="auto">
            <a:xfrm>
              <a:off x="3456" y="2064"/>
              <a:ext cx="0" cy="624"/>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132" name="Line 56">
              <a:extLst>
                <a:ext uri="{FF2B5EF4-FFF2-40B4-BE49-F238E27FC236}">
                  <a16:creationId xmlns:a16="http://schemas.microsoft.com/office/drawing/2014/main" id="{892CB67A-C172-4543-A3E6-BF8F2697934F}"/>
                </a:ext>
              </a:extLst>
            </p:cNvPr>
            <p:cNvSpPr>
              <a:spLocks noChangeShapeType="1"/>
            </p:cNvSpPr>
            <p:nvPr/>
          </p:nvSpPr>
          <p:spPr bwMode="auto">
            <a:xfrm>
              <a:off x="4128" y="1647"/>
              <a:ext cx="0" cy="576"/>
            </a:xfrm>
            <a:prstGeom prst="line">
              <a:avLst/>
            </a:prstGeom>
            <a:noFill/>
            <a:ln w="28575">
              <a:solidFill>
                <a:schemeClr val="accent1"/>
              </a:solidFill>
              <a:round/>
              <a:headEnd/>
              <a:tailEnd/>
            </a:ln>
          </p:spPr>
          <p:txBody>
            <a:bodyPr wrap="none" anchor="ctr"/>
            <a:lstStyle/>
            <a:p>
              <a:endParaRPr lang="zh-CN" altLang="en-US"/>
            </a:p>
          </p:txBody>
        </p:sp>
        <p:sp>
          <p:nvSpPr>
            <p:cNvPr id="133" name="Line 57">
              <a:extLst>
                <a:ext uri="{FF2B5EF4-FFF2-40B4-BE49-F238E27FC236}">
                  <a16:creationId xmlns:a16="http://schemas.microsoft.com/office/drawing/2014/main" id="{60180DBC-A789-485E-AE8E-1FAB0CC5CD9F}"/>
                </a:ext>
              </a:extLst>
            </p:cNvPr>
            <p:cNvSpPr>
              <a:spLocks noChangeShapeType="1"/>
            </p:cNvSpPr>
            <p:nvPr/>
          </p:nvSpPr>
          <p:spPr bwMode="auto">
            <a:xfrm>
              <a:off x="2496" y="2208"/>
              <a:ext cx="1632" cy="0"/>
            </a:xfrm>
            <a:prstGeom prst="line">
              <a:avLst/>
            </a:prstGeom>
            <a:noFill/>
            <a:ln w="28575">
              <a:solidFill>
                <a:schemeClr val="accent1"/>
              </a:solidFill>
              <a:round/>
              <a:headEnd/>
              <a:tailEnd/>
            </a:ln>
          </p:spPr>
          <p:txBody>
            <a:bodyPr wrap="none" anchor="ctr"/>
            <a:lstStyle/>
            <a:p>
              <a:endParaRPr lang="zh-CN" altLang="en-US"/>
            </a:p>
          </p:txBody>
        </p:sp>
        <p:sp>
          <p:nvSpPr>
            <p:cNvPr id="134" name="Line 58">
              <a:extLst>
                <a:ext uri="{FF2B5EF4-FFF2-40B4-BE49-F238E27FC236}">
                  <a16:creationId xmlns:a16="http://schemas.microsoft.com/office/drawing/2014/main" id="{E4C01F37-1F00-48C9-A7B4-81F10AC2F0CA}"/>
                </a:ext>
              </a:extLst>
            </p:cNvPr>
            <p:cNvSpPr>
              <a:spLocks noChangeShapeType="1"/>
            </p:cNvSpPr>
            <p:nvPr/>
          </p:nvSpPr>
          <p:spPr bwMode="auto">
            <a:xfrm>
              <a:off x="2496" y="2208"/>
              <a:ext cx="0" cy="480"/>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135" name="Line 59">
              <a:extLst>
                <a:ext uri="{FF2B5EF4-FFF2-40B4-BE49-F238E27FC236}">
                  <a16:creationId xmlns:a16="http://schemas.microsoft.com/office/drawing/2014/main" id="{0A641CF7-DA0B-4722-928A-108FD559F241}"/>
                </a:ext>
              </a:extLst>
            </p:cNvPr>
            <p:cNvSpPr>
              <a:spLocks noChangeShapeType="1"/>
            </p:cNvSpPr>
            <p:nvPr/>
          </p:nvSpPr>
          <p:spPr bwMode="auto">
            <a:xfrm>
              <a:off x="3840" y="2208"/>
              <a:ext cx="0" cy="480"/>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136" name="Line 60">
              <a:extLst>
                <a:ext uri="{FF2B5EF4-FFF2-40B4-BE49-F238E27FC236}">
                  <a16:creationId xmlns:a16="http://schemas.microsoft.com/office/drawing/2014/main" id="{BE5C1A14-B23C-4979-B371-F096B702275F}"/>
                </a:ext>
              </a:extLst>
            </p:cNvPr>
            <p:cNvSpPr>
              <a:spLocks noChangeShapeType="1"/>
            </p:cNvSpPr>
            <p:nvPr/>
          </p:nvSpPr>
          <p:spPr bwMode="auto">
            <a:xfrm>
              <a:off x="1968" y="3024"/>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7" name="Line 61">
              <a:extLst>
                <a:ext uri="{FF2B5EF4-FFF2-40B4-BE49-F238E27FC236}">
                  <a16:creationId xmlns:a16="http://schemas.microsoft.com/office/drawing/2014/main" id="{05A12C8E-A01B-40E8-8520-A211153D4F0D}"/>
                </a:ext>
              </a:extLst>
            </p:cNvPr>
            <p:cNvSpPr>
              <a:spLocks noChangeShapeType="1"/>
            </p:cNvSpPr>
            <p:nvPr/>
          </p:nvSpPr>
          <p:spPr bwMode="auto">
            <a:xfrm>
              <a:off x="2448" y="3024"/>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8" name="Line 62">
              <a:extLst>
                <a:ext uri="{FF2B5EF4-FFF2-40B4-BE49-F238E27FC236}">
                  <a16:creationId xmlns:a16="http://schemas.microsoft.com/office/drawing/2014/main" id="{7B4107D2-0F27-4366-AD9E-C3A4A0737351}"/>
                </a:ext>
              </a:extLst>
            </p:cNvPr>
            <p:cNvSpPr>
              <a:spLocks noChangeShapeType="1"/>
            </p:cNvSpPr>
            <p:nvPr/>
          </p:nvSpPr>
          <p:spPr bwMode="auto">
            <a:xfrm>
              <a:off x="3360" y="2880"/>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9" name="Line 63">
              <a:extLst>
                <a:ext uri="{FF2B5EF4-FFF2-40B4-BE49-F238E27FC236}">
                  <a16:creationId xmlns:a16="http://schemas.microsoft.com/office/drawing/2014/main" id="{FF02DE77-767F-4575-AEB8-73CCFF146AB9}"/>
                </a:ext>
              </a:extLst>
            </p:cNvPr>
            <p:cNvSpPr>
              <a:spLocks noChangeShapeType="1"/>
            </p:cNvSpPr>
            <p:nvPr/>
          </p:nvSpPr>
          <p:spPr bwMode="auto">
            <a:xfrm>
              <a:off x="3840" y="2880"/>
              <a:ext cx="0" cy="192"/>
            </a:xfrm>
            <a:prstGeom prst="line">
              <a:avLst/>
            </a:prstGeom>
            <a:noFill/>
            <a:ln w="9525">
              <a:solidFill>
                <a:schemeClr val="tx1"/>
              </a:solidFill>
              <a:round/>
              <a:headEnd/>
              <a:tailEnd type="triangle" w="med" len="med"/>
            </a:ln>
          </p:spPr>
          <p:txBody>
            <a:bodyPr wrap="none" anchor="ctr"/>
            <a:lstStyle/>
            <a:p>
              <a:endParaRPr lang="zh-CN" altLang="en-US"/>
            </a:p>
          </p:txBody>
        </p:sp>
        <p:grpSp>
          <p:nvGrpSpPr>
            <p:cNvPr id="140" name="Group 64">
              <a:extLst>
                <a:ext uri="{FF2B5EF4-FFF2-40B4-BE49-F238E27FC236}">
                  <a16:creationId xmlns:a16="http://schemas.microsoft.com/office/drawing/2014/main" id="{DDFE6742-C076-4FBF-ABA8-6A7D2E4C8804}"/>
                </a:ext>
              </a:extLst>
            </p:cNvPr>
            <p:cNvGrpSpPr>
              <a:grpSpLocks/>
            </p:cNvGrpSpPr>
            <p:nvPr/>
          </p:nvGrpSpPr>
          <p:grpSpPr bwMode="auto">
            <a:xfrm>
              <a:off x="1182" y="1296"/>
              <a:ext cx="546" cy="576"/>
              <a:chOff x="1182" y="1296"/>
              <a:chExt cx="546" cy="576"/>
            </a:xfrm>
          </p:grpSpPr>
          <p:sp>
            <p:nvSpPr>
              <p:cNvPr id="162" name="Rectangle 65">
                <a:extLst>
                  <a:ext uri="{FF2B5EF4-FFF2-40B4-BE49-F238E27FC236}">
                    <a16:creationId xmlns:a16="http://schemas.microsoft.com/office/drawing/2014/main" id="{3552EB65-D565-43F1-B456-95CB9C587C48}"/>
                  </a:ext>
                </a:extLst>
              </p:cNvPr>
              <p:cNvSpPr>
                <a:spLocks noChangeArrowheads="1"/>
              </p:cNvSpPr>
              <p:nvPr/>
            </p:nvSpPr>
            <p:spPr bwMode="auto">
              <a:xfrm>
                <a:off x="1182" y="129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3" name="Rectangle 66">
                <a:extLst>
                  <a:ext uri="{FF2B5EF4-FFF2-40B4-BE49-F238E27FC236}">
                    <a16:creationId xmlns:a16="http://schemas.microsoft.com/office/drawing/2014/main" id="{57E402C7-A749-4016-ACE8-1B24FFC68A45}"/>
                  </a:ext>
                </a:extLst>
              </p:cNvPr>
              <p:cNvSpPr>
                <a:spLocks noChangeArrowheads="1"/>
              </p:cNvSpPr>
              <p:nvPr/>
            </p:nvSpPr>
            <p:spPr bwMode="auto">
              <a:xfrm>
                <a:off x="1182" y="1392"/>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 name="Rectangle 67">
                <a:extLst>
                  <a:ext uri="{FF2B5EF4-FFF2-40B4-BE49-F238E27FC236}">
                    <a16:creationId xmlns:a16="http://schemas.microsoft.com/office/drawing/2014/main" id="{C2EABE69-E5E4-4C53-95EA-943B9801D774}"/>
                  </a:ext>
                </a:extLst>
              </p:cNvPr>
              <p:cNvSpPr>
                <a:spLocks noChangeArrowheads="1"/>
              </p:cNvSpPr>
              <p:nvPr/>
            </p:nvSpPr>
            <p:spPr bwMode="auto">
              <a:xfrm>
                <a:off x="1182" y="1488"/>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5" name="Rectangle 68">
                <a:extLst>
                  <a:ext uri="{FF2B5EF4-FFF2-40B4-BE49-F238E27FC236}">
                    <a16:creationId xmlns:a16="http://schemas.microsoft.com/office/drawing/2014/main" id="{A860314A-F349-48DC-8B2E-08F6150E9D51}"/>
                  </a:ext>
                </a:extLst>
              </p:cNvPr>
              <p:cNvSpPr>
                <a:spLocks noChangeArrowheads="1"/>
              </p:cNvSpPr>
              <p:nvPr/>
            </p:nvSpPr>
            <p:spPr bwMode="auto">
              <a:xfrm>
                <a:off x="1182" y="1584"/>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6" name="Rectangle 69">
                <a:extLst>
                  <a:ext uri="{FF2B5EF4-FFF2-40B4-BE49-F238E27FC236}">
                    <a16:creationId xmlns:a16="http://schemas.microsoft.com/office/drawing/2014/main" id="{E7E1B828-AE49-488C-9FB8-FC1C43FFDA12}"/>
                  </a:ext>
                </a:extLst>
              </p:cNvPr>
              <p:cNvSpPr>
                <a:spLocks noChangeArrowheads="1"/>
              </p:cNvSpPr>
              <p:nvPr/>
            </p:nvSpPr>
            <p:spPr bwMode="auto">
              <a:xfrm>
                <a:off x="1182" y="1680"/>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7" name="Rectangle 70">
                <a:extLst>
                  <a:ext uri="{FF2B5EF4-FFF2-40B4-BE49-F238E27FC236}">
                    <a16:creationId xmlns:a16="http://schemas.microsoft.com/office/drawing/2014/main" id="{E8D3CC24-235B-4CD7-B9E7-AA02FBCB08D4}"/>
                  </a:ext>
                </a:extLst>
              </p:cNvPr>
              <p:cNvSpPr>
                <a:spLocks noChangeArrowheads="1"/>
              </p:cNvSpPr>
              <p:nvPr/>
            </p:nvSpPr>
            <p:spPr bwMode="auto">
              <a:xfrm>
                <a:off x="1182" y="177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41" name="Group 71">
              <a:extLst>
                <a:ext uri="{FF2B5EF4-FFF2-40B4-BE49-F238E27FC236}">
                  <a16:creationId xmlns:a16="http://schemas.microsoft.com/office/drawing/2014/main" id="{9E7CFE9E-224B-4E31-BBFC-5F360C0CFB99}"/>
                </a:ext>
              </a:extLst>
            </p:cNvPr>
            <p:cNvGrpSpPr>
              <a:grpSpLocks/>
            </p:cNvGrpSpPr>
            <p:nvPr/>
          </p:nvGrpSpPr>
          <p:grpSpPr bwMode="auto">
            <a:xfrm>
              <a:off x="2415" y="1248"/>
              <a:ext cx="480" cy="720"/>
              <a:chOff x="1182" y="1296"/>
              <a:chExt cx="546" cy="576"/>
            </a:xfrm>
          </p:grpSpPr>
          <p:sp>
            <p:nvSpPr>
              <p:cNvPr id="156" name="Rectangle 72">
                <a:extLst>
                  <a:ext uri="{FF2B5EF4-FFF2-40B4-BE49-F238E27FC236}">
                    <a16:creationId xmlns:a16="http://schemas.microsoft.com/office/drawing/2014/main" id="{303FBB7D-304B-4F37-BCCD-09C1F526BE31}"/>
                  </a:ext>
                </a:extLst>
              </p:cNvPr>
              <p:cNvSpPr>
                <a:spLocks noChangeArrowheads="1"/>
              </p:cNvSpPr>
              <p:nvPr/>
            </p:nvSpPr>
            <p:spPr bwMode="auto">
              <a:xfrm>
                <a:off x="1182" y="129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57" name="Rectangle 73">
                <a:extLst>
                  <a:ext uri="{FF2B5EF4-FFF2-40B4-BE49-F238E27FC236}">
                    <a16:creationId xmlns:a16="http://schemas.microsoft.com/office/drawing/2014/main" id="{757AF9E2-12DB-4C0F-8134-C943FB8B0F0F}"/>
                  </a:ext>
                </a:extLst>
              </p:cNvPr>
              <p:cNvSpPr>
                <a:spLocks noChangeArrowheads="1"/>
              </p:cNvSpPr>
              <p:nvPr/>
            </p:nvSpPr>
            <p:spPr bwMode="auto">
              <a:xfrm>
                <a:off x="1182" y="1392"/>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58" name="Rectangle 74">
                <a:extLst>
                  <a:ext uri="{FF2B5EF4-FFF2-40B4-BE49-F238E27FC236}">
                    <a16:creationId xmlns:a16="http://schemas.microsoft.com/office/drawing/2014/main" id="{3AC00822-CF72-48D0-A926-25C1B499BD69}"/>
                  </a:ext>
                </a:extLst>
              </p:cNvPr>
              <p:cNvSpPr>
                <a:spLocks noChangeArrowheads="1"/>
              </p:cNvSpPr>
              <p:nvPr/>
            </p:nvSpPr>
            <p:spPr bwMode="auto">
              <a:xfrm>
                <a:off x="1182" y="1488"/>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59" name="Rectangle 75">
                <a:extLst>
                  <a:ext uri="{FF2B5EF4-FFF2-40B4-BE49-F238E27FC236}">
                    <a16:creationId xmlns:a16="http://schemas.microsoft.com/office/drawing/2014/main" id="{8A1EBEAF-AF77-4683-B3A7-5CC54D7E25F0}"/>
                  </a:ext>
                </a:extLst>
              </p:cNvPr>
              <p:cNvSpPr>
                <a:spLocks noChangeArrowheads="1"/>
              </p:cNvSpPr>
              <p:nvPr/>
            </p:nvSpPr>
            <p:spPr bwMode="auto">
              <a:xfrm>
                <a:off x="1182" y="1584"/>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0" name="Rectangle 76">
                <a:extLst>
                  <a:ext uri="{FF2B5EF4-FFF2-40B4-BE49-F238E27FC236}">
                    <a16:creationId xmlns:a16="http://schemas.microsoft.com/office/drawing/2014/main" id="{778E133E-A3BD-44A0-941A-E4539E52E373}"/>
                  </a:ext>
                </a:extLst>
              </p:cNvPr>
              <p:cNvSpPr>
                <a:spLocks noChangeArrowheads="1"/>
              </p:cNvSpPr>
              <p:nvPr/>
            </p:nvSpPr>
            <p:spPr bwMode="auto">
              <a:xfrm>
                <a:off x="1182" y="1680"/>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1" name="Rectangle 77">
                <a:extLst>
                  <a:ext uri="{FF2B5EF4-FFF2-40B4-BE49-F238E27FC236}">
                    <a16:creationId xmlns:a16="http://schemas.microsoft.com/office/drawing/2014/main" id="{50639CBA-0E17-4A7A-BC75-FB095B47CF42}"/>
                  </a:ext>
                </a:extLst>
              </p:cNvPr>
              <p:cNvSpPr>
                <a:spLocks noChangeArrowheads="1"/>
              </p:cNvSpPr>
              <p:nvPr/>
            </p:nvSpPr>
            <p:spPr bwMode="auto">
              <a:xfrm>
                <a:off x="1182" y="177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142" name="Line 78">
              <a:extLst>
                <a:ext uri="{FF2B5EF4-FFF2-40B4-BE49-F238E27FC236}">
                  <a16:creationId xmlns:a16="http://schemas.microsoft.com/office/drawing/2014/main" id="{C6CABB57-D281-4A38-BD3F-47BA947D8B9A}"/>
                </a:ext>
              </a:extLst>
            </p:cNvPr>
            <p:cNvSpPr>
              <a:spLocks noChangeShapeType="1"/>
            </p:cNvSpPr>
            <p:nvPr/>
          </p:nvSpPr>
          <p:spPr bwMode="auto">
            <a:xfrm>
              <a:off x="2112" y="3504"/>
              <a:ext cx="0"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3" name="Line 79">
              <a:extLst>
                <a:ext uri="{FF2B5EF4-FFF2-40B4-BE49-F238E27FC236}">
                  <a16:creationId xmlns:a16="http://schemas.microsoft.com/office/drawing/2014/main" id="{F342F9F6-59A2-4790-B122-5F3FF2E5D661}"/>
                </a:ext>
              </a:extLst>
            </p:cNvPr>
            <p:cNvSpPr>
              <a:spLocks noChangeShapeType="1"/>
            </p:cNvSpPr>
            <p:nvPr/>
          </p:nvSpPr>
          <p:spPr bwMode="auto">
            <a:xfrm>
              <a:off x="3552" y="3360"/>
              <a:ext cx="0" cy="384"/>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4" name="Line 80">
              <a:extLst>
                <a:ext uri="{FF2B5EF4-FFF2-40B4-BE49-F238E27FC236}">
                  <a16:creationId xmlns:a16="http://schemas.microsoft.com/office/drawing/2014/main" id="{2546A615-47BF-4556-9D8D-74B4487841AF}"/>
                </a:ext>
              </a:extLst>
            </p:cNvPr>
            <p:cNvSpPr>
              <a:spLocks noChangeShapeType="1"/>
            </p:cNvSpPr>
            <p:nvPr/>
          </p:nvSpPr>
          <p:spPr bwMode="auto">
            <a:xfrm>
              <a:off x="816" y="3744"/>
              <a:ext cx="4224" cy="0"/>
            </a:xfrm>
            <a:prstGeom prst="line">
              <a:avLst/>
            </a:prstGeom>
            <a:noFill/>
            <a:ln w="38100">
              <a:solidFill>
                <a:srgbClr val="FF0000"/>
              </a:solidFill>
              <a:round/>
              <a:headEnd/>
              <a:tailEnd/>
            </a:ln>
          </p:spPr>
          <p:txBody>
            <a:bodyPr wrap="none" anchor="ctr"/>
            <a:lstStyle/>
            <a:p>
              <a:endParaRPr lang="zh-CN" altLang="en-US"/>
            </a:p>
          </p:txBody>
        </p:sp>
        <p:sp>
          <p:nvSpPr>
            <p:cNvPr id="145" name="Line 81">
              <a:extLst>
                <a:ext uri="{FF2B5EF4-FFF2-40B4-BE49-F238E27FC236}">
                  <a16:creationId xmlns:a16="http://schemas.microsoft.com/office/drawing/2014/main" id="{A7E161E2-A6EB-48E6-A638-B87DF1621869}"/>
                </a:ext>
              </a:extLst>
            </p:cNvPr>
            <p:cNvSpPr>
              <a:spLocks noChangeShapeType="1"/>
            </p:cNvSpPr>
            <p:nvPr/>
          </p:nvSpPr>
          <p:spPr bwMode="auto">
            <a:xfrm flipV="1">
              <a:off x="816" y="2544"/>
              <a:ext cx="0" cy="1200"/>
            </a:xfrm>
            <a:prstGeom prst="line">
              <a:avLst/>
            </a:prstGeom>
            <a:noFill/>
            <a:ln w="38100">
              <a:solidFill>
                <a:srgbClr val="FF0000"/>
              </a:solidFill>
              <a:round/>
              <a:headEnd/>
              <a:tailEnd/>
            </a:ln>
          </p:spPr>
          <p:txBody>
            <a:bodyPr wrap="none" anchor="ctr"/>
            <a:lstStyle/>
            <a:p>
              <a:endParaRPr lang="zh-CN" altLang="en-US"/>
            </a:p>
          </p:txBody>
        </p:sp>
        <p:sp>
          <p:nvSpPr>
            <p:cNvPr id="146" name="Line 82">
              <a:extLst>
                <a:ext uri="{FF2B5EF4-FFF2-40B4-BE49-F238E27FC236}">
                  <a16:creationId xmlns:a16="http://schemas.microsoft.com/office/drawing/2014/main" id="{FC063A3C-79B4-4487-8E37-17B01052AC8D}"/>
                </a:ext>
              </a:extLst>
            </p:cNvPr>
            <p:cNvSpPr>
              <a:spLocks noChangeShapeType="1"/>
            </p:cNvSpPr>
            <p:nvPr/>
          </p:nvSpPr>
          <p:spPr bwMode="auto">
            <a:xfrm>
              <a:off x="816" y="2544"/>
              <a:ext cx="576" cy="0"/>
            </a:xfrm>
            <a:prstGeom prst="line">
              <a:avLst/>
            </a:prstGeom>
            <a:noFill/>
            <a:ln w="38100">
              <a:solidFill>
                <a:srgbClr val="FF0000"/>
              </a:solidFill>
              <a:round/>
              <a:headEnd/>
              <a:tailEnd/>
            </a:ln>
          </p:spPr>
          <p:txBody>
            <a:bodyPr wrap="none" anchor="ctr"/>
            <a:lstStyle/>
            <a:p>
              <a:endParaRPr lang="zh-CN" altLang="en-US"/>
            </a:p>
          </p:txBody>
        </p:sp>
        <p:sp>
          <p:nvSpPr>
            <p:cNvPr id="147" name="Line 83">
              <a:extLst>
                <a:ext uri="{FF2B5EF4-FFF2-40B4-BE49-F238E27FC236}">
                  <a16:creationId xmlns:a16="http://schemas.microsoft.com/office/drawing/2014/main" id="{9107FB69-3C4D-4B0F-9AA7-D2ADE35A3203}"/>
                </a:ext>
              </a:extLst>
            </p:cNvPr>
            <p:cNvSpPr>
              <a:spLocks noChangeShapeType="1"/>
            </p:cNvSpPr>
            <p:nvPr/>
          </p:nvSpPr>
          <p:spPr bwMode="auto">
            <a:xfrm flipV="1">
              <a:off x="1392" y="1872"/>
              <a:ext cx="0" cy="672"/>
            </a:xfrm>
            <a:prstGeom prst="line">
              <a:avLst/>
            </a:prstGeom>
            <a:noFill/>
            <a:ln w="38100">
              <a:solidFill>
                <a:srgbClr val="FF0000"/>
              </a:solidFill>
              <a:round/>
              <a:headEnd/>
              <a:tailEnd/>
            </a:ln>
          </p:spPr>
          <p:txBody>
            <a:bodyPr wrap="none" anchor="ctr"/>
            <a:lstStyle/>
            <a:p>
              <a:endParaRPr lang="zh-CN" altLang="en-US"/>
            </a:p>
          </p:txBody>
        </p:sp>
        <p:sp>
          <p:nvSpPr>
            <p:cNvPr id="148" name="Line 84">
              <a:extLst>
                <a:ext uri="{FF2B5EF4-FFF2-40B4-BE49-F238E27FC236}">
                  <a16:creationId xmlns:a16="http://schemas.microsoft.com/office/drawing/2014/main" id="{F793F663-1A10-4CE2-81D2-EAFADC423178}"/>
                </a:ext>
              </a:extLst>
            </p:cNvPr>
            <p:cNvSpPr>
              <a:spLocks noChangeShapeType="1"/>
            </p:cNvSpPr>
            <p:nvPr/>
          </p:nvSpPr>
          <p:spPr bwMode="auto">
            <a:xfrm flipV="1">
              <a:off x="5040" y="960"/>
              <a:ext cx="0" cy="2784"/>
            </a:xfrm>
            <a:prstGeom prst="line">
              <a:avLst/>
            </a:prstGeom>
            <a:noFill/>
            <a:ln w="38100">
              <a:solidFill>
                <a:srgbClr val="FF0000"/>
              </a:solidFill>
              <a:round/>
              <a:headEnd/>
              <a:tailEnd/>
            </a:ln>
          </p:spPr>
          <p:txBody>
            <a:bodyPr wrap="none" anchor="ctr"/>
            <a:lstStyle/>
            <a:p>
              <a:endParaRPr lang="zh-CN" altLang="en-US"/>
            </a:p>
          </p:txBody>
        </p:sp>
        <p:sp>
          <p:nvSpPr>
            <p:cNvPr id="149" name="Line 85">
              <a:extLst>
                <a:ext uri="{FF2B5EF4-FFF2-40B4-BE49-F238E27FC236}">
                  <a16:creationId xmlns:a16="http://schemas.microsoft.com/office/drawing/2014/main" id="{224EDFC2-33A2-4400-BF2B-83F5B944158B}"/>
                </a:ext>
              </a:extLst>
            </p:cNvPr>
            <p:cNvSpPr>
              <a:spLocks noChangeShapeType="1"/>
            </p:cNvSpPr>
            <p:nvPr/>
          </p:nvSpPr>
          <p:spPr bwMode="auto">
            <a:xfrm>
              <a:off x="4080" y="960"/>
              <a:ext cx="960" cy="0"/>
            </a:xfrm>
            <a:prstGeom prst="line">
              <a:avLst/>
            </a:prstGeom>
            <a:noFill/>
            <a:ln w="38100">
              <a:solidFill>
                <a:srgbClr val="FF0000"/>
              </a:solidFill>
              <a:round/>
              <a:headEnd/>
              <a:tailEnd/>
            </a:ln>
          </p:spPr>
          <p:txBody>
            <a:bodyPr wrap="none" anchor="ctr"/>
            <a:lstStyle/>
            <a:p>
              <a:endParaRPr lang="zh-CN" altLang="en-US"/>
            </a:p>
          </p:txBody>
        </p:sp>
        <p:sp>
          <p:nvSpPr>
            <p:cNvPr id="150" name="Line 86">
              <a:extLst>
                <a:ext uri="{FF2B5EF4-FFF2-40B4-BE49-F238E27FC236}">
                  <a16:creationId xmlns:a16="http://schemas.microsoft.com/office/drawing/2014/main" id="{7CC6F410-BC3E-415C-A25D-CDEBF1716E48}"/>
                </a:ext>
              </a:extLst>
            </p:cNvPr>
            <p:cNvSpPr>
              <a:spLocks noChangeShapeType="1"/>
            </p:cNvSpPr>
            <p:nvPr/>
          </p:nvSpPr>
          <p:spPr bwMode="auto">
            <a:xfrm>
              <a:off x="4080" y="960"/>
              <a:ext cx="0" cy="28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151" name="Line 87">
              <a:extLst>
                <a:ext uri="{FF2B5EF4-FFF2-40B4-BE49-F238E27FC236}">
                  <a16:creationId xmlns:a16="http://schemas.microsoft.com/office/drawing/2014/main" id="{F4539934-A260-4542-889F-2DA36C0E78E5}"/>
                </a:ext>
              </a:extLst>
            </p:cNvPr>
            <p:cNvSpPr>
              <a:spLocks noChangeShapeType="1"/>
            </p:cNvSpPr>
            <p:nvPr/>
          </p:nvSpPr>
          <p:spPr bwMode="auto">
            <a:xfrm>
              <a:off x="4128" y="1728"/>
              <a:ext cx="576" cy="0"/>
            </a:xfrm>
            <a:prstGeom prst="line">
              <a:avLst/>
            </a:prstGeom>
            <a:noFill/>
            <a:ln w="28575">
              <a:solidFill>
                <a:schemeClr val="accent1"/>
              </a:solidFill>
              <a:round/>
              <a:headEnd/>
              <a:tailEnd/>
            </a:ln>
          </p:spPr>
          <p:txBody>
            <a:bodyPr wrap="none" anchor="ctr"/>
            <a:lstStyle/>
            <a:p>
              <a:endParaRPr lang="zh-CN" altLang="en-US"/>
            </a:p>
          </p:txBody>
        </p:sp>
        <p:sp>
          <p:nvSpPr>
            <p:cNvPr id="152" name="Line 88">
              <a:extLst>
                <a:ext uri="{FF2B5EF4-FFF2-40B4-BE49-F238E27FC236}">
                  <a16:creationId xmlns:a16="http://schemas.microsoft.com/office/drawing/2014/main" id="{9D4E7E85-0A28-4FFE-AE3B-8749F0AC3EC7}"/>
                </a:ext>
              </a:extLst>
            </p:cNvPr>
            <p:cNvSpPr>
              <a:spLocks noChangeShapeType="1"/>
            </p:cNvSpPr>
            <p:nvPr/>
          </p:nvSpPr>
          <p:spPr bwMode="auto">
            <a:xfrm>
              <a:off x="4704" y="1728"/>
              <a:ext cx="0" cy="288"/>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153" name="Line 89">
              <a:extLst>
                <a:ext uri="{FF2B5EF4-FFF2-40B4-BE49-F238E27FC236}">
                  <a16:creationId xmlns:a16="http://schemas.microsoft.com/office/drawing/2014/main" id="{2E8852D9-6A99-44E8-8441-E0311E89FA09}"/>
                </a:ext>
              </a:extLst>
            </p:cNvPr>
            <p:cNvSpPr>
              <a:spLocks noChangeShapeType="1"/>
            </p:cNvSpPr>
            <p:nvPr/>
          </p:nvSpPr>
          <p:spPr bwMode="auto">
            <a:xfrm>
              <a:off x="2112" y="2544"/>
              <a:ext cx="2928" cy="0"/>
            </a:xfrm>
            <a:prstGeom prst="line">
              <a:avLst/>
            </a:prstGeom>
            <a:noFill/>
            <a:ln w="38100">
              <a:solidFill>
                <a:srgbClr val="FF0000"/>
              </a:solidFill>
              <a:round/>
              <a:headEnd/>
              <a:tailEnd/>
            </a:ln>
          </p:spPr>
          <p:txBody>
            <a:bodyPr wrap="none" anchor="ctr"/>
            <a:lstStyle/>
            <a:p>
              <a:endParaRPr lang="zh-CN" altLang="en-US"/>
            </a:p>
          </p:txBody>
        </p:sp>
        <p:sp>
          <p:nvSpPr>
            <p:cNvPr id="154" name="Line 90">
              <a:extLst>
                <a:ext uri="{FF2B5EF4-FFF2-40B4-BE49-F238E27FC236}">
                  <a16:creationId xmlns:a16="http://schemas.microsoft.com/office/drawing/2014/main" id="{A1426134-E35B-47C4-A34B-58453FF87ED6}"/>
                </a:ext>
              </a:extLst>
            </p:cNvPr>
            <p:cNvSpPr>
              <a:spLocks noChangeShapeType="1"/>
            </p:cNvSpPr>
            <p:nvPr/>
          </p:nvSpPr>
          <p:spPr bwMode="auto">
            <a:xfrm>
              <a:off x="4704" y="1728"/>
              <a:ext cx="336" cy="0"/>
            </a:xfrm>
            <a:prstGeom prst="line">
              <a:avLst/>
            </a:prstGeom>
            <a:noFill/>
            <a:ln w="28575">
              <a:solidFill>
                <a:schemeClr val="accent1"/>
              </a:solidFill>
              <a:round/>
              <a:headEnd/>
              <a:tailEnd/>
            </a:ln>
          </p:spPr>
          <p:txBody>
            <a:bodyPr wrap="none" anchor="ctr"/>
            <a:lstStyle/>
            <a:p>
              <a:endParaRPr lang="zh-CN" altLang="en-US"/>
            </a:p>
          </p:txBody>
        </p:sp>
        <p:sp>
          <p:nvSpPr>
            <p:cNvPr id="155" name="Line 92">
              <a:extLst>
                <a:ext uri="{FF2B5EF4-FFF2-40B4-BE49-F238E27FC236}">
                  <a16:creationId xmlns:a16="http://schemas.microsoft.com/office/drawing/2014/main" id="{EE461132-CA00-4153-A0A2-951E370907B9}"/>
                </a:ext>
              </a:extLst>
            </p:cNvPr>
            <p:cNvSpPr>
              <a:spLocks noChangeShapeType="1"/>
            </p:cNvSpPr>
            <p:nvPr/>
          </p:nvSpPr>
          <p:spPr bwMode="auto">
            <a:xfrm>
              <a:off x="4704" y="2496"/>
              <a:ext cx="0" cy="192"/>
            </a:xfrm>
            <a:prstGeom prst="line">
              <a:avLst/>
            </a:prstGeom>
            <a:noFill/>
            <a:ln w="9525">
              <a:solidFill>
                <a:schemeClr val="tx1"/>
              </a:solidFill>
              <a:round/>
              <a:headEnd/>
              <a:tailEnd type="triangle" w="med" len="me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89443">
                                            <p:txEl>
                                              <p:pRg st="3" end="3"/>
                                            </p:txEl>
                                          </p:spTgt>
                                        </p:tgtEl>
                                        <p:attrNameLst>
                                          <p:attrName>style.visibility</p:attrName>
                                        </p:attrNameLst>
                                      </p:cBhvr>
                                      <p:to>
                                        <p:strVal val="visible"/>
                                      </p:to>
                                    </p:set>
                                    <p:animEffect transition="in" filter="slide(fromBottom)">
                                      <p:cBhvr>
                                        <p:cTn id="7" dur="500"/>
                                        <p:tgtEl>
                                          <p:spTgt spid="189443">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89443">
                                            <p:txEl>
                                              <p:pRg st="4" end="4"/>
                                            </p:txEl>
                                          </p:spTgt>
                                        </p:tgtEl>
                                        <p:attrNameLst>
                                          <p:attrName>style.visibility</p:attrName>
                                        </p:attrNameLst>
                                      </p:cBhvr>
                                      <p:to>
                                        <p:strVal val="visible"/>
                                      </p:to>
                                    </p:set>
                                    <p:animEffect transition="in" filter="slide(fromBottom)">
                                      <p:cBhvr>
                                        <p:cTn id="10" dur="500"/>
                                        <p:tgtEl>
                                          <p:spTgt spid="189443">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89443">
                                            <p:txEl>
                                              <p:pRg st="5" end="5"/>
                                            </p:txEl>
                                          </p:spTgt>
                                        </p:tgtEl>
                                        <p:attrNameLst>
                                          <p:attrName>style.visibility</p:attrName>
                                        </p:attrNameLst>
                                      </p:cBhvr>
                                      <p:to>
                                        <p:strVal val="visible"/>
                                      </p:to>
                                    </p:set>
                                    <p:animEffect transition="in" filter="slide(fromBottom)">
                                      <p:cBhvr>
                                        <p:cTn id="13" dur="500"/>
                                        <p:tgtEl>
                                          <p:spTgt spid="18944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89443">
                                            <p:txEl>
                                              <p:pRg st="6" end="6"/>
                                            </p:txEl>
                                          </p:spTgt>
                                        </p:tgtEl>
                                        <p:attrNameLst>
                                          <p:attrName>style.visibility</p:attrName>
                                        </p:attrNameLst>
                                      </p:cBhvr>
                                      <p:to>
                                        <p:strVal val="visible"/>
                                      </p:to>
                                    </p:set>
                                    <p:animEffect transition="in" filter="slide(fromBottom)">
                                      <p:cBhvr>
                                        <p:cTn id="18" dur="500"/>
                                        <p:tgtEl>
                                          <p:spTgt spid="18944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89443">
                                            <p:txEl>
                                              <p:pRg st="7" end="7"/>
                                            </p:txEl>
                                          </p:spTgt>
                                        </p:tgtEl>
                                        <p:attrNameLst>
                                          <p:attrName>style.visibility</p:attrName>
                                        </p:attrNameLst>
                                      </p:cBhvr>
                                      <p:to>
                                        <p:strVal val="visible"/>
                                      </p:to>
                                    </p:set>
                                    <p:animEffect transition="in" filter="slide(fromBottom)">
                                      <p:cBhvr>
                                        <p:cTn id="23" dur="500"/>
                                        <p:tgtEl>
                                          <p:spTgt spid="1894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9" name="Rectangle 3"/>
          <p:cNvSpPr>
            <a:spLocks noGrp="1" noChangeArrowheads="1"/>
          </p:cNvSpPr>
          <p:nvPr>
            <p:ph idx="1"/>
          </p:nvPr>
        </p:nvSpPr>
        <p:spPr>
          <a:xfrm>
            <a:off x="499621" y="1131216"/>
            <a:ext cx="8201319" cy="5410985"/>
          </a:xfrm>
          <a:noFill/>
          <a:ln/>
        </p:spPr>
        <p:txBody>
          <a:bodyPr lIns="90487" tIns="44450" rIns="90487" bIns="44450">
            <a:normAutofit/>
          </a:bodyPr>
          <a:lstStyle/>
          <a:p>
            <a:pPr>
              <a:buFont typeface="Wingdings" pitchFamily="2" charset="2"/>
              <a:buNone/>
            </a:pPr>
            <a:r>
              <a:rPr lang="en-US" altLang="zh-CN" sz="2100" dirty="0">
                <a:solidFill>
                  <a:srgbClr val="FF0000"/>
                </a:solidFill>
              </a:rPr>
              <a:t>1. </a:t>
            </a:r>
            <a:r>
              <a:rPr lang="en-US" altLang="zh-CN" sz="2400" dirty="0">
                <a:solidFill>
                  <a:srgbClr val="FF0000"/>
                </a:solidFill>
              </a:rPr>
              <a:t>Issue</a:t>
            </a:r>
            <a:r>
              <a:rPr lang="en-US" altLang="zh-CN" sz="2400" dirty="0"/>
              <a:t>—</a:t>
            </a:r>
            <a:r>
              <a:rPr lang="zh-CN" altLang="en-US" sz="2400" dirty="0"/>
              <a:t>从</a:t>
            </a:r>
            <a:r>
              <a:rPr lang="en-US" altLang="zh-CN" sz="2400" dirty="0"/>
              <a:t>FP Op Queue</a:t>
            </a:r>
            <a:r>
              <a:rPr lang="zh-CN" altLang="en-US" sz="2400" dirty="0"/>
              <a:t>中取出指令</a:t>
            </a:r>
          </a:p>
          <a:p>
            <a:pPr lvl="1"/>
            <a:r>
              <a:rPr lang="zh-CN" altLang="en-US" sz="2000" dirty="0"/>
              <a:t>如果保留站空闲 </a:t>
            </a:r>
            <a:r>
              <a:rPr lang="en-US" altLang="zh-CN" sz="2000" dirty="0"/>
              <a:t>(</a:t>
            </a:r>
            <a:r>
              <a:rPr lang="zh-CN" altLang="en-US" sz="2000" dirty="0">
                <a:solidFill>
                  <a:srgbClr val="FF0000"/>
                </a:solidFill>
              </a:rPr>
              <a:t>无结构冒险</a:t>
            </a:r>
            <a:r>
              <a:rPr lang="en-US" altLang="zh-CN" sz="2000" dirty="0"/>
              <a:t>), </a:t>
            </a:r>
            <a:r>
              <a:rPr lang="zh-CN" altLang="en-US" sz="2000" dirty="0"/>
              <a:t>控制机制发射指令</a:t>
            </a:r>
            <a:r>
              <a:rPr lang="en-US" altLang="zh-CN" sz="2000" dirty="0"/>
              <a:t>&amp;</a:t>
            </a:r>
            <a:r>
              <a:rPr lang="zh-CN" altLang="en-US" sz="2000" dirty="0"/>
              <a:t>发送操作数</a:t>
            </a:r>
            <a:r>
              <a:rPr lang="en-US" altLang="zh-CN" sz="2000" dirty="0"/>
              <a:t>(</a:t>
            </a:r>
            <a:r>
              <a:rPr lang="zh-CN" altLang="en-US" sz="2000" b="1" dirty="0">
                <a:solidFill>
                  <a:srgbClr val="FF0000"/>
                </a:solidFill>
              </a:rPr>
              <a:t>对寄存器进行换名，消除名相关</a:t>
            </a:r>
            <a:r>
              <a:rPr lang="en-US" altLang="zh-CN" sz="2000" dirty="0"/>
              <a:t>)</a:t>
            </a:r>
            <a:r>
              <a:rPr lang="zh-CN" altLang="en-US" sz="2000" dirty="0"/>
              <a:t>。</a:t>
            </a:r>
          </a:p>
          <a:p>
            <a:pPr>
              <a:buFont typeface="Wingdings" pitchFamily="2" charset="2"/>
              <a:buNone/>
            </a:pPr>
            <a:r>
              <a:rPr lang="en-US" altLang="zh-CN" sz="2100" dirty="0">
                <a:solidFill>
                  <a:srgbClr val="FF0000"/>
                </a:solidFill>
              </a:rPr>
              <a:t>2. </a:t>
            </a:r>
            <a:r>
              <a:rPr lang="en-US" altLang="zh-CN" sz="2400" dirty="0">
                <a:solidFill>
                  <a:srgbClr val="FF0000"/>
                </a:solidFill>
              </a:rPr>
              <a:t>Execution</a:t>
            </a:r>
            <a:r>
              <a:rPr lang="en-US" altLang="zh-CN" sz="2400" dirty="0"/>
              <a:t>—</a:t>
            </a:r>
            <a:r>
              <a:rPr lang="zh-CN" altLang="en-US" sz="2400" dirty="0"/>
              <a:t>对操作数执行操作</a:t>
            </a:r>
            <a:r>
              <a:rPr lang="en-US" altLang="zh-CN" sz="2400" dirty="0"/>
              <a:t>(EX)</a:t>
            </a:r>
          </a:p>
          <a:p>
            <a:pPr lvl="1"/>
            <a:r>
              <a:rPr lang="zh-CN" altLang="en-US" sz="2000" dirty="0"/>
              <a:t>如果</a:t>
            </a:r>
            <a:r>
              <a:rPr lang="zh-CN" altLang="en-US" sz="2000" b="1" dirty="0"/>
              <a:t>两个操作数都已就绪</a:t>
            </a:r>
            <a:r>
              <a:rPr lang="zh-CN" altLang="en-US" sz="2000" dirty="0"/>
              <a:t>，就执行；</a:t>
            </a:r>
            <a:r>
              <a:rPr lang="en-US" altLang="zh-CN" sz="2000" dirty="0"/>
              <a:t>(</a:t>
            </a:r>
            <a:r>
              <a:rPr lang="en-US" altLang="zh-CN" sz="2000" b="1" dirty="0">
                <a:solidFill>
                  <a:srgbClr val="FF0000"/>
                </a:solidFill>
              </a:rPr>
              <a:t>RAW</a:t>
            </a:r>
            <a:r>
              <a:rPr lang="zh-CN" altLang="en-US" sz="2000" b="1" dirty="0">
                <a:solidFill>
                  <a:srgbClr val="FF0000"/>
                </a:solidFill>
              </a:rPr>
              <a:t>的处理</a:t>
            </a:r>
            <a:r>
              <a:rPr lang="en-US" altLang="zh-CN" sz="2000" dirty="0"/>
              <a:t>)</a:t>
            </a:r>
          </a:p>
          <a:p>
            <a:pPr lvl="1"/>
            <a:r>
              <a:rPr lang="zh-CN" altLang="en-US" sz="2000" dirty="0"/>
              <a:t>如果没有就绪，就观测公共数据总线等待所需结果；</a:t>
            </a:r>
          </a:p>
          <a:p>
            <a:pPr>
              <a:buFont typeface="Wingdings" pitchFamily="2" charset="2"/>
              <a:buNone/>
            </a:pPr>
            <a:r>
              <a:rPr lang="en-US" altLang="zh-CN" sz="2400" dirty="0">
                <a:solidFill>
                  <a:srgbClr val="FF0000"/>
                </a:solidFill>
              </a:rPr>
              <a:t>3. Write result</a:t>
            </a:r>
            <a:r>
              <a:rPr lang="en-US" altLang="zh-CN" sz="2400" dirty="0"/>
              <a:t>—</a:t>
            </a:r>
            <a:r>
              <a:rPr lang="zh-CN" altLang="en-US" sz="2400" dirty="0"/>
              <a:t>完成执行</a:t>
            </a:r>
            <a:r>
              <a:rPr lang="en-US" altLang="zh-CN" sz="2400" dirty="0"/>
              <a:t>(WB)</a:t>
            </a:r>
          </a:p>
          <a:p>
            <a:pPr lvl="1"/>
            <a:r>
              <a:rPr lang="zh-CN" altLang="en-US" sz="2000" dirty="0"/>
              <a:t>通过公共数据总线将结果写入到所有等待的部件； </a:t>
            </a:r>
            <a:endParaRPr lang="en-US" altLang="zh-CN" sz="2000" dirty="0"/>
          </a:p>
          <a:p>
            <a:pPr lvl="1"/>
            <a:r>
              <a:rPr lang="zh-CN" altLang="en-US" sz="2000" dirty="0"/>
              <a:t>标记保留站可用 </a:t>
            </a:r>
            <a:r>
              <a:rPr lang="en-US" altLang="zh-CN" sz="2000" dirty="0"/>
              <a:t>(Not busy)</a:t>
            </a:r>
            <a:r>
              <a:rPr lang="zh-CN" altLang="en-US" sz="2000" dirty="0"/>
              <a:t>；</a:t>
            </a:r>
          </a:p>
          <a:p>
            <a:r>
              <a:rPr lang="zh-CN" altLang="en-US" sz="2400" dirty="0">
                <a:solidFill>
                  <a:srgbClr val="FF0000"/>
                </a:solidFill>
              </a:rPr>
              <a:t> </a:t>
            </a:r>
            <a:r>
              <a:rPr lang="zh-CN" altLang="en-US" sz="2400" u="sng" dirty="0">
                <a:solidFill>
                  <a:srgbClr val="FF0000"/>
                </a:solidFill>
              </a:rPr>
              <a:t>公共数据总线</a:t>
            </a:r>
            <a:r>
              <a:rPr lang="en-US" altLang="zh-CN" sz="2400" dirty="0"/>
              <a:t>: </a:t>
            </a:r>
            <a:r>
              <a:rPr lang="zh-CN" altLang="en-US" sz="2400" dirty="0"/>
              <a:t>数据 </a:t>
            </a:r>
            <a:r>
              <a:rPr lang="en-US" altLang="zh-CN" sz="2400" dirty="0"/>
              <a:t>+ </a:t>
            </a:r>
            <a:r>
              <a:rPr lang="zh-CN" altLang="en-US" sz="2400" dirty="0"/>
              <a:t>源</a:t>
            </a:r>
            <a:r>
              <a:rPr lang="zh-CN" altLang="en-US" sz="2400" dirty="0">
                <a:solidFill>
                  <a:srgbClr val="FF0000"/>
                </a:solidFill>
              </a:rPr>
              <a:t> </a:t>
            </a:r>
            <a:r>
              <a:rPr lang="en-US" altLang="zh-CN" sz="2400" dirty="0"/>
              <a:t>(“</a:t>
            </a:r>
            <a:r>
              <a:rPr lang="zh-CN" altLang="en-US" sz="2400" dirty="0"/>
              <a:t>来源”总线</a:t>
            </a:r>
            <a:r>
              <a:rPr lang="en-US" altLang="zh-CN" sz="2400" dirty="0"/>
              <a:t>)</a:t>
            </a:r>
          </a:p>
          <a:p>
            <a:pPr lvl="1"/>
            <a:r>
              <a:rPr lang="en-US" altLang="zh-CN" sz="2000" dirty="0"/>
              <a:t>64</a:t>
            </a:r>
            <a:r>
              <a:rPr lang="zh-CN" altLang="en-US" sz="2000" dirty="0"/>
              <a:t>位数据（</a:t>
            </a:r>
            <a:r>
              <a:rPr lang="en-US" altLang="zh-CN" sz="2000" dirty="0">
                <a:solidFill>
                  <a:srgbClr val="FF0000"/>
                </a:solidFill>
              </a:rPr>
              <a:t>Value</a:t>
            </a:r>
            <a:r>
              <a:rPr lang="zh-CN" altLang="en-US" sz="2000" dirty="0"/>
              <a:t>） </a:t>
            </a:r>
            <a:r>
              <a:rPr lang="en-US" altLang="zh-CN" sz="2000" dirty="0"/>
              <a:t>+ 4</a:t>
            </a:r>
            <a:r>
              <a:rPr lang="zh-CN" altLang="en-US" sz="2000" dirty="0"/>
              <a:t>位功能部件编码 （</a:t>
            </a:r>
            <a:r>
              <a:rPr lang="zh-CN" altLang="en-US" sz="2000" dirty="0">
                <a:solidFill>
                  <a:srgbClr val="FF0000"/>
                </a:solidFill>
              </a:rPr>
              <a:t>指令相关的纽带</a:t>
            </a:r>
            <a:r>
              <a:rPr lang="zh-CN" altLang="en-US" sz="2000" dirty="0"/>
              <a:t>）；</a:t>
            </a:r>
          </a:p>
          <a:p>
            <a:pPr lvl="1"/>
            <a:r>
              <a:rPr lang="zh-CN" altLang="en-US" sz="2000" dirty="0"/>
              <a:t>如果与期望的功能部件匹配，就“写”</a:t>
            </a:r>
            <a:r>
              <a:rPr lang="en-US" altLang="zh-CN" sz="2000" dirty="0"/>
              <a:t>(</a:t>
            </a:r>
            <a:r>
              <a:rPr lang="zh-CN" altLang="en-US" sz="2000" dirty="0"/>
              <a:t>产生结果</a:t>
            </a:r>
            <a:r>
              <a:rPr lang="en-US" altLang="zh-CN" sz="2000" dirty="0"/>
              <a:t>)</a:t>
            </a:r>
            <a:r>
              <a:rPr lang="zh-CN" altLang="en-US" sz="2000" dirty="0"/>
              <a:t>；</a:t>
            </a:r>
            <a:endParaRPr lang="en-US" altLang="zh-CN" sz="2000" dirty="0"/>
          </a:p>
          <a:p>
            <a:pPr lvl="1"/>
            <a:r>
              <a:rPr lang="zh-CN" altLang="en-US" sz="2000" dirty="0"/>
              <a:t>进行广播 </a:t>
            </a:r>
            <a:r>
              <a:rPr lang="en-US" altLang="zh-CN" sz="2000" dirty="0"/>
              <a:t>(broadcast)</a:t>
            </a:r>
            <a:r>
              <a:rPr lang="zh-CN" altLang="en-US" sz="2000" dirty="0"/>
              <a:t>；</a:t>
            </a:r>
          </a:p>
        </p:txBody>
      </p:sp>
      <p:sp>
        <p:nvSpPr>
          <p:cNvPr id="4" name="标题 2">
            <a:extLst>
              <a:ext uri="{FF2B5EF4-FFF2-40B4-BE49-F238E27FC236}">
                <a16:creationId xmlns:a16="http://schemas.microsoft.com/office/drawing/2014/main" id="{C34F92DD-1EA8-48EB-8C46-563E7089294E}"/>
              </a:ext>
            </a:extLst>
          </p:cNvPr>
          <p:cNvSpPr>
            <a:spLocks noGrp="1"/>
          </p:cNvSpPr>
          <p:nvPr>
            <p:ph type="title"/>
          </p:nvPr>
        </p:nvSpPr>
        <p:spPr>
          <a:xfrm>
            <a:off x="0" y="209550"/>
            <a:ext cx="9144000" cy="685800"/>
          </a:xfrm>
        </p:spPr>
        <p:txBody>
          <a:bodyPr/>
          <a:lstStyle/>
          <a:p>
            <a:pPr algn="l"/>
            <a:r>
              <a:rPr lang="en-US" altLang="zh-CN" dirty="0"/>
              <a:t>       </a:t>
            </a:r>
            <a:r>
              <a:rPr lang="en-US" altLang="zh-CN" dirty="0" err="1"/>
              <a:t>Tomasulo</a:t>
            </a:r>
            <a:r>
              <a:rPr lang="zh-CN" altLang="en-US" dirty="0"/>
              <a:t>算法的三个阶段</a:t>
            </a:r>
          </a:p>
        </p:txBody>
      </p:sp>
      <p:grpSp>
        <p:nvGrpSpPr>
          <p:cNvPr id="5" name="Group 3">
            <a:extLst>
              <a:ext uri="{FF2B5EF4-FFF2-40B4-BE49-F238E27FC236}">
                <a16:creationId xmlns:a16="http://schemas.microsoft.com/office/drawing/2014/main" id="{62DD648B-3FC1-4397-B921-C1A8D91C8DBE}"/>
              </a:ext>
            </a:extLst>
          </p:cNvPr>
          <p:cNvGrpSpPr>
            <a:grpSpLocks/>
          </p:cNvGrpSpPr>
          <p:nvPr/>
        </p:nvGrpSpPr>
        <p:grpSpPr bwMode="auto">
          <a:xfrm>
            <a:off x="7192632" y="72665"/>
            <a:ext cx="1800539" cy="1501612"/>
            <a:chOff x="816" y="960"/>
            <a:chExt cx="4224" cy="2784"/>
          </a:xfrm>
        </p:grpSpPr>
        <p:grpSp>
          <p:nvGrpSpPr>
            <p:cNvPr id="6" name="Group 11">
              <a:extLst>
                <a:ext uri="{FF2B5EF4-FFF2-40B4-BE49-F238E27FC236}">
                  <a16:creationId xmlns:a16="http://schemas.microsoft.com/office/drawing/2014/main" id="{6462C8C4-2925-4BBB-9272-85D0AD6618C3}"/>
                </a:ext>
              </a:extLst>
            </p:cNvPr>
            <p:cNvGrpSpPr>
              <a:grpSpLocks/>
            </p:cNvGrpSpPr>
            <p:nvPr/>
          </p:nvGrpSpPr>
          <p:grpSpPr bwMode="auto">
            <a:xfrm>
              <a:off x="3744" y="1248"/>
              <a:ext cx="768" cy="384"/>
              <a:chOff x="3888" y="1296"/>
              <a:chExt cx="474" cy="516"/>
            </a:xfrm>
          </p:grpSpPr>
          <p:grpSp>
            <p:nvGrpSpPr>
              <p:cNvPr id="79" name="Group 12">
                <a:extLst>
                  <a:ext uri="{FF2B5EF4-FFF2-40B4-BE49-F238E27FC236}">
                    <a16:creationId xmlns:a16="http://schemas.microsoft.com/office/drawing/2014/main" id="{564D9F1B-3C73-4A97-95F2-90C69B7826E0}"/>
                  </a:ext>
                </a:extLst>
              </p:cNvPr>
              <p:cNvGrpSpPr>
                <a:grpSpLocks/>
              </p:cNvGrpSpPr>
              <p:nvPr/>
            </p:nvGrpSpPr>
            <p:grpSpPr bwMode="auto">
              <a:xfrm>
                <a:off x="3888" y="1296"/>
                <a:ext cx="474" cy="258"/>
                <a:chOff x="3888" y="1296"/>
                <a:chExt cx="474" cy="258"/>
              </a:xfrm>
            </p:grpSpPr>
            <p:sp>
              <p:nvSpPr>
                <p:cNvPr id="83" name="Rectangle 13">
                  <a:extLst>
                    <a:ext uri="{FF2B5EF4-FFF2-40B4-BE49-F238E27FC236}">
                      <a16:creationId xmlns:a16="http://schemas.microsoft.com/office/drawing/2014/main" id="{4B027A12-6BFC-4E9E-A2B7-D4C7E47836EB}"/>
                    </a:ext>
                  </a:extLst>
                </p:cNvPr>
                <p:cNvSpPr>
                  <a:spLocks noChangeArrowheads="1"/>
                </p:cNvSpPr>
                <p:nvPr/>
              </p:nvSpPr>
              <p:spPr bwMode="auto">
                <a:xfrm>
                  <a:off x="3888" y="1296"/>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4" name="Rectangle 14">
                  <a:extLst>
                    <a:ext uri="{FF2B5EF4-FFF2-40B4-BE49-F238E27FC236}">
                      <a16:creationId xmlns:a16="http://schemas.microsoft.com/office/drawing/2014/main" id="{74A5B11B-0F48-4A97-9291-2D300F4D1730}"/>
                    </a:ext>
                  </a:extLst>
                </p:cNvPr>
                <p:cNvSpPr>
                  <a:spLocks noChangeArrowheads="1"/>
                </p:cNvSpPr>
                <p:nvPr/>
              </p:nvSpPr>
              <p:spPr bwMode="auto">
                <a:xfrm>
                  <a:off x="3888" y="1428"/>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80" name="Group 15">
                <a:extLst>
                  <a:ext uri="{FF2B5EF4-FFF2-40B4-BE49-F238E27FC236}">
                    <a16:creationId xmlns:a16="http://schemas.microsoft.com/office/drawing/2014/main" id="{54E39F0C-3605-4F11-A8B1-76D52F6A6641}"/>
                  </a:ext>
                </a:extLst>
              </p:cNvPr>
              <p:cNvGrpSpPr>
                <a:grpSpLocks/>
              </p:cNvGrpSpPr>
              <p:nvPr/>
            </p:nvGrpSpPr>
            <p:grpSpPr bwMode="auto">
              <a:xfrm>
                <a:off x="3888" y="1554"/>
                <a:ext cx="474" cy="258"/>
                <a:chOff x="3888" y="1296"/>
                <a:chExt cx="474" cy="258"/>
              </a:xfrm>
            </p:grpSpPr>
            <p:sp>
              <p:nvSpPr>
                <p:cNvPr id="81" name="Rectangle 16">
                  <a:extLst>
                    <a:ext uri="{FF2B5EF4-FFF2-40B4-BE49-F238E27FC236}">
                      <a16:creationId xmlns:a16="http://schemas.microsoft.com/office/drawing/2014/main" id="{D225A2D2-F889-4BD6-8662-5D996C9AAB07}"/>
                    </a:ext>
                  </a:extLst>
                </p:cNvPr>
                <p:cNvSpPr>
                  <a:spLocks noChangeArrowheads="1"/>
                </p:cNvSpPr>
                <p:nvPr/>
              </p:nvSpPr>
              <p:spPr bwMode="auto">
                <a:xfrm>
                  <a:off x="3888" y="1296"/>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2" name="Rectangle 17">
                  <a:extLst>
                    <a:ext uri="{FF2B5EF4-FFF2-40B4-BE49-F238E27FC236}">
                      <a16:creationId xmlns:a16="http://schemas.microsoft.com/office/drawing/2014/main" id="{FFFDE578-596D-4FF9-BF43-5A4D95AFBB75}"/>
                    </a:ext>
                  </a:extLst>
                </p:cNvPr>
                <p:cNvSpPr>
                  <a:spLocks noChangeArrowheads="1"/>
                </p:cNvSpPr>
                <p:nvPr/>
              </p:nvSpPr>
              <p:spPr bwMode="auto">
                <a:xfrm>
                  <a:off x="3888" y="1428"/>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grpSp>
          <p:nvGrpSpPr>
            <p:cNvPr id="7" name="Group 18">
              <a:extLst>
                <a:ext uri="{FF2B5EF4-FFF2-40B4-BE49-F238E27FC236}">
                  <a16:creationId xmlns:a16="http://schemas.microsoft.com/office/drawing/2014/main" id="{B416DA72-86BE-4D39-9F44-EE26949C71D0}"/>
                </a:ext>
              </a:extLst>
            </p:cNvPr>
            <p:cNvGrpSpPr>
              <a:grpSpLocks/>
            </p:cNvGrpSpPr>
            <p:nvPr/>
          </p:nvGrpSpPr>
          <p:grpSpPr bwMode="auto">
            <a:xfrm>
              <a:off x="4512" y="2016"/>
              <a:ext cx="384" cy="480"/>
              <a:chOff x="4224" y="1968"/>
              <a:chExt cx="480" cy="286"/>
            </a:xfrm>
          </p:grpSpPr>
          <p:sp>
            <p:nvSpPr>
              <p:cNvPr id="76" name="Rectangle 19">
                <a:extLst>
                  <a:ext uri="{FF2B5EF4-FFF2-40B4-BE49-F238E27FC236}">
                    <a16:creationId xmlns:a16="http://schemas.microsoft.com/office/drawing/2014/main" id="{83AEDDCF-45AA-4D89-A5B8-567D2C1AD6B1}"/>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7" name="Rectangle 20">
                <a:extLst>
                  <a:ext uri="{FF2B5EF4-FFF2-40B4-BE49-F238E27FC236}">
                    <a16:creationId xmlns:a16="http://schemas.microsoft.com/office/drawing/2014/main" id="{1F1FA897-3712-409E-B190-CA2970DF925E}"/>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8" name="Rectangle 21">
                <a:extLst>
                  <a:ext uri="{FF2B5EF4-FFF2-40B4-BE49-F238E27FC236}">
                    <a16:creationId xmlns:a16="http://schemas.microsoft.com/office/drawing/2014/main" id="{6B221CBC-2152-4EA9-876B-39776D73AA74}"/>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8" name="Group 22">
              <a:extLst>
                <a:ext uri="{FF2B5EF4-FFF2-40B4-BE49-F238E27FC236}">
                  <a16:creationId xmlns:a16="http://schemas.microsoft.com/office/drawing/2014/main" id="{7508E92F-9324-4E4D-A9D7-084B886780E5}"/>
                </a:ext>
              </a:extLst>
            </p:cNvPr>
            <p:cNvGrpSpPr>
              <a:grpSpLocks/>
            </p:cNvGrpSpPr>
            <p:nvPr/>
          </p:nvGrpSpPr>
          <p:grpSpPr bwMode="auto">
            <a:xfrm>
              <a:off x="1728" y="2688"/>
              <a:ext cx="912" cy="336"/>
              <a:chOff x="1728" y="2688"/>
              <a:chExt cx="912" cy="336"/>
            </a:xfrm>
          </p:grpSpPr>
          <p:grpSp>
            <p:nvGrpSpPr>
              <p:cNvPr id="64" name="Group 23">
                <a:extLst>
                  <a:ext uri="{FF2B5EF4-FFF2-40B4-BE49-F238E27FC236}">
                    <a16:creationId xmlns:a16="http://schemas.microsoft.com/office/drawing/2014/main" id="{701848C7-1281-4082-A85D-2E6608BF4E74}"/>
                  </a:ext>
                </a:extLst>
              </p:cNvPr>
              <p:cNvGrpSpPr>
                <a:grpSpLocks/>
              </p:cNvGrpSpPr>
              <p:nvPr/>
            </p:nvGrpSpPr>
            <p:grpSpPr bwMode="auto">
              <a:xfrm>
                <a:off x="2208" y="2688"/>
                <a:ext cx="432" cy="336"/>
                <a:chOff x="4224" y="1968"/>
                <a:chExt cx="480" cy="286"/>
              </a:xfrm>
            </p:grpSpPr>
            <p:sp>
              <p:nvSpPr>
                <p:cNvPr id="73" name="Rectangle 24">
                  <a:extLst>
                    <a:ext uri="{FF2B5EF4-FFF2-40B4-BE49-F238E27FC236}">
                      <a16:creationId xmlns:a16="http://schemas.microsoft.com/office/drawing/2014/main" id="{2E697CB4-75C5-488F-B32F-86CB753E3F1C}"/>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4" name="Rectangle 25">
                  <a:extLst>
                    <a:ext uri="{FF2B5EF4-FFF2-40B4-BE49-F238E27FC236}">
                      <a16:creationId xmlns:a16="http://schemas.microsoft.com/office/drawing/2014/main" id="{7A34CF89-D2D3-4F7B-8551-0FBFE75E3005}"/>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5" name="Rectangle 26">
                  <a:extLst>
                    <a:ext uri="{FF2B5EF4-FFF2-40B4-BE49-F238E27FC236}">
                      <a16:creationId xmlns:a16="http://schemas.microsoft.com/office/drawing/2014/main" id="{A29DF860-44CD-4D7B-BFE2-4410B191C5E0}"/>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65" name="Group 27">
                <a:extLst>
                  <a:ext uri="{FF2B5EF4-FFF2-40B4-BE49-F238E27FC236}">
                    <a16:creationId xmlns:a16="http://schemas.microsoft.com/office/drawing/2014/main" id="{45CBFB14-97CF-43F4-AF8F-0179F1A2E480}"/>
                  </a:ext>
                </a:extLst>
              </p:cNvPr>
              <p:cNvGrpSpPr>
                <a:grpSpLocks/>
              </p:cNvGrpSpPr>
              <p:nvPr/>
            </p:nvGrpSpPr>
            <p:grpSpPr bwMode="auto">
              <a:xfrm>
                <a:off x="1852" y="2688"/>
                <a:ext cx="404" cy="336"/>
                <a:chOff x="4224" y="1968"/>
                <a:chExt cx="480" cy="286"/>
              </a:xfrm>
            </p:grpSpPr>
            <p:sp>
              <p:nvSpPr>
                <p:cNvPr id="70" name="Rectangle 28">
                  <a:extLst>
                    <a:ext uri="{FF2B5EF4-FFF2-40B4-BE49-F238E27FC236}">
                      <a16:creationId xmlns:a16="http://schemas.microsoft.com/office/drawing/2014/main" id="{9A613FAF-F03F-4A93-AA1F-DA5C123DE58E}"/>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1" name="Rectangle 29">
                  <a:extLst>
                    <a:ext uri="{FF2B5EF4-FFF2-40B4-BE49-F238E27FC236}">
                      <a16:creationId xmlns:a16="http://schemas.microsoft.com/office/drawing/2014/main" id="{3F9CB2D4-7B0B-4729-81C7-8439F3C35CB2}"/>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2" name="Rectangle 30">
                  <a:extLst>
                    <a:ext uri="{FF2B5EF4-FFF2-40B4-BE49-F238E27FC236}">
                      <a16:creationId xmlns:a16="http://schemas.microsoft.com/office/drawing/2014/main" id="{BB8010B7-B81F-4737-B41D-3A059B64AEB7}"/>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66" name="Group 31">
                <a:extLst>
                  <a:ext uri="{FF2B5EF4-FFF2-40B4-BE49-F238E27FC236}">
                    <a16:creationId xmlns:a16="http://schemas.microsoft.com/office/drawing/2014/main" id="{FC67809A-5513-4BAE-9F89-60B8D479C739}"/>
                  </a:ext>
                </a:extLst>
              </p:cNvPr>
              <p:cNvGrpSpPr>
                <a:grpSpLocks/>
              </p:cNvGrpSpPr>
              <p:nvPr/>
            </p:nvGrpSpPr>
            <p:grpSpPr bwMode="auto">
              <a:xfrm>
                <a:off x="1728" y="2688"/>
                <a:ext cx="124" cy="336"/>
                <a:chOff x="4224" y="1968"/>
                <a:chExt cx="480" cy="286"/>
              </a:xfrm>
            </p:grpSpPr>
            <p:sp>
              <p:nvSpPr>
                <p:cNvPr id="67" name="Rectangle 32">
                  <a:extLst>
                    <a:ext uri="{FF2B5EF4-FFF2-40B4-BE49-F238E27FC236}">
                      <a16:creationId xmlns:a16="http://schemas.microsoft.com/office/drawing/2014/main" id="{FD0B6650-4A57-416A-A719-ABCB30C62F9B}"/>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8" name="Rectangle 33">
                  <a:extLst>
                    <a:ext uri="{FF2B5EF4-FFF2-40B4-BE49-F238E27FC236}">
                      <a16:creationId xmlns:a16="http://schemas.microsoft.com/office/drawing/2014/main" id="{624F4004-FEC8-497B-AD3B-9DCC7C130B69}"/>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9" name="Rectangle 34">
                  <a:extLst>
                    <a:ext uri="{FF2B5EF4-FFF2-40B4-BE49-F238E27FC236}">
                      <a16:creationId xmlns:a16="http://schemas.microsoft.com/office/drawing/2014/main" id="{3010CF30-0F4C-4034-8334-3CED0711F360}"/>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sp>
          <p:nvSpPr>
            <p:cNvPr id="9" name="Freeform 35" descr="花束">
              <a:extLst>
                <a:ext uri="{FF2B5EF4-FFF2-40B4-BE49-F238E27FC236}">
                  <a16:creationId xmlns:a16="http://schemas.microsoft.com/office/drawing/2014/main" id="{1C09CE18-06F5-4DBD-B2FA-6C1448FE6505}"/>
                </a:ext>
              </a:extLst>
            </p:cNvPr>
            <p:cNvSpPr>
              <a:spLocks/>
            </p:cNvSpPr>
            <p:nvPr/>
          </p:nvSpPr>
          <p:spPr bwMode="auto">
            <a:xfrm rot="-17722">
              <a:off x="1728" y="3264"/>
              <a:ext cx="816" cy="267"/>
            </a:xfrm>
            <a:custGeom>
              <a:avLst/>
              <a:gdLst/>
              <a:ahLst/>
              <a:cxnLst>
                <a:cxn ang="0">
                  <a:pos x="0" y="10"/>
                </a:cxn>
                <a:cxn ang="0">
                  <a:pos x="394" y="544"/>
                </a:cxn>
                <a:cxn ang="0">
                  <a:pos x="1130" y="544"/>
                </a:cxn>
                <a:cxn ang="0">
                  <a:pos x="1514" y="21"/>
                </a:cxn>
                <a:cxn ang="0">
                  <a:pos x="906" y="21"/>
                </a:cxn>
                <a:cxn ang="0">
                  <a:pos x="768" y="202"/>
                </a:cxn>
                <a:cxn ang="0">
                  <a:pos x="608" y="0"/>
                </a:cxn>
                <a:cxn ang="0">
                  <a:pos x="0" y="10"/>
                </a:cxn>
              </a:cxnLst>
              <a:rect l="0" t="0" r="r" b="b"/>
              <a:pathLst>
                <a:path w="1515" h="545">
                  <a:moveTo>
                    <a:pt x="0" y="10"/>
                  </a:moveTo>
                  <a:lnTo>
                    <a:pt x="394" y="544"/>
                  </a:lnTo>
                  <a:lnTo>
                    <a:pt x="1130" y="544"/>
                  </a:lnTo>
                  <a:lnTo>
                    <a:pt x="1514" y="21"/>
                  </a:lnTo>
                  <a:lnTo>
                    <a:pt x="906" y="21"/>
                  </a:lnTo>
                  <a:lnTo>
                    <a:pt x="768" y="202"/>
                  </a:lnTo>
                  <a:lnTo>
                    <a:pt x="608" y="0"/>
                  </a:lnTo>
                  <a:lnTo>
                    <a:pt x="0" y="10"/>
                  </a:lnTo>
                </a:path>
              </a:pathLst>
            </a:custGeom>
            <a:blipFill dpi="0" rotWithShape="0">
              <a:blip r:embed="rId3" cstate="print"/>
              <a:srcRect/>
              <a:tile tx="0" ty="0" sx="100000" sy="100000" flip="none" algn="tl"/>
            </a:blipFill>
            <a:ln w="25400" cap="rnd" cmpd="sng">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CCCCFF"/>
              </a:extrusionClr>
            </a:sp3d>
          </p:spPr>
          <p:txBody>
            <a:bodyPr>
              <a:flatTx/>
            </a:bodyPr>
            <a:lstStyle/>
            <a:p>
              <a:endParaRPr lang="zh-CN" altLang="en-US"/>
            </a:p>
          </p:txBody>
        </p:sp>
        <p:sp>
          <p:nvSpPr>
            <p:cNvPr id="10" name="Freeform 36" descr="花束">
              <a:extLst>
                <a:ext uri="{FF2B5EF4-FFF2-40B4-BE49-F238E27FC236}">
                  <a16:creationId xmlns:a16="http://schemas.microsoft.com/office/drawing/2014/main" id="{92D85266-3FA9-4D0C-916F-83E7936F76B5}"/>
                </a:ext>
              </a:extLst>
            </p:cNvPr>
            <p:cNvSpPr>
              <a:spLocks/>
            </p:cNvSpPr>
            <p:nvPr/>
          </p:nvSpPr>
          <p:spPr bwMode="auto">
            <a:xfrm rot="-17722">
              <a:off x="3120" y="3120"/>
              <a:ext cx="816" cy="267"/>
            </a:xfrm>
            <a:custGeom>
              <a:avLst/>
              <a:gdLst/>
              <a:ahLst/>
              <a:cxnLst>
                <a:cxn ang="0">
                  <a:pos x="0" y="10"/>
                </a:cxn>
                <a:cxn ang="0">
                  <a:pos x="394" y="544"/>
                </a:cxn>
                <a:cxn ang="0">
                  <a:pos x="1130" y="544"/>
                </a:cxn>
                <a:cxn ang="0">
                  <a:pos x="1514" y="21"/>
                </a:cxn>
                <a:cxn ang="0">
                  <a:pos x="906" y="21"/>
                </a:cxn>
                <a:cxn ang="0">
                  <a:pos x="768" y="202"/>
                </a:cxn>
                <a:cxn ang="0">
                  <a:pos x="608" y="0"/>
                </a:cxn>
                <a:cxn ang="0">
                  <a:pos x="0" y="10"/>
                </a:cxn>
              </a:cxnLst>
              <a:rect l="0" t="0" r="r" b="b"/>
              <a:pathLst>
                <a:path w="1515" h="545">
                  <a:moveTo>
                    <a:pt x="0" y="10"/>
                  </a:moveTo>
                  <a:lnTo>
                    <a:pt x="394" y="544"/>
                  </a:lnTo>
                  <a:lnTo>
                    <a:pt x="1130" y="544"/>
                  </a:lnTo>
                  <a:lnTo>
                    <a:pt x="1514" y="21"/>
                  </a:lnTo>
                  <a:lnTo>
                    <a:pt x="906" y="21"/>
                  </a:lnTo>
                  <a:lnTo>
                    <a:pt x="768" y="202"/>
                  </a:lnTo>
                  <a:lnTo>
                    <a:pt x="608" y="0"/>
                  </a:lnTo>
                  <a:lnTo>
                    <a:pt x="0" y="10"/>
                  </a:lnTo>
                </a:path>
              </a:pathLst>
            </a:custGeom>
            <a:blipFill dpi="0" rotWithShape="0">
              <a:blip r:embed="rId3" cstate="print"/>
              <a:srcRect/>
              <a:tile tx="0" ty="0" sx="100000" sy="100000" flip="none" algn="tl"/>
            </a:blipFill>
            <a:ln w="25400" cap="rnd" cmpd="sng">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CCCCFF"/>
              </a:extrusionClr>
            </a:sp3d>
          </p:spPr>
          <p:txBody>
            <a:bodyPr>
              <a:flatTx/>
            </a:bodyPr>
            <a:lstStyle/>
            <a:p>
              <a:endParaRPr lang="zh-CN" altLang="en-US"/>
            </a:p>
          </p:txBody>
        </p:sp>
        <p:grpSp>
          <p:nvGrpSpPr>
            <p:cNvPr id="11" name="Group 37">
              <a:extLst>
                <a:ext uri="{FF2B5EF4-FFF2-40B4-BE49-F238E27FC236}">
                  <a16:creationId xmlns:a16="http://schemas.microsoft.com/office/drawing/2014/main" id="{0C8E4950-D329-436D-AB2C-AE43B113471D}"/>
                </a:ext>
              </a:extLst>
            </p:cNvPr>
            <p:cNvGrpSpPr>
              <a:grpSpLocks/>
            </p:cNvGrpSpPr>
            <p:nvPr/>
          </p:nvGrpSpPr>
          <p:grpSpPr bwMode="auto">
            <a:xfrm>
              <a:off x="3072" y="2654"/>
              <a:ext cx="912" cy="226"/>
              <a:chOff x="3120" y="2640"/>
              <a:chExt cx="912" cy="226"/>
            </a:xfrm>
          </p:grpSpPr>
          <p:sp>
            <p:nvSpPr>
              <p:cNvPr id="58" name="Rectangle 38">
                <a:extLst>
                  <a:ext uri="{FF2B5EF4-FFF2-40B4-BE49-F238E27FC236}">
                    <a16:creationId xmlns:a16="http://schemas.microsoft.com/office/drawing/2014/main" id="{43509286-7986-4B62-AB58-8006D366056B}"/>
                  </a:ext>
                </a:extLst>
              </p:cNvPr>
              <p:cNvSpPr>
                <a:spLocks noChangeArrowheads="1"/>
              </p:cNvSpPr>
              <p:nvPr/>
            </p:nvSpPr>
            <p:spPr bwMode="auto">
              <a:xfrm>
                <a:off x="3600" y="2640"/>
                <a:ext cx="432"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9" name="Rectangle 39">
                <a:extLst>
                  <a:ext uri="{FF2B5EF4-FFF2-40B4-BE49-F238E27FC236}">
                    <a16:creationId xmlns:a16="http://schemas.microsoft.com/office/drawing/2014/main" id="{C1F4D9EC-484F-4B57-91F8-848CA749CAB2}"/>
                  </a:ext>
                </a:extLst>
              </p:cNvPr>
              <p:cNvSpPr>
                <a:spLocks noChangeArrowheads="1"/>
              </p:cNvSpPr>
              <p:nvPr/>
            </p:nvSpPr>
            <p:spPr bwMode="auto">
              <a:xfrm>
                <a:off x="3600" y="2755"/>
                <a:ext cx="432"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0" name="Rectangle 40">
                <a:extLst>
                  <a:ext uri="{FF2B5EF4-FFF2-40B4-BE49-F238E27FC236}">
                    <a16:creationId xmlns:a16="http://schemas.microsoft.com/office/drawing/2014/main" id="{E1440CD7-DB30-44B5-BA2C-30302B54F499}"/>
                  </a:ext>
                </a:extLst>
              </p:cNvPr>
              <p:cNvSpPr>
                <a:spLocks noChangeArrowheads="1"/>
              </p:cNvSpPr>
              <p:nvPr/>
            </p:nvSpPr>
            <p:spPr bwMode="auto">
              <a:xfrm>
                <a:off x="3244" y="2640"/>
                <a:ext cx="404"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 name="Rectangle 41">
                <a:extLst>
                  <a:ext uri="{FF2B5EF4-FFF2-40B4-BE49-F238E27FC236}">
                    <a16:creationId xmlns:a16="http://schemas.microsoft.com/office/drawing/2014/main" id="{4B603AE9-B7BA-4E85-BBEF-81A95A8EC96B}"/>
                  </a:ext>
                </a:extLst>
              </p:cNvPr>
              <p:cNvSpPr>
                <a:spLocks noChangeArrowheads="1"/>
              </p:cNvSpPr>
              <p:nvPr/>
            </p:nvSpPr>
            <p:spPr bwMode="auto">
              <a:xfrm>
                <a:off x="3244" y="2755"/>
                <a:ext cx="404"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2" name="Rectangle 42">
                <a:extLst>
                  <a:ext uri="{FF2B5EF4-FFF2-40B4-BE49-F238E27FC236}">
                    <a16:creationId xmlns:a16="http://schemas.microsoft.com/office/drawing/2014/main" id="{1B44D09B-5C97-427A-844E-D689640985FF}"/>
                  </a:ext>
                </a:extLst>
              </p:cNvPr>
              <p:cNvSpPr>
                <a:spLocks noChangeArrowheads="1"/>
              </p:cNvSpPr>
              <p:nvPr/>
            </p:nvSpPr>
            <p:spPr bwMode="auto">
              <a:xfrm>
                <a:off x="3120" y="2640"/>
                <a:ext cx="124"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3" name="Rectangle 43">
                <a:extLst>
                  <a:ext uri="{FF2B5EF4-FFF2-40B4-BE49-F238E27FC236}">
                    <a16:creationId xmlns:a16="http://schemas.microsoft.com/office/drawing/2014/main" id="{F70DEB9B-B508-4A4E-A815-5C2200DF2A77}"/>
                  </a:ext>
                </a:extLst>
              </p:cNvPr>
              <p:cNvSpPr>
                <a:spLocks noChangeArrowheads="1"/>
              </p:cNvSpPr>
              <p:nvPr/>
            </p:nvSpPr>
            <p:spPr bwMode="auto">
              <a:xfrm>
                <a:off x="3120" y="2755"/>
                <a:ext cx="124"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12" name="Line 44">
              <a:extLst>
                <a:ext uri="{FF2B5EF4-FFF2-40B4-BE49-F238E27FC236}">
                  <a16:creationId xmlns:a16="http://schemas.microsoft.com/office/drawing/2014/main" id="{648F3569-FB2B-402C-B6A5-CA7CEF2E4A6D}"/>
                </a:ext>
              </a:extLst>
            </p:cNvPr>
            <p:cNvSpPr>
              <a:spLocks noChangeShapeType="1"/>
            </p:cNvSpPr>
            <p:nvPr/>
          </p:nvSpPr>
          <p:spPr bwMode="auto">
            <a:xfrm>
              <a:off x="1488" y="1056"/>
              <a:ext cx="0"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 name="Line 45">
              <a:extLst>
                <a:ext uri="{FF2B5EF4-FFF2-40B4-BE49-F238E27FC236}">
                  <a16:creationId xmlns:a16="http://schemas.microsoft.com/office/drawing/2014/main" id="{9692F9FD-D88B-4EC0-AAF2-F4AC667E7C27}"/>
                </a:ext>
              </a:extLst>
            </p:cNvPr>
            <p:cNvSpPr>
              <a:spLocks noChangeShapeType="1"/>
            </p:cNvSpPr>
            <p:nvPr/>
          </p:nvSpPr>
          <p:spPr bwMode="auto">
            <a:xfrm>
              <a:off x="2688" y="960"/>
              <a:ext cx="0" cy="2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 name="Line 48">
              <a:extLst>
                <a:ext uri="{FF2B5EF4-FFF2-40B4-BE49-F238E27FC236}">
                  <a16:creationId xmlns:a16="http://schemas.microsoft.com/office/drawing/2014/main" id="{9EEF98BB-635A-4892-81F3-34EEFBB4489B}"/>
                </a:ext>
              </a:extLst>
            </p:cNvPr>
            <p:cNvSpPr>
              <a:spLocks noChangeShapeType="1"/>
            </p:cNvSpPr>
            <p:nvPr/>
          </p:nvSpPr>
          <p:spPr bwMode="auto">
            <a:xfrm>
              <a:off x="2640" y="1968"/>
              <a:ext cx="0" cy="384"/>
            </a:xfrm>
            <a:prstGeom prst="line">
              <a:avLst/>
            </a:prstGeom>
            <a:noFill/>
            <a:ln w="28575">
              <a:solidFill>
                <a:srgbClr val="008000"/>
              </a:solidFill>
              <a:round/>
              <a:headEnd/>
              <a:tailEnd/>
            </a:ln>
          </p:spPr>
          <p:txBody>
            <a:bodyPr wrap="none" anchor="ctr"/>
            <a:lstStyle/>
            <a:p>
              <a:endParaRPr lang="zh-CN" altLang="en-US"/>
            </a:p>
          </p:txBody>
        </p:sp>
        <p:sp>
          <p:nvSpPr>
            <p:cNvPr id="15" name="Line 49">
              <a:extLst>
                <a:ext uri="{FF2B5EF4-FFF2-40B4-BE49-F238E27FC236}">
                  <a16:creationId xmlns:a16="http://schemas.microsoft.com/office/drawing/2014/main" id="{1D7A2F73-B2EC-4BB1-850A-31AC6CD11EB1}"/>
                </a:ext>
              </a:extLst>
            </p:cNvPr>
            <p:cNvSpPr>
              <a:spLocks noChangeShapeType="1"/>
            </p:cNvSpPr>
            <p:nvPr/>
          </p:nvSpPr>
          <p:spPr bwMode="auto">
            <a:xfrm>
              <a:off x="1776" y="2352"/>
              <a:ext cx="1344" cy="0"/>
            </a:xfrm>
            <a:prstGeom prst="line">
              <a:avLst/>
            </a:prstGeom>
            <a:noFill/>
            <a:ln w="28575">
              <a:solidFill>
                <a:srgbClr val="008000"/>
              </a:solidFill>
              <a:round/>
              <a:headEnd/>
              <a:tailEnd/>
            </a:ln>
          </p:spPr>
          <p:txBody>
            <a:bodyPr wrap="none" anchor="ctr"/>
            <a:lstStyle/>
            <a:p>
              <a:endParaRPr lang="zh-CN" altLang="en-US"/>
            </a:p>
          </p:txBody>
        </p:sp>
        <p:sp>
          <p:nvSpPr>
            <p:cNvPr id="16" name="Line 50">
              <a:extLst>
                <a:ext uri="{FF2B5EF4-FFF2-40B4-BE49-F238E27FC236}">
                  <a16:creationId xmlns:a16="http://schemas.microsoft.com/office/drawing/2014/main" id="{9C3102A3-98B9-460C-90A9-8F51A46AF97A}"/>
                </a:ext>
              </a:extLst>
            </p:cNvPr>
            <p:cNvSpPr>
              <a:spLocks noChangeShapeType="1"/>
            </p:cNvSpPr>
            <p:nvPr/>
          </p:nvSpPr>
          <p:spPr bwMode="auto">
            <a:xfrm>
              <a:off x="1773" y="2352"/>
              <a:ext cx="0" cy="336"/>
            </a:xfrm>
            <a:prstGeom prst="line">
              <a:avLst/>
            </a:prstGeom>
            <a:noFill/>
            <a:ln w="28575">
              <a:solidFill>
                <a:srgbClr val="008000"/>
              </a:solidFill>
              <a:round/>
              <a:headEnd/>
              <a:tailEnd type="triangle" w="med" len="med"/>
            </a:ln>
          </p:spPr>
          <p:txBody>
            <a:bodyPr wrap="none" anchor="ctr"/>
            <a:lstStyle/>
            <a:p>
              <a:endParaRPr lang="zh-CN" altLang="en-US"/>
            </a:p>
          </p:txBody>
        </p:sp>
        <p:sp>
          <p:nvSpPr>
            <p:cNvPr id="17" name="Line 51">
              <a:extLst>
                <a:ext uri="{FF2B5EF4-FFF2-40B4-BE49-F238E27FC236}">
                  <a16:creationId xmlns:a16="http://schemas.microsoft.com/office/drawing/2014/main" id="{C33C350E-C865-4259-BA2F-8C4EFA16E1CE}"/>
                </a:ext>
              </a:extLst>
            </p:cNvPr>
            <p:cNvSpPr>
              <a:spLocks noChangeShapeType="1"/>
            </p:cNvSpPr>
            <p:nvPr/>
          </p:nvSpPr>
          <p:spPr bwMode="auto">
            <a:xfrm>
              <a:off x="3120" y="2352"/>
              <a:ext cx="0" cy="336"/>
            </a:xfrm>
            <a:prstGeom prst="line">
              <a:avLst/>
            </a:prstGeom>
            <a:noFill/>
            <a:ln w="28575">
              <a:solidFill>
                <a:srgbClr val="008000"/>
              </a:solidFill>
              <a:round/>
              <a:headEnd/>
              <a:tailEnd type="triangle" w="med" len="med"/>
            </a:ln>
          </p:spPr>
          <p:txBody>
            <a:bodyPr wrap="none" anchor="ctr"/>
            <a:lstStyle/>
            <a:p>
              <a:endParaRPr lang="zh-CN" altLang="en-US"/>
            </a:p>
          </p:txBody>
        </p:sp>
        <p:sp>
          <p:nvSpPr>
            <p:cNvPr id="18" name="Line 52">
              <a:extLst>
                <a:ext uri="{FF2B5EF4-FFF2-40B4-BE49-F238E27FC236}">
                  <a16:creationId xmlns:a16="http://schemas.microsoft.com/office/drawing/2014/main" id="{DD506E88-B6C7-4C9F-857F-2E42430596EF}"/>
                </a:ext>
              </a:extLst>
            </p:cNvPr>
            <p:cNvSpPr>
              <a:spLocks noChangeShapeType="1"/>
            </p:cNvSpPr>
            <p:nvPr/>
          </p:nvSpPr>
          <p:spPr bwMode="auto">
            <a:xfrm>
              <a:off x="3888" y="1632"/>
              <a:ext cx="0" cy="432"/>
            </a:xfrm>
            <a:prstGeom prst="line">
              <a:avLst/>
            </a:prstGeom>
            <a:noFill/>
            <a:ln w="28575">
              <a:solidFill>
                <a:schemeClr val="accent2"/>
              </a:solidFill>
              <a:round/>
              <a:headEnd/>
              <a:tailEnd/>
            </a:ln>
          </p:spPr>
          <p:txBody>
            <a:bodyPr wrap="none" anchor="ctr"/>
            <a:lstStyle/>
            <a:p>
              <a:endParaRPr lang="zh-CN" altLang="en-US"/>
            </a:p>
          </p:txBody>
        </p:sp>
        <p:sp>
          <p:nvSpPr>
            <p:cNvPr id="19" name="Line 53">
              <a:extLst>
                <a:ext uri="{FF2B5EF4-FFF2-40B4-BE49-F238E27FC236}">
                  <a16:creationId xmlns:a16="http://schemas.microsoft.com/office/drawing/2014/main" id="{05C14A39-0062-4C9E-AABC-0EE94845EDF9}"/>
                </a:ext>
              </a:extLst>
            </p:cNvPr>
            <p:cNvSpPr>
              <a:spLocks noChangeShapeType="1"/>
            </p:cNvSpPr>
            <p:nvPr/>
          </p:nvSpPr>
          <p:spPr bwMode="auto">
            <a:xfrm>
              <a:off x="2112" y="2064"/>
              <a:ext cx="1776" cy="0"/>
            </a:xfrm>
            <a:prstGeom prst="line">
              <a:avLst/>
            </a:prstGeom>
            <a:noFill/>
            <a:ln w="28575">
              <a:solidFill>
                <a:schemeClr val="accent2"/>
              </a:solidFill>
              <a:round/>
              <a:headEnd/>
              <a:tailEnd/>
            </a:ln>
          </p:spPr>
          <p:txBody>
            <a:bodyPr wrap="none" anchor="ctr"/>
            <a:lstStyle/>
            <a:p>
              <a:endParaRPr lang="zh-CN" altLang="en-US"/>
            </a:p>
          </p:txBody>
        </p:sp>
        <p:sp>
          <p:nvSpPr>
            <p:cNvPr id="20" name="Line 54">
              <a:extLst>
                <a:ext uri="{FF2B5EF4-FFF2-40B4-BE49-F238E27FC236}">
                  <a16:creationId xmlns:a16="http://schemas.microsoft.com/office/drawing/2014/main" id="{2A94BAC4-9010-41D6-8F1C-46D38B1B06A7}"/>
                </a:ext>
              </a:extLst>
            </p:cNvPr>
            <p:cNvSpPr>
              <a:spLocks noChangeShapeType="1"/>
            </p:cNvSpPr>
            <p:nvPr/>
          </p:nvSpPr>
          <p:spPr bwMode="auto">
            <a:xfrm>
              <a:off x="2097" y="2064"/>
              <a:ext cx="0" cy="624"/>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21" name="Line 55">
              <a:extLst>
                <a:ext uri="{FF2B5EF4-FFF2-40B4-BE49-F238E27FC236}">
                  <a16:creationId xmlns:a16="http://schemas.microsoft.com/office/drawing/2014/main" id="{301BC7B3-9A7C-49EE-A23E-43D36B61F0BC}"/>
                </a:ext>
              </a:extLst>
            </p:cNvPr>
            <p:cNvSpPr>
              <a:spLocks noChangeShapeType="1"/>
            </p:cNvSpPr>
            <p:nvPr/>
          </p:nvSpPr>
          <p:spPr bwMode="auto">
            <a:xfrm>
              <a:off x="3456" y="2064"/>
              <a:ext cx="0" cy="624"/>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22" name="Line 56">
              <a:extLst>
                <a:ext uri="{FF2B5EF4-FFF2-40B4-BE49-F238E27FC236}">
                  <a16:creationId xmlns:a16="http://schemas.microsoft.com/office/drawing/2014/main" id="{6845F014-B08D-4C33-8469-2107615C78B6}"/>
                </a:ext>
              </a:extLst>
            </p:cNvPr>
            <p:cNvSpPr>
              <a:spLocks noChangeShapeType="1"/>
            </p:cNvSpPr>
            <p:nvPr/>
          </p:nvSpPr>
          <p:spPr bwMode="auto">
            <a:xfrm>
              <a:off x="4128" y="1647"/>
              <a:ext cx="0" cy="576"/>
            </a:xfrm>
            <a:prstGeom prst="line">
              <a:avLst/>
            </a:prstGeom>
            <a:noFill/>
            <a:ln w="28575">
              <a:solidFill>
                <a:schemeClr val="accent1"/>
              </a:solidFill>
              <a:round/>
              <a:headEnd/>
              <a:tailEnd/>
            </a:ln>
          </p:spPr>
          <p:txBody>
            <a:bodyPr wrap="none" anchor="ctr"/>
            <a:lstStyle/>
            <a:p>
              <a:endParaRPr lang="zh-CN" altLang="en-US"/>
            </a:p>
          </p:txBody>
        </p:sp>
        <p:sp>
          <p:nvSpPr>
            <p:cNvPr id="23" name="Line 57">
              <a:extLst>
                <a:ext uri="{FF2B5EF4-FFF2-40B4-BE49-F238E27FC236}">
                  <a16:creationId xmlns:a16="http://schemas.microsoft.com/office/drawing/2014/main" id="{2FBBF45F-4828-46BF-A160-8A288B473096}"/>
                </a:ext>
              </a:extLst>
            </p:cNvPr>
            <p:cNvSpPr>
              <a:spLocks noChangeShapeType="1"/>
            </p:cNvSpPr>
            <p:nvPr/>
          </p:nvSpPr>
          <p:spPr bwMode="auto">
            <a:xfrm>
              <a:off x="2496" y="2208"/>
              <a:ext cx="1632" cy="0"/>
            </a:xfrm>
            <a:prstGeom prst="line">
              <a:avLst/>
            </a:prstGeom>
            <a:noFill/>
            <a:ln w="28575">
              <a:solidFill>
                <a:schemeClr val="accent1"/>
              </a:solidFill>
              <a:round/>
              <a:headEnd/>
              <a:tailEnd/>
            </a:ln>
          </p:spPr>
          <p:txBody>
            <a:bodyPr wrap="none" anchor="ctr"/>
            <a:lstStyle/>
            <a:p>
              <a:endParaRPr lang="zh-CN" altLang="en-US"/>
            </a:p>
          </p:txBody>
        </p:sp>
        <p:sp>
          <p:nvSpPr>
            <p:cNvPr id="24" name="Line 58">
              <a:extLst>
                <a:ext uri="{FF2B5EF4-FFF2-40B4-BE49-F238E27FC236}">
                  <a16:creationId xmlns:a16="http://schemas.microsoft.com/office/drawing/2014/main" id="{8E813DAA-89C7-431D-AA9A-622FBABF27CA}"/>
                </a:ext>
              </a:extLst>
            </p:cNvPr>
            <p:cNvSpPr>
              <a:spLocks noChangeShapeType="1"/>
            </p:cNvSpPr>
            <p:nvPr/>
          </p:nvSpPr>
          <p:spPr bwMode="auto">
            <a:xfrm>
              <a:off x="2496" y="2208"/>
              <a:ext cx="0" cy="480"/>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25" name="Line 59">
              <a:extLst>
                <a:ext uri="{FF2B5EF4-FFF2-40B4-BE49-F238E27FC236}">
                  <a16:creationId xmlns:a16="http://schemas.microsoft.com/office/drawing/2014/main" id="{AE5EB20B-7873-4CA8-9CC0-75CDA4D0E3EC}"/>
                </a:ext>
              </a:extLst>
            </p:cNvPr>
            <p:cNvSpPr>
              <a:spLocks noChangeShapeType="1"/>
            </p:cNvSpPr>
            <p:nvPr/>
          </p:nvSpPr>
          <p:spPr bwMode="auto">
            <a:xfrm>
              <a:off x="3840" y="2208"/>
              <a:ext cx="0" cy="480"/>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26" name="Line 60">
              <a:extLst>
                <a:ext uri="{FF2B5EF4-FFF2-40B4-BE49-F238E27FC236}">
                  <a16:creationId xmlns:a16="http://schemas.microsoft.com/office/drawing/2014/main" id="{EC1CEA30-4088-4620-9E4F-93156AB54A18}"/>
                </a:ext>
              </a:extLst>
            </p:cNvPr>
            <p:cNvSpPr>
              <a:spLocks noChangeShapeType="1"/>
            </p:cNvSpPr>
            <p:nvPr/>
          </p:nvSpPr>
          <p:spPr bwMode="auto">
            <a:xfrm>
              <a:off x="1968" y="3024"/>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7" name="Line 61">
              <a:extLst>
                <a:ext uri="{FF2B5EF4-FFF2-40B4-BE49-F238E27FC236}">
                  <a16:creationId xmlns:a16="http://schemas.microsoft.com/office/drawing/2014/main" id="{3E4FAA9B-077E-440D-A3D5-0662992E281B}"/>
                </a:ext>
              </a:extLst>
            </p:cNvPr>
            <p:cNvSpPr>
              <a:spLocks noChangeShapeType="1"/>
            </p:cNvSpPr>
            <p:nvPr/>
          </p:nvSpPr>
          <p:spPr bwMode="auto">
            <a:xfrm>
              <a:off x="2448" y="3024"/>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 name="Line 62">
              <a:extLst>
                <a:ext uri="{FF2B5EF4-FFF2-40B4-BE49-F238E27FC236}">
                  <a16:creationId xmlns:a16="http://schemas.microsoft.com/office/drawing/2014/main" id="{7CCF8542-5FA2-4FEE-8C32-A9580CFC64C8}"/>
                </a:ext>
              </a:extLst>
            </p:cNvPr>
            <p:cNvSpPr>
              <a:spLocks noChangeShapeType="1"/>
            </p:cNvSpPr>
            <p:nvPr/>
          </p:nvSpPr>
          <p:spPr bwMode="auto">
            <a:xfrm>
              <a:off x="3360" y="2880"/>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 name="Line 63">
              <a:extLst>
                <a:ext uri="{FF2B5EF4-FFF2-40B4-BE49-F238E27FC236}">
                  <a16:creationId xmlns:a16="http://schemas.microsoft.com/office/drawing/2014/main" id="{41F6CB95-9C89-4B09-9058-B907E7FC2A21}"/>
                </a:ext>
              </a:extLst>
            </p:cNvPr>
            <p:cNvSpPr>
              <a:spLocks noChangeShapeType="1"/>
            </p:cNvSpPr>
            <p:nvPr/>
          </p:nvSpPr>
          <p:spPr bwMode="auto">
            <a:xfrm>
              <a:off x="3840" y="2880"/>
              <a:ext cx="0" cy="192"/>
            </a:xfrm>
            <a:prstGeom prst="line">
              <a:avLst/>
            </a:prstGeom>
            <a:noFill/>
            <a:ln w="9525">
              <a:solidFill>
                <a:schemeClr val="tx1"/>
              </a:solidFill>
              <a:round/>
              <a:headEnd/>
              <a:tailEnd type="triangle" w="med" len="med"/>
            </a:ln>
          </p:spPr>
          <p:txBody>
            <a:bodyPr wrap="none" anchor="ctr"/>
            <a:lstStyle/>
            <a:p>
              <a:endParaRPr lang="zh-CN" altLang="en-US"/>
            </a:p>
          </p:txBody>
        </p:sp>
        <p:grpSp>
          <p:nvGrpSpPr>
            <p:cNvPr id="30" name="Group 64">
              <a:extLst>
                <a:ext uri="{FF2B5EF4-FFF2-40B4-BE49-F238E27FC236}">
                  <a16:creationId xmlns:a16="http://schemas.microsoft.com/office/drawing/2014/main" id="{34573424-19EA-489A-BC6F-0764A939C64F}"/>
                </a:ext>
              </a:extLst>
            </p:cNvPr>
            <p:cNvGrpSpPr>
              <a:grpSpLocks/>
            </p:cNvGrpSpPr>
            <p:nvPr/>
          </p:nvGrpSpPr>
          <p:grpSpPr bwMode="auto">
            <a:xfrm>
              <a:off x="1182" y="1296"/>
              <a:ext cx="546" cy="576"/>
              <a:chOff x="1182" y="1296"/>
              <a:chExt cx="546" cy="576"/>
            </a:xfrm>
          </p:grpSpPr>
          <p:sp>
            <p:nvSpPr>
              <p:cNvPr id="52" name="Rectangle 65">
                <a:extLst>
                  <a:ext uri="{FF2B5EF4-FFF2-40B4-BE49-F238E27FC236}">
                    <a16:creationId xmlns:a16="http://schemas.microsoft.com/office/drawing/2014/main" id="{EDB1673C-0DB4-47F5-87C6-F19CAAC19C31}"/>
                  </a:ext>
                </a:extLst>
              </p:cNvPr>
              <p:cNvSpPr>
                <a:spLocks noChangeArrowheads="1"/>
              </p:cNvSpPr>
              <p:nvPr/>
            </p:nvSpPr>
            <p:spPr bwMode="auto">
              <a:xfrm>
                <a:off x="1182" y="129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3" name="Rectangle 66">
                <a:extLst>
                  <a:ext uri="{FF2B5EF4-FFF2-40B4-BE49-F238E27FC236}">
                    <a16:creationId xmlns:a16="http://schemas.microsoft.com/office/drawing/2014/main" id="{2770FDF5-6B0C-44AB-B8AD-423AF86E84BB}"/>
                  </a:ext>
                </a:extLst>
              </p:cNvPr>
              <p:cNvSpPr>
                <a:spLocks noChangeArrowheads="1"/>
              </p:cNvSpPr>
              <p:nvPr/>
            </p:nvSpPr>
            <p:spPr bwMode="auto">
              <a:xfrm>
                <a:off x="1182" y="1392"/>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4" name="Rectangle 67">
                <a:extLst>
                  <a:ext uri="{FF2B5EF4-FFF2-40B4-BE49-F238E27FC236}">
                    <a16:creationId xmlns:a16="http://schemas.microsoft.com/office/drawing/2014/main" id="{4DF4580A-5AFB-4B30-8540-70440002B946}"/>
                  </a:ext>
                </a:extLst>
              </p:cNvPr>
              <p:cNvSpPr>
                <a:spLocks noChangeArrowheads="1"/>
              </p:cNvSpPr>
              <p:nvPr/>
            </p:nvSpPr>
            <p:spPr bwMode="auto">
              <a:xfrm>
                <a:off x="1182" y="1488"/>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5" name="Rectangle 68">
                <a:extLst>
                  <a:ext uri="{FF2B5EF4-FFF2-40B4-BE49-F238E27FC236}">
                    <a16:creationId xmlns:a16="http://schemas.microsoft.com/office/drawing/2014/main" id="{B4AF039D-04EE-4276-A6FA-479FDD81007C}"/>
                  </a:ext>
                </a:extLst>
              </p:cNvPr>
              <p:cNvSpPr>
                <a:spLocks noChangeArrowheads="1"/>
              </p:cNvSpPr>
              <p:nvPr/>
            </p:nvSpPr>
            <p:spPr bwMode="auto">
              <a:xfrm>
                <a:off x="1182" y="1584"/>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6" name="Rectangle 69">
                <a:extLst>
                  <a:ext uri="{FF2B5EF4-FFF2-40B4-BE49-F238E27FC236}">
                    <a16:creationId xmlns:a16="http://schemas.microsoft.com/office/drawing/2014/main" id="{17D8D335-62B4-4FED-8D73-040285189747}"/>
                  </a:ext>
                </a:extLst>
              </p:cNvPr>
              <p:cNvSpPr>
                <a:spLocks noChangeArrowheads="1"/>
              </p:cNvSpPr>
              <p:nvPr/>
            </p:nvSpPr>
            <p:spPr bwMode="auto">
              <a:xfrm>
                <a:off x="1182" y="1680"/>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7" name="Rectangle 70">
                <a:extLst>
                  <a:ext uri="{FF2B5EF4-FFF2-40B4-BE49-F238E27FC236}">
                    <a16:creationId xmlns:a16="http://schemas.microsoft.com/office/drawing/2014/main" id="{0E9A82B8-390C-4C05-94E0-7ED1299BEA1F}"/>
                  </a:ext>
                </a:extLst>
              </p:cNvPr>
              <p:cNvSpPr>
                <a:spLocks noChangeArrowheads="1"/>
              </p:cNvSpPr>
              <p:nvPr/>
            </p:nvSpPr>
            <p:spPr bwMode="auto">
              <a:xfrm>
                <a:off x="1182" y="177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31" name="Group 71">
              <a:extLst>
                <a:ext uri="{FF2B5EF4-FFF2-40B4-BE49-F238E27FC236}">
                  <a16:creationId xmlns:a16="http://schemas.microsoft.com/office/drawing/2014/main" id="{413CE5F2-938A-4D9F-99CF-591C85D9899F}"/>
                </a:ext>
              </a:extLst>
            </p:cNvPr>
            <p:cNvGrpSpPr>
              <a:grpSpLocks/>
            </p:cNvGrpSpPr>
            <p:nvPr/>
          </p:nvGrpSpPr>
          <p:grpSpPr bwMode="auto">
            <a:xfrm>
              <a:off x="2415" y="1248"/>
              <a:ext cx="480" cy="720"/>
              <a:chOff x="1182" y="1296"/>
              <a:chExt cx="546" cy="576"/>
            </a:xfrm>
          </p:grpSpPr>
          <p:sp>
            <p:nvSpPr>
              <p:cNvPr id="46" name="Rectangle 72">
                <a:extLst>
                  <a:ext uri="{FF2B5EF4-FFF2-40B4-BE49-F238E27FC236}">
                    <a16:creationId xmlns:a16="http://schemas.microsoft.com/office/drawing/2014/main" id="{B36AB322-1B74-4CD0-81BE-8A8FA57A8296}"/>
                  </a:ext>
                </a:extLst>
              </p:cNvPr>
              <p:cNvSpPr>
                <a:spLocks noChangeArrowheads="1"/>
              </p:cNvSpPr>
              <p:nvPr/>
            </p:nvSpPr>
            <p:spPr bwMode="auto">
              <a:xfrm>
                <a:off x="1182" y="129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7" name="Rectangle 73">
                <a:extLst>
                  <a:ext uri="{FF2B5EF4-FFF2-40B4-BE49-F238E27FC236}">
                    <a16:creationId xmlns:a16="http://schemas.microsoft.com/office/drawing/2014/main" id="{0E0CD08C-312B-4555-B08E-C9AFC30B9DB5}"/>
                  </a:ext>
                </a:extLst>
              </p:cNvPr>
              <p:cNvSpPr>
                <a:spLocks noChangeArrowheads="1"/>
              </p:cNvSpPr>
              <p:nvPr/>
            </p:nvSpPr>
            <p:spPr bwMode="auto">
              <a:xfrm>
                <a:off x="1182" y="1392"/>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8" name="Rectangle 74">
                <a:extLst>
                  <a:ext uri="{FF2B5EF4-FFF2-40B4-BE49-F238E27FC236}">
                    <a16:creationId xmlns:a16="http://schemas.microsoft.com/office/drawing/2014/main" id="{54D828D3-CF77-4315-A6ED-D01C6182DA03}"/>
                  </a:ext>
                </a:extLst>
              </p:cNvPr>
              <p:cNvSpPr>
                <a:spLocks noChangeArrowheads="1"/>
              </p:cNvSpPr>
              <p:nvPr/>
            </p:nvSpPr>
            <p:spPr bwMode="auto">
              <a:xfrm>
                <a:off x="1182" y="1488"/>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9" name="Rectangle 75">
                <a:extLst>
                  <a:ext uri="{FF2B5EF4-FFF2-40B4-BE49-F238E27FC236}">
                    <a16:creationId xmlns:a16="http://schemas.microsoft.com/office/drawing/2014/main" id="{F41EA654-B0AF-4C29-9B9E-D047EBD1AAAB}"/>
                  </a:ext>
                </a:extLst>
              </p:cNvPr>
              <p:cNvSpPr>
                <a:spLocks noChangeArrowheads="1"/>
              </p:cNvSpPr>
              <p:nvPr/>
            </p:nvSpPr>
            <p:spPr bwMode="auto">
              <a:xfrm>
                <a:off x="1182" y="1584"/>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0" name="Rectangle 76">
                <a:extLst>
                  <a:ext uri="{FF2B5EF4-FFF2-40B4-BE49-F238E27FC236}">
                    <a16:creationId xmlns:a16="http://schemas.microsoft.com/office/drawing/2014/main" id="{71FCC574-9373-4859-9866-1A0C9AFAF653}"/>
                  </a:ext>
                </a:extLst>
              </p:cNvPr>
              <p:cNvSpPr>
                <a:spLocks noChangeArrowheads="1"/>
              </p:cNvSpPr>
              <p:nvPr/>
            </p:nvSpPr>
            <p:spPr bwMode="auto">
              <a:xfrm>
                <a:off x="1182" y="1680"/>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1" name="Rectangle 77">
                <a:extLst>
                  <a:ext uri="{FF2B5EF4-FFF2-40B4-BE49-F238E27FC236}">
                    <a16:creationId xmlns:a16="http://schemas.microsoft.com/office/drawing/2014/main" id="{78D5E5EF-93C1-406C-A8AE-C34487C6D4FD}"/>
                  </a:ext>
                </a:extLst>
              </p:cNvPr>
              <p:cNvSpPr>
                <a:spLocks noChangeArrowheads="1"/>
              </p:cNvSpPr>
              <p:nvPr/>
            </p:nvSpPr>
            <p:spPr bwMode="auto">
              <a:xfrm>
                <a:off x="1182" y="177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32" name="Line 78">
              <a:extLst>
                <a:ext uri="{FF2B5EF4-FFF2-40B4-BE49-F238E27FC236}">
                  <a16:creationId xmlns:a16="http://schemas.microsoft.com/office/drawing/2014/main" id="{F202954E-D428-47F1-82FD-678261BE51F9}"/>
                </a:ext>
              </a:extLst>
            </p:cNvPr>
            <p:cNvSpPr>
              <a:spLocks noChangeShapeType="1"/>
            </p:cNvSpPr>
            <p:nvPr/>
          </p:nvSpPr>
          <p:spPr bwMode="auto">
            <a:xfrm>
              <a:off x="2112" y="3504"/>
              <a:ext cx="0"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3" name="Line 79">
              <a:extLst>
                <a:ext uri="{FF2B5EF4-FFF2-40B4-BE49-F238E27FC236}">
                  <a16:creationId xmlns:a16="http://schemas.microsoft.com/office/drawing/2014/main" id="{AA5A0062-B311-47AB-A8A1-34575C6B3854}"/>
                </a:ext>
              </a:extLst>
            </p:cNvPr>
            <p:cNvSpPr>
              <a:spLocks noChangeShapeType="1"/>
            </p:cNvSpPr>
            <p:nvPr/>
          </p:nvSpPr>
          <p:spPr bwMode="auto">
            <a:xfrm>
              <a:off x="3552" y="3360"/>
              <a:ext cx="0" cy="384"/>
            </a:xfrm>
            <a:prstGeom prst="line">
              <a:avLst/>
            </a:prstGeom>
            <a:noFill/>
            <a:ln w="9525">
              <a:solidFill>
                <a:schemeClr val="tx1"/>
              </a:solidFill>
              <a:round/>
              <a:headEnd/>
              <a:tailEnd type="triangle" w="med" len="med"/>
            </a:ln>
          </p:spPr>
          <p:txBody>
            <a:bodyPr wrap="none" anchor="ctr"/>
            <a:lstStyle/>
            <a:p>
              <a:endParaRPr lang="zh-CN" altLang="en-US"/>
            </a:p>
          </p:txBody>
        </p:sp>
        <p:sp>
          <p:nvSpPr>
            <p:cNvPr id="34" name="Line 80">
              <a:extLst>
                <a:ext uri="{FF2B5EF4-FFF2-40B4-BE49-F238E27FC236}">
                  <a16:creationId xmlns:a16="http://schemas.microsoft.com/office/drawing/2014/main" id="{346A8529-66E4-4A62-A79F-F5A44631D5AB}"/>
                </a:ext>
              </a:extLst>
            </p:cNvPr>
            <p:cNvSpPr>
              <a:spLocks noChangeShapeType="1"/>
            </p:cNvSpPr>
            <p:nvPr/>
          </p:nvSpPr>
          <p:spPr bwMode="auto">
            <a:xfrm>
              <a:off x="816" y="3744"/>
              <a:ext cx="4224" cy="0"/>
            </a:xfrm>
            <a:prstGeom prst="line">
              <a:avLst/>
            </a:prstGeom>
            <a:noFill/>
            <a:ln w="38100">
              <a:solidFill>
                <a:srgbClr val="FF0000"/>
              </a:solidFill>
              <a:round/>
              <a:headEnd/>
              <a:tailEnd/>
            </a:ln>
          </p:spPr>
          <p:txBody>
            <a:bodyPr wrap="none" anchor="ctr"/>
            <a:lstStyle/>
            <a:p>
              <a:endParaRPr lang="zh-CN" altLang="en-US"/>
            </a:p>
          </p:txBody>
        </p:sp>
        <p:sp>
          <p:nvSpPr>
            <p:cNvPr id="35" name="Line 81">
              <a:extLst>
                <a:ext uri="{FF2B5EF4-FFF2-40B4-BE49-F238E27FC236}">
                  <a16:creationId xmlns:a16="http://schemas.microsoft.com/office/drawing/2014/main" id="{972D4E1D-5934-42FB-8898-FC445214A5C9}"/>
                </a:ext>
              </a:extLst>
            </p:cNvPr>
            <p:cNvSpPr>
              <a:spLocks noChangeShapeType="1"/>
            </p:cNvSpPr>
            <p:nvPr/>
          </p:nvSpPr>
          <p:spPr bwMode="auto">
            <a:xfrm flipV="1">
              <a:off x="816" y="2544"/>
              <a:ext cx="0" cy="1200"/>
            </a:xfrm>
            <a:prstGeom prst="line">
              <a:avLst/>
            </a:prstGeom>
            <a:noFill/>
            <a:ln w="38100">
              <a:solidFill>
                <a:srgbClr val="FF0000"/>
              </a:solidFill>
              <a:round/>
              <a:headEnd/>
              <a:tailEnd/>
            </a:ln>
          </p:spPr>
          <p:txBody>
            <a:bodyPr wrap="none" anchor="ctr"/>
            <a:lstStyle/>
            <a:p>
              <a:endParaRPr lang="zh-CN" altLang="en-US"/>
            </a:p>
          </p:txBody>
        </p:sp>
        <p:sp>
          <p:nvSpPr>
            <p:cNvPr id="36" name="Line 82">
              <a:extLst>
                <a:ext uri="{FF2B5EF4-FFF2-40B4-BE49-F238E27FC236}">
                  <a16:creationId xmlns:a16="http://schemas.microsoft.com/office/drawing/2014/main" id="{68D6101A-3AD3-43A1-BE1A-AE14FD91814C}"/>
                </a:ext>
              </a:extLst>
            </p:cNvPr>
            <p:cNvSpPr>
              <a:spLocks noChangeShapeType="1"/>
            </p:cNvSpPr>
            <p:nvPr/>
          </p:nvSpPr>
          <p:spPr bwMode="auto">
            <a:xfrm>
              <a:off x="816" y="2544"/>
              <a:ext cx="576" cy="0"/>
            </a:xfrm>
            <a:prstGeom prst="line">
              <a:avLst/>
            </a:prstGeom>
            <a:noFill/>
            <a:ln w="38100">
              <a:solidFill>
                <a:srgbClr val="FF0000"/>
              </a:solidFill>
              <a:round/>
              <a:headEnd/>
              <a:tailEnd/>
            </a:ln>
          </p:spPr>
          <p:txBody>
            <a:bodyPr wrap="none" anchor="ctr"/>
            <a:lstStyle/>
            <a:p>
              <a:endParaRPr lang="zh-CN" altLang="en-US"/>
            </a:p>
          </p:txBody>
        </p:sp>
        <p:sp>
          <p:nvSpPr>
            <p:cNvPr id="37" name="Line 83">
              <a:extLst>
                <a:ext uri="{FF2B5EF4-FFF2-40B4-BE49-F238E27FC236}">
                  <a16:creationId xmlns:a16="http://schemas.microsoft.com/office/drawing/2014/main" id="{5CF8851D-D015-4E1E-907C-E027D5F83087}"/>
                </a:ext>
              </a:extLst>
            </p:cNvPr>
            <p:cNvSpPr>
              <a:spLocks noChangeShapeType="1"/>
            </p:cNvSpPr>
            <p:nvPr/>
          </p:nvSpPr>
          <p:spPr bwMode="auto">
            <a:xfrm flipV="1">
              <a:off x="1392" y="1872"/>
              <a:ext cx="0" cy="672"/>
            </a:xfrm>
            <a:prstGeom prst="line">
              <a:avLst/>
            </a:prstGeom>
            <a:noFill/>
            <a:ln w="38100">
              <a:solidFill>
                <a:srgbClr val="FF0000"/>
              </a:solidFill>
              <a:round/>
              <a:headEnd/>
              <a:tailEnd/>
            </a:ln>
          </p:spPr>
          <p:txBody>
            <a:bodyPr wrap="none" anchor="ctr"/>
            <a:lstStyle/>
            <a:p>
              <a:endParaRPr lang="zh-CN" altLang="en-US"/>
            </a:p>
          </p:txBody>
        </p:sp>
        <p:sp>
          <p:nvSpPr>
            <p:cNvPr id="38" name="Line 84">
              <a:extLst>
                <a:ext uri="{FF2B5EF4-FFF2-40B4-BE49-F238E27FC236}">
                  <a16:creationId xmlns:a16="http://schemas.microsoft.com/office/drawing/2014/main" id="{C47B811F-0D37-40B5-A732-C223B611C913}"/>
                </a:ext>
              </a:extLst>
            </p:cNvPr>
            <p:cNvSpPr>
              <a:spLocks noChangeShapeType="1"/>
            </p:cNvSpPr>
            <p:nvPr/>
          </p:nvSpPr>
          <p:spPr bwMode="auto">
            <a:xfrm flipV="1">
              <a:off x="5040" y="960"/>
              <a:ext cx="0" cy="2784"/>
            </a:xfrm>
            <a:prstGeom prst="line">
              <a:avLst/>
            </a:prstGeom>
            <a:noFill/>
            <a:ln w="38100">
              <a:solidFill>
                <a:srgbClr val="FF0000"/>
              </a:solidFill>
              <a:round/>
              <a:headEnd/>
              <a:tailEnd/>
            </a:ln>
          </p:spPr>
          <p:txBody>
            <a:bodyPr wrap="none" anchor="ctr"/>
            <a:lstStyle/>
            <a:p>
              <a:endParaRPr lang="zh-CN" altLang="en-US"/>
            </a:p>
          </p:txBody>
        </p:sp>
        <p:sp>
          <p:nvSpPr>
            <p:cNvPr id="39" name="Line 85">
              <a:extLst>
                <a:ext uri="{FF2B5EF4-FFF2-40B4-BE49-F238E27FC236}">
                  <a16:creationId xmlns:a16="http://schemas.microsoft.com/office/drawing/2014/main" id="{45D06A65-535F-4084-B8D0-C44366DFFD22}"/>
                </a:ext>
              </a:extLst>
            </p:cNvPr>
            <p:cNvSpPr>
              <a:spLocks noChangeShapeType="1"/>
            </p:cNvSpPr>
            <p:nvPr/>
          </p:nvSpPr>
          <p:spPr bwMode="auto">
            <a:xfrm>
              <a:off x="4080" y="960"/>
              <a:ext cx="960" cy="0"/>
            </a:xfrm>
            <a:prstGeom prst="line">
              <a:avLst/>
            </a:prstGeom>
            <a:noFill/>
            <a:ln w="38100">
              <a:solidFill>
                <a:srgbClr val="FF0000"/>
              </a:solidFill>
              <a:round/>
              <a:headEnd/>
              <a:tailEnd/>
            </a:ln>
          </p:spPr>
          <p:txBody>
            <a:bodyPr wrap="none" anchor="ctr"/>
            <a:lstStyle/>
            <a:p>
              <a:endParaRPr lang="zh-CN" altLang="en-US"/>
            </a:p>
          </p:txBody>
        </p:sp>
        <p:sp>
          <p:nvSpPr>
            <p:cNvPr id="40" name="Line 86">
              <a:extLst>
                <a:ext uri="{FF2B5EF4-FFF2-40B4-BE49-F238E27FC236}">
                  <a16:creationId xmlns:a16="http://schemas.microsoft.com/office/drawing/2014/main" id="{747ED14A-0B90-4F9B-AA4F-ADB0A0526DBC}"/>
                </a:ext>
              </a:extLst>
            </p:cNvPr>
            <p:cNvSpPr>
              <a:spLocks noChangeShapeType="1"/>
            </p:cNvSpPr>
            <p:nvPr/>
          </p:nvSpPr>
          <p:spPr bwMode="auto">
            <a:xfrm>
              <a:off x="4080" y="960"/>
              <a:ext cx="0" cy="28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1" name="Line 87">
              <a:extLst>
                <a:ext uri="{FF2B5EF4-FFF2-40B4-BE49-F238E27FC236}">
                  <a16:creationId xmlns:a16="http://schemas.microsoft.com/office/drawing/2014/main" id="{937C2099-D7AF-4A2F-8154-756BE147907E}"/>
                </a:ext>
              </a:extLst>
            </p:cNvPr>
            <p:cNvSpPr>
              <a:spLocks noChangeShapeType="1"/>
            </p:cNvSpPr>
            <p:nvPr/>
          </p:nvSpPr>
          <p:spPr bwMode="auto">
            <a:xfrm>
              <a:off x="4128" y="1728"/>
              <a:ext cx="576" cy="0"/>
            </a:xfrm>
            <a:prstGeom prst="line">
              <a:avLst/>
            </a:prstGeom>
            <a:noFill/>
            <a:ln w="28575">
              <a:solidFill>
                <a:schemeClr val="accent1"/>
              </a:solidFill>
              <a:round/>
              <a:headEnd/>
              <a:tailEnd/>
            </a:ln>
          </p:spPr>
          <p:txBody>
            <a:bodyPr wrap="none" anchor="ctr"/>
            <a:lstStyle/>
            <a:p>
              <a:endParaRPr lang="zh-CN" altLang="en-US"/>
            </a:p>
          </p:txBody>
        </p:sp>
        <p:sp>
          <p:nvSpPr>
            <p:cNvPr id="42" name="Line 88">
              <a:extLst>
                <a:ext uri="{FF2B5EF4-FFF2-40B4-BE49-F238E27FC236}">
                  <a16:creationId xmlns:a16="http://schemas.microsoft.com/office/drawing/2014/main" id="{98DF6488-3DCB-45A5-BBA9-058F9D9311FD}"/>
                </a:ext>
              </a:extLst>
            </p:cNvPr>
            <p:cNvSpPr>
              <a:spLocks noChangeShapeType="1"/>
            </p:cNvSpPr>
            <p:nvPr/>
          </p:nvSpPr>
          <p:spPr bwMode="auto">
            <a:xfrm>
              <a:off x="4704" y="1728"/>
              <a:ext cx="0" cy="288"/>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43" name="Line 89">
              <a:extLst>
                <a:ext uri="{FF2B5EF4-FFF2-40B4-BE49-F238E27FC236}">
                  <a16:creationId xmlns:a16="http://schemas.microsoft.com/office/drawing/2014/main" id="{FEE78C5B-4895-4957-A35F-708C9FCD1AAD}"/>
                </a:ext>
              </a:extLst>
            </p:cNvPr>
            <p:cNvSpPr>
              <a:spLocks noChangeShapeType="1"/>
            </p:cNvSpPr>
            <p:nvPr/>
          </p:nvSpPr>
          <p:spPr bwMode="auto">
            <a:xfrm>
              <a:off x="2112" y="2544"/>
              <a:ext cx="2928" cy="0"/>
            </a:xfrm>
            <a:prstGeom prst="line">
              <a:avLst/>
            </a:prstGeom>
            <a:noFill/>
            <a:ln w="38100">
              <a:solidFill>
                <a:srgbClr val="FF0000"/>
              </a:solidFill>
              <a:round/>
              <a:headEnd/>
              <a:tailEnd/>
            </a:ln>
          </p:spPr>
          <p:txBody>
            <a:bodyPr wrap="none" anchor="ctr"/>
            <a:lstStyle/>
            <a:p>
              <a:endParaRPr lang="zh-CN" altLang="en-US"/>
            </a:p>
          </p:txBody>
        </p:sp>
        <p:sp>
          <p:nvSpPr>
            <p:cNvPr id="44" name="Line 90">
              <a:extLst>
                <a:ext uri="{FF2B5EF4-FFF2-40B4-BE49-F238E27FC236}">
                  <a16:creationId xmlns:a16="http://schemas.microsoft.com/office/drawing/2014/main" id="{EBC4C6EF-5B4E-44DB-8483-5CE2D9F49C70}"/>
                </a:ext>
              </a:extLst>
            </p:cNvPr>
            <p:cNvSpPr>
              <a:spLocks noChangeShapeType="1"/>
            </p:cNvSpPr>
            <p:nvPr/>
          </p:nvSpPr>
          <p:spPr bwMode="auto">
            <a:xfrm>
              <a:off x="4704" y="1728"/>
              <a:ext cx="336" cy="0"/>
            </a:xfrm>
            <a:prstGeom prst="line">
              <a:avLst/>
            </a:prstGeom>
            <a:noFill/>
            <a:ln w="28575">
              <a:solidFill>
                <a:schemeClr val="accent1"/>
              </a:solidFill>
              <a:round/>
              <a:headEnd/>
              <a:tailEnd/>
            </a:ln>
          </p:spPr>
          <p:txBody>
            <a:bodyPr wrap="none" anchor="ctr"/>
            <a:lstStyle/>
            <a:p>
              <a:endParaRPr lang="zh-CN" altLang="en-US"/>
            </a:p>
          </p:txBody>
        </p:sp>
        <p:sp>
          <p:nvSpPr>
            <p:cNvPr id="45" name="Line 92">
              <a:extLst>
                <a:ext uri="{FF2B5EF4-FFF2-40B4-BE49-F238E27FC236}">
                  <a16:creationId xmlns:a16="http://schemas.microsoft.com/office/drawing/2014/main" id="{CBEECDAF-5C46-4D17-B605-F441BB1406A2}"/>
                </a:ext>
              </a:extLst>
            </p:cNvPr>
            <p:cNvSpPr>
              <a:spLocks noChangeShapeType="1"/>
            </p:cNvSpPr>
            <p:nvPr/>
          </p:nvSpPr>
          <p:spPr bwMode="auto">
            <a:xfrm>
              <a:off x="4704" y="2496"/>
              <a:ext cx="0" cy="192"/>
            </a:xfrm>
            <a:prstGeom prst="line">
              <a:avLst/>
            </a:prstGeom>
            <a:noFill/>
            <a:ln w="9525">
              <a:solidFill>
                <a:schemeClr val="tx1"/>
              </a:solidFill>
              <a:round/>
              <a:headEnd/>
              <a:tailEnd type="triangle" w="med" len="me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3539">
                                            <p:txEl>
                                              <p:pRg st="2" end="2"/>
                                            </p:txEl>
                                          </p:spTgt>
                                        </p:tgtEl>
                                        <p:attrNameLst>
                                          <p:attrName>style.visibility</p:attrName>
                                        </p:attrNameLst>
                                      </p:cBhvr>
                                      <p:to>
                                        <p:strVal val="visible"/>
                                      </p:to>
                                    </p:set>
                                    <p:anim calcmode="lin" valueType="num">
                                      <p:cBhvr additive="base">
                                        <p:cTn id="7" dur="500" fill="hold"/>
                                        <p:tgtEl>
                                          <p:spTgt spid="19353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3539">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3539">
                                            <p:txEl>
                                              <p:pRg st="3" end="3"/>
                                            </p:txEl>
                                          </p:spTgt>
                                        </p:tgtEl>
                                        <p:attrNameLst>
                                          <p:attrName>style.visibility</p:attrName>
                                        </p:attrNameLst>
                                      </p:cBhvr>
                                      <p:to>
                                        <p:strVal val="visible"/>
                                      </p:to>
                                    </p:set>
                                    <p:anim calcmode="lin" valueType="num">
                                      <p:cBhvr additive="base">
                                        <p:cTn id="11" dur="500" fill="hold"/>
                                        <p:tgtEl>
                                          <p:spTgt spid="193539">
                                            <p:txEl>
                                              <p:pRg st="3" end="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93539">
                                            <p:txEl>
                                              <p:pRg st="3" end="3"/>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3539">
                                            <p:txEl>
                                              <p:pRg st="4" end="4"/>
                                            </p:txEl>
                                          </p:spTgt>
                                        </p:tgtEl>
                                        <p:attrNameLst>
                                          <p:attrName>style.visibility</p:attrName>
                                        </p:attrNameLst>
                                      </p:cBhvr>
                                      <p:to>
                                        <p:strVal val="visible"/>
                                      </p:to>
                                    </p:set>
                                    <p:anim calcmode="lin" valueType="num">
                                      <p:cBhvr additive="base">
                                        <p:cTn id="15" dur="500" fill="hold"/>
                                        <p:tgtEl>
                                          <p:spTgt spid="193539">
                                            <p:txEl>
                                              <p:pRg st="4" end="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35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93539">
                                            <p:txEl>
                                              <p:pRg st="5" end="5"/>
                                            </p:txEl>
                                          </p:spTgt>
                                        </p:tgtEl>
                                        <p:attrNameLst>
                                          <p:attrName>style.visibility</p:attrName>
                                        </p:attrNameLst>
                                      </p:cBhvr>
                                      <p:to>
                                        <p:strVal val="visible"/>
                                      </p:to>
                                    </p:set>
                                    <p:anim calcmode="lin" valueType="num">
                                      <p:cBhvr additive="base">
                                        <p:cTn id="21" dur="500" fill="hold"/>
                                        <p:tgtEl>
                                          <p:spTgt spid="193539">
                                            <p:txEl>
                                              <p:pRg st="5" end="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93539">
                                            <p:txEl>
                                              <p:pRg st="5" end="5"/>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93539">
                                            <p:txEl>
                                              <p:pRg st="6" end="6"/>
                                            </p:txEl>
                                          </p:spTgt>
                                        </p:tgtEl>
                                        <p:attrNameLst>
                                          <p:attrName>style.visibility</p:attrName>
                                        </p:attrNameLst>
                                      </p:cBhvr>
                                      <p:to>
                                        <p:strVal val="visible"/>
                                      </p:to>
                                    </p:set>
                                    <p:anim calcmode="lin" valueType="num">
                                      <p:cBhvr additive="base">
                                        <p:cTn id="25" dur="500" fill="hold"/>
                                        <p:tgtEl>
                                          <p:spTgt spid="193539">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3539">
                                            <p:txEl>
                                              <p:pRg st="6" end="6"/>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93539">
                                            <p:txEl>
                                              <p:pRg st="7" end="7"/>
                                            </p:txEl>
                                          </p:spTgt>
                                        </p:tgtEl>
                                        <p:attrNameLst>
                                          <p:attrName>style.visibility</p:attrName>
                                        </p:attrNameLst>
                                      </p:cBhvr>
                                      <p:to>
                                        <p:strVal val="visible"/>
                                      </p:to>
                                    </p:set>
                                    <p:anim calcmode="lin" valueType="num">
                                      <p:cBhvr additive="base">
                                        <p:cTn id="29" dur="500" fill="hold"/>
                                        <p:tgtEl>
                                          <p:spTgt spid="193539">
                                            <p:txEl>
                                              <p:pRg st="7" end="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935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93539">
                                            <p:txEl>
                                              <p:pRg st="8" end="8"/>
                                            </p:txEl>
                                          </p:spTgt>
                                        </p:tgtEl>
                                        <p:attrNameLst>
                                          <p:attrName>style.visibility</p:attrName>
                                        </p:attrNameLst>
                                      </p:cBhvr>
                                      <p:to>
                                        <p:strVal val="visible"/>
                                      </p:to>
                                    </p:set>
                                    <p:anim calcmode="lin" valueType="num">
                                      <p:cBhvr additive="base">
                                        <p:cTn id="35" dur="500" fill="hold"/>
                                        <p:tgtEl>
                                          <p:spTgt spid="193539">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93539">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93539">
                                            <p:txEl>
                                              <p:pRg st="9" end="9"/>
                                            </p:txEl>
                                          </p:spTgt>
                                        </p:tgtEl>
                                        <p:attrNameLst>
                                          <p:attrName>style.visibility</p:attrName>
                                        </p:attrNameLst>
                                      </p:cBhvr>
                                      <p:to>
                                        <p:strVal val="visible"/>
                                      </p:to>
                                    </p:set>
                                    <p:anim calcmode="lin" valueType="num">
                                      <p:cBhvr additive="base">
                                        <p:cTn id="39" dur="500" fill="hold"/>
                                        <p:tgtEl>
                                          <p:spTgt spid="193539">
                                            <p:txEl>
                                              <p:pRg st="9" end="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93539">
                                            <p:txEl>
                                              <p:pRg st="9" end="9"/>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93539">
                                            <p:txEl>
                                              <p:pRg st="10" end="10"/>
                                            </p:txEl>
                                          </p:spTgt>
                                        </p:tgtEl>
                                        <p:attrNameLst>
                                          <p:attrName>style.visibility</p:attrName>
                                        </p:attrNameLst>
                                      </p:cBhvr>
                                      <p:to>
                                        <p:strVal val="visible"/>
                                      </p:to>
                                    </p:set>
                                    <p:anim calcmode="lin" valueType="num">
                                      <p:cBhvr additive="base">
                                        <p:cTn id="43" dur="500" fill="hold"/>
                                        <p:tgtEl>
                                          <p:spTgt spid="193539">
                                            <p:txEl>
                                              <p:pRg st="10" end="1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3539">
                                            <p:txEl>
                                              <p:pRg st="10" end="10"/>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93539">
                                            <p:txEl>
                                              <p:pRg st="11" end="11"/>
                                            </p:txEl>
                                          </p:spTgt>
                                        </p:tgtEl>
                                        <p:attrNameLst>
                                          <p:attrName>style.visibility</p:attrName>
                                        </p:attrNameLst>
                                      </p:cBhvr>
                                      <p:to>
                                        <p:strVal val="visible"/>
                                      </p:to>
                                    </p:set>
                                    <p:anim calcmode="lin" valueType="num">
                                      <p:cBhvr additive="base">
                                        <p:cTn id="47" dur="500" fill="hold"/>
                                        <p:tgtEl>
                                          <p:spTgt spid="193539">
                                            <p:txEl>
                                              <p:pRg st="11" end="11"/>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93539">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ChangeArrowheads="1"/>
          </p:cNvSpPr>
          <p:nvPr/>
        </p:nvSpPr>
        <p:spPr bwMode="auto">
          <a:xfrm>
            <a:off x="471340" y="1121790"/>
            <a:ext cx="8191894" cy="5126610"/>
          </a:xfrm>
          <a:prstGeom prst="rect">
            <a:avLst/>
          </a:prstGeom>
          <a:noFill/>
          <a:ln w="12700">
            <a:noFill/>
            <a:miter lim="800000"/>
            <a:headEnd/>
            <a:tailEnd/>
          </a:ln>
          <a:effectLst/>
        </p:spPr>
        <p:txBody>
          <a:bodyPr lIns="90487" tIns="44450" rIns="90487" bIns="44450"/>
          <a:lstStyle/>
          <a:p>
            <a:pPr marL="342900" lvl="1" indent="-342900">
              <a:spcBef>
                <a:spcPts val="600"/>
              </a:spcBef>
              <a:spcAft>
                <a:spcPts val="600"/>
              </a:spcAft>
              <a:buClr>
                <a:schemeClr val="tx1"/>
              </a:buClr>
              <a:buSzPct val="80000"/>
              <a:buFont typeface="Arial" pitchFamily="34" charset="0"/>
              <a:buChar char="•"/>
              <a:tabLst>
                <a:tab pos="895350" algn="l"/>
              </a:tabLst>
            </a:pPr>
            <a:r>
              <a:rPr lang="en-US" altLang="zh-CN" sz="2800" b="0" dirty="0">
                <a:solidFill>
                  <a:srgbClr val="FF3300"/>
                </a:solidFill>
                <a:latin typeface="微软雅黑" panose="020B0503020204020204" pitchFamily="34" charset="-122"/>
                <a:ea typeface="微软雅黑" panose="020B0503020204020204" pitchFamily="34" charset="-122"/>
              </a:rPr>
              <a:t>Op</a:t>
            </a:r>
            <a:r>
              <a:rPr lang="en-US" altLang="zh-CN" sz="2800" b="0" dirty="0">
                <a:latin typeface="微软雅黑" panose="020B0503020204020204" pitchFamily="34" charset="-122"/>
                <a:ea typeface="微软雅黑" panose="020B0503020204020204" pitchFamily="34" charset="-122"/>
              </a:rPr>
              <a:t>—</a:t>
            </a:r>
            <a:r>
              <a:rPr lang="zh-CN" altLang="en-US" sz="2800" b="0" dirty="0">
                <a:latin typeface="微软雅黑" panose="020B0503020204020204" pitchFamily="34" charset="-122"/>
                <a:ea typeface="微软雅黑" panose="020B0503020204020204" pitchFamily="34" charset="-122"/>
              </a:rPr>
              <a:t>该部件将完成的具体操作</a:t>
            </a:r>
            <a:endParaRPr lang="en-US" altLang="zh-CN" sz="2800" b="0" dirty="0">
              <a:latin typeface="微软雅黑" panose="020B0503020204020204" pitchFamily="34" charset="-122"/>
              <a:ea typeface="微软雅黑" panose="020B0503020204020204" pitchFamily="34" charset="-122"/>
            </a:endParaRPr>
          </a:p>
          <a:p>
            <a:pPr marL="342900" lvl="1" indent="-342900">
              <a:spcBef>
                <a:spcPts val="600"/>
              </a:spcBef>
              <a:spcAft>
                <a:spcPts val="600"/>
              </a:spcAft>
              <a:buClr>
                <a:schemeClr val="tx1"/>
              </a:buClr>
              <a:buSzPct val="80000"/>
              <a:buFont typeface="Arial" pitchFamily="34" charset="0"/>
              <a:buChar char="•"/>
              <a:tabLst>
                <a:tab pos="895350" algn="l"/>
              </a:tabLst>
            </a:pPr>
            <a:r>
              <a:rPr lang="en-US" altLang="zh-CN" sz="2800" b="0" dirty="0" err="1">
                <a:solidFill>
                  <a:srgbClr val="FF3300"/>
                </a:solidFill>
                <a:latin typeface="微软雅黑" panose="020B0503020204020204" pitchFamily="34" charset="-122"/>
                <a:ea typeface="微软雅黑" panose="020B0503020204020204" pitchFamily="34" charset="-122"/>
              </a:rPr>
              <a:t>Vj</a:t>
            </a:r>
            <a:r>
              <a:rPr lang="en-US" altLang="zh-CN" sz="2800" b="0" dirty="0">
                <a:solidFill>
                  <a:srgbClr val="FF3300"/>
                </a:solidFill>
                <a:latin typeface="微软雅黑" panose="020B0503020204020204" pitchFamily="34" charset="-122"/>
                <a:ea typeface="微软雅黑" panose="020B0503020204020204" pitchFamily="34" charset="-122"/>
              </a:rPr>
              <a:t>, </a:t>
            </a:r>
            <a:r>
              <a:rPr lang="en-US" altLang="zh-CN" sz="2800" b="0" dirty="0" err="1">
                <a:solidFill>
                  <a:srgbClr val="FF3300"/>
                </a:solidFill>
                <a:latin typeface="微软雅黑" panose="020B0503020204020204" pitchFamily="34" charset="-122"/>
                <a:ea typeface="微软雅黑" panose="020B0503020204020204" pitchFamily="34" charset="-122"/>
              </a:rPr>
              <a:t>Vk</a:t>
            </a:r>
            <a:r>
              <a:rPr lang="en-US" altLang="zh-CN" sz="2800" b="0" dirty="0">
                <a:latin typeface="微软雅黑" panose="020B0503020204020204" pitchFamily="34" charset="-122"/>
                <a:ea typeface="微软雅黑" panose="020B0503020204020204" pitchFamily="34" charset="-122"/>
              </a:rPr>
              <a:t>—</a:t>
            </a:r>
            <a:r>
              <a:rPr lang="zh-CN" altLang="en-US" sz="2800" b="0" dirty="0">
                <a:latin typeface="微软雅黑" panose="020B0503020204020204" pitchFamily="34" charset="-122"/>
                <a:ea typeface="微软雅黑" panose="020B0503020204020204" pitchFamily="34" charset="-122"/>
              </a:rPr>
              <a:t>源操作数的实际</a:t>
            </a:r>
            <a:r>
              <a:rPr lang="zh-CN" altLang="en-US" sz="2800" b="0" dirty="0">
                <a:solidFill>
                  <a:srgbClr val="FF0000"/>
                </a:solidFill>
                <a:latin typeface="微软雅黑" panose="020B0503020204020204" pitchFamily="34" charset="-122"/>
                <a:ea typeface="微软雅黑" panose="020B0503020204020204" pitchFamily="34" charset="-122"/>
              </a:rPr>
              <a:t>数值</a:t>
            </a:r>
          </a:p>
          <a:p>
            <a:pPr marL="908050" lvl="1" indent="-457200">
              <a:spcBef>
                <a:spcPts val="600"/>
              </a:spcBef>
              <a:spcAft>
                <a:spcPts val="600"/>
              </a:spcAft>
              <a:buClr>
                <a:schemeClr val="tx1"/>
              </a:buClr>
              <a:buSzPct val="80000"/>
              <a:buFont typeface="Tahoma" panose="020B0604030504040204" pitchFamily="34" charset="0"/>
              <a:buChar char="−"/>
              <a:tabLst>
                <a:tab pos="895350" algn="l"/>
              </a:tabLst>
            </a:pPr>
            <a:r>
              <a:rPr lang="zh-CN" altLang="en-US" sz="2400" b="0" dirty="0">
                <a:latin typeface="微软雅黑" panose="020B0503020204020204" pitchFamily="34" charset="-122"/>
                <a:ea typeface="微软雅黑" panose="020B0503020204020204" pitchFamily="34" charset="-122"/>
              </a:rPr>
              <a:t>存储缓冲器</a:t>
            </a:r>
            <a:r>
              <a:rPr lang="en-US" altLang="zh-CN" sz="2400" b="0" dirty="0">
                <a:latin typeface="微软雅黑" panose="020B0503020204020204" pitchFamily="34" charset="-122"/>
                <a:ea typeface="微软雅黑" panose="020B0503020204020204" pitchFamily="34" charset="-122"/>
              </a:rPr>
              <a:t>(Store buffers)</a:t>
            </a:r>
            <a:r>
              <a:rPr lang="zh-CN" altLang="en-US" sz="2400" b="0" dirty="0">
                <a:latin typeface="微软雅黑" panose="020B0503020204020204" pitchFamily="34" charset="-122"/>
                <a:ea typeface="微软雅黑" panose="020B0503020204020204" pitchFamily="34" charset="-122"/>
              </a:rPr>
              <a:t>设有</a:t>
            </a:r>
            <a:r>
              <a:rPr lang="en-US" altLang="zh-CN" sz="2400" b="0" dirty="0">
                <a:latin typeface="微软雅黑" panose="020B0503020204020204" pitchFamily="34" charset="-122"/>
                <a:ea typeface="微软雅黑" panose="020B0503020204020204" pitchFamily="34" charset="-122"/>
              </a:rPr>
              <a:t>V</a:t>
            </a:r>
            <a:r>
              <a:rPr lang="zh-CN" altLang="en-US" sz="2400" b="0" dirty="0">
                <a:latin typeface="微软雅黑" panose="020B0503020204020204" pitchFamily="34" charset="-122"/>
                <a:ea typeface="微软雅黑" panose="020B0503020204020204" pitchFamily="34" charset="-122"/>
              </a:rPr>
              <a:t>域，存放将存储的结果；</a:t>
            </a:r>
          </a:p>
          <a:p>
            <a:pPr marL="342900" lvl="1" indent="-342900" eaLnBrk="0" hangingPunct="0">
              <a:spcBef>
                <a:spcPts val="600"/>
              </a:spcBef>
              <a:spcAft>
                <a:spcPts val="600"/>
              </a:spcAft>
              <a:buClr>
                <a:schemeClr val="tx1"/>
              </a:buClr>
              <a:buSzPct val="80000"/>
              <a:buFont typeface="Arial" pitchFamily="34" charset="0"/>
              <a:buChar char="•"/>
              <a:tabLst>
                <a:tab pos="895350" algn="l"/>
              </a:tabLst>
            </a:pPr>
            <a:r>
              <a:rPr lang="en-US" altLang="zh-CN" sz="2800" b="0" dirty="0" err="1">
                <a:solidFill>
                  <a:srgbClr val="FF3300"/>
                </a:solidFill>
                <a:latin typeface="微软雅黑" panose="020B0503020204020204" pitchFamily="34" charset="-122"/>
                <a:ea typeface="微软雅黑" panose="020B0503020204020204" pitchFamily="34" charset="-122"/>
              </a:rPr>
              <a:t>Qj</a:t>
            </a:r>
            <a:r>
              <a:rPr lang="en-US" altLang="zh-CN" sz="2800" b="0" dirty="0">
                <a:solidFill>
                  <a:srgbClr val="FF3300"/>
                </a:solidFill>
                <a:latin typeface="微软雅黑" panose="020B0503020204020204" pitchFamily="34" charset="-122"/>
                <a:ea typeface="微软雅黑" panose="020B0503020204020204" pitchFamily="34" charset="-122"/>
              </a:rPr>
              <a:t>, </a:t>
            </a:r>
            <a:r>
              <a:rPr lang="en-US" altLang="zh-CN" sz="2800" b="0" dirty="0" err="1">
                <a:solidFill>
                  <a:srgbClr val="FF3300"/>
                </a:solidFill>
                <a:latin typeface="微软雅黑" panose="020B0503020204020204" pitchFamily="34" charset="-122"/>
                <a:ea typeface="微软雅黑" panose="020B0503020204020204" pitchFamily="34" charset="-122"/>
              </a:rPr>
              <a:t>Qk</a:t>
            </a:r>
            <a:r>
              <a:rPr lang="en-US" altLang="zh-CN" sz="2800" b="0" dirty="0">
                <a:latin typeface="微软雅黑" panose="020B0503020204020204" pitchFamily="34" charset="-122"/>
                <a:ea typeface="微软雅黑" panose="020B0503020204020204" pitchFamily="34" charset="-122"/>
              </a:rPr>
              <a:t>—</a:t>
            </a:r>
            <a:r>
              <a:rPr lang="zh-CN" altLang="en-US" sz="2800" b="0" dirty="0">
                <a:latin typeface="微软雅黑" panose="020B0503020204020204" pitchFamily="34" charset="-122"/>
                <a:ea typeface="微软雅黑" panose="020B0503020204020204" pitchFamily="34" charset="-122"/>
              </a:rPr>
              <a:t>将产生源寄存器值（将写的值）的保留站</a:t>
            </a:r>
            <a:endParaRPr lang="en-US" altLang="zh-CN" sz="2800" b="0" dirty="0">
              <a:latin typeface="微软雅黑" panose="020B0503020204020204" pitchFamily="34" charset="-122"/>
              <a:ea typeface="微软雅黑" panose="020B0503020204020204" pitchFamily="34" charset="-122"/>
            </a:endParaRPr>
          </a:p>
          <a:p>
            <a:pPr marL="342900" lvl="1" indent="-342900" eaLnBrk="0" hangingPunct="0">
              <a:spcBef>
                <a:spcPts val="600"/>
              </a:spcBef>
              <a:spcAft>
                <a:spcPts val="600"/>
              </a:spcAft>
              <a:buClr>
                <a:schemeClr val="tx1"/>
              </a:buClr>
              <a:buSzPct val="80000"/>
              <a:buFont typeface="Arial" pitchFamily="34" charset="0"/>
              <a:buChar char="•"/>
              <a:tabLst>
                <a:tab pos="895350" algn="l"/>
              </a:tabLst>
            </a:pPr>
            <a:r>
              <a:rPr lang="en-US" altLang="zh-CN" sz="2800" b="0" dirty="0">
                <a:solidFill>
                  <a:srgbClr val="FF3300"/>
                </a:solidFill>
                <a:latin typeface="微软雅黑" panose="020B0503020204020204" pitchFamily="34" charset="-122"/>
                <a:ea typeface="微软雅黑" panose="020B0503020204020204" pitchFamily="34" charset="-122"/>
              </a:rPr>
              <a:t>Busy</a:t>
            </a:r>
            <a:r>
              <a:rPr lang="en-US" altLang="zh-CN" sz="2800" b="0" dirty="0">
                <a:latin typeface="微软雅黑" panose="020B0503020204020204" pitchFamily="34" charset="-122"/>
                <a:ea typeface="微软雅黑" panose="020B0503020204020204" pitchFamily="34" charset="-122"/>
              </a:rPr>
              <a:t>—</a:t>
            </a:r>
            <a:r>
              <a:rPr lang="zh-CN" altLang="en-US" sz="2800" b="0" dirty="0">
                <a:latin typeface="微软雅黑" panose="020B0503020204020204" pitchFamily="34" charset="-122"/>
                <a:ea typeface="微软雅黑" panose="020B0503020204020204" pitchFamily="34" charset="-122"/>
              </a:rPr>
              <a:t>指明 </a:t>
            </a:r>
            <a:r>
              <a:rPr lang="en-US" altLang="zh-CN" sz="2800" b="0" dirty="0">
                <a:latin typeface="微软雅黑" panose="020B0503020204020204" pitchFamily="34" charset="-122"/>
                <a:ea typeface="微软雅黑" panose="020B0503020204020204" pitchFamily="34" charset="-122"/>
              </a:rPr>
              <a:t>RS</a:t>
            </a:r>
            <a:r>
              <a:rPr lang="zh-CN" altLang="en-US" sz="2800" b="0" dirty="0">
                <a:latin typeface="微软雅黑" panose="020B0503020204020204" pitchFamily="34" charset="-122"/>
                <a:ea typeface="微软雅黑" panose="020B0503020204020204" pitchFamily="34" charset="-122"/>
              </a:rPr>
              <a:t> 或 </a:t>
            </a:r>
            <a:r>
              <a:rPr lang="en-US" altLang="zh-CN" sz="2800" b="0" dirty="0">
                <a:latin typeface="微软雅黑" panose="020B0503020204020204" pitchFamily="34" charset="-122"/>
                <a:ea typeface="微软雅黑" panose="020B0503020204020204" pitchFamily="34" charset="-122"/>
              </a:rPr>
              <a:t>FU </a:t>
            </a:r>
            <a:r>
              <a:rPr lang="zh-CN" altLang="en-US" sz="2800" b="0" dirty="0">
                <a:latin typeface="微软雅黑" panose="020B0503020204020204" pitchFamily="34" charset="-122"/>
                <a:ea typeface="微软雅黑" panose="020B0503020204020204" pitchFamily="34" charset="-122"/>
              </a:rPr>
              <a:t>处于忙状态</a:t>
            </a:r>
            <a:endParaRPr lang="en-US" altLang="zh-CN" sz="2800" b="0" dirty="0">
              <a:latin typeface="微软雅黑" panose="020B0503020204020204" pitchFamily="34" charset="-122"/>
              <a:ea typeface="微软雅黑" panose="020B0503020204020204" pitchFamily="34" charset="-122"/>
            </a:endParaRPr>
          </a:p>
          <a:p>
            <a:pPr marL="342900" lvl="1" indent="-342900" eaLnBrk="0" hangingPunct="0">
              <a:spcBef>
                <a:spcPts val="600"/>
              </a:spcBef>
              <a:spcAft>
                <a:spcPts val="600"/>
              </a:spcAft>
              <a:buClr>
                <a:schemeClr val="tx1"/>
              </a:buClr>
              <a:buSzPct val="80000"/>
              <a:buFont typeface="Arial" pitchFamily="34" charset="0"/>
              <a:buChar char="•"/>
              <a:tabLst>
                <a:tab pos="895350" algn="l"/>
              </a:tabLst>
            </a:pPr>
            <a:r>
              <a:rPr lang="en-US" altLang="zh-CN" sz="2800" b="0" dirty="0">
                <a:solidFill>
                  <a:srgbClr val="FF3300"/>
                </a:solidFill>
                <a:latin typeface="微软雅黑" panose="020B0503020204020204" pitchFamily="34" charset="-122"/>
                <a:ea typeface="微软雅黑" panose="020B0503020204020204" pitchFamily="34" charset="-122"/>
              </a:rPr>
              <a:t>Register result status</a:t>
            </a:r>
            <a:r>
              <a:rPr lang="en-US" altLang="zh-CN" sz="2800" b="0" dirty="0">
                <a:latin typeface="微软雅黑" panose="020B0503020204020204" pitchFamily="34" charset="-122"/>
                <a:ea typeface="微软雅黑" panose="020B0503020204020204" pitchFamily="34" charset="-122"/>
              </a:rPr>
              <a:t>—</a:t>
            </a:r>
            <a:r>
              <a:rPr lang="zh-CN" altLang="en-US" sz="2800" b="0" dirty="0">
                <a:latin typeface="微软雅黑" panose="020B0503020204020204" pitchFamily="34" charset="-122"/>
                <a:ea typeface="微软雅黑" panose="020B0503020204020204" pitchFamily="34" charset="-122"/>
              </a:rPr>
              <a:t>指明哪个功能部件将写到哪个寄存器</a:t>
            </a:r>
            <a:r>
              <a:rPr lang="en-US" altLang="zh-CN" sz="2800" b="0" dirty="0">
                <a:latin typeface="微软雅黑" panose="020B0503020204020204" pitchFamily="34" charset="-122"/>
                <a:ea typeface="微软雅黑" panose="020B0503020204020204" pitchFamily="34" charset="-122"/>
              </a:rPr>
              <a:t>(Qi)</a:t>
            </a:r>
            <a:r>
              <a:rPr lang="zh-CN" altLang="en-US" sz="2800" b="0" dirty="0">
                <a:latin typeface="微软雅黑" panose="020B0503020204020204" pitchFamily="34" charset="-122"/>
                <a:ea typeface="微软雅黑" panose="020B0503020204020204" pitchFamily="34" charset="-122"/>
              </a:rPr>
              <a:t>。如果没有将写入寄存器的未决指令，该域为空 ；</a:t>
            </a:r>
          </a:p>
          <a:p>
            <a:pPr marL="342900" lvl="1" indent="-342900" eaLnBrk="0" hangingPunct="0">
              <a:spcBef>
                <a:spcPts val="600"/>
              </a:spcBef>
              <a:spcAft>
                <a:spcPts val="600"/>
              </a:spcAft>
              <a:buClr>
                <a:schemeClr val="tx1"/>
              </a:buClr>
              <a:buSzPct val="80000"/>
              <a:buFont typeface="Arial" pitchFamily="34" charset="0"/>
              <a:buChar char="•"/>
              <a:tabLst>
                <a:tab pos="895350" algn="l"/>
              </a:tabLst>
            </a:pPr>
            <a:endParaRPr lang="zh-CN" altLang="en-US" sz="2600" b="0" dirty="0">
              <a:latin typeface="微软雅黑" panose="020B0503020204020204" pitchFamily="34" charset="-122"/>
              <a:ea typeface="微软雅黑" panose="020B0503020204020204" pitchFamily="34" charset="-122"/>
            </a:endParaRPr>
          </a:p>
        </p:txBody>
      </p:sp>
      <p:sp>
        <p:nvSpPr>
          <p:cNvPr id="3" name="标题 2">
            <a:extLst>
              <a:ext uri="{FF2B5EF4-FFF2-40B4-BE49-F238E27FC236}">
                <a16:creationId xmlns:a16="http://schemas.microsoft.com/office/drawing/2014/main" id="{DD4E1BD5-0E51-4447-88FF-B542176F01C8}"/>
              </a:ext>
            </a:extLst>
          </p:cNvPr>
          <p:cNvSpPr>
            <a:spLocks noGrp="1"/>
          </p:cNvSpPr>
          <p:nvPr>
            <p:ph type="title"/>
          </p:nvPr>
        </p:nvSpPr>
        <p:spPr/>
        <p:txBody>
          <a:bodyPr/>
          <a:lstStyle/>
          <a:p>
            <a:pPr algn="l"/>
            <a:r>
              <a:rPr lang="zh-CN" altLang="en-US" dirty="0"/>
              <a:t>              保留站的组成</a:t>
            </a:r>
          </a:p>
        </p:txBody>
      </p:sp>
      <p:grpSp>
        <p:nvGrpSpPr>
          <p:cNvPr id="4" name="Group 3">
            <a:extLst>
              <a:ext uri="{FF2B5EF4-FFF2-40B4-BE49-F238E27FC236}">
                <a16:creationId xmlns:a16="http://schemas.microsoft.com/office/drawing/2014/main" id="{EB471690-ADC4-47CB-80D0-0A7EA9369E36}"/>
              </a:ext>
            </a:extLst>
          </p:cNvPr>
          <p:cNvGrpSpPr>
            <a:grpSpLocks/>
          </p:cNvGrpSpPr>
          <p:nvPr/>
        </p:nvGrpSpPr>
        <p:grpSpPr bwMode="auto">
          <a:xfrm>
            <a:off x="6532757" y="124512"/>
            <a:ext cx="2290732" cy="1768117"/>
            <a:chOff x="816" y="960"/>
            <a:chExt cx="4224" cy="2784"/>
          </a:xfrm>
        </p:grpSpPr>
        <p:grpSp>
          <p:nvGrpSpPr>
            <p:cNvPr id="5" name="Group 11">
              <a:extLst>
                <a:ext uri="{FF2B5EF4-FFF2-40B4-BE49-F238E27FC236}">
                  <a16:creationId xmlns:a16="http://schemas.microsoft.com/office/drawing/2014/main" id="{997E04B2-15D1-4B8B-97A6-602299685A77}"/>
                </a:ext>
              </a:extLst>
            </p:cNvPr>
            <p:cNvGrpSpPr>
              <a:grpSpLocks/>
            </p:cNvGrpSpPr>
            <p:nvPr/>
          </p:nvGrpSpPr>
          <p:grpSpPr bwMode="auto">
            <a:xfrm>
              <a:off x="3744" y="1248"/>
              <a:ext cx="768" cy="384"/>
              <a:chOff x="3888" y="1296"/>
              <a:chExt cx="474" cy="516"/>
            </a:xfrm>
          </p:grpSpPr>
          <p:grpSp>
            <p:nvGrpSpPr>
              <p:cNvPr id="78" name="Group 12">
                <a:extLst>
                  <a:ext uri="{FF2B5EF4-FFF2-40B4-BE49-F238E27FC236}">
                    <a16:creationId xmlns:a16="http://schemas.microsoft.com/office/drawing/2014/main" id="{8D372970-D51A-4196-BDD0-0173B895ED0A}"/>
                  </a:ext>
                </a:extLst>
              </p:cNvPr>
              <p:cNvGrpSpPr>
                <a:grpSpLocks/>
              </p:cNvGrpSpPr>
              <p:nvPr/>
            </p:nvGrpSpPr>
            <p:grpSpPr bwMode="auto">
              <a:xfrm>
                <a:off x="3888" y="1296"/>
                <a:ext cx="474" cy="258"/>
                <a:chOff x="3888" y="1296"/>
                <a:chExt cx="474" cy="258"/>
              </a:xfrm>
            </p:grpSpPr>
            <p:sp>
              <p:nvSpPr>
                <p:cNvPr id="82" name="Rectangle 13">
                  <a:extLst>
                    <a:ext uri="{FF2B5EF4-FFF2-40B4-BE49-F238E27FC236}">
                      <a16:creationId xmlns:a16="http://schemas.microsoft.com/office/drawing/2014/main" id="{6E616218-17BB-400B-BF4A-91BE54FAF55A}"/>
                    </a:ext>
                  </a:extLst>
                </p:cNvPr>
                <p:cNvSpPr>
                  <a:spLocks noChangeArrowheads="1"/>
                </p:cNvSpPr>
                <p:nvPr/>
              </p:nvSpPr>
              <p:spPr bwMode="auto">
                <a:xfrm>
                  <a:off x="3888" y="1296"/>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3" name="Rectangle 14">
                  <a:extLst>
                    <a:ext uri="{FF2B5EF4-FFF2-40B4-BE49-F238E27FC236}">
                      <a16:creationId xmlns:a16="http://schemas.microsoft.com/office/drawing/2014/main" id="{F59E0C73-7BE8-43A2-AEB7-193BB9C74525}"/>
                    </a:ext>
                  </a:extLst>
                </p:cNvPr>
                <p:cNvSpPr>
                  <a:spLocks noChangeArrowheads="1"/>
                </p:cNvSpPr>
                <p:nvPr/>
              </p:nvSpPr>
              <p:spPr bwMode="auto">
                <a:xfrm>
                  <a:off x="3888" y="1428"/>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79" name="Group 15">
                <a:extLst>
                  <a:ext uri="{FF2B5EF4-FFF2-40B4-BE49-F238E27FC236}">
                    <a16:creationId xmlns:a16="http://schemas.microsoft.com/office/drawing/2014/main" id="{4B15B417-2634-4758-A7B1-DD7AE57A2D2C}"/>
                  </a:ext>
                </a:extLst>
              </p:cNvPr>
              <p:cNvGrpSpPr>
                <a:grpSpLocks/>
              </p:cNvGrpSpPr>
              <p:nvPr/>
            </p:nvGrpSpPr>
            <p:grpSpPr bwMode="auto">
              <a:xfrm>
                <a:off x="3888" y="1554"/>
                <a:ext cx="474" cy="258"/>
                <a:chOff x="3888" y="1296"/>
                <a:chExt cx="474" cy="258"/>
              </a:xfrm>
            </p:grpSpPr>
            <p:sp>
              <p:nvSpPr>
                <p:cNvPr id="80" name="Rectangle 16">
                  <a:extLst>
                    <a:ext uri="{FF2B5EF4-FFF2-40B4-BE49-F238E27FC236}">
                      <a16:creationId xmlns:a16="http://schemas.microsoft.com/office/drawing/2014/main" id="{5334C5AC-FEF4-4A6A-885A-40B6C0819C97}"/>
                    </a:ext>
                  </a:extLst>
                </p:cNvPr>
                <p:cNvSpPr>
                  <a:spLocks noChangeArrowheads="1"/>
                </p:cNvSpPr>
                <p:nvPr/>
              </p:nvSpPr>
              <p:spPr bwMode="auto">
                <a:xfrm>
                  <a:off x="3888" y="1296"/>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1" name="Rectangle 17">
                  <a:extLst>
                    <a:ext uri="{FF2B5EF4-FFF2-40B4-BE49-F238E27FC236}">
                      <a16:creationId xmlns:a16="http://schemas.microsoft.com/office/drawing/2014/main" id="{1E3B80A7-A519-4C42-9F8B-20A217AD7B4D}"/>
                    </a:ext>
                  </a:extLst>
                </p:cNvPr>
                <p:cNvSpPr>
                  <a:spLocks noChangeArrowheads="1"/>
                </p:cNvSpPr>
                <p:nvPr/>
              </p:nvSpPr>
              <p:spPr bwMode="auto">
                <a:xfrm>
                  <a:off x="3888" y="1428"/>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grpSp>
          <p:nvGrpSpPr>
            <p:cNvPr id="6" name="Group 18">
              <a:extLst>
                <a:ext uri="{FF2B5EF4-FFF2-40B4-BE49-F238E27FC236}">
                  <a16:creationId xmlns:a16="http://schemas.microsoft.com/office/drawing/2014/main" id="{344E8C37-2587-4694-9A25-33FCB0AE8C56}"/>
                </a:ext>
              </a:extLst>
            </p:cNvPr>
            <p:cNvGrpSpPr>
              <a:grpSpLocks/>
            </p:cNvGrpSpPr>
            <p:nvPr/>
          </p:nvGrpSpPr>
          <p:grpSpPr bwMode="auto">
            <a:xfrm>
              <a:off x="4512" y="2016"/>
              <a:ext cx="384" cy="480"/>
              <a:chOff x="4224" y="1968"/>
              <a:chExt cx="480" cy="286"/>
            </a:xfrm>
          </p:grpSpPr>
          <p:sp>
            <p:nvSpPr>
              <p:cNvPr id="75" name="Rectangle 19">
                <a:extLst>
                  <a:ext uri="{FF2B5EF4-FFF2-40B4-BE49-F238E27FC236}">
                    <a16:creationId xmlns:a16="http://schemas.microsoft.com/office/drawing/2014/main" id="{D0F4DD09-2FE2-419F-9680-0329EF399722}"/>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6" name="Rectangle 20">
                <a:extLst>
                  <a:ext uri="{FF2B5EF4-FFF2-40B4-BE49-F238E27FC236}">
                    <a16:creationId xmlns:a16="http://schemas.microsoft.com/office/drawing/2014/main" id="{6FF86CA4-89A6-45D0-9885-BC35F0DA4C25}"/>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7" name="Rectangle 21">
                <a:extLst>
                  <a:ext uri="{FF2B5EF4-FFF2-40B4-BE49-F238E27FC236}">
                    <a16:creationId xmlns:a16="http://schemas.microsoft.com/office/drawing/2014/main" id="{0EED506A-AB17-40A3-AD7A-187843341DBE}"/>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7" name="Group 22">
              <a:extLst>
                <a:ext uri="{FF2B5EF4-FFF2-40B4-BE49-F238E27FC236}">
                  <a16:creationId xmlns:a16="http://schemas.microsoft.com/office/drawing/2014/main" id="{FBF4E0EB-B000-4E18-B1BE-5BA65E5883F0}"/>
                </a:ext>
              </a:extLst>
            </p:cNvPr>
            <p:cNvGrpSpPr>
              <a:grpSpLocks/>
            </p:cNvGrpSpPr>
            <p:nvPr/>
          </p:nvGrpSpPr>
          <p:grpSpPr bwMode="auto">
            <a:xfrm>
              <a:off x="1728" y="2688"/>
              <a:ext cx="912" cy="336"/>
              <a:chOff x="1728" y="2688"/>
              <a:chExt cx="912" cy="336"/>
            </a:xfrm>
          </p:grpSpPr>
          <p:grpSp>
            <p:nvGrpSpPr>
              <p:cNvPr id="63" name="Group 23">
                <a:extLst>
                  <a:ext uri="{FF2B5EF4-FFF2-40B4-BE49-F238E27FC236}">
                    <a16:creationId xmlns:a16="http://schemas.microsoft.com/office/drawing/2014/main" id="{950116B8-9C1F-4CC6-9C13-EA50F7D200E2}"/>
                  </a:ext>
                </a:extLst>
              </p:cNvPr>
              <p:cNvGrpSpPr>
                <a:grpSpLocks/>
              </p:cNvGrpSpPr>
              <p:nvPr/>
            </p:nvGrpSpPr>
            <p:grpSpPr bwMode="auto">
              <a:xfrm>
                <a:off x="2208" y="2688"/>
                <a:ext cx="432" cy="336"/>
                <a:chOff x="4224" y="1968"/>
                <a:chExt cx="480" cy="286"/>
              </a:xfrm>
            </p:grpSpPr>
            <p:sp>
              <p:nvSpPr>
                <p:cNvPr id="72" name="Rectangle 24">
                  <a:extLst>
                    <a:ext uri="{FF2B5EF4-FFF2-40B4-BE49-F238E27FC236}">
                      <a16:creationId xmlns:a16="http://schemas.microsoft.com/office/drawing/2014/main" id="{E50A6B36-84B2-4721-849A-9BD32EED5BF4}"/>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3" name="Rectangle 25">
                  <a:extLst>
                    <a:ext uri="{FF2B5EF4-FFF2-40B4-BE49-F238E27FC236}">
                      <a16:creationId xmlns:a16="http://schemas.microsoft.com/office/drawing/2014/main" id="{058CADAE-D5B7-41A9-8B8B-EB1728F6CBF3}"/>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4" name="Rectangle 26">
                  <a:extLst>
                    <a:ext uri="{FF2B5EF4-FFF2-40B4-BE49-F238E27FC236}">
                      <a16:creationId xmlns:a16="http://schemas.microsoft.com/office/drawing/2014/main" id="{BC04F1C3-4699-4657-A575-08520809F427}"/>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64" name="Group 27">
                <a:extLst>
                  <a:ext uri="{FF2B5EF4-FFF2-40B4-BE49-F238E27FC236}">
                    <a16:creationId xmlns:a16="http://schemas.microsoft.com/office/drawing/2014/main" id="{5233080B-D9FB-4F0E-871C-B9B64E328EC6}"/>
                  </a:ext>
                </a:extLst>
              </p:cNvPr>
              <p:cNvGrpSpPr>
                <a:grpSpLocks/>
              </p:cNvGrpSpPr>
              <p:nvPr/>
            </p:nvGrpSpPr>
            <p:grpSpPr bwMode="auto">
              <a:xfrm>
                <a:off x="1852" y="2688"/>
                <a:ext cx="404" cy="336"/>
                <a:chOff x="4224" y="1968"/>
                <a:chExt cx="480" cy="286"/>
              </a:xfrm>
            </p:grpSpPr>
            <p:sp>
              <p:nvSpPr>
                <p:cNvPr id="69" name="Rectangle 28">
                  <a:extLst>
                    <a:ext uri="{FF2B5EF4-FFF2-40B4-BE49-F238E27FC236}">
                      <a16:creationId xmlns:a16="http://schemas.microsoft.com/office/drawing/2014/main" id="{78256B75-C13D-43CF-92B3-329D76C3DD2A}"/>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0" name="Rectangle 29">
                  <a:extLst>
                    <a:ext uri="{FF2B5EF4-FFF2-40B4-BE49-F238E27FC236}">
                      <a16:creationId xmlns:a16="http://schemas.microsoft.com/office/drawing/2014/main" id="{A7515C5E-72D4-4915-BB49-95427EE12D7C}"/>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1" name="Rectangle 30">
                  <a:extLst>
                    <a:ext uri="{FF2B5EF4-FFF2-40B4-BE49-F238E27FC236}">
                      <a16:creationId xmlns:a16="http://schemas.microsoft.com/office/drawing/2014/main" id="{B1D806EC-2463-4BFC-99D5-E001BE7612E2}"/>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65" name="Group 31">
                <a:extLst>
                  <a:ext uri="{FF2B5EF4-FFF2-40B4-BE49-F238E27FC236}">
                    <a16:creationId xmlns:a16="http://schemas.microsoft.com/office/drawing/2014/main" id="{ACE655E8-D2D3-4CD8-925D-8D8722FC9CE8}"/>
                  </a:ext>
                </a:extLst>
              </p:cNvPr>
              <p:cNvGrpSpPr>
                <a:grpSpLocks/>
              </p:cNvGrpSpPr>
              <p:nvPr/>
            </p:nvGrpSpPr>
            <p:grpSpPr bwMode="auto">
              <a:xfrm>
                <a:off x="1728" y="2688"/>
                <a:ext cx="124" cy="336"/>
                <a:chOff x="4224" y="1968"/>
                <a:chExt cx="480" cy="286"/>
              </a:xfrm>
            </p:grpSpPr>
            <p:sp>
              <p:nvSpPr>
                <p:cNvPr id="66" name="Rectangle 32">
                  <a:extLst>
                    <a:ext uri="{FF2B5EF4-FFF2-40B4-BE49-F238E27FC236}">
                      <a16:creationId xmlns:a16="http://schemas.microsoft.com/office/drawing/2014/main" id="{359A93E8-FB54-4B12-B26F-E6821D17ACAB}"/>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7" name="Rectangle 33">
                  <a:extLst>
                    <a:ext uri="{FF2B5EF4-FFF2-40B4-BE49-F238E27FC236}">
                      <a16:creationId xmlns:a16="http://schemas.microsoft.com/office/drawing/2014/main" id="{C2E720A9-5161-4EC0-B92B-CDD6E51CD7C6}"/>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8" name="Rectangle 34">
                  <a:extLst>
                    <a:ext uri="{FF2B5EF4-FFF2-40B4-BE49-F238E27FC236}">
                      <a16:creationId xmlns:a16="http://schemas.microsoft.com/office/drawing/2014/main" id="{65894B32-CB43-4A4F-B214-25C7E946530F}"/>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sp>
          <p:nvSpPr>
            <p:cNvPr id="8" name="Freeform 35" descr="花束">
              <a:extLst>
                <a:ext uri="{FF2B5EF4-FFF2-40B4-BE49-F238E27FC236}">
                  <a16:creationId xmlns:a16="http://schemas.microsoft.com/office/drawing/2014/main" id="{8E935DBC-90BF-4814-A5E0-2E32108E6436}"/>
                </a:ext>
              </a:extLst>
            </p:cNvPr>
            <p:cNvSpPr>
              <a:spLocks/>
            </p:cNvSpPr>
            <p:nvPr/>
          </p:nvSpPr>
          <p:spPr bwMode="auto">
            <a:xfrm rot="-17722">
              <a:off x="1728" y="3264"/>
              <a:ext cx="816" cy="267"/>
            </a:xfrm>
            <a:custGeom>
              <a:avLst/>
              <a:gdLst/>
              <a:ahLst/>
              <a:cxnLst>
                <a:cxn ang="0">
                  <a:pos x="0" y="10"/>
                </a:cxn>
                <a:cxn ang="0">
                  <a:pos x="394" y="544"/>
                </a:cxn>
                <a:cxn ang="0">
                  <a:pos x="1130" y="544"/>
                </a:cxn>
                <a:cxn ang="0">
                  <a:pos x="1514" y="21"/>
                </a:cxn>
                <a:cxn ang="0">
                  <a:pos x="906" y="21"/>
                </a:cxn>
                <a:cxn ang="0">
                  <a:pos x="768" y="202"/>
                </a:cxn>
                <a:cxn ang="0">
                  <a:pos x="608" y="0"/>
                </a:cxn>
                <a:cxn ang="0">
                  <a:pos x="0" y="10"/>
                </a:cxn>
              </a:cxnLst>
              <a:rect l="0" t="0" r="r" b="b"/>
              <a:pathLst>
                <a:path w="1515" h="545">
                  <a:moveTo>
                    <a:pt x="0" y="10"/>
                  </a:moveTo>
                  <a:lnTo>
                    <a:pt x="394" y="544"/>
                  </a:lnTo>
                  <a:lnTo>
                    <a:pt x="1130" y="544"/>
                  </a:lnTo>
                  <a:lnTo>
                    <a:pt x="1514" y="21"/>
                  </a:lnTo>
                  <a:lnTo>
                    <a:pt x="906" y="21"/>
                  </a:lnTo>
                  <a:lnTo>
                    <a:pt x="768" y="202"/>
                  </a:lnTo>
                  <a:lnTo>
                    <a:pt x="608" y="0"/>
                  </a:lnTo>
                  <a:lnTo>
                    <a:pt x="0" y="10"/>
                  </a:lnTo>
                </a:path>
              </a:pathLst>
            </a:custGeom>
            <a:blipFill dpi="0" rotWithShape="0">
              <a:blip r:embed="rId3" cstate="print"/>
              <a:srcRect/>
              <a:tile tx="0" ty="0" sx="100000" sy="100000" flip="none" algn="tl"/>
            </a:blipFill>
            <a:ln w="25400" cap="rnd" cmpd="sng">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CCCCFF"/>
              </a:extrusionClr>
            </a:sp3d>
          </p:spPr>
          <p:txBody>
            <a:bodyPr>
              <a:flatTx/>
            </a:bodyPr>
            <a:lstStyle/>
            <a:p>
              <a:endParaRPr lang="zh-CN" altLang="en-US"/>
            </a:p>
          </p:txBody>
        </p:sp>
        <p:sp>
          <p:nvSpPr>
            <p:cNvPr id="9" name="Freeform 36" descr="花束">
              <a:extLst>
                <a:ext uri="{FF2B5EF4-FFF2-40B4-BE49-F238E27FC236}">
                  <a16:creationId xmlns:a16="http://schemas.microsoft.com/office/drawing/2014/main" id="{0378B0AF-93D6-46BA-A0F0-08C9C4A6C654}"/>
                </a:ext>
              </a:extLst>
            </p:cNvPr>
            <p:cNvSpPr>
              <a:spLocks/>
            </p:cNvSpPr>
            <p:nvPr/>
          </p:nvSpPr>
          <p:spPr bwMode="auto">
            <a:xfrm rot="-17722">
              <a:off x="3120" y="3120"/>
              <a:ext cx="816" cy="267"/>
            </a:xfrm>
            <a:custGeom>
              <a:avLst/>
              <a:gdLst/>
              <a:ahLst/>
              <a:cxnLst>
                <a:cxn ang="0">
                  <a:pos x="0" y="10"/>
                </a:cxn>
                <a:cxn ang="0">
                  <a:pos x="394" y="544"/>
                </a:cxn>
                <a:cxn ang="0">
                  <a:pos x="1130" y="544"/>
                </a:cxn>
                <a:cxn ang="0">
                  <a:pos x="1514" y="21"/>
                </a:cxn>
                <a:cxn ang="0">
                  <a:pos x="906" y="21"/>
                </a:cxn>
                <a:cxn ang="0">
                  <a:pos x="768" y="202"/>
                </a:cxn>
                <a:cxn ang="0">
                  <a:pos x="608" y="0"/>
                </a:cxn>
                <a:cxn ang="0">
                  <a:pos x="0" y="10"/>
                </a:cxn>
              </a:cxnLst>
              <a:rect l="0" t="0" r="r" b="b"/>
              <a:pathLst>
                <a:path w="1515" h="545">
                  <a:moveTo>
                    <a:pt x="0" y="10"/>
                  </a:moveTo>
                  <a:lnTo>
                    <a:pt x="394" y="544"/>
                  </a:lnTo>
                  <a:lnTo>
                    <a:pt x="1130" y="544"/>
                  </a:lnTo>
                  <a:lnTo>
                    <a:pt x="1514" y="21"/>
                  </a:lnTo>
                  <a:lnTo>
                    <a:pt x="906" y="21"/>
                  </a:lnTo>
                  <a:lnTo>
                    <a:pt x="768" y="202"/>
                  </a:lnTo>
                  <a:lnTo>
                    <a:pt x="608" y="0"/>
                  </a:lnTo>
                  <a:lnTo>
                    <a:pt x="0" y="10"/>
                  </a:lnTo>
                </a:path>
              </a:pathLst>
            </a:custGeom>
            <a:blipFill dpi="0" rotWithShape="0">
              <a:blip r:embed="rId3" cstate="print"/>
              <a:srcRect/>
              <a:tile tx="0" ty="0" sx="100000" sy="100000" flip="none" algn="tl"/>
            </a:blipFill>
            <a:ln w="25400" cap="rnd" cmpd="sng">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CCCCFF"/>
              </a:extrusionClr>
            </a:sp3d>
          </p:spPr>
          <p:txBody>
            <a:bodyPr>
              <a:flatTx/>
            </a:bodyPr>
            <a:lstStyle/>
            <a:p>
              <a:endParaRPr lang="zh-CN" altLang="en-US"/>
            </a:p>
          </p:txBody>
        </p:sp>
        <p:grpSp>
          <p:nvGrpSpPr>
            <p:cNvPr id="10" name="Group 37">
              <a:extLst>
                <a:ext uri="{FF2B5EF4-FFF2-40B4-BE49-F238E27FC236}">
                  <a16:creationId xmlns:a16="http://schemas.microsoft.com/office/drawing/2014/main" id="{FFF9AABB-4215-477D-8DFE-2AE27751FE26}"/>
                </a:ext>
              </a:extLst>
            </p:cNvPr>
            <p:cNvGrpSpPr>
              <a:grpSpLocks/>
            </p:cNvGrpSpPr>
            <p:nvPr/>
          </p:nvGrpSpPr>
          <p:grpSpPr bwMode="auto">
            <a:xfrm>
              <a:off x="3072" y="2654"/>
              <a:ext cx="912" cy="226"/>
              <a:chOff x="3120" y="2640"/>
              <a:chExt cx="912" cy="226"/>
            </a:xfrm>
          </p:grpSpPr>
          <p:sp>
            <p:nvSpPr>
              <p:cNvPr id="57" name="Rectangle 38">
                <a:extLst>
                  <a:ext uri="{FF2B5EF4-FFF2-40B4-BE49-F238E27FC236}">
                    <a16:creationId xmlns:a16="http://schemas.microsoft.com/office/drawing/2014/main" id="{2A2CB588-4A20-46AB-B7E5-11CF6356F42B}"/>
                  </a:ext>
                </a:extLst>
              </p:cNvPr>
              <p:cNvSpPr>
                <a:spLocks noChangeArrowheads="1"/>
              </p:cNvSpPr>
              <p:nvPr/>
            </p:nvSpPr>
            <p:spPr bwMode="auto">
              <a:xfrm>
                <a:off x="3600" y="2640"/>
                <a:ext cx="432"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8" name="Rectangle 39">
                <a:extLst>
                  <a:ext uri="{FF2B5EF4-FFF2-40B4-BE49-F238E27FC236}">
                    <a16:creationId xmlns:a16="http://schemas.microsoft.com/office/drawing/2014/main" id="{0FB192D5-BCC8-4551-8C2B-C94523274226}"/>
                  </a:ext>
                </a:extLst>
              </p:cNvPr>
              <p:cNvSpPr>
                <a:spLocks noChangeArrowheads="1"/>
              </p:cNvSpPr>
              <p:nvPr/>
            </p:nvSpPr>
            <p:spPr bwMode="auto">
              <a:xfrm>
                <a:off x="3600" y="2755"/>
                <a:ext cx="432"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9" name="Rectangle 40">
                <a:extLst>
                  <a:ext uri="{FF2B5EF4-FFF2-40B4-BE49-F238E27FC236}">
                    <a16:creationId xmlns:a16="http://schemas.microsoft.com/office/drawing/2014/main" id="{0FDCB166-F6AD-45A2-9729-B0D235D0A1CE}"/>
                  </a:ext>
                </a:extLst>
              </p:cNvPr>
              <p:cNvSpPr>
                <a:spLocks noChangeArrowheads="1"/>
              </p:cNvSpPr>
              <p:nvPr/>
            </p:nvSpPr>
            <p:spPr bwMode="auto">
              <a:xfrm>
                <a:off x="3244" y="2640"/>
                <a:ext cx="404"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0" name="Rectangle 41">
                <a:extLst>
                  <a:ext uri="{FF2B5EF4-FFF2-40B4-BE49-F238E27FC236}">
                    <a16:creationId xmlns:a16="http://schemas.microsoft.com/office/drawing/2014/main" id="{0775E5BA-04CE-4E17-B19F-4193342A1BED}"/>
                  </a:ext>
                </a:extLst>
              </p:cNvPr>
              <p:cNvSpPr>
                <a:spLocks noChangeArrowheads="1"/>
              </p:cNvSpPr>
              <p:nvPr/>
            </p:nvSpPr>
            <p:spPr bwMode="auto">
              <a:xfrm>
                <a:off x="3244" y="2755"/>
                <a:ext cx="404"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 name="Rectangle 42">
                <a:extLst>
                  <a:ext uri="{FF2B5EF4-FFF2-40B4-BE49-F238E27FC236}">
                    <a16:creationId xmlns:a16="http://schemas.microsoft.com/office/drawing/2014/main" id="{3860FBA0-38F5-406F-8200-642243AC509B}"/>
                  </a:ext>
                </a:extLst>
              </p:cNvPr>
              <p:cNvSpPr>
                <a:spLocks noChangeArrowheads="1"/>
              </p:cNvSpPr>
              <p:nvPr/>
            </p:nvSpPr>
            <p:spPr bwMode="auto">
              <a:xfrm>
                <a:off x="3120" y="2640"/>
                <a:ext cx="124"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2" name="Rectangle 43">
                <a:extLst>
                  <a:ext uri="{FF2B5EF4-FFF2-40B4-BE49-F238E27FC236}">
                    <a16:creationId xmlns:a16="http://schemas.microsoft.com/office/drawing/2014/main" id="{B781C758-DE3A-4A26-8225-3CBB9F52414C}"/>
                  </a:ext>
                </a:extLst>
              </p:cNvPr>
              <p:cNvSpPr>
                <a:spLocks noChangeArrowheads="1"/>
              </p:cNvSpPr>
              <p:nvPr/>
            </p:nvSpPr>
            <p:spPr bwMode="auto">
              <a:xfrm>
                <a:off x="3120" y="2755"/>
                <a:ext cx="124"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11" name="Line 44">
              <a:extLst>
                <a:ext uri="{FF2B5EF4-FFF2-40B4-BE49-F238E27FC236}">
                  <a16:creationId xmlns:a16="http://schemas.microsoft.com/office/drawing/2014/main" id="{E381B8DB-FA26-4E42-B6AF-667CF03BF663}"/>
                </a:ext>
              </a:extLst>
            </p:cNvPr>
            <p:cNvSpPr>
              <a:spLocks noChangeShapeType="1"/>
            </p:cNvSpPr>
            <p:nvPr/>
          </p:nvSpPr>
          <p:spPr bwMode="auto">
            <a:xfrm>
              <a:off x="1488" y="1056"/>
              <a:ext cx="0"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 name="Line 45">
              <a:extLst>
                <a:ext uri="{FF2B5EF4-FFF2-40B4-BE49-F238E27FC236}">
                  <a16:creationId xmlns:a16="http://schemas.microsoft.com/office/drawing/2014/main" id="{AE2A2AC9-9827-4B58-820A-88F1095BAAAE}"/>
                </a:ext>
              </a:extLst>
            </p:cNvPr>
            <p:cNvSpPr>
              <a:spLocks noChangeShapeType="1"/>
            </p:cNvSpPr>
            <p:nvPr/>
          </p:nvSpPr>
          <p:spPr bwMode="auto">
            <a:xfrm>
              <a:off x="2688" y="960"/>
              <a:ext cx="0" cy="2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 name="Line 48">
              <a:extLst>
                <a:ext uri="{FF2B5EF4-FFF2-40B4-BE49-F238E27FC236}">
                  <a16:creationId xmlns:a16="http://schemas.microsoft.com/office/drawing/2014/main" id="{236015E3-F922-436A-9813-133E62117A7A}"/>
                </a:ext>
              </a:extLst>
            </p:cNvPr>
            <p:cNvSpPr>
              <a:spLocks noChangeShapeType="1"/>
            </p:cNvSpPr>
            <p:nvPr/>
          </p:nvSpPr>
          <p:spPr bwMode="auto">
            <a:xfrm>
              <a:off x="2640" y="1968"/>
              <a:ext cx="0" cy="384"/>
            </a:xfrm>
            <a:prstGeom prst="line">
              <a:avLst/>
            </a:prstGeom>
            <a:noFill/>
            <a:ln w="28575">
              <a:solidFill>
                <a:srgbClr val="008000"/>
              </a:solidFill>
              <a:round/>
              <a:headEnd/>
              <a:tailEnd/>
            </a:ln>
          </p:spPr>
          <p:txBody>
            <a:bodyPr wrap="none" anchor="ctr"/>
            <a:lstStyle/>
            <a:p>
              <a:endParaRPr lang="zh-CN" altLang="en-US"/>
            </a:p>
          </p:txBody>
        </p:sp>
        <p:sp>
          <p:nvSpPr>
            <p:cNvPr id="14" name="Line 49">
              <a:extLst>
                <a:ext uri="{FF2B5EF4-FFF2-40B4-BE49-F238E27FC236}">
                  <a16:creationId xmlns:a16="http://schemas.microsoft.com/office/drawing/2014/main" id="{34220461-9287-4004-8F32-B6D7957DB5FB}"/>
                </a:ext>
              </a:extLst>
            </p:cNvPr>
            <p:cNvSpPr>
              <a:spLocks noChangeShapeType="1"/>
            </p:cNvSpPr>
            <p:nvPr/>
          </p:nvSpPr>
          <p:spPr bwMode="auto">
            <a:xfrm>
              <a:off x="1776" y="2352"/>
              <a:ext cx="1344" cy="0"/>
            </a:xfrm>
            <a:prstGeom prst="line">
              <a:avLst/>
            </a:prstGeom>
            <a:noFill/>
            <a:ln w="28575">
              <a:solidFill>
                <a:srgbClr val="008000"/>
              </a:solidFill>
              <a:round/>
              <a:headEnd/>
              <a:tailEnd/>
            </a:ln>
          </p:spPr>
          <p:txBody>
            <a:bodyPr wrap="none" anchor="ctr"/>
            <a:lstStyle/>
            <a:p>
              <a:endParaRPr lang="zh-CN" altLang="en-US"/>
            </a:p>
          </p:txBody>
        </p:sp>
        <p:sp>
          <p:nvSpPr>
            <p:cNvPr id="15" name="Line 50">
              <a:extLst>
                <a:ext uri="{FF2B5EF4-FFF2-40B4-BE49-F238E27FC236}">
                  <a16:creationId xmlns:a16="http://schemas.microsoft.com/office/drawing/2014/main" id="{89AC8CB3-CBB3-491C-A42E-F8668BA4D3E0}"/>
                </a:ext>
              </a:extLst>
            </p:cNvPr>
            <p:cNvSpPr>
              <a:spLocks noChangeShapeType="1"/>
            </p:cNvSpPr>
            <p:nvPr/>
          </p:nvSpPr>
          <p:spPr bwMode="auto">
            <a:xfrm>
              <a:off x="1773" y="2352"/>
              <a:ext cx="0" cy="336"/>
            </a:xfrm>
            <a:prstGeom prst="line">
              <a:avLst/>
            </a:prstGeom>
            <a:noFill/>
            <a:ln w="28575">
              <a:solidFill>
                <a:srgbClr val="008000"/>
              </a:solidFill>
              <a:round/>
              <a:headEnd/>
              <a:tailEnd type="triangle" w="med" len="med"/>
            </a:ln>
          </p:spPr>
          <p:txBody>
            <a:bodyPr wrap="none" anchor="ctr"/>
            <a:lstStyle/>
            <a:p>
              <a:endParaRPr lang="zh-CN" altLang="en-US"/>
            </a:p>
          </p:txBody>
        </p:sp>
        <p:sp>
          <p:nvSpPr>
            <p:cNvPr id="16" name="Line 51">
              <a:extLst>
                <a:ext uri="{FF2B5EF4-FFF2-40B4-BE49-F238E27FC236}">
                  <a16:creationId xmlns:a16="http://schemas.microsoft.com/office/drawing/2014/main" id="{B1D8783D-318F-430F-A961-D16E41A8794C}"/>
                </a:ext>
              </a:extLst>
            </p:cNvPr>
            <p:cNvSpPr>
              <a:spLocks noChangeShapeType="1"/>
            </p:cNvSpPr>
            <p:nvPr/>
          </p:nvSpPr>
          <p:spPr bwMode="auto">
            <a:xfrm>
              <a:off x="3120" y="2352"/>
              <a:ext cx="0" cy="336"/>
            </a:xfrm>
            <a:prstGeom prst="line">
              <a:avLst/>
            </a:prstGeom>
            <a:noFill/>
            <a:ln w="28575">
              <a:solidFill>
                <a:srgbClr val="008000"/>
              </a:solidFill>
              <a:round/>
              <a:headEnd/>
              <a:tailEnd type="triangle" w="med" len="med"/>
            </a:ln>
          </p:spPr>
          <p:txBody>
            <a:bodyPr wrap="none" anchor="ctr"/>
            <a:lstStyle/>
            <a:p>
              <a:endParaRPr lang="zh-CN" altLang="en-US"/>
            </a:p>
          </p:txBody>
        </p:sp>
        <p:sp>
          <p:nvSpPr>
            <p:cNvPr id="17" name="Line 52">
              <a:extLst>
                <a:ext uri="{FF2B5EF4-FFF2-40B4-BE49-F238E27FC236}">
                  <a16:creationId xmlns:a16="http://schemas.microsoft.com/office/drawing/2014/main" id="{60B6FBB4-1AB3-432C-8639-4F64118905FE}"/>
                </a:ext>
              </a:extLst>
            </p:cNvPr>
            <p:cNvSpPr>
              <a:spLocks noChangeShapeType="1"/>
            </p:cNvSpPr>
            <p:nvPr/>
          </p:nvSpPr>
          <p:spPr bwMode="auto">
            <a:xfrm>
              <a:off x="3888" y="1632"/>
              <a:ext cx="0" cy="432"/>
            </a:xfrm>
            <a:prstGeom prst="line">
              <a:avLst/>
            </a:prstGeom>
            <a:noFill/>
            <a:ln w="28575">
              <a:solidFill>
                <a:schemeClr val="accent2"/>
              </a:solidFill>
              <a:round/>
              <a:headEnd/>
              <a:tailEnd/>
            </a:ln>
          </p:spPr>
          <p:txBody>
            <a:bodyPr wrap="none" anchor="ctr"/>
            <a:lstStyle/>
            <a:p>
              <a:endParaRPr lang="zh-CN" altLang="en-US"/>
            </a:p>
          </p:txBody>
        </p:sp>
        <p:sp>
          <p:nvSpPr>
            <p:cNvPr id="18" name="Line 53">
              <a:extLst>
                <a:ext uri="{FF2B5EF4-FFF2-40B4-BE49-F238E27FC236}">
                  <a16:creationId xmlns:a16="http://schemas.microsoft.com/office/drawing/2014/main" id="{DEC5BB95-2D61-4F47-9CAD-2626419B875F}"/>
                </a:ext>
              </a:extLst>
            </p:cNvPr>
            <p:cNvSpPr>
              <a:spLocks noChangeShapeType="1"/>
            </p:cNvSpPr>
            <p:nvPr/>
          </p:nvSpPr>
          <p:spPr bwMode="auto">
            <a:xfrm>
              <a:off x="2112" y="2064"/>
              <a:ext cx="1776" cy="0"/>
            </a:xfrm>
            <a:prstGeom prst="line">
              <a:avLst/>
            </a:prstGeom>
            <a:noFill/>
            <a:ln w="28575">
              <a:solidFill>
                <a:schemeClr val="accent2"/>
              </a:solidFill>
              <a:round/>
              <a:headEnd/>
              <a:tailEnd/>
            </a:ln>
          </p:spPr>
          <p:txBody>
            <a:bodyPr wrap="none" anchor="ctr"/>
            <a:lstStyle/>
            <a:p>
              <a:endParaRPr lang="zh-CN" altLang="en-US"/>
            </a:p>
          </p:txBody>
        </p:sp>
        <p:sp>
          <p:nvSpPr>
            <p:cNvPr id="19" name="Line 54">
              <a:extLst>
                <a:ext uri="{FF2B5EF4-FFF2-40B4-BE49-F238E27FC236}">
                  <a16:creationId xmlns:a16="http://schemas.microsoft.com/office/drawing/2014/main" id="{1DF05E23-F291-46AB-A0C0-7514F36B96B5}"/>
                </a:ext>
              </a:extLst>
            </p:cNvPr>
            <p:cNvSpPr>
              <a:spLocks noChangeShapeType="1"/>
            </p:cNvSpPr>
            <p:nvPr/>
          </p:nvSpPr>
          <p:spPr bwMode="auto">
            <a:xfrm>
              <a:off x="2097" y="2064"/>
              <a:ext cx="0" cy="624"/>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20" name="Line 55">
              <a:extLst>
                <a:ext uri="{FF2B5EF4-FFF2-40B4-BE49-F238E27FC236}">
                  <a16:creationId xmlns:a16="http://schemas.microsoft.com/office/drawing/2014/main" id="{A8DAC158-AD2E-425A-A6CE-4E0460693CBB}"/>
                </a:ext>
              </a:extLst>
            </p:cNvPr>
            <p:cNvSpPr>
              <a:spLocks noChangeShapeType="1"/>
            </p:cNvSpPr>
            <p:nvPr/>
          </p:nvSpPr>
          <p:spPr bwMode="auto">
            <a:xfrm>
              <a:off x="3456" y="2064"/>
              <a:ext cx="0" cy="624"/>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21" name="Line 56">
              <a:extLst>
                <a:ext uri="{FF2B5EF4-FFF2-40B4-BE49-F238E27FC236}">
                  <a16:creationId xmlns:a16="http://schemas.microsoft.com/office/drawing/2014/main" id="{057A8142-F8EC-4612-B308-087636A0AE0A}"/>
                </a:ext>
              </a:extLst>
            </p:cNvPr>
            <p:cNvSpPr>
              <a:spLocks noChangeShapeType="1"/>
            </p:cNvSpPr>
            <p:nvPr/>
          </p:nvSpPr>
          <p:spPr bwMode="auto">
            <a:xfrm>
              <a:off x="4128" y="1647"/>
              <a:ext cx="0" cy="576"/>
            </a:xfrm>
            <a:prstGeom prst="line">
              <a:avLst/>
            </a:prstGeom>
            <a:noFill/>
            <a:ln w="28575">
              <a:solidFill>
                <a:schemeClr val="accent1"/>
              </a:solidFill>
              <a:round/>
              <a:headEnd/>
              <a:tailEnd/>
            </a:ln>
          </p:spPr>
          <p:txBody>
            <a:bodyPr wrap="none" anchor="ctr"/>
            <a:lstStyle/>
            <a:p>
              <a:endParaRPr lang="zh-CN" altLang="en-US"/>
            </a:p>
          </p:txBody>
        </p:sp>
        <p:sp>
          <p:nvSpPr>
            <p:cNvPr id="22" name="Line 57">
              <a:extLst>
                <a:ext uri="{FF2B5EF4-FFF2-40B4-BE49-F238E27FC236}">
                  <a16:creationId xmlns:a16="http://schemas.microsoft.com/office/drawing/2014/main" id="{94F943A9-6E33-47DD-9CE5-7C21433803CA}"/>
                </a:ext>
              </a:extLst>
            </p:cNvPr>
            <p:cNvSpPr>
              <a:spLocks noChangeShapeType="1"/>
            </p:cNvSpPr>
            <p:nvPr/>
          </p:nvSpPr>
          <p:spPr bwMode="auto">
            <a:xfrm>
              <a:off x="2496" y="2208"/>
              <a:ext cx="1632" cy="0"/>
            </a:xfrm>
            <a:prstGeom prst="line">
              <a:avLst/>
            </a:prstGeom>
            <a:noFill/>
            <a:ln w="28575">
              <a:solidFill>
                <a:schemeClr val="accent1"/>
              </a:solidFill>
              <a:round/>
              <a:headEnd/>
              <a:tailEnd/>
            </a:ln>
          </p:spPr>
          <p:txBody>
            <a:bodyPr wrap="none" anchor="ctr"/>
            <a:lstStyle/>
            <a:p>
              <a:endParaRPr lang="zh-CN" altLang="en-US"/>
            </a:p>
          </p:txBody>
        </p:sp>
        <p:sp>
          <p:nvSpPr>
            <p:cNvPr id="23" name="Line 58">
              <a:extLst>
                <a:ext uri="{FF2B5EF4-FFF2-40B4-BE49-F238E27FC236}">
                  <a16:creationId xmlns:a16="http://schemas.microsoft.com/office/drawing/2014/main" id="{B938EC4F-334D-403A-AE1D-E62B2AC20E60}"/>
                </a:ext>
              </a:extLst>
            </p:cNvPr>
            <p:cNvSpPr>
              <a:spLocks noChangeShapeType="1"/>
            </p:cNvSpPr>
            <p:nvPr/>
          </p:nvSpPr>
          <p:spPr bwMode="auto">
            <a:xfrm>
              <a:off x="2496" y="2208"/>
              <a:ext cx="0" cy="480"/>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24" name="Line 59">
              <a:extLst>
                <a:ext uri="{FF2B5EF4-FFF2-40B4-BE49-F238E27FC236}">
                  <a16:creationId xmlns:a16="http://schemas.microsoft.com/office/drawing/2014/main" id="{DA79A73D-70F9-4161-A641-7FEA5C6F97D8}"/>
                </a:ext>
              </a:extLst>
            </p:cNvPr>
            <p:cNvSpPr>
              <a:spLocks noChangeShapeType="1"/>
            </p:cNvSpPr>
            <p:nvPr/>
          </p:nvSpPr>
          <p:spPr bwMode="auto">
            <a:xfrm>
              <a:off x="3840" y="2208"/>
              <a:ext cx="0" cy="480"/>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25" name="Line 60">
              <a:extLst>
                <a:ext uri="{FF2B5EF4-FFF2-40B4-BE49-F238E27FC236}">
                  <a16:creationId xmlns:a16="http://schemas.microsoft.com/office/drawing/2014/main" id="{7932F7F2-1EF4-408F-8DBE-50069667B074}"/>
                </a:ext>
              </a:extLst>
            </p:cNvPr>
            <p:cNvSpPr>
              <a:spLocks noChangeShapeType="1"/>
            </p:cNvSpPr>
            <p:nvPr/>
          </p:nvSpPr>
          <p:spPr bwMode="auto">
            <a:xfrm>
              <a:off x="1968" y="3024"/>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6" name="Line 61">
              <a:extLst>
                <a:ext uri="{FF2B5EF4-FFF2-40B4-BE49-F238E27FC236}">
                  <a16:creationId xmlns:a16="http://schemas.microsoft.com/office/drawing/2014/main" id="{B4110BC5-8E81-4FCC-8846-106F9B63E003}"/>
                </a:ext>
              </a:extLst>
            </p:cNvPr>
            <p:cNvSpPr>
              <a:spLocks noChangeShapeType="1"/>
            </p:cNvSpPr>
            <p:nvPr/>
          </p:nvSpPr>
          <p:spPr bwMode="auto">
            <a:xfrm>
              <a:off x="2448" y="3024"/>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7" name="Line 62">
              <a:extLst>
                <a:ext uri="{FF2B5EF4-FFF2-40B4-BE49-F238E27FC236}">
                  <a16:creationId xmlns:a16="http://schemas.microsoft.com/office/drawing/2014/main" id="{584AAFB2-B787-4BAD-B19D-46E4762D4504}"/>
                </a:ext>
              </a:extLst>
            </p:cNvPr>
            <p:cNvSpPr>
              <a:spLocks noChangeShapeType="1"/>
            </p:cNvSpPr>
            <p:nvPr/>
          </p:nvSpPr>
          <p:spPr bwMode="auto">
            <a:xfrm>
              <a:off x="3360" y="2880"/>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 name="Line 63">
              <a:extLst>
                <a:ext uri="{FF2B5EF4-FFF2-40B4-BE49-F238E27FC236}">
                  <a16:creationId xmlns:a16="http://schemas.microsoft.com/office/drawing/2014/main" id="{70C244F2-681F-49D2-8B34-533A4E012E0D}"/>
                </a:ext>
              </a:extLst>
            </p:cNvPr>
            <p:cNvSpPr>
              <a:spLocks noChangeShapeType="1"/>
            </p:cNvSpPr>
            <p:nvPr/>
          </p:nvSpPr>
          <p:spPr bwMode="auto">
            <a:xfrm>
              <a:off x="3840" y="2880"/>
              <a:ext cx="0" cy="192"/>
            </a:xfrm>
            <a:prstGeom prst="line">
              <a:avLst/>
            </a:prstGeom>
            <a:noFill/>
            <a:ln w="9525">
              <a:solidFill>
                <a:schemeClr val="tx1"/>
              </a:solidFill>
              <a:round/>
              <a:headEnd/>
              <a:tailEnd type="triangle" w="med" len="med"/>
            </a:ln>
          </p:spPr>
          <p:txBody>
            <a:bodyPr wrap="none" anchor="ctr"/>
            <a:lstStyle/>
            <a:p>
              <a:endParaRPr lang="zh-CN" altLang="en-US"/>
            </a:p>
          </p:txBody>
        </p:sp>
        <p:grpSp>
          <p:nvGrpSpPr>
            <p:cNvPr id="29" name="Group 64">
              <a:extLst>
                <a:ext uri="{FF2B5EF4-FFF2-40B4-BE49-F238E27FC236}">
                  <a16:creationId xmlns:a16="http://schemas.microsoft.com/office/drawing/2014/main" id="{63FBD07A-4B00-42B3-9DB1-EC64EE821E22}"/>
                </a:ext>
              </a:extLst>
            </p:cNvPr>
            <p:cNvGrpSpPr>
              <a:grpSpLocks/>
            </p:cNvGrpSpPr>
            <p:nvPr/>
          </p:nvGrpSpPr>
          <p:grpSpPr bwMode="auto">
            <a:xfrm>
              <a:off x="1182" y="1296"/>
              <a:ext cx="546" cy="576"/>
              <a:chOff x="1182" y="1296"/>
              <a:chExt cx="546" cy="576"/>
            </a:xfrm>
          </p:grpSpPr>
          <p:sp>
            <p:nvSpPr>
              <p:cNvPr id="51" name="Rectangle 65">
                <a:extLst>
                  <a:ext uri="{FF2B5EF4-FFF2-40B4-BE49-F238E27FC236}">
                    <a16:creationId xmlns:a16="http://schemas.microsoft.com/office/drawing/2014/main" id="{27C3AB48-832D-4783-9FCC-528D2DA28DA7}"/>
                  </a:ext>
                </a:extLst>
              </p:cNvPr>
              <p:cNvSpPr>
                <a:spLocks noChangeArrowheads="1"/>
              </p:cNvSpPr>
              <p:nvPr/>
            </p:nvSpPr>
            <p:spPr bwMode="auto">
              <a:xfrm>
                <a:off x="1182" y="129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2" name="Rectangle 66">
                <a:extLst>
                  <a:ext uri="{FF2B5EF4-FFF2-40B4-BE49-F238E27FC236}">
                    <a16:creationId xmlns:a16="http://schemas.microsoft.com/office/drawing/2014/main" id="{C359616E-30FE-42F9-B7C9-44727996DECD}"/>
                  </a:ext>
                </a:extLst>
              </p:cNvPr>
              <p:cNvSpPr>
                <a:spLocks noChangeArrowheads="1"/>
              </p:cNvSpPr>
              <p:nvPr/>
            </p:nvSpPr>
            <p:spPr bwMode="auto">
              <a:xfrm>
                <a:off x="1182" y="1392"/>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3" name="Rectangle 67">
                <a:extLst>
                  <a:ext uri="{FF2B5EF4-FFF2-40B4-BE49-F238E27FC236}">
                    <a16:creationId xmlns:a16="http://schemas.microsoft.com/office/drawing/2014/main" id="{2094C7A2-8C03-4C11-977D-BB6C1B696CCE}"/>
                  </a:ext>
                </a:extLst>
              </p:cNvPr>
              <p:cNvSpPr>
                <a:spLocks noChangeArrowheads="1"/>
              </p:cNvSpPr>
              <p:nvPr/>
            </p:nvSpPr>
            <p:spPr bwMode="auto">
              <a:xfrm>
                <a:off x="1182" y="1488"/>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4" name="Rectangle 68">
                <a:extLst>
                  <a:ext uri="{FF2B5EF4-FFF2-40B4-BE49-F238E27FC236}">
                    <a16:creationId xmlns:a16="http://schemas.microsoft.com/office/drawing/2014/main" id="{0D39FBD1-8A5B-4282-BF62-902BCC29F599}"/>
                  </a:ext>
                </a:extLst>
              </p:cNvPr>
              <p:cNvSpPr>
                <a:spLocks noChangeArrowheads="1"/>
              </p:cNvSpPr>
              <p:nvPr/>
            </p:nvSpPr>
            <p:spPr bwMode="auto">
              <a:xfrm>
                <a:off x="1182" y="1584"/>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5" name="Rectangle 69">
                <a:extLst>
                  <a:ext uri="{FF2B5EF4-FFF2-40B4-BE49-F238E27FC236}">
                    <a16:creationId xmlns:a16="http://schemas.microsoft.com/office/drawing/2014/main" id="{99807E91-CD15-4632-8D85-815EAEFD99BF}"/>
                  </a:ext>
                </a:extLst>
              </p:cNvPr>
              <p:cNvSpPr>
                <a:spLocks noChangeArrowheads="1"/>
              </p:cNvSpPr>
              <p:nvPr/>
            </p:nvSpPr>
            <p:spPr bwMode="auto">
              <a:xfrm>
                <a:off x="1182" y="1680"/>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6" name="Rectangle 70">
                <a:extLst>
                  <a:ext uri="{FF2B5EF4-FFF2-40B4-BE49-F238E27FC236}">
                    <a16:creationId xmlns:a16="http://schemas.microsoft.com/office/drawing/2014/main" id="{BC75CE17-4AB5-429C-939D-E773F0231702}"/>
                  </a:ext>
                </a:extLst>
              </p:cNvPr>
              <p:cNvSpPr>
                <a:spLocks noChangeArrowheads="1"/>
              </p:cNvSpPr>
              <p:nvPr/>
            </p:nvSpPr>
            <p:spPr bwMode="auto">
              <a:xfrm>
                <a:off x="1182" y="177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30" name="Group 71">
              <a:extLst>
                <a:ext uri="{FF2B5EF4-FFF2-40B4-BE49-F238E27FC236}">
                  <a16:creationId xmlns:a16="http://schemas.microsoft.com/office/drawing/2014/main" id="{BBBEED75-0628-4EE8-8C53-8A5C16A92D42}"/>
                </a:ext>
              </a:extLst>
            </p:cNvPr>
            <p:cNvGrpSpPr>
              <a:grpSpLocks/>
            </p:cNvGrpSpPr>
            <p:nvPr/>
          </p:nvGrpSpPr>
          <p:grpSpPr bwMode="auto">
            <a:xfrm>
              <a:off x="2415" y="1248"/>
              <a:ext cx="480" cy="720"/>
              <a:chOff x="1182" y="1296"/>
              <a:chExt cx="546" cy="576"/>
            </a:xfrm>
          </p:grpSpPr>
          <p:sp>
            <p:nvSpPr>
              <p:cNvPr id="45" name="Rectangle 72">
                <a:extLst>
                  <a:ext uri="{FF2B5EF4-FFF2-40B4-BE49-F238E27FC236}">
                    <a16:creationId xmlns:a16="http://schemas.microsoft.com/office/drawing/2014/main" id="{25E182A9-5A66-4943-9E41-EC0B8F428D95}"/>
                  </a:ext>
                </a:extLst>
              </p:cNvPr>
              <p:cNvSpPr>
                <a:spLocks noChangeArrowheads="1"/>
              </p:cNvSpPr>
              <p:nvPr/>
            </p:nvSpPr>
            <p:spPr bwMode="auto">
              <a:xfrm>
                <a:off x="1182" y="129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6" name="Rectangle 73">
                <a:extLst>
                  <a:ext uri="{FF2B5EF4-FFF2-40B4-BE49-F238E27FC236}">
                    <a16:creationId xmlns:a16="http://schemas.microsoft.com/office/drawing/2014/main" id="{D18584A6-5497-4493-8730-248F5E4925D8}"/>
                  </a:ext>
                </a:extLst>
              </p:cNvPr>
              <p:cNvSpPr>
                <a:spLocks noChangeArrowheads="1"/>
              </p:cNvSpPr>
              <p:nvPr/>
            </p:nvSpPr>
            <p:spPr bwMode="auto">
              <a:xfrm>
                <a:off x="1182" y="1392"/>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7" name="Rectangle 74">
                <a:extLst>
                  <a:ext uri="{FF2B5EF4-FFF2-40B4-BE49-F238E27FC236}">
                    <a16:creationId xmlns:a16="http://schemas.microsoft.com/office/drawing/2014/main" id="{A9F979B9-67F5-4F53-A294-D2D3587937AA}"/>
                  </a:ext>
                </a:extLst>
              </p:cNvPr>
              <p:cNvSpPr>
                <a:spLocks noChangeArrowheads="1"/>
              </p:cNvSpPr>
              <p:nvPr/>
            </p:nvSpPr>
            <p:spPr bwMode="auto">
              <a:xfrm>
                <a:off x="1182" y="1488"/>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8" name="Rectangle 75">
                <a:extLst>
                  <a:ext uri="{FF2B5EF4-FFF2-40B4-BE49-F238E27FC236}">
                    <a16:creationId xmlns:a16="http://schemas.microsoft.com/office/drawing/2014/main" id="{3F2E0C05-7197-41D6-8B81-0E3C6253A0F3}"/>
                  </a:ext>
                </a:extLst>
              </p:cNvPr>
              <p:cNvSpPr>
                <a:spLocks noChangeArrowheads="1"/>
              </p:cNvSpPr>
              <p:nvPr/>
            </p:nvSpPr>
            <p:spPr bwMode="auto">
              <a:xfrm>
                <a:off x="1182" y="1584"/>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9" name="Rectangle 76">
                <a:extLst>
                  <a:ext uri="{FF2B5EF4-FFF2-40B4-BE49-F238E27FC236}">
                    <a16:creationId xmlns:a16="http://schemas.microsoft.com/office/drawing/2014/main" id="{0A56C617-D599-4434-B419-D0BECD01C579}"/>
                  </a:ext>
                </a:extLst>
              </p:cNvPr>
              <p:cNvSpPr>
                <a:spLocks noChangeArrowheads="1"/>
              </p:cNvSpPr>
              <p:nvPr/>
            </p:nvSpPr>
            <p:spPr bwMode="auto">
              <a:xfrm>
                <a:off x="1182" y="1680"/>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0" name="Rectangle 77">
                <a:extLst>
                  <a:ext uri="{FF2B5EF4-FFF2-40B4-BE49-F238E27FC236}">
                    <a16:creationId xmlns:a16="http://schemas.microsoft.com/office/drawing/2014/main" id="{314CBA05-C42C-4F78-AD88-8561EED7A211}"/>
                  </a:ext>
                </a:extLst>
              </p:cNvPr>
              <p:cNvSpPr>
                <a:spLocks noChangeArrowheads="1"/>
              </p:cNvSpPr>
              <p:nvPr/>
            </p:nvSpPr>
            <p:spPr bwMode="auto">
              <a:xfrm>
                <a:off x="1182" y="177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31" name="Line 78">
              <a:extLst>
                <a:ext uri="{FF2B5EF4-FFF2-40B4-BE49-F238E27FC236}">
                  <a16:creationId xmlns:a16="http://schemas.microsoft.com/office/drawing/2014/main" id="{D8760060-776D-48AC-871C-8CA57AC92891}"/>
                </a:ext>
              </a:extLst>
            </p:cNvPr>
            <p:cNvSpPr>
              <a:spLocks noChangeShapeType="1"/>
            </p:cNvSpPr>
            <p:nvPr/>
          </p:nvSpPr>
          <p:spPr bwMode="auto">
            <a:xfrm>
              <a:off x="2112" y="3504"/>
              <a:ext cx="0"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2" name="Line 79">
              <a:extLst>
                <a:ext uri="{FF2B5EF4-FFF2-40B4-BE49-F238E27FC236}">
                  <a16:creationId xmlns:a16="http://schemas.microsoft.com/office/drawing/2014/main" id="{ACA4FC32-E1EF-45EF-8B80-628819908343}"/>
                </a:ext>
              </a:extLst>
            </p:cNvPr>
            <p:cNvSpPr>
              <a:spLocks noChangeShapeType="1"/>
            </p:cNvSpPr>
            <p:nvPr/>
          </p:nvSpPr>
          <p:spPr bwMode="auto">
            <a:xfrm>
              <a:off x="3552" y="3360"/>
              <a:ext cx="0" cy="384"/>
            </a:xfrm>
            <a:prstGeom prst="line">
              <a:avLst/>
            </a:prstGeom>
            <a:noFill/>
            <a:ln w="9525">
              <a:solidFill>
                <a:schemeClr val="tx1"/>
              </a:solidFill>
              <a:round/>
              <a:headEnd/>
              <a:tailEnd type="triangle" w="med" len="med"/>
            </a:ln>
          </p:spPr>
          <p:txBody>
            <a:bodyPr wrap="none" anchor="ctr"/>
            <a:lstStyle/>
            <a:p>
              <a:endParaRPr lang="zh-CN" altLang="en-US"/>
            </a:p>
          </p:txBody>
        </p:sp>
        <p:sp>
          <p:nvSpPr>
            <p:cNvPr id="33" name="Line 80">
              <a:extLst>
                <a:ext uri="{FF2B5EF4-FFF2-40B4-BE49-F238E27FC236}">
                  <a16:creationId xmlns:a16="http://schemas.microsoft.com/office/drawing/2014/main" id="{E21F7A95-7250-43D6-A3D5-D353B74BA6DD}"/>
                </a:ext>
              </a:extLst>
            </p:cNvPr>
            <p:cNvSpPr>
              <a:spLocks noChangeShapeType="1"/>
            </p:cNvSpPr>
            <p:nvPr/>
          </p:nvSpPr>
          <p:spPr bwMode="auto">
            <a:xfrm>
              <a:off x="816" y="3744"/>
              <a:ext cx="4224" cy="0"/>
            </a:xfrm>
            <a:prstGeom prst="line">
              <a:avLst/>
            </a:prstGeom>
            <a:noFill/>
            <a:ln w="38100">
              <a:solidFill>
                <a:srgbClr val="FF0000"/>
              </a:solidFill>
              <a:round/>
              <a:headEnd/>
              <a:tailEnd/>
            </a:ln>
          </p:spPr>
          <p:txBody>
            <a:bodyPr wrap="none" anchor="ctr"/>
            <a:lstStyle/>
            <a:p>
              <a:endParaRPr lang="zh-CN" altLang="en-US"/>
            </a:p>
          </p:txBody>
        </p:sp>
        <p:sp>
          <p:nvSpPr>
            <p:cNvPr id="34" name="Line 81">
              <a:extLst>
                <a:ext uri="{FF2B5EF4-FFF2-40B4-BE49-F238E27FC236}">
                  <a16:creationId xmlns:a16="http://schemas.microsoft.com/office/drawing/2014/main" id="{66AA3F17-9D29-4E6D-B2C5-19DCA9437D29}"/>
                </a:ext>
              </a:extLst>
            </p:cNvPr>
            <p:cNvSpPr>
              <a:spLocks noChangeShapeType="1"/>
            </p:cNvSpPr>
            <p:nvPr/>
          </p:nvSpPr>
          <p:spPr bwMode="auto">
            <a:xfrm flipV="1">
              <a:off x="816" y="2544"/>
              <a:ext cx="0" cy="1200"/>
            </a:xfrm>
            <a:prstGeom prst="line">
              <a:avLst/>
            </a:prstGeom>
            <a:noFill/>
            <a:ln w="38100">
              <a:solidFill>
                <a:srgbClr val="FF0000"/>
              </a:solidFill>
              <a:round/>
              <a:headEnd/>
              <a:tailEnd/>
            </a:ln>
          </p:spPr>
          <p:txBody>
            <a:bodyPr wrap="none" anchor="ctr"/>
            <a:lstStyle/>
            <a:p>
              <a:endParaRPr lang="zh-CN" altLang="en-US"/>
            </a:p>
          </p:txBody>
        </p:sp>
        <p:sp>
          <p:nvSpPr>
            <p:cNvPr id="35" name="Line 82">
              <a:extLst>
                <a:ext uri="{FF2B5EF4-FFF2-40B4-BE49-F238E27FC236}">
                  <a16:creationId xmlns:a16="http://schemas.microsoft.com/office/drawing/2014/main" id="{E2636BBD-F34A-4DCF-9DD1-54C4EAAA9BC0}"/>
                </a:ext>
              </a:extLst>
            </p:cNvPr>
            <p:cNvSpPr>
              <a:spLocks noChangeShapeType="1"/>
            </p:cNvSpPr>
            <p:nvPr/>
          </p:nvSpPr>
          <p:spPr bwMode="auto">
            <a:xfrm>
              <a:off x="816" y="2544"/>
              <a:ext cx="576" cy="0"/>
            </a:xfrm>
            <a:prstGeom prst="line">
              <a:avLst/>
            </a:prstGeom>
            <a:noFill/>
            <a:ln w="38100">
              <a:solidFill>
                <a:srgbClr val="FF0000"/>
              </a:solidFill>
              <a:round/>
              <a:headEnd/>
              <a:tailEnd/>
            </a:ln>
          </p:spPr>
          <p:txBody>
            <a:bodyPr wrap="none" anchor="ctr"/>
            <a:lstStyle/>
            <a:p>
              <a:endParaRPr lang="zh-CN" altLang="en-US"/>
            </a:p>
          </p:txBody>
        </p:sp>
        <p:sp>
          <p:nvSpPr>
            <p:cNvPr id="36" name="Line 83">
              <a:extLst>
                <a:ext uri="{FF2B5EF4-FFF2-40B4-BE49-F238E27FC236}">
                  <a16:creationId xmlns:a16="http://schemas.microsoft.com/office/drawing/2014/main" id="{4BF44483-7781-4D88-8109-4FFAFD875832}"/>
                </a:ext>
              </a:extLst>
            </p:cNvPr>
            <p:cNvSpPr>
              <a:spLocks noChangeShapeType="1"/>
            </p:cNvSpPr>
            <p:nvPr/>
          </p:nvSpPr>
          <p:spPr bwMode="auto">
            <a:xfrm flipV="1">
              <a:off x="1392" y="1872"/>
              <a:ext cx="0" cy="672"/>
            </a:xfrm>
            <a:prstGeom prst="line">
              <a:avLst/>
            </a:prstGeom>
            <a:noFill/>
            <a:ln w="38100">
              <a:solidFill>
                <a:srgbClr val="FF0000"/>
              </a:solidFill>
              <a:round/>
              <a:headEnd/>
              <a:tailEnd/>
            </a:ln>
          </p:spPr>
          <p:txBody>
            <a:bodyPr wrap="none" anchor="ctr"/>
            <a:lstStyle/>
            <a:p>
              <a:endParaRPr lang="zh-CN" altLang="en-US"/>
            </a:p>
          </p:txBody>
        </p:sp>
        <p:sp>
          <p:nvSpPr>
            <p:cNvPr id="37" name="Line 84">
              <a:extLst>
                <a:ext uri="{FF2B5EF4-FFF2-40B4-BE49-F238E27FC236}">
                  <a16:creationId xmlns:a16="http://schemas.microsoft.com/office/drawing/2014/main" id="{CFD0E0B5-F2DB-4BF6-BA04-C63B514DAF90}"/>
                </a:ext>
              </a:extLst>
            </p:cNvPr>
            <p:cNvSpPr>
              <a:spLocks noChangeShapeType="1"/>
            </p:cNvSpPr>
            <p:nvPr/>
          </p:nvSpPr>
          <p:spPr bwMode="auto">
            <a:xfrm flipV="1">
              <a:off x="5040" y="960"/>
              <a:ext cx="0" cy="2784"/>
            </a:xfrm>
            <a:prstGeom prst="line">
              <a:avLst/>
            </a:prstGeom>
            <a:noFill/>
            <a:ln w="38100">
              <a:solidFill>
                <a:srgbClr val="FF0000"/>
              </a:solidFill>
              <a:round/>
              <a:headEnd/>
              <a:tailEnd/>
            </a:ln>
          </p:spPr>
          <p:txBody>
            <a:bodyPr wrap="none" anchor="ctr"/>
            <a:lstStyle/>
            <a:p>
              <a:endParaRPr lang="zh-CN" altLang="en-US"/>
            </a:p>
          </p:txBody>
        </p:sp>
        <p:sp>
          <p:nvSpPr>
            <p:cNvPr id="38" name="Line 85">
              <a:extLst>
                <a:ext uri="{FF2B5EF4-FFF2-40B4-BE49-F238E27FC236}">
                  <a16:creationId xmlns:a16="http://schemas.microsoft.com/office/drawing/2014/main" id="{73274C81-CFE6-4BFD-B279-470AAE3F12ED}"/>
                </a:ext>
              </a:extLst>
            </p:cNvPr>
            <p:cNvSpPr>
              <a:spLocks noChangeShapeType="1"/>
            </p:cNvSpPr>
            <p:nvPr/>
          </p:nvSpPr>
          <p:spPr bwMode="auto">
            <a:xfrm>
              <a:off x="4080" y="960"/>
              <a:ext cx="960" cy="0"/>
            </a:xfrm>
            <a:prstGeom prst="line">
              <a:avLst/>
            </a:prstGeom>
            <a:noFill/>
            <a:ln w="38100">
              <a:solidFill>
                <a:srgbClr val="FF0000"/>
              </a:solidFill>
              <a:round/>
              <a:headEnd/>
              <a:tailEnd/>
            </a:ln>
          </p:spPr>
          <p:txBody>
            <a:bodyPr wrap="none" anchor="ctr"/>
            <a:lstStyle/>
            <a:p>
              <a:endParaRPr lang="zh-CN" altLang="en-US"/>
            </a:p>
          </p:txBody>
        </p:sp>
        <p:sp>
          <p:nvSpPr>
            <p:cNvPr id="39" name="Line 86">
              <a:extLst>
                <a:ext uri="{FF2B5EF4-FFF2-40B4-BE49-F238E27FC236}">
                  <a16:creationId xmlns:a16="http://schemas.microsoft.com/office/drawing/2014/main" id="{3A540167-BA77-49F5-AF70-801681509348}"/>
                </a:ext>
              </a:extLst>
            </p:cNvPr>
            <p:cNvSpPr>
              <a:spLocks noChangeShapeType="1"/>
            </p:cNvSpPr>
            <p:nvPr/>
          </p:nvSpPr>
          <p:spPr bwMode="auto">
            <a:xfrm>
              <a:off x="4080" y="960"/>
              <a:ext cx="0" cy="28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0" name="Line 87">
              <a:extLst>
                <a:ext uri="{FF2B5EF4-FFF2-40B4-BE49-F238E27FC236}">
                  <a16:creationId xmlns:a16="http://schemas.microsoft.com/office/drawing/2014/main" id="{68A763E6-A57A-4EB8-95E8-747CBCD39F85}"/>
                </a:ext>
              </a:extLst>
            </p:cNvPr>
            <p:cNvSpPr>
              <a:spLocks noChangeShapeType="1"/>
            </p:cNvSpPr>
            <p:nvPr/>
          </p:nvSpPr>
          <p:spPr bwMode="auto">
            <a:xfrm>
              <a:off x="4128" y="1728"/>
              <a:ext cx="576" cy="0"/>
            </a:xfrm>
            <a:prstGeom prst="line">
              <a:avLst/>
            </a:prstGeom>
            <a:noFill/>
            <a:ln w="28575">
              <a:solidFill>
                <a:schemeClr val="accent1"/>
              </a:solidFill>
              <a:round/>
              <a:headEnd/>
              <a:tailEnd/>
            </a:ln>
          </p:spPr>
          <p:txBody>
            <a:bodyPr wrap="none" anchor="ctr"/>
            <a:lstStyle/>
            <a:p>
              <a:endParaRPr lang="zh-CN" altLang="en-US"/>
            </a:p>
          </p:txBody>
        </p:sp>
        <p:sp>
          <p:nvSpPr>
            <p:cNvPr id="41" name="Line 88">
              <a:extLst>
                <a:ext uri="{FF2B5EF4-FFF2-40B4-BE49-F238E27FC236}">
                  <a16:creationId xmlns:a16="http://schemas.microsoft.com/office/drawing/2014/main" id="{EEC25DFC-1490-4AEA-A841-F54127EF1C8C}"/>
                </a:ext>
              </a:extLst>
            </p:cNvPr>
            <p:cNvSpPr>
              <a:spLocks noChangeShapeType="1"/>
            </p:cNvSpPr>
            <p:nvPr/>
          </p:nvSpPr>
          <p:spPr bwMode="auto">
            <a:xfrm>
              <a:off x="4704" y="1728"/>
              <a:ext cx="0" cy="288"/>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42" name="Line 89">
              <a:extLst>
                <a:ext uri="{FF2B5EF4-FFF2-40B4-BE49-F238E27FC236}">
                  <a16:creationId xmlns:a16="http://schemas.microsoft.com/office/drawing/2014/main" id="{E0794885-0A75-4B8F-8641-50D7750E744C}"/>
                </a:ext>
              </a:extLst>
            </p:cNvPr>
            <p:cNvSpPr>
              <a:spLocks noChangeShapeType="1"/>
            </p:cNvSpPr>
            <p:nvPr/>
          </p:nvSpPr>
          <p:spPr bwMode="auto">
            <a:xfrm>
              <a:off x="2112" y="2544"/>
              <a:ext cx="2928" cy="0"/>
            </a:xfrm>
            <a:prstGeom prst="line">
              <a:avLst/>
            </a:prstGeom>
            <a:noFill/>
            <a:ln w="38100">
              <a:solidFill>
                <a:srgbClr val="FF0000"/>
              </a:solidFill>
              <a:round/>
              <a:headEnd/>
              <a:tailEnd/>
            </a:ln>
          </p:spPr>
          <p:txBody>
            <a:bodyPr wrap="none" anchor="ctr"/>
            <a:lstStyle/>
            <a:p>
              <a:endParaRPr lang="zh-CN" altLang="en-US"/>
            </a:p>
          </p:txBody>
        </p:sp>
        <p:sp>
          <p:nvSpPr>
            <p:cNvPr id="43" name="Line 90">
              <a:extLst>
                <a:ext uri="{FF2B5EF4-FFF2-40B4-BE49-F238E27FC236}">
                  <a16:creationId xmlns:a16="http://schemas.microsoft.com/office/drawing/2014/main" id="{EA8560DA-053A-4020-881F-D25FF0E23C13}"/>
                </a:ext>
              </a:extLst>
            </p:cNvPr>
            <p:cNvSpPr>
              <a:spLocks noChangeShapeType="1"/>
            </p:cNvSpPr>
            <p:nvPr/>
          </p:nvSpPr>
          <p:spPr bwMode="auto">
            <a:xfrm>
              <a:off x="4704" y="1728"/>
              <a:ext cx="336" cy="0"/>
            </a:xfrm>
            <a:prstGeom prst="line">
              <a:avLst/>
            </a:prstGeom>
            <a:noFill/>
            <a:ln w="28575">
              <a:solidFill>
                <a:schemeClr val="accent1"/>
              </a:solidFill>
              <a:round/>
              <a:headEnd/>
              <a:tailEnd/>
            </a:ln>
          </p:spPr>
          <p:txBody>
            <a:bodyPr wrap="none" anchor="ctr"/>
            <a:lstStyle/>
            <a:p>
              <a:endParaRPr lang="zh-CN" altLang="en-US"/>
            </a:p>
          </p:txBody>
        </p:sp>
        <p:sp>
          <p:nvSpPr>
            <p:cNvPr id="44" name="Line 92">
              <a:extLst>
                <a:ext uri="{FF2B5EF4-FFF2-40B4-BE49-F238E27FC236}">
                  <a16:creationId xmlns:a16="http://schemas.microsoft.com/office/drawing/2014/main" id="{304622C8-20A7-4590-AD04-1A98FB5C5B76}"/>
                </a:ext>
              </a:extLst>
            </p:cNvPr>
            <p:cNvSpPr>
              <a:spLocks noChangeShapeType="1"/>
            </p:cNvSpPr>
            <p:nvPr/>
          </p:nvSpPr>
          <p:spPr bwMode="auto">
            <a:xfrm>
              <a:off x="4704" y="2496"/>
              <a:ext cx="0" cy="192"/>
            </a:xfrm>
            <a:prstGeom prst="line">
              <a:avLst/>
            </a:prstGeom>
            <a:noFill/>
            <a:ln w="9525">
              <a:solidFill>
                <a:schemeClr val="tx1"/>
              </a:solidFill>
              <a:round/>
              <a:headEnd/>
              <a:tailEnd type="triangle" w="med" len="med"/>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611" name="Object 3"/>
          <p:cNvGraphicFramePr>
            <a:graphicFrameLocks/>
          </p:cNvGraphicFramePr>
          <p:nvPr/>
        </p:nvGraphicFramePr>
        <p:xfrm>
          <a:off x="611188" y="1268413"/>
          <a:ext cx="8281987" cy="4897437"/>
        </p:xfrm>
        <a:graphic>
          <a:graphicData uri="http://schemas.openxmlformats.org/presentationml/2006/ole">
            <mc:AlternateContent xmlns:mc="http://schemas.openxmlformats.org/markup-compatibility/2006">
              <mc:Choice xmlns:v="urn:schemas-microsoft-com:vml" Requires="v">
                <p:oleObj spid="_x0000_s1048" name="工作表" r:id="rId3" imgW="9355680" imgH="5292720" progId="Excel.Sheet.8">
                  <p:embed/>
                </p:oleObj>
              </mc:Choice>
              <mc:Fallback>
                <p:oleObj name="工作表" r:id="rId3" imgW="9355680" imgH="5292720" progId="Excel.Sheet.8">
                  <p:embed/>
                  <p:pic>
                    <p:nvPicPr>
                      <p:cNvPr id="196611"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268413"/>
                        <a:ext cx="8281987" cy="4897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6612" name="Text Box 4"/>
          <p:cNvSpPr txBox="1">
            <a:spLocks noChangeArrowheads="1"/>
          </p:cNvSpPr>
          <p:nvPr/>
        </p:nvSpPr>
        <p:spPr bwMode="auto">
          <a:xfrm>
            <a:off x="6837363" y="3676650"/>
            <a:ext cx="2198687" cy="1768475"/>
          </a:xfrm>
          <a:prstGeom prst="rect">
            <a:avLst/>
          </a:prstGeom>
          <a:solidFill>
            <a:srgbClr val="FF0000"/>
          </a:solidFill>
          <a:ln w="12700">
            <a:noFill/>
            <a:miter lim="800000"/>
            <a:headEnd/>
            <a:tailEnd/>
          </a:ln>
          <a:effectLst/>
        </p:spPr>
        <p:txBody>
          <a:bodyPr>
            <a:spAutoFit/>
          </a:bodyPr>
          <a:lstStyle/>
          <a:p>
            <a:pPr eaLnBrk="0" hangingPunct="0">
              <a:spcBef>
                <a:spcPct val="50000"/>
              </a:spcBef>
            </a:pPr>
            <a:r>
              <a:rPr kumimoji="1" lang="en-US" altLang="zh-CN" sz="2000" b="1">
                <a:solidFill>
                  <a:schemeClr val="bg1"/>
                </a:solidFill>
                <a:latin typeface="Times New Roman" pitchFamily="18" charset="0"/>
              </a:rPr>
              <a:t>LD:	2 cycles</a:t>
            </a:r>
          </a:p>
          <a:p>
            <a:pPr eaLnBrk="0" hangingPunct="0">
              <a:spcBef>
                <a:spcPct val="50000"/>
              </a:spcBef>
            </a:pPr>
            <a:r>
              <a:rPr kumimoji="1" lang="en-US" altLang="zh-CN" sz="2000" b="1">
                <a:solidFill>
                  <a:schemeClr val="bg1"/>
                </a:solidFill>
                <a:latin typeface="Times New Roman" pitchFamily="18" charset="0"/>
              </a:rPr>
              <a:t>ADD:	2  cycles</a:t>
            </a:r>
          </a:p>
          <a:p>
            <a:pPr eaLnBrk="0" hangingPunct="0">
              <a:spcBef>
                <a:spcPct val="50000"/>
              </a:spcBef>
            </a:pPr>
            <a:r>
              <a:rPr kumimoji="1" lang="en-US" altLang="zh-CN" sz="2000" b="1">
                <a:solidFill>
                  <a:schemeClr val="bg1"/>
                </a:solidFill>
                <a:latin typeface="Times New Roman" pitchFamily="18" charset="0"/>
              </a:rPr>
              <a:t>Mult:	10 cycles</a:t>
            </a:r>
          </a:p>
          <a:p>
            <a:pPr eaLnBrk="0" hangingPunct="0">
              <a:spcBef>
                <a:spcPct val="50000"/>
              </a:spcBef>
            </a:pPr>
            <a:r>
              <a:rPr kumimoji="1" lang="en-US" altLang="zh-CN" sz="2000" b="1">
                <a:solidFill>
                  <a:schemeClr val="bg1"/>
                </a:solidFill>
                <a:latin typeface="Times New Roman" pitchFamily="18" charset="0"/>
              </a:rPr>
              <a:t>Divd:	40 cycles</a:t>
            </a:r>
          </a:p>
        </p:txBody>
      </p:sp>
      <p:sp>
        <p:nvSpPr>
          <p:cNvPr id="3" name="标题 2">
            <a:extLst>
              <a:ext uri="{FF2B5EF4-FFF2-40B4-BE49-F238E27FC236}">
                <a16:creationId xmlns:a16="http://schemas.microsoft.com/office/drawing/2014/main" id="{996C7F7D-9461-4160-BF1F-9CC8437A636D}"/>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0</a:t>
            </a:r>
            <a:r>
              <a:rPr lang="zh-CN" altLang="en-US" dirty="0"/>
              <a:t>周期</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635" name="Object 3"/>
          <p:cNvGraphicFramePr>
            <a:graphicFrameLocks/>
          </p:cNvGraphicFramePr>
          <p:nvPr/>
        </p:nvGraphicFramePr>
        <p:xfrm>
          <a:off x="611188" y="1268413"/>
          <a:ext cx="8280400" cy="4895850"/>
        </p:xfrm>
        <a:graphic>
          <a:graphicData uri="http://schemas.openxmlformats.org/presentationml/2006/ole">
            <mc:AlternateContent xmlns:mc="http://schemas.openxmlformats.org/markup-compatibility/2006">
              <mc:Choice xmlns:v="urn:schemas-microsoft-com:vml" Requires="v">
                <p:oleObj spid="_x0000_s2072" name="工作表" r:id="rId3" imgW="8972702" imgH="5419649" progId="Excel.Sheet.8">
                  <p:embed/>
                </p:oleObj>
              </mc:Choice>
              <mc:Fallback>
                <p:oleObj name="工作表" r:id="rId3" imgW="8972702" imgH="5419649" progId="Excel.Sheet.8">
                  <p:embed/>
                  <p:pic>
                    <p:nvPicPr>
                      <p:cNvPr id="197635"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268413"/>
                        <a:ext cx="8280400" cy="4895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7636" name="AutoShape 4"/>
          <p:cNvSpPr>
            <a:spLocks noChangeArrowheads="1"/>
          </p:cNvSpPr>
          <p:nvPr/>
        </p:nvSpPr>
        <p:spPr bwMode="auto">
          <a:xfrm>
            <a:off x="2339975" y="1412875"/>
            <a:ext cx="1079500" cy="1079500"/>
          </a:xfrm>
          <a:prstGeom prst="irregularSeal1">
            <a:avLst/>
          </a:prstGeom>
          <a:noFill/>
          <a:ln w="19050">
            <a:solidFill>
              <a:srgbClr val="FF0000"/>
            </a:solidFill>
            <a:miter lim="800000"/>
            <a:headEnd/>
            <a:tailEnd/>
          </a:ln>
          <a:effectLst/>
        </p:spPr>
        <p:txBody>
          <a:bodyPr wrap="none" anchor="ctr"/>
          <a:lstStyle/>
          <a:p>
            <a:endParaRPr lang="zh-CN" altLang="en-US"/>
          </a:p>
        </p:txBody>
      </p:sp>
      <p:sp>
        <p:nvSpPr>
          <p:cNvPr id="197637" name="AutoShape 5"/>
          <p:cNvSpPr>
            <a:spLocks noChangeArrowheads="1"/>
          </p:cNvSpPr>
          <p:nvPr/>
        </p:nvSpPr>
        <p:spPr bwMode="auto">
          <a:xfrm>
            <a:off x="6084888" y="1341438"/>
            <a:ext cx="2376487" cy="1223962"/>
          </a:xfrm>
          <a:prstGeom prst="irregularSeal1">
            <a:avLst/>
          </a:prstGeom>
          <a:noFill/>
          <a:ln w="19050">
            <a:solidFill>
              <a:srgbClr val="FF0000"/>
            </a:solidFill>
            <a:miter lim="800000"/>
            <a:headEnd/>
            <a:tailEnd/>
          </a:ln>
          <a:effectLst/>
        </p:spPr>
        <p:txBody>
          <a:bodyPr wrap="none" anchor="ctr"/>
          <a:lstStyle/>
          <a:p>
            <a:endParaRPr lang="zh-CN" altLang="en-US"/>
          </a:p>
        </p:txBody>
      </p:sp>
      <p:sp>
        <p:nvSpPr>
          <p:cNvPr id="197638" name="AutoShape 6"/>
          <p:cNvSpPr>
            <a:spLocks noChangeArrowheads="1"/>
          </p:cNvSpPr>
          <p:nvPr/>
        </p:nvSpPr>
        <p:spPr bwMode="auto">
          <a:xfrm>
            <a:off x="4859338" y="5373688"/>
            <a:ext cx="1258887" cy="1268412"/>
          </a:xfrm>
          <a:prstGeom prst="irregularSeal1">
            <a:avLst/>
          </a:prstGeom>
          <a:noFill/>
          <a:ln w="19050">
            <a:solidFill>
              <a:srgbClr val="FF0000"/>
            </a:solidFill>
            <a:miter lim="800000"/>
            <a:headEnd/>
            <a:tailEnd/>
          </a:ln>
          <a:effectLst/>
        </p:spPr>
        <p:txBody>
          <a:bodyPr wrap="none" anchor="ctr"/>
          <a:lstStyle/>
          <a:p>
            <a:endParaRPr lang="zh-CN" altLang="en-US"/>
          </a:p>
        </p:txBody>
      </p:sp>
      <p:sp>
        <p:nvSpPr>
          <p:cNvPr id="3" name="标题 2">
            <a:extLst>
              <a:ext uri="{FF2B5EF4-FFF2-40B4-BE49-F238E27FC236}">
                <a16:creationId xmlns:a16="http://schemas.microsoft.com/office/drawing/2014/main" id="{489653DF-374E-443D-ABB1-79C3F687148C}"/>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1</a:t>
            </a:r>
            <a:r>
              <a:rPr lang="zh-CN" altLang="en-US" dirty="0"/>
              <a:t>周期</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659" name="Object 3"/>
          <p:cNvGraphicFramePr>
            <a:graphicFrameLocks/>
          </p:cNvGraphicFramePr>
          <p:nvPr/>
        </p:nvGraphicFramePr>
        <p:xfrm>
          <a:off x="611188" y="1196975"/>
          <a:ext cx="8208962" cy="4968875"/>
        </p:xfrm>
        <a:graphic>
          <a:graphicData uri="http://schemas.openxmlformats.org/presentationml/2006/ole">
            <mc:AlternateContent xmlns:mc="http://schemas.openxmlformats.org/markup-compatibility/2006">
              <mc:Choice xmlns:v="urn:schemas-microsoft-com:vml" Requires="v">
                <p:oleObj spid="_x0000_s3096" name="工作表" r:id="rId3" imgW="9134551" imgH="5419649" progId="Excel.Sheet.8">
                  <p:embed/>
                </p:oleObj>
              </mc:Choice>
              <mc:Fallback>
                <p:oleObj name="工作表" r:id="rId3" imgW="9134551" imgH="5419649" progId="Excel.Sheet.8">
                  <p:embed/>
                  <p:pic>
                    <p:nvPicPr>
                      <p:cNvPr id="198659"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8208962" cy="4968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8661" name="AutoShape 5"/>
          <p:cNvSpPr>
            <a:spLocks noChangeArrowheads="1"/>
          </p:cNvSpPr>
          <p:nvPr/>
        </p:nvSpPr>
        <p:spPr bwMode="auto">
          <a:xfrm>
            <a:off x="2368550" y="1557338"/>
            <a:ext cx="979488" cy="1008062"/>
          </a:xfrm>
          <a:prstGeom prst="irregularSeal1">
            <a:avLst/>
          </a:prstGeom>
          <a:noFill/>
          <a:ln w="19050">
            <a:solidFill>
              <a:srgbClr val="FF0000"/>
            </a:solidFill>
            <a:miter lim="800000"/>
            <a:headEnd/>
            <a:tailEnd/>
          </a:ln>
          <a:effectLst/>
        </p:spPr>
        <p:txBody>
          <a:bodyPr wrap="none" anchor="ctr"/>
          <a:lstStyle/>
          <a:p>
            <a:endParaRPr lang="zh-CN" altLang="en-US"/>
          </a:p>
        </p:txBody>
      </p:sp>
      <p:sp>
        <p:nvSpPr>
          <p:cNvPr id="198662" name="AutoShape 6"/>
          <p:cNvSpPr>
            <a:spLocks noChangeArrowheads="1"/>
          </p:cNvSpPr>
          <p:nvPr/>
        </p:nvSpPr>
        <p:spPr bwMode="auto">
          <a:xfrm>
            <a:off x="6156325" y="1628775"/>
            <a:ext cx="2584450" cy="1008063"/>
          </a:xfrm>
          <a:prstGeom prst="irregularSeal1">
            <a:avLst/>
          </a:prstGeom>
          <a:noFill/>
          <a:ln w="19050">
            <a:solidFill>
              <a:srgbClr val="FF0000"/>
            </a:solidFill>
            <a:miter lim="800000"/>
            <a:headEnd/>
            <a:tailEnd/>
          </a:ln>
          <a:effectLst/>
        </p:spPr>
        <p:txBody>
          <a:bodyPr wrap="none" anchor="ctr"/>
          <a:lstStyle/>
          <a:p>
            <a:endParaRPr lang="zh-CN" altLang="en-US"/>
          </a:p>
        </p:txBody>
      </p:sp>
      <p:sp>
        <p:nvSpPr>
          <p:cNvPr id="198663" name="AutoShape 7"/>
          <p:cNvSpPr>
            <a:spLocks noChangeArrowheads="1"/>
          </p:cNvSpPr>
          <p:nvPr/>
        </p:nvSpPr>
        <p:spPr bwMode="auto">
          <a:xfrm>
            <a:off x="2843213" y="5373688"/>
            <a:ext cx="1185862" cy="1196975"/>
          </a:xfrm>
          <a:prstGeom prst="irregularSeal1">
            <a:avLst/>
          </a:prstGeom>
          <a:noFill/>
          <a:ln w="19050">
            <a:solidFill>
              <a:srgbClr val="FF0000"/>
            </a:solidFill>
            <a:miter lim="800000"/>
            <a:headEnd/>
            <a:tailEnd/>
          </a:ln>
          <a:effectLst/>
        </p:spPr>
        <p:txBody>
          <a:bodyPr wrap="none" anchor="ctr"/>
          <a:lstStyle/>
          <a:p>
            <a:endParaRPr lang="zh-CN" altLang="en-US"/>
          </a:p>
        </p:txBody>
      </p:sp>
      <p:sp>
        <p:nvSpPr>
          <p:cNvPr id="3" name="标题 2">
            <a:extLst>
              <a:ext uri="{FF2B5EF4-FFF2-40B4-BE49-F238E27FC236}">
                <a16:creationId xmlns:a16="http://schemas.microsoft.com/office/drawing/2014/main" id="{238F7F4D-B6B8-4455-BF54-EDC33F86DD18}"/>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2</a:t>
            </a:r>
            <a:r>
              <a:rPr lang="zh-CN" altLang="en-US" dirty="0"/>
              <a:t>周期</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本节提纲</a:t>
            </a:r>
          </a:p>
        </p:txBody>
      </p:sp>
      <p:sp>
        <p:nvSpPr>
          <p:cNvPr id="3" name="内容占位符 2"/>
          <p:cNvSpPr>
            <a:spLocks noGrp="1"/>
          </p:cNvSpPr>
          <p:nvPr>
            <p:ph idx="1"/>
          </p:nvPr>
        </p:nvSpPr>
        <p:spPr/>
        <p:txBody>
          <a:bodyPr/>
          <a:lstStyle/>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指令级并行的概念</a:t>
            </a:r>
            <a:endParaRPr lang="en-US" altLang="zh-CN" dirty="0">
              <a:solidFill>
                <a:srgbClr val="000000"/>
              </a:solidFill>
              <a:sym typeface="微软雅黑" pitchFamily="34" charset="-122"/>
            </a:endParaRP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循环展开和指令调度</a:t>
            </a:r>
          </a:p>
          <a:p>
            <a:pPr marL="457200" indent="-457200">
              <a:lnSpc>
                <a:spcPct val="120000"/>
              </a:lnSpc>
              <a:spcAft>
                <a:spcPct val="20000"/>
              </a:spcAft>
              <a:buFont typeface="Arial" panose="020B0604020202020204" pitchFamily="34" charset="0"/>
              <a:buChar char="•"/>
            </a:pPr>
            <a:r>
              <a:rPr lang="zh-CN" altLang="en-US" b="1" dirty="0">
                <a:solidFill>
                  <a:srgbClr val="FF3300"/>
                </a:solidFill>
                <a:sym typeface="微软雅黑" pitchFamily="34" charset="-122"/>
              </a:rPr>
              <a:t>指令的动态调度</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分支预测技术</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多指令流出技术</a:t>
            </a:r>
          </a:p>
          <a:p>
            <a:endParaRPr lang="zh-CN" altLang="en-US" dirty="0"/>
          </a:p>
        </p:txBody>
      </p:sp>
    </p:spTree>
    <p:extLst>
      <p:ext uri="{BB962C8B-B14F-4D97-AF65-F5344CB8AC3E}">
        <p14:creationId xmlns:p14="http://schemas.microsoft.com/office/powerpoint/2010/main" val="1091640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9683" name="Object 3"/>
          <p:cNvGraphicFramePr>
            <a:graphicFrameLocks/>
          </p:cNvGraphicFramePr>
          <p:nvPr/>
        </p:nvGraphicFramePr>
        <p:xfrm>
          <a:off x="611188" y="1196975"/>
          <a:ext cx="7993062" cy="4032250"/>
        </p:xfrm>
        <a:graphic>
          <a:graphicData uri="http://schemas.openxmlformats.org/presentationml/2006/ole">
            <mc:AlternateContent xmlns:mc="http://schemas.openxmlformats.org/markup-compatibility/2006">
              <mc:Choice xmlns:v="urn:schemas-microsoft-com:vml" Requires="v">
                <p:oleObj spid="_x0000_s4121" name="工作表" r:id="rId3" imgW="9134551" imgH="5419649" progId="Excel.Sheet.8">
                  <p:embed/>
                </p:oleObj>
              </mc:Choice>
              <mc:Fallback>
                <p:oleObj name="工作表" r:id="rId3" imgW="9134551" imgH="5419649" progId="Excel.Sheet.8">
                  <p:embed/>
                  <p:pic>
                    <p:nvPicPr>
                      <p:cNvPr id="199683"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993062" cy="4032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9684" name="Rectangle 4"/>
          <p:cNvSpPr>
            <a:spLocks noChangeArrowheads="1"/>
          </p:cNvSpPr>
          <p:nvPr/>
        </p:nvSpPr>
        <p:spPr bwMode="auto">
          <a:xfrm>
            <a:off x="539552" y="5556796"/>
            <a:ext cx="7936506" cy="844004"/>
          </a:xfrm>
          <a:prstGeom prst="rect">
            <a:avLst/>
          </a:prstGeom>
          <a:noFill/>
          <a:ln w="12700">
            <a:noFill/>
            <a:miter lim="800000"/>
            <a:headEnd/>
            <a:tailEnd/>
          </a:ln>
          <a:effectLst/>
        </p:spPr>
        <p:txBody>
          <a:bodyPr lIns="90487" tIns="44450" rIns="90487" bIns="44450"/>
          <a:lstStyle/>
          <a:p>
            <a:pPr marL="285750" indent="-285750" eaLnBrk="0" hangingPunct="0">
              <a:lnSpc>
                <a:spcPct val="90000"/>
              </a:lnSpc>
              <a:spcBef>
                <a:spcPct val="30000"/>
              </a:spcBef>
              <a:buFontTx/>
              <a:buChar char="•"/>
              <a:tabLst>
                <a:tab pos="914400" algn="l"/>
                <a:tab pos="1657350" algn="l"/>
                <a:tab pos="3028950" algn="l"/>
              </a:tabLst>
            </a:pP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保留站中寄存器名被“换名”</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    </a:t>
            </a:r>
            <a:r>
              <a:rPr kumimoji="1" lang="en-US" altLang="zh-CN" sz="2400" b="0" dirty="0">
                <a:solidFill>
                  <a:srgbClr val="FF0000"/>
                </a:solidFill>
                <a:latin typeface="微软雅黑" panose="020B0503020204020204" pitchFamily="34" charset="-122"/>
                <a:ea typeface="微软雅黑" panose="020B0503020204020204" pitchFamily="34" charset="-122"/>
              </a:rPr>
              <a:t>F2 -&gt; Load2</a:t>
            </a:r>
          </a:p>
          <a:p>
            <a:pPr marL="285750" indent="-285750" eaLnBrk="0" hangingPunct="0">
              <a:lnSpc>
                <a:spcPct val="90000"/>
              </a:lnSpc>
              <a:spcBef>
                <a:spcPct val="30000"/>
              </a:spcBef>
              <a:buFontTx/>
              <a:buChar char="•"/>
              <a:tabLst>
                <a:tab pos="914400" algn="l"/>
                <a:tab pos="1657350" algn="l"/>
                <a:tab pos="3028950" algn="l"/>
              </a:tabLst>
            </a:pP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Load1</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完成，哪些指令在等待</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Load1</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的结果</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 </a:t>
            </a:r>
          </a:p>
        </p:txBody>
      </p:sp>
      <p:sp>
        <p:nvSpPr>
          <p:cNvPr id="3" name="标题 2">
            <a:extLst>
              <a:ext uri="{FF2B5EF4-FFF2-40B4-BE49-F238E27FC236}">
                <a16:creationId xmlns:a16="http://schemas.microsoft.com/office/drawing/2014/main" id="{6118B3AF-0AEB-411D-B2B5-AAB158AE61B7}"/>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3</a:t>
            </a:r>
            <a:r>
              <a:rPr lang="zh-CN" altLang="en-US" dirty="0"/>
              <a:t>周期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animEffect transition="in" filter="wipe(down)">
                                      <p:cBhvr>
                                        <p:cTn id="7" dur="500"/>
                                        <p:tgtEl>
                                          <p:spTgt spid="199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707" name="Object 3"/>
          <p:cNvGraphicFramePr>
            <a:graphicFrameLocks/>
          </p:cNvGraphicFramePr>
          <p:nvPr/>
        </p:nvGraphicFramePr>
        <p:xfrm>
          <a:off x="611188" y="1196975"/>
          <a:ext cx="7921625" cy="4392613"/>
        </p:xfrm>
        <a:graphic>
          <a:graphicData uri="http://schemas.openxmlformats.org/presentationml/2006/ole">
            <mc:AlternateContent xmlns:mc="http://schemas.openxmlformats.org/markup-compatibility/2006">
              <mc:Choice xmlns:v="urn:schemas-microsoft-com:vml" Requires="v">
                <p:oleObj spid="_x0000_s5145" name="工作表" r:id="rId3" imgW="9134551" imgH="5419649" progId="Excel.Sheet.8">
                  <p:embed/>
                </p:oleObj>
              </mc:Choice>
              <mc:Fallback>
                <p:oleObj name="工作表" r:id="rId3" imgW="9134551" imgH="5419649" progId="Excel.Sheet.8">
                  <p:embed/>
                  <p:pic>
                    <p:nvPicPr>
                      <p:cNvPr id="200707"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921625" cy="4392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0708" name="Rectangle 4"/>
          <p:cNvSpPr>
            <a:spLocks noChangeArrowheads="1"/>
          </p:cNvSpPr>
          <p:nvPr/>
        </p:nvSpPr>
        <p:spPr bwMode="auto">
          <a:xfrm>
            <a:off x="615950" y="5748338"/>
            <a:ext cx="7956578" cy="422167"/>
          </a:xfrm>
          <a:prstGeom prst="rect">
            <a:avLst/>
          </a:prstGeom>
          <a:noFill/>
          <a:ln w="12700">
            <a:noFill/>
            <a:miter lim="800000"/>
            <a:headEnd/>
            <a:tailEnd/>
          </a:ln>
          <a:effectLst/>
        </p:spPr>
        <p:txBody>
          <a:bodyPr wrap="square" lIns="90487" tIns="44450" rIns="90487" bIns="44450">
            <a:spAutoFit/>
          </a:bodyPr>
          <a:lstStyle/>
          <a:p>
            <a:pPr eaLnBrk="0" hangingPunct="0">
              <a:lnSpc>
                <a:spcPct val="90000"/>
              </a:lnSpc>
              <a:spcBef>
                <a:spcPct val="30000"/>
              </a:spcBef>
              <a:buFontTx/>
              <a:buChar char="•"/>
            </a:pP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 </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Load2</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将完成，哪些指令在等待</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Load2?</a:t>
            </a:r>
          </a:p>
        </p:txBody>
      </p:sp>
      <p:sp>
        <p:nvSpPr>
          <p:cNvPr id="3" name="标题 2">
            <a:extLst>
              <a:ext uri="{FF2B5EF4-FFF2-40B4-BE49-F238E27FC236}">
                <a16:creationId xmlns:a16="http://schemas.microsoft.com/office/drawing/2014/main" id="{7E5FC2CF-2865-4D64-9F83-B3450B8D625F}"/>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4</a:t>
            </a:r>
            <a:r>
              <a:rPr lang="zh-CN" altLang="en-US" dirty="0"/>
              <a:t>周期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0708"/>
                                        </p:tgtEl>
                                        <p:attrNameLst>
                                          <p:attrName>style.visibility</p:attrName>
                                        </p:attrNameLst>
                                      </p:cBhvr>
                                      <p:to>
                                        <p:strVal val="visible"/>
                                      </p:to>
                                    </p:set>
                                    <p:animEffect transition="in" filter="wipe(down)">
                                      <p:cBhvr>
                                        <p:cTn id="7" dur="500"/>
                                        <p:tgtEl>
                                          <p:spTgt spid="200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31" name="Object 3"/>
          <p:cNvGraphicFramePr>
            <a:graphicFrameLocks/>
          </p:cNvGraphicFramePr>
          <p:nvPr/>
        </p:nvGraphicFramePr>
        <p:xfrm>
          <a:off x="611188" y="1196975"/>
          <a:ext cx="7993062" cy="4968875"/>
        </p:xfrm>
        <a:graphic>
          <a:graphicData uri="http://schemas.openxmlformats.org/presentationml/2006/ole">
            <mc:AlternateContent xmlns:mc="http://schemas.openxmlformats.org/markup-compatibility/2006">
              <mc:Choice xmlns:v="urn:schemas-microsoft-com:vml" Requires="v">
                <p:oleObj spid="_x0000_s6168" name="工作表" r:id="rId3" imgW="9134551" imgH="5419649" progId="Excel.Sheet.8">
                  <p:embed/>
                </p:oleObj>
              </mc:Choice>
              <mc:Fallback>
                <p:oleObj name="工作表" r:id="rId3" imgW="9134551" imgH="5419649" progId="Excel.Sheet.8">
                  <p:embed/>
                  <p:pic>
                    <p:nvPicPr>
                      <p:cNvPr id="201731"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993062" cy="4968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椭圆 2">
            <a:extLst>
              <a:ext uri="{FF2B5EF4-FFF2-40B4-BE49-F238E27FC236}">
                <a16:creationId xmlns:a16="http://schemas.microsoft.com/office/drawing/2014/main" id="{8849F596-AED4-4EC5-887C-6E465CBA0C07}"/>
              </a:ext>
            </a:extLst>
          </p:cNvPr>
          <p:cNvSpPr/>
          <p:nvPr/>
        </p:nvSpPr>
        <p:spPr>
          <a:xfrm>
            <a:off x="1143000" y="4648200"/>
            <a:ext cx="3886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077C9129-CCFC-4126-B6F4-7514957826F9}"/>
              </a:ext>
            </a:extLst>
          </p:cNvPr>
          <p:cNvSpPr/>
          <p:nvPr/>
        </p:nvSpPr>
        <p:spPr>
          <a:xfrm>
            <a:off x="1143000" y="3810000"/>
            <a:ext cx="3886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a:extLst>
              <a:ext uri="{FF2B5EF4-FFF2-40B4-BE49-F238E27FC236}">
                <a16:creationId xmlns:a16="http://schemas.microsoft.com/office/drawing/2014/main" id="{7BCCF121-2F98-459E-A6D5-7BEE0FA78E3F}"/>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5</a:t>
            </a:r>
            <a:r>
              <a:rPr lang="zh-CN" altLang="en-US" dirty="0"/>
              <a:t>周期</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755" name="Object 3"/>
          <p:cNvGraphicFramePr>
            <a:graphicFrameLocks/>
          </p:cNvGraphicFramePr>
          <p:nvPr/>
        </p:nvGraphicFramePr>
        <p:xfrm>
          <a:off x="611188" y="1196975"/>
          <a:ext cx="8137525" cy="4824413"/>
        </p:xfrm>
        <a:graphic>
          <a:graphicData uri="http://schemas.openxmlformats.org/presentationml/2006/ole">
            <mc:AlternateContent xmlns:mc="http://schemas.openxmlformats.org/markup-compatibility/2006">
              <mc:Choice xmlns:v="urn:schemas-microsoft-com:vml" Requires="v">
                <p:oleObj spid="_x0000_s7193" name="工作表" r:id="rId3" imgW="9355680" imgH="5292720" progId="Excel.Sheet.8">
                  <p:embed/>
                </p:oleObj>
              </mc:Choice>
              <mc:Fallback>
                <p:oleObj name="工作表" r:id="rId3" imgW="9355680" imgH="5292720" progId="Excel.Sheet.8">
                  <p:embed/>
                  <p:pic>
                    <p:nvPicPr>
                      <p:cNvPr id="202755"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8137525" cy="4824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2756" name="Rectangle 4"/>
          <p:cNvSpPr>
            <a:spLocks noChangeArrowheads="1"/>
          </p:cNvSpPr>
          <p:nvPr/>
        </p:nvSpPr>
        <p:spPr bwMode="auto">
          <a:xfrm>
            <a:off x="724653" y="6216030"/>
            <a:ext cx="8024060" cy="432420"/>
          </a:xfrm>
          <a:prstGeom prst="rect">
            <a:avLst/>
          </a:prstGeom>
          <a:noFill/>
          <a:ln w="12700">
            <a:noFill/>
            <a:miter lim="800000"/>
            <a:headEnd/>
            <a:tailEnd/>
          </a:ln>
          <a:effectLst/>
        </p:spPr>
        <p:txBody>
          <a:bodyPr lIns="90487" tIns="44450" rIns="90487" bIns="44450"/>
          <a:lstStyle/>
          <a:p>
            <a:pPr marL="285750" indent="-285750" eaLnBrk="0" hangingPunct="0">
              <a:lnSpc>
                <a:spcPct val="90000"/>
              </a:lnSpc>
              <a:spcBef>
                <a:spcPct val="30000"/>
              </a:spcBef>
              <a:buFontTx/>
              <a:buChar char="•"/>
              <a:tabLst>
                <a:tab pos="914400" algn="l"/>
                <a:tab pos="1657350" algn="l"/>
                <a:tab pos="3028950" algn="l"/>
              </a:tabLst>
            </a:pP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  发射</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ADDD </a:t>
            </a:r>
          </a:p>
        </p:txBody>
      </p:sp>
      <p:sp>
        <p:nvSpPr>
          <p:cNvPr id="3" name="标题 2">
            <a:extLst>
              <a:ext uri="{FF2B5EF4-FFF2-40B4-BE49-F238E27FC236}">
                <a16:creationId xmlns:a16="http://schemas.microsoft.com/office/drawing/2014/main" id="{A370AFC7-6501-4253-BFD4-303EEA81A243}"/>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6</a:t>
            </a:r>
            <a:r>
              <a:rPr lang="zh-CN" altLang="en-US" dirty="0"/>
              <a:t>周期</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3779" name="Object 3"/>
          <p:cNvGraphicFramePr>
            <a:graphicFrameLocks/>
          </p:cNvGraphicFramePr>
          <p:nvPr/>
        </p:nvGraphicFramePr>
        <p:xfrm>
          <a:off x="611188" y="1196975"/>
          <a:ext cx="7561262" cy="4319588"/>
        </p:xfrm>
        <a:graphic>
          <a:graphicData uri="http://schemas.openxmlformats.org/presentationml/2006/ole">
            <mc:AlternateContent xmlns:mc="http://schemas.openxmlformats.org/markup-compatibility/2006">
              <mc:Choice xmlns:v="urn:schemas-microsoft-com:vml" Requires="v">
                <p:oleObj spid="_x0000_s8217" name="工作表" r:id="rId3" imgW="9355680" imgH="5292720" progId="Excel.Sheet.8">
                  <p:embed/>
                </p:oleObj>
              </mc:Choice>
              <mc:Fallback>
                <p:oleObj name="工作表" r:id="rId3" imgW="9355680" imgH="5292720" progId="Excel.Sheet.8">
                  <p:embed/>
                  <p:pic>
                    <p:nvPicPr>
                      <p:cNvPr id="203779"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561262" cy="4319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3780" name="Rectangle 4"/>
          <p:cNvSpPr>
            <a:spLocks noChangeArrowheads="1"/>
          </p:cNvSpPr>
          <p:nvPr/>
        </p:nvSpPr>
        <p:spPr bwMode="auto">
          <a:xfrm>
            <a:off x="484188" y="5734050"/>
            <a:ext cx="8088340" cy="422167"/>
          </a:xfrm>
          <a:prstGeom prst="rect">
            <a:avLst/>
          </a:prstGeom>
          <a:noFill/>
          <a:ln w="12700">
            <a:noFill/>
            <a:miter lim="800000"/>
            <a:headEnd/>
            <a:tailEnd/>
          </a:ln>
          <a:effectLst/>
        </p:spPr>
        <p:txBody>
          <a:bodyPr wrap="square" lIns="90487" tIns="44450" rIns="90487" bIns="44450">
            <a:spAutoFit/>
          </a:bodyPr>
          <a:lstStyle/>
          <a:p>
            <a:pPr eaLnBrk="0" hangingPunct="0">
              <a:lnSpc>
                <a:spcPct val="90000"/>
              </a:lnSpc>
              <a:spcBef>
                <a:spcPct val="30000"/>
              </a:spcBef>
              <a:buFontTx/>
              <a:buChar char="•"/>
            </a:pP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 </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Add1</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完成，哪些指令在等待</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Add1?</a:t>
            </a:r>
          </a:p>
        </p:txBody>
      </p:sp>
      <p:sp>
        <p:nvSpPr>
          <p:cNvPr id="3" name="标题 2">
            <a:extLst>
              <a:ext uri="{FF2B5EF4-FFF2-40B4-BE49-F238E27FC236}">
                <a16:creationId xmlns:a16="http://schemas.microsoft.com/office/drawing/2014/main" id="{BD4C5986-D0C9-484F-B80D-51D9C6E12A68}"/>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7</a:t>
            </a:r>
            <a:r>
              <a:rPr lang="zh-CN" altLang="en-US" dirty="0"/>
              <a:t>周期</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03" name="Object 3"/>
          <p:cNvGraphicFramePr>
            <a:graphicFrameLocks/>
          </p:cNvGraphicFramePr>
          <p:nvPr/>
        </p:nvGraphicFramePr>
        <p:xfrm>
          <a:off x="611188" y="1196975"/>
          <a:ext cx="7993062" cy="4895850"/>
        </p:xfrm>
        <a:graphic>
          <a:graphicData uri="http://schemas.openxmlformats.org/presentationml/2006/ole">
            <mc:AlternateContent xmlns:mc="http://schemas.openxmlformats.org/markup-compatibility/2006">
              <mc:Choice xmlns:v="urn:schemas-microsoft-com:vml" Requires="v">
                <p:oleObj spid="_x0000_s9240" name="工作表" r:id="rId3" imgW="9134551" imgH="5419649" progId="Excel.Sheet.8">
                  <p:embed/>
                </p:oleObj>
              </mc:Choice>
              <mc:Fallback>
                <p:oleObj name="工作表" r:id="rId3" imgW="9134551" imgH="5419649" progId="Excel.Sheet.8">
                  <p:embed/>
                  <p:pic>
                    <p:nvPicPr>
                      <p:cNvPr id="204803"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993062" cy="4895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标题 2">
            <a:extLst>
              <a:ext uri="{FF2B5EF4-FFF2-40B4-BE49-F238E27FC236}">
                <a16:creationId xmlns:a16="http://schemas.microsoft.com/office/drawing/2014/main" id="{F2B900C7-46F3-4A2E-AABF-659B8B0E3435}"/>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8</a:t>
            </a:r>
            <a:r>
              <a:rPr lang="zh-CN" altLang="en-US" dirty="0"/>
              <a:t>周期</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6009" name="Group 185"/>
          <p:cNvGrpSpPr>
            <a:grpSpLocks/>
          </p:cNvGrpSpPr>
          <p:nvPr/>
        </p:nvGrpSpPr>
        <p:grpSpPr bwMode="auto">
          <a:xfrm>
            <a:off x="611188" y="1339850"/>
            <a:ext cx="8064500" cy="4968875"/>
            <a:chOff x="385" y="754"/>
            <a:chExt cx="5080" cy="3130"/>
          </a:xfrm>
        </p:grpSpPr>
        <p:sp>
          <p:nvSpPr>
            <p:cNvPr id="205829" name="AutoShape 5"/>
            <p:cNvSpPr>
              <a:spLocks noChangeAspect="1" noChangeArrowheads="1" noTextEdit="1"/>
            </p:cNvSpPr>
            <p:nvPr/>
          </p:nvSpPr>
          <p:spPr bwMode="auto">
            <a:xfrm>
              <a:off x="385" y="754"/>
              <a:ext cx="5080" cy="3130"/>
            </a:xfrm>
            <a:prstGeom prst="rect">
              <a:avLst/>
            </a:prstGeom>
            <a:noFill/>
            <a:ln w="9525">
              <a:noFill/>
              <a:miter lim="800000"/>
              <a:headEnd/>
              <a:tailEnd/>
            </a:ln>
          </p:spPr>
          <p:txBody>
            <a:bodyPr/>
            <a:lstStyle/>
            <a:p>
              <a:endParaRPr lang="zh-CN" altLang="en-US" b="0"/>
            </a:p>
          </p:txBody>
        </p:sp>
        <p:sp>
          <p:nvSpPr>
            <p:cNvPr id="205831" name="Rectangle 7"/>
            <p:cNvSpPr>
              <a:spLocks noChangeArrowheads="1"/>
            </p:cNvSpPr>
            <p:nvPr/>
          </p:nvSpPr>
          <p:spPr bwMode="auto">
            <a:xfrm>
              <a:off x="411" y="776"/>
              <a:ext cx="635"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Instruction</a:t>
              </a:r>
              <a:endParaRPr lang="en-US" altLang="zh-CN" b="0"/>
            </a:p>
          </p:txBody>
        </p:sp>
        <p:sp>
          <p:nvSpPr>
            <p:cNvPr id="205832" name="Rectangle 8"/>
            <p:cNvSpPr>
              <a:spLocks noChangeArrowheads="1"/>
            </p:cNvSpPr>
            <p:nvPr/>
          </p:nvSpPr>
          <p:spPr bwMode="auto">
            <a:xfrm>
              <a:off x="1116" y="771"/>
              <a:ext cx="30"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j</a:t>
              </a:r>
              <a:endParaRPr lang="en-US" altLang="zh-CN" b="0"/>
            </a:p>
          </p:txBody>
        </p:sp>
        <p:sp>
          <p:nvSpPr>
            <p:cNvPr id="205833" name="Rectangle 9"/>
            <p:cNvSpPr>
              <a:spLocks noChangeArrowheads="1"/>
            </p:cNvSpPr>
            <p:nvPr/>
          </p:nvSpPr>
          <p:spPr bwMode="auto">
            <a:xfrm>
              <a:off x="1397" y="771"/>
              <a:ext cx="69"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k</a:t>
              </a:r>
              <a:endParaRPr lang="en-US" altLang="zh-CN" b="0"/>
            </a:p>
          </p:txBody>
        </p:sp>
        <p:sp>
          <p:nvSpPr>
            <p:cNvPr id="205834" name="Rectangle 10"/>
            <p:cNvSpPr>
              <a:spLocks noChangeArrowheads="1"/>
            </p:cNvSpPr>
            <p:nvPr/>
          </p:nvSpPr>
          <p:spPr bwMode="auto">
            <a:xfrm>
              <a:off x="1587" y="771"/>
              <a:ext cx="329"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Issue</a:t>
              </a:r>
              <a:endParaRPr lang="en-US" altLang="zh-CN" b="0"/>
            </a:p>
          </p:txBody>
        </p:sp>
        <p:sp>
          <p:nvSpPr>
            <p:cNvPr id="205835" name="Rectangle 11"/>
            <p:cNvSpPr>
              <a:spLocks noChangeArrowheads="1"/>
            </p:cNvSpPr>
            <p:nvPr/>
          </p:nvSpPr>
          <p:spPr bwMode="auto">
            <a:xfrm>
              <a:off x="1937" y="771"/>
              <a:ext cx="558"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complete</a:t>
              </a:r>
              <a:endParaRPr lang="en-US" altLang="zh-CN" b="0"/>
            </a:p>
          </p:txBody>
        </p:sp>
        <p:sp>
          <p:nvSpPr>
            <p:cNvPr id="205836" name="Rectangle 12"/>
            <p:cNvSpPr>
              <a:spLocks noChangeArrowheads="1"/>
            </p:cNvSpPr>
            <p:nvPr/>
          </p:nvSpPr>
          <p:spPr bwMode="auto">
            <a:xfrm>
              <a:off x="2530" y="771"/>
              <a:ext cx="390"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Result</a:t>
              </a:r>
              <a:endParaRPr lang="en-US" altLang="zh-CN" b="0"/>
            </a:p>
          </p:txBody>
        </p:sp>
        <p:sp>
          <p:nvSpPr>
            <p:cNvPr id="205837" name="Rectangle 13"/>
            <p:cNvSpPr>
              <a:spLocks noChangeArrowheads="1"/>
            </p:cNvSpPr>
            <p:nvPr/>
          </p:nvSpPr>
          <p:spPr bwMode="auto">
            <a:xfrm>
              <a:off x="4104" y="776"/>
              <a:ext cx="306"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Busy</a:t>
              </a:r>
              <a:endParaRPr lang="en-US" altLang="zh-CN" b="0"/>
            </a:p>
          </p:txBody>
        </p:sp>
        <p:sp>
          <p:nvSpPr>
            <p:cNvPr id="205838" name="Rectangle 14"/>
            <p:cNvSpPr>
              <a:spLocks noChangeArrowheads="1"/>
            </p:cNvSpPr>
            <p:nvPr/>
          </p:nvSpPr>
          <p:spPr bwMode="auto">
            <a:xfrm>
              <a:off x="4464" y="776"/>
              <a:ext cx="505"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Address</a:t>
              </a:r>
              <a:endParaRPr lang="en-US" altLang="zh-CN" b="0"/>
            </a:p>
          </p:txBody>
        </p:sp>
        <p:sp>
          <p:nvSpPr>
            <p:cNvPr id="205839" name="Rectangle 15"/>
            <p:cNvSpPr>
              <a:spLocks noChangeArrowheads="1"/>
            </p:cNvSpPr>
            <p:nvPr/>
          </p:nvSpPr>
          <p:spPr bwMode="auto">
            <a:xfrm>
              <a:off x="411" y="947"/>
              <a:ext cx="176"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LD</a:t>
              </a:r>
              <a:endParaRPr lang="en-US" altLang="zh-CN" b="0"/>
            </a:p>
          </p:txBody>
        </p:sp>
        <p:sp>
          <p:nvSpPr>
            <p:cNvPr id="205840" name="Rectangle 16"/>
            <p:cNvSpPr>
              <a:spLocks noChangeArrowheads="1"/>
            </p:cNvSpPr>
            <p:nvPr/>
          </p:nvSpPr>
          <p:spPr bwMode="auto">
            <a:xfrm>
              <a:off x="698" y="947"/>
              <a:ext cx="161"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F6</a:t>
              </a:r>
              <a:endParaRPr lang="en-US" altLang="zh-CN" b="0"/>
            </a:p>
          </p:txBody>
        </p:sp>
        <p:sp>
          <p:nvSpPr>
            <p:cNvPr id="205841" name="Rectangle 17"/>
            <p:cNvSpPr>
              <a:spLocks noChangeArrowheads="1"/>
            </p:cNvSpPr>
            <p:nvPr/>
          </p:nvSpPr>
          <p:spPr bwMode="auto">
            <a:xfrm>
              <a:off x="989" y="947"/>
              <a:ext cx="233"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34+</a:t>
              </a:r>
              <a:endParaRPr lang="en-US" altLang="zh-CN" b="0"/>
            </a:p>
          </p:txBody>
        </p:sp>
        <p:sp>
          <p:nvSpPr>
            <p:cNvPr id="205842" name="Rectangle 18"/>
            <p:cNvSpPr>
              <a:spLocks noChangeArrowheads="1"/>
            </p:cNvSpPr>
            <p:nvPr/>
          </p:nvSpPr>
          <p:spPr bwMode="auto">
            <a:xfrm>
              <a:off x="1333" y="947"/>
              <a:ext cx="176"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R2</a:t>
              </a:r>
              <a:endParaRPr lang="en-US" altLang="zh-CN" b="0"/>
            </a:p>
          </p:txBody>
        </p:sp>
        <p:sp>
          <p:nvSpPr>
            <p:cNvPr id="205843" name="Rectangle 19"/>
            <p:cNvSpPr>
              <a:spLocks noChangeArrowheads="1"/>
            </p:cNvSpPr>
            <p:nvPr/>
          </p:nvSpPr>
          <p:spPr bwMode="auto">
            <a:xfrm>
              <a:off x="1704" y="947"/>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1</a:t>
              </a:r>
              <a:endParaRPr lang="en-US" altLang="zh-CN" b="0"/>
            </a:p>
          </p:txBody>
        </p:sp>
        <p:sp>
          <p:nvSpPr>
            <p:cNvPr id="205844" name="Rectangle 20"/>
            <p:cNvSpPr>
              <a:spLocks noChangeArrowheads="1"/>
            </p:cNvSpPr>
            <p:nvPr/>
          </p:nvSpPr>
          <p:spPr bwMode="auto">
            <a:xfrm>
              <a:off x="2175" y="947"/>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3</a:t>
              </a:r>
              <a:endParaRPr lang="en-US" altLang="zh-CN" b="0"/>
            </a:p>
          </p:txBody>
        </p:sp>
        <p:sp>
          <p:nvSpPr>
            <p:cNvPr id="205845" name="Rectangle 21"/>
            <p:cNvSpPr>
              <a:spLocks noChangeArrowheads="1"/>
            </p:cNvSpPr>
            <p:nvPr/>
          </p:nvSpPr>
          <p:spPr bwMode="auto">
            <a:xfrm>
              <a:off x="2763" y="947"/>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4</a:t>
              </a:r>
              <a:endParaRPr lang="en-US" altLang="zh-CN" b="0"/>
            </a:p>
          </p:txBody>
        </p:sp>
        <p:sp>
          <p:nvSpPr>
            <p:cNvPr id="205846" name="Rectangle 22"/>
            <p:cNvSpPr>
              <a:spLocks noChangeArrowheads="1"/>
            </p:cNvSpPr>
            <p:nvPr/>
          </p:nvSpPr>
          <p:spPr bwMode="auto">
            <a:xfrm>
              <a:off x="3706" y="947"/>
              <a:ext cx="384"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Load1</a:t>
              </a:r>
              <a:endParaRPr lang="en-US" altLang="zh-CN" b="0"/>
            </a:p>
          </p:txBody>
        </p:sp>
        <p:sp>
          <p:nvSpPr>
            <p:cNvPr id="205847" name="Rectangle 23"/>
            <p:cNvSpPr>
              <a:spLocks noChangeArrowheads="1"/>
            </p:cNvSpPr>
            <p:nvPr/>
          </p:nvSpPr>
          <p:spPr bwMode="auto">
            <a:xfrm>
              <a:off x="4104" y="947"/>
              <a:ext cx="176"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No</a:t>
              </a:r>
              <a:endParaRPr lang="en-US" altLang="zh-CN" b="0"/>
            </a:p>
          </p:txBody>
        </p:sp>
        <p:sp>
          <p:nvSpPr>
            <p:cNvPr id="205848" name="Rectangle 24"/>
            <p:cNvSpPr>
              <a:spLocks noChangeArrowheads="1"/>
            </p:cNvSpPr>
            <p:nvPr/>
          </p:nvSpPr>
          <p:spPr bwMode="auto">
            <a:xfrm>
              <a:off x="411" y="1117"/>
              <a:ext cx="176" cy="165"/>
            </a:xfrm>
            <a:prstGeom prst="rect">
              <a:avLst/>
            </a:prstGeom>
            <a:noFill/>
            <a:ln w="9525">
              <a:noFill/>
              <a:miter lim="800000"/>
              <a:headEnd/>
              <a:tailEnd/>
            </a:ln>
          </p:spPr>
          <p:txBody>
            <a:bodyPr wrap="none" lIns="0" tIns="0" rIns="0" bIns="0">
              <a:spAutoFit/>
            </a:bodyPr>
            <a:lstStyle/>
            <a:p>
              <a:r>
                <a:rPr lang="en-US" altLang="zh-CN" sz="1700" b="0">
                  <a:solidFill>
                    <a:srgbClr val="FF0000"/>
                  </a:solidFill>
                  <a:latin typeface="Arial" pitchFamily="34" charset="0"/>
                </a:rPr>
                <a:t>LD</a:t>
              </a:r>
              <a:endParaRPr lang="en-US" altLang="zh-CN" b="0"/>
            </a:p>
          </p:txBody>
        </p:sp>
        <p:sp>
          <p:nvSpPr>
            <p:cNvPr id="205849" name="Rectangle 25"/>
            <p:cNvSpPr>
              <a:spLocks noChangeArrowheads="1"/>
            </p:cNvSpPr>
            <p:nvPr/>
          </p:nvSpPr>
          <p:spPr bwMode="auto">
            <a:xfrm>
              <a:off x="698" y="1117"/>
              <a:ext cx="161" cy="165"/>
            </a:xfrm>
            <a:prstGeom prst="rect">
              <a:avLst/>
            </a:prstGeom>
            <a:noFill/>
            <a:ln w="9525">
              <a:noFill/>
              <a:miter lim="800000"/>
              <a:headEnd/>
              <a:tailEnd/>
            </a:ln>
          </p:spPr>
          <p:txBody>
            <a:bodyPr wrap="none" lIns="0" tIns="0" rIns="0" bIns="0">
              <a:spAutoFit/>
            </a:bodyPr>
            <a:lstStyle/>
            <a:p>
              <a:r>
                <a:rPr lang="en-US" altLang="zh-CN" sz="1700" b="0">
                  <a:solidFill>
                    <a:srgbClr val="FF0000"/>
                  </a:solidFill>
                  <a:latin typeface="Arial" pitchFamily="34" charset="0"/>
                </a:rPr>
                <a:t>F2</a:t>
              </a:r>
              <a:endParaRPr lang="en-US" altLang="zh-CN" b="0"/>
            </a:p>
          </p:txBody>
        </p:sp>
        <p:sp>
          <p:nvSpPr>
            <p:cNvPr id="205850" name="Rectangle 26"/>
            <p:cNvSpPr>
              <a:spLocks noChangeArrowheads="1"/>
            </p:cNvSpPr>
            <p:nvPr/>
          </p:nvSpPr>
          <p:spPr bwMode="auto">
            <a:xfrm>
              <a:off x="989" y="1117"/>
              <a:ext cx="233" cy="165"/>
            </a:xfrm>
            <a:prstGeom prst="rect">
              <a:avLst/>
            </a:prstGeom>
            <a:noFill/>
            <a:ln w="9525">
              <a:noFill/>
              <a:miter lim="800000"/>
              <a:headEnd/>
              <a:tailEnd/>
            </a:ln>
          </p:spPr>
          <p:txBody>
            <a:bodyPr wrap="none" lIns="0" tIns="0" rIns="0" bIns="0">
              <a:spAutoFit/>
            </a:bodyPr>
            <a:lstStyle/>
            <a:p>
              <a:r>
                <a:rPr lang="en-US" altLang="zh-CN" sz="1700" b="0">
                  <a:solidFill>
                    <a:srgbClr val="FF0000"/>
                  </a:solidFill>
                  <a:latin typeface="Arial" pitchFamily="34" charset="0"/>
                </a:rPr>
                <a:t>45+</a:t>
              </a:r>
              <a:endParaRPr lang="en-US" altLang="zh-CN" b="0"/>
            </a:p>
          </p:txBody>
        </p:sp>
        <p:sp>
          <p:nvSpPr>
            <p:cNvPr id="205851" name="Rectangle 27"/>
            <p:cNvSpPr>
              <a:spLocks noChangeArrowheads="1"/>
            </p:cNvSpPr>
            <p:nvPr/>
          </p:nvSpPr>
          <p:spPr bwMode="auto">
            <a:xfrm>
              <a:off x="1333" y="1117"/>
              <a:ext cx="176" cy="165"/>
            </a:xfrm>
            <a:prstGeom prst="rect">
              <a:avLst/>
            </a:prstGeom>
            <a:noFill/>
            <a:ln w="9525">
              <a:noFill/>
              <a:miter lim="800000"/>
              <a:headEnd/>
              <a:tailEnd/>
            </a:ln>
          </p:spPr>
          <p:txBody>
            <a:bodyPr wrap="none" lIns="0" tIns="0" rIns="0" bIns="0">
              <a:spAutoFit/>
            </a:bodyPr>
            <a:lstStyle/>
            <a:p>
              <a:r>
                <a:rPr lang="en-US" altLang="zh-CN" sz="1700" b="0">
                  <a:solidFill>
                    <a:srgbClr val="FF0000"/>
                  </a:solidFill>
                  <a:latin typeface="Arial" pitchFamily="34" charset="0"/>
                </a:rPr>
                <a:t>R3</a:t>
              </a:r>
              <a:endParaRPr lang="en-US" altLang="zh-CN" b="0"/>
            </a:p>
          </p:txBody>
        </p:sp>
        <p:sp>
          <p:nvSpPr>
            <p:cNvPr id="205852" name="Rectangle 28"/>
            <p:cNvSpPr>
              <a:spLocks noChangeArrowheads="1"/>
            </p:cNvSpPr>
            <p:nvPr/>
          </p:nvSpPr>
          <p:spPr bwMode="auto">
            <a:xfrm>
              <a:off x="1704" y="1117"/>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2</a:t>
              </a:r>
              <a:endParaRPr lang="en-US" altLang="zh-CN" b="0"/>
            </a:p>
          </p:txBody>
        </p:sp>
        <p:sp>
          <p:nvSpPr>
            <p:cNvPr id="205853" name="Rectangle 29"/>
            <p:cNvSpPr>
              <a:spLocks noChangeArrowheads="1"/>
            </p:cNvSpPr>
            <p:nvPr/>
          </p:nvSpPr>
          <p:spPr bwMode="auto">
            <a:xfrm>
              <a:off x="2175" y="1117"/>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4</a:t>
              </a:r>
              <a:endParaRPr lang="en-US" altLang="zh-CN" b="0"/>
            </a:p>
          </p:txBody>
        </p:sp>
        <p:sp>
          <p:nvSpPr>
            <p:cNvPr id="205854" name="Rectangle 30"/>
            <p:cNvSpPr>
              <a:spLocks noChangeArrowheads="1"/>
            </p:cNvSpPr>
            <p:nvPr/>
          </p:nvSpPr>
          <p:spPr bwMode="auto">
            <a:xfrm>
              <a:off x="2763" y="1117"/>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5</a:t>
              </a:r>
              <a:endParaRPr lang="en-US" altLang="zh-CN" b="0"/>
            </a:p>
          </p:txBody>
        </p:sp>
        <p:sp>
          <p:nvSpPr>
            <p:cNvPr id="205855" name="Rectangle 31"/>
            <p:cNvSpPr>
              <a:spLocks noChangeArrowheads="1"/>
            </p:cNvSpPr>
            <p:nvPr/>
          </p:nvSpPr>
          <p:spPr bwMode="auto">
            <a:xfrm>
              <a:off x="3706" y="1117"/>
              <a:ext cx="384"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Load2</a:t>
              </a:r>
              <a:endParaRPr lang="en-US" altLang="zh-CN" b="0"/>
            </a:p>
          </p:txBody>
        </p:sp>
        <p:sp>
          <p:nvSpPr>
            <p:cNvPr id="205856" name="Rectangle 32"/>
            <p:cNvSpPr>
              <a:spLocks noChangeArrowheads="1"/>
            </p:cNvSpPr>
            <p:nvPr/>
          </p:nvSpPr>
          <p:spPr bwMode="auto">
            <a:xfrm>
              <a:off x="4104" y="1117"/>
              <a:ext cx="176"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No</a:t>
              </a:r>
              <a:endParaRPr lang="en-US" altLang="zh-CN" b="0"/>
            </a:p>
          </p:txBody>
        </p:sp>
        <p:sp>
          <p:nvSpPr>
            <p:cNvPr id="205857" name="Rectangle 33"/>
            <p:cNvSpPr>
              <a:spLocks noChangeArrowheads="1"/>
            </p:cNvSpPr>
            <p:nvPr/>
          </p:nvSpPr>
          <p:spPr bwMode="auto">
            <a:xfrm>
              <a:off x="411" y="1288"/>
              <a:ext cx="462" cy="165"/>
            </a:xfrm>
            <a:prstGeom prst="rect">
              <a:avLst/>
            </a:prstGeom>
            <a:noFill/>
            <a:ln w="9525">
              <a:noFill/>
              <a:miter lim="800000"/>
              <a:headEnd/>
              <a:tailEnd/>
            </a:ln>
          </p:spPr>
          <p:txBody>
            <a:bodyPr wrap="none" lIns="0" tIns="0" rIns="0" bIns="0">
              <a:spAutoFit/>
            </a:bodyPr>
            <a:lstStyle/>
            <a:p>
              <a:r>
                <a:rPr lang="en-US" altLang="zh-CN" sz="1700" b="0">
                  <a:solidFill>
                    <a:srgbClr val="0000FF"/>
                  </a:solidFill>
                  <a:latin typeface="Arial" pitchFamily="34" charset="0"/>
                </a:rPr>
                <a:t>MULTD</a:t>
              </a:r>
              <a:endParaRPr lang="en-US" altLang="zh-CN" b="0"/>
            </a:p>
          </p:txBody>
        </p:sp>
        <p:sp>
          <p:nvSpPr>
            <p:cNvPr id="205858" name="Rectangle 34"/>
            <p:cNvSpPr>
              <a:spLocks noChangeArrowheads="1"/>
            </p:cNvSpPr>
            <p:nvPr/>
          </p:nvSpPr>
          <p:spPr bwMode="auto">
            <a:xfrm>
              <a:off x="698" y="1288"/>
              <a:ext cx="161" cy="165"/>
            </a:xfrm>
            <a:prstGeom prst="rect">
              <a:avLst/>
            </a:prstGeom>
            <a:noFill/>
            <a:ln w="9525">
              <a:noFill/>
              <a:miter lim="800000"/>
              <a:headEnd/>
              <a:tailEnd/>
            </a:ln>
          </p:spPr>
          <p:txBody>
            <a:bodyPr wrap="none" lIns="0" tIns="0" rIns="0" bIns="0">
              <a:spAutoFit/>
            </a:bodyPr>
            <a:lstStyle/>
            <a:p>
              <a:r>
                <a:rPr lang="en-US" altLang="zh-CN" sz="1700" b="0">
                  <a:solidFill>
                    <a:srgbClr val="0000FF"/>
                  </a:solidFill>
                  <a:latin typeface="Arial" pitchFamily="34" charset="0"/>
                </a:rPr>
                <a:t>F0</a:t>
              </a:r>
              <a:endParaRPr lang="en-US" altLang="zh-CN" b="0"/>
            </a:p>
          </p:txBody>
        </p:sp>
        <p:sp>
          <p:nvSpPr>
            <p:cNvPr id="205859" name="Rectangle 35"/>
            <p:cNvSpPr>
              <a:spLocks noChangeArrowheads="1"/>
            </p:cNvSpPr>
            <p:nvPr/>
          </p:nvSpPr>
          <p:spPr bwMode="auto">
            <a:xfrm>
              <a:off x="989" y="1288"/>
              <a:ext cx="161" cy="165"/>
            </a:xfrm>
            <a:prstGeom prst="rect">
              <a:avLst/>
            </a:prstGeom>
            <a:noFill/>
            <a:ln w="9525">
              <a:noFill/>
              <a:miter lim="800000"/>
              <a:headEnd/>
              <a:tailEnd/>
            </a:ln>
          </p:spPr>
          <p:txBody>
            <a:bodyPr wrap="none" lIns="0" tIns="0" rIns="0" bIns="0">
              <a:spAutoFit/>
            </a:bodyPr>
            <a:lstStyle/>
            <a:p>
              <a:r>
                <a:rPr lang="en-US" altLang="zh-CN" sz="1700" b="0">
                  <a:solidFill>
                    <a:srgbClr val="0000FF"/>
                  </a:solidFill>
                  <a:latin typeface="Arial" pitchFamily="34" charset="0"/>
                </a:rPr>
                <a:t>F2</a:t>
              </a:r>
              <a:endParaRPr lang="en-US" altLang="zh-CN" b="0"/>
            </a:p>
          </p:txBody>
        </p:sp>
        <p:sp>
          <p:nvSpPr>
            <p:cNvPr id="205860" name="Rectangle 36"/>
            <p:cNvSpPr>
              <a:spLocks noChangeArrowheads="1"/>
            </p:cNvSpPr>
            <p:nvPr/>
          </p:nvSpPr>
          <p:spPr bwMode="auto">
            <a:xfrm>
              <a:off x="1333" y="1288"/>
              <a:ext cx="161" cy="165"/>
            </a:xfrm>
            <a:prstGeom prst="rect">
              <a:avLst/>
            </a:prstGeom>
            <a:noFill/>
            <a:ln w="9525">
              <a:noFill/>
              <a:miter lim="800000"/>
              <a:headEnd/>
              <a:tailEnd/>
            </a:ln>
          </p:spPr>
          <p:txBody>
            <a:bodyPr wrap="none" lIns="0" tIns="0" rIns="0" bIns="0">
              <a:spAutoFit/>
            </a:bodyPr>
            <a:lstStyle/>
            <a:p>
              <a:r>
                <a:rPr lang="en-US" altLang="zh-CN" sz="1700" b="0">
                  <a:solidFill>
                    <a:srgbClr val="0000FF"/>
                  </a:solidFill>
                  <a:latin typeface="Arial" pitchFamily="34" charset="0"/>
                </a:rPr>
                <a:t>F4</a:t>
              </a:r>
              <a:endParaRPr lang="en-US" altLang="zh-CN" b="0"/>
            </a:p>
          </p:txBody>
        </p:sp>
        <p:sp>
          <p:nvSpPr>
            <p:cNvPr id="205861" name="Rectangle 37"/>
            <p:cNvSpPr>
              <a:spLocks noChangeArrowheads="1"/>
            </p:cNvSpPr>
            <p:nvPr/>
          </p:nvSpPr>
          <p:spPr bwMode="auto">
            <a:xfrm>
              <a:off x="1704" y="1288"/>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3</a:t>
              </a:r>
              <a:endParaRPr lang="en-US" altLang="zh-CN" b="0"/>
            </a:p>
          </p:txBody>
        </p:sp>
        <p:sp>
          <p:nvSpPr>
            <p:cNvPr id="205862" name="Rectangle 38"/>
            <p:cNvSpPr>
              <a:spLocks noChangeArrowheads="1"/>
            </p:cNvSpPr>
            <p:nvPr/>
          </p:nvSpPr>
          <p:spPr bwMode="auto">
            <a:xfrm>
              <a:off x="3706" y="1288"/>
              <a:ext cx="384"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Load3</a:t>
              </a:r>
              <a:endParaRPr lang="en-US" altLang="zh-CN" b="0"/>
            </a:p>
          </p:txBody>
        </p:sp>
        <p:sp>
          <p:nvSpPr>
            <p:cNvPr id="205863" name="Rectangle 39"/>
            <p:cNvSpPr>
              <a:spLocks noChangeArrowheads="1"/>
            </p:cNvSpPr>
            <p:nvPr/>
          </p:nvSpPr>
          <p:spPr bwMode="auto">
            <a:xfrm>
              <a:off x="4104" y="1288"/>
              <a:ext cx="176"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No</a:t>
              </a:r>
              <a:endParaRPr lang="en-US" altLang="zh-CN" b="0"/>
            </a:p>
          </p:txBody>
        </p:sp>
        <p:sp>
          <p:nvSpPr>
            <p:cNvPr id="205864" name="Rectangle 40"/>
            <p:cNvSpPr>
              <a:spLocks noChangeArrowheads="1"/>
            </p:cNvSpPr>
            <p:nvPr/>
          </p:nvSpPr>
          <p:spPr bwMode="auto">
            <a:xfrm>
              <a:off x="411" y="1458"/>
              <a:ext cx="382" cy="165"/>
            </a:xfrm>
            <a:prstGeom prst="rect">
              <a:avLst/>
            </a:prstGeom>
            <a:noFill/>
            <a:ln w="9525">
              <a:noFill/>
              <a:miter lim="800000"/>
              <a:headEnd/>
              <a:tailEnd/>
            </a:ln>
          </p:spPr>
          <p:txBody>
            <a:bodyPr wrap="none" lIns="0" tIns="0" rIns="0" bIns="0">
              <a:spAutoFit/>
            </a:bodyPr>
            <a:lstStyle/>
            <a:p>
              <a:r>
                <a:rPr lang="en-US" altLang="zh-CN" sz="1700" b="0">
                  <a:solidFill>
                    <a:srgbClr val="FF00FF"/>
                  </a:solidFill>
                  <a:latin typeface="Arial" pitchFamily="34" charset="0"/>
                </a:rPr>
                <a:t>SUBD</a:t>
              </a:r>
              <a:endParaRPr lang="en-US" altLang="zh-CN" b="0"/>
            </a:p>
          </p:txBody>
        </p:sp>
        <p:sp>
          <p:nvSpPr>
            <p:cNvPr id="205865" name="Rectangle 41"/>
            <p:cNvSpPr>
              <a:spLocks noChangeArrowheads="1"/>
            </p:cNvSpPr>
            <p:nvPr/>
          </p:nvSpPr>
          <p:spPr bwMode="auto">
            <a:xfrm>
              <a:off x="698" y="1458"/>
              <a:ext cx="161" cy="165"/>
            </a:xfrm>
            <a:prstGeom prst="rect">
              <a:avLst/>
            </a:prstGeom>
            <a:noFill/>
            <a:ln w="9525">
              <a:noFill/>
              <a:miter lim="800000"/>
              <a:headEnd/>
              <a:tailEnd/>
            </a:ln>
          </p:spPr>
          <p:txBody>
            <a:bodyPr wrap="none" lIns="0" tIns="0" rIns="0" bIns="0">
              <a:spAutoFit/>
            </a:bodyPr>
            <a:lstStyle/>
            <a:p>
              <a:r>
                <a:rPr lang="en-US" altLang="zh-CN" sz="1700" b="0">
                  <a:solidFill>
                    <a:srgbClr val="FF00FF"/>
                  </a:solidFill>
                  <a:latin typeface="Arial" pitchFamily="34" charset="0"/>
                </a:rPr>
                <a:t>F8</a:t>
              </a:r>
              <a:endParaRPr lang="en-US" altLang="zh-CN" b="0"/>
            </a:p>
          </p:txBody>
        </p:sp>
        <p:sp>
          <p:nvSpPr>
            <p:cNvPr id="205866" name="Rectangle 42"/>
            <p:cNvSpPr>
              <a:spLocks noChangeArrowheads="1"/>
            </p:cNvSpPr>
            <p:nvPr/>
          </p:nvSpPr>
          <p:spPr bwMode="auto">
            <a:xfrm>
              <a:off x="989" y="1458"/>
              <a:ext cx="161" cy="165"/>
            </a:xfrm>
            <a:prstGeom prst="rect">
              <a:avLst/>
            </a:prstGeom>
            <a:noFill/>
            <a:ln w="9525">
              <a:noFill/>
              <a:miter lim="800000"/>
              <a:headEnd/>
              <a:tailEnd/>
            </a:ln>
          </p:spPr>
          <p:txBody>
            <a:bodyPr wrap="none" lIns="0" tIns="0" rIns="0" bIns="0">
              <a:spAutoFit/>
            </a:bodyPr>
            <a:lstStyle/>
            <a:p>
              <a:r>
                <a:rPr lang="en-US" altLang="zh-CN" sz="1700" b="0">
                  <a:solidFill>
                    <a:srgbClr val="FF00FF"/>
                  </a:solidFill>
                  <a:latin typeface="Arial" pitchFamily="34" charset="0"/>
                </a:rPr>
                <a:t>F6</a:t>
              </a:r>
              <a:endParaRPr lang="en-US" altLang="zh-CN" b="0"/>
            </a:p>
          </p:txBody>
        </p:sp>
        <p:sp>
          <p:nvSpPr>
            <p:cNvPr id="205867" name="Rectangle 43"/>
            <p:cNvSpPr>
              <a:spLocks noChangeArrowheads="1"/>
            </p:cNvSpPr>
            <p:nvPr/>
          </p:nvSpPr>
          <p:spPr bwMode="auto">
            <a:xfrm>
              <a:off x="1333" y="1458"/>
              <a:ext cx="161" cy="165"/>
            </a:xfrm>
            <a:prstGeom prst="rect">
              <a:avLst/>
            </a:prstGeom>
            <a:noFill/>
            <a:ln w="9525">
              <a:noFill/>
              <a:miter lim="800000"/>
              <a:headEnd/>
              <a:tailEnd/>
            </a:ln>
          </p:spPr>
          <p:txBody>
            <a:bodyPr wrap="none" lIns="0" tIns="0" rIns="0" bIns="0">
              <a:spAutoFit/>
            </a:bodyPr>
            <a:lstStyle/>
            <a:p>
              <a:r>
                <a:rPr lang="en-US" altLang="zh-CN" sz="1700" b="0">
                  <a:solidFill>
                    <a:srgbClr val="FF00FF"/>
                  </a:solidFill>
                  <a:latin typeface="Arial" pitchFamily="34" charset="0"/>
                </a:rPr>
                <a:t>F2</a:t>
              </a:r>
              <a:endParaRPr lang="en-US" altLang="zh-CN" b="0"/>
            </a:p>
          </p:txBody>
        </p:sp>
        <p:sp>
          <p:nvSpPr>
            <p:cNvPr id="205868" name="Rectangle 44"/>
            <p:cNvSpPr>
              <a:spLocks noChangeArrowheads="1"/>
            </p:cNvSpPr>
            <p:nvPr/>
          </p:nvSpPr>
          <p:spPr bwMode="auto">
            <a:xfrm>
              <a:off x="1704" y="1458"/>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4</a:t>
              </a:r>
              <a:endParaRPr lang="en-US" altLang="zh-CN" b="0"/>
            </a:p>
          </p:txBody>
        </p:sp>
        <p:sp>
          <p:nvSpPr>
            <p:cNvPr id="205869" name="Rectangle 45"/>
            <p:cNvSpPr>
              <a:spLocks noChangeArrowheads="1"/>
            </p:cNvSpPr>
            <p:nvPr/>
          </p:nvSpPr>
          <p:spPr bwMode="auto">
            <a:xfrm>
              <a:off x="2175" y="1458"/>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7</a:t>
              </a:r>
              <a:endParaRPr lang="en-US" altLang="zh-CN" b="0"/>
            </a:p>
          </p:txBody>
        </p:sp>
        <p:sp>
          <p:nvSpPr>
            <p:cNvPr id="205870" name="Rectangle 46"/>
            <p:cNvSpPr>
              <a:spLocks noChangeArrowheads="1"/>
            </p:cNvSpPr>
            <p:nvPr/>
          </p:nvSpPr>
          <p:spPr bwMode="auto">
            <a:xfrm>
              <a:off x="2763" y="1458"/>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8</a:t>
              </a:r>
              <a:endParaRPr lang="en-US" altLang="zh-CN" b="0"/>
            </a:p>
          </p:txBody>
        </p:sp>
        <p:sp>
          <p:nvSpPr>
            <p:cNvPr id="205871" name="Rectangle 47"/>
            <p:cNvSpPr>
              <a:spLocks noChangeArrowheads="1"/>
            </p:cNvSpPr>
            <p:nvPr/>
          </p:nvSpPr>
          <p:spPr bwMode="auto">
            <a:xfrm>
              <a:off x="411" y="1629"/>
              <a:ext cx="328" cy="165"/>
            </a:xfrm>
            <a:prstGeom prst="rect">
              <a:avLst/>
            </a:prstGeom>
            <a:noFill/>
            <a:ln w="9525">
              <a:noFill/>
              <a:miter lim="800000"/>
              <a:headEnd/>
              <a:tailEnd/>
            </a:ln>
          </p:spPr>
          <p:txBody>
            <a:bodyPr wrap="none" lIns="0" tIns="0" rIns="0" bIns="0">
              <a:spAutoFit/>
            </a:bodyPr>
            <a:lstStyle/>
            <a:p>
              <a:r>
                <a:rPr lang="en-US" altLang="zh-CN" sz="1700" b="0">
                  <a:solidFill>
                    <a:srgbClr val="00FF00"/>
                  </a:solidFill>
                  <a:latin typeface="Arial" pitchFamily="34" charset="0"/>
                </a:rPr>
                <a:t>DIVD</a:t>
              </a:r>
              <a:endParaRPr lang="en-US" altLang="zh-CN" b="0"/>
            </a:p>
          </p:txBody>
        </p:sp>
        <p:sp>
          <p:nvSpPr>
            <p:cNvPr id="205872" name="Rectangle 48"/>
            <p:cNvSpPr>
              <a:spLocks noChangeArrowheads="1"/>
            </p:cNvSpPr>
            <p:nvPr/>
          </p:nvSpPr>
          <p:spPr bwMode="auto">
            <a:xfrm>
              <a:off x="698" y="1629"/>
              <a:ext cx="237" cy="165"/>
            </a:xfrm>
            <a:prstGeom prst="rect">
              <a:avLst/>
            </a:prstGeom>
            <a:noFill/>
            <a:ln w="9525">
              <a:noFill/>
              <a:miter lim="800000"/>
              <a:headEnd/>
              <a:tailEnd/>
            </a:ln>
          </p:spPr>
          <p:txBody>
            <a:bodyPr wrap="none" lIns="0" tIns="0" rIns="0" bIns="0">
              <a:spAutoFit/>
            </a:bodyPr>
            <a:lstStyle/>
            <a:p>
              <a:r>
                <a:rPr lang="en-US" altLang="zh-CN" sz="1700" b="0">
                  <a:solidFill>
                    <a:srgbClr val="00FF00"/>
                  </a:solidFill>
                  <a:latin typeface="Arial" pitchFamily="34" charset="0"/>
                </a:rPr>
                <a:t>F10</a:t>
              </a:r>
              <a:endParaRPr lang="en-US" altLang="zh-CN" b="0"/>
            </a:p>
          </p:txBody>
        </p:sp>
        <p:sp>
          <p:nvSpPr>
            <p:cNvPr id="205873" name="Rectangle 49"/>
            <p:cNvSpPr>
              <a:spLocks noChangeArrowheads="1"/>
            </p:cNvSpPr>
            <p:nvPr/>
          </p:nvSpPr>
          <p:spPr bwMode="auto">
            <a:xfrm>
              <a:off x="989" y="1629"/>
              <a:ext cx="161" cy="165"/>
            </a:xfrm>
            <a:prstGeom prst="rect">
              <a:avLst/>
            </a:prstGeom>
            <a:noFill/>
            <a:ln w="9525">
              <a:noFill/>
              <a:miter lim="800000"/>
              <a:headEnd/>
              <a:tailEnd/>
            </a:ln>
          </p:spPr>
          <p:txBody>
            <a:bodyPr wrap="none" lIns="0" tIns="0" rIns="0" bIns="0">
              <a:spAutoFit/>
            </a:bodyPr>
            <a:lstStyle/>
            <a:p>
              <a:r>
                <a:rPr lang="en-US" altLang="zh-CN" sz="1700" b="0">
                  <a:solidFill>
                    <a:srgbClr val="00FF00"/>
                  </a:solidFill>
                  <a:latin typeface="Arial" pitchFamily="34" charset="0"/>
                </a:rPr>
                <a:t>F0</a:t>
              </a:r>
              <a:endParaRPr lang="en-US" altLang="zh-CN" b="0"/>
            </a:p>
          </p:txBody>
        </p:sp>
        <p:sp>
          <p:nvSpPr>
            <p:cNvPr id="205874" name="Rectangle 50"/>
            <p:cNvSpPr>
              <a:spLocks noChangeArrowheads="1"/>
            </p:cNvSpPr>
            <p:nvPr/>
          </p:nvSpPr>
          <p:spPr bwMode="auto">
            <a:xfrm>
              <a:off x="1333" y="1629"/>
              <a:ext cx="161" cy="165"/>
            </a:xfrm>
            <a:prstGeom prst="rect">
              <a:avLst/>
            </a:prstGeom>
            <a:noFill/>
            <a:ln w="9525">
              <a:noFill/>
              <a:miter lim="800000"/>
              <a:headEnd/>
              <a:tailEnd/>
            </a:ln>
          </p:spPr>
          <p:txBody>
            <a:bodyPr wrap="none" lIns="0" tIns="0" rIns="0" bIns="0">
              <a:spAutoFit/>
            </a:bodyPr>
            <a:lstStyle/>
            <a:p>
              <a:r>
                <a:rPr lang="en-US" altLang="zh-CN" sz="1700" b="0">
                  <a:solidFill>
                    <a:srgbClr val="00FF00"/>
                  </a:solidFill>
                  <a:latin typeface="Arial" pitchFamily="34" charset="0"/>
                </a:rPr>
                <a:t>F6</a:t>
              </a:r>
              <a:endParaRPr lang="en-US" altLang="zh-CN" b="0"/>
            </a:p>
          </p:txBody>
        </p:sp>
        <p:sp>
          <p:nvSpPr>
            <p:cNvPr id="205875" name="Rectangle 51"/>
            <p:cNvSpPr>
              <a:spLocks noChangeArrowheads="1"/>
            </p:cNvSpPr>
            <p:nvPr/>
          </p:nvSpPr>
          <p:spPr bwMode="auto">
            <a:xfrm>
              <a:off x="1704" y="1629"/>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5</a:t>
              </a:r>
              <a:endParaRPr lang="en-US" altLang="zh-CN" b="0"/>
            </a:p>
          </p:txBody>
        </p:sp>
        <p:sp>
          <p:nvSpPr>
            <p:cNvPr id="205876" name="Rectangle 52"/>
            <p:cNvSpPr>
              <a:spLocks noChangeArrowheads="1"/>
            </p:cNvSpPr>
            <p:nvPr/>
          </p:nvSpPr>
          <p:spPr bwMode="auto">
            <a:xfrm>
              <a:off x="411" y="1799"/>
              <a:ext cx="389"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ADDD</a:t>
              </a:r>
              <a:endParaRPr lang="en-US" altLang="zh-CN" b="0"/>
            </a:p>
          </p:txBody>
        </p:sp>
        <p:sp>
          <p:nvSpPr>
            <p:cNvPr id="205877" name="Rectangle 53"/>
            <p:cNvSpPr>
              <a:spLocks noChangeArrowheads="1"/>
            </p:cNvSpPr>
            <p:nvPr/>
          </p:nvSpPr>
          <p:spPr bwMode="auto">
            <a:xfrm>
              <a:off x="698" y="1799"/>
              <a:ext cx="161"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F6</a:t>
              </a:r>
              <a:endParaRPr lang="en-US" altLang="zh-CN" b="0"/>
            </a:p>
          </p:txBody>
        </p:sp>
        <p:sp>
          <p:nvSpPr>
            <p:cNvPr id="205878" name="Rectangle 54"/>
            <p:cNvSpPr>
              <a:spLocks noChangeArrowheads="1"/>
            </p:cNvSpPr>
            <p:nvPr/>
          </p:nvSpPr>
          <p:spPr bwMode="auto">
            <a:xfrm>
              <a:off x="989" y="1799"/>
              <a:ext cx="161"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F8</a:t>
              </a:r>
              <a:endParaRPr lang="en-US" altLang="zh-CN" b="0"/>
            </a:p>
          </p:txBody>
        </p:sp>
        <p:sp>
          <p:nvSpPr>
            <p:cNvPr id="205879" name="Rectangle 55"/>
            <p:cNvSpPr>
              <a:spLocks noChangeArrowheads="1"/>
            </p:cNvSpPr>
            <p:nvPr/>
          </p:nvSpPr>
          <p:spPr bwMode="auto">
            <a:xfrm>
              <a:off x="1333" y="1799"/>
              <a:ext cx="161"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F2</a:t>
              </a:r>
              <a:endParaRPr lang="en-US" altLang="zh-CN" b="0"/>
            </a:p>
          </p:txBody>
        </p:sp>
        <p:sp>
          <p:nvSpPr>
            <p:cNvPr id="205880" name="Rectangle 56"/>
            <p:cNvSpPr>
              <a:spLocks noChangeArrowheads="1"/>
            </p:cNvSpPr>
            <p:nvPr/>
          </p:nvSpPr>
          <p:spPr bwMode="auto">
            <a:xfrm>
              <a:off x="1704" y="1799"/>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6</a:t>
              </a:r>
              <a:endParaRPr lang="en-US" altLang="zh-CN" b="0"/>
            </a:p>
          </p:txBody>
        </p:sp>
        <p:sp>
          <p:nvSpPr>
            <p:cNvPr id="205881" name="Rectangle 57"/>
            <p:cNvSpPr>
              <a:spLocks noChangeArrowheads="1"/>
            </p:cNvSpPr>
            <p:nvPr/>
          </p:nvSpPr>
          <p:spPr bwMode="auto">
            <a:xfrm>
              <a:off x="411" y="1970"/>
              <a:ext cx="1270"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Reservation Stations</a:t>
              </a:r>
              <a:endParaRPr lang="en-US" altLang="zh-CN" b="0"/>
            </a:p>
          </p:txBody>
        </p:sp>
        <p:sp>
          <p:nvSpPr>
            <p:cNvPr id="205882" name="Rectangle 58"/>
            <p:cNvSpPr>
              <a:spLocks noChangeArrowheads="1"/>
            </p:cNvSpPr>
            <p:nvPr/>
          </p:nvSpPr>
          <p:spPr bwMode="auto">
            <a:xfrm>
              <a:off x="411" y="2102"/>
              <a:ext cx="1166" cy="11"/>
            </a:xfrm>
            <a:prstGeom prst="rect">
              <a:avLst/>
            </a:prstGeom>
            <a:solidFill>
              <a:srgbClr val="000000"/>
            </a:solidFill>
            <a:ln w="9525">
              <a:noFill/>
              <a:miter lim="800000"/>
              <a:headEnd/>
              <a:tailEnd/>
            </a:ln>
          </p:spPr>
          <p:txBody>
            <a:bodyPr/>
            <a:lstStyle/>
            <a:p>
              <a:endParaRPr lang="zh-CN" altLang="en-US" b="0"/>
            </a:p>
          </p:txBody>
        </p:sp>
        <p:sp>
          <p:nvSpPr>
            <p:cNvPr id="205883" name="Rectangle 59"/>
            <p:cNvSpPr>
              <a:spLocks noChangeArrowheads="1"/>
            </p:cNvSpPr>
            <p:nvPr/>
          </p:nvSpPr>
          <p:spPr bwMode="auto">
            <a:xfrm>
              <a:off x="1937" y="1964"/>
              <a:ext cx="169"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S1</a:t>
              </a:r>
              <a:endParaRPr lang="en-US" altLang="zh-CN" b="0"/>
            </a:p>
          </p:txBody>
        </p:sp>
        <p:sp>
          <p:nvSpPr>
            <p:cNvPr id="205884" name="Rectangle 60"/>
            <p:cNvSpPr>
              <a:spLocks noChangeArrowheads="1"/>
            </p:cNvSpPr>
            <p:nvPr/>
          </p:nvSpPr>
          <p:spPr bwMode="auto">
            <a:xfrm>
              <a:off x="2530" y="1964"/>
              <a:ext cx="169"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S2</a:t>
              </a:r>
              <a:endParaRPr lang="en-US" altLang="zh-CN" b="0"/>
            </a:p>
          </p:txBody>
        </p:sp>
        <p:sp>
          <p:nvSpPr>
            <p:cNvPr id="205885" name="Rectangle 61"/>
            <p:cNvSpPr>
              <a:spLocks noChangeArrowheads="1"/>
            </p:cNvSpPr>
            <p:nvPr/>
          </p:nvSpPr>
          <p:spPr bwMode="auto">
            <a:xfrm>
              <a:off x="3113" y="1964"/>
              <a:ext cx="458"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RS for j</a:t>
              </a:r>
              <a:endParaRPr lang="en-US" altLang="zh-CN" b="0"/>
            </a:p>
          </p:txBody>
        </p:sp>
        <p:sp>
          <p:nvSpPr>
            <p:cNvPr id="205886" name="Rectangle 62"/>
            <p:cNvSpPr>
              <a:spLocks noChangeArrowheads="1"/>
            </p:cNvSpPr>
            <p:nvPr/>
          </p:nvSpPr>
          <p:spPr bwMode="auto">
            <a:xfrm>
              <a:off x="3706" y="1964"/>
              <a:ext cx="497"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RS for k</a:t>
              </a:r>
              <a:endParaRPr lang="en-US" altLang="zh-CN" b="0"/>
            </a:p>
          </p:txBody>
        </p:sp>
        <p:sp>
          <p:nvSpPr>
            <p:cNvPr id="205887" name="Rectangle 63"/>
            <p:cNvSpPr>
              <a:spLocks noChangeArrowheads="1"/>
            </p:cNvSpPr>
            <p:nvPr/>
          </p:nvSpPr>
          <p:spPr bwMode="auto">
            <a:xfrm>
              <a:off x="698" y="2135"/>
              <a:ext cx="304"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Time</a:t>
              </a:r>
              <a:endParaRPr lang="en-US" altLang="zh-CN" b="0"/>
            </a:p>
          </p:txBody>
        </p:sp>
        <p:sp>
          <p:nvSpPr>
            <p:cNvPr id="205888" name="Rectangle 64"/>
            <p:cNvSpPr>
              <a:spLocks noChangeArrowheads="1"/>
            </p:cNvSpPr>
            <p:nvPr/>
          </p:nvSpPr>
          <p:spPr bwMode="auto">
            <a:xfrm>
              <a:off x="989" y="2135"/>
              <a:ext cx="367"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Name</a:t>
              </a:r>
              <a:endParaRPr lang="en-US" altLang="zh-CN" b="0"/>
            </a:p>
          </p:txBody>
        </p:sp>
        <p:sp>
          <p:nvSpPr>
            <p:cNvPr id="205889" name="Rectangle 65"/>
            <p:cNvSpPr>
              <a:spLocks noChangeArrowheads="1"/>
            </p:cNvSpPr>
            <p:nvPr/>
          </p:nvSpPr>
          <p:spPr bwMode="auto">
            <a:xfrm>
              <a:off x="1333" y="2135"/>
              <a:ext cx="306"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Busy</a:t>
              </a:r>
              <a:endParaRPr lang="en-US" altLang="zh-CN" b="0"/>
            </a:p>
          </p:txBody>
        </p:sp>
        <p:sp>
          <p:nvSpPr>
            <p:cNvPr id="205890" name="Rectangle 66"/>
            <p:cNvSpPr>
              <a:spLocks noChangeArrowheads="1"/>
            </p:cNvSpPr>
            <p:nvPr/>
          </p:nvSpPr>
          <p:spPr bwMode="auto">
            <a:xfrm>
              <a:off x="1587" y="2135"/>
              <a:ext cx="184"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Op</a:t>
              </a:r>
              <a:endParaRPr lang="en-US" altLang="zh-CN" b="0"/>
            </a:p>
          </p:txBody>
        </p:sp>
        <p:sp>
          <p:nvSpPr>
            <p:cNvPr id="205891" name="Rectangle 67"/>
            <p:cNvSpPr>
              <a:spLocks noChangeArrowheads="1"/>
            </p:cNvSpPr>
            <p:nvPr/>
          </p:nvSpPr>
          <p:spPr bwMode="auto">
            <a:xfrm>
              <a:off x="1937" y="2135"/>
              <a:ext cx="122"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Vj</a:t>
              </a:r>
              <a:endParaRPr lang="en-US" altLang="zh-CN" b="0"/>
            </a:p>
          </p:txBody>
        </p:sp>
        <p:sp>
          <p:nvSpPr>
            <p:cNvPr id="205892" name="Rectangle 68"/>
            <p:cNvSpPr>
              <a:spLocks noChangeArrowheads="1"/>
            </p:cNvSpPr>
            <p:nvPr/>
          </p:nvSpPr>
          <p:spPr bwMode="auto">
            <a:xfrm>
              <a:off x="2530" y="2135"/>
              <a:ext cx="161"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Vk</a:t>
              </a:r>
              <a:endParaRPr lang="en-US" altLang="zh-CN" b="0"/>
            </a:p>
          </p:txBody>
        </p:sp>
        <p:sp>
          <p:nvSpPr>
            <p:cNvPr id="205893" name="Rectangle 69"/>
            <p:cNvSpPr>
              <a:spLocks noChangeArrowheads="1"/>
            </p:cNvSpPr>
            <p:nvPr/>
          </p:nvSpPr>
          <p:spPr bwMode="auto">
            <a:xfrm>
              <a:off x="3113" y="2135"/>
              <a:ext cx="137"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Qj</a:t>
              </a:r>
              <a:endParaRPr lang="en-US" altLang="zh-CN" b="0"/>
            </a:p>
          </p:txBody>
        </p:sp>
        <p:sp>
          <p:nvSpPr>
            <p:cNvPr id="205894" name="Rectangle 70"/>
            <p:cNvSpPr>
              <a:spLocks noChangeArrowheads="1"/>
            </p:cNvSpPr>
            <p:nvPr/>
          </p:nvSpPr>
          <p:spPr bwMode="auto">
            <a:xfrm>
              <a:off x="3706" y="2135"/>
              <a:ext cx="176"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Qk</a:t>
              </a:r>
              <a:endParaRPr lang="en-US" altLang="zh-CN" b="0"/>
            </a:p>
          </p:txBody>
        </p:sp>
        <p:sp>
          <p:nvSpPr>
            <p:cNvPr id="205895" name="Rectangle 71"/>
            <p:cNvSpPr>
              <a:spLocks noChangeArrowheads="1"/>
            </p:cNvSpPr>
            <p:nvPr/>
          </p:nvSpPr>
          <p:spPr bwMode="auto">
            <a:xfrm>
              <a:off x="872" y="2311"/>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0</a:t>
              </a:r>
              <a:endParaRPr lang="en-US" altLang="zh-CN" b="0"/>
            </a:p>
          </p:txBody>
        </p:sp>
        <p:sp>
          <p:nvSpPr>
            <p:cNvPr id="205896" name="Rectangle 72"/>
            <p:cNvSpPr>
              <a:spLocks noChangeArrowheads="1"/>
            </p:cNvSpPr>
            <p:nvPr/>
          </p:nvSpPr>
          <p:spPr bwMode="auto">
            <a:xfrm>
              <a:off x="989" y="2311"/>
              <a:ext cx="322"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Add1</a:t>
              </a:r>
              <a:endParaRPr lang="en-US" altLang="zh-CN" b="0"/>
            </a:p>
          </p:txBody>
        </p:sp>
        <p:sp>
          <p:nvSpPr>
            <p:cNvPr id="205897" name="Rectangle 73"/>
            <p:cNvSpPr>
              <a:spLocks noChangeArrowheads="1"/>
            </p:cNvSpPr>
            <p:nvPr/>
          </p:nvSpPr>
          <p:spPr bwMode="auto">
            <a:xfrm>
              <a:off x="1333" y="2311"/>
              <a:ext cx="176" cy="165"/>
            </a:xfrm>
            <a:prstGeom prst="rect">
              <a:avLst/>
            </a:prstGeom>
            <a:noFill/>
            <a:ln w="9525">
              <a:noFill/>
              <a:miter lim="800000"/>
              <a:headEnd/>
              <a:tailEnd/>
            </a:ln>
          </p:spPr>
          <p:txBody>
            <a:bodyPr wrap="none" lIns="0" tIns="0" rIns="0" bIns="0">
              <a:spAutoFit/>
            </a:bodyPr>
            <a:lstStyle/>
            <a:p>
              <a:r>
                <a:rPr lang="en-US" altLang="zh-CN" sz="1700" b="0">
                  <a:solidFill>
                    <a:srgbClr val="FF00FF"/>
                  </a:solidFill>
                  <a:latin typeface="Arial" pitchFamily="34" charset="0"/>
                </a:rPr>
                <a:t>No</a:t>
              </a:r>
              <a:endParaRPr lang="en-US" altLang="zh-CN" b="0"/>
            </a:p>
          </p:txBody>
        </p:sp>
        <p:sp>
          <p:nvSpPr>
            <p:cNvPr id="205898" name="Rectangle 74"/>
            <p:cNvSpPr>
              <a:spLocks noChangeArrowheads="1"/>
            </p:cNvSpPr>
            <p:nvPr/>
          </p:nvSpPr>
          <p:spPr bwMode="auto">
            <a:xfrm>
              <a:off x="872" y="2481"/>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1</a:t>
              </a:r>
              <a:endParaRPr lang="en-US" altLang="zh-CN" b="0"/>
            </a:p>
          </p:txBody>
        </p:sp>
        <p:sp>
          <p:nvSpPr>
            <p:cNvPr id="205899" name="Rectangle 75"/>
            <p:cNvSpPr>
              <a:spLocks noChangeArrowheads="1"/>
            </p:cNvSpPr>
            <p:nvPr/>
          </p:nvSpPr>
          <p:spPr bwMode="auto">
            <a:xfrm>
              <a:off x="989" y="2481"/>
              <a:ext cx="322"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Add2</a:t>
              </a:r>
              <a:endParaRPr lang="en-US" altLang="zh-CN" b="0"/>
            </a:p>
          </p:txBody>
        </p:sp>
        <p:sp>
          <p:nvSpPr>
            <p:cNvPr id="205900" name="Rectangle 76"/>
            <p:cNvSpPr>
              <a:spLocks noChangeArrowheads="1"/>
            </p:cNvSpPr>
            <p:nvPr/>
          </p:nvSpPr>
          <p:spPr bwMode="auto">
            <a:xfrm>
              <a:off x="1333" y="2481"/>
              <a:ext cx="225"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Yes</a:t>
              </a:r>
              <a:endParaRPr lang="en-US" altLang="zh-CN" b="0"/>
            </a:p>
          </p:txBody>
        </p:sp>
        <p:sp>
          <p:nvSpPr>
            <p:cNvPr id="205901" name="Rectangle 77"/>
            <p:cNvSpPr>
              <a:spLocks noChangeArrowheads="1"/>
            </p:cNvSpPr>
            <p:nvPr/>
          </p:nvSpPr>
          <p:spPr bwMode="auto">
            <a:xfrm>
              <a:off x="1587" y="2481"/>
              <a:ext cx="389"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ADDD</a:t>
              </a:r>
              <a:endParaRPr lang="en-US" altLang="zh-CN" b="0"/>
            </a:p>
          </p:txBody>
        </p:sp>
        <p:sp>
          <p:nvSpPr>
            <p:cNvPr id="205902" name="Rectangle 78"/>
            <p:cNvSpPr>
              <a:spLocks noChangeArrowheads="1"/>
            </p:cNvSpPr>
            <p:nvPr/>
          </p:nvSpPr>
          <p:spPr bwMode="auto">
            <a:xfrm>
              <a:off x="1937" y="2481"/>
              <a:ext cx="455" cy="165"/>
            </a:xfrm>
            <a:prstGeom prst="rect">
              <a:avLst/>
            </a:prstGeom>
            <a:noFill/>
            <a:ln w="9525">
              <a:noFill/>
              <a:miter lim="800000"/>
              <a:headEnd/>
              <a:tailEnd/>
            </a:ln>
          </p:spPr>
          <p:txBody>
            <a:bodyPr wrap="none" lIns="0" tIns="0" rIns="0" bIns="0">
              <a:spAutoFit/>
            </a:bodyPr>
            <a:lstStyle/>
            <a:p>
              <a:r>
                <a:rPr lang="en-US" altLang="zh-CN" sz="1700" b="0" dirty="0">
                  <a:solidFill>
                    <a:srgbClr val="000000"/>
                  </a:solidFill>
                  <a:latin typeface="Arial" pitchFamily="34" charset="0"/>
                </a:rPr>
                <a:t>M()-M()</a:t>
              </a:r>
              <a:endParaRPr lang="en-US" altLang="zh-CN" b="0" dirty="0"/>
            </a:p>
          </p:txBody>
        </p:sp>
        <p:sp>
          <p:nvSpPr>
            <p:cNvPr id="205903" name="Rectangle 79"/>
            <p:cNvSpPr>
              <a:spLocks noChangeArrowheads="1"/>
            </p:cNvSpPr>
            <p:nvPr/>
          </p:nvSpPr>
          <p:spPr bwMode="auto">
            <a:xfrm>
              <a:off x="2530" y="2481"/>
              <a:ext cx="614" cy="165"/>
            </a:xfrm>
            <a:prstGeom prst="rect">
              <a:avLst/>
            </a:prstGeom>
            <a:noFill/>
            <a:ln w="9525">
              <a:noFill/>
              <a:miter lim="800000"/>
              <a:headEnd/>
              <a:tailEnd/>
            </a:ln>
          </p:spPr>
          <p:txBody>
            <a:bodyPr wrap="none" lIns="0" tIns="0" rIns="0" bIns="0">
              <a:spAutoFit/>
            </a:bodyPr>
            <a:lstStyle/>
            <a:p>
              <a:r>
                <a:rPr lang="en-US" altLang="zh-CN" sz="1700" b="0" dirty="0">
                  <a:solidFill>
                    <a:srgbClr val="FF0000"/>
                  </a:solidFill>
                  <a:latin typeface="Arial" pitchFamily="34" charset="0"/>
                </a:rPr>
                <a:t>M(45+R3)</a:t>
              </a:r>
              <a:endParaRPr lang="en-US" altLang="zh-CN" b="0" dirty="0"/>
            </a:p>
          </p:txBody>
        </p:sp>
        <p:sp>
          <p:nvSpPr>
            <p:cNvPr id="205904" name="Rectangle 80"/>
            <p:cNvSpPr>
              <a:spLocks noChangeArrowheads="1"/>
            </p:cNvSpPr>
            <p:nvPr/>
          </p:nvSpPr>
          <p:spPr bwMode="auto">
            <a:xfrm>
              <a:off x="989" y="2652"/>
              <a:ext cx="322"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Add3</a:t>
              </a:r>
              <a:endParaRPr lang="en-US" altLang="zh-CN" b="0"/>
            </a:p>
          </p:txBody>
        </p:sp>
        <p:sp>
          <p:nvSpPr>
            <p:cNvPr id="205905" name="Rectangle 81"/>
            <p:cNvSpPr>
              <a:spLocks noChangeArrowheads="1"/>
            </p:cNvSpPr>
            <p:nvPr/>
          </p:nvSpPr>
          <p:spPr bwMode="auto">
            <a:xfrm>
              <a:off x="1333" y="2652"/>
              <a:ext cx="176"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No</a:t>
              </a:r>
              <a:endParaRPr lang="en-US" altLang="zh-CN" b="0"/>
            </a:p>
          </p:txBody>
        </p:sp>
        <p:sp>
          <p:nvSpPr>
            <p:cNvPr id="205906" name="Rectangle 82"/>
            <p:cNvSpPr>
              <a:spLocks noChangeArrowheads="1"/>
            </p:cNvSpPr>
            <p:nvPr/>
          </p:nvSpPr>
          <p:spPr bwMode="auto">
            <a:xfrm>
              <a:off x="872" y="2822"/>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6</a:t>
              </a:r>
              <a:endParaRPr lang="en-US" altLang="zh-CN" b="0"/>
            </a:p>
          </p:txBody>
        </p:sp>
        <p:sp>
          <p:nvSpPr>
            <p:cNvPr id="205907" name="Rectangle 83"/>
            <p:cNvSpPr>
              <a:spLocks noChangeArrowheads="1"/>
            </p:cNvSpPr>
            <p:nvPr/>
          </p:nvSpPr>
          <p:spPr bwMode="auto">
            <a:xfrm>
              <a:off x="989" y="2822"/>
              <a:ext cx="336"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Mult1</a:t>
              </a:r>
              <a:endParaRPr lang="en-US" altLang="zh-CN" b="0"/>
            </a:p>
          </p:txBody>
        </p:sp>
        <p:sp>
          <p:nvSpPr>
            <p:cNvPr id="205908" name="Rectangle 84"/>
            <p:cNvSpPr>
              <a:spLocks noChangeArrowheads="1"/>
            </p:cNvSpPr>
            <p:nvPr/>
          </p:nvSpPr>
          <p:spPr bwMode="auto">
            <a:xfrm>
              <a:off x="1333" y="2822"/>
              <a:ext cx="225" cy="165"/>
            </a:xfrm>
            <a:prstGeom prst="rect">
              <a:avLst/>
            </a:prstGeom>
            <a:noFill/>
            <a:ln w="9525">
              <a:noFill/>
              <a:miter lim="800000"/>
              <a:headEnd/>
              <a:tailEnd/>
            </a:ln>
          </p:spPr>
          <p:txBody>
            <a:bodyPr wrap="none" lIns="0" tIns="0" rIns="0" bIns="0">
              <a:spAutoFit/>
            </a:bodyPr>
            <a:lstStyle/>
            <a:p>
              <a:r>
                <a:rPr lang="en-US" altLang="zh-CN" sz="1700" b="0">
                  <a:solidFill>
                    <a:srgbClr val="0000FF"/>
                  </a:solidFill>
                  <a:latin typeface="Arial" pitchFamily="34" charset="0"/>
                </a:rPr>
                <a:t>Yes</a:t>
              </a:r>
              <a:endParaRPr lang="en-US" altLang="zh-CN" b="0"/>
            </a:p>
          </p:txBody>
        </p:sp>
        <p:sp>
          <p:nvSpPr>
            <p:cNvPr id="205909" name="Rectangle 85"/>
            <p:cNvSpPr>
              <a:spLocks noChangeArrowheads="1"/>
            </p:cNvSpPr>
            <p:nvPr/>
          </p:nvSpPr>
          <p:spPr bwMode="auto">
            <a:xfrm>
              <a:off x="1587" y="2822"/>
              <a:ext cx="380" cy="136"/>
            </a:xfrm>
            <a:prstGeom prst="rect">
              <a:avLst/>
            </a:prstGeom>
            <a:noFill/>
            <a:ln w="9525">
              <a:noFill/>
              <a:miter lim="800000"/>
              <a:headEnd/>
              <a:tailEnd/>
            </a:ln>
          </p:spPr>
          <p:txBody>
            <a:bodyPr wrap="none" lIns="0" tIns="0" rIns="0" bIns="0">
              <a:spAutoFit/>
            </a:bodyPr>
            <a:lstStyle/>
            <a:p>
              <a:r>
                <a:rPr lang="en-US" altLang="zh-CN" sz="1400" b="0">
                  <a:solidFill>
                    <a:srgbClr val="0000FF"/>
                  </a:solidFill>
                  <a:latin typeface="Arial" pitchFamily="34" charset="0"/>
                </a:rPr>
                <a:t>MULTD</a:t>
              </a:r>
              <a:endParaRPr lang="en-US" altLang="zh-CN" sz="1400" b="0"/>
            </a:p>
          </p:txBody>
        </p:sp>
        <p:sp>
          <p:nvSpPr>
            <p:cNvPr id="205910" name="Rectangle 86"/>
            <p:cNvSpPr>
              <a:spLocks noChangeArrowheads="1"/>
            </p:cNvSpPr>
            <p:nvPr/>
          </p:nvSpPr>
          <p:spPr bwMode="auto">
            <a:xfrm>
              <a:off x="2046" y="2822"/>
              <a:ext cx="504" cy="136"/>
            </a:xfrm>
            <a:prstGeom prst="rect">
              <a:avLst/>
            </a:prstGeom>
            <a:noFill/>
            <a:ln w="9525">
              <a:noFill/>
              <a:miter lim="800000"/>
              <a:headEnd/>
              <a:tailEnd/>
            </a:ln>
          </p:spPr>
          <p:txBody>
            <a:bodyPr wrap="none" lIns="0" tIns="0" rIns="0" bIns="0">
              <a:spAutoFit/>
            </a:bodyPr>
            <a:lstStyle/>
            <a:p>
              <a:r>
                <a:rPr lang="en-US" altLang="zh-CN" sz="1400" b="0" dirty="0">
                  <a:solidFill>
                    <a:srgbClr val="FF0000"/>
                  </a:solidFill>
                  <a:latin typeface="Arial" pitchFamily="34" charset="0"/>
                </a:rPr>
                <a:t>M(45+R3)</a:t>
              </a:r>
              <a:endParaRPr lang="en-US" altLang="zh-CN" sz="1400" b="0" dirty="0"/>
            </a:p>
          </p:txBody>
        </p:sp>
        <p:sp>
          <p:nvSpPr>
            <p:cNvPr id="205911" name="Rectangle 87"/>
            <p:cNvSpPr>
              <a:spLocks noChangeArrowheads="1"/>
            </p:cNvSpPr>
            <p:nvPr/>
          </p:nvSpPr>
          <p:spPr bwMode="auto">
            <a:xfrm>
              <a:off x="2530" y="2822"/>
              <a:ext cx="288" cy="136"/>
            </a:xfrm>
            <a:prstGeom prst="rect">
              <a:avLst/>
            </a:prstGeom>
            <a:noFill/>
            <a:ln w="9525">
              <a:noFill/>
              <a:miter lim="800000"/>
              <a:headEnd/>
              <a:tailEnd/>
            </a:ln>
          </p:spPr>
          <p:txBody>
            <a:bodyPr wrap="none" lIns="0" tIns="0" rIns="0" bIns="0">
              <a:spAutoFit/>
            </a:bodyPr>
            <a:lstStyle/>
            <a:p>
              <a:r>
                <a:rPr lang="en-US" altLang="zh-CN" sz="1400" b="0" dirty="0">
                  <a:solidFill>
                    <a:srgbClr val="0000FF"/>
                  </a:solidFill>
                  <a:latin typeface="Arial" pitchFamily="34" charset="0"/>
                </a:rPr>
                <a:t>R(F4)</a:t>
              </a:r>
              <a:endParaRPr lang="en-US" altLang="zh-CN" sz="1400" b="0" dirty="0"/>
            </a:p>
          </p:txBody>
        </p:sp>
        <p:sp>
          <p:nvSpPr>
            <p:cNvPr id="205912" name="Rectangle 88"/>
            <p:cNvSpPr>
              <a:spLocks noChangeArrowheads="1"/>
            </p:cNvSpPr>
            <p:nvPr/>
          </p:nvSpPr>
          <p:spPr bwMode="auto">
            <a:xfrm>
              <a:off x="872" y="2993"/>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0</a:t>
              </a:r>
              <a:endParaRPr lang="en-US" altLang="zh-CN" b="0"/>
            </a:p>
          </p:txBody>
        </p:sp>
        <p:sp>
          <p:nvSpPr>
            <p:cNvPr id="205913" name="Rectangle 89"/>
            <p:cNvSpPr>
              <a:spLocks noChangeArrowheads="1"/>
            </p:cNvSpPr>
            <p:nvPr/>
          </p:nvSpPr>
          <p:spPr bwMode="auto">
            <a:xfrm>
              <a:off x="989" y="2993"/>
              <a:ext cx="336"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Mult2</a:t>
              </a:r>
              <a:endParaRPr lang="en-US" altLang="zh-CN" b="0"/>
            </a:p>
          </p:txBody>
        </p:sp>
        <p:sp>
          <p:nvSpPr>
            <p:cNvPr id="205914" name="Rectangle 90"/>
            <p:cNvSpPr>
              <a:spLocks noChangeArrowheads="1"/>
            </p:cNvSpPr>
            <p:nvPr/>
          </p:nvSpPr>
          <p:spPr bwMode="auto">
            <a:xfrm>
              <a:off x="1333" y="2993"/>
              <a:ext cx="225" cy="165"/>
            </a:xfrm>
            <a:prstGeom prst="rect">
              <a:avLst/>
            </a:prstGeom>
            <a:noFill/>
            <a:ln w="9525">
              <a:noFill/>
              <a:miter lim="800000"/>
              <a:headEnd/>
              <a:tailEnd/>
            </a:ln>
          </p:spPr>
          <p:txBody>
            <a:bodyPr wrap="none" lIns="0" tIns="0" rIns="0" bIns="0">
              <a:spAutoFit/>
            </a:bodyPr>
            <a:lstStyle/>
            <a:p>
              <a:r>
                <a:rPr lang="en-US" altLang="zh-CN" sz="1700" b="0">
                  <a:solidFill>
                    <a:srgbClr val="00FF00"/>
                  </a:solidFill>
                  <a:latin typeface="Arial" pitchFamily="34" charset="0"/>
                </a:rPr>
                <a:t>Yes</a:t>
              </a:r>
              <a:endParaRPr lang="en-US" altLang="zh-CN" b="0"/>
            </a:p>
          </p:txBody>
        </p:sp>
        <p:sp>
          <p:nvSpPr>
            <p:cNvPr id="205915" name="Rectangle 91"/>
            <p:cNvSpPr>
              <a:spLocks noChangeArrowheads="1"/>
            </p:cNvSpPr>
            <p:nvPr/>
          </p:nvSpPr>
          <p:spPr bwMode="auto">
            <a:xfrm>
              <a:off x="1587" y="2993"/>
              <a:ext cx="328" cy="165"/>
            </a:xfrm>
            <a:prstGeom prst="rect">
              <a:avLst/>
            </a:prstGeom>
            <a:noFill/>
            <a:ln w="9525">
              <a:noFill/>
              <a:miter lim="800000"/>
              <a:headEnd/>
              <a:tailEnd/>
            </a:ln>
          </p:spPr>
          <p:txBody>
            <a:bodyPr wrap="none" lIns="0" tIns="0" rIns="0" bIns="0">
              <a:spAutoFit/>
            </a:bodyPr>
            <a:lstStyle/>
            <a:p>
              <a:r>
                <a:rPr lang="en-US" altLang="zh-CN" sz="1700" b="0">
                  <a:solidFill>
                    <a:srgbClr val="00FF00"/>
                  </a:solidFill>
                  <a:latin typeface="Arial" pitchFamily="34" charset="0"/>
                </a:rPr>
                <a:t>DIVD</a:t>
              </a:r>
              <a:endParaRPr lang="en-US" altLang="zh-CN" b="0"/>
            </a:p>
          </p:txBody>
        </p:sp>
        <p:sp>
          <p:nvSpPr>
            <p:cNvPr id="205916" name="Rectangle 92"/>
            <p:cNvSpPr>
              <a:spLocks noChangeArrowheads="1"/>
            </p:cNvSpPr>
            <p:nvPr/>
          </p:nvSpPr>
          <p:spPr bwMode="auto">
            <a:xfrm>
              <a:off x="2530" y="2993"/>
              <a:ext cx="614"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M(34+R2)</a:t>
              </a:r>
              <a:endParaRPr lang="en-US" altLang="zh-CN" b="0"/>
            </a:p>
          </p:txBody>
        </p:sp>
        <p:sp>
          <p:nvSpPr>
            <p:cNvPr id="205917" name="Rectangle 93"/>
            <p:cNvSpPr>
              <a:spLocks noChangeArrowheads="1"/>
            </p:cNvSpPr>
            <p:nvPr/>
          </p:nvSpPr>
          <p:spPr bwMode="auto">
            <a:xfrm>
              <a:off x="3113" y="2993"/>
              <a:ext cx="336" cy="165"/>
            </a:xfrm>
            <a:prstGeom prst="rect">
              <a:avLst/>
            </a:prstGeom>
            <a:noFill/>
            <a:ln w="9525">
              <a:noFill/>
              <a:miter lim="800000"/>
              <a:headEnd/>
              <a:tailEnd/>
            </a:ln>
          </p:spPr>
          <p:txBody>
            <a:bodyPr wrap="none" lIns="0" tIns="0" rIns="0" bIns="0">
              <a:spAutoFit/>
            </a:bodyPr>
            <a:lstStyle/>
            <a:p>
              <a:r>
                <a:rPr lang="en-US" altLang="zh-CN" sz="1700" b="0">
                  <a:solidFill>
                    <a:srgbClr val="FF00FF"/>
                  </a:solidFill>
                  <a:latin typeface="Arial" pitchFamily="34" charset="0"/>
                </a:rPr>
                <a:t>Mult1</a:t>
              </a:r>
              <a:endParaRPr lang="en-US" altLang="zh-CN" b="0"/>
            </a:p>
          </p:txBody>
        </p:sp>
        <p:sp>
          <p:nvSpPr>
            <p:cNvPr id="205918" name="Rectangle 94"/>
            <p:cNvSpPr>
              <a:spLocks noChangeArrowheads="1"/>
            </p:cNvSpPr>
            <p:nvPr/>
          </p:nvSpPr>
          <p:spPr bwMode="auto">
            <a:xfrm>
              <a:off x="411" y="3163"/>
              <a:ext cx="1293"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Register result status</a:t>
              </a:r>
              <a:endParaRPr lang="en-US" altLang="zh-CN" b="0"/>
            </a:p>
          </p:txBody>
        </p:sp>
        <p:sp>
          <p:nvSpPr>
            <p:cNvPr id="205919" name="Rectangle 95"/>
            <p:cNvSpPr>
              <a:spLocks noChangeArrowheads="1"/>
            </p:cNvSpPr>
            <p:nvPr/>
          </p:nvSpPr>
          <p:spPr bwMode="auto">
            <a:xfrm>
              <a:off x="411" y="3295"/>
              <a:ext cx="1208" cy="11"/>
            </a:xfrm>
            <a:prstGeom prst="rect">
              <a:avLst/>
            </a:prstGeom>
            <a:solidFill>
              <a:srgbClr val="000000"/>
            </a:solidFill>
            <a:ln w="9525">
              <a:noFill/>
              <a:miter lim="800000"/>
              <a:headEnd/>
              <a:tailEnd/>
            </a:ln>
          </p:spPr>
          <p:txBody>
            <a:bodyPr/>
            <a:lstStyle/>
            <a:p>
              <a:endParaRPr lang="zh-CN" altLang="en-US" b="0"/>
            </a:p>
          </p:txBody>
        </p:sp>
        <p:sp>
          <p:nvSpPr>
            <p:cNvPr id="205920" name="Rectangle 96"/>
            <p:cNvSpPr>
              <a:spLocks noChangeArrowheads="1"/>
            </p:cNvSpPr>
            <p:nvPr/>
          </p:nvSpPr>
          <p:spPr bwMode="auto">
            <a:xfrm>
              <a:off x="417" y="3334"/>
              <a:ext cx="444" cy="213"/>
            </a:xfrm>
            <a:prstGeom prst="rect">
              <a:avLst/>
            </a:prstGeom>
            <a:noFill/>
            <a:ln w="9525">
              <a:noFill/>
              <a:miter lim="800000"/>
              <a:headEnd/>
              <a:tailEnd/>
            </a:ln>
          </p:spPr>
          <p:txBody>
            <a:bodyPr wrap="none" lIns="0" tIns="0" rIns="0" bIns="0">
              <a:spAutoFit/>
            </a:bodyPr>
            <a:lstStyle/>
            <a:p>
              <a:r>
                <a:rPr lang="en-US" altLang="zh-CN" sz="2200" b="0">
                  <a:solidFill>
                    <a:srgbClr val="000000"/>
                  </a:solidFill>
                  <a:latin typeface="Arial" pitchFamily="34" charset="0"/>
                </a:rPr>
                <a:t>Clock</a:t>
              </a:r>
              <a:endParaRPr lang="en-US" altLang="zh-CN" b="0"/>
            </a:p>
          </p:txBody>
        </p:sp>
        <p:sp>
          <p:nvSpPr>
            <p:cNvPr id="205921" name="Rectangle 97"/>
            <p:cNvSpPr>
              <a:spLocks noChangeArrowheads="1"/>
            </p:cNvSpPr>
            <p:nvPr/>
          </p:nvSpPr>
          <p:spPr bwMode="auto">
            <a:xfrm>
              <a:off x="1593" y="3334"/>
              <a:ext cx="208" cy="213"/>
            </a:xfrm>
            <a:prstGeom prst="rect">
              <a:avLst/>
            </a:prstGeom>
            <a:noFill/>
            <a:ln w="9525">
              <a:noFill/>
              <a:miter lim="800000"/>
              <a:headEnd/>
              <a:tailEnd/>
            </a:ln>
          </p:spPr>
          <p:txBody>
            <a:bodyPr wrap="none" lIns="0" tIns="0" rIns="0" bIns="0">
              <a:spAutoFit/>
            </a:bodyPr>
            <a:lstStyle/>
            <a:p>
              <a:r>
                <a:rPr lang="en-US" altLang="zh-CN" sz="2200" b="0" i="1">
                  <a:solidFill>
                    <a:srgbClr val="000000"/>
                  </a:solidFill>
                  <a:latin typeface="Arial" pitchFamily="34" charset="0"/>
                </a:rPr>
                <a:t>F0</a:t>
              </a:r>
              <a:endParaRPr lang="en-US" altLang="zh-CN" b="0"/>
            </a:p>
          </p:txBody>
        </p:sp>
        <p:sp>
          <p:nvSpPr>
            <p:cNvPr id="205922" name="Rectangle 98"/>
            <p:cNvSpPr>
              <a:spLocks noChangeArrowheads="1"/>
            </p:cNvSpPr>
            <p:nvPr/>
          </p:nvSpPr>
          <p:spPr bwMode="auto">
            <a:xfrm>
              <a:off x="1942" y="3334"/>
              <a:ext cx="208" cy="213"/>
            </a:xfrm>
            <a:prstGeom prst="rect">
              <a:avLst/>
            </a:prstGeom>
            <a:noFill/>
            <a:ln w="9525">
              <a:noFill/>
              <a:miter lim="800000"/>
              <a:headEnd/>
              <a:tailEnd/>
            </a:ln>
          </p:spPr>
          <p:txBody>
            <a:bodyPr wrap="none" lIns="0" tIns="0" rIns="0" bIns="0">
              <a:spAutoFit/>
            </a:bodyPr>
            <a:lstStyle/>
            <a:p>
              <a:r>
                <a:rPr lang="en-US" altLang="zh-CN" sz="2200" b="0" i="1">
                  <a:solidFill>
                    <a:srgbClr val="000000"/>
                  </a:solidFill>
                  <a:latin typeface="Arial" pitchFamily="34" charset="0"/>
                </a:rPr>
                <a:t>F2</a:t>
              </a:r>
              <a:endParaRPr lang="en-US" altLang="zh-CN" b="0"/>
            </a:p>
          </p:txBody>
        </p:sp>
        <p:sp>
          <p:nvSpPr>
            <p:cNvPr id="205923" name="Rectangle 99"/>
            <p:cNvSpPr>
              <a:spLocks noChangeArrowheads="1"/>
            </p:cNvSpPr>
            <p:nvPr/>
          </p:nvSpPr>
          <p:spPr bwMode="auto">
            <a:xfrm>
              <a:off x="2536" y="3334"/>
              <a:ext cx="208" cy="213"/>
            </a:xfrm>
            <a:prstGeom prst="rect">
              <a:avLst/>
            </a:prstGeom>
            <a:noFill/>
            <a:ln w="9525">
              <a:noFill/>
              <a:miter lim="800000"/>
              <a:headEnd/>
              <a:tailEnd/>
            </a:ln>
          </p:spPr>
          <p:txBody>
            <a:bodyPr wrap="none" lIns="0" tIns="0" rIns="0" bIns="0">
              <a:spAutoFit/>
            </a:bodyPr>
            <a:lstStyle/>
            <a:p>
              <a:r>
                <a:rPr lang="en-US" altLang="zh-CN" sz="2200" b="0" i="1">
                  <a:solidFill>
                    <a:srgbClr val="000000"/>
                  </a:solidFill>
                  <a:latin typeface="Arial" pitchFamily="34" charset="0"/>
                </a:rPr>
                <a:t>F4</a:t>
              </a:r>
              <a:endParaRPr lang="en-US" altLang="zh-CN" b="0"/>
            </a:p>
          </p:txBody>
        </p:sp>
        <p:sp>
          <p:nvSpPr>
            <p:cNvPr id="205924" name="Rectangle 100"/>
            <p:cNvSpPr>
              <a:spLocks noChangeArrowheads="1"/>
            </p:cNvSpPr>
            <p:nvPr/>
          </p:nvSpPr>
          <p:spPr bwMode="auto">
            <a:xfrm>
              <a:off x="3118" y="3334"/>
              <a:ext cx="208" cy="213"/>
            </a:xfrm>
            <a:prstGeom prst="rect">
              <a:avLst/>
            </a:prstGeom>
            <a:noFill/>
            <a:ln w="9525">
              <a:noFill/>
              <a:miter lim="800000"/>
              <a:headEnd/>
              <a:tailEnd/>
            </a:ln>
          </p:spPr>
          <p:txBody>
            <a:bodyPr wrap="none" lIns="0" tIns="0" rIns="0" bIns="0">
              <a:spAutoFit/>
            </a:bodyPr>
            <a:lstStyle/>
            <a:p>
              <a:r>
                <a:rPr lang="en-US" altLang="zh-CN" sz="2200" b="0" i="1">
                  <a:solidFill>
                    <a:srgbClr val="000000"/>
                  </a:solidFill>
                  <a:latin typeface="Arial" pitchFamily="34" charset="0"/>
                </a:rPr>
                <a:t>F6</a:t>
              </a:r>
              <a:endParaRPr lang="en-US" altLang="zh-CN" b="0"/>
            </a:p>
          </p:txBody>
        </p:sp>
        <p:sp>
          <p:nvSpPr>
            <p:cNvPr id="205925" name="Rectangle 101"/>
            <p:cNvSpPr>
              <a:spLocks noChangeArrowheads="1"/>
            </p:cNvSpPr>
            <p:nvPr/>
          </p:nvSpPr>
          <p:spPr bwMode="auto">
            <a:xfrm>
              <a:off x="3712" y="3334"/>
              <a:ext cx="208" cy="213"/>
            </a:xfrm>
            <a:prstGeom prst="rect">
              <a:avLst/>
            </a:prstGeom>
            <a:noFill/>
            <a:ln w="9525">
              <a:noFill/>
              <a:miter lim="800000"/>
              <a:headEnd/>
              <a:tailEnd/>
            </a:ln>
          </p:spPr>
          <p:txBody>
            <a:bodyPr wrap="none" lIns="0" tIns="0" rIns="0" bIns="0">
              <a:spAutoFit/>
            </a:bodyPr>
            <a:lstStyle/>
            <a:p>
              <a:r>
                <a:rPr lang="en-US" altLang="zh-CN" sz="2200" b="0" i="1">
                  <a:solidFill>
                    <a:srgbClr val="000000"/>
                  </a:solidFill>
                  <a:latin typeface="Arial" pitchFamily="34" charset="0"/>
                </a:rPr>
                <a:t>F8</a:t>
              </a:r>
              <a:endParaRPr lang="en-US" altLang="zh-CN" b="0"/>
            </a:p>
          </p:txBody>
        </p:sp>
        <p:sp>
          <p:nvSpPr>
            <p:cNvPr id="205926" name="Rectangle 102"/>
            <p:cNvSpPr>
              <a:spLocks noChangeArrowheads="1"/>
            </p:cNvSpPr>
            <p:nvPr/>
          </p:nvSpPr>
          <p:spPr bwMode="auto">
            <a:xfrm>
              <a:off x="4109" y="3334"/>
              <a:ext cx="307" cy="213"/>
            </a:xfrm>
            <a:prstGeom prst="rect">
              <a:avLst/>
            </a:prstGeom>
            <a:noFill/>
            <a:ln w="9525">
              <a:noFill/>
              <a:miter lim="800000"/>
              <a:headEnd/>
              <a:tailEnd/>
            </a:ln>
          </p:spPr>
          <p:txBody>
            <a:bodyPr wrap="none" lIns="0" tIns="0" rIns="0" bIns="0">
              <a:spAutoFit/>
            </a:bodyPr>
            <a:lstStyle/>
            <a:p>
              <a:r>
                <a:rPr lang="en-US" altLang="zh-CN" sz="2200" b="0" i="1">
                  <a:solidFill>
                    <a:srgbClr val="000000"/>
                  </a:solidFill>
                  <a:latin typeface="Arial" pitchFamily="34" charset="0"/>
                </a:rPr>
                <a:t>F10</a:t>
              </a:r>
              <a:endParaRPr lang="en-US" altLang="zh-CN" b="0"/>
            </a:p>
          </p:txBody>
        </p:sp>
        <p:sp>
          <p:nvSpPr>
            <p:cNvPr id="205927" name="Rectangle 103"/>
            <p:cNvSpPr>
              <a:spLocks noChangeArrowheads="1"/>
            </p:cNvSpPr>
            <p:nvPr/>
          </p:nvSpPr>
          <p:spPr bwMode="auto">
            <a:xfrm>
              <a:off x="4469" y="3334"/>
              <a:ext cx="307" cy="213"/>
            </a:xfrm>
            <a:prstGeom prst="rect">
              <a:avLst/>
            </a:prstGeom>
            <a:noFill/>
            <a:ln w="9525">
              <a:noFill/>
              <a:miter lim="800000"/>
              <a:headEnd/>
              <a:tailEnd/>
            </a:ln>
          </p:spPr>
          <p:txBody>
            <a:bodyPr wrap="none" lIns="0" tIns="0" rIns="0" bIns="0">
              <a:spAutoFit/>
            </a:bodyPr>
            <a:lstStyle/>
            <a:p>
              <a:r>
                <a:rPr lang="en-US" altLang="zh-CN" sz="2200" b="0" i="1">
                  <a:solidFill>
                    <a:srgbClr val="000000"/>
                  </a:solidFill>
                  <a:latin typeface="Arial" pitchFamily="34" charset="0"/>
                </a:rPr>
                <a:t>F12</a:t>
              </a:r>
              <a:endParaRPr lang="en-US" altLang="zh-CN" b="0"/>
            </a:p>
          </p:txBody>
        </p:sp>
        <p:sp>
          <p:nvSpPr>
            <p:cNvPr id="205928" name="Rectangle 104"/>
            <p:cNvSpPr>
              <a:spLocks noChangeArrowheads="1"/>
            </p:cNvSpPr>
            <p:nvPr/>
          </p:nvSpPr>
          <p:spPr bwMode="auto">
            <a:xfrm>
              <a:off x="4798" y="3334"/>
              <a:ext cx="148" cy="213"/>
            </a:xfrm>
            <a:prstGeom prst="rect">
              <a:avLst/>
            </a:prstGeom>
            <a:noFill/>
            <a:ln w="9525">
              <a:noFill/>
              <a:miter lim="800000"/>
              <a:headEnd/>
              <a:tailEnd/>
            </a:ln>
          </p:spPr>
          <p:txBody>
            <a:bodyPr wrap="none" lIns="0" tIns="0" rIns="0" bIns="0">
              <a:spAutoFit/>
            </a:bodyPr>
            <a:lstStyle/>
            <a:p>
              <a:r>
                <a:rPr lang="en-US" altLang="zh-CN" sz="2200" b="0" i="1">
                  <a:solidFill>
                    <a:srgbClr val="000000"/>
                  </a:solidFill>
                  <a:latin typeface="Arial" pitchFamily="34" charset="0"/>
                </a:rPr>
                <a:t>...</a:t>
              </a:r>
              <a:endParaRPr lang="en-US" altLang="zh-CN" b="0"/>
            </a:p>
          </p:txBody>
        </p:sp>
        <p:sp>
          <p:nvSpPr>
            <p:cNvPr id="205929" name="Rectangle 105"/>
            <p:cNvSpPr>
              <a:spLocks noChangeArrowheads="1"/>
            </p:cNvSpPr>
            <p:nvPr/>
          </p:nvSpPr>
          <p:spPr bwMode="auto">
            <a:xfrm>
              <a:off x="5121" y="3334"/>
              <a:ext cx="307" cy="213"/>
            </a:xfrm>
            <a:prstGeom prst="rect">
              <a:avLst/>
            </a:prstGeom>
            <a:noFill/>
            <a:ln w="9525">
              <a:noFill/>
              <a:miter lim="800000"/>
              <a:headEnd/>
              <a:tailEnd/>
            </a:ln>
          </p:spPr>
          <p:txBody>
            <a:bodyPr wrap="none" lIns="0" tIns="0" rIns="0" bIns="0">
              <a:spAutoFit/>
            </a:bodyPr>
            <a:lstStyle/>
            <a:p>
              <a:r>
                <a:rPr lang="en-US" altLang="zh-CN" sz="2200" b="0" i="1">
                  <a:solidFill>
                    <a:srgbClr val="000000"/>
                  </a:solidFill>
                  <a:latin typeface="Arial" pitchFamily="34" charset="0"/>
                </a:rPr>
                <a:t>F30</a:t>
              </a:r>
              <a:endParaRPr lang="en-US" altLang="zh-CN" b="0"/>
            </a:p>
          </p:txBody>
        </p:sp>
        <p:sp>
          <p:nvSpPr>
            <p:cNvPr id="205930" name="Rectangle 106"/>
            <p:cNvSpPr>
              <a:spLocks noChangeArrowheads="1"/>
            </p:cNvSpPr>
            <p:nvPr/>
          </p:nvSpPr>
          <p:spPr bwMode="auto">
            <a:xfrm>
              <a:off x="581" y="3548"/>
              <a:ext cx="92"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Geneva" charset="0"/>
                </a:rPr>
                <a:t>9</a:t>
              </a:r>
              <a:endParaRPr lang="en-US" altLang="zh-CN" b="0"/>
            </a:p>
          </p:txBody>
        </p:sp>
        <p:sp>
          <p:nvSpPr>
            <p:cNvPr id="205931" name="Rectangle 107"/>
            <p:cNvSpPr>
              <a:spLocks noChangeArrowheads="1"/>
            </p:cNvSpPr>
            <p:nvPr/>
          </p:nvSpPr>
          <p:spPr bwMode="auto">
            <a:xfrm>
              <a:off x="1333" y="3554"/>
              <a:ext cx="183"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FU</a:t>
              </a:r>
              <a:endParaRPr lang="en-US" altLang="zh-CN" b="0"/>
            </a:p>
          </p:txBody>
        </p:sp>
        <p:sp>
          <p:nvSpPr>
            <p:cNvPr id="205932" name="Rectangle 108"/>
            <p:cNvSpPr>
              <a:spLocks noChangeArrowheads="1"/>
            </p:cNvSpPr>
            <p:nvPr/>
          </p:nvSpPr>
          <p:spPr bwMode="auto">
            <a:xfrm>
              <a:off x="1587" y="3559"/>
              <a:ext cx="336" cy="165"/>
            </a:xfrm>
            <a:prstGeom prst="rect">
              <a:avLst/>
            </a:prstGeom>
            <a:noFill/>
            <a:ln w="9525">
              <a:noFill/>
              <a:miter lim="800000"/>
              <a:headEnd/>
              <a:tailEnd/>
            </a:ln>
          </p:spPr>
          <p:txBody>
            <a:bodyPr wrap="none" lIns="0" tIns="0" rIns="0" bIns="0">
              <a:spAutoFit/>
            </a:bodyPr>
            <a:lstStyle/>
            <a:p>
              <a:r>
                <a:rPr lang="en-US" altLang="zh-CN" sz="1700" b="0">
                  <a:solidFill>
                    <a:srgbClr val="FF00FF"/>
                  </a:solidFill>
                  <a:latin typeface="Arial" pitchFamily="34" charset="0"/>
                </a:rPr>
                <a:t>Mult1</a:t>
              </a:r>
              <a:endParaRPr lang="en-US" altLang="zh-CN" b="0"/>
            </a:p>
          </p:txBody>
        </p:sp>
        <p:sp>
          <p:nvSpPr>
            <p:cNvPr id="205933" name="Rectangle 109"/>
            <p:cNvSpPr>
              <a:spLocks noChangeArrowheads="1"/>
            </p:cNvSpPr>
            <p:nvPr/>
          </p:nvSpPr>
          <p:spPr bwMode="auto">
            <a:xfrm>
              <a:off x="1937" y="3559"/>
              <a:ext cx="614" cy="165"/>
            </a:xfrm>
            <a:prstGeom prst="rect">
              <a:avLst/>
            </a:prstGeom>
            <a:noFill/>
            <a:ln w="9525">
              <a:noFill/>
              <a:miter lim="800000"/>
              <a:headEnd/>
              <a:tailEnd/>
            </a:ln>
          </p:spPr>
          <p:txBody>
            <a:bodyPr wrap="none" lIns="0" tIns="0" rIns="0" bIns="0">
              <a:spAutoFit/>
            </a:bodyPr>
            <a:lstStyle/>
            <a:p>
              <a:r>
                <a:rPr lang="en-US" altLang="zh-CN" sz="1700" b="0">
                  <a:solidFill>
                    <a:srgbClr val="FF0000"/>
                  </a:solidFill>
                  <a:latin typeface="Arial" pitchFamily="34" charset="0"/>
                </a:rPr>
                <a:t>M(45+R3)</a:t>
              </a:r>
              <a:endParaRPr lang="en-US" altLang="zh-CN" b="0"/>
            </a:p>
          </p:txBody>
        </p:sp>
        <p:sp>
          <p:nvSpPr>
            <p:cNvPr id="205934" name="Rectangle 110"/>
            <p:cNvSpPr>
              <a:spLocks noChangeArrowheads="1"/>
            </p:cNvSpPr>
            <p:nvPr/>
          </p:nvSpPr>
          <p:spPr bwMode="auto">
            <a:xfrm>
              <a:off x="3113" y="3559"/>
              <a:ext cx="322"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Add2</a:t>
              </a:r>
              <a:endParaRPr lang="en-US" altLang="zh-CN" b="0"/>
            </a:p>
          </p:txBody>
        </p:sp>
        <p:sp>
          <p:nvSpPr>
            <p:cNvPr id="205935" name="Rectangle 111"/>
            <p:cNvSpPr>
              <a:spLocks noChangeArrowheads="1"/>
            </p:cNvSpPr>
            <p:nvPr/>
          </p:nvSpPr>
          <p:spPr bwMode="auto">
            <a:xfrm>
              <a:off x="3701" y="3576"/>
              <a:ext cx="349" cy="125"/>
            </a:xfrm>
            <a:prstGeom prst="rect">
              <a:avLst/>
            </a:prstGeom>
            <a:noFill/>
            <a:ln w="9525">
              <a:noFill/>
              <a:miter lim="800000"/>
              <a:headEnd/>
              <a:tailEnd/>
            </a:ln>
          </p:spPr>
          <p:txBody>
            <a:bodyPr wrap="none" lIns="0" tIns="0" rIns="0" bIns="0">
              <a:spAutoFit/>
            </a:bodyPr>
            <a:lstStyle/>
            <a:p>
              <a:r>
                <a:rPr lang="en-US" altLang="zh-CN" sz="1300" b="0">
                  <a:solidFill>
                    <a:srgbClr val="000000"/>
                  </a:solidFill>
                  <a:latin typeface="Arial" pitchFamily="34" charset="0"/>
                </a:rPr>
                <a:t>M()-M()</a:t>
              </a:r>
              <a:endParaRPr lang="en-US" altLang="zh-CN" b="0"/>
            </a:p>
          </p:txBody>
        </p:sp>
        <p:sp>
          <p:nvSpPr>
            <p:cNvPr id="205936" name="Rectangle 112"/>
            <p:cNvSpPr>
              <a:spLocks noChangeArrowheads="1"/>
            </p:cNvSpPr>
            <p:nvPr/>
          </p:nvSpPr>
          <p:spPr bwMode="auto">
            <a:xfrm>
              <a:off x="4104" y="3559"/>
              <a:ext cx="336" cy="165"/>
            </a:xfrm>
            <a:prstGeom prst="rect">
              <a:avLst/>
            </a:prstGeom>
            <a:noFill/>
            <a:ln w="9525">
              <a:noFill/>
              <a:miter lim="800000"/>
              <a:headEnd/>
              <a:tailEnd/>
            </a:ln>
          </p:spPr>
          <p:txBody>
            <a:bodyPr wrap="none" lIns="0" tIns="0" rIns="0" bIns="0">
              <a:spAutoFit/>
            </a:bodyPr>
            <a:lstStyle/>
            <a:p>
              <a:r>
                <a:rPr lang="en-US" altLang="zh-CN" sz="1700" b="0">
                  <a:solidFill>
                    <a:srgbClr val="00FF00"/>
                  </a:solidFill>
                  <a:latin typeface="Arial" pitchFamily="34" charset="0"/>
                </a:rPr>
                <a:t>Mult2</a:t>
              </a:r>
              <a:endParaRPr lang="en-US" altLang="zh-CN" b="0"/>
            </a:p>
          </p:txBody>
        </p:sp>
        <p:sp>
          <p:nvSpPr>
            <p:cNvPr id="205937" name="Line 113"/>
            <p:cNvSpPr>
              <a:spLocks noChangeShapeType="1"/>
            </p:cNvSpPr>
            <p:nvPr/>
          </p:nvSpPr>
          <p:spPr bwMode="auto">
            <a:xfrm>
              <a:off x="1566" y="925"/>
              <a:ext cx="1526" cy="0"/>
            </a:xfrm>
            <a:prstGeom prst="line">
              <a:avLst/>
            </a:prstGeom>
            <a:noFill/>
            <a:ln w="0">
              <a:solidFill>
                <a:srgbClr val="000000"/>
              </a:solidFill>
              <a:round/>
              <a:headEnd/>
              <a:tailEnd/>
            </a:ln>
          </p:spPr>
          <p:txBody>
            <a:bodyPr/>
            <a:lstStyle/>
            <a:p>
              <a:endParaRPr lang="zh-CN" altLang="en-US" b="0"/>
            </a:p>
          </p:txBody>
        </p:sp>
        <p:sp>
          <p:nvSpPr>
            <p:cNvPr id="205938" name="Rectangle 114"/>
            <p:cNvSpPr>
              <a:spLocks noChangeArrowheads="1"/>
            </p:cNvSpPr>
            <p:nvPr/>
          </p:nvSpPr>
          <p:spPr bwMode="auto">
            <a:xfrm>
              <a:off x="1566" y="925"/>
              <a:ext cx="1526" cy="5"/>
            </a:xfrm>
            <a:prstGeom prst="rect">
              <a:avLst/>
            </a:prstGeom>
            <a:solidFill>
              <a:srgbClr val="000000"/>
            </a:solidFill>
            <a:ln w="9525">
              <a:noFill/>
              <a:miter lim="800000"/>
              <a:headEnd/>
              <a:tailEnd/>
            </a:ln>
          </p:spPr>
          <p:txBody>
            <a:bodyPr/>
            <a:lstStyle/>
            <a:p>
              <a:endParaRPr lang="zh-CN" altLang="en-US" b="0"/>
            </a:p>
          </p:txBody>
        </p:sp>
        <p:sp>
          <p:nvSpPr>
            <p:cNvPr id="205939" name="Line 115"/>
            <p:cNvSpPr>
              <a:spLocks noChangeShapeType="1"/>
            </p:cNvSpPr>
            <p:nvPr/>
          </p:nvSpPr>
          <p:spPr bwMode="auto">
            <a:xfrm>
              <a:off x="4077" y="925"/>
              <a:ext cx="0" cy="517"/>
            </a:xfrm>
            <a:prstGeom prst="line">
              <a:avLst/>
            </a:prstGeom>
            <a:noFill/>
            <a:ln w="0">
              <a:solidFill>
                <a:srgbClr val="000000"/>
              </a:solidFill>
              <a:round/>
              <a:headEnd/>
              <a:tailEnd/>
            </a:ln>
          </p:spPr>
          <p:txBody>
            <a:bodyPr/>
            <a:lstStyle/>
            <a:p>
              <a:endParaRPr lang="zh-CN" altLang="en-US" b="0"/>
            </a:p>
          </p:txBody>
        </p:sp>
        <p:sp>
          <p:nvSpPr>
            <p:cNvPr id="205940" name="Rectangle 116"/>
            <p:cNvSpPr>
              <a:spLocks noChangeArrowheads="1"/>
            </p:cNvSpPr>
            <p:nvPr/>
          </p:nvSpPr>
          <p:spPr bwMode="auto">
            <a:xfrm>
              <a:off x="4077" y="925"/>
              <a:ext cx="5" cy="517"/>
            </a:xfrm>
            <a:prstGeom prst="rect">
              <a:avLst/>
            </a:prstGeom>
            <a:solidFill>
              <a:srgbClr val="000000"/>
            </a:solidFill>
            <a:ln w="9525">
              <a:noFill/>
              <a:miter lim="800000"/>
              <a:headEnd/>
              <a:tailEnd/>
            </a:ln>
          </p:spPr>
          <p:txBody>
            <a:bodyPr/>
            <a:lstStyle/>
            <a:p>
              <a:endParaRPr lang="zh-CN" altLang="en-US" b="0"/>
            </a:p>
          </p:txBody>
        </p:sp>
        <p:sp>
          <p:nvSpPr>
            <p:cNvPr id="205941" name="Line 117"/>
            <p:cNvSpPr>
              <a:spLocks noChangeShapeType="1"/>
            </p:cNvSpPr>
            <p:nvPr/>
          </p:nvSpPr>
          <p:spPr bwMode="auto">
            <a:xfrm>
              <a:off x="1561" y="925"/>
              <a:ext cx="0" cy="1028"/>
            </a:xfrm>
            <a:prstGeom prst="line">
              <a:avLst/>
            </a:prstGeom>
            <a:noFill/>
            <a:ln w="0">
              <a:solidFill>
                <a:srgbClr val="000000"/>
              </a:solidFill>
              <a:round/>
              <a:headEnd/>
              <a:tailEnd/>
            </a:ln>
          </p:spPr>
          <p:txBody>
            <a:bodyPr/>
            <a:lstStyle/>
            <a:p>
              <a:endParaRPr lang="zh-CN" altLang="en-US" b="0"/>
            </a:p>
          </p:txBody>
        </p:sp>
        <p:sp>
          <p:nvSpPr>
            <p:cNvPr id="205942" name="Rectangle 118"/>
            <p:cNvSpPr>
              <a:spLocks noChangeArrowheads="1"/>
            </p:cNvSpPr>
            <p:nvPr/>
          </p:nvSpPr>
          <p:spPr bwMode="auto">
            <a:xfrm>
              <a:off x="1561" y="925"/>
              <a:ext cx="5" cy="1028"/>
            </a:xfrm>
            <a:prstGeom prst="rect">
              <a:avLst/>
            </a:prstGeom>
            <a:solidFill>
              <a:srgbClr val="000000"/>
            </a:solidFill>
            <a:ln w="9525">
              <a:noFill/>
              <a:miter lim="800000"/>
              <a:headEnd/>
              <a:tailEnd/>
            </a:ln>
          </p:spPr>
          <p:txBody>
            <a:bodyPr/>
            <a:lstStyle/>
            <a:p>
              <a:endParaRPr lang="zh-CN" altLang="en-US" b="0"/>
            </a:p>
          </p:txBody>
        </p:sp>
        <p:sp>
          <p:nvSpPr>
            <p:cNvPr id="205943" name="Line 119"/>
            <p:cNvSpPr>
              <a:spLocks noChangeShapeType="1"/>
            </p:cNvSpPr>
            <p:nvPr/>
          </p:nvSpPr>
          <p:spPr bwMode="auto">
            <a:xfrm>
              <a:off x="1561" y="3537"/>
              <a:ext cx="0" cy="177"/>
            </a:xfrm>
            <a:prstGeom prst="line">
              <a:avLst/>
            </a:prstGeom>
            <a:noFill/>
            <a:ln w="0">
              <a:solidFill>
                <a:srgbClr val="000000"/>
              </a:solidFill>
              <a:round/>
              <a:headEnd/>
              <a:tailEnd/>
            </a:ln>
          </p:spPr>
          <p:txBody>
            <a:bodyPr/>
            <a:lstStyle/>
            <a:p>
              <a:endParaRPr lang="zh-CN" altLang="en-US" b="0"/>
            </a:p>
          </p:txBody>
        </p:sp>
        <p:sp>
          <p:nvSpPr>
            <p:cNvPr id="205944" name="Rectangle 120"/>
            <p:cNvSpPr>
              <a:spLocks noChangeArrowheads="1"/>
            </p:cNvSpPr>
            <p:nvPr/>
          </p:nvSpPr>
          <p:spPr bwMode="auto">
            <a:xfrm>
              <a:off x="1561" y="3537"/>
              <a:ext cx="5" cy="177"/>
            </a:xfrm>
            <a:prstGeom prst="rect">
              <a:avLst/>
            </a:prstGeom>
            <a:solidFill>
              <a:srgbClr val="000000"/>
            </a:solidFill>
            <a:ln w="9525">
              <a:noFill/>
              <a:miter lim="800000"/>
              <a:headEnd/>
              <a:tailEnd/>
            </a:ln>
          </p:spPr>
          <p:txBody>
            <a:bodyPr/>
            <a:lstStyle/>
            <a:p>
              <a:endParaRPr lang="zh-CN" altLang="en-US" b="0"/>
            </a:p>
          </p:txBody>
        </p:sp>
        <p:sp>
          <p:nvSpPr>
            <p:cNvPr id="205945" name="Line 121"/>
            <p:cNvSpPr>
              <a:spLocks noChangeShapeType="1"/>
            </p:cNvSpPr>
            <p:nvPr/>
          </p:nvSpPr>
          <p:spPr bwMode="auto">
            <a:xfrm>
              <a:off x="3087" y="930"/>
              <a:ext cx="0" cy="1023"/>
            </a:xfrm>
            <a:prstGeom prst="line">
              <a:avLst/>
            </a:prstGeom>
            <a:noFill/>
            <a:ln w="0">
              <a:solidFill>
                <a:srgbClr val="000000"/>
              </a:solidFill>
              <a:round/>
              <a:headEnd/>
              <a:tailEnd/>
            </a:ln>
          </p:spPr>
          <p:txBody>
            <a:bodyPr/>
            <a:lstStyle/>
            <a:p>
              <a:endParaRPr lang="zh-CN" altLang="en-US" b="0"/>
            </a:p>
          </p:txBody>
        </p:sp>
        <p:sp>
          <p:nvSpPr>
            <p:cNvPr id="205946" name="Rectangle 122"/>
            <p:cNvSpPr>
              <a:spLocks noChangeArrowheads="1"/>
            </p:cNvSpPr>
            <p:nvPr/>
          </p:nvSpPr>
          <p:spPr bwMode="auto">
            <a:xfrm>
              <a:off x="3087" y="930"/>
              <a:ext cx="5" cy="1023"/>
            </a:xfrm>
            <a:prstGeom prst="rect">
              <a:avLst/>
            </a:prstGeom>
            <a:solidFill>
              <a:srgbClr val="000000"/>
            </a:solidFill>
            <a:ln w="9525">
              <a:noFill/>
              <a:miter lim="800000"/>
              <a:headEnd/>
              <a:tailEnd/>
            </a:ln>
          </p:spPr>
          <p:txBody>
            <a:bodyPr/>
            <a:lstStyle/>
            <a:p>
              <a:endParaRPr lang="zh-CN" altLang="en-US" b="0"/>
            </a:p>
          </p:txBody>
        </p:sp>
        <p:sp>
          <p:nvSpPr>
            <p:cNvPr id="205947" name="Line 123"/>
            <p:cNvSpPr>
              <a:spLocks noChangeShapeType="1"/>
            </p:cNvSpPr>
            <p:nvPr/>
          </p:nvSpPr>
          <p:spPr bwMode="auto">
            <a:xfrm>
              <a:off x="4077" y="2294"/>
              <a:ext cx="0" cy="853"/>
            </a:xfrm>
            <a:prstGeom prst="line">
              <a:avLst/>
            </a:prstGeom>
            <a:noFill/>
            <a:ln w="0">
              <a:solidFill>
                <a:srgbClr val="000000"/>
              </a:solidFill>
              <a:round/>
              <a:headEnd/>
              <a:tailEnd/>
            </a:ln>
          </p:spPr>
          <p:txBody>
            <a:bodyPr/>
            <a:lstStyle/>
            <a:p>
              <a:endParaRPr lang="zh-CN" altLang="en-US" b="0"/>
            </a:p>
          </p:txBody>
        </p:sp>
        <p:sp>
          <p:nvSpPr>
            <p:cNvPr id="205948" name="Rectangle 124"/>
            <p:cNvSpPr>
              <a:spLocks noChangeArrowheads="1"/>
            </p:cNvSpPr>
            <p:nvPr/>
          </p:nvSpPr>
          <p:spPr bwMode="auto">
            <a:xfrm>
              <a:off x="4077" y="2294"/>
              <a:ext cx="5" cy="853"/>
            </a:xfrm>
            <a:prstGeom prst="rect">
              <a:avLst/>
            </a:prstGeom>
            <a:solidFill>
              <a:srgbClr val="000000"/>
            </a:solidFill>
            <a:ln w="9525">
              <a:noFill/>
              <a:miter lim="800000"/>
              <a:headEnd/>
              <a:tailEnd/>
            </a:ln>
          </p:spPr>
          <p:txBody>
            <a:bodyPr/>
            <a:lstStyle/>
            <a:p>
              <a:endParaRPr lang="zh-CN" altLang="en-US" b="0"/>
            </a:p>
          </p:txBody>
        </p:sp>
        <p:sp>
          <p:nvSpPr>
            <p:cNvPr id="205949" name="Line 125"/>
            <p:cNvSpPr>
              <a:spLocks noChangeShapeType="1"/>
            </p:cNvSpPr>
            <p:nvPr/>
          </p:nvSpPr>
          <p:spPr bwMode="auto">
            <a:xfrm>
              <a:off x="4766" y="930"/>
              <a:ext cx="0" cy="512"/>
            </a:xfrm>
            <a:prstGeom prst="line">
              <a:avLst/>
            </a:prstGeom>
            <a:noFill/>
            <a:ln w="0">
              <a:solidFill>
                <a:srgbClr val="000000"/>
              </a:solidFill>
              <a:round/>
              <a:headEnd/>
              <a:tailEnd/>
            </a:ln>
          </p:spPr>
          <p:txBody>
            <a:bodyPr/>
            <a:lstStyle/>
            <a:p>
              <a:endParaRPr lang="zh-CN" altLang="en-US" b="0"/>
            </a:p>
          </p:txBody>
        </p:sp>
        <p:sp>
          <p:nvSpPr>
            <p:cNvPr id="205950" name="Rectangle 126"/>
            <p:cNvSpPr>
              <a:spLocks noChangeArrowheads="1"/>
            </p:cNvSpPr>
            <p:nvPr/>
          </p:nvSpPr>
          <p:spPr bwMode="auto">
            <a:xfrm>
              <a:off x="4766" y="930"/>
              <a:ext cx="5" cy="512"/>
            </a:xfrm>
            <a:prstGeom prst="rect">
              <a:avLst/>
            </a:prstGeom>
            <a:solidFill>
              <a:srgbClr val="000000"/>
            </a:solidFill>
            <a:ln w="9525">
              <a:noFill/>
              <a:miter lim="800000"/>
              <a:headEnd/>
              <a:tailEnd/>
            </a:ln>
          </p:spPr>
          <p:txBody>
            <a:bodyPr/>
            <a:lstStyle/>
            <a:p>
              <a:endParaRPr lang="zh-CN" altLang="en-US" b="0"/>
            </a:p>
          </p:txBody>
        </p:sp>
        <p:sp>
          <p:nvSpPr>
            <p:cNvPr id="205951" name="Line 127"/>
            <p:cNvSpPr>
              <a:spLocks noChangeShapeType="1"/>
            </p:cNvSpPr>
            <p:nvPr/>
          </p:nvSpPr>
          <p:spPr bwMode="auto">
            <a:xfrm>
              <a:off x="1307" y="2289"/>
              <a:ext cx="0" cy="858"/>
            </a:xfrm>
            <a:prstGeom prst="line">
              <a:avLst/>
            </a:prstGeom>
            <a:noFill/>
            <a:ln w="0">
              <a:solidFill>
                <a:srgbClr val="000000"/>
              </a:solidFill>
              <a:round/>
              <a:headEnd/>
              <a:tailEnd/>
            </a:ln>
          </p:spPr>
          <p:txBody>
            <a:bodyPr/>
            <a:lstStyle/>
            <a:p>
              <a:endParaRPr lang="zh-CN" altLang="en-US" b="0"/>
            </a:p>
          </p:txBody>
        </p:sp>
        <p:sp>
          <p:nvSpPr>
            <p:cNvPr id="205952" name="Rectangle 128"/>
            <p:cNvSpPr>
              <a:spLocks noChangeArrowheads="1"/>
            </p:cNvSpPr>
            <p:nvPr/>
          </p:nvSpPr>
          <p:spPr bwMode="auto">
            <a:xfrm>
              <a:off x="1307" y="2289"/>
              <a:ext cx="5" cy="858"/>
            </a:xfrm>
            <a:prstGeom prst="rect">
              <a:avLst/>
            </a:prstGeom>
            <a:solidFill>
              <a:srgbClr val="000000"/>
            </a:solidFill>
            <a:ln w="9525">
              <a:noFill/>
              <a:miter lim="800000"/>
              <a:headEnd/>
              <a:tailEnd/>
            </a:ln>
          </p:spPr>
          <p:txBody>
            <a:bodyPr/>
            <a:lstStyle/>
            <a:p>
              <a:endParaRPr lang="zh-CN" altLang="en-US" b="0"/>
            </a:p>
          </p:txBody>
        </p:sp>
        <p:sp>
          <p:nvSpPr>
            <p:cNvPr id="205953" name="Line 129"/>
            <p:cNvSpPr>
              <a:spLocks noChangeShapeType="1"/>
            </p:cNvSpPr>
            <p:nvPr/>
          </p:nvSpPr>
          <p:spPr bwMode="auto">
            <a:xfrm>
              <a:off x="5460" y="3543"/>
              <a:ext cx="0" cy="171"/>
            </a:xfrm>
            <a:prstGeom prst="line">
              <a:avLst/>
            </a:prstGeom>
            <a:noFill/>
            <a:ln w="0">
              <a:solidFill>
                <a:srgbClr val="000000"/>
              </a:solidFill>
              <a:round/>
              <a:headEnd/>
              <a:tailEnd/>
            </a:ln>
          </p:spPr>
          <p:txBody>
            <a:bodyPr/>
            <a:lstStyle/>
            <a:p>
              <a:endParaRPr lang="zh-CN" altLang="en-US" b="0"/>
            </a:p>
          </p:txBody>
        </p:sp>
        <p:sp>
          <p:nvSpPr>
            <p:cNvPr id="205954" name="Rectangle 130"/>
            <p:cNvSpPr>
              <a:spLocks noChangeArrowheads="1"/>
            </p:cNvSpPr>
            <p:nvPr/>
          </p:nvSpPr>
          <p:spPr bwMode="auto">
            <a:xfrm>
              <a:off x="5460" y="3543"/>
              <a:ext cx="5" cy="171"/>
            </a:xfrm>
            <a:prstGeom prst="rect">
              <a:avLst/>
            </a:prstGeom>
            <a:solidFill>
              <a:srgbClr val="000000"/>
            </a:solidFill>
            <a:ln w="9525">
              <a:noFill/>
              <a:miter lim="800000"/>
              <a:headEnd/>
              <a:tailEnd/>
            </a:ln>
          </p:spPr>
          <p:txBody>
            <a:bodyPr/>
            <a:lstStyle/>
            <a:p>
              <a:endParaRPr lang="zh-CN" altLang="en-US" b="0"/>
            </a:p>
          </p:txBody>
        </p:sp>
        <p:sp>
          <p:nvSpPr>
            <p:cNvPr id="205955" name="Line 131"/>
            <p:cNvSpPr>
              <a:spLocks noChangeShapeType="1"/>
            </p:cNvSpPr>
            <p:nvPr/>
          </p:nvSpPr>
          <p:spPr bwMode="auto">
            <a:xfrm>
              <a:off x="4082" y="925"/>
              <a:ext cx="689" cy="0"/>
            </a:xfrm>
            <a:prstGeom prst="line">
              <a:avLst/>
            </a:prstGeom>
            <a:noFill/>
            <a:ln w="0">
              <a:solidFill>
                <a:srgbClr val="000000"/>
              </a:solidFill>
              <a:round/>
              <a:headEnd/>
              <a:tailEnd/>
            </a:ln>
          </p:spPr>
          <p:txBody>
            <a:bodyPr/>
            <a:lstStyle/>
            <a:p>
              <a:endParaRPr lang="zh-CN" altLang="en-US" b="0"/>
            </a:p>
          </p:txBody>
        </p:sp>
        <p:sp>
          <p:nvSpPr>
            <p:cNvPr id="205956" name="Rectangle 132"/>
            <p:cNvSpPr>
              <a:spLocks noChangeArrowheads="1"/>
            </p:cNvSpPr>
            <p:nvPr/>
          </p:nvSpPr>
          <p:spPr bwMode="auto">
            <a:xfrm>
              <a:off x="4082" y="925"/>
              <a:ext cx="689" cy="5"/>
            </a:xfrm>
            <a:prstGeom prst="rect">
              <a:avLst/>
            </a:prstGeom>
            <a:solidFill>
              <a:srgbClr val="000000"/>
            </a:solidFill>
            <a:ln w="9525">
              <a:noFill/>
              <a:miter lim="800000"/>
              <a:headEnd/>
              <a:tailEnd/>
            </a:ln>
          </p:spPr>
          <p:txBody>
            <a:bodyPr/>
            <a:lstStyle/>
            <a:p>
              <a:endParaRPr lang="zh-CN" altLang="en-US" b="0"/>
            </a:p>
          </p:txBody>
        </p:sp>
        <p:sp>
          <p:nvSpPr>
            <p:cNvPr id="205957" name="Line 133"/>
            <p:cNvSpPr>
              <a:spLocks noChangeShapeType="1"/>
            </p:cNvSpPr>
            <p:nvPr/>
          </p:nvSpPr>
          <p:spPr bwMode="auto">
            <a:xfrm>
              <a:off x="4082" y="1436"/>
              <a:ext cx="689" cy="0"/>
            </a:xfrm>
            <a:prstGeom prst="line">
              <a:avLst/>
            </a:prstGeom>
            <a:noFill/>
            <a:ln w="0">
              <a:solidFill>
                <a:srgbClr val="000000"/>
              </a:solidFill>
              <a:round/>
              <a:headEnd/>
              <a:tailEnd/>
            </a:ln>
          </p:spPr>
          <p:txBody>
            <a:bodyPr/>
            <a:lstStyle/>
            <a:p>
              <a:endParaRPr lang="zh-CN" altLang="en-US" b="0"/>
            </a:p>
          </p:txBody>
        </p:sp>
        <p:sp>
          <p:nvSpPr>
            <p:cNvPr id="205958" name="Rectangle 134"/>
            <p:cNvSpPr>
              <a:spLocks noChangeArrowheads="1"/>
            </p:cNvSpPr>
            <p:nvPr/>
          </p:nvSpPr>
          <p:spPr bwMode="auto">
            <a:xfrm>
              <a:off x="4082" y="1436"/>
              <a:ext cx="689" cy="6"/>
            </a:xfrm>
            <a:prstGeom prst="rect">
              <a:avLst/>
            </a:prstGeom>
            <a:solidFill>
              <a:srgbClr val="000000"/>
            </a:solidFill>
            <a:ln w="9525">
              <a:noFill/>
              <a:miter lim="800000"/>
              <a:headEnd/>
              <a:tailEnd/>
            </a:ln>
          </p:spPr>
          <p:txBody>
            <a:bodyPr/>
            <a:lstStyle/>
            <a:p>
              <a:endParaRPr lang="zh-CN" altLang="en-US" b="0"/>
            </a:p>
          </p:txBody>
        </p:sp>
        <p:sp>
          <p:nvSpPr>
            <p:cNvPr id="205959" name="Line 135"/>
            <p:cNvSpPr>
              <a:spLocks noChangeShapeType="1"/>
            </p:cNvSpPr>
            <p:nvPr/>
          </p:nvSpPr>
          <p:spPr bwMode="auto">
            <a:xfrm>
              <a:off x="1566" y="1948"/>
              <a:ext cx="1526" cy="0"/>
            </a:xfrm>
            <a:prstGeom prst="line">
              <a:avLst/>
            </a:prstGeom>
            <a:noFill/>
            <a:ln w="0">
              <a:solidFill>
                <a:srgbClr val="000000"/>
              </a:solidFill>
              <a:round/>
              <a:headEnd/>
              <a:tailEnd/>
            </a:ln>
          </p:spPr>
          <p:txBody>
            <a:bodyPr/>
            <a:lstStyle/>
            <a:p>
              <a:endParaRPr lang="zh-CN" altLang="en-US" b="0"/>
            </a:p>
          </p:txBody>
        </p:sp>
        <p:sp>
          <p:nvSpPr>
            <p:cNvPr id="205960" name="Rectangle 136"/>
            <p:cNvSpPr>
              <a:spLocks noChangeArrowheads="1"/>
            </p:cNvSpPr>
            <p:nvPr/>
          </p:nvSpPr>
          <p:spPr bwMode="auto">
            <a:xfrm>
              <a:off x="1566" y="1948"/>
              <a:ext cx="1526" cy="5"/>
            </a:xfrm>
            <a:prstGeom prst="rect">
              <a:avLst/>
            </a:prstGeom>
            <a:solidFill>
              <a:srgbClr val="000000"/>
            </a:solidFill>
            <a:ln w="9525">
              <a:noFill/>
              <a:miter lim="800000"/>
              <a:headEnd/>
              <a:tailEnd/>
            </a:ln>
          </p:spPr>
          <p:txBody>
            <a:bodyPr/>
            <a:lstStyle/>
            <a:p>
              <a:endParaRPr lang="zh-CN" altLang="en-US" b="0"/>
            </a:p>
          </p:txBody>
        </p:sp>
        <p:sp>
          <p:nvSpPr>
            <p:cNvPr id="205961" name="Line 137"/>
            <p:cNvSpPr>
              <a:spLocks noChangeShapeType="1"/>
            </p:cNvSpPr>
            <p:nvPr/>
          </p:nvSpPr>
          <p:spPr bwMode="auto">
            <a:xfrm>
              <a:off x="1312" y="2289"/>
              <a:ext cx="2770" cy="0"/>
            </a:xfrm>
            <a:prstGeom prst="line">
              <a:avLst/>
            </a:prstGeom>
            <a:noFill/>
            <a:ln w="0">
              <a:solidFill>
                <a:srgbClr val="000000"/>
              </a:solidFill>
              <a:round/>
              <a:headEnd/>
              <a:tailEnd/>
            </a:ln>
          </p:spPr>
          <p:txBody>
            <a:bodyPr/>
            <a:lstStyle/>
            <a:p>
              <a:endParaRPr lang="zh-CN" altLang="en-US" b="0"/>
            </a:p>
          </p:txBody>
        </p:sp>
        <p:sp>
          <p:nvSpPr>
            <p:cNvPr id="205962" name="Rectangle 138"/>
            <p:cNvSpPr>
              <a:spLocks noChangeArrowheads="1"/>
            </p:cNvSpPr>
            <p:nvPr/>
          </p:nvSpPr>
          <p:spPr bwMode="auto">
            <a:xfrm>
              <a:off x="1312" y="2289"/>
              <a:ext cx="2770" cy="5"/>
            </a:xfrm>
            <a:prstGeom prst="rect">
              <a:avLst/>
            </a:prstGeom>
            <a:solidFill>
              <a:srgbClr val="000000"/>
            </a:solidFill>
            <a:ln w="9525">
              <a:noFill/>
              <a:miter lim="800000"/>
              <a:headEnd/>
              <a:tailEnd/>
            </a:ln>
          </p:spPr>
          <p:txBody>
            <a:bodyPr/>
            <a:lstStyle/>
            <a:p>
              <a:endParaRPr lang="zh-CN" altLang="en-US" b="0"/>
            </a:p>
          </p:txBody>
        </p:sp>
        <p:sp>
          <p:nvSpPr>
            <p:cNvPr id="205963" name="Line 139"/>
            <p:cNvSpPr>
              <a:spLocks noChangeShapeType="1"/>
            </p:cNvSpPr>
            <p:nvPr/>
          </p:nvSpPr>
          <p:spPr bwMode="auto">
            <a:xfrm>
              <a:off x="1312" y="3141"/>
              <a:ext cx="2770" cy="0"/>
            </a:xfrm>
            <a:prstGeom prst="line">
              <a:avLst/>
            </a:prstGeom>
            <a:noFill/>
            <a:ln w="0">
              <a:solidFill>
                <a:srgbClr val="000000"/>
              </a:solidFill>
              <a:round/>
              <a:headEnd/>
              <a:tailEnd/>
            </a:ln>
          </p:spPr>
          <p:txBody>
            <a:bodyPr/>
            <a:lstStyle/>
            <a:p>
              <a:endParaRPr lang="zh-CN" altLang="en-US" b="0"/>
            </a:p>
          </p:txBody>
        </p:sp>
        <p:sp>
          <p:nvSpPr>
            <p:cNvPr id="205964" name="Rectangle 140"/>
            <p:cNvSpPr>
              <a:spLocks noChangeArrowheads="1"/>
            </p:cNvSpPr>
            <p:nvPr/>
          </p:nvSpPr>
          <p:spPr bwMode="auto">
            <a:xfrm>
              <a:off x="1312" y="3141"/>
              <a:ext cx="2770" cy="6"/>
            </a:xfrm>
            <a:prstGeom prst="rect">
              <a:avLst/>
            </a:prstGeom>
            <a:solidFill>
              <a:srgbClr val="000000"/>
            </a:solidFill>
            <a:ln w="9525">
              <a:noFill/>
              <a:miter lim="800000"/>
              <a:headEnd/>
              <a:tailEnd/>
            </a:ln>
          </p:spPr>
          <p:txBody>
            <a:bodyPr/>
            <a:lstStyle/>
            <a:p>
              <a:endParaRPr lang="zh-CN" altLang="en-US" b="0"/>
            </a:p>
          </p:txBody>
        </p:sp>
        <p:sp>
          <p:nvSpPr>
            <p:cNvPr id="205965" name="Line 141"/>
            <p:cNvSpPr>
              <a:spLocks noChangeShapeType="1"/>
            </p:cNvSpPr>
            <p:nvPr/>
          </p:nvSpPr>
          <p:spPr bwMode="auto">
            <a:xfrm>
              <a:off x="1566" y="3537"/>
              <a:ext cx="3899" cy="0"/>
            </a:xfrm>
            <a:prstGeom prst="line">
              <a:avLst/>
            </a:prstGeom>
            <a:noFill/>
            <a:ln w="0">
              <a:solidFill>
                <a:srgbClr val="000000"/>
              </a:solidFill>
              <a:round/>
              <a:headEnd/>
              <a:tailEnd/>
            </a:ln>
          </p:spPr>
          <p:txBody>
            <a:bodyPr/>
            <a:lstStyle/>
            <a:p>
              <a:endParaRPr lang="zh-CN" altLang="en-US" b="0"/>
            </a:p>
          </p:txBody>
        </p:sp>
        <p:sp>
          <p:nvSpPr>
            <p:cNvPr id="205966" name="Rectangle 142"/>
            <p:cNvSpPr>
              <a:spLocks noChangeArrowheads="1"/>
            </p:cNvSpPr>
            <p:nvPr/>
          </p:nvSpPr>
          <p:spPr bwMode="auto">
            <a:xfrm>
              <a:off x="1566" y="3537"/>
              <a:ext cx="3899" cy="6"/>
            </a:xfrm>
            <a:prstGeom prst="rect">
              <a:avLst/>
            </a:prstGeom>
            <a:solidFill>
              <a:srgbClr val="000000"/>
            </a:solidFill>
            <a:ln w="9525">
              <a:noFill/>
              <a:miter lim="800000"/>
              <a:headEnd/>
              <a:tailEnd/>
            </a:ln>
          </p:spPr>
          <p:txBody>
            <a:bodyPr/>
            <a:lstStyle/>
            <a:p>
              <a:endParaRPr lang="zh-CN" altLang="en-US" b="0"/>
            </a:p>
          </p:txBody>
        </p:sp>
        <p:sp>
          <p:nvSpPr>
            <p:cNvPr id="205967" name="Line 143"/>
            <p:cNvSpPr>
              <a:spLocks noChangeShapeType="1"/>
            </p:cNvSpPr>
            <p:nvPr/>
          </p:nvSpPr>
          <p:spPr bwMode="auto">
            <a:xfrm>
              <a:off x="1566" y="3708"/>
              <a:ext cx="3899" cy="0"/>
            </a:xfrm>
            <a:prstGeom prst="line">
              <a:avLst/>
            </a:prstGeom>
            <a:noFill/>
            <a:ln w="0">
              <a:solidFill>
                <a:srgbClr val="000000"/>
              </a:solidFill>
              <a:round/>
              <a:headEnd/>
              <a:tailEnd/>
            </a:ln>
          </p:spPr>
          <p:txBody>
            <a:bodyPr/>
            <a:lstStyle/>
            <a:p>
              <a:endParaRPr lang="zh-CN" altLang="en-US" b="0"/>
            </a:p>
          </p:txBody>
        </p:sp>
        <p:sp>
          <p:nvSpPr>
            <p:cNvPr id="205968" name="Rectangle 144"/>
            <p:cNvSpPr>
              <a:spLocks noChangeArrowheads="1"/>
            </p:cNvSpPr>
            <p:nvPr/>
          </p:nvSpPr>
          <p:spPr bwMode="auto">
            <a:xfrm>
              <a:off x="1566" y="3708"/>
              <a:ext cx="3899" cy="6"/>
            </a:xfrm>
            <a:prstGeom prst="rect">
              <a:avLst/>
            </a:prstGeom>
            <a:solidFill>
              <a:srgbClr val="000000"/>
            </a:solidFill>
            <a:ln w="9525">
              <a:noFill/>
              <a:miter lim="800000"/>
              <a:headEnd/>
              <a:tailEnd/>
            </a:ln>
          </p:spPr>
          <p:txBody>
            <a:bodyPr/>
            <a:lstStyle/>
            <a:p>
              <a:endParaRPr lang="zh-CN" altLang="en-US" b="0"/>
            </a:p>
          </p:txBody>
        </p:sp>
      </p:grpSp>
      <p:sp>
        <p:nvSpPr>
          <p:cNvPr id="3" name="标题 2">
            <a:extLst>
              <a:ext uri="{FF2B5EF4-FFF2-40B4-BE49-F238E27FC236}">
                <a16:creationId xmlns:a16="http://schemas.microsoft.com/office/drawing/2014/main" id="{67835615-D2D6-4C9E-8F5F-6C4B5235996C}"/>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9</a:t>
            </a:r>
            <a:r>
              <a:rPr lang="zh-CN" altLang="en-US" dirty="0"/>
              <a:t>周期</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850" name="Object 2"/>
          <p:cNvGraphicFramePr>
            <a:graphicFrameLocks/>
          </p:cNvGraphicFramePr>
          <p:nvPr/>
        </p:nvGraphicFramePr>
        <p:xfrm>
          <a:off x="611188" y="1196975"/>
          <a:ext cx="7993062" cy="4392613"/>
        </p:xfrm>
        <a:graphic>
          <a:graphicData uri="http://schemas.openxmlformats.org/presentationml/2006/ole">
            <mc:AlternateContent xmlns:mc="http://schemas.openxmlformats.org/markup-compatibility/2006">
              <mc:Choice xmlns:v="urn:schemas-microsoft-com:vml" Requires="v">
                <p:oleObj spid="_x0000_s10265" name="工作表" r:id="rId3" imgW="9134551" imgH="5419649" progId="Excel.Sheet.8">
                  <p:embed/>
                </p:oleObj>
              </mc:Choice>
              <mc:Fallback>
                <p:oleObj name="工作表" r:id="rId3" imgW="9134551" imgH="5419649" progId="Excel.Sheet.8">
                  <p:embed/>
                  <p:pic>
                    <p:nvPicPr>
                      <p:cNvPr id="20685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993062" cy="4392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852" name="Rectangle 4"/>
          <p:cNvSpPr>
            <a:spLocks noChangeArrowheads="1"/>
          </p:cNvSpPr>
          <p:nvPr/>
        </p:nvSpPr>
        <p:spPr bwMode="auto">
          <a:xfrm>
            <a:off x="684212" y="5960295"/>
            <a:ext cx="7888315" cy="422167"/>
          </a:xfrm>
          <a:prstGeom prst="rect">
            <a:avLst/>
          </a:prstGeom>
          <a:noFill/>
          <a:ln w="12700">
            <a:noFill/>
            <a:miter lim="800000"/>
            <a:headEnd/>
            <a:tailEnd/>
          </a:ln>
          <a:effectLst/>
        </p:spPr>
        <p:txBody>
          <a:bodyPr wrap="square" lIns="90487" tIns="44450" rIns="90487" bIns="44450">
            <a:spAutoFit/>
          </a:bodyPr>
          <a:lstStyle/>
          <a:p>
            <a:pPr eaLnBrk="0" hangingPunct="0">
              <a:lnSpc>
                <a:spcPct val="90000"/>
              </a:lnSpc>
              <a:spcBef>
                <a:spcPct val="30000"/>
              </a:spcBef>
              <a:buFontTx/>
              <a:buChar char="•"/>
            </a:pP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 </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Add2</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完成，哪些指令在等待</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Add2?</a:t>
            </a:r>
          </a:p>
        </p:txBody>
      </p:sp>
      <p:sp>
        <p:nvSpPr>
          <p:cNvPr id="3" name="标题 2">
            <a:extLst>
              <a:ext uri="{FF2B5EF4-FFF2-40B4-BE49-F238E27FC236}">
                <a16:creationId xmlns:a16="http://schemas.microsoft.com/office/drawing/2014/main" id="{768A62C1-4369-4C64-9ADA-0F0E56302410}"/>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10</a:t>
            </a:r>
            <a:r>
              <a:rPr lang="zh-CN" altLang="en-US" dirty="0"/>
              <a:t>周期</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7875" name="Object 3"/>
          <p:cNvGraphicFramePr>
            <a:graphicFrameLocks/>
          </p:cNvGraphicFramePr>
          <p:nvPr/>
        </p:nvGraphicFramePr>
        <p:xfrm>
          <a:off x="611188" y="1196975"/>
          <a:ext cx="8064500" cy="4392613"/>
        </p:xfrm>
        <a:graphic>
          <a:graphicData uri="http://schemas.openxmlformats.org/presentationml/2006/ole">
            <mc:AlternateContent xmlns:mc="http://schemas.openxmlformats.org/markup-compatibility/2006">
              <mc:Choice xmlns:v="urn:schemas-microsoft-com:vml" Requires="v">
                <p:oleObj spid="_x0000_s11289" name="工作表" r:id="rId3" imgW="9134551" imgH="5419649" progId="Excel.Sheet.8">
                  <p:embed/>
                </p:oleObj>
              </mc:Choice>
              <mc:Fallback>
                <p:oleObj name="工作表" r:id="rId3" imgW="9134551" imgH="5419649" progId="Excel.Sheet.8">
                  <p:embed/>
                  <p:pic>
                    <p:nvPicPr>
                      <p:cNvPr id="207875"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8064500" cy="4392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7876" name="Rectangle 4"/>
          <p:cNvSpPr>
            <a:spLocks noChangeArrowheads="1"/>
          </p:cNvSpPr>
          <p:nvPr/>
        </p:nvSpPr>
        <p:spPr bwMode="auto">
          <a:xfrm>
            <a:off x="684212" y="5872868"/>
            <a:ext cx="7888315" cy="460375"/>
          </a:xfrm>
          <a:prstGeom prst="rect">
            <a:avLst/>
          </a:prstGeom>
          <a:noFill/>
          <a:ln w="12700">
            <a:noFill/>
            <a:miter lim="800000"/>
            <a:headEnd/>
            <a:tailEnd/>
          </a:ln>
          <a:effectLst/>
        </p:spPr>
        <p:txBody>
          <a:bodyPr lIns="90487" tIns="44450" rIns="90487" bIns="44450"/>
          <a:lstStyle/>
          <a:p>
            <a:pPr marL="285750" indent="-285750" eaLnBrk="0" hangingPunct="0">
              <a:lnSpc>
                <a:spcPct val="90000"/>
              </a:lnSpc>
              <a:spcBef>
                <a:spcPct val="30000"/>
              </a:spcBef>
              <a:buFontTx/>
              <a:buChar char="•"/>
              <a:tabLst>
                <a:tab pos="914400" algn="l"/>
                <a:tab pos="1657350" algn="l"/>
                <a:tab pos="3028950" algn="l"/>
              </a:tabLst>
            </a:pP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ADDD</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在该周期写结果</a:t>
            </a:r>
          </a:p>
        </p:txBody>
      </p:sp>
      <p:sp>
        <p:nvSpPr>
          <p:cNvPr id="3" name="标题 2">
            <a:extLst>
              <a:ext uri="{FF2B5EF4-FFF2-40B4-BE49-F238E27FC236}">
                <a16:creationId xmlns:a16="http://schemas.microsoft.com/office/drawing/2014/main" id="{0C90D594-A66A-4AFD-BEF1-13DC3F283037}"/>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11</a:t>
            </a:r>
            <a:r>
              <a:rPr lang="zh-CN" altLang="en-US" dirty="0"/>
              <a:t>周期</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8899" name="Object 3"/>
          <p:cNvGraphicFramePr>
            <a:graphicFrameLocks/>
          </p:cNvGraphicFramePr>
          <p:nvPr/>
        </p:nvGraphicFramePr>
        <p:xfrm>
          <a:off x="611188" y="1196975"/>
          <a:ext cx="7705725" cy="4392613"/>
        </p:xfrm>
        <a:graphic>
          <a:graphicData uri="http://schemas.openxmlformats.org/presentationml/2006/ole">
            <mc:AlternateContent xmlns:mc="http://schemas.openxmlformats.org/markup-compatibility/2006">
              <mc:Choice xmlns:v="urn:schemas-microsoft-com:vml" Requires="v">
                <p:oleObj spid="_x0000_s12313" name="工作表" r:id="rId3" imgW="9134551" imgH="5419649" progId="Excel.Sheet.8">
                  <p:embed/>
                </p:oleObj>
              </mc:Choice>
              <mc:Fallback>
                <p:oleObj name="工作表" r:id="rId3" imgW="9134551" imgH="5419649" progId="Excel.Sheet.8">
                  <p:embed/>
                  <p:pic>
                    <p:nvPicPr>
                      <p:cNvPr id="208899"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705725" cy="4392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8900" name="Rectangle 4"/>
          <p:cNvSpPr>
            <a:spLocks noChangeArrowheads="1"/>
          </p:cNvSpPr>
          <p:nvPr/>
        </p:nvSpPr>
        <p:spPr bwMode="auto">
          <a:xfrm>
            <a:off x="668338" y="5880724"/>
            <a:ext cx="7904190" cy="450834"/>
          </a:xfrm>
          <a:prstGeom prst="rect">
            <a:avLst/>
          </a:prstGeom>
          <a:noFill/>
          <a:ln w="12700">
            <a:noFill/>
            <a:miter lim="800000"/>
            <a:headEnd/>
            <a:tailEnd/>
          </a:ln>
          <a:effectLst/>
        </p:spPr>
        <p:txBody>
          <a:bodyPr lIns="90487" tIns="44450" rIns="90487" bIns="44450"/>
          <a:lstStyle/>
          <a:p>
            <a:pPr marL="285750" indent="-285750" eaLnBrk="0" hangingPunct="0">
              <a:lnSpc>
                <a:spcPct val="90000"/>
              </a:lnSpc>
              <a:spcBef>
                <a:spcPct val="30000"/>
              </a:spcBef>
              <a:buFontTx/>
              <a:buChar char="•"/>
              <a:tabLst>
                <a:tab pos="914400" algn="l"/>
                <a:tab pos="1657350" algn="l"/>
                <a:tab pos="3028950" algn="l"/>
              </a:tabLst>
            </a:pP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注意：所有短周期指令都已经完成</a:t>
            </a:r>
          </a:p>
        </p:txBody>
      </p:sp>
      <p:sp>
        <p:nvSpPr>
          <p:cNvPr id="3" name="标题 2">
            <a:extLst>
              <a:ext uri="{FF2B5EF4-FFF2-40B4-BE49-F238E27FC236}">
                <a16:creationId xmlns:a16="http://schemas.microsoft.com/office/drawing/2014/main" id="{37487F3F-A597-4F36-99F1-71E5C6AB676C}"/>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12</a:t>
            </a:r>
            <a:r>
              <a:rPr lang="zh-CN" altLang="en-US" dirty="0"/>
              <a:t>周期</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descr="Rectangle: Click to edit Master text styles&#10;Second level&#10;Third level&#10;Fourth level&#10;Fifth level"/>
          <p:cNvSpPr>
            <a:spLocks noGrp="1" noChangeArrowheads="1"/>
          </p:cNvSpPr>
          <p:nvPr>
            <p:ph type="body" idx="4294967295"/>
          </p:nvPr>
        </p:nvSpPr>
        <p:spPr bwMode="auto">
          <a:xfrm>
            <a:off x="467543" y="1121790"/>
            <a:ext cx="8195689" cy="5117085"/>
          </a:xfrm>
          <a:prstGeom prst="rect">
            <a:avLst/>
          </a:prstGeom>
          <a:noFill/>
          <a:ln/>
        </p:spPr>
        <p:txBody>
          <a:bodyPr>
            <a:normAutofit/>
          </a:bodyPr>
          <a:lstStyle/>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sz="2800" dirty="0"/>
              <a:t>静态调度</a:t>
            </a:r>
          </a:p>
          <a:p>
            <a:pPr marL="908050" lvl="1" indent="-457200" eaLnBrk="1" hangingPunct="1">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sz="2400" dirty="0"/>
              <a:t>依靠编译器对代码进行调度，以减少相关和冲突</a:t>
            </a:r>
            <a:r>
              <a:rPr lang="zh-CN" altLang="en-US" sz="2400" dirty="0"/>
              <a:t>；</a:t>
            </a:r>
            <a:endParaRPr lang="zh-CN" sz="2400" dirty="0"/>
          </a:p>
          <a:p>
            <a:pPr marL="908050" lvl="1" indent="-457200" eaLnBrk="1" hangingPunct="1">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sz="2400" dirty="0"/>
              <a:t>它</a:t>
            </a:r>
            <a:r>
              <a:rPr lang="zh-CN" sz="2400" u="sng" dirty="0"/>
              <a:t>不是在程序执行的过程中</a:t>
            </a:r>
            <a:r>
              <a:rPr lang="zh-CN" altLang="en-US" sz="2400" dirty="0"/>
              <a:t>，</a:t>
            </a:r>
            <a:r>
              <a:rPr lang="zh-CN" sz="2400" dirty="0"/>
              <a:t>而是</a:t>
            </a:r>
            <a:r>
              <a:rPr lang="zh-CN" sz="2400" u="sng" dirty="0"/>
              <a:t>在编译期间</a:t>
            </a:r>
            <a:r>
              <a:rPr lang="zh-CN" sz="2400" dirty="0"/>
              <a:t>进行代码调度和优化</a:t>
            </a:r>
            <a:r>
              <a:rPr lang="zh-CN" altLang="en-US" sz="2400" dirty="0"/>
              <a:t>；</a:t>
            </a:r>
            <a:endParaRPr lang="en-US" altLang="zh-CN" sz="2400" dirty="0"/>
          </a:p>
          <a:p>
            <a:pPr marL="908050" lvl="1" indent="-457200" eaLnBrk="1" hangingPunct="1">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sz="2400" dirty="0"/>
              <a:t>通过</a:t>
            </a:r>
            <a:r>
              <a:rPr lang="zh-CN" sz="2400" dirty="0">
                <a:solidFill>
                  <a:schemeClr val="tx1">
                    <a:lumMod val="95000"/>
                    <a:lumOff val="5000"/>
                  </a:schemeClr>
                </a:solidFill>
              </a:rPr>
              <a:t>把相关的指令</a:t>
            </a:r>
            <a:r>
              <a:rPr lang="zh-CN" sz="2400" b="1" dirty="0">
                <a:solidFill>
                  <a:schemeClr val="tx1">
                    <a:lumMod val="95000"/>
                    <a:lumOff val="5000"/>
                  </a:schemeClr>
                </a:solidFill>
              </a:rPr>
              <a:t>拉开距离</a:t>
            </a:r>
            <a:r>
              <a:rPr lang="zh-CN" sz="2400" dirty="0">
                <a:solidFill>
                  <a:schemeClr val="tx1">
                    <a:lumMod val="95000"/>
                    <a:lumOff val="5000"/>
                  </a:schemeClr>
                </a:solidFill>
              </a:rPr>
              <a:t>来减少可能的停顿</a:t>
            </a:r>
            <a:r>
              <a:rPr lang="zh-CN" altLang="en-US" dirty="0">
                <a:solidFill>
                  <a:schemeClr val="tx1">
                    <a:lumMod val="95000"/>
                    <a:lumOff val="5000"/>
                  </a:schemeClr>
                </a:solidFill>
              </a:rPr>
              <a:t>；</a:t>
            </a:r>
            <a:endParaRPr lang="en-US" altLang="zh-CN" sz="2400" dirty="0">
              <a:solidFill>
                <a:schemeClr val="tx1">
                  <a:lumMod val="95000"/>
                  <a:lumOff val="5000"/>
                </a:schemeClr>
              </a:solidFill>
            </a:endParaRPr>
          </a:p>
          <a:p>
            <a:pPr marL="908050" lvl="1" indent="-457200" eaLnBrk="1" hangingPunct="1">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dirty="0"/>
              <a:t>之前的</a:t>
            </a:r>
            <a:r>
              <a:rPr lang="zh-CN" altLang="en-US" b="1" dirty="0"/>
              <a:t>指令调度</a:t>
            </a:r>
            <a:r>
              <a:rPr lang="zh-CN" altLang="en-US" dirty="0"/>
              <a:t>和</a:t>
            </a:r>
            <a:r>
              <a:rPr lang="zh-CN" altLang="en-US" b="1" dirty="0"/>
              <a:t>循环展开</a:t>
            </a:r>
            <a:r>
              <a:rPr lang="zh-CN" altLang="en-US" dirty="0"/>
              <a:t>，都是静态调度。</a:t>
            </a:r>
            <a:endParaRPr lang="zh-CN" sz="2400" dirty="0"/>
          </a:p>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sz="2800" dirty="0"/>
              <a:t>动态调度</a:t>
            </a:r>
          </a:p>
          <a:p>
            <a:pPr marL="908050" lvl="1" indent="-457200" eaLnBrk="1" hangingPunct="1">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sz="2400" dirty="0">
                <a:sym typeface="Arial" pitchFamily="34" charset="0"/>
              </a:rPr>
              <a:t>在程序的执行过程中，依靠</a:t>
            </a:r>
            <a:r>
              <a:rPr lang="zh-CN" sz="2400" b="1" dirty="0" smtClean="0">
                <a:sym typeface="Arial" pitchFamily="34" charset="0"/>
              </a:rPr>
              <a:t>专门</a:t>
            </a:r>
            <a:r>
              <a:rPr lang="zh-CN" altLang="en-US" sz="2400" b="1" dirty="0" smtClean="0">
                <a:sym typeface="Arial" pitchFamily="34" charset="0"/>
              </a:rPr>
              <a:t>的</a:t>
            </a:r>
            <a:r>
              <a:rPr lang="zh-CN" sz="2400" b="1" dirty="0" smtClean="0">
                <a:sym typeface="Arial" pitchFamily="34" charset="0"/>
              </a:rPr>
              <a:t>硬件</a:t>
            </a:r>
            <a:r>
              <a:rPr lang="zh-CN" sz="2400" dirty="0">
                <a:sym typeface="Arial" pitchFamily="34" charset="0"/>
              </a:rPr>
              <a:t>对代码进行调度</a:t>
            </a:r>
            <a:r>
              <a:rPr lang="zh-CN" sz="2400" dirty="0" smtClean="0">
                <a:sym typeface="Arial" pitchFamily="34" charset="0"/>
              </a:rPr>
              <a:t>，</a:t>
            </a:r>
            <a:r>
              <a:rPr lang="zh-CN" altLang="en-US" sz="2400" dirty="0" smtClean="0">
                <a:sym typeface="Arial" pitchFamily="34" charset="0"/>
              </a:rPr>
              <a:t>以</a:t>
            </a:r>
            <a:r>
              <a:rPr lang="zh-CN" sz="2400" dirty="0" smtClean="0">
                <a:sym typeface="Arial" pitchFamily="34" charset="0"/>
              </a:rPr>
              <a:t>减少</a:t>
            </a:r>
            <a:r>
              <a:rPr lang="zh-CN" sz="2400" dirty="0">
                <a:sym typeface="Arial" pitchFamily="34" charset="0"/>
              </a:rPr>
              <a:t>数据相关导致</a:t>
            </a:r>
            <a:r>
              <a:rPr lang="zh-CN" sz="2400" dirty="0" smtClean="0">
                <a:sym typeface="Arial" pitchFamily="34" charset="0"/>
              </a:rPr>
              <a:t>的</a:t>
            </a:r>
            <a:r>
              <a:rPr lang="zh-CN" altLang="en-US" sz="2400" dirty="0" smtClean="0">
                <a:sym typeface="Arial" pitchFamily="34" charset="0"/>
              </a:rPr>
              <a:t>流水线</a:t>
            </a:r>
            <a:r>
              <a:rPr lang="zh-CN" sz="2400" dirty="0" smtClean="0">
                <a:sym typeface="Arial" pitchFamily="34" charset="0"/>
              </a:rPr>
              <a:t>停顿</a:t>
            </a:r>
            <a:r>
              <a:rPr lang="zh-CN" sz="2400" dirty="0">
                <a:sym typeface="Arial" pitchFamily="34" charset="0"/>
              </a:rPr>
              <a:t>。</a:t>
            </a:r>
            <a:endParaRPr lang="zh-CN" sz="2400" dirty="0"/>
          </a:p>
        </p:txBody>
      </p:sp>
      <p:sp>
        <p:nvSpPr>
          <p:cNvPr id="4" name="标题 1">
            <a:extLst>
              <a:ext uri="{FF2B5EF4-FFF2-40B4-BE49-F238E27FC236}">
                <a16:creationId xmlns:a16="http://schemas.microsoft.com/office/drawing/2014/main" id="{5B4B0026-434A-4C42-988A-BF9BAFF5F1E4}"/>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dirty="0">
                <a:latin typeface="微软雅黑" panose="020B0503020204020204" pitchFamily="34" charset="-122"/>
                <a:ea typeface="微软雅黑" panose="020B0503020204020204" pitchFamily="34" charset="-122"/>
                <a:sym typeface="黑体" pitchFamily="49" charset="-122"/>
              </a:rPr>
              <a:t>指令的动态调度</a:t>
            </a:r>
            <a:endParaRPr lang="zh-CN" altLang="en-US" sz="36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362">
                                            <p:txEl>
                                              <p:pRg st="5" end="5"/>
                                            </p:txEl>
                                          </p:spTgt>
                                        </p:tgtEl>
                                        <p:attrNameLst>
                                          <p:attrName>style.visibility</p:attrName>
                                        </p:attrNameLst>
                                      </p:cBhvr>
                                      <p:to>
                                        <p:strVal val="visible"/>
                                      </p:to>
                                    </p:set>
                                    <p:animEffect>
                                      <p:cBhvr>
                                        <p:cTn id="7" dur="500"/>
                                        <p:tgtEl>
                                          <p:spTgt spid="15362">
                                            <p:txEl>
                                              <p:pRg st="5" end="5"/>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5362">
                                            <p:txEl>
                                              <p:pRg st="6" end="6"/>
                                            </p:txEl>
                                          </p:spTgt>
                                        </p:tgtEl>
                                        <p:attrNameLst>
                                          <p:attrName>style.visibility</p:attrName>
                                        </p:attrNameLst>
                                      </p:cBhvr>
                                      <p:to>
                                        <p:strVal val="visible"/>
                                      </p:to>
                                    </p:set>
                                    <p:animEffect>
                                      <p:cBhvr>
                                        <p:cTn id="10" dur="500"/>
                                        <p:tgtEl>
                                          <p:spTgt spid="153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9923" name="Object 3"/>
          <p:cNvGraphicFramePr>
            <a:graphicFrameLocks/>
          </p:cNvGraphicFramePr>
          <p:nvPr/>
        </p:nvGraphicFramePr>
        <p:xfrm>
          <a:off x="611188" y="1196975"/>
          <a:ext cx="7848600" cy="4968875"/>
        </p:xfrm>
        <a:graphic>
          <a:graphicData uri="http://schemas.openxmlformats.org/presentationml/2006/ole">
            <mc:AlternateContent xmlns:mc="http://schemas.openxmlformats.org/markup-compatibility/2006">
              <mc:Choice xmlns:v="urn:schemas-microsoft-com:vml" Requires="v">
                <p:oleObj spid="_x0000_s13336" name="工作表" r:id="rId3" imgW="9134551" imgH="5419649" progId="Excel.Sheet.8">
                  <p:embed/>
                </p:oleObj>
              </mc:Choice>
              <mc:Fallback>
                <p:oleObj name="工作表" r:id="rId3" imgW="9134551" imgH="5419649" progId="Excel.Sheet.8">
                  <p:embed/>
                  <p:pic>
                    <p:nvPicPr>
                      <p:cNvPr id="209923"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848600" cy="4968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标题 2">
            <a:extLst>
              <a:ext uri="{FF2B5EF4-FFF2-40B4-BE49-F238E27FC236}">
                <a16:creationId xmlns:a16="http://schemas.microsoft.com/office/drawing/2014/main" id="{2C9831A7-4737-4968-93CC-E3CCB5EAB859}"/>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13</a:t>
            </a:r>
            <a:r>
              <a:rPr lang="zh-CN" altLang="en-US" dirty="0"/>
              <a:t>周期</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0947" name="Object 3"/>
          <p:cNvGraphicFramePr>
            <a:graphicFrameLocks/>
          </p:cNvGraphicFramePr>
          <p:nvPr/>
        </p:nvGraphicFramePr>
        <p:xfrm>
          <a:off x="620713" y="1196975"/>
          <a:ext cx="7983537" cy="4895850"/>
        </p:xfrm>
        <a:graphic>
          <a:graphicData uri="http://schemas.openxmlformats.org/presentationml/2006/ole">
            <mc:AlternateContent xmlns:mc="http://schemas.openxmlformats.org/markup-compatibility/2006">
              <mc:Choice xmlns:v="urn:schemas-microsoft-com:vml" Requires="v">
                <p:oleObj spid="_x0000_s14360" name="工作表" r:id="rId3" imgW="9134551" imgH="5419649" progId="Excel.Sheet.8">
                  <p:embed/>
                </p:oleObj>
              </mc:Choice>
              <mc:Fallback>
                <p:oleObj name="工作表" r:id="rId3" imgW="9134551" imgH="5419649" progId="Excel.Sheet.8">
                  <p:embed/>
                  <p:pic>
                    <p:nvPicPr>
                      <p:cNvPr id="210947"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13" y="1196975"/>
                        <a:ext cx="7983537" cy="4895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标题 2">
            <a:extLst>
              <a:ext uri="{FF2B5EF4-FFF2-40B4-BE49-F238E27FC236}">
                <a16:creationId xmlns:a16="http://schemas.microsoft.com/office/drawing/2014/main" id="{D615B409-99B1-4479-8B62-F45B69D25E2C}"/>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14</a:t>
            </a:r>
            <a:r>
              <a:rPr lang="zh-CN" altLang="en-US" dirty="0"/>
              <a:t>周期</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971" name="Object 3"/>
          <p:cNvGraphicFramePr>
            <a:graphicFrameLocks/>
          </p:cNvGraphicFramePr>
          <p:nvPr/>
        </p:nvGraphicFramePr>
        <p:xfrm>
          <a:off x="611188" y="1196975"/>
          <a:ext cx="7777162" cy="4392613"/>
        </p:xfrm>
        <a:graphic>
          <a:graphicData uri="http://schemas.openxmlformats.org/presentationml/2006/ole">
            <mc:AlternateContent xmlns:mc="http://schemas.openxmlformats.org/markup-compatibility/2006">
              <mc:Choice xmlns:v="urn:schemas-microsoft-com:vml" Requires="v">
                <p:oleObj spid="_x0000_s15385" name="工作表" r:id="rId3" imgW="9355680" imgH="5292720" progId="Excel.Sheet.8">
                  <p:embed/>
                </p:oleObj>
              </mc:Choice>
              <mc:Fallback>
                <p:oleObj name="工作表" r:id="rId3" imgW="9355680" imgH="5292720" progId="Excel.Sheet.8">
                  <p:embed/>
                  <p:pic>
                    <p:nvPicPr>
                      <p:cNvPr id="211971"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777162" cy="4392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1972" name="Rectangle 4"/>
          <p:cNvSpPr>
            <a:spLocks noChangeArrowheads="1"/>
          </p:cNvSpPr>
          <p:nvPr/>
        </p:nvSpPr>
        <p:spPr bwMode="auto">
          <a:xfrm>
            <a:off x="684212" y="5814327"/>
            <a:ext cx="7888315" cy="422167"/>
          </a:xfrm>
          <a:prstGeom prst="rect">
            <a:avLst/>
          </a:prstGeom>
          <a:noFill/>
          <a:ln w="12700">
            <a:noFill/>
            <a:miter lim="800000"/>
            <a:headEnd/>
            <a:tailEnd/>
          </a:ln>
          <a:effectLst/>
        </p:spPr>
        <p:txBody>
          <a:bodyPr wrap="square" lIns="90487" tIns="44450" rIns="90487" bIns="44450">
            <a:spAutoFit/>
          </a:bodyPr>
          <a:lstStyle/>
          <a:p>
            <a:pPr eaLnBrk="0" hangingPunct="0">
              <a:lnSpc>
                <a:spcPct val="90000"/>
              </a:lnSpc>
              <a:spcBef>
                <a:spcPct val="30000"/>
              </a:spcBef>
              <a:buFontTx/>
              <a:buChar char="•"/>
            </a:pP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 </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Mult1 </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完成，哪些指令在等待</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Mult1?</a:t>
            </a:r>
          </a:p>
        </p:txBody>
      </p:sp>
      <p:sp>
        <p:nvSpPr>
          <p:cNvPr id="3" name="标题 2">
            <a:extLst>
              <a:ext uri="{FF2B5EF4-FFF2-40B4-BE49-F238E27FC236}">
                <a16:creationId xmlns:a16="http://schemas.microsoft.com/office/drawing/2014/main" id="{EE1B5752-BBC9-417D-9F6D-5BBB0B55F60E}"/>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15</a:t>
            </a:r>
            <a:r>
              <a:rPr lang="zh-CN" altLang="en-US" dirty="0"/>
              <a:t>周期</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2995" name="Object 3"/>
          <p:cNvGraphicFramePr>
            <a:graphicFrameLocks/>
          </p:cNvGraphicFramePr>
          <p:nvPr/>
        </p:nvGraphicFramePr>
        <p:xfrm>
          <a:off x="611188" y="1196975"/>
          <a:ext cx="7993062" cy="4464050"/>
        </p:xfrm>
        <a:graphic>
          <a:graphicData uri="http://schemas.openxmlformats.org/presentationml/2006/ole">
            <mc:AlternateContent xmlns:mc="http://schemas.openxmlformats.org/markup-compatibility/2006">
              <mc:Choice xmlns:v="urn:schemas-microsoft-com:vml" Requires="v">
                <p:oleObj spid="_x0000_s16409" name="工作表" r:id="rId3" imgW="9355680" imgH="5292720" progId="Excel.Sheet.8">
                  <p:embed/>
                </p:oleObj>
              </mc:Choice>
              <mc:Fallback>
                <p:oleObj name="工作表" r:id="rId3" imgW="9355680" imgH="5292720" progId="Excel.Sheet.8">
                  <p:embed/>
                  <p:pic>
                    <p:nvPicPr>
                      <p:cNvPr id="212995"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993062" cy="4464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2996" name="Rectangle 4"/>
          <p:cNvSpPr>
            <a:spLocks noChangeArrowheads="1"/>
          </p:cNvSpPr>
          <p:nvPr/>
        </p:nvSpPr>
        <p:spPr bwMode="auto">
          <a:xfrm>
            <a:off x="684212" y="5861870"/>
            <a:ext cx="7888315" cy="450834"/>
          </a:xfrm>
          <a:prstGeom prst="rect">
            <a:avLst/>
          </a:prstGeom>
          <a:noFill/>
          <a:ln w="12700">
            <a:noFill/>
            <a:miter lim="800000"/>
            <a:headEnd/>
            <a:tailEnd/>
          </a:ln>
          <a:effectLst/>
        </p:spPr>
        <p:txBody>
          <a:bodyPr lIns="90487" tIns="44450" rIns="90487" bIns="44450"/>
          <a:lstStyle/>
          <a:p>
            <a:pPr marL="285750" indent="-285750" eaLnBrk="0" hangingPunct="0">
              <a:lnSpc>
                <a:spcPct val="90000"/>
              </a:lnSpc>
              <a:spcBef>
                <a:spcPct val="30000"/>
              </a:spcBef>
              <a:buFontTx/>
              <a:buChar char="•"/>
              <a:tabLst>
                <a:tab pos="914400" algn="l"/>
                <a:tab pos="1657350" algn="l"/>
                <a:tab pos="3028950" algn="l"/>
              </a:tabLst>
            </a:pP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注意</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 </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只有除法指令没有完成</a:t>
            </a:r>
          </a:p>
        </p:txBody>
      </p:sp>
      <p:sp>
        <p:nvSpPr>
          <p:cNvPr id="3" name="标题 2">
            <a:extLst>
              <a:ext uri="{FF2B5EF4-FFF2-40B4-BE49-F238E27FC236}">
                <a16:creationId xmlns:a16="http://schemas.microsoft.com/office/drawing/2014/main" id="{4E453272-AE3C-4897-9F0A-080633C5C6E3}"/>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16</a:t>
            </a:r>
            <a:r>
              <a:rPr lang="zh-CN" altLang="en-US" dirty="0"/>
              <a:t>周期</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4019" name="Object 3"/>
          <p:cNvGraphicFramePr>
            <a:graphicFrameLocks/>
          </p:cNvGraphicFramePr>
          <p:nvPr/>
        </p:nvGraphicFramePr>
        <p:xfrm>
          <a:off x="611188" y="1196975"/>
          <a:ext cx="7993062" cy="4968875"/>
        </p:xfrm>
        <a:graphic>
          <a:graphicData uri="http://schemas.openxmlformats.org/presentationml/2006/ole">
            <mc:AlternateContent xmlns:mc="http://schemas.openxmlformats.org/markup-compatibility/2006">
              <mc:Choice xmlns:v="urn:schemas-microsoft-com:vml" Requires="v">
                <p:oleObj spid="_x0000_s17432" name="工作表" r:id="rId3" imgW="9355680" imgH="5292720" progId="Excel.Sheet.8">
                  <p:embed/>
                </p:oleObj>
              </mc:Choice>
              <mc:Fallback>
                <p:oleObj name="工作表" r:id="rId3" imgW="9355680" imgH="5292720" progId="Excel.Sheet.8">
                  <p:embed/>
                  <p:pic>
                    <p:nvPicPr>
                      <p:cNvPr id="214019"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993062" cy="4968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标题 2">
            <a:extLst>
              <a:ext uri="{FF2B5EF4-FFF2-40B4-BE49-F238E27FC236}">
                <a16:creationId xmlns:a16="http://schemas.microsoft.com/office/drawing/2014/main" id="{78387951-9804-48A3-B78B-8ED11003915B}"/>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55</a:t>
            </a:r>
            <a:r>
              <a:rPr lang="zh-CN" altLang="en-US" dirty="0"/>
              <a:t>周期</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43" name="Object 3"/>
          <p:cNvGraphicFramePr>
            <a:graphicFrameLocks/>
          </p:cNvGraphicFramePr>
          <p:nvPr/>
        </p:nvGraphicFramePr>
        <p:xfrm>
          <a:off x="611188" y="1196975"/>
          <a:ext cx="7962900" cy="4392613"/>
        </p:xfrm>
        <a:graphic>
          <a:graphicData uri="http://schemas.openxmlformats.org/presentationml/2006/ole">
            <mc:AlternateContent xmlns:mc="http://schemas.openxmlformats.org/markup-compatibility/2006">
              <mc:Choice xmlns:v="urn:schemas-microsoft-com:vml" Requires="v">
                <p:oleObj spid="_x0000_s18457" name="工作表" r:id="rId3" imgW="9355680" imgH="5292720" progId="Excel.Sheet.8">
                  <p:embed/>
                </p:oleObj>
              </mc:Choice>
              <mc:Fallback>
                <p:oleObj name="工作表" r:id="rId3" imgW="9355680" imgH="5292720" progId="Excel.Sheet.8">
                  <p:embed/>
                  <p:pic>
                    <p:nvPicPr>
                      <p:cNvPr id="215043"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962900" cy="4392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44" name="Rectangle 4"/>
          <p:cNvSpPr>
            <a:spLocks noChangeArrowheads="1"/>
          </p:cNvSpPr>
          <p:nvPr/>
        </p:nvSpPr>
        <p:spPr bwMode="auto">
          <a:xfrm>
            <a:off x="679450" y="5849839"/>
            <a:ext cx="7893078" cy="422167"/>
          </a:xfrm>
          <a:prstGeom prst="rect">
            <a:avLst/>
          </a:prstGeom>
          <a:noFill/>
          <a:ln w="12700">
            <a:noFill/>
            <a:miter lim="800000"/>
            <a:headEnd/>
            <a:tailEnd/>
          </a:ln>
          <a:effectLst/>
        </p:spPr>
        <p:txBody>
          <a:bodyPr wrap="square" lIns="90487" tIns="44450" rIns="90487" bIns="44450">
            <a:spAutoFit/>
          </a:bodyPr>
          <a:lstStyle/>
          <a:p>
            <a:pPr eaLnBrk="0" hangingPunct="0">
              <a:lnSpc>
                <a:spcPct val="90000"/>
              </a:lnSpc>
              <a:spcBef>
                <a:spcPct val="30000"/>
              </a:spcBef>
              <a:buFontTx/>
              <a:buChar char="•"/>
            </a:pP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 </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Mult2 </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完成</a:t>
            </a:r>
          </a:p>
        </p:txBody>
      </p:sp>
      <p:sp>
        <p:nvSpPr>
          <p:cNvPr id="3" name="标题 2">
            <a:extLst>
              <a:ext uri="{FF2B5EF4-FFF2-40B4-BE49-F238E27FC236}">
                <a16:creationId xmlns:a16="http://schemas.microsoft.com/office/drawing/2014/main" id="{2CEEDF2A-3960-46DA-8857-163FE7F19E11}"/>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56</a:t>
            </a:r>
            <a:r>
              <a:rPr lang="zh-CN" altLang="en-US" dirty="0"/>
              <a:t>周期</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6067" name="Object 3"/>
          <p:cNvGraphicFramePr>
            <a:graphicFrameLocks/>
          </p:cNvGraphicFramePr>
          <p:nvPr/>
        </p:nvGraphicFramePr>
        <p:xfrm>
          <a:off x="611188" y="1196975"/>
          <a:ext cx="7848600" cy="4032250"/>
        </p:xfrm>
        <a:graphic>
          <a:graphicData uri="http://schemas.openxmlformats.org/presentationml/2006/ole">
            <mc:AlternateContent xmlns:mc="http://schemas.openxmlformats.org/markup-compatibility/2006">
              <mc:Choice xmlns:v="urn:schemas-microsoft-com:vml" Requires="v">
                <p:oleObj spid="_x0000_s19481" name="工作表" r:id="rId3" imgW="9355680" imgH="5292720" progId="Excel.Sheet.8">
                  <p:embed/>
                </p:oleObj>
              </mc:Choice>
              <mc:Fallback>
                <p:oleObj name="工作表" r:id="rId3" imgW="9355680" imgH="5292720" progId="Excel.Sheet.8">
                  <p:embed/>
                  <p:pic>
                    <p:nvPicPr>
                      <p:cNvPr id="216067"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848600" cy="4032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6068" name="AutoShape 4"/>
          <p:cNvSpPr>
            <a:spLocks noChangeArrowheads="1"/>
          </p:cNvSpPr>
          <p:nvPr/>
        </p:nvSpPr>
        <p:spPr bwMode="auto">
          <a:xfrm>
            <a:off x="2598738" y="1657350"/>
            <a:ext cx="204787" cy="1296988"/>
          </a:xfrm>
          <a:prstGeom prst="roundRect">
            <a:avLst>
              <a:gd name="adj" fmla="val 12495"/>
            </a:avLst>
          </a:prstGeom>
          <a:noFill/>
          <a:ln w="12700">
            <a:solidFill>
              <a:srgbClr val="FF0000"/>
            </a:solidFill>
            <a:round/>
            <a:headEnd/>
            <a:tailEnd/>
          </a:ln>
          <a:effectLst/>
        </p:spPr>
        <p:txBody>
          <a:bodyPr wrap="none" anchor="ctr"/>
          <a:lstStyle/>
          <a:p>
            <a:endParaRPr lang="zh-CN" altLang="en-US"/>
          </a:p>
        </p:txBody>
      </p:sp>
      <p:sp>
        <p:nvSpPr>
          <p:cNvPr id="216069" name="AutoShape 5"/>
          <p:cNvSpPr>
            <a:spLocks noChangeArrowheads="1"/>
          </p:cNvSpPr>
          <p:nvPr/>
        </p:nvSpPr>
        <p:spPr bwMode="auto">
          <a:xfrm>
            <a:off x="3276600" y="1916113"/>
            <a:ext cx="277813" cy="1076325"/>
          </a:xfrm>
          <a:prstGeom prst="roundRect">
            <a:avLst>
              <a:gd name="adj" fmla="val 12495"/>
            </a:avLst>
          </a:prstGeom>
          <a:noFill/>
          <a:ln w="12700">
            <a:solidFill>
              <a:srgbClr val="FF0000"/>
            </a:solidFill>
            <a:round/>
            <a:headEnd/>
            <a:tailEnd/>
          </a:ln>
          <a:effectLst/>
        </p:spPr>
        <p:txBody>
          <a:bodyPr wrap="none" anchor="ctr"/>
          <a:lstStyle/>
          <a:p>
            <a:endParaRPr lang="zh-CN" altLang="en-US"/>
          </a:p>
        </p:txBody>
      </p:sp>
      <p:sp>
        <p:nvSpPr>
          <p:cNvPr id="216070" name="AutoShape 6"/>
          <p:cNvSpPr>
            <a:spLocks noChangeArrowheads="1"/>
          </p:cNvSpPr>
          <p:nvPr/>
        </p:nvSpPr>
        <p:spPr bwMode="auto">
          <a:xfrm>
            <a:off x="4211638" y="1989138"/>
            <a:ext cx="288925" cy="931862"/>
          </a:xfrm>
          <a:prstGeom prst="roundRect">
            <a:avLst>
              <a:gd name="adj" fmla="val 12495"/>
            </a:avLst>
          </a:prstGeom>
          <a:noFill/>
          <a:ln w="12700">
            <a:solidFill>
              <a:srgbClr val="FF0000"/>
            </a:solidFill>
            <a:round/>
            <a:headEnd/>
            <a:tailEnd/>
          </a:ln>
          <a:effectLst/>
        </p:spPr>
        <p:txBody>
          <a:bodyPr wrap="none" anchor="ctr"/>
          <a:lstStyle/>
          <a:p>
            <a:endParaRPr lang="zh-CN" altLang="en-US"/>
          </a:p>
        </p:txBody>
      </p:sp>
      <p:sp>
        <p:nvSpPr>
          <p:cNvPr id="216071" name="Rectangle 7"/>
          <p:cNvSpPr>
            <a:spLocks noChangeArrowheads="1"/>
          </p:cNvSpPr>
          <p:nvPr/>
        </p:nvSpPr>
        <p:spPr bwMode="auto">
          <a:xfrm>
            <a:off x="611188" y="5453082"/>
            <a:ext cx="7961340" cy="856238"/>
          </a:xfrm>
          <a:prstGeom prst="rect">
            <a:avLst/>
          </a:prstGeom>
          <a:noFill/>
          <a:ln w="12700">
            <a:noFill/>
            <a:miter lim="800000"/>
            <a:headEnd/>
            <a:tailEnd/>
          </a:ln>
          <a:effectLst/>
        </p:spPr>
        <p:txBody>
          <a:bodyPr lIns="90487" tIns="44450" rIns="90487" bIns="44450"/>
          <a:lstStyle/>
          <a:p>
            <a:pPr marL="285750" indent="-285750" eaLnBrk="0" hangingPunct="0">
              <a:spcBef>
                <a:spcPts val="600"/>
              </a:spcBef>
              <a:spcAft>
                <a:spcPts val="600"/>
              </a:spcAft>
              <a:buFontTx/>
              <a:buChar char="•"/>
              <a:tabLst>
                <a:tab pos="914400" algn="l"/>
                <a:tab pos="1657350" algn="l"/>
                <a:tab pos="3028950" algn="l"/>
              </a:tabLst>
            </a:pP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在基于</a:t>
            </a:r>
            <a:r>
              <a:rPr kumimoji="1" lang="en-US" altLang="zh-CN" sz="2400" b="0" dirty="0" err="1">
                <a:solidFill>
                  <a:schemeClr val="tx1">
                    <a:lumMod val="95000"/>
                    <a:lumOff val="5000"/>
                  </a:schemeClr>
                </a:solidFill>
                <a:latin typeface="微软雅黑" panose="020B0503020204020204" pitchFamily="34" charset="-122"/>
                <a:ea typeface="微软雅黑" panose="020B0503020204020204" pitchFamily="34" charset="-122"/>
              </a:rPr>
              <a:t>tomasulo</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算法的动态调度中</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指令是：</a:t>
            </a:r>
            <a:r>
              <a:rPr kumimoji="1" lang="zh-CN" altLang="en-US" sz="2400" dirty="0">
                <a:solidFill>
                  <a:schemeClr val="tx1">
                    <a:lumMod val="95000"/>
                    <a:lumOff val="5000"/>
                  </a:schemeClr>
                </a:solidFill>
                <a:latin typeface="微软雅黑" panose="020B0503020204020204" pitchFamily="34" charset="-122"/>
                <a:ea typeface="微软雅黑" panose="020B0503020204020204" pitchFamily="34" charset="-122"/>
              </a:rPr>
              <a:t>按序发送</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a:t>
            </a:r>
            <a:r>
              <a:rPr kumimoji="1" lang="zh-CN" altLang="en-US" sz="2400" dirty="0">
                <a:solidFill>
                  <a:schemeClr val="tx1">
                    <a:lumMod val="95000"/>
                    <a:lumOff val="5000"/>
                  </a:schemeClr>
                </a:solidFill>
                <a:latin typeface="微软雅黑" panose="020B0503020204020204" pitchFamily="34" charset="-122"/>
                <a:ea typeface="微软雅黑" panose="020B0503020204020204" pitchFamily="34" charset="-122"/>
              </a:rPr>
              <a:t>乱序执行</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a:t>
            </a:r>
            <a:r>
              <a:rPr kumimoji="1" lang="zh-CN" altLang="en-US" sz="2400" dirty="0">
                <a:solidFill>
                  <a:schemeClr val="tx1">
                    <a:lumMod val="95000"/>
                    <a:lumOff val="5000"/>
                  </a:schemeClr>
                </a:solidFill>
                <a:latin typeface="微软雅黑" panose="020B0503020204020204" pitchFamily="34" charset="-122"/>
                <a:ea typeface="微软雅黑" panose="020B0503020204020204" pitchFamily="34" charset="-122"/>
              </a:rPr>
              <a:t>乱序完成</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的。</a:t>
            </a:r>
          </a:p>
        </p:txBody>
      </p:sp>
      <p:sp>
        <p:nvSpPr>
          <p:cNvPr id="3" name="标题 2">
            <a:extLst>
              <a:ext uri="{FF2B5EF4-FFF2-40B4-BE49-F238E27FC236}">
                <a16:creationId xmlns:a16="http://schemas.microsoft.com/office/drawing/2014/main" id="{C3AE359D-3AE7-4537-99D1-6E22C5B7C44F}"/>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57</a:t>
            </a:r>
            <a:r>
              <a:rPr lang="zh-CN" altLang="en-US" dirty="0"/>
              <a:t>周期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6071"/>
                                        </p:tgtEl>
                                        <p:attrNameLst>
                                          <p:attrName>style.visibility</p:attrName>
                                        </p:attrNameLst>
                                      </p:cBhvr>
                                      <p:to>
                                        <p:strVal val="visible"/>
                                      </p:to>
                                    </p:set>
                                    <p:anim calcmode="lin" valueType="num">
                                      <p:cBhvr additive="base">
                                        <p:cTn id="7" dur="500" fill="hold"/>
                                        <p:tgtEl>
                                          <p:spTgt spid="216071"/>
                                        </p:tgtEl>
                                        <p:attrNameLst>
                                          <p:attrName>ppt_x</p:attrName>
                                        </p:attrNameLst>
                                      </p:cBhvr>
                                      <p:tavLst>
                                        <p:tav tm="0">
                                          <p:val>
                                            <p:strVal val="#ppt_x"/>
                                          </p:val>
                                        </p:tav>
                                        <p:tav tm="100000">
                                          <p:val>
                                            <p:strVal val="#ppt_x"/>
                                          </p:val>
                                        </p:tav>
                                      </p:tavLst>
                                    </p:anim>
                                    <p:anim calcmode="lin" valueType="num">
                                      <p:cBhvr additive="base">
                                        <p:cTn id="8" dur="500" fill="hold"/>
                                        <p:tgtEl>
                                          <p:spTgt spid="2160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1"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9" name="Rectangle 3"/>
          <p:cNvSpPr>
            <a:spLocks noGrp="1" noChangeArrowheads="1"/>
          </p:cNvSpPr>
          <p:nvPr>
            <p:ph idx="1"/>
          </p:nvPr>
        </p:nvSpPr>
        <p:spPr>
          <a:xfrm>
            <a:off x="490195" y="1131216"/>
            <a:ext cx="8153772" cy="5083866"/>
          </a:xfrm>
          <a:noFill/>
          <a:ln/>
        </p:spPr>
        <p:txBody>
          <a:bodyPr lIns="90487" tIns="44450" rIns="90487" bIns="44450">
            <a:normAutofit lnSpcReduction="10000"/>
          </a:bodyPr>
          <a:lstStyle/>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t>功能实现复杂</a:t>
            </a:r>
          </a:p>
          <a:p>
            <a:pPr marL="908050" lvl="1" indent="-457200" fontAlgn="base">
              <a:lnSpc>
                <a:spcPct val="11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t>需要复杂的硬件实现相应的功能</a:t>
            </a:r>
          </a:p>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t>需要大量高速的相联存储，存储开销大；</a:t>
            </a:r>
            <a:endParaRPr lang="en-US" altLang="zh-CN" sz="2800" dirty="0"/>
          </a:p>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en-US" altLang="zh-CN" sz="2800" dirty="0" err="1"/>
              <a:t>CDB</a:t>
            </a:r>
            <a:r>
              <a:rPr lang="zh-CN" altLang="en-US" sz="2800" dirty="0"/>
              <a:t>是制约性能增长的瓶颈</a:t>
            </a:r>
          </a:p>
          <a:p>
            <a:pPr marL="908050" lvl="1" indent="-457200">
              <a:lnSpc>
                <a:spcPct val="11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t>每个</a:t>
            </a:r>
            <a:r>
              <a:rPr lang="en-US" sz="2400" dirty="0"/>
              <a:t>CDB</a:t>
            </a:r>
            <a:r>
              <a:rPr lang="zh-CN" altLang="en-US" sz="2400" dirty="0"/>
              <a:t>必须广播到多个功能部件单元 </a:t>
            </a:r>
            <a:r>
              <a:rPr lang="en-US" sz="2400" dirty="0">
                <a:sym typeface="Symbol" pitchFamily="18" charset="2"/>
              </a:rPr>
              <a:t> </a:t>
            </a:r>
            <a:r>
              <a:rPr lang="zh-CN" altLang="en-US" sz="2400" dirty="0">
                <a:sym typeface="Symbol" pitchFamily="18" charset="2"/>
              </a:rPr>
              <a:t>大容量、写操作密集；</a:t>
            </a:r>
            <a:endParaRPr lang="en-US" sz="2400" dirty="0">
              <a:sym typeface="Symbol" pitchFamily="18" charset="2"/>
            </a:endParaRPr>
          </a:p>
          <a:p>
            <a:pPr marL="908050" lvl="1" indent="-457200">
              <a:lnSpc>
                <a:spcPct val="11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sym typeface="Symbol" pitchFamily="18" charset="2"/>
              </a:rPr>
              <a:t>每个周期可以同时完成的功能部件数量可能由于</a:t>
            </a:r>
            <a:r>
              <a:rPr lang="zh-CN" altLang="en-US" sz="2400" b="1" dirty="0">
                <a:sym typeface="Symbol" pitchFamily="18" charset="2"/>
              </a:rPr>
              <a:t>单总线</a:t>
            </a:r>
            <a:r>
              <a:rPr lang="zh-CN" altLang="en-US" sz="2400" dirty="0">
                <a:sym typeface="Symbol" pitchFamily="18" charset="2"/>
              </a:rPr>
              <a:t>而受限（最坏情况为“</a:t>
            </a:r>
            <a:r>
              <a:rPr lang="en-US" altLang="zh-CN" sz="2400" dirty="0">
                <a:sym typeface="Symbol" pitchFamily="18" charset="2"/>
              </a:rPr>
              <a:t>1”</a:t>
            </a:r>
            <a:r>
              <a:rPr lang="zh-CN" altLang="en-US" sz="2400" dirty="0">
                <a:sym typeface="Symbol" pitchFamily="18" charset="2"/>
              </a:rPr>
              <a:t>）</a:t>
            </a:r>
            <a:r>
              <a:rPr lang="en-US" sz="2400" dirty="0">
                <a:sym typeface="Symbol" pitchFamily="18" charset="2"/>
              </a:rPr>
              <a:t>!</a:t>
            </a:r>
            <a:endParaRPr lang="en-US" altLang="zh-CN" sz="2400" dirty="0"/>
          </a:p>
          <a:p>
            <a:pPr marL="1436688" lvl="2" indent="-442913">
              <a:lnSpc>
                <a:spcPct val="110000"/>
              </a:lnSpc>
              <a:spcBef>
                <a:spcPts val="600"/>
              </a:spcBef>
              <a:spcAft>
                <a:spcPts val="600"/>
              </a:spcAft>
              <a:buClr>
                <a:schemeClr val="tx1"/>
              </a:buClr>
              <a:buFont typeface="Arial" panose="020B0604020202020204" pitchFamily="34" charset="0"/>
              <a:buChar char="•"/>
            </a:pPr>
            <a:r>
              <a:rPr lang="zh-CN" altLang="en-US" sz="2000" dirty="0"/>
              <a:t>多个</a:t>
            </a:r>
            <a:r>
              <a:rPr lang="en-US" altLang="zh-CN" sz="2000" dirty="0"/>
              <a:t>CDB =&gt; </a:t>
            </a:r>
            <a:r>
              <a:rPr lang="zh-CN" altLang="en-US" sz="2000" dirty="0"/>
              <a:t>为完成并行相联存储，功能部件</a:t>
            </a:r>
            <a:r>
              <a:rPr lang="en-US" altLang="zh-CN" sz="2000" dirty="0"/>
              <a:t>FU</a:t>
            </a:r>
            <a:r>
              <a:rPr lang="zh-CN" altLang="en-US" sz="2000" dirty="0"/>
              <a:t>需要更复杂的逻辑控制；</a:t>
            </a:r>
          </a:p>
        </p:txBody>
      </p:sp>
      <p:sp>
        <p:nvSpPr>
          <p:cNvPr id="3" name="标题 2">
            <a:extLst>
              <a:ext uri="{FF2B5EF4-FFF2-40B4-BE49-F238E27FC236}">
                <a16:creationId xmlns:a16="http://schemas.microsoft.com/office/drawing/2014/main" id="{9AB40B27-DF67-468D-9E21-FDA9DBA4ABDC}"/>
              </a:ext>
            </a:extLst>
          </p:cNvPr>
          <p:cNvSpPr>
            <a:spLocks noGrp="1"/>
          </p:cNvSpPr>
          <p:nvPr>
            <p:ph type="title"/>
          </p:nvPr>
        </p:nvSpPr>
        <p:spPr/>
        <p:txBody>
          <a:bodyPr/>
          <a:lstStyle/>
          <a:p>
            <a:r>
              <a:rPr lang="en-US" altLang="zh-CN" dirty="0" err="1"/>
              <a:t>Tomasulo</a:t>
            </a:r>
            <a:r>
              <a:rPr lang="zh-CN" altLang="en-US" dirty="0"/>
              <a:t>算法的缺点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9139">
                                            <p:txEl>
                                              <p:pRg st="2" end="2"/>
                                            </p:txEl>
                                          </p:spTgt>
                                        </p:tgtEl>
                                        <p:attrNameLst>
                                          <p:attrName>style.visibility</p:attrName>
                                        </p:attrNameLst>
                                      </p:cBhvr>
                                      <p:to>
                                        <p:strVal val="visible"/>
                                      </p:to>
                                    </p:set>
                                    <p:animEffect transition="in" filter="wipe(down)">
                                      <p:cBhvr>
                                        <p:cTn id="7" dur="500"/>
                                        <p:tgtEl>
                                          <p:spTgt spid="21913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9139">
                                            <p:txEl>
                                              <p:pRg st="3" end="3"/>
                                            </p:txEl>
                                          </p:spTgt>
                                        </p:tgtEl>
                                        <p:attrNameLst>
                                          <p:attrName>style.visibility</p:attrName>
                                        </p:attrNameLst>
                                      </p:cBhvr>
                                      <p:to>
                                        <p:strVal val="visible"/>
                                      </p:to>
                                    </p:set>
                                    <p:animEffect transition="in" filter="wipe(down)">
                                      <p:cBhvr>
                                        <p:cTn id="12" dur="500"/>
                                        <p:tgtEl>
                                          <p:spTgt spid="219139">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19139">
                                            <p:txEl>
                                              <p:pRg st="4" end="4"/>
                                            </p:txEl>
                                          </p:spTgt>
                                        </p:tgtEl>
                                        <p:attrNameLst>
                                          <p:attrName>style.visibility</p:attrName>
                                        </p:attrNameLst>
                                      </p:cBhvr>
                                      <p:to>
                                        <p:strVal val="visible"/>
                                      </p:to>
                                    </p:set>
                                    <p:animEffect transition="in" filter="wipe(down)">
                                      <p:cBhvr>
                                        <p:cTn id="15" dur="500"/>
                                        <p:tgtEl>
                                          <p:spTgt spid="21913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19139">
                                            <p:txEl>
                                              <p:pRg st="5" end="5"/>
                                            </p:txEl>
                                          </p:spTgt>
                                        </p:tgtEl>
                                        <p:attrNameLst>
                                          <p:attrName>style.visibility</p:attrName>
                                        </p:attrNameLst>
                                      </p:cBhvr>
                                      <p:to>
                                        <p:strVal val="visible"/>
                                      </p:to>
                                    </p:set>
                                    <p:animEffect transition="in" filter="wipe(down)">
                                      <p:cBhvr>
                                        <p:cTn id="20" dur="500"/>
                                        <p:tgtEl>
                                          <p:spTgt spid="219139">
                                            <p:txEl>
                                              <p:pRg st="5" end="5"/>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219139">
                                            <p:txEl>
                                              <p:pRg st="6" end="6"/>
                                            </p:txEl>
                                          </p:spTgt>
                                        </p:tgtEl>
                                        <p:attrNameLst>
                                          <p:attrName>style.visibility</p:attrName>
                                        </p:attrNameLst>
                                      </p:cBhvr>
                                      <p:to>
                                        <p:strVal val="visible"/>
                                      </p:to>
                                    </p:set>
                                    <p:animEffect transition="in" filter="wipe(down)">
                                      <p:cBhvr>
                                        <p:cTn id="23" dur="500"/>
                                        <p:tgtEl>
                                          <p:spTgt spid="2191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本节提纲</a:t>
            </a:r>
          </a:p>
        </p:txBody>
      </p:sp>
      <p:sp>
        <p:nvSpPr>
          <p:cNvPr id="3" name="内容占位符 2"/>
          <p:cNvSpPr>
            <a:spLocks noGrp="1"/>
          </p:cNvSpPr>
          <p:nvPr>
            <p:ph idx="1"/>
          </p:nvPr>
        </p:nvSpPr>
        <p:spPr/>
        <p:txBody>
          <a:bodyPr/>
          <a:lstStyle/>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指令级并行的概念</a:t>
            </a:r>
            <a:endParaRPr lang="en-US" altLang="zh-CN" dirty="0">
              <a:solidFill>
                <a:srgbClr val="000000"/>
              </a:solidFill>
              <a:sym typeface="微软雅黑" pitchFamily="34" charset="-122"/>
            </a:endParaRP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循环展开和指令调度</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指令的动态调度</a:t>
            </a:r>
          </a:p>
          <a:p>
            <a:pPr marL="457200" indent="-457200">
              <a:lnSpc>
                <a:spcPct val="120000"/>
              </a:lnSpc>
              <a:spcAft>
                <a:spcPct val="20000"/>
              </a:spcAft>
              <a:buFont typeface="Arial" panose="020B0604020202020204" pitchFamily="34" charset="0"/>
              <a:buChar char="•"/>
            </a:pPr>
            <a:r>
              <a:rPr lang="zh-CN" altLang="en-US" b="1" dirty="0">
                <a:solidFill>
                  <a:srgbClr val="FF3300"/>
                </a:solidFill>
                <a:sym typeface="微软雅黑" pitchFamily="34" charset="-122"/>
              </a:rPr>
              <a:t>分支预测技术</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多指令流出技术</a:t>
            </a:r>
          </a:p>
          <a:p>
            <a:endParaRPr lang="zh-CN" altLang="en-US" dirty="0"/>
          </a:p>
        </p:txBody>
      </p:sp>
      <p:sp>
        <p:nvSpPr>
          <p:cNvPr id="4" name="左大括号 3">
            <a:extLst>
              <a:ext uri="{FF2B5EF4-FFF2-40B4-BE49-F238E27FC236}">
                <a16:creationId xmlns:a16="http://schemas.microsoft.com/office/drawing/2014/main" id="{D5A610C7-76F3-447A-86E1-CC7499194C9A}"/>
              </a:ext>
            </a:extLst>
          </p:cNvPr>
          <p:cNvSpPr/>
          <p:nvPr/>
        </p:nvSpPr>
        <p:spPr>
          <a:xfrm>
            <a:off x="3914772" y="2579922"/>
            <a:ext cx="428628" cy="1785950"/>
          </a:xfrm>
          <a:prstGeom prst="leftBrace">
            <a:avLst>
              <a:gd name="adj1" fmla="val 58629"/>
              <a:gd name="adj2" fmla="val 50391"/>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FF0000"/>
              </a:solidFill>
            </a:endParaRPr>
          </a:p>
        </p:txBody>
      </p:sp>
      <p:sp>
        <p:nvSpPr>
          <p:cNvPr id="5" name="TextBox 4">
            <a:extLst>
              <a:ext uri="{FF2B5EF4-FFF2-40B4-BE49-F238E27FC236}">
                <a16:creationId xmlns:a16="http://schemas.microsoft.com/office/drawing/2014/main" id="{E8BD87BD-3367-4625-9541-9698632CFBB8}"/>
              </a:ext>
            </a:extLst>
          </p:cNvPr>
          <p:cNvSpPr txBox="1"/>
          <p:nvPr/>
        </p:nvSpPr>
        <p:spPr>
          <a:xfrm>
            <a:off x="4310066" y="2437047"/>
            <a:ext cx="3071834" cy="2446824"/>
          </a:xfrm>
          <a:prstGeom prst="rect">
            <a:avLst/>
          </a:prstGeom>
          <a:noFill/>
        </p:spPr>
        <p:txBody>
          <a:bodyPr wrap="square" rtlCol="0">
            <a:spAutoFit/>
          </a:bodyPr>
          <a:lstStyle/>
          <a:p>
            <a:pPr>
              <a:lnSpc>
                <a:spcPct val="150000"/>
              </a:lnSpc>
            </a:pPr>
            <a:r>
              <a:rPr lang="zh-CN" altLang="en-US" sz="2800" dirty="0">
                <a:solidFill>
                  <a:srgbClr val="FF3300"/>
                </a:solidFill>
                <a:latin typeface="微软雅黑" panose="020B0503020204020204" pitchFamily="34" charset="-122"/>
                <a:ea typeface="微软雅黑" panose="020B0503020204020204" pitchFamily="34" charset="-122"/>
              </a:rPr>
              <a:t>① </a:t>
            </a:r>
            <a:r>
              <a:rPr lang="en-US" altLang="zh-CN" sz="2800" dirty="0">
                <a:solidFill>
                  <a:srgbClr val="FF3300"/>
                </a:solidFill>
                <a:latin typeface="微软雅黑" panose="020B0503020204020204" pitchFamily="34" charset="-122"/>
                <a:ea typeface="微软雅黑" panose="020B0503020204020204" pitchFamily="34" charset="-122"/>
              </a:rPr>
              <a:t>BHT</a:t>
            </a:r>
          </a:p>
          <a:p>
            <a:pPr>
              <a:lnSpc>
                <a:spcPct val="150000"/>
              </a:lnSpc>
            </a:pPr>
            <a:r>
              <a:rPr lang="zh-CN" altLang="en-US" sz="2800" dirty="0">
                <a:solidFill>
                  <a:srgbClr val="FF3300"/>
                </a:solidFill>
                <a:latin typeface="微软雅黑" panose="020B0503020204020204" pitchFamily="34" charset="-122"/>
                <a:ea typeface="微软雅黑" panose="020B0503020204020204" pitchFamily="34" charset="-122"/>
              </a:rPr>
              <a:t>② </a:t>
            </a:r>
            <a:r>
              <a:rPr lang="en-US" altLang="zh-CN" sz="2800" dirty="0">
                <a:solidFill>
                  <a:srgbClr val="FF3300"/>
                </a:solidFill>
                <a:latin typeface="微软雅黑" panose="020B0503020204020204" pitchFamily="34" charset="-122"/>
                <a:ea typeface="微软雅黑" panose="020B0503020204020204" pitchFamily="34" charset="-122"/>
              </a:rPr>
              <a:t>BTB</a:t>
            </a:r>
          </a:p>
          <a:p>
            <a:pPr>
              <a:lnSpc>
                <a:spcPct val="150000"/>
              </a:lnSpc>
            </a:pPr>
            <a:r>
              <a:rPr lang="zh-CN" altLang="en-US" sz="2800" dirty="0">
                <a:solidFill>
                  <a:srgbClr val="FF3300"/>
                </a:solidFill>
                <a:latin typeface="微软雅黑" panose="020B0503020204020204" pitchFamily="34" charset="-122"/>
                <a:ea typeface="微软雅黑" panose="020B0503020204020204" pitchFamily="34" charset="-122"/>
              </a:rPr>
              <a:t>③ 前瞻执行</a:t>
            </a:r>
          </a:p>
          <a:p>
            <a:pPr>
              <a:lnSpc>
                <a:spcPct val="150000"/>
              </a:lnSpc>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46422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3" descr="Rectangle: Click to edit Master text styles&#10;Second level&#10;Third level&#10;Fourth level&#10;Fifth level"/>
          <p:cNvSpPr>
            <a:spLocks noGrp="1" noChangeArrowheads="1"/>
          </p:cNvSpPr>
          <p:nvPr>
            <p:ph type="body" idx="4294967295"/>
          </p:nvPr>
        </p:nvSpPr>
        <p:spPr>
          <a:xfrm>
            <a:off x="539552" y="1170654"/>
            <a:ext cx="8132500" cy="5325194"/>
          </a:xfrm>
        </p:spPr>
        <p:txBody>
          <a:bodyPr>
            <a:normAutofit fontScale="92500"/>
          </a:bodyPr>
          <a:lstStyle/>
          <a:p>
            <a:pPr marL="342900" lvl="1" indent="-342900" eaLnBrk="1" hangingPunct="1">
              <a:lnSpc>
                <a:spcPts val="3200"/>
              </a:lnSpc>
              <a:spcBef>
                <a:spcPts val="0"/>
              </a:spcBef>
              <a:spcAft>
                <a:spcPts val="600"/>
              </a:spcAft>
              <a:buClr>
                <a:schemeClr val="tx1"/>
              </a:buClr>
              <a:buSzPct val="80000"/>
              <a:buFont typeface="Arial" panose="020B0604020202020204" pitchFamily="34" charset="0"/>
              <a:buChar char="•"/>
              <a:tabLst>
                <a:tab pos="895350" algn="l"/>
              </a:tabLst>
            </a:pPr>
            <a:r>
              <a:rPr lang="zh-CN" altLang="en-US" sz="3000" dirty="0">
                <a:latin typeface="微软雅黑" panose="020B0503020204020204" pitchFamily="34" charset="-122"/>
                <a:ea typeface="微软雅黑" panose="020B0503020204020204" pitchFamily="34" charset="-122"/>
              </a:rPr>
              <a:t>动态分支预测：在程序运行时（</a:t>
            </a:r>
            <a:r>
              <a:rPr lang="en-US" altLang="zh-CN" sz="3000" dirty="0">
                <a:latin typeface="微软雅黑" panose="020B0503020204020204" pitchFamily="34" charset="-122"/>
                <a:ea typeface="微软雅黑" panose="020B0503020204020204" pitchFamily="34" charset="-122"/>
              </a:rPr>
              <a:t>runtime</a:t>
            </a:r>
            <a:r>
              <a:rPr lang="zh-CN" altLang="en-US" sz="3000" dirty="0">
                <a:latin typeface="微软雅黑" panose="020B0503020204020204" pitchFamily="34" charset="-122"/>
                <a:ea typeface="微软雅黑" panose="020B0503020204020204" pitchFamily="34" charset="-122"/>
              </a:rPr>
              <a:t>），根据分支指令</a:t>
            </a:r>
            <a:r>
              <a:rPr lang="zh-CN" altLang="en-US" sz="3000" dirty="0">
                <a:solidFill>
                  <a:srgbClr val="FF0000"/>
                </a:solidFill>
                <a:latin typeface="微软雅黑" panose="020B0503020204020204" pitchFamily="34" charset="-122"/>
                <a:ea typeface="微软雅黑" panose="020B0503020204020204" pitchFamily="34" charset="-122"/>
              </a:rPr>
              <a:t>过去的历史</a:t>
            </a:r>
            <a:r>
              <a:rPr lang="zh-CN" altLang="en-US" sz="3000" dirty="0">
                <a:latin typeface="微软雅黑" panose="020B0503020204020204" pitchFamily="34" charset="-122"/>
                <a:ea typeface="微软雅黑" panose="020B0503020204020204" pitchFamily="34" charset="-122"/>
              </a:rPr>
              <a:t>来</a:t>
            </a:r>
            <a:r>
              <a:rPr lang="zh-CN" altLang="en-US" sz="3000" dirty="0">
                <a:solidFill>
                  <a:srgbClr val="FF0000"/>
                </a:solidFill>
                <a:latin typeface="微软雅黑" panose="020B0503020204020204" pitchFamily="34" charset="-122"/>
                <a:ea typeface="微软雅黑" panose="020B0503020204020204" pitchFamily="34" charset="-122"/>
              </a:rPr>
              <a:t>预测其将来的行为</a:t>
            </a:r>
            <a:r>
              <a:rPr lang="zh-CN" altLang="en-US" sz="3000" dirty="0">
                <a:latin typeface="微软雅黑" panose="020B0503020204020204" pitchFamily="34" charset="-122"/>
                <a:ea typeface="微软雅黑" panose="020B0503020204020204" pitchFamily="34" charset="-122"/>
              </a:rPr>
              <a:t>。</a:t>
            </a:r>
          </a:p>
          <a:p>
            <a:pPr marL="908050" lvl="1" indent="-457200" fontAlgn="base">
              <a:lnSpc>
                <a:spcPts val="3200"/>
              </a:lnSpc>
              <a:spcBef>
                <a:spcPts val="0"/>
              </a:spcBef>
              <a:spcAft>
                <a:spcPts val="600"/>
              </a:spcAft>
              <a:buClr>
                <a:schemeClr val="tx1"/>
              </a:buClr>
              <a:buSzPct val="80000"/>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rPr>
              <a:t>如果分支行为发生了变化，预测结果也跟着改变；</a:t>
            </a:r>
          </a:p>
          <a:p>
            <a:pPr marL="908050" lvl="1" indent="-457200" fontAlgn="base">
              <a:lnSpc>
                <a:spcPts val="3200"/>
              </a:lnSpc>
              <a:spcBef>
                <a:spcPts val="0"/>
              </a:spcBef>
              <a:spcAft>
                <a:spcPts val="600"/>
              </a:spcAft>
              <a:buClr>
                <a:schemeClr val="tx1"/>
              </a:buClr>
              <a:buSzPct val="80000"/>
              <a:buFont typeface="Tahoma" panose="020B0604030504040204" pitchFamily="34" charset="0"/>
              <a:buChar char="−"/>
              <a:tabLst>
                <a:tab pos="895350" algn="l"/>
              </a:tabLst>
            </a:pPr>
            <a:r>
              <a:rPr lang="zh-CN" altLang="en-US" sz="2600" dirty="0">
                <a:solidFill>
                  <a:srgbClr val="FF0000"/>
                </a:solidFill>
                <a:latin typeface="微软雅黑" panose="020B0503020204020204" pitchFamily="34" charset="-122"/>
                <a:ea typeface="微软雅黑" panose="020B0503020204020204" pitchFamily="34" charset="-122"/>
              </a:rPr>
              <a:t>相比于静态预测，有更好的预测准确度和适应性。</a:t>
            </a:r>
          </a:p>
          <a:p>
            <a:pPr marL="342900" lvl="1" indent="-342900" eaLnBrk="1" hangingPunct="1">
              <a:lnSpc>
                <a:spcPts val="3200"/>
              </a:lnSpc>
              <a:spcBef>
                <a:spcPts val="0"/>
              </a:spcBef>
              <a:spcAft>
                <a:spcPts val="600"/>
              </a:spcAft>
              <a:buClr>
                <a:schemeClr val="tx1"/>
              </a:buClr>
              <a:buSzPct val="80000"/>
              <a:buFont typeface="Arial" panose="020B0604020202020204" pitchFamily="34" charset="0"/>
              <a:buChar char="•"/>
              <a:tabLst>
                <a:tab pos="895350" algn="l"/>
              </a:tabLst>
            </a:pPr>
            <a:r>
              <a:rPr lang="zh-CN" altLang="en-US" sz="3000" dirty="0">
                <a:latin typeface="微软雅黑" panose="020B0503020204020204" pitchFamily="34" charset="-122"/>
                <a:ea typeface="微软雅黑" panose="020B0503020204020204" pitchFamily="34" charset="-122"/>
              </a:rPr>
              <a:t>分支预测的有效性取决于：</a:t>
            </a:r>
          </a:p>
          <a:p>
            <a:pPr marL="965200" lvl="1" indent="-514350" fontAlgn="base">
              <a:lnSpc>
                <a:spcPts val="3200"/>
              </a:lnSpc>
              <a:spcBef>
                <a:spcPts val="0"/>
              </a:spcBef>
              <a:spcAft>
                <a:spcPts val="600"/>
              </a:spcAft>
              <a:buClr>
                <a:schemeClr val="tx1"/>
              </a:buClr>
              <a:buSzPct val="80000"/>
              <a:buFont typeface="+mj-ea"/>
              <a:buAutoNum type="circleNumDbPlain"/>
              <a:tabLst>
                <a:tab pos="895350" algn="l"/>
              </a:tabLst>
            </a:pPr>
            <a:r>
              <a:rPr lang="zh-CN" altLang="en-US" sz="2600" dirty="0">
                <a:latin typeface="微软雅黑" panose="020B0503020204020204" pitchFamily="34" charset="-122"/>
                <a:ea typeface="微软雅黑" panose="020B0503020204020204" pitchFamily="34" charset="-122"/>
              </a:rPr>
              <a:t>预测的准确性 </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正确率；</a:t>
            </a:r>
          </a:p>
          <a:p>
            <a:pPr marL="965200" lvl="1" indent="-514350" fontAlgn="base">
              <a:lnSpc>
                <a:spcPts val="3200"/>
              </a:lnSpc>
              <a:spcBef>
                <a:spcPts val="0"/>
              </a:spcBef>
              <a:spcAft>
                <a:spcPts val="600"/>
              </a:spcAft>
              <a:buClr>
                <a:schemeClr val="tx1"/>
              </a:buClr>
              <a:buSzPct val="80000"/>
              <a:buFont typeface="+mj-ea"/>
              <a:buAutoNum type="circleNumDbPlain"/>
              <a:tabLst>
                <a:tab pos="895350" algn="l"/>
              </a:tabLst>
            </a:pPr>
            <a:r>
              <a:rPr lang="zh-CN" altLang="en-US" sz="2600" dirty="0">
                <a:latin typeface="微软雅黑" panose="020B0503020204020204" pitchFamily="34" charset="-122"/>
                <a:ea typeface="微软雅黑" panose="020B0503020204020204" pitchFamily="34" charset="-122"/>
              </a:rPr>
              <a:t>预测正确和不正确时的开销。</a:t>
            </a:r>
          </a:p>
          <a:p>
            <a:pPr marL="342900" lvl="1" indent="-342900" eaLnBrk="1" hangingPunct="1">
              <a:lnSpc>
                <a:spcPts val="3200"/>
              </a:lnSpc>
              <a:spcBef>
                <a:spcPts val="0"/>
              </a:spcBef>
              <a:spcAft>
                <a:spcPts val="600"/>
              </a:spcAft>
              <a:buClr>
                <a:schemeClr val="tx1"/>
              </a:buClr>
              <a:buSzPct val="80000"/>
              <a:buFont typeface="Arial" panose="020B0604020202020204" pitchFamily="34" charset="0"/>
              <a:buChar char="•"/>
              <a:tabLst>
                <a:tab pos="895350" algn="l"/>
              </a:tabLst>
            </a:pPr>
            <a:r>
              <a:rPr lang="zh-CN" altLang="en-US" sz="3000" dirty="0">
                <a:latin typeface="微软雅黑" panose="020B0503020204020204" pitchFamily="34" charset="-122"/>
                <a:ea typeface="微软雅黑" panose="020B0503020204020204" pitchFamily="34" charset="-122"/>
              </a:rPr>
              <a:t>决定分支开销的因素：</a:t>
            </a:r>
          </a:p>
          <a:p>
            <a:pPr marL="908050" lvl="1" indent="-457200" fontAlgn="base">
              <a:lnSpc>
                <a:spcPts val="3200"/>
              </a:lnSpc>
              <a:spcBef>
                <a:spcPts val="0"/>
              </a:spcBef>
              <a:spcAft>
                <a:spcPts val="600"/>
              </a:spcAft>
              <a:buClr>
                <a:schemeClr val="tx1"/>
              </a:buClr>
              <a:buSzPct val="80000"/>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rPr>
              <a:t>流水线的结构；</a:t>
            </a:r>
          </a:p>
          <a:p>
            <a:pPr marL="908050" lvl="1" indent="-457200" fontAlgn="base">
              <a:lnSpc>
                <a:spcPts val="3200"/>
              </a:lnSpc>
              <a:spcBef>
                <a:spcPts val="0"/>
              </a:spcBef>
              <a:spcAft>
                <a:spcPts val="600"/>
              </a:spcAft>
              <a:buClr>
                <a:schemeClr val="tx1"/>
              </a:buClr>
              <a:buSzPct val="80000"/>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rPr>
              <a:t>预测方法的开销；</a:t>
            </a:r>
          </a:p>
          <a:p>
            <a:pPr marL="908050" lvl="1" indent="-457200" fontAlgn="base">
              <a:lnSpc>
                <a:spcPts val="3200"/>
              </a:lnSpc>
              <a:spcBef>
                <a:spcPts val="0"/>
              </a:spcBef>
              <a:spcAft>
                <a:spcPts val="600"/>
              </a:spcAft>
              <a:buClr>
                <a:schemeClr val="tx1"/>
              </a:buClr>
              <a:buSzPct val="80000"/>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rPr>
              <a:t>预测错误时的恢复策略的开销。</a:t>
            </a:r>
          </a:p>
          <a:p>
            <a:pPr marL="457200" indent="-457200" eaLnBrk="1" hangingPunct="1">
              <a:lnSpc>
                <a:spcPts val="3200"/>
              </a:lnSpc>
              <a:spcBef>
                <a:spcPts val="0"/>
              </a:spcBef>
              <a:spcAft>
                <a:spcPts val="600"/>
              </a:spcAft>
              <a:buFont typeface="Wingdings" pitchFamily="2" charset="2"/>
              <a:buAutoNum type="arabicPeriod" startAt="3"/>
            </a:pPr>
            <a:endParaRPr lang="en-US" altLang="zh-CN" sz="2800" dirty="0">
              <a:latin typeface="微软雅黑" panose="020B0503020204020204" pitchFamily="34" charset="-122"/>
              <a:ea typeface="微软雅黑" panose="020B0503020204020204" pitchFamily="34" charset="-122"/>
            </a:endParaRPr>
          </a:p>
        </p:txBody>
      </p:sp>
      <p:sp>
        <p:nvSpPr>
          <p:cNvPr id="5" name="标题 2">
            <a:extLst>
              <a:ext uri="{FF2B5EF4-FFF2-40B4-BE49-F238E27FC236}">
                <a16:creationId xmlns:a16="http://schemas.microsoft.com/office/drawing/2014/main" id="{3B93DAE9-2F3B-49A4-A36C-46E53680525F}"/>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动态分支预测技术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58051">
                                            <p:txEl>
                                              <p:pRg st="3" end="3"/>
                                            </p:txEl>
                                          </p:spTgt>
                                        </p:tgtEl>
                                        <p:attrNameLst>
                                          <p:attrName>style.visibility</p:attrName>
                                        </p:attrNameLst>
                                      </p:cBhvr>
                                      <p:to>
                                        <p:strVal val="visible"/>
                                      </p:to>
                                    </p:set>
                                    <p:animEffect transition="in" filter="slide(fromBottom)">
                                      <p:cBhvr>
                                        <p:cTn id="7" dur="500"/>
                                        <p:tgtEl>
                                          <p:spTgt spid="258051">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58051">
                                            <p:txEl>
                                              <p:pRg st="4" end="4"/>
                                            </p:txEl>
                                          </p:spTgt>
                                        </p:tgtEl>
                                        <p:attrNameLst>
                                          <p:attrName>style.visibility</p:attrName>
                                        </p:attrNameLst>
                                      </p:cBhvr>
                                      <p:to>
                                        <p:strVal val="visible"/>
                                      </p:to>
                                    </p:set>
                                    <p:animEffect transition="in" filter="slide(fromBottom)">
                                      <p:cBhvr>
                                        <p:cTn id="10" dur="500"/>
                                        <p:tgtEl>
                                          <p:spTgt spid="258051">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58051">
                                            <p:txEl>
                                              <p:pRg st="5" end="5"/>
                                            </p:txEl>
                                          </p:spTgt>
                                        </p:tgtEl>
                                        <p:attrNameLst>
                                          <p:attrName>style.visibility</p:attrName>
                                        </p:attrNameLst>
                                      </p:cBhvr>
                                      <p:to>
                                        <p:strVal val="visible"/>
                                      </p:to>
                                    </p:set>
                                    <p:animEffect transition="in" filter="slide(fromBottom)">
                                      <p:cBhvr>
                                        <p:cTn id="13" dur="500"/>
                                        <p:tgtEl>
                                          <p:spTgt spid="258051">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58051">
                                            <p:txEl>
                                              <p:pRg st="6" end="6"/>
                                            </p:txEl>
                                          </p:spTgt>
                                        </p:tgtEl>
                                        <p:attrNameLst>
                                          <p:attrName>style.visibility</p:attrName>
                                        </p:attrNameLst>
                                      </p:cBhvr>
                                      <p:to>
                                        <p:strVal val="visible"/>
                                      </p:to>
                                    </p:set>
                                    <p:animEffect transition="in" filter="wipe(down)">
                                      <p:cBhvr>
                                        <p:cTn id="18" dur="500"/>
                                        <p:tgtEl>
                                          <p:spTgt spid="258051">
                                            <p:txEl>
                                              <p:pRg st="6" end="6"/>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58051">
                                            <p:txEl>
                                              <p:pRg st="7" end="7"/>
                                            </p:txEl>
                                          </p:spTgt>
                                        </p:tgtEl>
                                        <p:attrNameLst>
                                          <p:attrName>style.visibility</p:attrName>
                                        </p:attrNameLst>
                                      </p:cBhvr>
                                      <p:to>
                                        <p:strVal val="visible"/>
                                      </p:to>
                                    </p:set>
                                    <p:animEffect transition="in" filter="wipe(down)">
                                      <p:cBhvr>
                                        <p:cTn id="21" dur="500"/>
                                        <p:tgtEl>
                                          <p:spTgt spid="258051">
                                            <p:txEl>
                                              <p:pRg st="7" end="7"/>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58051">
                                            <p:txEl>
                                              <p:pRg st="8" end="8"/>
                                            </p:txEl>
                                          </p:spTgt>
                                        </p:tgtEl>
                                        <p:attrNameLst>
                                          <p:attrName>style.visibility</p:attrName>
                                        </p:attrNameLst>
                                      </p:cBhvr>
                                      <p:to>
                                        <p:strVal val="visible"/>
                                      </p:to>
                                    </p:set>
                                    <p:animEffect transition="in" filter="wipe(down)">
                                      <p:cBhvr>
                                        <p:cTn id="24" dur="500"/>
                                        <p:tgtEl>
                                          <p:spTgt spid="258051">
                                            <p:txEl>
                                              <p:pRg st="8" end="8"/>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258051">
                                            <p:txEl>
                                              <p:pRg st="9" end="9"/>
                                            </p:txEl>
                                          </p:spTgt>
                                        </p:tgtEl>
                                        <p:attrNameLst>
                                          <p:attrName>style.visibility</p:attrName>
                                        </p:attrNameLst>
                                      </p:cBhvr>
                                      <p:to>
                                        <p:strVal val="visible"/>
                                      </p:to>
                                    </p:set>
                                    <p:animEffect transition="in" filter="wipe(down)">
                                      <p:cBhvr>
                                        <p:cTn id="27" dur="500"/>
                                        <p:tgtEl>
                                          <p:spTgt spid="2580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descr="Rectangle: Click to edit Master text styles&#10;Second level&#10;Third level&#10;Fourth level&#10;Fifth level"/>
          <p:cNvSpPr>
            <a:spLocks noGrp="1" noChangeArrowheads="1"/>
          </p:cNvSpPr>
          <p:nvPr>
            <p:ph type="body" idx="4294967295"/>
          </p:nvPr>
        </p:nvSpPr>
        <p:spPr bwMode="auto">
          <a:xfrm>
            <a:off x="467544" y="1121791"/>
            <a:ext cx="8205116" cy="4828160"/>
          </a:xfrm>
          <a:prstGeom prst="rect">
            <a:avLst/>
          </a:prstGeom>
          <a:noFill/>
          <a:ln/>
        </p:spPr>
        <p:txBody>
          <a:bodyPr/>
          <a:lstStyle/>
          <a:p>
            <a:pPr marL="342900" lvl="1" indent="-342900" eaLnBrk="1" hangingPunct="1">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sym typeface="微软雅黑" pitchFamily="34" charset="-122"/>
              </a:rPr>
              <a:t>动态调度的优点：</a:t>
            </a:r>
          </a:p>
          <a:p>
            <a:pPr marL="908050" lvl="1" indent="-457200" eaLnBrk="1" hangingPunct="1">
              <a:spcBef>
                <a:spcPts val="600"/>
              </a:spcBef>
              <a:spcAft>
                <a:spcPts val="600"/>
              </a:spcAft>
              <a:buClr>
                <a:schemeClr val="tx1"/>
              </a:buClr>
              <a:buSzPct val="80000"/>
              <a:buFont typeface="Tahoma" panose="020B0604030504040204" pitchFamily="34" charset="0"/>
              <a:buChar char="−"/>
              <a:tabLst>
                <a:tab pos="895350" algn="l"/>
              </a:tabLst>
            </a:pPr>
            <a:r>
              <a:rPr lang="zh-CN" sz="2400" dirty="0">
                <a:latin typeface="微软雅黑" panose="020B0503020204020204" pitchFamily="34" charset="-122"/>
                <a:ea typeface="微软雅黑" panose="020B0503020204020204" pitchFamily="34" charset="-122"/>
              </a:rPr>
              <a:t>能够处理一些在编译时情况不明的相关，</a:t>
            </a:r>
            <a:r>
              <a:rPr lang="zh-CN" altLang="en-US" sz="2400" dirty="0">
                <a:latin typeface="微软雅黑" panose="020B0503020204020204" pitchFamily="34" charset="-122"/>
                <a:ea typeface="微软雅黑" panose="020B0503020204020204" pitchFamily="34" charset="-122"/>
              </a:rPr>
              <a:t>可以减轻</a:t>
            </a:r>
            <a:r>
              <a:rPr lang="zh-CN" sz="2400" dirty="0">
                <a:latin typeface="微软雅黑" panose="020B0503020204020204" pitchFamily="34" charset="-122"/>
                <a:ea typeface="微软雅黑" panose="020B0503020204020204" pitchFamily="34" charset="-122"/>
              </a:rPr>
              <a:t>编译器</a:t>
            </a:r>
            <a:r>
              <a:rPr lang="zh-CN" altLang="en-US" sz="2400" dirty="0">
                <a:latin typeface="微软雅黑" panose="020B0503020204020204" pitchFamily="34" charset="-122"/>
                <a:ea typeface="微软雅黑" panose="020B0503020204020204" pitchFamily="34" charset="-122"/>
              </a:rPr>
              <a:t>的负担</a:t>
            </a:r>
            <a:r>
              <a:rPr 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1308100" lvl="2" indent="-457200" eaLnBrk="1" hangingPunct="1">
              <a:spcBef>
                <a:spcPts val="600"/>
              </a:spcBef>
              <a:spcAft>
                <a:spcPts val="600"/>
              </a:spcAft>
              <a:buClr>
                <a:schemeClr val="tx1"/>
              </a:buClr>
              <a:buSzPct val="80000"/>
              <a:buFont typeface="Arial" panose="020B0604020202020204" pitchFamily="34" charset="0"/>
              <a:buChar char="•"/>
              <a:tabLst>
                <a:tab pos="895350" algn="l"/>
              </a:tabLst>
            </a:pPr>
            <a:r>
              <a:rPr lang="zh-CN" altLang="zh-CN" sz="2000" dirty="0">
                <a:latin typeface="微软雅黑" panose="020B0503020204020204" pitchFamily="34" charset="-122"/>
                <a:ea typeface="微软雅黑" panose="020B0503020204020204" pitchFamily="34" charset="-122"/>
              </a:rPr>
              <a:t>比如涉及到存储器访问的</a:t>
            </a:r>
            <a:r>
              <a:rPr lang="zh-CN" altLang="zh-CN" sz="2000" dirty="0" smtClean="0">
                <a:latin typeface="微软雅黑" panose="020B0503020204020204" pitchFamily="34" charset="-122"/>
                <a:ea typeface="微软雅黑" panose="020B0503020204020204" pitchFamily="34" charset="-122"/>
              </a:rPr>
              <a:t>相关</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访存地址是在执行段进行计算的，编译期间不知道具体的地址。</a:t>
            </a:r>
            <a:r>
              <a:rPr lang="en-US" altLang="zh-CN" sz="2000" dirty="0" smtClean="0">
                <a:latin typeface="微软雅黑" panose="020B0503020204020204" pitchFamily="34" charset="-122"/>
                <a:ea typeface="微软雅黑" panose="020B0503020204020204" pitchFamily="34" charset="-122"/>
              </a:rPr>
              <a:t>】</a:t>
            </a:r>
            <a:endParaRPr lang="zh-CN" sz="2000" dirty="0">
              <a:latin typeface="微软雅黑" panose="020B0503020204020204" pitchFamily="34" charset="-122"/>
              <a:ea typeface="微软雅黑" panose="020B0503020204020204" pitchFamily="34" charset="-122"/>
            </a:endParaRPr>
          </a:p>
          <a:p>
            <a:pPr marL="908050" lvl="1" indent="-457200" eaLnBrk="1" hangingPunct="1">
              <a:spcBef>
                <a:spcPts val="600"/>
              </a:spcBef>
              <a:spcAft>
                <a:spcPts val="600"/>
              </a:spcAft>
              <a:buClr>
                <a:schemeClr val="tx1"/>
              </a:buClr>
              <a:buSzPct val="80000"/>
              <a:buFont typeface="Tahoma" panose="020B0604030504040204" pitchFamily="34" charset="0"/>
              <a:buChar char="−"/>
              <a:tabLst>
                <a:tab pos="895350" algn="l"/>
              </a:tabLst>
            </a:pPr>
            <a:r>
              <a:rPr lang="zh-CN" sz="2400" dirty="0">
                <a:latin typeface="微软雅黑" panose="020B0503020204020204" pitchFamily="34" charset="-122"/>
                <a:ea typeface="微软雅黑" panose="020B0503020204020204" pitchFamily="34" charset="-122"/>
              </a:rPr>
              <a:t>能够使本来是面向某一流水线优化编译的代码在其他的流水线（动态调度）上也能高效地执行。</a:t>
            </a:r>
          </a:p>
          <a:p>
            <a:pPr marL="342900" lvl="1" indent="-342900" eaLnBrk="1" hangingPunct="1">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sym typeface="微软雅黑" pitchFamily="34" charset="-122"/>
              </a:rPr>
              <a:t>动态调度的缺点：</a:t>
            </a:r>
          </a:p>
          <a:p>
            <a:pPr marL="908050" lvl="1" indent="-457200" eaLnBrk="1" hangingPunct="1">
              <a:spcBef>
                <a:spcPts val="600"/>
              </a:spcBef>
              <a:spcAft>
                <a:spcPts val="600"/>
              </a:spcAft>
              <a:buClr>
                <a:schemeClr val="tx1"/>
              </a:buClr>
              <a:buSzPct val="80000"/>
              <a:buFont typeface="Tahoma" panose="020B0604030504040204" pitchFamily="34" charset="0"/>
              <a:buChar char="−"/>
              <a:tabLst>
                <a:tab pos="895350" algn="l"/>
              </a:tabLst>
            </a:pPr>
            <a:r>
              <a:rPr lang="zh-CN" sz="2400" dirty="0">
                <a:latin typeface="微软雅黑" panose="020B0503020204020204" pitchFamily="34" charset="-122"/>
                <a:ea typeface="微软雅黑" panose="020B0503020204020204" pitchFamily="34" charset="-122"/>
              </a:rPr>
              <a:t>硬件</a:t>
            </a:r>
            <a:r>
              <a:rPr lang="zh-CN" sz="2400" dirty="0" smtClean="0">
                <a:latin typeface="微软雅黑" panose="020B0503020204020204" pitchFamily="34" charset="-122"/>
                <a:ea typeface="微软雅黑" panose="020B0503020204020204" pitchFamily="34" charset="-122"/>
              </a:rPr>
              <a:t>复杂性</a:t>
            </a:r>
            <a:r>
              <a:rPr lang="zh-CN" altLang="en-US" sz="2400" dirty="0" smtClean="0">
                <a:latin typeface="微软雅黑" panose="020B0503020204020204" pitchFamily="34" charset="-122"/>
                <a:ea typeface="微软雅黑" panose="020B0503020204020204" pitchFamily="34" charset="-122"/>
              </a:rPr>
              <a:t>会</a:t>
            </a:r>
            <a:r>
              <a:rPr lang="zh-CN" sz="2400" dirty="0" smtClean="0">
                <a:latin typeface="微软雅黑" panose="020B0503020204020204" pitchFamily="34" charset="-122"/>
                <a:ea typeface="微软雅黑" panose="020B0503020204020204" pitchFamily="34" charset="-122"/>
              </a:rPr>
              <a:t>显著</a:t>
            </a:r>
            <a:r>
              <a:rPr lang="zh-CN" sz="2400" dirty="0">
                <a:latin typeface="微软雅黑" panose="020B0503020204020204" pitchFamily="34" charset="-122"/>
                <a:ea typeface="微软雅黑" panose="020B0503020204020204" pitchFamily="34" charset="-122"/>
              </a:rPr>
              <a:t>增加</a:t>
            </a:r>
            <a:endParaRPr lang="en-US" altLang="zh-CN" sz="2400" dirty="0">
              <a:latin typeface="微软雅黑" panose="020B0503020204020204" pitchFamily="34" charset="-122"/>
              <a:ea typeface="微软雅黑" panose="020B0503020204020204" pitchFamily="34" charset="-122"/>
            </a:endParaRPr>
          </a:p>
          <a:p>
            <a:pPr marL="908050" lvl="1" indent="-457200" eaLnBrk="1" hangingPunct="1">
              <a:spcBef>
                <a:spcPts val="600"/>
              </a:spcBef>
              <a:spcAft>
                <a:spcPts val="600"/>
              </a:spcAft>
              <a:buClr>
                <a:schemeClr val="tx1"/>
              </a:buClr>
              <a:buSzPct val="80000"/>
              <a:buFont typeface="Tahoma" panose="020B0604030504040204" pitchFamily="34" charset="0"/>
              <a:buChar char="−"/>
              <a:tabLst>
                <a:tab pos="895350" algn="l"/>
              </a:tabLst>
            </a:pPr>
            <a:r>
              <a:rPr lang="zh-CN" altLang="en-US" dirty="0" smtClean="0">
                <a:latin typeface="微软雅黑" panose="020B0503020204020204" pitchFamily="34" charset="-122"/>
                <a:ea typeface="微软雅黑" panose="020B0503020204020204" pitchFamily="34" charset="-122"/>
              </a:rPr>
              <a:t>需要更复杂的控制</a:t>
            </a:r>
            <a:r>
              <a:rPr lang="zh-CN" altLang="en-US" dirty="0">
                <a:latin typeface="微软雅黑" panose="020B0503020204020204" pitchFamily="34" charset="-122"/>
                <a:ea typeface="微软雅黑" panose="020B0503020204020204" pitchFamily="34" charset="-122"/>
              </a:rPr>
              <a:t>、更多通路、更多</a:t>
            </a:r>
            <a:r>
              <a:rPr lang="zh-CN" altLang="en-US" dirty="0" smtClean="0">
                <a:latin typeface="微软雅黑" panose="020B0503020204020204" pitchFamily="34" charset="-122"/>
                <a:ea typeface="微软雅黑" panose="020B0503020204020204" pitchFamily="34" charset="-122"/>
              </a:rPr>
              <a:t>存储空间</a:t>
            </a:r>
            <a:endParaRPr lang="zh-CN" sz="2400" dirty="0">
              <a:latin typeface="微软雅黑" panose="020B0503020204020204" pitchFamily="34" charset="-122"/>
              <a:ea typeface="微软雅黑" panose="020B0503020204020204" pitchFamily="34" charset="-122"/>
            </a:endParaRPr>
          </a:p>
        </p:txBody>
      </p:sp>
      <p:sp>
        <p:nvSpPr>
          <p:cNvPr id="5" name="标题 1">
            <a:extLst>
              <a:ext uri="{FF2B5EF4-FFF2-40B4-BE49-F238E27FC236}">
                <a16:creationId xmlns:a16="http://schemas.microsoft.com/office/drawing/2014/main" id="{10326E5A-8D6E-43E7-A783-591153A6DDDD}"/>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dirty="0">
                <a:latin typeface="微软雅黑" panose="020B0503020204020204" pitchFamily="34" charset="-122"/>
                <a:ea typeface="微软雅黑" panose="020B0503020204020204" pitchFamily="34" charset="-122"/>
                <a:sym typeface="黑体" pitchFamily="49" charset="-122"/>
              </a:rPr>
              <a:t>指令的动态调度</a:t>
            </a:r>
            <a:endParaRPr lang="zh-CN" altLang="en-US" sz="36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7">
                                            <p:txEl>
                                              <p:pRg st="4" end="4"/>
                                            </p:txEl>
                                          </p:spTgt>
                                        </p:tgtEl>
                                        <p:attrNameLst>
                                          <p:attrName>style.visibility</p:attrName>
                                        </p:attrNameLst>
                                      </p:cBhvr>
                                      <p:to>
                                        <p:strVal val="visible"/>
                                      </p:to>
                                    </p:set>
                                    <p:animEffect transition="in" filter="wipe(down)">
                                      <p:cBhvr>
                                        <p:cTn id="7" dur="500"/>
                                        <p:tgtEl>
                                          <p:spTgt spid="16387">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6387">
                                            <p:txEl>
                                              <p:pRg st="5" end="5"/>
                                            </p:txEl>
                                          </p:spTgt>
                                        </p:tgtEl>
                                        <p:attrNameLst>
                                          <p:attrName>style.visibility</p:attrName>
                                        </p:attrNameLst>
                                      </p:cBhvr>
                                      <p:to>
                                        <p:strVal val="visible"/>
                                      </p:to>
                                    </p:set>
                                    <p:animEffect transition="in" filter="wipe(down)">
                                      <p:cBhvr>
                                        <p:cTn id="10" dur="500"/>
                                        <p:tgtEl>
                                          <p:spTgt spid="16387">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6387">
                                            <p:txEl>
                                              <p:pRg st="6" end="6"/>
                                            </p:txEl>
                                          </p:spTgt>
                                        </p:tgtEl>
                                        <p:attrNameLst>
                                          <p:attrName>style.visibility</p:attrName>
                                        </p:attrNameLst>
                                      </p:cBhvr>
                                      <p:to>
                                        <p:strVal val="visible"/>
                                      </p:to>
                                    </p:set>
                                    <p:animEffect transition="in" filter="wipe(down)">
                                      <p:cBhvr>
                                        <p:cTn id="13"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3" descr="Rectangle: Click to edit Master text styles&#10;Second level&#10;Third level&#10;Fourth level&#10;Fifth level"/>
          <p:cNvSpPr>
            <a:spLocks noGrp="1" noChangeArrowheads="1"/>
          </p:cNvSpPr>
          <p:nvPr>
            <p:ph type="body" idx="4294967295"/>
          </p:nvPr>
        </p:nvSpPr>
        <p:spPr>
          <a:xfrm>
            <a:off x="480768" y="1131216"/>
            <a:ext cx="8201320" cy="5106072"/>
          </a:xfrm>
        </p:spPr>
        <p:txBody>
          <a:bodyPr/>
          <a:lstStyle/>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动态分支预测技术的二个任务：</a:t>
            </a:r>
          </a:p>
          <a:p>
            <a:pPr marL="450850" lvl="1" indent="0">
              <a:lnSpc>
                <a:spcPts val="3200"/>
              </a:lnSpc>
              <a:spcBef>
                <a:spcPts val="600"/>
              </a:spcBef>
              <a:spcAft>
                <a:spcPts val="600"/>
              </a:spcAft>
              <a:buClr>
                <a:schemeClr val="tx1"/>
              </a:buClr>
              <a:buSzPct val="80000"/>
              <a:buNone/>
              <a:tabLst>
                <a:tab pos="895350" algn="l"/>
              </a:tabLst>
            </a:pPr>
            <a:r>
              <a:rPr lang="zh-CN" altLang="en-US" sz="2400" dirty="0">
                <a:latin typeface="微软雅黑" panose="020B0503020204020204" pitchFamily="34" charset="-122"/>
                <a:ea typeface="微软雅黑" panose="020B0503020204020204" pitchFamily="34" charset="-122"/>
                <a:sym typeface="Wingdings 2" panose="05020102010507070707" pitchFamily="18" charset="2"/>
              </a:rPr>
              <a:t> </a:t>
            </a:r>
            <a:r>
              <a:rPr lang="zh-CN" altLang="en-US" sz="2400" dirty="0">
                <a:latin typeface="微软雅黑" panose="020B0503020204020204" pitchFamily="34" charset="-122"/>
                <a:ea typeface="微软雅黑" panose="020B0503020204020204" pitchFamily="34" charset="-122"/>
              </a:rPr>
              <a:t>预测分支是否成功</a:t>
            </a:r>
          </a:p>
          <a:p>
            <a:pPr marL="450850" lvl="1" indent="0">
              <a:lnSpc>
                <a:spcPts val="3200"/>
              </a:lnSpc>
              <a:spcBef>
                <a:spcPts val="600"/>
              </a:spcBef>
              <a:spcAft>
                <a:spcPts val="600"/>
              </a:spcAft>
              <a:buClr>
                <a:schemeClr val="tx1"/>
              </a:buClr>
              <a:buSzPct val="80000"/>
              <a:buNone/>
              <a:tabLst>
                <a:tab pos="895350" algn="l"/>
              </a:tabLst>
            </a:pPr>
            <a:r>
              <a:rPr lang="zh-CN" altLang="en-US" sz="2400" dirty="0">
                <a:latin typeface="微软雅黑" panose="020B0503020204020204" pitchFamily="34" charset="-122"/>
                <a:ea typeface="微软雅黑" panose="020B0503020204020204" pitchFamily="34" charset="-122"/>
                <a:sym typeface="Wingdings 2" panose="05020102010507070707" pitchFamily="18" charset="2"/>
              </a:rPr>
              <a:t> </a:t>
            </a:r>
            <a:r>
              <a:rPr lang="zh-CN" altLang="en-US" sz="2400" dirty="0">
                <a:latin typeface="微软雅黑" panose="020B0503020204020204" pitchFamily="34" charset="-122"/>
                <a:ea typeface="微软雅黑" panose="020B0503020204020204" pitchFamily="34" charset="-122"/>
              </a:rPr>
              <a:t>预测分支目标地址</a:t>
            </a:r>
          </a:p>
          <a:p>
            <a:pPr marL="1258888" lvl="2" indent="-265113">
              <a:lnSpc>
                <a:spcPts val="3200"/>
              </a:lnSpc>
              <a:spcBef>
                <a:spcPts val="600"/>
              </a:spcBef>
              <a:spcAft>
                <a:spcPts val="600"/>
              </a:spcAft>
              <a:buClr>
                <a:schemeClr val="tx1"/>
              </a:buClr>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避免控制相关造成流水线停顿</a:t>
            </a:r>
          </a:p>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对于目标</a:t>
            </a:r>
            <a:r>
              <a:rPr lang="zh-CN" altLang="en-US" sz="28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800" dirty="0">
                <a:latin typeface="微软雅黑" panose="020B0503020204020204" pitchFamily="34" charset="-122"/>
                <a:ea typeface="微软雅黑" panose="020B0503020204020204" pitchFamily="34" charset="-122"/>
              </a:rPr>
              <a:t>，需要解决的关键问题：</a:t>
            </a: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如何记录</a:t>
            </a:r>
            <a:r>
              <a:rPr lang="zh-CN" altLang="en-US" sz="2400" b="1" dirty="0">
                <a:latin typeface="微软雅黑" panose="020B0503020204020204" pitchFamily="34" charset="-122"/>
                <a:ea typeface="微软雅黑" panose="020B0503020204020204" pitchFamily="34" charset="-122"/>
              </a:rPr>
              <a:t>分支成功与否</a:t>
            </a:r>
            <a:r>
              <a:rPr lang="zh-CN" altLang="en-US" sz="2400" dirty="0">
                <a:latin typeface="微软雅黑" panose="020B0503020204020204" pitchFamily="34" charset="-122"/>
                <a:ea typeface="微软雅黑" panose="020B0503020204020204" pitchFamily="34" charset="-122"/>
              </a:rPr>
              <a:t>的历史信息？</a:t>
            </a: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如何根据历史信息来预测分支？</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决策</a:t>
            </a:r>
            <a:r>
              <a:rPr lang="en-US" altLang="zh-CN" sz="2400" dirty="0">
                <a:latin typeface="微软雅黑" panose="020B0503020204020204" pitchFamily="34" charset="-122"/>
                <a:ea typeface="微软雅黑" panose="020B0503020204020204" pitchFamily="34" charset="-122"/>
              </a:rPr>
              <a:t>】</a:t>
            </a:r>
          </a:p>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在此之前，得先考虑预测失败的情况下如何善后</a:t>
            </a:r>
            <a:r>
              <a:rPr lang="zh-CN" altLang="en-US" dirty="0">
                <a:latin typeface="微软雅黑" panose="020B0503020204020204" pitchFamily="34" charset="-122"/>
                <a:ea typeface="微软雅黑" panose="020B0503020204020204" pitchFamily="34" charset="-122"/>
              </a:rPr>
              <a:t>！</a:t>
            </a:r>
          </a:p>
        </p:txBody>
      </p:sp>
      <p:sp>
        <p:nvSpPr>
          <p:cNvPr id="5" name="标题 2">
            <a:extLst>
              <a:ext uri="{FF2B5EF4-FFF2-40B4-BE49-F238E27FC236}">
                <a16:creationId xmlns:a16="http://schemas.microsoft.com/office/drawing/2014/main" id="{F3122A01-E7CA-4BC5-8973-15E157F1C5FD}"/>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动态分支预测技术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59075">
                                            <p:txEl>
                                              <p:pRg st="4" end="4"/>
                                            </p:txEl>
                                          </p:spTgt>
                                        </p:tgtEl>
                                        <p:attrNameLst>
                                          <p:attrName>style.visibility</p:attrName>
                                        </p:attrNameLst>
                                      </p:cBhvr>
                                      <p:to>
                                        <p:strVal val="visible"/>
                                      </p:to>
                                    </p:set>
                                    <p:animEffect transition="in" filter="slide(fromBottom)">
                                      <p:cBhvr>
                                        <p:cTn id="7" dur="500"/>
                                        <p:tgtEl>
                                          <p:spTgt spid="259075">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59075">
                                            <p:txEl>
                                              <p:pRg st="5" end="5"/>
                                            </p:txEl>
                                          </p:spTgt>
                                        </p:tgtEl>
                                        <p:attrNameLst>
                                          <p:attrName>style.visibility</p:attrName>
                                        </p:attrNameLst>
                                      </p:cBhvr>
                                      <p:to>
                                        <p:strVal val="visible"/>
                                      </p:to>
                                    </p:set>
                                    <p:animEffect transition="in" filter="slide(fromBottom)">
                                      <p:cBhvr>
                                        <p:cTn id="10" dur="500"/>
                                        <p:tgtEl>
                                          <p:spTgt spid="259075">
                                            <p:txEl>
                                              <p:pRg st="5" end="5"/>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59075">
                                            <p:txEl>
                                              <p:pRg st="6" end="6"/>
                                            </p:txEl>
                                          </p:spTgt>
                                        </p:tgtEl>
                                        <p:attrNameLst>
                                          <p:attrName>style.visibility</p:attrName>
                                        </p:attrNameLst>
                                      </p:cBhvr>
                                      <p:to>
                                        <p:strVal val="visible"/>
                                      </p:to>
                                    </p:set>
                                    <p:animEffect transition="in" filter="slide(fromBottom)">
                                      <p:cBhvr>
                                        <p:cTn id="13" dur="500"/>
                                        <p:tgtEl>
                                          <p:spTgt spid="259075">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590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Rectangle 3" descr="Rectangle: Click to edit Master text styles&#10;Second level&#10;Third level&#10;Fourth level&#10;Fifth level"/>
          <p:cNvSpPr>
            <a:spLocks noGrp="1" noChangeArrowheads="1"/>
          </p:cNvSpPr>
          <p:nvPr>
            <p:ph type="body" idx="4294967295"/>
          </p:nvPr>
        </p:nvSpPr>
        <p:spPr>
          <a:xfrm>
            <a:off x="499621" y="1196975"/>
            <a:ext cx="8191891" cy="1446213"/>
          </a:xfrm>
        </p:spPr>
        <p:txBody>
          <a:bodyPr>
            <a:noAutofit/>
          </a:bodyPr>
          <a:lstStyle/>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在预测错误时，必须具备</a:t>
            </a:r>
            <a:r>
              <a:rPr lang="zh-CN" altLang="en-US" sz="2800" dirty="0">
                <a:solidFill>
                  <a:srgbClr val="FF0000"/>
                </a:solidFill>
                <a:latin typeface="微软雅黑" panose="020B0503020204020204" pitchFamily="34" charset="-122"/>
                <a:ea typeface="微软雅黑" panose="020B0503020204020204" pitchFamily="34" charset="-122"/>
              </a:rPr>
              <a:t>作废已经取指并入后续阶段处理的指令，恢复现场，并从另一条分支路径重新取指令</a:t>
            </a:r>
            <a:r>
              <a:rPr lang="zh-CN" altLang="en-US" sz="2800" dirty="0">
                <a:latin typeface="微软雅黑" panose="020B0503020204020204" pitchFamily="34" charset="-122"/>
                <a:ea typeface="微软雅黑" panose="020B0503020204020204" pitchFamily="34" charset="-122"/>
              </a:rPr>
              <a:t>（的能力）</a:t>
            </a:r>
            <a:r>
              <a:rPr lang="zh-CN" altLang="en-US"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pic>
        <p:nvPicPr>
          <p:cNvPr id="260100" name="Picture 4"/>
          <p:cNvPicPr>
            <a:picLocks noChangeAspect="1" noChangeArrowheads="1"/>
          </p:cNvPicPr>
          <p:nvPr/>
        </p:nvPicPr>
        <p:blipFill>
          <a:blip r:embed="rId2" cstate="print"/>
          <a:srcRect/>
          <a:stretch>
            <a:fillRect/>
          </a:stretch>
        </p:blipFill>
        <p:spPr bwMode="auto">
          <a:xfrm>
            <a:off x="1763688" y="2938463"/>
            <a:ext cx="4999037" cy="2722562"/>
          </a:xfrm>
          <a:prstGeom prst="rect">
            <a:avLst/>
          </a:prstGeom>
          <a:solidFill>
            <a:schemeClr val="bg1"/>
          </a:solidFill>
          <a:ln w="9525">
            <a:noFill/>
            <a:miter lim="800000"/>
            <a:headEnd/>
            <a:tailEnd/>
          </a:ln>
        </p:spPr>
      </p:pic>
      <p:sp>
        <p:nvSpPr>
          <p:cNvPr id="2" name="对话气泡: 椭圆形 1">
            <a:extLst>
              <a:ext uri="{FF2B5EF4-FFF2-40B4-BE49-F238E27FC236}">
                <a16:creationId xmlns:a16="http://schemas.microsoft.com/office/drawing/2014/main" id="{249BD39C-9686-46D6-A512-8EF649E1C828}"/>
              </a:ext>
            </a:extLst>
          </p:cNvPr>
          <p:cNvSpPr/>
          <p:nvPr/>
        </p:nvSpPr>
        <p:spPr>
          <a:xfrm>
            <a:off x="6762724" y="4419600"/>
            <a:ext cx="2152675" cy="914400"/>
          </a:xfrm>
          <a:prstGeom prst="wedgeEllipseCallout">
            <a:avLst>
              <a:gd name="adj1" fmla="val -96721"/>
              <a:gd name="adj2" fmla="val -515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0" dirty="0">
                <a:latin typeface="Tw Cen MT" panose="020B0602020104020603" pitchFamily="34" charset="0"/>
              </a:rPr>
              <a:t>How?</a:t>
            </a:r>
            <a:endParaRPr lang="zh-CN" altLang="en-US" sz="2800" b="0" dirty="0">
              <a:latin typeface="Tw Cen MT" panose="020B0602020104020603" pitchFamily="34" charset="0"/>
            </a:endParaRPr>
          </a:p>
        </p:txBody>
      </p:sp>
      <p:sp>
        <p:nvSpPr>
          <p:cNvPr id="6" name="标题 2">
            <a:extLst>
              <a:ext uri="{FF2B5EF4-FFF2-40B4-BE49-F238E27FC236}">
                <a16:creationId xmlns:a16="http://schemas.microsoft.com/office/drawing/2014/main" id="{D3A44CAA-5A9C-4562-9651-0918006CFFA1}"/>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动态分支预测技术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descr="Rectangle: Click to edit Master text styles&#10;Second level&#10;Third level&#10;Fourth level&#10;Fifth level"/>
          <p:cNvSpPr>
            <a:spLocks noGrp="1" noChangeArrowheads="1"/>
          </p:cNvSpPr>
          <p:nvPr>
            <p:ph type="body" idx="4294967295"/>
          </p:nvPr>
        </p:nvSpPr>
        <p:spPr>
          <a:xfrm>
            <a:off x="480767" y="1150990"/>
            <a:ext cx="8220173" cy="5014913"/>
          </a:xfrm>
        </p:spPr>
        <p:txBody>
          <a:bodyPr>
            <a:normAutofit/>
          </a:bodyPr>
          <a:lstStyle/>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分支历史表 </a:t>
            </a:r>
            <a:r>
              <a:rPr lang="en-US" altLang="zh-CN" sz="2800" dirty="0">
                <a:latin typeface="微软雅黑" panose="020B0503020204020204" pitchFamily="34" charset="-122"/>
                <a:ea typeface="微软雅黑" panose="020B0503020204020204" pitchFamily="34" charset="-122"/>
              </a:rPr>
              <a:t>BHT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Branch History Table</a:t>
            </a:r>
            <a:r>
              <a:rPr lang="zh-CN" altLang="en-US" sz="2800" dirty="0">
                <a:latin typeface="微软雅黑" panose="020B0503020204020204" pitchFamily="34" charset="-122"/>
                <a:ea typeface="微软雅黑" panose="020B0503020204020204" pitchFamily="34" charset="-122"/>
              </a:rPr>
              <a:t>）或分支预测缓冲器（</a:t>
            </a:r>
            <a:r>
              <a:rPr lang="en-US" altLang="zh-CN" sz="2800" dirty="0">
                <a:latin typeface="微软雅黑" panose="020B0503020204020204" pitchFamily="34" charset="-122"/>
                <a:ea typeface="微软雅黑" panose="020B0503020204020204" pitchFamily="34" charset="-122"/>
              </a:rPr>
              <a:t>Branch Prediction Buffer</a:t>
            </a:r>
            <a:r>
              <a:rPr lang="zh-CN" altLang="en-US" sz="2800" dirty="0">
                <a:latin typeface="微软雅黑" panose="020B0503020204020204" pitchFamily="34" charset="-122"/>
                <a:ea typeface="微软雅黑" panose="020B0503020204020204" pitchFamily="34" charset="-122"/>
              </a:rPr>
              <a:t>）</a:t>
            </a: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最简单的动态分支预测方法； </a:t>
            </a: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用</a:t>
            </a:r>
            <a:r>
              <a:rPr lang="en-US" altLang="zh-CN" sz="2400" dirty="0">
                <a:latin typeface="微软雅黑" panose="020B0503020204020204" pitchFamily="34" charset="-122"/>
                <a:ea typeface="微软雅黑" panose="020B0503020204020204" pitchFamily="34" charset="-122"/>
              </a:rPr>
              <a:t>BHT</a:t>
            </a:r>
            <a:r>
              <a:rPr lang="zh-CN" altLang="en-US" sz="2400" dirty="0">
                <a:latin typeface="微软雅黑" panose="020B0503020204020204" pitchFamily="34" charset="-122"/>
                <a:ea typeface="微软雅黑" panose="020B0503020204020204" pitchFamily="34" charset="-122"/>
              </a:rPr>
              <a:t>来记录分支指令</a:t>
            </a:r>
            <a:r>
              <a:rPr lang="zh-CN" altLang="en-US" sz="2400" dirty="0">
                <a:solidFill>
                  <a:srgbClr val="FF0000"/>
                </a:solidFill>
                <a:latin typeface="微软雅黑" panose="020B0503020204020204" pitchFamily="34" charset="-122"/>
                <a:ea typeface="微软雅黑" panose="020B0503020204020204" pitchFamily="34" charset="-122"/>
              </a:rPr>
              <a:t>最近一次或几次</a:t>
            </a:r>
            <a:r>
              <a:rPr lang="zh-CN" altLang="en-US" sz="2400" dirty="0">
                <a:latin typeface="微软雅黑" panose="020B0503020204020204" pitchFamily="34" charset="-122"/>
                <a:ea typeface="微软雅黑" panose="020B0503020204020204" pitchFamily="34" charset="-122"/>
              </a:rPr>
              <a:t>的执行情况（成功或不成功），并据此进行预测； </a:t>
            </a:r>
          </a:p>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简单方法：只有</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个预测位的分支预测缓冲 </a:t>
            </a: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记录分支指令最近一次的历史，</a:t>
            </a:r>
            <a:r>
              <a:rPr lang="en-US" altLang="zh-CN" sz="2400" dirty="0">
                <a:latin typeface="微软雅黑" panose="020B0503020204020204" pitchFamily="34" charset="-122"/>
                <a:ea typeface="微软雅黑" panose="020B0503020204020204" pitchFamily="34" charset="-122"/>
              </a:rPr>
              <a:t>BHT</a:t>
            </a:r>
            <a:r>
              <a:rPr lang="zh-CN" altLang="en-US" sz="2400" dirty="0">
                <a:latin typeface="微软雅黑" panose="020B0503020204020204" pitchFamily="34" charset="-122"/>
                <a:ea typeface="微软雅黑" panose="020B0503020204020204" pitchFamily="34" charset="-122"/>
              </a:rPr>
              <a:t>中只需要</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位二进制位。</a:t>
            </a:r>
            <a:endParaRPr lang="en-US" altLang="zh-CN" sz="2400" dirty="0">
              <a:latin typeface="微软雅黑" panose="020B0503020204020204" pitchFamily="34" charset="-122"/>
              <a:ea typeface="微软雅黑" panose="020B0503020204020204" pitchFamily="34" charset="-122"/>
            </a:endParaRP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该方法虽然简单，但是</a:t>
            </a:r>
            <a:r>
              <a:rPr lang="zh-CN" altLang="en-US" sz="2400" b="1" dirty="0">
                <a:latin typeface="微软雅黑" panose="020B0503020204020204" pitchFamily="34" charset="-122"/>
                <a:ea typeface="微软雅黑" panose="020B0503020204020204" pitchFamily="34" charset="-122"/>
              </a:rPr>
              <a:t>预测的精度不高</a:t>
            </a:r>
            <a:r>
              <a:rPr lang="zh-CN" altLang="en-US" sz="2400" dirty="0">
                <a:latin typeface="微软雅黑" panose="020B0503020204020204" pitchFamily="34" charset="-122"/>
                <a:ea typeface="微软雅黑" panose="020B0503020204020204" pitchFamily="34" charset="-122"/>
              </a:rPr>
              <a:t>。</a:t>
            </a:r>
          </a:p>
        </p:txBody>
      </p:sp>
      <p:sp>
        <p:nvSpPr>
          <p:cNvPr id="4" name="标题 2">
            <a:extLst>
              <a:ext uri="{FF2B5EF4-FFF2-40B4-BE49-F238E27FC236}">
                <a16:creationId xmlns:a16="http://schemas.microsoft.com/office/drawing/2014/main" id="{3CAFA2DB-2B1B-4A02-8EAF-71005CF5DD22}"/>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kern="0" dirty="0">
                <a:latin typeface="微软雅黑" panose="020B0503020204020204" pitchFamily="34" charset="-122"/>
                <a:ea typeface="微软雅黑" panose="020B0503020204020204" pitchFamily="34" charset="-122"/>
              </a:rPr>
              <a:t>记录历史</a:t>
            </a:r>
            <a:r>
              <a:rPr lang="zh-CN" altLang="en-US" sz="3600" b="0" kern="0" dirty="0">
                <a:latin typeface="微软雅黑" panose="020B0503020204020204" pitchFamily="34" charset="-122"/>
                <a:ea typeface="微软雅黑" panose="020B0503020204020204" pitchFamily="34" charset="-122"/>
              </a:rPr>
              <a:t>：分支历史表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1123">
                                            <p:txEl>
                                              <p:pRg st="3" end="3"/>
                                            </p:txEl>
                                          </p:spTgt>
                                        </p:tgtEl>
                                        <p:attrNameLst>
                                          <p:attrName>style.visibility</p:attrName>
                                        </p:attrNameLst>
                                      </p:cBhvr>
                                      <p:to>
                                        <p:strVal val="visible"/>
                                      </p:to>
                                    </p:set>
                                    <p:animEffect transition="in" filter="wipe(down)">
                                      <p:cBhvr>
                                        <p:cTn id="7" dur="500"/>
                                        <p:tgtEl>
                                          <p:spTgt spid="26112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61123">
                                            <p:txEl>
                                              <p:pRg st="4" end="4"/>
                                            </p:txEl>
                                          </p:spTgt>
                                        </p:tgtEl>
                                        <p:attrNameLst>
                                          <p:attrName>style.visibility</p:attrName>
                                        </p:attrNameLst>
                                      </p:cBhvr>
                                      <p:to>
                                        <p:strVal val="visible"/>
                                      </p:to>
                                    </p:set>
                                    <p:animEffect transition="in" filter="wipe(down)">
                                      <p:cBhvr>
                                        <p:cTn id="10" dur="500"/>
                                        <p:tgtEl>
                                          <p:spTgt spid="26112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61123">
                                            <p:txEl>
                                              <p:pRg st="5" end="5"/>
                                            </p:txEl>
                                          </p:spTgt>
                                        </p:tgtEl>
                                        <p:attrNameLst>
                                          <p:attrName>style.visibility</p:attrName>
                                        </p:attrNameLst>
                                      </p:cBhvr>
                                      <p:to>
                                        <p:strVal val="visible"/>
                                      </p:to>
                                    </p:set>
                                    <p:animEffect transition="in" filter="wipe(down)">
                                      <p:cBhvr>
                                        <p:cTn id="13" dur="500"/>
                                        <p:tgtEl>
                                          <p:spTgt spid="261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8" name="Rectangle 3" descr="Rectangle: Click to edit Master text styles&#10;Second level&#10;Third level&#10;Fourth level&#10;Fifth level"/>
          <p:cNvSpPr>
            <a:spLocks noGrp="1" noChangeArrowheads="1"/>
          </p:cNvSpPr>
          <p:nvPr>
            <p:ph type="body" sz="half" idx="4294967295"/>
          </p:nvPr>
        </p:nvSpPr>
        <p:spPr>
          <a:xfrm>
            <a:off x="471340" y="1153015"/>
            <a:ext cx="8229600" cy="2876922"/>
          </a:xfrm>
        </p:spPr>
        <p:txBody>
          <a:bodyPr>
            <a:normAutofit/>
          </a:bodyPr>
          <a:lstStyle/>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提高精度：采用两位二进制位来记录历史</a:t>
            </a:r>
          </a:p>
          <a:p>
            <a:pPr marL="908050" lvl="1" indent="-457200" fontAlgn="base">
              <a:lnSpc>
                <a:spcPct val="120000"/>
              </a:lnSpc>
              <a:spcBef>
                <a:spcPts val="0"/>
              </a:spcBef>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提高预测的准确度；</a:t>
            </a:r>
          </a:p>
          <a:p>
            <a:pPr marL="908050" lvl="1" indent="-457200" fontAlgn="base">
              <a:lnSpc>
                <a:spcPct val="120000"/>
              </a:lnSpc>
              <a:spcBef>
                <a:spcPts val="0"/>
              </a:spcBef>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研究表明：</a:t>
            </a:r>
            <a:r>
              <a:rPr lang="zh-CN" altLang="en-US" sz="2400" dirty="0">
                <a:solidFill>
                  <a:srgbClr val="FF0000"/>
                </a:solidFill>
                <a:latin typeface="微软雅黑" panose="020B0503020204020204" pitchFamily="34" charset="-122"/>
                <a:ea typeface="微软雅黑" panose="020B0503020204020204" pitchFamily="34" charset="-122"/>
              </a:rPr>
              <a:t>两位分支预测的性能与</a:t>
            </a:r>
            <a:r>
              <a:rPr lang="en-US" altLang="zh-CN" sz="2400" dirty="0">
                <a:solidFill>
                  <a:srgbClr val="FF0000"/>
                </a:solidFill>
                <a:latin typeface="微软雅黑" panose="020B0503020204020204" pitchFamily="34" charset="-122"/>
                <a:ea typeface="微软雅黑" panose="020B0503020204020204" pitchFamily="34" charset="-122"/>
              </a:rPr>
              <a:t>n</a:t>
            </a:r>
            <a:r>
              <a:rPr lang="zh-CN" altLang="en-US" sz="2400" dirty="0">
                <a:solidFill>
                  <a:srgbClr val="FF0000"/>
                </a:solidFill>
                <a:latin typeface="微软雅黑" panose="020B0503020204020204" pitchFamily="34" charset="-122"/>
                <a:ea typeface="微软雅黑" panose="020B0503020204020204" pitchFamily="34" charset="-122"/>
              </a:rPr>
              <a:t>位（</a:t>
            </a:r>
            <a:r>
              <a:rPr lang="en-US" altLang="zh-CN" sz="2400" dirty="0">
                <a:solidFill>
                  <a:srgbClr val="FF0000"/>
                </a:solidFill>
                <a:latin typeface="微软雅黑" panose="020B0503020204020204" pitchFamily="34" charset="-122"/>
                <a:ea typeface="微软雅黑" panose="020B0503020204020204" pitchFamily="34" charset="-122"/>
              </a:rPr>
              <a:t>n&gt;2</a:t>
            </a:r>
            <a:r>
              <a:rPr lang="zh-CN" altLang="en-US" sz="2400" dirty="0">
                <a:solidFill>
                  <a:srgbClr val="FF0000"/>
                </a:solidFill>
                <a:latin typeface="微软雅黑" panose="020B0503020204020204" pitchFamily="34" charset="-122"/>
                <a:ea typeface="微软雅黑" panose="020B0503020204020204" pitchFamily="34" charset="-122"/>
              </a:rPr>
              <a:t>）分支预测的性能差不多</a:t>
            </a:r>
            <a:r>
              <a:rPr lang="zh-CN" altLang="en-US" sz="2400" dirty="0">
                <a:latin typeface="微软雅黑" panose="020B0503020204020204" pitchFamily="34" charset="-122"/>
                <a:ea typeface="微软雅黑" panose="020B0503020204020204" pitchFamily="34" charset="-122"/>
              </a:rPr>
              <a:t>；</a:t>
            </a:r>
          </a:p>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两位分支预测的状态转换如下所示：  </a:t>
            </a:r>
          </a:p>
        </p:txBody>
      </p:sp>
      <p:graphicFrame>
        <p:nvGraphicFramePr>
          <p:cNvPr id="262149" name="Object 4"/>
          <p:cNvGraphicFramePr>
            <a:graphicFrameLocks noGrp="1" noChangeAspect="1"/>
          </p:cNvGraphicFramePr>
          <p:nvPr>
            <p:ph sz="half" idx="4294967295"/>
            <p:extLst>
              <p:ext uri="{D42A27DB-BD31-4B8C-83A1-F6EECF244321}">
                <p14:modId xmlns:p14="http://schemas.microsoft.com/office/powerpoint/2010/main" val="2132880261"/>
              </p:ext>
            </p:extLst>
          </p:nvPr>
        </p:nvGraphicFramePr>
        <p:xfrm>
          <a:off x="1277429" y="3953730"/>
          <a:ext cx="6594648" cy="2245227"/>
        </p:xfrm>
        <a:graphic>
          <a:graphicData uri="http://schemas.openxmlformats.org/presentationml/2006/ole">
            <mc:AlternateContent xmlns:mc="http://schemas.openxmlformats.org/markup-compatibility/2006">
              <mc:Choice xmlns:v="urn:schemas-microsoft-com:vml" Requires="v">
                <p:oleObj spid="_x0000_s20504" name="Picture2" r:id="rId4" imgW="4568952" imgH="1555242" progId="Word.Picture.8">
                  <p:embed/>
                </p:oleObj>
              </mc:Choice>
              <mc:Fallback>
                <p:oleObj name="Picture2" r:id="rId4" imgW="4568952" imgH="1555242" progId="Word.Picture.8">
                  <p:embed/>
                  <p:pic>
                    <p:nvPicPr>
                      <p:cNvPr id="26214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7429" y="3953730"/>
                        <a:ext cx="6594648" cy="2245227"/>
                      </a:xfrm>
                      <a:prstGeom prst="rect">
                        <a:avLst/>
                      </a:prstGeom>
                      <a:noFill/>
                    </p:spPr>
                  </p:pic>
                </p:oleObj>
              </mc:Fallback>
            </mc:AlternateContent>
          </a:graphicData>
        </a:graphic>
      </p:graphicFrame>
      <p:sp>
        <p:nvSpPr>
          <p:cNvPr id="5" name="标题 2">
            <a:extLst>
              <a:ext uri="{FF2B5EF4-FFF2-40B4-BE49-F238E27FC236}">
                <a16:creationId xmlns:a16="http://schemas.microsoft.com/office/drawing/2014/main" id="{28D19140-D4E8-42A4-8D53-7CCC4FD02BE7}"/>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分支历史表的工作原理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2148">
                                            <p:txEl>
                                              <p:pRg st="3" end="3"/>
                                            </p:txEl>
                                          </p:spTgt>
                                        </p:tgtEl>
                                        <p:attrNameLst>
                                          <p:attrName>style.visibility</p:attrName>
                                        </p:attrNameLst>
                                      </p:cBhvr>
                                      <p:to>
                                        <p:strVal val="visible"/>
                                      </p:to>
                                    </p:set>
                                    <p:animEffect transition="in" filter="wipe(down)">
                                      <p:cBhvr>
                                        <p:cTn id="7" dur="500"/>
                                        <p:tgtEl>
                                          <p:spTgt spid="262148">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62149"/>
                                        </p:tgtEl>
                                        <p:attrNameLst>
                                          <p:attrName>style.visibility</p:attrName>
                                        </p:attrNameLst>
                                      </p:cBhvr>
                                      <p:to>
                                        <p:strVal val="visible"/>
                                      </p:to>
                                    </p:set>
                                    <p:animEffect transition="in" filter="wipe(down)">
                                      <p:cBhvr>
                                        <p:cTn id="10" dur="500"/>
                                        <p:tgtEl>
                                          <p:spTgt spid="262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descr="Rectangle: Click to edit Master text styles&#10;Second level&#10;Third level&#10;Fourth level&#10;Fifth level"/>
          <p:cNvSpPr>
            <a:spLocks noGrp="1" noChangeArrowheads="1"/>
          </p:cNvSpPr>
          <p:nvPr>
            <p:ph type="body" idx="4294967295"/>
          </p:nvPr>
        </p:nvSpPr>
        <p:spPr>
          <a:xfrm>
            <a:off x="480767" y="1140644"/>
            <a:ext cx="8210746" cy="5341118"/>
          </a:xfrm>
        </p:spPr>
        <p:txBody>
          <a:bodyPr>
            <a:normAutofit fontScale="70000" lnSpcReduction="20000"/>
          </a:bodyPr>
          <a:lstStyle/>
          <a:p>
            <a:pPr marL="342900" lvl="1" indent="-342900" eaLnBrk="1" hangingPunct="1">
              <a:lnSpc>
                <a:spcPct val="12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3400" dirty="0">
                <a:latin typeface="微软雅黑" panose="020B0503020204020204" pitchFamily="34" charset="-122"/>
                <a:ea typeface="微软雅黑" panose="020B0503020204020204" pitchFamily="34" charset="-122"/>
              </a:rPr>
              <a:t>分支历史表方案的步骤：</a:t>
            </a:r>
          </a:p>
          <a:p>
            <a:pPr marL="450850" lvl="1" indent="0" fontAlgn="base">
              <a:lnSpc>
                <a:spcPct val="120000"/>
              </a:lnSpc>
              <a:spcBef>
                <a:spcPts val="600"/>
              </a:spcBef>
              <a:spcAft>
                <a:spcPts val="600"/>
              </a:spcAft>
              <a:buClr>
                <a:schemeClr val="tx1"/>
              </a:buClr>
              <a:buSzPct val="80000"/>
              <a:buNone/>
              <a:tabLst>
                <a:tab pos="895350" algn="l"/>
              </a:tabLst>
            </a:pPr>
            <a:r>
              <a:rPr lang="en-US" altLang="zh-CN" sz="3100" dirty="0">
                <a:latin typeface="微软雅黑" panose="020B0503020204020204" pitchFamily="34" charset="-122"/>
                <a:ea typeface="微软雅黑" panose="020B0503020204020204" pitchFamily="34" charset="-122"/>
              </a:rPr>
              <a:t>Step 1: </a:t>
            </a:r>
            <a:r>
              <a:rPr lang="zh-CN" altLang="en-US" sz="3100" dirty="0">
                <a:latin typeface="微软雅黑" panose="020B0503020204020204" pitchFamily="34" charset="-122"/>
                <a:ea typeface="微软雅黑" panose="020B0503020204020204" pitchFamily="34" charset="-122"/>
              </a:rPr>
              <a:t>分支预测</a:t>
            </a:r>
          </a:p>
          <a:p>
            <a:pPr marL="1436688" lvl="2" indent="-442913">
              <a:lnSpc>
                <a:spcPct val="120000"/>
              </a:lnSpc>
              <a:spcBef>
                <a:spcPts val="600"/>
              </a:spcBef>
              <a:spcAft>
                <a:spcPts val="600"/>
              </a:spcAft>
              <a:buClr>
                <a:schemeClr val="tx1"/>
              </a:buClr>
            </a:pPr>
            <a:r>
              <a:rPr lang="zh-CN" altLang="en-US" sz="2900" dirty="0" smtClean="0">
                <a:latin typeface="微软雅黑" panose="020B0503020204020204" pitchFamily="34" charset="-122"/>
                <a:ea typeface="微软雅黑" panose="020B0503020204020204" pitchFamily="34" charset="-122"/>
              </a:rPr>
              <a:t>当一条</a:t>
            </a:r>
            <a:r>
              <a:rPr lang="zh-CN" altLang="en-US" sz="2900" dirty="0" smtClean="0">
                <a:solidFill>
                  <a:srgbClr val="FF0000"/>
                </a:solidFill>
                <a:latin typeface="微软雅黑" panose="020B0503020204020204" pitchFamily="34" charset="-122"/>
                <a:ea typeface="微软雅黑" panose="020B0503020204020204" pitchFamily="34" charset="-122"/>
              </a:rPr>
              <a:t>分支指令</a:t>
            </a:r>
            <a:r>
              <a:rPr lang="zh-CN" altLang="en-US" sz="2900" dirty="0">
                <a:latin typeface="微软雅黑" panose="020B0503020204020204" pitchFamily="34" charset="-122"/>
                <a:ea typeface="微软雅黑" panose="020B0503020204020204" pitchFamily="34" charset="-122"/>
              </a:rPr>
              <a:t>到达译码段（</a:t>
            </a:r>
            <a:r>
              <a:rPr lang="en-US" altLang="zh-CN" sz="2900" dirty="0">
                <a:latin typeface="微软雅黑" panose="020B0503020204020204" pitchFamily="34" charset="-122"/>
                <a:ea typeface="微软雅黑" panose="020B0503020204020204" pitchFamily="34" charset="-122"/>
              </a:rPr>
              <a:t>ID</a:t>
            </a:r>
            <a:r>
              <a:rPr lang="zh-CN" altLang="en-US" sz="2900" dirty="0">
                <a:latin typeface="微软雅黑" panose="020B0503020204020204" pitchFamily="34" charset="-122"/>
                <a:ea typeface="微软雅黑" panose="020B0503020204020204" pitchFamily="34" charset="-122"/>
              </a:rPr>
              <a:t>）的</a:t>
            </a:r>
            <a:r>
              <a:rPr lang="zh-CN" altLang="en-US" sz="2900" b="1" dirty="0">
                <a:latin typeface="微软雅黑" panose="020B0503020204020204" pitchFamily="34" charset="-122"/>
                <a:ea typeface="微软雅黑" panose="020B0503020204020204" pitchFamily="34" charset="-122"/>
              </a:rPr>
              <a:t>同时</a:t>
            </a:r>
            <a:r>
              <a:rPr lang="zh-CN" altLang="en-US" sz="2900" dirty="0">
                <a:latin typeface="微软雅黑" panose="020B0503020204020204" pitchFamily="34" charset="-122"/>
                <a:ea typeface="微软雅黑" panose="020B0503020204020204" pitchFamily="34" charset="-122"/>
              </a:rPr>
              <a:t>，根据从</a:t>
            </a:r>
            <a:r>
              <a:rPr lang="en-US" altLang="zh-CN" sz="2900" dirty="0">
                <a:latin typeface="微软雅黑" panose="020B0503020204020204" pitchFamily="34" charset="-122"/>
                <a:ea typeface="微软雅黑" panose="020B0503020204020204" pitchFamily="34" charset="-122"/>
              </a:rPr>
              <a:t>BHT</a:t>
            </a:r>
            <a:r>
              <a:rPr lang="zh-CN" altLang="en-US" sz="2900" dirty="0">
                <a:latin typeface="微软雅黑" panose="020B0503020204020204" pitchFamily="34" charset="-122"/>
                <a:ea typeface="微软雅黑" panose="020B0503020204020204" pitchFamily="34" charset="-122"/>
              </a:rPr>
              <a:t>读出的信息进行分支预测，取指 。</a:t>
            </a:r>
          </a:p>
          <a:p>
            <a:pPr marL="1436688" lvl="2" indent="-442913">
              <a:lnSpc>
                <a:spcPct val="120000"/>
              </a:lnSpc>
              <a:spcBef>
                <a:spcPts val="600"/>
              </a:spcBef>
              <a:spcAft>
                <a:spcPts val="600"/>
              </a:spcAft>
              <a:buClr>
                <a:schemeClr val="tx1"/>
              </a:buClr>
            </a:pPr>
            <a:r>
              <a:rPr lang="zh-CN" altLang="en-US" sz="2900" dirty="0">
                <a:latin typeface="微软雅黑" panose="020B0503020204020204" pitchFamily="34" charset="-122"/>
                <a:ea typeface="微软雅黑" panose="020B0503020204020204" pitchFamily="34" charset="-122"/>
              </a:rPr>
              <a:t>若预测正确，就继续处理后续的指令，流水线没有断流。否则，就要作废已经预取和分析的指令，恢复现场，并从另一条分支路径重新取指令。 </a:t>
            </a:r>
          </a:p>
          <a:p>
            <a:pPr marL="450850" lvl="1" indent="0" fontAlgn="base">
              <a:lnSpc>
                <a:spcPct val="120000"/>
              </a:lnSpc>
              <a:spcBef>
                <a:spcPts val="600"/>
              </a:spcBef>
              <a:spcAft>
                <a:spcPts val="600"/>
              </a:spcAft>
              <a:buClr>
                <a:schemeClr val="tx1"/>
              </a:buClr>
              <a:buSzPct val="80000"/>
              <a:buNone/>
              <a:tabLst>
                <a:tab pos="895350" algn="l"/>
              </a:tabLst>
            </a:pPr>
            <a:r>
              <a:rPr lang="en-US" altLang="zh-CN" sz="3100" dirty="0">
                <a:latin typeface="微软雅黑" panose="020B0503020204020204" pitchFamily="34" charset="-122"/>
                <a:ea typeface="微软雅黑" panose="020B0503020204020204" pitchFamily="34" charset="-122"/>
              </a:rPr>
              <a:t>Step 2: </a:t>
            </a:r>
            <a:r>
              <a:rPr lang="zh-CN" altLang="en-US" sz="3100" dirty="0">
                <a:latin typeface="微软雅黑" panose="020B0503020204020204" pitchFamily="34" charset="-122"/>
                <a:ea typeface="微软雅黑" panose="020B0503020204020204" pitchFamily="34" charset="-122"/>
              </a:rPr>
              <a:t>状态修改</a:t>
            </a:r>
            <a:r>
              <a:rPr lang="zh-CN" altLang="en-US" sz="3100" dirty="0" smtClean="0">
                <a:latin typeface="微软雅黑" panose="020B0503020204020204" pitchFamily="34" charset="-122"/>
                <a:ea typeface="微软雅黑" panose="020B0503020204020204" pitchFamily="34" charset="-122"/>
              </a:rPr>
              <a:t>，更新</a:t>
            </a:r>
            <a:r>
              <a:rPr lang="en-US" altLang="zh-CN" sz="3100" dirty="0" smtClean="0">
                <a:latin typeface="微软雅黑" panose="020B0503020204020204" pitchFamily="34" charset="-122"/>
                <a:ea typeface="微软雅黑" panose="020B0503020204020204" pitchFamily="34" charset="-122"/>
              </a:rPr>
              <a:t>BHT</a:t>
            </a:r>
            <a:r>
              <a:rPr lang="zh-CN" altLang="en-US" sz="3100" dirty="0">
                <a:latin typeface="微软雅黑" panose="020B0503020204020204" pitchFamily="34" charset="-122"/>
                <a:ea typeface="微软雅黑" panose="020B0503020204020204" pitchFamily="34" charset="-122"/>
              </a:rPr>
              <a:t>的状态。</a:t>
            </a:r>
          </a:p>
          <a:p>
            <a:pPr marL="342900" lvl="1" indent="-342900" eaLnBrk="1" hangingPunct="1">
              <a:lnSpc>
                <a:spcPct val="120000"/>
              </a:lnSpc>
              <a:spcBef>
                <a:spcPts val="600"/>
              </a:spcBef>
              <a:spcAft>
                <a:spcPts val="600"/>
              </a:spcAft>
              <a:buClr>
                <a:schemeClr val="tx1"/>
              </a:buClr>
              <a:buSzPct val="80000"/>
              <a:buFont typeface="Arial" panose="020B0604020202020204" pitchFamily="34" charset="0"/>
              <a:buChar char="•"/>
              <a:tabLst>
                <a:tab pos="895350" algn="l"/>
              </a:tabLst>
            </a:pPr>
            <a:r>
              <a:rPr lang="en-US" altLang="zh-CN" sz="3400" dirty="0">
                <a:latin typeface="微软雅黑" panose="020B0503020204020204" pitchFamily="34" charset="-122"/>
                <a:ea typeface="微软雅黑" panose="020B0503020204020204" pitchFamily="34" charset="-122"/>
              </a:rPr>
              <a:t>BHT</a:t>
            </a:r>
            <a:r>
              <a:rPr lang="zh-CN" altLang="en-US" sz="3400" dirty="0">
                <a:latin typeface="微软雅黑" panose="020B0503020204020204" pitchFamily="34" charset="-122"/>
                <a:ea typeface="微软雅黑" panose="020B0503020204020204" pitchFamily="34" charset="-122"/>
              </a:rPr>
              <a:t>方法只在以下情况下才有用：</a:t>
            </a:r>
          </a:p>
          <a:p>
            <a:pPr marL="908050" lvl="1" indent="-457200" fontAlgn="base">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900" dirty="0">
                <a:solidFill>
                  <a:srgbClr val="FF0000"/>
                </a:solidFill>
                <a:latin typeface="微软雅黑" panose="020B0503020204020204" pitchFamily="34" charset="-122"/>
                <a:ea typeface="微软雅黑" panose="020B0503020204020204" pitchFamily="34" charset="-122"/>
              </a:rPr>
              <a:t>判定分支是否成功</a:t>
            </a:r>
            <a:r>
              <a:rPr lang="zh-CN" altLang="en-US" sz="2900" dirty="0">
                <a:latin typeface="微软雅黑" panose="020B0503020204020204" pitchFamily="34" charset="-122"/>
                <a:ea typeface="微软雅黑" panose="020B0503020204020204" pitchFamily="34" charset="-122"/>
              </a:rPr>
              <a:t>所需要的时间大于</a:t>
            </a:r>
            <a:r>
              <a:rPr lang="zh-CN" altLang="en-US" sz="2900" dirty="0">
                <a:solidFill>
                  <a:srgbClr val="FF0000"/>
                </a:solidFill>
                <a:latin typeface="微软雅黑" panose="020B0503020204020204" pitchFamily="34" charset="-122"/>
                <a:ea typeface="微软雅黑" panose="020B0503020204020204" pitchFamily="34" charset="-122"/>
              </a:rPr>
              <a:t>确定分支目标地址</a:t>
            </a:r>
            <a:r>
              <a:rPr lang="zh-CN" altLang="en-US" sz="2900" dirty="0">
                <a:latin typeface="微软雅黑" panose="020B0503020204020204" pitchFamily="34" charset="-122"/>
                <a:ea typeface="微软雅黑" panose="020B0503020204020204" pitchFamily="34" charset="-122"/>
              </a:rPr>
              <a:t>所需要的时间。</a:t>
            </a:r>
          </a:p>
          <a:p>
            <a:pPr marL="1450975" lvl="2" indent="-457200">
              <a:lnSpc>
                <a:spcPct val="120000"/>
              </a:lnSpc>
              <a:spcBef>
                <a:spcPts val="600"/>
              </a:spcBef>
              <a:spcAft>
                <a:spcPts val="600"/>
              </a:spcAft>
              <a:buClr>
                <a:schemeClr val="tx1"/>
              </a:buClr>
              <a:buFont typeface="Arial" panose="020B0604020202020204" pitchFamily="34" charset="0"/>
              <a:buChar char="•"/>
            </a:pPr>
            <a:r>
              <a:rPr lang="en-US" altLang="zh-CN" sz="2600" dirty="0">
                <a:solidFill>
                  <a:srgbClr val="FF0000"/>
                </a:solidFill>
                <a:latin typeface="微软雅黑" panose="020B0503020204020204" pitchFamily="34" charset="-122"/>
                <a:ea typeface="微软雅黑" panose="020B0503020204020204" pitchFamily="34" charset="-122"/>
              </a:rPr>
              <a:t>BHT</a:t>
            </a:r>
            <a:r>
              <a:rPr lang="zh-CN" altLang="en-US" sz="2600" dirty="0">
                <a:solidFill>
                  <a:srgbClr val="FF0000"/>
                </a:solidFill>
                <a:latin typeface="微软雅黑" panose="020B0503020204020204" pitchFamily="34" charset="-122"/>
                <a:ea typeface="微软雅黑" panose="020B0503020204020204" pitchFamily="34" charset="-122"/>
              </a:rPr>
              <a:t>只是预测分支的成果与否，在</a:t>
            </a:r>
            <a:r>
              <a:rPr lang="en-US" altLang="zh-CN" sz="2600" dirty="0">
                <a:solidFill>
                  <a:srgbClr val="FF0000"/>
                </a:solidFill>
                <a:latin typeface="微软雅黑" panose="020B0503020204020204" pitchFamily="34" charset="-122"/>
                <a:ea typeface="微软雅黑" panose="020B0503020204020204" pitchFamily="34" charset="-122"/>
              </a:rPr>
              <a:t>BHT</a:t>
            </a:r>
            <a:r>
              <a:rPr lang="zh-CN" altLang="en-US" sz="2600" dirty="0">
                <a:solidFill>
                  <a:srgbClr val="FF0000"/>
                </a:solidFill>
                <a:latin typeface="微软雅黑" panose="020B0503020204020204" pitchFamily="34" charset="-122"/>
                <a:ea typeface="微软雅黑" panose="020B0503020204020204" pitchFamily="34" charset="-122"/>
              </a:rPr>
              <a:t>下依然要计算分支目标。</a:t>
            </a:r>
          </a:p>
        </p:txBody>
      </p:sp>
      <p:sp>
        <p:nvSpPr>
          <p:cNvPr id="4" name="标题 2">
            <a:extLst>
              <a:ext uri="{FF2B5EF4-FFF2-40B4-BE49-F238E27FC236}">
                <a16:creationId xmlns:a16="http://schemas.microsoft.com/office/drawing/2014/main" id="{418F3835-C397-4056-8B13-2385398D17FF}"/>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分支历史表的工作原理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63171">
                                            <p:txEl>
                                              <p:pRg st="5" end="5"/>
                                            </p:txEl>
                                          </p:spTgt>
                                        </p:tgtEl>
                                        <p:attrNameLst>
                                          <p:attrName>style.visibility</p:attrName>
                                        </p:attrNameLst>
                                      </p:cBhvr>
                                      <p:to>
                                        <p:strVal val="visible"/>
                                      </p:to>
                                    </p:set>
                                    <p:animEffect transition="in" filter="slide(fromBottom)">
                                      <p:cBhvr>
                                        <p:cTn id="7" dur="500"/>
                                        <p:tgtEl>
                                          <p:spTgt spid="263171">
                                            <p:txEl>
                                              <p:pRg st="5" end="5"/>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63171">
                                            <p:txEl>
                                              <p:pRg st="6" end="6"/>
                                            </p:txEl>
                                          </p:spTgt>
                                        </p:tgtEl>
                                        <p:attrNameLst>
                                          <p:attrName>style.visibility</p:attrName>
                                        </p:attrNameLst>
                                      </p:cBhvr>
                                      <p:to>
                                        <p:strVal val="visible"/>
                                      </p:to>
                                    </p:set>
                                    <p:animEffect transition="in" filter="slide(fromBottom)">
                                      <p:cBhvr>
                                        <p:cTn id="10" dur="500"/>
                                        <p:tgtEl>
                                          <p:spTgt spid="263171">
                                            <p:txEl>
                                              <p:pRg st="6" end="6"/>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63171">
                                            <p:txEl>
                                              <p:pRg st="7" end="7"/>
                                            </p:txEl>
                                          </p:spTgt>
                                        </p:tgtEl>
                                        <p:attrNameLst>
                                          <p:attrName>style.visibility</p:attrName>
                                        </p:attrNameLst>
                                      </p:cBhvr>
                                      <p:to>
                                        <p:strVal val="visible"/>
                                      </p:to>
                                    </p:set>
                                    <p:animEffect transition="in" filter="slide(fromBottom)">
                                      <p:cBhvr>
                                        <p:cTn id="13" dur="500"/>
                                        <p:tgtEl>
                                          <p:spTgt spid="263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descr="Rectangle: Click to edit Master text styles&#10;Second level&#10;Third level&#10;Fourth level&#10;Fifth level"/>
          <p:cNvSpPr>
            <a:spLocks noGrp="1" noChangeArrowheads="1"/>
          </p:cNvSpPr>
          <p:nvPr>
            <p:ph type="body" idx="4294967295"/>
          </p:nvPr>
        </p:nvSpPr>
        <p:spPr>
          <a:xfrm>
            <a:off x="466627" y="1121789"/>
            <a:ext cx="8210746" cy="4890172"/>
          </a:xfrm>
        </p:spPr>
        <p:txBody>
          <a:bodyPr>
            <a:normAutofit/>
          </a:bodyPr>
          <a:lstStyle/>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研究表明：对于</a:t>
            </a:r>
            <a:r>
              <a:rPr lang="en-US" altLang="zh-CN" sz="2800" dirty="0">
                <a:latin typeface="微软雅黑" panose="020B0503020204020204" pitchFamily="34" charset="-122"/>
                <a:ea typeface="微软雅黑" panose="020B0503020204020204" pitchFamily="34" charset="-122"/>
              </a:rPr>
              <a:t>SPEC89</a:t>
            </a:r>
            <a:r>
              <a:rPr lang="zh-CN" altLang="en-US" sz="2800" dirty="0">
                <a:latin typeface="微软雅黑" panose="020B0503020204020204" pitchFamily="34" charset="-122"/>
                <a:ea typeface="微软雅黑" panose="020B0503020204020204" pitchFamily="34" charset="-122"/>
              </a:rPr>
              <a:t>测试程序来说，具有大小为</a:t>
            </a:r>
            <a:r>
              <a:rPr lang="en-US" altLang="zh-CN" sz="2800" dirty="0">
                <a:latin typeface="微软雅黑" panose="020B0503020204020204" pitchFamily="34" charset="-122"/>
                <a:ea typeface="微软雅黑" panose="020B0503020204020204" pitchFamily="34" charset="-122"/>
              </a:rPr>
              <a:t>4K</a:t>
            </a:r>
            <a:r>
              <a:rPr lang="zh-CN" altLang="en-US" sz="2800" dirty="0">
                <a:latin typeface="微软雅黑" panose="020B0503020204020204" pitchFamily="34" charset="-122"/>
                <a:ea typeface="微软雅黑" panose="020B0503020204020204" pitchFamily="34" charset="-122"/>
              </a:rPr>
              <a:t>的</a:t>
            </a:r>
            <a:r>
              <a:rPr lang="en-US" altLang="zh-CN" sz="2800" dirty="0">
                <a:latin typeface="微软雅黑" panose="020B0503020204020204" pitchFamily="34" charset="-122"/>
                <a:ea typeface="微软雅黑" panose="020B0503020204020204" pitchFamily="34" charset="-122"/>
              </a:rPr>
              <a:t>BHT</a:t>
            </a:r>
            <a:r>
              <a:rPr lang="zh-CN" altLang="en-US" sz="2800" dirty="0">
                <a:latin typeface="微软雅黑" panose="020B0503020204020204" pitchFamily="34" charset="-122"/>
                <a:ea typeface="微软雅黑" panose="020B0503020204020204" pitchFamily="34" charset="-122"/>
              </a:rPr>
              <a:t>的预测准确率为</a:t>
            </a:r>
            <a:r>
              <a:rPr lang="en-US" altLang="zh-CN" sz="2800" dirty="0">
                <a:latin typeface="微软雅黑" panose="020B0503020204020204" pitchFamily="34" charset="-122"/>
                <a:ea typeface="微软雅黑" panose="020B0503020204020204" pitchFamily="34" charset="-122"/>
              </a:rPr>
              <a:t>82%</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99%</a:t>
            </a:r>
            <a:r>
              <a:rPr lang="zh-CN" altLang="en-US" sz="2800" dirty="0">
                <a:latin typeface="微软雅黑" panose="020B0503020204020204" pitchFamily="34" charset="-122"/>
                <a:ea typeface="微软雅黑" panose="020B0503020204020204" pitchFamily="34" charset="-122"/>
              </a:rPr>
              <a:t>。 </a:t>
            </a: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一般来说，采用</a:t>
            </a:r>
            <a:r>
              <a:rPr lang="en-US" altLang="zh-CN" dirty="0">
                <a:latin typeface="微软雅黑" panose="020B0503020204020204" pitchFamily="34" charset="-122"/>
                <a:ea typeface="微软雅黑" panose="020B0503020204020204" pitchFamily="34" charset="-122"/>
              </a:rPr>
              <a:t>4K</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BHT</a:t>
            </a:r>
            <a:r>
              <a:rPr lang="zh-CN" altLang="en-US" dirty="0">
                <a:latin typeface="微软雅黑" panose="020B0503020204020204" pitchFamily="34" charset="-122"/>
                <a:ea typeface="微软雅黑" panose="020B0503020204020204" pitchFamily="34" charset="-122"/>
              </a:rPr>
              <a:t>就可以了。 </a:t>
            </a:r>
            <a:endParaRPr lang="en-US" altLang="zh-CN" dirty="0">
              <a:latin typeface="微软雅黑" panose="020B0503020204020204" pitchFamily="34" charset="-122"/>
              <a:ea typeface="微软雅黑" panose="020B0503020204020204" pitchFamily="34" charset="-122"/>
            </a:endParaRPr>
          </a:p>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b="1" dirty="0">
                <a:latin typeface="微软雅黑" panose="020B0503020204020204" pitchFamily="34" charset="-122"/>
                <a:ea typeface="微软雅黑" panose="020B0503020204020204" pitchFamily="34" charset="-122"/>
              </a:rPr>
              <a:t>问题：</a:t>
            </a:r>
            <a:r>
              <a:rPr lang="zh-CN" altLang="en-US" sz="2800" dirty="0">
                <a:latin typeface="微软雅黑" panose="020B0503020204020204" pitchFamily="34" charset="-122"/>
                <a:ea typeface="微软雅黑" panose="020B0503020204020204" pitchFamily="34" charset="-122"/>
              </a:rPr>
              <a:t>对于现在的程序，</a:t>
            </a:r>
            <a:r>
              <a:rPr lang="en-US" altLang="zh-CN" sz="2800" dirty="0">
                <a:latin typeface="微软雅黑" panose="020B0503020204020204" pitchFamily="34" charset="-122"/>
                <a:ea typeface="微软雅黑" panose="020B0503020204020204" pitchFamily="34" charset="-122"/>
              </a:rPr>
              <a:t>4K BHT</a:t>
            </a:r>
            <a:r>
              <a:rPr lang="zh-CN" altLang="en-US" sz="2800" dirty="0">
                <a:latin typeface="微软雅黑" panose="020B0503020204020204" pitchFamily="34" charset="-122"/>
                <a:ea typeface="微软雅黑" panose="020B0503020204020204" pitchFamily="34" charset="-122"/>
              </a:rPr>
              <a:t>够好吗？</a:t>
            </a:r>
          </a:p>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实现方案：</a:t>
            </a:r>
            <a:endParaRPr lang="en-US" altLang="zh-CN" sz="2800" dirty="0">
              <a:latin typeface="微软雅黑" panose="020B0503020204020204" pitchFamily="34" charset="-122"/>
              <a:ea typeface="微软雅黑" panose="020B0503020204020204" pitchFamily="34" charset="-122"/>
            </a:endParaRPr>
          </a:p>
          <a:p>
            <a:pPr marL="908050" lvl="1" indent="-457200">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en-US" altLang="zh-CN" sz="2400" dirty="0">
                <a:latin typeface="微软雅黑" panose="020B0503020204020204" pitchFamily="34" charset="-122"/>
                <a:ea typeface="微软雅黑" panose="020B0503020204020204" pitchFamily="34" charset="-122"/>
              </a:rPr>
              <a:t>BHT</a:t>
            </a:r>
            <a:r>
              <a:rPr lang="zh-CN" altLang="en-US" sz="2400" dirty="0">
                <a:latin typeface="微软雅黑" panose="020B0503020204020204" pitchFamily="34" charset="-122"/>
                <a:ea typeface="微软雅黑" panose="020B0503020204020204" pitchFamily="34" charset="-122"/>
              </a:rPr>
              <a:t>可以与分支指令一起存放在指令缓存中</a:t>
            </a:r>
            <a:endParaRPr lang="en-US" altLang="zh-CN" sz="2400" dirty="0">
              <a:latin typeface="微软雅黑" panose="020B0503020204020204" pitchFamily="34" charset="-122"/>
              <a:ea typeface="微软雅黑" panose="020B0503020204020204" pitchFamily="34" charset="-122"/>
            </a:endParaRPr>
          </a:p>
          <a:p>
            <a:pPr marL="908050" lvl="1" indent="-457200">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也可以用一个专门的硬件结构来</a:t>
            </a:r>
            <a:r>
              <a:rPr lang="zh-CN" altLang="en-US" dirty="0">
                <a:latin typeface="微软雅黑" panose="020B0503020204020204" pitchFamily="34" charset="-122"/>
                <a:ea typeface="微软雅黑" panose="020B0503020204020204" pitchFamily="34" charset="-122"/>
              </a:rPr>
              <a:t>存储</a:t>
            </a:r>
            <a:r>
              <a:rPr lang="en-US" altLang="zh-CN" dirty="0">
                <a:latin typeface="微软雅黑" panose="020B0503020204020204" pitchFamily="34" charset="-122"/>
                <a:ea typeface="微软雅黑" panose="020B0503020204020204" pitchFamily="34" charset="-122"/>
              </a:rPr>
              <a:t>BHT</a:t>
            </a:r>
            <a:r>
              <a:rPr lang="zh-CN" altLang="en-US" sz="2400" dirty="0">
                <a:latin typeface="微软雅黑" panose="020B0503020204020204" pitchFamily="34" charset="-122"/>
                <a:ea typeface="微软雅黑" panose="020B0503020204020204" pitchFamily="34" charset="-122"/>
              </a:rPr>
              <a:t> </a:t>
            </a:r>
          </a:p>
        </p:txBody>
      </p:sp>
      <p:sp>
        <p:nvSpPr>
          <p:cNvPr id="4" name="标题 2">
            <a:extLst>
              <a:ext uri="{FF2B5EF4-FFF2-40B4-BE49-F238E27FC236}">
                <a16:creationId xmlns:a16="http://schemas.microsoft.com/office/drawing/2014/main" id="{B4634F53-BB13-4B7B-9EAE-1985EC7A7743}"/>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分支历史</a:t>
            </a:r>
            <a:r>
              <a:rPr lang="zh-CN" altLang="en-US" sz="3600" b="0" kern="0" dirty="0" smtClean="0">
                <a:latin typeface="微软雅黑" panose="020B0503020204020204" pitchFamily="34" charset="-122"/>
                <a:ea typeface="微软雅黑" panose="020B0503020204020204" pitchFamily="34" charset="-122"/>
              </a:rPr>
              <a:t>表</a:t>
            </a:r>
            <a:endParaRPr lang="zh-CN" altLang="en-US" sz="3600" b="0"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slide(fromBottom)">
                                      <p:cBhvr>
                                        <p:cTn id="7" dur="500"/>
                                        <p:tgtEl>
                                          <p:spTgt spid="264195">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64195">
                                            <p:txEl>
                                              <p:pRg st="1" end="1"/>
                                            </p:txEl>
                                          </p:spTgt>
                                        </p:tgtEl>
                                        <p:attrNameLst>
                                          <p:attrName>style.visibility</p:attrName>
                                        </p:attrNameLst>
                                      </p:cBhvr>
                                      <p:to>
                                        <p:strVal val="visible"/>
                                      </p:to>
                                    </p:set>
                                    <p:animEffect transition="in" filter="slide(fromBottom)">
                                      <p:cBhvr>
                                        <p:cTn id="10" dur="500"/>
                                        <p:tgtEl>
                                          <p:spTgt spid="264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64195">
                                            <p:txEl>
                                              <p:pRg st="2" end="2"/>
                                            </p:txEl>
                                          </p:spTgt>
                                        </p:tgtEl>
                                        <p:attrNameLst>
                                          <p:attrName>style.visibility</p:attrName>
                                        </p:attrNameLst>
                                      </p:cBhvr>
                                      <p:to>
                                        <p:strVal val="visible"/>
                                      </p:to>
                                    </p:set>
                                    <p:animEffect transition="in" filter="fade">
                                      <p:cBhvr>
                                        <p:cTn id="15" dur="1000"/>
                                        <p:tgtEl>
                                          <p:spTgt spid="264195">
                                            <p:txEl>
                                              <p:pRg st="2" end="2"/>
                                            </p:txEl>
                                          </p:spTgt>
                                        </p:tgtEl>
                                      </p:cBhvr>
                                    </p:animEffect>
                                    <p:anim calcmode="lin" valueType="num">
                                      <p:cBhvr>
                                        <p:cTn id="16" dur="1000" fill="hold"/>
                                        <p:tgtEl>
                                          <p:spTgt spid="264195">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264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64195">
                                            <p:txEl>
                                              <p:pRg st="3" end="3"/>
                                            </p:txEl>
                                          </p:spTgt>
                                        </p:tgtEl>
                                        <p:attrNameLst>
                                          <p:attrName>style.visibility</p:attrName>
                                        </p:attrNameLst>
                                      </p:cBhvr>
                                      <p:to>
                                        <p:strVal val="visible"/>
                                      </p:to>
                                    </p:set>
                                    <p:animEffect transition="in" filter="slide(fromBottom)">
                                      <p:cBhvr>
                                        <p:cTn id="22" dur="500"/>
                                        <p:tgtEl>
                                          <p:spTgt spid="264195">
                                            <p:txEl>
                                              <p:pRg st="3" end="3"/>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264195">
                                            <p:txEl>
                                              <p:pRg st="4" end="4"/>
                                            </p:txEl>
                                          </p:spTgt>
                                        </p:tgtEl>
                                        <p:attrNameLst>
                                          <p:attrName>style.visibility</p:attrName>
                                        </p:attrNameLst>
                                      </p:cBhvr>
                                      <p:to>
                                        <p:strVal val="visible"/>
                                      </p:to>
                                    </p:set>
                                    <p:animEffect transition="in" filter="slide(fromBottom)">
                                      <p:cBhvr>
                                        <p:cTn id="25" dur="500"/>
                                        <p:tgtEl>
                                          <p:spTgt spid="264195">
                                            <p:txEl>
                                              <p:pRg st="4" end="4"/>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264195">
                                            <p:txEl>
                                              <p:pRg st="5" end="5"/>
                                            </p:txEl>
                                          </p:spTgt>
                                        </p:tgtEl>
                                        <p:attrNameLst>
                                          <p:attrName>style.visibility</p:attrName>
                                        </p:attrNameLst>
                                      </p:cBhvr>
                                      <p:to>
                                        <p:strVal val="visible"/>
                                      </p:to>
                                    </p:set>
                                    <p:animEffect transition="in" filter="slide(fromBottom)">
                                      <p:cBhvr>
                                        <p:cTn id="28" dur="500"/>
                                        <p:tgtEl>
                                          <p:spTgt spid="264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descr="Rectangle: Click to edit Master text styles&#10;Second level&#10;Third level&#10;Fourth level&#10;Fifth level"/>
          <p:cNvSpPr>
            <a:spLocks noGrp="1" noChangeArrowheads="1"/>
          </p:cNvSpPr>
          <p:nvPr>
            <p:ph type="body" idx="4294967295"/>
          </p:nvPr>
        </p:nvSpPr>
        <p:spPr>
          <a:xfrm>
            <a:off x="490194" y="1140643"/>
            <a:ext cx="8210746" cy="5341119"/>
          </a:xfrm>
        </p:spPr>
        <p:txBody>
          <a:bodyPr/>
          <a:lstStyle/>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目标：将分支的开销降为 </a:t>
            </a:r>
            <a:r>
              <a:rPr lang="en-US" altLang="zh-CN" sz="2800" dirty="0">
                <a:latin typeface="微软雅黑" panose="020B0503020204020204" pitchFamily="34" charset="-122"/>
                <a:ea typeface="微软雅黑" panose="020B0503020204020204" pitchFamily="34" charset="-122"/>
              </a:rPr>
              <a:t>0</a:t>
            </a:r>
          </a:p>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方法：利用分支目标缓冲器</a:t>
            </a: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将</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分支成功的分支指令的地址</a:t>
            </a:r>
            <a:r>
              <a:rPr lang="zh-CN" altLang="en-US" sz="2400" dirty="0">
                <a:latin typeface="微软雅黑" panose="020B0503020204020204" pitchFamily="34" charset="-122"/>
                <a:ea typeface="微软雅黑" panose="020B0503020204020204" pitchFamily="34" charset="-122"/>
              </a:rPr>
              <a:t>和它的</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分支目标地址</a:t>
            </a:r>
            <a:r>
              <a:rPr lang="zh-CN" altLang="en-US" sz="2400" dirty="0">
                <a:latin typeface="微软雅黑" panose="020B0503020204020204" pitchFamily="34" charset="-122"/>
                <a:ea typeface="微软雅黑" panose="020B0503020204020204" pitchFamily="34" charset="-122"/>
              </a:rPr>
              <a:t>都放到一个缓冲区中保存起来，缓冲区以</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分支指令的地址</a:t>
            </a:r>
            <a:r>
              <a:rPr lang="zh-CN" altLang="en-US" sz="2400" dirty="0">
                <a:latin typeface="微软雅黑" panose="020B0503020204020204" pitchFamily="34" charset="-122"/>
                <a:ea typeface="微软雅黑" panose="020B0503020204020204" pitchFamily="34" charset="-122"/>
              </a:rPr>
              <a:t>作为标识。</a:t>
            </a: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这个缓冲区就是分支目标缓冲器（</a:t>
            </a:r>
            <a:r>
              <a:rPr lang="en-US" altLang="zh-CN" sz="2400" dirty="0">
                <a:latin typeface="微软雅黑" panose="020B0503020204020204" pitchFamily="34" charset="-122"/>
                <a:ea typeface="微软雅黑" panose="020B0503020204020204" pitchFamily="34" charset="-122"/>
              </a:rPr>
              <a:t>Branch-Target Buffer</a:t>
            </a:r>
            <a:r>
              <a:rPr lang="zh-CN" altLang="en-US" sz="2400" dirty="0">
                <a:latin typeface="微软雅黑" panose="020B0503020204020204" pitchFamily="34" charset="-122"/>
                <a:ea typeface="微软雅黑" panose="020B0503020204020204" pitchFamily="34" charset="-122"/>
              </a:rPr>
              <a:t>，简记为</a:t>
            </a:r>
            <a:r>
              <a:rPr lang="en-US" altLang="zh-CN" sz="2400" dirty="0">
                <a:latin typeface="微软雅黑" panose="020B0503020204020204" pitchFamily="34" charset="-122"/>
                <a:ea typeface="微软雅黑" panose="020B0503020204020204" pitchFamily="34" charset="-122"/>
              </a:rPr>
              <a:t>BTB</a:t>
            </a:r>
            <a:r>
              <a:rPr lang="zh-CN" altLang="en-US" sz="2400" dirty="0">
                <a:latin typeface="微软雅黑" panose="020B0503020204020204" pitchFamily="34" charset="-122"/>
                <a:ea typeface="微软雅黑" panose="020B0503020204020204" pitchFamily="34" charset="-122"/>
              </a:rPr>
              <a:t>）。 </a:t>
            </a:r>
          </a:p>
        </p:txBody>
      </p:sp>
      <p:sp>
        <p:nvSpPr>
          <p:cNvPr id="4" name="标题 2">
            <a:extLst>
              <a:ext uri="{FF2B5EF4-FFF2-40B4-BE49-F238E27FC236}">
                <a16:creationId xmlns:a16="http://schemas.microsoft.com/office/drawing/2014/main" id="{C66C45D3-CE3A-4E5A-8851-B4F6FBA09238}"/>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kern="0" dirty="0">
                <a:latin typeface="微软雅黑" panose="020B0503020204020204" pitchFamily="34" charset="-122"/>
                <a:ea typeface="微软雅黑" panose="020B0503020204020204" pitchFamily="34" charset="-122"/>
              </a:rPr>
              <a:t>预测目标</a:t>
            </a:r>
            <a:r>
              <a:rPr lang="zh-CN" altLang="en-US" sz="3600" b="0" kern="0" dirty="0">
                <a:latin typeface="微软雅黑" panose="020B0503020204020204" pitchFamily="34" charset="-122"/>
                <a:ea typeface="微软雅黑" panose="020B0503020204020204" pitchFamily="34" charset="-122"/>
              </a:rPr>
              <a:t>：分支目标缓冲器</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44" name="Object 4"/>
          <p:cNvGraphicFramePr>
            <a:graphicFrameLocks noGrp="1" noChangeAspect="1"/>
          </p:cNvGraphicFramePr>
          <p:nvPr>
            <p:ph sz="half" idx="4294967295"/>
            <p:extLst>
              <p:ext uri="{D42A27DB-BD31-4B8C-83A1-F6EECF244321}">
                <p14:modId xmlns:p14="http://schemas.microsoft.com/office/powerpoint/2010/main" val="527461101"/>
              </p:ext>
            </p:extLst>
          </p:nvPr>
        </p:nvGraphicFramePr>
        <p:xfrm>
          <a:off x="1410016" y="1324288"/>
          <a:ext cx="6123322" cy="5155172"/>
        </p:xfrm>
        <a:graphic>
          <a:graphicData uri="http://schemas.openxmlformats.org/presentationml/2006/ole">
            <mc:AlternateContent xmlns:mc="http://schemas.openxmlformats.org/markup-compatibility/2006">
              <mc:Choice xmlns:v="urn:schemas-microsoft-com:vml" Requires="v">
                <p:oleObj spid="_x0000_s21529" name="Picture" r:id="rId3" imgW="3291840" imgH="2772360" progId="Word.Picture.8">
                  <p:embed/>
                </p:oleObj>
              </mc:Choice>
              <mc:Fallback>
                <p:oleObj name="Picture" r:id="rId3" imgW="3291840" imgH="2772360" progId="Word.Picture.8">
                  <p:embed/>
                  <p:pic>
                    <p:nvPicPr>
                      <p:cNvPr id="266244" name="Object 4"/>
                      <p:cNvPicPr>
                        <a:picLocks noChangeAspect="1" noChangeArrowheads="1"/>
                      </p:cNvPicPr>
                      <p:nvPr/>
                    </p:nvPicPr>
                    <p:blipFill>
                      <a:blip r:embed="rId4"/>
                      <a:srcRect/>
                      <a:stretch>
                        <a:fillRect/>
                      </a:stretch>
                    </p:blipFill>
                    <p:spPr bwMode="auto">
                      <a:xfrm>
                        <a:off x="1410016" y="1324288"/>
                        <a:ext cx="6123322" cy="5155172"/>
                      </a:xfrm>
                      <a:prstGeom prst="rect">
                        <a:avLst/>
                      </a:prstGeom>
                      <a:noFill/>
                      <a:extLst/>
                    </p:spPr>
                  </p:pic>
                </p:oleObj>
              </mc:Fallback>
            </mc:AlternateContent>
          </a:graphicData>
        </a:graphic>
      </p:graphicFrame>
      <p:sp>
        <p:nvSpPr>
          <p:cNvPr id="4" name="标题 2">
            <a:extLst>
              <a:ext uri="{FF2B5EF4-FFF2-40B4-BE49-F238E27FC236}">
                <a16:creationId xmlns:a16="http://schemas.microsoft.com/office/drawing/2014/main" id="{1E0563A5-B8C5-4275-BB5D-7CD63261BBC1}"/>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分支目标缓冲器的原理</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descr="Rectangle: Click to edit Master text styles&#10;Second level&#10;Third level&#10;Fourth level&#10;Fifth level"/>
          <p:cNvSpPr>
            <a:spLocks noGrp="1" noChangeArrowheads="1"/>
          </p:cNvSpPr>
          <p:nvPr>
            <p:ph type="body" idx="4294967295"/>
          </p:nvPr>
        </p:nvSpPr>
        <p:spPr>
          <a:xfrm>
            <a:off x="471340" y="1200150"/>
            <a:ext cx="8201320" cy="5037138"/>
          </a:xfrm>
        </p:spPr>
        <p:txBody>
          <a:bodyPr/>
          <a:lstStyle/>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en-US" altLang="zh-CN" sz="2800" dirty="0">
                <a:latin typeface="微软雅黑" panose="020B0503020204020204" pitchFamily="34" charset="-122"/>
                <a:ea typeface="微软雅黑" panose="020B0503020204020204" pitchFamily="34" charset="-122"/>
              </a:rPr>
              <a:t>BTB</a:t>
            </a:r>
            <a:r>
              <a:rPr lang="zh-CN" altLang="en-US" sz="2800" dirty="0">
                <a:latin typeface="微软雅黑" panose="020B0503020204020204" pitchFamily="34" charset="-122"/>
                <a:ea typeface="微软雅黑" panose="020B0503020204020204" pitchFamily="34" charset="-122"/>
              </a:rPr>
              <a:t>可以是用专门的硬件实现的一张表 </a:t>
            </a:r>
          </a:p>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表中的每一项通常有两个字段： </a:t>
            </a: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执行过的成功分支指令的地址</a:t>
            </a:r>
            <a:endParaRPr lang="en-US" altLang="zh-CN" dirty="0">
              <a:latin typeface="微软雅黑" panose="020B0503020204020204" pitchFamily="34" charset="-122"/>
              <a:ea typeface="微软雅黑" panose="020B0503020204020204" pitchFamily="34" charset="-122"/>
            </a:endParaRPr>
          </a:p>
          <a:p>
            <a:pPr marL="1436688" lvl="2" indent="-442913">
              <a:lnSpc>
                <a:spcPts val="3200"/>
              </a:lnSpc>
              <a:spcBef>
                <a:spcPts val="600"/>
              </a:spcBef>
              <a:spcAft>
                <a:spcPts val="600"/>
              </a:spcAft>
              <a:buClr>
                <a:schemeClr val="tx1"/>
              </a:buClr>
              <a:buSzPct val="100000"/>
              <a:buFont typeface="Arial" panose="020B0604020202020204" pitchFamily="34" charset="0"/>
              <a:buChar char="•"/>
              <a:tabLst>
                <a:tab pos="895350" algn="l"/>
              </a:tabLst>
            </a:pPr>
            <a:r>
              <a:rPr lang="zh-CN" altLang="en-US" sz="2000" dirty="0">
                <a:latin typeface="微软雅黑" panose="020B0503020204020204" pitchFamily="34" charset="-122"/>
                <a:ea typeface="微软雅黑" panose="020B0503020204020204" pitchFamily="34" charset="-122"/>
              </a:rPr>
              <a:t>通常是</a:t>
            </a:r>
            <a:r>
              <a:rPr lang="en-US" altLang="zh-CN" sz="2000" dirty="0">
                <a:latin typeface="微软雅黑" panose="020B0503020204020204" pitchFamily="34" charset="-122"/>
                <a:ea typeface="微软雅黑" panose="020B0503020204020204" pitchFamily="34" charset="-122"/>
              </a:rPr>
              <a:t>PC</a:t>
            </a:r>
            <a:r>
              <a:rPr lang="zh-CN" altLang="en-US" sz="2000" dirty="0">
                <a:latin typeface="微软雅黑" panose="020B0503020204020204" pitchFamily="34" charset="-122"/>
                <a:ea typeface="微软雅黑" panose="020B0503020204020204" pitchFamily="34" charset="-122"/>
              </a:rPr>
              <a:t>的低位比特 （</a:t>
            </a:r>
            <a:r>
              <a:rPr lang="zh-CN" altLang="en-US" sz="2000" b="1" dirty="0">
                <a:latin typeface="微软雅黑" panose="020B0503020204020204" pitchFamily="34" charset="-122"/>
                <a:ea typeface="微软雅黑" panose="020B0503020204020204" pitchFamily="34" charset="-122"/>
              </a:rPr>
              <a:t>不需要保持完整的</a:t>
            </a:r>
            <a:r>
              <a:rPr lang="en-US" altLang="zh-CN" sz="2000" b="1" dirty="0">
                <a:latin typeface="微软雅黑" panose="020B0503020204020204" pitchFamily="34" charset="-122"/>
                <a:ea typeface="微软雅黑" panose="020B0503020204020204" pitchFamily="34" charset="-122"/>
              </a:rPr>
              <a:t>PC</a:t>
            </a:r>
            <a:r>
              <a:rPr lang="zh-CN" altLang="en-US" sz="2000" dirty="0">
                <a:latin typeface="微软雅黑" panose="020B0503020204020204" pitchFamily="34" charset="-122"/>
                <a:ea typeface="微软雅黑" panose="020B0503020204020204" pitchFamily="34" charset="-122"/>
              </a:rPr>
              <a:t>）</a:t>
            </a:r>
          </a:p>
          <a:p>
            <a:pPr marL="1436688" lvl="2" indent="-442913">
              <a:lnSpc>
                <a:spcPts val="3200"/>
              </a:lnSpc>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作为该表的匹配标识 </a:t>
            </a:r>
            <a:r>
              <a:rPr lang="en-US" altLang="zh-CN" sz="2000" dirty="0">
                <a:latin typeface="微软雅黑" panose="020B0503020204020204" pitchFamily="34" charset="-122"/>
                <a:ea typeface="微软雅黑" panose="020B0503020204020204" pitchFamily="34" charset="-122"/>
              </a:rPr>
              <a:t>(key)</a:t>
            </a:r>
            <a:endParaRPr lang="zh-CN" altLang="en-US" sz="2000" dirty="0">
              <a:latin typeface="微软雅黑" panose="020B0503020204020204" pitchFamily="34" charset="-122"/>
              <a:ea typeface="微软雅黑" panose="020B0503020204020204" pitchFamily="34" charset="-122"/>
            </a:endParaRP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预测的分支目标地址</a:t>
            </a:r>
          </a:p>
        </p:txBody>
      </p:sp>
      <p:sp>
        <p:nvSpPr>
          <p:cNvPr id="4" name="标题 2">
            <a:extLst>
              <a:ext uri="{FF2B5EF4-FFF2-40B4-BE49-F238E27FC236}">
                <a16:creationId xmlns:a16="http://schemas.microsoft.com/office/drawing/2014/main" id="{DFE41EB3-57DD-4929-930A-A0A28C9D2F06}"/>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分支目标缓冲器的原理</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8290" name="Object 4"/>
          <p:cNvGraphicFramePr>
            <a:graphicFrameLocks noGrp="1" noChangeAspect="1"/>
          </p:cNvGraphicFramePr>
          <p:nvPr>
            <p:ph idx="4294967295"/>
          </p:nvPr>
        </p:nvGraphicFramePr>
        <p:xfrm>
          <a:off x="-36512" y="1268561"/>
          <a:ext cx="8893175" cy="5184775"/>
        </p:xfrm>
        <a:graphic>
          <a:graphicData uri="http://schemas.openxmlformats.org/presentationml/2006/ole">
            <mc:AlternateContent xmlns:mc="http://schemas.openxmlformats.org/markup-compatibility/2006">
              <mc:Choice xmlns:v="urn:schemas-microsoft-com:vml" Requires="v">
                <p:oleObj spid="_x0000_s22552" name="图片" r:id="rId3" imgW="5895514" imgH="3413353" progId="Word.Picture.8">
                  <p:embed/>
                </p:oleObj>
              </mc:Choice>
              <mc:Fallback>
                <p:oleObj name="图片" r:id="rId3" imgW="5895514" imgH="3413353" progId="Word.Picture.8">
                  <p:embed/>
                  <p:pic>
                    <p:nvPicPr>
                      <p:cNvPr id="26829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 y="1268561"/>
                        <a:ext cx="8893175" cy="518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标题 2">
            <a:extLst>
              <a:ext uri="{FF2B5EF4-FFF2-40B4-BE49-F238E27FC236}">
                <a16:creationId xmlns:a16="http://schemas.microsoft.com/office/drawing/2014/main" id="{2210B5F1-376F-4EA2-8806-0A9E42F21F8D}"/>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基于</a:t>
            </a:r>
            <a:r>
              <a:rPr lang="en-US" altLang="zh-CN" sz="3600" b="0" kern="0" dirty="0">
                <a:latin typeface="微软雅黑" panose="020B0503020204020204" pitchFamily="34" charset="-122"/>
                <a:ea typeface="微软雅黑" panose="020B0503020204020204" pitchFamily="34" charset="-122"/>
              </a:rPr>
              <a:t>BTB</a:t>
            </a:r>
            <a:r>
              <a:rPr lang="zh-CN" altLang="en-US" sz="3600" b="0" kern="0" dirty="0">
                <a:latin typeface="微软雅黑" panose="020B0503020204020204" pitchFamily="34" charset="-122"/>
                <a:ea typeface="微软雅黑" panose="020B0503020204020204" pitchFamily="34" charset="-122"/>
              </a:rPr>
              <a:t>的流水线处理</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descr="Rectangle: Click to edit Master text styles&#10;Second level&#10;Third level&#10;Fourth level&#10;Fifth level"/>
          <p:cNvSpPr>
            <a:spLocks noGrp="1" noChangeArrowheads="1"/>
          </p:cNvSpPr>
          <p:nvPr>
            <p:ph type="body" idx="4294967295"/>
          </p:nvPr>
        </p:nvSpPr>
        <p:spPr bwMode="auto">
          <a:xfrm>
            <a:off x="480767" y="1150070"/>
            <a:ext cx="8201319" cy="5279010"/>
          </a:xfrm>
          <a:prstGeom prst="rect">
            <a:avLst/>
          </a:prstGeom>
          <a:noFill/>
          <a:ln/>
        </p:spPr>
        <p:txBody>
          <a:bodyPr>
            <a:normAutofit/>
          </a:bodyPr>
          <a:lstStyle/>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前面，我们所讨论的流水线的最大的局限性</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a:p>
            <a:pPr marL="908050" lvl="1" indent="-457200" eaLnBrk="1" hangingPunct="1">
              <a:lnSpc>
                <a:spcPct val="11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指令必须按序流出（进入流水线）和执行，也就是：</a:t>
            </a:r>
            <a:r>
              <a:rPr lang="en-US" altLang="zh-CN" dirty="0">
                <a:latin typeface="微软雅黑" panose="020B0503020204020204" pitchFamily="34" charset="-122"/>
                <a:ea typeface="微软雅黑" panose="020B0503020204020204" pitchFamily="34" charset="-122"/>
              </a:rPr>
              <a:t>In-Order Execution</a:t>
            </a:r>
            <a:r>
              <a:rPr lang="zh-CN" altLang="en-US" dirty="0">
                <a:latin typeface="微软雅黑" panose="020B0503020204020204" pitchFamily="34" charset="-122"/>
                <a:ea typeface="微软雅黑" panose="020B0503020204020204" pitchFamily="34" charset="-122"/>
              </a:rPr>
              <a:t>（顺序执行）</a:t>
            </a:r>
          </a:p>
          <a:p>
            <a:pPr marL="908050" lvl="1" indent="-457200" eaLnBrk="1" hangingPunct="1">
              <a:lnSpc>
                <a:spcPct val="11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考虑下面一段代码：</a:t>
            </a:r>
          </a:p>
          <a:p>
            <a:pPr marL="801688" lvl="2" indent="92075" eaLnBrk="1" hangingPunct="1">
              <a:lnSpc>
                <a:spcPct val="110000"/>
              </a:lnSpc>
              <a:spcBef>
                <a:spcPct val="0"/>
              </a:spcBef>
              <a:spcAft>
                <a:spcPts val="0"/>
              </a:spcAft>
              <a:buFont typeface="Wingdings" pitchFamily="2" charset="2"/>
              <a:buNone/>
            </a:pPr>
            <a:r>
              <a:rPr lang="en-US" dirty="0">
                <a:solidFill>
                  <a:srgbClr val="330AE0"/>
                </a:solidFill>
                <a:latin typeface="Tw Cen MT" panose="020B0602020104020603" pitchFamily="34" charset="0"/>
                <a:sym typeface="宋体" pitchFamily="2" charset="-122"/>
              </a:rPr>
              <a:t>DIV.D	</a:t>
            </a:r>
            <a:r>
              <a:rPr lang="en-US" b="1" dirty="0">
                <a:solidFill>
                  <a:srgbClr val="FF0000"/>
                </a:solidFill>
                <a:latin typeface="Tw Cen MT" panose="020B0602020104020603" pitchFamily="34" charset="0"/>
                <a:sym typeface="宋体" pitchFamily="2" charset="-122"/>
              </a:rPr>
              <a:t>F4</a:t>
            </a:r>
            <a:r>
              <a:rPr lang="zh-CN" altLang="en-US" dirty="0">
                <a:solidFill>
                  <a:srgbClr val="330AE0"/>
                </a:solidFill>
                <a:latin typeface="Tw Cen MT" panose="020B0602020104020603" pitchFamily="34" charset="0"/>
                <a:sym typeface="宋体" pitchFamily="2" charset="-122"/>
              </a:rPr>
              <a:t>，</a:t>
            </a:r>
            <a:r>
              <a:rPr lang="en-US" dirty="0">
                <a:solidFill>
                  <a:srgbClr val="330AE0"/>
                </a:solidFill>
                <a:latin typeface="Tw Cen MT" panose="020B0602020104020603" pitchFamily="34" charset="0"/>
                <a:sym typeface="宋体" pitchFamily="2" charset="-122"/>
              </a:rPr>
              <a:t>F0</a:t>
            </a:r>
            <a:r>
              <a:rPr lang="zh-CN" altLang="en-US" dirty="0">
                <a:solidFill>
                  <a:srgbClr val="330AE0"/>
                </a:solidFill>
                <a:latin typeface="Tw Cen MT" panose="020B0602020104020603" pitchFamily="34" charset="0"/>
                <a:sym typeface="宋体" pitchFamily="2" charset="-122"/>
              </a:rPr>
              <a:t>，</a:t>
            </a:r>
            <a:r>
              <a:rPr lang="en-US" dirty="0">
                <a:solidFill>
                  <a:srgbClr val="330AE0"/>
                </a:solidFill>
                <a:latin typeface="Tw Cen MT" panose="020B0602020104020603" pitchFamily="34" charset="0"/>
                <a:sym typeface="宋体" pitchFamily="2" charset="-122"/>
              </a:rPr>
              <a:t>F2</a:t>
            </a:r>
            <a:endParaRPr lang="zh-CN" altLang="en-US" dirty="0">
              <a:solidFill>
                <a:srgbClr val="330AE0"/>
              </a:solidFill>
              <a:latin typeface="Tw Cen MT" panose="020B0602020104020603" pitchFamily="34" charset="0"/>
              <a:sym typeface="宋体" pitchFamily="2" charset="-122"/>
            </a:endParaRPr>
          </a:p>
          <a:p>
            <a:pPr marL="801688" lvl="2" indent="92075" eaLnBrk="1" hangingPunct="1">
              <a:lnSpc>
                <a:spcPct val="110000"/>
              </a:lnSpc>
              <a:spcBef>
                <a:spcPct val="0"/>
              </a:spcBef>
              <a:spcAft>
                <a:spcPts val="0"/>
              </a:spcAft>
              <a:buFont typeface="Wingdings" pitchFamily="2" charset="2"/>
              <a:buNone/>
            </a:pPr>
            <a:r>
              <a:rPr lang="en-US" dirty="0">
                <a:solidFill>
                  <a:srgbClr val="330AE0"/>
                </a:solidFill>
                <a:latin typeface="Tw Cen MT" panose="020B0602020104020603" pitchFamily="34" charset="0"/>
                <a:sym typeface="宋体" pitchFamily="2" charset="-122"/>
              </a:rPr>
              <a:t>SUB.D	F10</a:t>
            </a:r>
            <a:r>
              <a:rPr lang="zh-CN" altLang="en-US" dirty="0">
                <a:solidFill>
                  <a:srgbClr val="330AE0"/>
                </a:solidFill>
                <a:latin typeface="Tw Cen MT" panose="020B0602020104020603" pitchFamily="34" charset="0"/>
                <a:sym typeface="宋体" pitchFamily="2" charset="-122"/>
              </a:rPr>
              <a:t>，</a:t>
            </a:r>
            <a:r>
              <a:rPr lang="en-US" b="1" dirty="0">
                <a:solidFill>
                  <a:srgbClr val="FF0000"/>
                </a:solidFill>
                <a:latin typeface="Tw Cen MT" panose="020B0602020104020603" pitchFamily="34" charset="0"/>
                <a:sym typeface="宋体" pitchFamily="2" charset="-122"/>
              </a:rPr>
              <a:t>F4</a:t>
            </a:r>
            <a:r>
              <a:rPr lang="zh-CN" altLang="en-US" dirty="0">
                <a:solidFill>
                  <a:srgbClr val="330AE0"/>
                </a:solidFill>
                <a:latin typeface="Tw Cen MT" panose="020B0602020104020603" pitchFamily="34" charset="0"/>
                <a:sym typeface="宋体" pitchFamily="2" charset="-122"/>
              </a:rPr>
              <a:t>，</a:t>
            </a:r>
            <a:r>
              <a:rPr lang="en-US" dirty="0">
                <a:solidFill>
                  <a:srgbClr val="330AE0"/>
                </a:solidFill>
                <a:latin typeface="Tw Cen MT" panose="020B0602020104020603" pitchFamily="34" charset="0"/>
                <a:sym typeface="宋体" pitchFamily="2" charset="-122"/>
              </a:rPr>
              <a:t>F6 </a:t>
            </a:r>
            <a:endParaRPr lang="zh-CN" altLang="en-US" dirty="0">
              <a:solidFill>
                <a:srgbClr val="330AE0"/>
              </a:solidFill>
              <a:latin typeface="Tw Cen MT" panose="020B0602020104020603" pitchFamily="34" charset="0"/>
              <a:sym typeface="宋体" pitchFamily="2" charset="-122"/>
            </a:endParaRPr>
          </a:p>
          <a:p>
            <a:pPr marL="801688" lvl="2" indent="92075" eaLnBrk="1" hangingPunct="1">
              <a:lnSpc>
                <a:spcPct val="110000"/>
              </a:lnSpc>
              <a:spcBef>
                <a:spcPct val="0"/>
              </a:spcBef>
              <a:spcAft>
                <a:spcPts val="1200"/>
              </a:spcAft>
              <a:buFont typeface="Wingdings" pitchFamily="2" charset="2"/>
              <a:buNone/>
            </a:pPr>
            <a:r>
              <a:rPr lang="en-US" dirty="0">
                <a:solidFill>
                  <a:srgbClr val="330AE0"/>
                </a:solidFill>
                <a:latin typeface="Tw Cen MT" panose="020B0602020104020603" pitchFamily="34" charset="0"/>
                <a:sym typeface="宋体" pitchFamily="2" charset="-122"/>
              </a:rPr>
              <a:t>ADD.D	F12</a:t>
            </a:r>
            <a:r>
              <a:rPr lang="zh-CN" altLang="en-US" dirty="0">
                <a:solidFill>
                  <a:srgbClr val="330AE0"/>
                </a:solidFill>
                <a:latin typeface="Tw Cen MT" panose="020B0602020104020603" pitchFamily="34" charset="0"/>
                <a:sym typeface="宋体" pitchFamily="2" charset="-122"/>
              </a:rPr>
              <a:t>，</a:t>
            </a:r>
            <a:r>
              <a:rPr lang="en-US" dirty="0">
                <a:solidFill>
                  <a:srgbClr val="330AE0"/>
                </a:solidFill>
                <a:latin typeface="Tw Cen MT" panose="020B0602020104020603" pitchFamily="34" charset="0"/>
                <a:sym typeface="宋体" pitchFamily="2" charset="-122"/>
              </a:rPr>
              <a:t>F6</a:t>
            </a:r>
            <a:r>
              <a:rPr lang="zh-CN" altLang="en-US" dirty="0">
                <a:solidFill>
                  <a:srgbClr val="330AE0"/>
                </a:solidFill>
                <a:latin typeface="Tw Cen MT" panose="020B0602020104020603" pitchFamily="34" charset="0"/>
                <a:sym typeface="宋体" pitchFamily="2" charset="-122"/>
              </a:rPr>
              <a:t>，</a:t>
            </a:r>
            <a:r>
              <a:rPr lang="en-US" dirty="0">
                <a:solidFill>
                  <a:srgbClr val="330AE0"/>
                </a:solidFill>
                <a:latin typeface="Tw Cen MT" panose="020B0602020104020603" pitchFamily="34" charset="0"/>
                <a:sym typeface="宋体" pitchFamily="2" charset="-122"/>
              </a:rPr>
              <a:t>F14</a:t>
            </a:r>
            <a:endParaRPr lang="zh-CN" altLang="en-US" dirty="0">
              <a:solidFill>
                <a:srgbClr val="330AE0"/>
              </a:solidFill>
              <a:latin typeface="Tw Cen MT" panose="020B0602020104020603" pitchFamily="34" charset="0"/>
              <a:sym typeface="宋体" pitchFamily="2" charset="-122"/>
            </a:endParaRPr>
          </a:p>
          <a:p>
            <a:pPr marL="1450975" lvl="2" indent="-457200">
              <a:lnSpc>
                <a:spcPct val="110000"/>
              </a:lnSpc>
              <a:spcBef>
                <a:spcPts val="0"/>
              </a:spcBef>
              <a:spcAft>
                <a:spcPts val="600"/>
              </a:spcAft>
              <a:buClr>
                <a:schemeClr val="tx1"/>
              </a:buClr>
              <a:buFont typeface="Arial" panose="020B0604020202020204" pitchFamily="34" charset="0"/>
              <a:buChar char="•"/>
            </a:pPr>
            <a:r>
              <a:rPr lang="en-US" sz="2000" dirty="0">
                <a:latin typeface="微软雅黑" panose="020B0503020204020204" pitchFamily="34" charset="-122"/>
                <a:ea typeface="微软雅黑" panose="020B0503020204020204" pitchFamily="34" charset="-122"/>
                <a:sym typeface="宋体" pitchFamily="2" charset="-122"/>
              </a:rPr>
              <a:t>SUB.D</a:t>
            </a:r>
            <a:r>
              <a:rPr lang="zh-CN" altLang="en-US" sz="2000" dirty="0">
                <a:latin typeface="微软雅黑" panose="020B0503020204020204" pitchFamily="34" charset="-122"/>
                <a:ea typeface="微软雅黑" panose="020B0503020204020204" pitchFamily="34" charset="-122"/>
                <a:sym typeface="宋体" pitchFamily="2" charset="-122"/>
              </a:rPr>
              <a:t>指令与</a:t>
            </a:r>
            <a:r>
              <a:rPr lang="en-US" sz="2000" dirty="0">
                <a:latin typeface="微软雅黑" panose="020B0503020204020204" pitchFamily="34" charset="-122"/>
                <a:ea typeface="微软雅黑" panose="020B0503020204020204" pitchFamily="34" charset="-122"/>
                <a:sym typeface="宋体" pitchFamily="2" charset="-122"/>
              </a:rPr>
              <a:t>DIV.D</a:t>
            </a:r>
            <a:r>
              <a:rPr lang="zh-CN" altLang="en-US" sz="2000" dirty="0">
                <a:latin typeface="微软雅黑" panose="020B0503020204020204" pitchFamily="34" charset="-122"/>
                <a:ea typeface="微软雅黑" panose="020B0503020204020204" pitchFamily="34" charset="-122"/>
                <a:sym typeface="宋体" pitchFamily="2" charset="-122"/>
              </a:rPr>
              <a:t>指令关于</a:t>
            </a:r>
            <a:r>
              <a:rPr lang="en-US" sz="2000" dirty="0">
                <a:latin typeface="微软雅黑" panose="020B0503020204020204" pitchFamily="34" charset="-122"/>
                <a:ea typeface="微软雅黑" panose="020B0503020204020204" pitchFamily="34" charset="-122"/>
                <a:sym typeface="宋体" pitchFamily="2" charset="-122"/>
              </a:rPr>
              <a:t>F4</a:t>
            </a:r>
            <a:r>
              <a:rPr lang="zh-CN" altLang="en-US" sz="2000" dirty="0">
                <a:latin typeface="微软雅黑" panose="020B0503020204020204" pitchFamily="34" charset="-122"/>
                <a:ea typeface="微软雅黑" panose="020B0503020204020204" pitchFamily="34" charset="-122"/>
                <a:sym typeface="宋体" pitchFamily="2" charset="-122"/>
              </a:rPr>
              <a:t>相关，导致流水线停顿；</a:t>
            </a:r>
          </a:p>
          <a:p>
            <a:pPr marL="1450975" lvl="2" indent="-457200">
              <a:lnSpc>
                <a:spcPct val="110000"/>
              </a:lnSpc>
              <a:buClr>
                <a:schemeClr val="tx1"/>
              </a:buClr>
              <a:buFont typeface="Arial" panose="020B0604020202020204" pitchFamily="34" charset="0"/>
              <a:buChar char="•"/>
            </a:pPr>
            <a:r>
              <a:rPr lang="en-US" sz="2000" b="1" dirty="0">
                <a:latin typeface="微软雅黑" panose="020B0503020204020204" pitchFamily="34" charset="-122"/>
                <a:ea typeface="微软雅黑" panose="020B0503020204020204" pitchFamily="34" charset="-122"/>
                <a:sym typeface="宋体" pitchFamily="2" charset="-122"/>
              </a:rPr>
              <a:t>ADD.D</a:t>
            </a:r>
            <a:r>
              <a:rPr lang="zh-CN" altLang="en-US" sz="2000" b="1" dirty="0">
                <a:latin typeface="微软雅黑" panose="020B0503020204020204" pitchFamily="34" charset="-122"/>
                <a:ea typeface="微软雅黑" panose="020B0503020204020204" pitchFamily="34" charset="-122"/>
                <a:sym typeface="宋体" pitchFamily="2" charset="-122"/>
              </a:rPr>
              <a:t>指令与前面的指令都没有关系，但其处理也因此受阻</a:t>
            </a:r>
            <a:r>
              <a:rPr lang="zh-CN" altLang="en-US" sz="2000" dirty="0">
                <a:latin typeface="微软雅黑" panose="020B0503020204020204" pitchFamily="34" charset="-122"/>
                <a:ea typeface="微软雅黑" panose="020B0503020204020204" pitchFamily="34" charset="-122"/>
                <a:sym typeface="宋体" pitchFamily="2" charset="-122"/>
              </a:rPr>
              <a:t>；</a:t>
            </a:r>
            <a:endParaRPr lang="en-US" altLang="zh-CN" sz="2000" dirty="0">
              <a:latin typeface="微软雅黑" panose="020B0503020204020204" pitchFamily="34" charset="-122"/>
              <a:ea typeface="微软雅黑" panose="020B0503020204020204" pitchFamily="34" charset="-122"/>
              <a:sym typeface="宋体" pitchFamily="2" charset="-122"/>
            </a:endParaRPr>
          </a:p>
          <a:p>
            <a:pPr marL="1450975" lvl="2" indent="-457200">
              <a:lnSpc>
                <a:spcPct val="110000"/>
              </a:lnSpc>
              <a:buClr>
                <a:schemeClr val="tx1"/>
              </a:buClr>
              <a:buFont typeface="Arial" panose="020B0604020202020204" pitchFamily="34" charset="0"/>
              <a:buChar char="•"/>
            </a:pPr>
            <a:r>
              <a:rPr lang="zh-CN" altLang="en-US" sz="2000" dirty="0" smtClean="0">
                <a:solidFill>
                  <a:srgbClr val="FF0000"/>
                </a:solidFill>
                <a:latin typeface="微软雅黑" panose="020B0503020204020204" pitchFamily="34" charset="-122"/>
                <a:ea typeface="微软雅黑" panose="020B0503020204020204" pitchFamily="34" charset="-122"/>
              </a:rPr>
              <a:t>有没有方法</a:t>
            </a:r>
            <a:r>
              <a:rPr lang="zh-CN" altLang="en-US" sz="2000" dirty="0" smtClean="0">
                <a:solidFill>
                  <a:srgbClr val="FF0000"/>
                </a:solidFill>
                <a:latin typeface="微软雅黑" panose="020B0503020204020204" pitchFamily="34" charset="-122"/>
                <a:ea typeface="微软雅黑" panose="020B0503020204020204" pitchFamily="34" charset="-122"/>
              </a:rPr>
              <a:t>来突破这里的限制，继续</a:t>
            </a:r>
            <a:r>
              <a:rPr lang="zh-CN" altLang="en-US" sz="2000" dirty="0">
                <a:solidFill>
                  <a:srgbClr val="FF0000"/>
                </a:solidFill>
                <a:latin typeface="微软雅黑" panose="020B0503020204020204" pitchFamily="34" charset="-122"/>
                <a:ea typeface="微软雅黑" panose="020B0503020204020204" pitchFamily="34" charset="-122"/>
              </a:rPr>
              <a:t>提升流水线性能？</a:t>
            </a:r>
          </a:p>
        </p:txBody>
      </p:sp>
      <p:sp>
        <p:nvSpPr>
          <p:cNvPr id="5" name="标题 1">
            <a:extLst>
              <a:ext uri="{FF2B5EF4-FFF2-40B4-BE49-F238E27FC236}">
                <a16:creationId xmlns:a16="http://schemas.microsoft.com/office/drawing/2014/main" id="{8146D135-C4D5-43F9-8A68-E11244DB7DBF}"/>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dirty="0">
                <a:latin typeface="微软雅黑" panose="020B0503020204020204" pitchFamily="34" charset="-122"/>
                <a:ea typeface="微软雅黑" panose="020B0503020204020204" pitchFamily="34" charset="-122"/>
                <a:sym typeface="黑体" pitchFamily="49" charset="-122"/>
              </a:rPr>
              <a:t>指令的动态调度</a:t>
            </a:r>
            <a:endParaRPr lang="zh-CN" altLang="en-US" sz="36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wipe(down)">
                                      <p:cBhvr>
                                        <p:cTn id="7" dur="500"/>
                                        <p:tgtEl>
                                          <p:spTgt spid="17411">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7411">
                                            <p:txEl>
                                              <p:pRg st="3" end="3"/>
                                            </p:txEl>
                                          </p:spTgt>
                                        </p:tgtEl>
                                        <p:attrNameLst>
                                          <p:attrName>style.visibility</p:attrName>
                                        </p:attrNameLst>
                                      </p:cBhvr>
                                      <p:to>
                                        <p:strVal val="visible"/>
                                      </p:to>
                                    </p:set>
                                    <p:animEffect transition="in" filter="wipe(down)">
                                      <p:cBhvr>
                                        <p:cTn id="10" dur="500"/>
                                        <p:tgtEl>
                                          <p:spTgt spid="17411">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7411">
                                            <p:txEl>
                                              <p:pRg st="4" end="4"/>
                                            </p:txEl>
                                          </p:spTgt>
                                        </p:tgtEl>
                                        <p:attrNameLst>
                                          <p:attrName>style.visibility</p:attrName>
                                        </p:attrNameLst>
                                      </p:cBhvr>
                                      <p:to>
                                        <p:strVal val="visible"/>
                                      </p:to>
                                    </p:set>
                                    <p:animEffect transition="in" filter="wipe(down)">
                                      <p:cBhvr>
                                        <p:cTn id="13" dur="500"/>
                                        <p:tgtEl>
                                          <p:spTgt spid="17411">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7411">
                                            <p:txEl>
                                              <p:pRg st="5" end="5"/>
                                            </p:txEl>
                                          </p:spTgt>
                                        </p:tgtEl>
                                        <p:attrNameLst>
                                          <p:attrName>style.visibility</p:attrName>
                                        </p:attrNameLst>
                                      </p:cBhvr>
                                      <p:to>
                                        <p:strVal val="visible"/>
                                      </p:to>
                                    </p:set>
                                    <p:animEffect transition="in" filter="wipe(down)">
                                      <p:cBhvr>
                                        <p:cTn id="16" dur="500"/>
                                        <p:tgtEl>
                                          <p:spTgt spid="17411">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7411">
                                            <p:txEl>
                                              <p:pRg st="6" end="6"/>
                                            </p:txEl>
                                          </p:spTgt>
                                        </p:tgtEl>
                                        <p:attrNameLst>
                                          <p:attrName>style.visibility</p:attrName>
                                        </p:attrNameLst>
                                      </p:cBhvr>
                                      <p:to>
                                        <p:strVal val="visible"/>
                                      </p:to>
                                    </p:set>
                                    <p:animEffect transition="in" filter="wipe(down)">
                                      <p:cBhvr>
                                        <p:cTn id="21" dur="500"/>
                                        <p:tgtEl>
                                          <p:spTgt spid="17411">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7411">
                                            <p:txEl>
                                              <p:pRg st="7" end="7"/>
                                            </p:txEl>
                                          </p:spTgt>
                                        </p:tgtEl>
                                        <p:attrNameLst>
                                          <p:attrName>style.visibility</p:attrName>
                                        </p:attrNameLst>
                                      </p:cBhvr>
                                      <p:to>
                                        <p:strVal val="visible"/>
                                      </p:to>
                                    </p:set>
                                    <p:animEffect transition="in" filter="wipe(down)">
                                      <p:cBhvr>
                                        <p:cTn id="24" dur="500"/>
                                        <p:tgtEl>
                                          <p:spTgt spid="17411">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4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1601" name="Group 49"/>
          <p:cNvGraphicFramePr>
            <a:graphicFrameLocks noGrp="1"/>
          </p:cNvGraphicFramePr>
          <p:nvPr>
            <p:ph sz="half" idx="4294967295"/>
            <p:extLst>
              <p:ext uri="{D42A27DB-BD31-4B8C-83A1-F6EECF244321}">
                <p14:modId xmlns:p14="http://schemas.microsoft.com/office/powerpoint/2010/main" val="2500517075"/>
              </p:ext>
            </p:extLst>
          </p:nvPr>
        </p:nvGraphicFramePr>
        <p:xfrm>
          <a:off x="1093354" y="1556792"/>
          <a:ext cx="7056437" cy="3511551"/>
        </p:xfrm>
        <a:graphic>
          <a:graphicData uri="http://schemas.openxmlformats.org/drawingml/2006/table">
            <a:tbl>
              <a:tblPr/>
              <a:tblGrid>
                <a:gridCol w="25209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728787">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tblGrid>
              <a:tr h="704850">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a:ln>
                            <a:noFill/>
                          </a:ln>
                          <a:solidFill>
                            <a:srgbClr val="E24C05"/>
                          </a:solidFill>
                          <a:effectLst/>
                          <a:latin typeface="微软雅黑" pitchFamily="34" charset="-122"/>
                          <a:ea typeface="微软雅黑" pitchFamily="34" charset="-122"/>
                        </a:rPr>
                        <a:t>指令在</a:t>
                      </a:r>
                      <a:r>
                        <a:rPr kumimoji="1" lang="en-US" altLang="zh-CN" sz="2400" b="1" i="0" u="none" strike="noStrike" cap="none" normalizeH="0" baseline="0" dirty="0">
                          <a:ln>
                            <a:noFill/>
                          </a:ln>
                          <a:solidFill>
                            <a:srgbClr val="E24C05"/>
                          </a:solidFill>
                          <a:effectLst/>
                          <a:latin typeface="微软雅黑" pitchFamily="34" charset="-122"/>
                          <a:ea typeface="微软雅黑" pitchFamily="34" charset="-122"/>
                        </a:rPr>
                        <a:t>BTB</a:t>
                      </a:r>
                      <a:r>
                        <a:rPr kumimoji="1" lang="zh-CN" altLang="en-US" sz="2400" b="1" i="0" u="none" strike="noStrike" cap="none" normalizeH="0" baseline="0" dirty="0">
                          <a:ln>
                            <a:noFill/>
                          </a:ln>
                          <a:solidFill>
                            <a:srgbClr val="E24C05"/>
                          </a:solidFill>
                          <a:effectLst/>
                          <a:latin typeface="微软雅黑" pitchFamily="34" charset="-122"/>
                          <a:ea typeface="微软雅黑" pitchFamily="34" charset="-122"/>
                        </a:rPr>
                        <a:t>中？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a:ln>
                            <a:noFill/>
                          </a:ln>
                          <a:solidFill>
                            <a:srgbClr val="E24C05"/>
                          </a:solidFill>
                          <a:effectLst/>
                          <a:latin typeface="微软雅黑" pitchFamily="34" charset="-122"/>
                          <a:ea typeface="微软雅黑" pitchFamily="34" charset="-122"/>
                        </a:rPr>
                        <a:t>预测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a:ln>
                            <a:noFill/>
                          </a:ln>
                          <a:solidFill>
                            <a:srgbClr val="E24C05"/>
                          </a:solidFill>
                          <a:effectLst/>
                          <a:latin typeface="微软雅黑" pitchFamily="34" charset="-122"/>
                          <a:ea typeface="微软雅黑" pitchFamily="34" charset="-122"/>
                        </a:rPr>
                        <a:t>实际情况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a:ln>
                            <a:noFill/>
                          </a:ln>
                          <a:solidFill>
                            <a:srgbClr val="E24C05"/>
                          </a:solidFill>
                          <a:effectLst/>
                          <a:latin typeface="微软雅黑" pitchFamily="34" charset="-122"/>
                          <a:ea typeface="微软雅黑" pitchFamily="34" charset="-122"/>
                        </a:rPr>
                        <a:t>延迟周期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0563">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dirty="0">
                          <a:ln>
                            <a:noFill/>
                          </a:ln>
                          <a:solidFill>
                            <a:schemeClr val="tx1"/>
                          </a:solidFill>
                          <a:effectLst/>
                          <a:latin typeface="微软雅黑" pitchFamily="34" charset="-122"/>
                          <a:ea typeface="微软雅黑" pitchFamily="34" charset="-122"/>
                        </a:rPr>
                        <a:t>是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dirty="0">
                          <a:ln>
                            <a:noFill/>
                          </a:ln>
                          <a:solidFill>
                            <a:schemeClr val="tx1"/>
                          </a:solidFill>
                          <a:effectLst/>
                          <a:latin typeface="微软雅黑" pitchFamily="34" charset="-122"/>
                          <a:ea typeface="微软雅黑" pitchFamily="34" charset="-122"/>
                        </a:rPr>
                        <a:t>成功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dirty="0">
                          <a:ln>
                            <a:noFill/>
                          </a:ln>
                          <a:solidFill>
                            <a:schemeClr val="tx1"/>
                          </a:solidFill>
                          <a:effectLst/>
                          <a:latin typeface="微软雅黑" pitchFamily="34" charset="-122"/>
                          <a:ea typeface="微软雅黑" pitchFamily="34" charset="-122"/>
                        </a:rPr>
                        <a:t>成功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2400" b="0" i="0" u="none" strike="noStrike" cap="none" normalizeH="0" baseline="0">
                          <a:ln>
                            <a:noFill/>
                          </a:ln>
                          <a:solidFill>
                            <a:schemeClr val="tx1"/>
                          </a:solidFill>
                          <a:effectLst/>
                          <a:latin typeface="微软雅黑" pitchFamily="34" charset="-122"/>
                          <a:ea typeface="微软雅黑" pitchFamily="34" charset="-122"/>
                        </a:rPr>
                        <a:t>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4850">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rPr>
                        <a:t>是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dirty="0">
                          <a:ln>
                            <a:noFill/>
                          </a:ln>
                          <a:solidFill>
                            <a:schemeClr val="tx1"/>
                          </a:solidFill>
                          <a:effectLst/>
                          <a:latin typeface="微软雅黑" pitchFamily="34" charset="-122"/>
                          <a:ea typeface="微软雅黑" pitchFamily="34" charset="-122"/>
                        </a:rPr>
                        <a:t>成功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dirty="0">
                          <a:ln>
                            <a:noFill/>
                          </a:ln>
                          <a:solidFill>
                            <a:schemeClr val="tx1"/>
                          </a:solidFill>
                          <a:effectLst/>
                          <a:latin typeface="微软雅黑" pitchFamily="34" charset="-122"/>
                          <a:ea typeface="微软雅黑" pitchFamily="34" charset="-122"/>
                        </a:rPr>
                        <a:t>不成功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2400" b="0" i="0" u="none" strike="noStrike" cap="none" normalizeH="0" baseline="0">
                          <a:ln>
                            <a:noFill/>
                          </a:ln>
                          <a:solidFill>
                            <a:schemeClr val="tx1"/>
                          </a:solidFill>
                          <a:effectLst/>
                          <a:latin typeface="微软雅黑" pitchFamily="34" charset="-122"/>
                          <a:ea typeface="微软雅黑" pitchFamily="34" charset="-122"/>
                        </a:rPr>
                        <a:t>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6438">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dirty="0">
                          <a:ln>
                            <a:noFill/>
                          </a:ln>
                          <a:solidFill>
                            <a:schemeClr val="tx1"/>
                          </a:solidFill>
                          <a:effectLst/>
                          <a:latin typeface="微软雅黑" pitchFamily="34" charset="-122"/>
                          <a:ea typeface="微软雅黑" pitchFamily="34" charset="-122"/>
                        </a:rPr>
                        <a:t>不是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2400" b="0"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rPr>
                        <a:t>成功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2400" b="0" i="0" u="none" strike="noStrike" cap="none" normalizeH="0" baseline="0">
                          <a:ln>
                            <a:noFill/>
                          </a:ln>
                          <a:solidFill>
                            <a:schemeClr val="tx1"/>
                          </a:solidFill>
                          <a:effectLst/>
                          <a:latin typeface="微软雅黑" pitchFamily="34" charset="-122"/>
                          <a:ea typeface="微软雅黑" pitchFamily="34" charset="-122"/>
                        </a:rPr>
                        <a:t>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4850">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rPr>
                        <a:t>不是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2400" b="0"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rPr>
                        <a:t>不成功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2400" b="0" i="0" u="none" strike="noStrike" cap="none" normalizeH="0" baseline="0" dirty="0">
                          <a:ln>
                            <a:noFill/>
                          </a:ln>
                          <a:solidFill>
                            <a:schemeClr val="tx1"/>
                          </a:solidFill>
                          <a:effectLst/>
                          <a:latin typeface="微软雅黑" pitchFamily="34" charset="-122"/>
                          <a:ea typeface="微软雅黑" pitchFamily="34" charset="-122"/>
                        </a:rPr>
                        <a:t>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标题 2">
            <a:extLst>
              <a:ext uri="{FF2B5EF4-FFF2-40B4-BE49-F238E27FC236}">
                <a16:creationId xmlns:a16="http://schemas.microsoft.com/office/drawing/2014/main" id="{F29E4E5A-BEC8-4E2E-BC31-9EF94E545FDF}"/>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en-US" altLang="zh-CN" sz="3600" b="0" kern="0" dirty="0">
                <a:latin typeface="微软雅黑" panose="020B0503020204020204" pitchFamily="34" charset="-122"/>
                <a:ea typeface="微软雅黑" panose="020B0503020204020204" pitchFamily="34" charset="-122"/>
              </a:rPr>
              <a:t>BTB</a:t>
            </a:r>
            <a:r>
              <a:rPr lang="zh-CN" altLang="en-US" sz="3600" b="0" kern="0" dirty="0">
                <a:latin typeface="微软雅黑" panose="020B0503020204020204" pitchFamily="34" charset="-122"/>
                <a:ea typeface="微软雅黑" panose="020B0503020204020204" pitchFamily="34" charset="-122"/>
              </a:rPr>
              <a:t>的操作延迟</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a:extLst>
              <a:ext uri="{FF2B5EF4-FFF2-40B4-BE49-F238E27FC236}">
                <a16:creationId xmlns:a16="http://schemas.microsoft.com/office/drawing/2014/main" id="{FE43C8CF-801A-4045-BBAA-A39F55B3C752}"/>
              </a:ext>
            </a:extLst>
          </p:cNvPr>
          <p:cNvSpPr txBox="1">
            <a:spLocks noChangeArrowheads="1"/>
          </p:cNvSpPr>
          <p:nvPr/>
        </p:nvSpPr>
        <p:spPr bwMode="auto">
          <a:xfrm>
            <a:off x="482989" y="1131218"/>
            <a:ext cx="8151961" cy="4689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b="0" dirty="0"/>
              <a:t>还有很多分支预测方法</a:t>
            </a:r>
            <a:endParaRPr lang="en-US" altLang="zh-CN" b="0" dirty="0"/>
          </a:p>
          <a:p>
            <a:pPr marL="908050" lvl="1" indent="-457200">
              <a:spcBef>
                <a:spcPts val="600"/>
              </a:spcBef>
              <a:spcAft>
                <a:spcPts val="600"/>
              </a:spcAft>
              <a:buClr>
                <a:schemeClr val="tx1"/>
              </a:buClr>
              <a:buSzPct val="80000"/>
              <a:buFont typeface="Tahoma" panose="020B0604030504040204" pitchFamily="34" charset="0"/>
              <a:buChar char="−"/>
              <a:tabLst>
                <a:tab pos="895350" algn="l"/>
              </a:tabLst>
            </a:pPr>
            <a:r>
              <a:rPr lang="en-US" altLang="zh-CN" sz="2400" b="0" dirty="0"/>
              <a:t>Two-level Adaptive BP</a:t>
            </a:r>
            <a:r>
              <a:rPr lang="zh-CN" altLang="en-US" sz="2400" b="0" dirty="0"/>
              <a:t>，参考</a:t>
            </a:r>
            <a:r>
              <a:rPr lang="en-US" altLang="zh-CN" sz="2400" b="0" dirty="0"/>
              <a:t>3.3</a:t>
            </a:r>
            <a:r>
              <a:rPr lang="zh-CN" altLang="en-US" sz="2400" b="0" dirty="0"/>
              <a:t>节</a:t>
            </a:r>
            <a:endParaRPr lang="en-US" altLang="zh-CN" sz="2400" b="0" dirty="0"/>
          </a:p>
          <a:p>
            <a:pPr marL="908050" lvl="1" indent="-457200">
              <a:spcBef>
                <a:spcPts val="600"/>
              </a:spcBef>
              <a:spcAft>
                <a:spcPts val="600"/>
              </a:spcAft>
              <a:buClr>
                <a:schemeClr val="tx1"/>
              </a:buClr>
              <a:buSzPct val="80000"/>
              <a:buFont typeface="Tahoma" panose="020B0604030504040204" pitchFamily="34" charset="0"/>
              <a:buChar char="−"/>
              <a:tabLst>
                <a:tab pos="895350" algn="l"/>
              </a:tabLst>
            </a:pPr>
            <a:r>
              <a:rPr lang="en-US" altLang="zh-CN" sz="2400" b="0" dirty="0"/>
              <a:t>Tournament BP</a:t>
            </a:r>
            <a:r>
              <a:rPr lang="zh-CN" altLang="en-US" sz="2400" b="0" dirty="0"/>
              <a:t>，参考</a:t>
            </a:r>
            <a:r>
              <a:rPr lang="en-US" altLang="zh-CN" sz="2400" b="0" dirty="0"/>
              <a:t>3.3</a:t>
            </a:r>
            <a:r>
              <a:rPr lang="zh-CN" altLang="en-US" sz="2400" b="0" dirty="0"/>
              <a:t>节</a:t>
            </a:r>
            <a:endParaRPr lang="en-US" altLang="zh-CN" sz="2400" b="0" dirty="0"/>
          </a:p>
          <a:p>
            <a:pPr marL="908050" lvl="1" indent="-457200">
              <a:spcBef>
                <a:spcPts val="600"/>
              </a:spcBef>
              <a:spcAft>
                <a:spcPts val="600"/>
              </a:spcAft>
              <a:buClr>
                <a:schemeClr val="tx1"/>
              </a:buClr>
              <a:buSzPct val="80000"/>
              <a:buFont typeface="Tahoma" panose="020B0604030504040204" pitchFamily="34" charset="0"/>
              <a:buChar char="−"/>
              <a:tabLst>
                <a:tab pos="895350" algn="l"/>
              </a:tabLst>
            </a:pPr>
            <a:r>
              <a:rPr lang="en-US" altLang="zh-CN" sz="2400" b="0" dirty="0"/>
              <a:t>Neural branch prediction*</a:t>
            </a:r>
          </a:p>
          <a:p>
            <a:pPr marL="908050" lvl="1" indent="-457200">
              <a:spcBef>
                <a:spcPts val="600"/>
              </a:spcBef>
              <a:spcAft>
                <a:spcPts val="600"/>
              </a:spcAft>
              <a:buClr>
                <a:schemeClr val="tx1"/>
              </a:buClr>
              <a:buSzPct val="80000"/>
              <a:buFont typeface="Tahoma" panose="020B0604030504040204" pitchFamily="34" charset="0"/>
              <a:buChar char="−"/>
              <a:tabLst>
                <a:tab pos="895350" algn="l"/>
              </a:tabLst>
            </a:pPr>
            <a:r>
              <a:rPr lang="en-US" altLang="zh-CN" sz="2400" b="0" dirty="0"/>
              <a:t>etc.</a:t>
            </a:r>
          </a:p>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b="0" dirty="0"/>
              <a:t>分支预测一直是热点研究主题</a:t>
            </a:r>
            <a:endParaRPr lang="en-US" altLang="zh-CN" b="0" dirty="0"/>
          </a:p>
          <a:p>
            <a:pPr marL="908050" lvl="1" indent="-457200">
              <a:lnSpc>
                <a:spcPct val="11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b="0" dirty="0"/>
              <a:t>学有余力的同学，可自己研究调研。</a:t>
            </a:r>
            <a:endParaRPr lang="en-US" altLang="zh-CN" sz="2400" b="0" dirty="0"/>
          </a:p>
          <a:p>
            <a:pPr marL="908050" lvl="1" indent="-457200">
              <a:lnSpc>
                <a:spcPct val="11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b="0" dirty="0">
                <a:solidFill>
                  <a:srgbClr val="FF0000"/>
                </a:solidFill>
              </a:rPr>
              <a:t>课程报告也可以选择这个</a:t>
            </a:r>
            <a:r>
              <a:rPr lang="en-US" altLang="zh-CN" sz="2400" b="0" dirty="0">
                <a:solidFill>
                  <a:srgbClr val="FF0000"/>
                </a:solidFill>
              </a:rPr>
              <a:t>topic</a:t>
            </a:r>
          </a:p>
          <a:p>
            <a:pPr marL="908050" lvl="1" indent="-457200">
              <a:spcBef>
                <a:spcPts val="600"/>
              </a:spcBef>
              <a:spcAft>
                <a:spcPts val="600"/>
              </a:spcAft>
              <a:buClr>
                <a:schemeClr val="tx1"/>
              </a:buClr>
              <a:buSzPct val="80000"/>
              <a:buFont typeface="Tahoma" panose="020B0604030504040204" pitchFamily="34" charset="0"/>
              <a:buChar char="−"/>
              <a:tabLst>
                <a:tab pos="895350" algn="l"/>
              </a:tabLst>
            </a:pPr>
            <a:endParaRPr lang="zh-CN" altLang="en-US" sz="2600" b="0" dirty="0"/>
          </a:p>
        </p:txBody>
      </p:sp>
      <p:sp>
        <p:nvSpPr>
          <p:cNvPr id="5" name="标题 2">
            <a:extLst>
              <a:ext uri="{FF2B5EF4-FFF2-40B4-BE49-F238E27FC236}">
                <a16:creationId xmlns:a16="http://schemas.microsoft.com/office/drawing/2014/main" id="{0668E32E-B133-40C1-AE49-28EB8EDF2FE9}"/>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其它的分支预测方法</a:t>
            </a:r>
          </a:p>
        </p:txBody>
      </p:sp>
      <p:sp>
        <p:nvSpPr>
          <p:cNvPr id="2" name="文本框 1">
            <a:extLst>
              <a:ext uri="{FF2B5EF4-FFF2-40B4-BE49-F238E27FC236}">
                <a16:creationId xmlns:a16="http://schemas.microsoft.com/office/drawing/2014/main" id="{C9CE3A16-6573-46DD-9DAD-11C9A3F79185}"/>
              </a:ext>
            </a:extLst>
          </p:cNvPr>
          <p:cNvSpPr txBox="1"/>
          <p:nvPr/>
        </p:nvSpPr>
        <p:spPr>
          <a:xfrm>
            <a:off x="716438" y="6056545"/>
            <a:ext cx="7826053" cy="338554"/>
          </a:xfrm>
          <a:prstGeom prst="rect">
            <a:avLst/>
          </a:prstGeom>
          <a:noFill/>
        </p:spPr>
        <p:txBody>
          <a:bodyPr wrap="none" rtlCol="0">
            <a:spAutoFit/>
          </a:bodyPr>
          <a:lstStyle/>
          <a:p>
            <a:r>
              <a:rPr lang="en-US" altLang="zh-CN" sz="1600" b="0" dirty="0">
                <a:solidFill>
                  <a:srgbClr val="00B0F0"/>
                </a:solidFill>
              </a:rPr>
              <a:t>*  Daniel A. </a:t>
            </a:r>
            <a:r>
              <a:rPr lang="en-US" altLang="zh-CN" sz="1600" b="0" dirty="0" err="1">
                <a:solidFill>
                  <a:srgbClr val="00B0F0"/>
                </a:solidFill>
              </a:rPr>
              <a:t>Jim´enez</a:t>
            </a:r>
            <a:r>
              <a:rPr lang="en-US" altLang="zh-CN" sz="1600" b="0" dirty="0">
                <a:solidFill>
                  <a:srgbClr val="00B0F0"/>
                </a:solidFill>
              </a:rPr>
              <a:t>,</a:t>
            </a:r>
            <a:r>
              <a:rPr lang="zh-CN" altLang="en-US" sz="1600" b="0" dirty="0">
                <a:solidFill>
                  <a:srgbClr val="00B0F0"/>
                </a:solidFill>
              </a:rPr>
              <a:t> </a:t>
            </a:r>
            <a:r>
              <a:rPr lang="en-US" altLang="zh-CN" sz="1600" b="0" dirty="0">
                <a:solidFill>
                  <a:srgbClr val="00B0F0"/>
                </a:solidFill>
              </a:rPr>
              <a:t>“Fast Path-Based Neural Branch Prediction”, in MICRO 2003.</a:t>
            </a:r>
            <a:endParaRPr lang="zh-CN" altLang="en-US" sz="1600" b="0" dirty="0">
              <a:solidFill>
                <a:srgbClr val="00B0F0"/>
              </a:solidFill>
            </a:endParaRPr>
          </a:p>
        </p:txBody>
      </p:sp>
    </p:spTree>
    <p:extLst>
      <p:ext uri="{BB962C8B-B14F-4D97-AF65-F5344CB8AC3E}">
        <p14:creationId xmlns:p14="http://schemas.microsoft.com/office/powerpoint/2010/main" val="24726118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descr="Rectangle: Click to edit Master text styles&#10;Second level&#10;Third level&#10;Fourth level&#10;Fifth level"/>
          <p:cNvSpPr>
            <a:spLocks noGrp="1" noChangeArrowheads="1"/>
          </p:cNvSpPr>
          <p:nvPr>
            <p:ph type="body" idx="4294967295"/>
          </p:nvPr>
        </p:nvSpPr>
        <p:spPr>
          <a:xfrm>
            <a:off x="480767" y="1167107"/>
            <a:ext cx="8201320" cy="4771780"/>
          </a:xfrm>
        </p:spPr>
        <p:txBody>
          <a:bodyPr>
            <a:normAutofit/>
          </a:bodyPr>
          <a:lstStyle/>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前瞻执行（</a:t>
            </a:r>
            <a:r>
              <a:rPr lang="en-US" altLang="zh-CN" sz="2800" dirty="0">
                <a:latin typeface="微软雅黑" panose="020B0503020204020204" pitchFamily="34" charset="-122"/>
                <a:ea typeface="微软雅黑" panose="020B0503020204020204" pitchFamily="34" charset="-122"/>
              </a:rPr>
              <a:t>speculative execution</a:t>
            </a:r>
            <a:r>
              <a:rPr lang="zh-CN" altLang="en-US" sz="2800" dirty="0">
                <a:latin typeface="微软雅黑" panose="020B0503020204020204" pitchFamily="34" charset="-122"/>
                <a:ea typeface="微软雅黑" panose="020B0503020204020204" pitchFamily="34" charset="-122"/>
              </a:rPr>
              <a:t>）的基本思想：</a:t>
            </a:r>
          </a:p>
          <a:p>
            <a:pPr marL="908050" lvl="1" indent="-457200" fontAlgn="base">
              <a:lnSpc>
                <a:spcPct val="110000"/>
              </a:lnSpc>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对分支指令的结果进行猜测，并假设这个猜测总是对的，然后按这个猜测结果继续取指、流出和执行后续的指令。</a:t>
            </a:r>
            <a:endParaRPr lang="en-US" altLang="zh-CN" dirty="0">
              <a:latin typeface="微软雅黑" panose="020B0503020204020204" pitchFamily="34" charset="-122"/>
              <a:ea typeface="微软雅黑" panose="020B0503020204020204" pitchFamily="34" charset="-122"/>
            </a:endParaRPr>
          </a:p>
          <a:p>
            <a:pPr marL="1436688" lvl="2" indent="-442913">
              <a:lnSpc>
                <a:spcPct val="110000"/>
              </a:lnSpc>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猜测执行的指令，其执行的结果不是写回到寄存器或存储器，而是放到一个称为</a:t>
            </a:r>
            <a:r>
              <a:rPr lang="en-US" altLang="zh-CN" sz="2000" b="1" dirty="0">
                <a:latin typeface="微软雅黑" panose="020B0503020204020204" pitchFamily="34" charset="-122"/>
                <a:ea typeface="微软雅黑" panose="020B0503020204020204" pitchFamily="34" charset="-122"/>
              </a:rPr>
              <a:t>ROB</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Re-Order Buffer</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的缓冲器中；</a:t>
            </a:r>
            <a:endParaRPr lang="en-US" altLang="zh-CN" sz="2000" dirty="0">
              <a:latin typeface="微软雅黑" panose="020B0503020204020204" pitchFamily="34" charset="-122"/>
              <a:ea typeface="微软雅黑" panose="020B0503020204020204" pitchFamily="34" charset="-122"/>
            </a:endParaRPr>
          </a:p>
          <a:p>
            <a:pPr marL="1436688" lvl="2" indent="-442913">
              <a:lnSpc>
                <a:spcPct val="110000"/>
              </a:lnSpc>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等到相应的指令得到“确认”（</a:t>
            </a:r>
            <a:r>
              <a:rPr lang="en-US" altLang="zh-CN" sz="2000" dirty="0">
                <a:latin typeface="微软雅黑" panose="020B0503020204020204" pitchFamily="34" charset="-122"/>
                <a:ea typeface="微软雅黑" panose="020B0503020204020204" pitchFamily="34" charset="-122"/>
              </a:rPr>
              <a:t>commit</a:t>
            </a:r>
            <a:r>
              <a:rPr lang="zh-CN" altLang="en-US" sz="2000" dirty="0">
                <a:latin typeface="微软雅黑" panose="020B0503020204020204" pitchFamily="34" charset="-122"/>
                <a:ea typeface="微软雅黑" panose="020B0503020204020204" pitchFamily="34" charset="-122"/>
              </a:rPr>
              <a:t>）（即确实是应该执行的指令，猜测正确。）之后，才将结果从</a:t>
            </a:r>
            <a:r>
              <a:rPr lang="en-US" altLang="zh-CN" sz="2000" dirty="0">
                <a:latin typeface="微软雅黑" panose="020B0503020204020204" pitchFamily="34" charset="-122"/>
                <a:ea typeface="微软雅黑" panose="020B0503020204020204" pitchFamily="34" charset="-122"/>
              </a:rPr>
              <a:t>ROB</a:t>
            </a:r>
            <a:r>
              <a:rPr lang="zh-CN" altLang="en-US" sz="2000" dirty="0">
                <a:latin typeface="微软雅黑" panose="020B0503020204020204" pitchFamily="34" charset="-122"/>
                <a:ea typeface="微软雅黑" panose="020B0503020204020204" pitchFamily="34" charset="-122"/>
              </a:rPr>
              <a:t>中读出，并写入寄存器或存储器。 </a:t>
            </a:r>
          </a:p>
        </p:txBody>
      </p:sp>
      <p:sp>
        <p:nvSpPr>
          <p:cNvPr id="2" name="云形标注 1"/>
          <p:cNvSpPr/>
          <p:nvPr/>
        </p:nvSpPr>
        <p:spPr>
          <a:xfrm>
            <a:off x="2267744" y="5661248"/>
            <a:ext cx="4651530" cy="1080120"/>
          </a:xfrm>
          <a:prstGeom prst="cloudCallout">
            <a:avLst>
              <a:gd name="adj1" fmla="val 8150"/>
              <a:gd name="adj2" fmla="val -2205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0" dirty="0">
                <a:latin typeface="微软雅黑" panose="020B0503020204020204" pitchFamily="34" charset="-122"/>
                <a:ea typeface="微软雅黑" panose="020B0503020204020204" pitchFamily="34" charset="-122"/>
              </a:rPr>
              <a:t>为什么写到</a:t>
            </a:r>
            <a:r>
              <a:rPr lang="en-US" altLang="zh-CN" sz="2400" b="0" dirty="0">
                <a:latin typeface="微软雅黑" panose="020B0503020204020204" pitchFamily="34" charset="-122"/>
                <a:ea typeface="微软雅黑" panose="020B0503020204020204" pitchFamily="34" charset="-122"/>
              </a:rPr>
              <a:t>ROB</a:t>
            </a:r>
            <a:r>
              <a:rPr lang="zh-CN" altLang="en-US" sz="2400" b="0" dirty="0">
                <a:latin typeface="微软雅黑" panose="020B0503020204020204" pitchFamily="34" charset="-122"/>
                <a:ea typeface="微软雅黑" panose="020B0503020204020204" pitchFamily="34" charset="-122"/>
              </a:rPr>
              <a:t>之中？</a:t>
            </a:r>
          </a:p>
        </p:txBody>
      </p:sp>
      <p:sp>
        <p:nvSpPr>
          <p:cNvPr id="5" name="标题 2">
            <a:extLst>
              <a:ext uri="{FF2B5EF4-FFF2-40B4-BE49-F238E27FC236}">
                <a16:creationId xmlns:a16="http://schemas.microsoft.com/office/drawing/2014/main" id="{8FA3CD65-FE83-4F68-8087-87DD280BE4E3}"/>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基于分支预测的前瞻执行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1363">
                                            <p:txEl>
                                              <p:pRg st="2" end="2"/>
                                            </p:txEl>
                                          </p:spTgt>
                                        </p:tgtEl>
                                        <p:attrNameLst>
                                          <p:attrName>style.visibility</p:attrName>
                                        </p:attrNameLst>
                                      </p:cBhvr>
                                      <p:to>
                                        <p:strVal val="visible"/>
                                      </p:to>
                                    </p:set>
                                    <p:animEffect transition="in" filter="wipe(down)">
                                      <p:cBhvr>
                                        <p:cTn id="7" dur="500"/>
                                        <p:tgtEl>
                                          <p:spTgt spid="2713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1363">
                                            <p:txEl>
                                              <p:pRg st="3" end="3"/>
                                            </p:txEl>
                                          </p:spTgt>
                                        </p:tgtEl>
                                        <p:attrNameLst>
                                          <p:attrName>style.visibility</p:attrName>
                                        </p:attrNameLst>
                                      </p:cBhvr>
                                      <p:to>
                                        <p:strVal val="visible"/>
                                      </p:to>
                                    </p:set>
                                    <p:animEffect transition="in" filter="wipe(down)">
                                      <p:cBhvr>
                                        <p:cTn id="12" dur="500"/>
                                        <p:tgtEl>
                                          <p:spTgt spid="27136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descr="Rectangle: Click to edit Master text styles&#10;Second level&#10;Third level&#10;Fourth level&#10;Fifth level"/>
          <p:cNvSpPr>
            <a:spLocks noGrp="1" noChangeArrowheads="1"/>
          </p:cNvSpPr>
          <p:nvPr>
            <p:ph type="body" idx="4294967295"/>
          </p:nvPr>
        </p:nvSpPr>
        <p:spPr>
          <a:xfrm>
            <a:off x="490194" y="1154603"/>
            <a:ext cx="8182466" cy="4968875"/>
          </a:xfrm>
        </p:spPr>
        <p:txBody>
          <a:bodyPr>
            <a:normAutofit fontScale="92500" lnSpcReduction="20000"/>
          </a:bodyPr>
          <a:lstStyle/>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3000" dirty="0">
                <a:latin typeface="微软雅黑" panose="020B0503020204020204" pitchFamily="34" charset="-122"/>
                <a:ea typeface="微软雅黑" panose="020B0503020204020204" pitchFamily="34" charset="-122"/>
              </a:rPr>
              <a:t>基于硬件的前瞻执行结合了三种思想：</a:t>
            </a:r>
          </a:p>
          <a:p>
            <a:pPr marL="900113" lvl="1" indent="-457200" eaLnBrk="1" hangingPunct="1">
              <a:lnSpc>
                <a:spcPts val="3600"/>
              </a:lnSpc>
              <a:spcBef>
                <a:spcPts val="0"/>
              </a:spcBef>
              <a:buClr>
                <a:schemeClr val="tx1"/>
              </a:buClr>
              <a:buFont typeface="+mj-ea"/>
              <a:buAutoNum type="circleNumDbPlain"/>
            </a:pPr>
            <a:r>
              <a:rPr lang="zh-CN" altLang="en-US" sz="2600" dirty="0">
                <a:solidFill>
                  <a:srgbClr val="FF0000"/>
                </a:solidFill>
                <a:latin typeface="微软雅黑" panose="020B0503020204020204" pitchFamily="34" charset="-122"/>
                <a:ea typeface="微软雅黑" panose="020B0503020204020204" pitchFamily="34" charset="-122"/>
              </a:rPr>
              <a:t>动态分支预测</a:t>
            </a:r>
            <a:r>
              <a:rPr lang="zh-CN" altLang="en-US" sz="2600" dirty="0">
                <a:latin typeface="微软雅黑" panose="020B0503020204020204" pitchFamily="34" charset="-122"/>
                <a:ea typeface="微软雅黑" panose="020B0503020204020204" pitchFamily="34" charset="-122"/>
              </a:rPr>
              <a:t>，用来选择后续执行的指令；</a:t>
            </a:r>
          </a:p>
          <a:p>
            <a:pPr marL="900113" lvl="1" indent="-457200" eaLnBrk="1" hangingPunct="1">
              <a:lnSpc>
                <a:spcPts val="3600"/>
              </a:lnSpc>
              <a:spcBef>
                <a:spcPts val="0"/>
              </a:spcBef>
              <a:buClr>
                <a:schemeClr val="tx1"/>
              </a:buClr>
              <a:buFont typeface="+mj-ea"/>
              <a:buAutoNum type="circleNumDbPlain"/>
            </a:pPr>
            <a:r>
              <a:rPr lang="zh-CN" altLang="en-US" sz="2600" dirty="0">
                <a:latin typeface="微软雅黑" panose="020B0503020204020204" pitchFamily="34" charset="-122"/>
                <a:ea typeface="微软雅黑" panose="020B0503020204020204" pitchFamily="34" charset="-122"/>
              </a:rPr>
              <a:t>在控制相关的结果尚未出来之前，</a:t>
            </a:r>
            <a:r>
              <a:rPr lang="zh-CN" altLang="en-US" sz="2600" dirty="0">
                <a:solidFill>
                  <a:srgbClr val="FF0000"/>
                </a:solidFill>
                <a:latin typeface="微软雅黑" panose="020B0503020204020204" pitchFamily="34" charset="-122"/>
                <a:ea typeface="微软雅黑" panose="020B0503020204020204" pitchFamily="34" charset="-122"/>
              </a:rPr>
              <a:t>前瞻地执行后续指令</a:t>
            </a:r>
            <a:r>
              <a:rPr lang="zh-CN" altLang="en-US" sz="2600" dirty="0">
                <a:latin typeface="微软雅黑" panose="020B0503020204020204" pitchFamily="34" charset="-122"/>
                <a:ea typeface="微软雅黑" panose="020B0503020204020204" pitchFamily="34" charset="-122"/>
              </a:rPr>
              <a:t>；</a:t>
            </a:r>
          </a:p>
          <a:p>
            <a:pPr marL="900113" lvl="1" indent="-457200" eaLnBrk="1" hangingPunct="1">
              <a:lnSpc>
                <a:spcPts val="3600"/>
              </a:lnSpc>
              <a:spcBef>
                <a:spcPts val="0"/>
              </a:spcBef>
              <a:buClr>
                <a:schemeClr val="tx1"/>
              </a:buClr>
              <a:buFont typeface="+mj-ea"/>
              <a:buAutoNum type="circleNumDbPlain"/>
            </a:pPr>
            <a:r>
              <a:rPr lang="zh-CN" altLang="en-US" sz="2600" dirty="0">
                <a:latin typeface="微软雅黑" panose="020B0503020204020204" pitchFamily="34" charset="-122"/>
                <a:ea typeface="微软雅黑" panose="020B0503020204020204" pitchFamily="34" charset="-122"/>
              </a:rPr>
              <a:t>用</a:t>
            </a:r>
            <a:r>
              <a:rPr lang="zh-CN" altLang="en-US" sz="2600" dirty="0">
                <a:solidFill>
                  <a:srgbClr val="FF0000"/>
                </a:solidFill>
                <a:latin typeface="微软雅黑" panose="020B0503020204020204" pitchFamily="34" charset="-122"/>
                <a:ea typeface="微软雅黑" panose="020B0503020204020204" pitchFamily="34" charset="-122"/>
              </a:rPr>
              <a:t>动态调度</a:t>
            </a:r>
            <a:r>
              <a:rPr lang="zh-CN" altLang="en-US" sz="2600" dirty="0">
                <a:latin typeface="微软雅黑" panose="020B0503020204020204" pitchFamily="34" charset="-122"/>
                <a:ea typeface="微软雅黑" panose="020B0503020204020204" pitchFamily="34" charset="-122"/>
              </a:rPr>
              <a:t>对基本块的各种组合进行跨块调度；</a:t>
            </a:r>
          </a:p>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3000" dirty="0">
                <a:latin typeface="微软雅黑" panose="020B0503020204020204" pitchFamily="34" charset="-122"/>
                <a:ea typeface="微软雅黑" panose="020B0503020204020204" pitchFamily="34" charset="-122"/>
              </a:rPr>
              <a:t>对</a:t>
            </a:r>
            <a:r>
              <a:rPr lang="en-US" altLang="zh-CN" sz="3000" dirty="0" err="1">
                <a:latin typeface="微软雅黑" panose="020B0503020204020204" pitchFamily="34" charset="-122"/>
                <a:ea typeface="微软雅黑" panose="020B0503020204020204" pitchFamily="34" charset="-122"/>
              </a:rPr>
              <a:t>Tomasulo</a:t>
            </a:r>
            <a:r>
              <a:rPr lang="zh-CN" altLang="en-US" sz="3000" dirty="0">
                <a:latin typeface="微软雅黑" panose="020B0503020204020204" pitchFamily="34" charset="-122"/>
                <a:ea typeface="微软雅黑" panose="020B0503020204020204" pitchFamily="34" charset="-122"/>
              </a:rPr>
              <a:t>算法加以扩充，就可以支持前瞻执行：</a:t>
            </a:r>
          </a:p>
          <a:p>
            <a:pPr marL="908050" lvl="1" indent="-457200" fontAlgn="base">
              <a:lnSpc>
                <a:spcPct val="110000"/>
              </a:lnSpc>
              <a:buClr>
                <a:schemeClr val="tx1"/>
              </a:buClr>
              <a:buSzPct val="80000"/>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rPr>
              <a:t>把</a:t>
            </a:r>
            <a:r>
              <a:rPr lang="en-US" altLang="zh-CN" sz="2600" dirty="0" err="1">
                <a:latin typeface="微软雅黑" panose="020B0503020204020204" pitchFamily="34" charset="-122"/>
                <a:ea typeface="微软雅黑" panose="020B0503020204020204" pitchFamily="34" charset="-122"/>
              </a:rPr>
              <a:t>Tomasulo</a:t>
            </a:r>
            <a:r>
              <a:rPr lang="zh-CN" altLang="en-US" sz="2600" dirty="0">
                <a:latin typeface="微软雅黑" panose="020B0503020204020204" pitchFamily="34" charset="-122"/>
                <a:ea typeface="微软雅黑" panose="020B0503020204020204" pitchFamily="34" charset="-122"/>
              </a:rPr>
              <a:t>算法的写结果和指令完成加以区分，分成两个不同的段：</a:t>
            </a:r>
          </a:p>
          <a:p>
            <a:pPr marL="1366837" lvl="2" indent="-457200" eaLnBrk="1" hangingPunct="1">
              <a:lnSpc>
                <a:spcPts val="3600"/>
              </a:lnSpc>
              <a:spcBef>
                <a:spcPts val="0"/>
              </a:spcBef>
              <a:buClr>
                <a:schemeClr val="tx1"/>
              </a:buClr>
              <a:buFont typeface="+mj-ea"/>
              <a:buAutoNum type="circleNumDbPlain"/>
            </a:pPr>
            <a:r>
              <a:rPr lang="zh-CN" altLang="en-US" sz="2200" dirty="0">
                <a:latin typeface="微软雅黑" panose="020B0503020204020204" pitchFamily="34" charset="-122"/>
                <a:ea typeface="微软雅黑" panose="020B0503020204020204" pitchFamily="34" charset="-122"/>
              </a:rPr>
              <a:t>写结果；</a:t>
            </a:r>
            <a:endParaRPr lang="en-US" altLang="zh-CN" sz="2200" dirty="0">
              <a:latin typeface="微软雅黑" panose="020B0503020204020204" pitchFamily="34" charset="-122"/>
              <a:ea typeface="微软雅黑" panose="020B0503020204020204" pitchFamily="34" charset="-122"/>
            </a:endParaRPr>
          </a:p>
          <a:p>
            <a:pPr marL="1366837" lvl="2" indent="-457200" eaLnBrk="1" hangingPunct="1">
              <a:lnSpc>
                <a:spcPts val="3600"/>
              </a:lnSpc>
              <a:spcBef>
                <a:spcPts val="0"/>
              </a:spcBef>
              <a:buClr>
                <a:schemeClr val="tx1"/>
              </a:buClr>
              <a:buFont typeface="+mj-ea"/>
              <a:buAutoNum type="circleNumDbPlain"/>
            </a:pPr>
            <a:r>
              <a:rPr lang="zh-CN" altLang="en-US" sz="2200" dirty="0">
                <a:latin typeface="微软雅黑" panose="020B0503020204020204" pitchFamily="34" charset="-122"/>
                <a:ea typeface="微软雅黑" panose="020B0503020204020204" pitchFamily="34" charset="-122"/>
              </a:rPr>
              <a:t>指令确认 ；</a:t>
            </a:r>
          </a:p>
        </p:txBody>
      </p:sp>
      <p:sp>
        <p:nvSpPr>
          <p:cNvPr id="2" name="箭头: 右 1">
            <a:extLst>
              <a:ext uri="{FF2B5EF4-FFF2-40B4-BE49-F238E27FC236}">
                <a16:creationId xmlns:a16="http://schemas.microsoft.com/office/drawing/2014/main" id="{3AC266A4-0BA8-468C-92B4-20042AC957D8}"/>
              </a:ext>
            </a:extLst>
          </p:cNvPr>
          <p:cNvSpPr/>
          <p:nvPr/>
        </p:nvSpPr>
        <p:spPr>
          <a:xfrm>
            <a:off x="3635896" y="5373216"/>
            <a:ext cx="792088" cy="216024"/>
          </a:xfrm>
          <a:prstGeom prst="rightArrow">
            <a:avLst/>
          </a:prstGeom>
          <a:no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3EFB333-B33A-48E1-8D8E-2237D4E6DA43}"/>
              </a:ext>
            </a:extLst>
          </p:cNvPr>
          <p:cNvSpPr txBox="1"/>
          <p:nvPr/>
        </p:nvSpPr>
        <p:spPr>
          <a:xfrm>
            <a:off x="4716018" y="5194597"/>
            <a:ext cx="2040943" cy="461665"/>
          </a:xfrm>
          <a:prstGeom prst="rect">
            <a:avLst/>
          </a:prstGeom>
          <a:noFill/>
          <a:ln>
            <a:solidFill>
              <a:schemeClr val="tx1">
                <a:lumMod val="95000"/>
                <a:lumOff val="5000"/>
              </a:schemeClr>
            </a:solidFill>
          </a:ln>
        </p:spPr>
        <p:txBody>
          <a:bodyPr wrap="none" rtlCol="0">
            <a:spAutoFit/>
          </a:bodyPr>
          <a:lstStyle/>
          <a:p>
            <a:r>
              <a:rPr lang="zh-CN" altLang="en-US" sz="2400" b="1" dirty="0">
                <a:solidFill>
                  <a:srgbClr val="FF0000"/>
                </a:solidFill>
                <a:latin typeface="楷体" panose="02010609060101010101" pitchFamily="49" charset="-122"/>
                <a:ea typeface="楷体" panose="02010609060101010101" pitchFamily="49" charset="-122"/>
              </a:rPr>
              <a:t>为了精确异常</a:t>
            </a:r>
          </a:p>
        </p:txBody>
      </p:sp>
      <p:sp>
        <p:nvSpPr>
          <p:cNvPr id="6" name="标题 2">
            <a:extLst>
              <a:ext uri="{FF2B5EF4-FFF2-40B4-BE49-F238E27FC236}">
                <a16:creationId xmlns:a16="http://schemas.microsoft.com/office/drawing/2014/main" id="{85F0FE30-57FF-460A-8B1C-C02317DC855E}"/>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前瞻执行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72387">
                                            <p:txEl>
                                              <p:pRg st="4" end="4"/>
                                            </p:txEl>
                                          </p:spTgt>
                                        </p:tgtEl>
                                        <p:attrNameLst>
                                          <p:attrName>style.visibility</p:attrName>
                                        </p:attrNameLst>
                                      </p:cBhvr>
                                      <p:to>
                                        <p:strVal val="visible"/>
                                      </p:to>
                                    </p:set>
                                    <p:animEffect transition="in" filter="slide(fromBottom)">
                                      <p:cBhvr>
                                        <p:cTn id="7" dur="500"/>
                                        <p:tgtEl>
                                          <p:spTgt spid="272387">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72387">
                                            <p:txEl>
                                              <p:pRg st="5" end="5"/>
                                            </p:txEl>
                                          </p:spTgt>
                                        </p:tgtEl>
                                        <p:attrNameLst>
                                          <p:attrName>style.visibility</p:attrName>
                                        </p:attrNameLst>
                                      </p:cBhvr>
                                      <p:to>
                                        <p:strVal val="visible"/>
                                      </p:to>
                                    </p:set>
                                    <p:animEffect transition="in" filter="slide(fromBottom)">
                                      <p:cBhvr>
                                        <p:cTn id="10" dur="500"/>
                                        <p:tgtEl>
                                          <p:spTgt spid="272387">
                                            <p:txEl>
                                              <p:pRg st="5" end="5"/>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72387">
                                            <p:txEl>
                                              <p:pRg st="6" end="6"/>
                                            </p:txEl>
                                          </p:spTgt>
                                        </p:tgtEl>
                                        <p:attrNameLst>
                                          <p:attrName>style.visibility</p:attrName>
                                        </p:attrNameLst>
                                      </p:cBhvr>
                                      <p:to>
                                        <p:strVal val="visible"/>
                                      </p:to>
                                    </p:set>
                                    <p:animEffect transition="in" filter="slide(fromBottom)">
                                      <p:cBhvr>
                                        <p:cTn id="13" dur="500"/>
                                        <p:tgtEl>
                                          <p:spTgt spid="272387">
                                            <p:txEl>
                                              <p:pRg st="6" end="6"/>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272387">
                                            <p:txEl>
                                              <p:pRg st="7" end="7"/>
                                            </p:txEl>
                                          </p:spTgt>
                                        </p:tgtEl>
                                        <p:attrNameLst>
                                          <p:attrName>style.visibility</p:attrName>
                                        </p:attrNameLst>
                                      </p:cBhvr>
                                      <p:to>
                                        <p:strVal val="visible"/>
                                      </p:to>
                                    </p:set>
                                    <p:animEffect transition="in" filter="slide(fromBottom)">
                                      <p:cBhvr>
                                        <p:cTn id="16" dur="500"/>
                                        <p:tgtEl>
                                          <p:spTgt spid="272387">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1" name="Rectangle 3" descr="Rectangle: Click to edit Master text styles&#10;Second level&#10;Third level&#10;Fourth level&#10;Fifth level"/>
          <p:cNvSpPr>
            <a:spLocks noGrp="1" noChangeArrowheads="1"/>
          </p:cNvSpPr>
          <p:nvPr>
            <p:ph type="body" idx="4294967295"/>
          </p:nvPr>
        </p:nvSpPr>
        <p:spPr>
          <a:xfrm>
            <a:off x="490194" y="1196752"/>
            <a:ext cx="8182466" cy="5256584"/>
          </a:xfrm>
        </p:spPr>
        <p:txBody>
          <a:bodyPr>
            <a:normAutofit fontScale="77500" lnSpcReduction="20000"/>
          </a:bodyPr>
          <a:lstStyle/>
          <a:p>
            <a:pPr marL="342900" lvl="1" indent="-342900" eaLnBrk="1" hangingPunct="1">
              <a:lnSpc>
                <a:spcPct val="13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3600" dirty="0">
                <a:latin typeface="微软雅黑" panose="020B0503020204020204" pitchFamily="34" charset="-122"/>
                <a:ea typeface="微软雅黑" panose="020B0503020204020204" pitchFamily="34" charset="-122"/>
              </a:rPr>
              <a:t>写结果段</a:t>
            </a:r>
          </a:p>
          <a:p>
            <a:pPr marL="908050" lvl="1" indent="-457200" fontAlgn="base">
              <a:lnSpc>
                <a:spcPct val="120000"/>
              </a:lnSpc>
              <a:buClr>
                <a:schemeClr val="tx1"/>
              </a:buClr>
              <a:buSzPct val="80000"/>
              <a:buFont typeface="Tahoma" panose="020B0604030504040204" pitchFamily="34" charset="0"/>
              <a:buChar char="−"/>
              <a:tabLst>
                <a:tab pos="895350" algn="l"/>
              </a:tabLst>
            </a:pPr>
            <a:r>
              <a:rPr lang="zh-CN" altLang="en-US" sz="3100" dirty="0">
                <a:latin typeface="微软雅黑" panose="020B0503020204020204" pitchFamily="34" charset="-122"/>
                <a:ea typeface="微软雅黑" panose="020B0503020204020204" pitchFamily="34" charset="-122"/>
              </a:rPr>
              <a:t>把前瞻执行的结果写到</a:t>
            </a:r>
            <a:r>
              <a:rPr lang="en-US" altLang="zh-CN" sz="3100" dirty="0">
                <a:latin typeface="微软雅黑" panose="020B0503020204020204" pitchFamily="34" charset="-122"/>
                <a:ea typeface="微软雅黑" panose="020B0503020204020204" pitchFamily="34" charset="-122"/>
              </a:rPr>
              <a:t>ROB</a:t>
            </a:r>
            <a:r>
              <a:rPr lang="zh-CN" altLang="en-US" sz="3100" dirty="0">
                <a:latin typeface="微软雅黑" panose="020B0503020204020204" pitchFamily="34" charset="-122"/>
                <a:ea typeface="微软雅黑" panose="020B0503020204020204" pitchFamily="34" charset="-122"/>
              </a:rPr>
              <a:t>中；</a:t>
            </a:r>
          </a:p>
          <a:p>
            <a:pPr marL="908050" lvl="1" indent="-457200" fontAlgn="base">
              <a:lnSpc>
                <a:spcPct val="120000"/>
              </a:lnSpc>
              <a:buClr>
                <a:schemeClr val="tx1"/>
              </a:buClr>
              <a:buSzPct val="80000"/>
              <a:buFont typeface="Tahoma" panose="020B0604030504040204" pitchFamily="34" charset="0"/>
              <a:buChar char="−"/>
              <a:tabLst>
                <a:tab pos="895350" algn="l"/>
              </a:tabLst>
            </a:pPr>
            <a:r>
              <a:rPr lang="zh-CN" altLang="en-US" sz="3100" dirty="0">
                <a:latin typeface="微软雅黑" panose="020B0503020204020204" pitchFamily="34" charset="-122"/>
                <a:ea typeface="微软雅黑" panose="020B0503020204020204" pitchFamily="34" charset="-122"/>
              </a:rPr>
              <a:t>通过</a:t>
            </a:r>
            <a:r>
              <a:rPr lang="en-US" altLang="zh-CN" sz="3100" dirty="0">
                <a:latin typeface="微软雅黑" panose="020B0503020204020204" pitchFamily="34" charset="-122"/>
                <a:ea typeface="微软雅黑" panose="020B0503020204020204" pitchFamily="34" charset="-122"/>
              </a:rPr>
              <a:t>CDB</a:t>
            </a:r>
            <a:r>
              <a:rPr lang="zh-CN" altLang="en-US" sz="3100" dirty="0">
                <a:latin typeface="微软雅黑" panose="020B0503020204020204" pitchFamily="34" charset="-122"/>
                <a:ea typeface="微软雅黑" panose="020B0503020204020204" pitchFamily="34" charset="-122"/>
              </a:rPr>
              <a:t>在指令之间传送结果，供需要用到这些结果的指令使用。</a:t>
            </a:r>
          </a:p>
          <a:p>
            <a:pPr marL="342900" lvl="1" indent="-342900" eaLnBrk="1" hangingPunct="1">
              <a:lnSpc>
                <a:spcPct val="13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3600" dirty="0">
                <a:latin typeface="微软雅黑" panose="020B0503020204020204" pitchFamily="34" charset="-122"/>
                <a:ea typeface="微软雅黑" panose="020B0503020204020204" pitchFamily="34" charset="-122"/>
              </a:rPr>
              <a:t>指令确认段 </a:t>
            </a:r>
          </a:p>
          <a:p>
            <a:pPr marL="908050" lvl="1" indent="-457200" fontAlgn="base">
              <a:lnSpc>
                <a:spcPct val="120000"/>
              </a:lnSpc>
              <a:buClr>
                <a:schemeClr val="tx1"/>
              </a:buClr>
              <a:buSzPct val="80000"/>
              <a:buFont typeface="Tahoma" panose="020B0604030504040204" pitchFamily="34" charset="0"/>
              <a:buChar char="−"/>
              <a:tabLst>
                <a:tab pos="895350" algn="l"/>
              </a:tabLst>
            </a:pPr>
            <a:r>
              <a:rPr lang="zh-CN" altLang="en-US" sz="3100" dirty="0">
                <a:latin typeface="微软雅黑" panose="020B0503020204020204" pitchFamily="34" charset="-122"/>
                <a:ea typeface="微软雅黑" panose="020B0503020204020204" pitchFamily="34" charset="-122"/>
              </a:rPr>
              <a:t>在分支指令的结果出来后，对相应指令的前瞻执行给予确认；</a:t>
            </a:r>
          </a:p>
          <a:p>
            <a:pPr marL="908050" lvl="1" indent="-457200" fontAlgn="base">
              <a:lnSpc>
                <a:spcPct val="120000"/>
              </a:lnSpc>
              <a:buClr>
                <a:schemeClr val="tx1"/>
              </a:buClr>
              <a:buSzPct val="80000"/>
              <a:buFont typeface="Tahoma" panose="020B0604030504040204" pitchFamily="34" charset="0"/>
              <a:buChar char="−"/>
              <a:tabLst>
                <a:tab pos="895350" algn="l"/>
              </a:tabLst>
            </a:pPr>
            <a:r>
              <a:rPr lang="zh-CN" altLang="en-US" sz="3100" dirty="0">
                <a:latin typeface="微软雅黑" panose="020B0503020204020204" pitchFamily="34" charset="-122"/>
                <a:ea typeface="微软雅黑" panose="020B0503020204020204" pitchFamily="34" charset="-122"/>
              </a:rPr>
              <a:t>如果前面所做的猜测是对的，把在</a:t>
            </a:r>
            <a:r>
              <a:rPr lang="en-US" altLang="zh-CN" sz="3100" dirty="0">
                <a:latin typeface="微软雅黑" panose="020B0503020204020204" pitchFamily="34" charset="-122"/>
                <a:ea typeface="微软雅黑" panose="020B0503020204020204" pitchFamily="34" charset="-122"/>
              </a:rPr>
              <a:t>ROB</a:t>
            </a:r>
            <a:r>
              <a:rPr lang="zh-CN" altLang="en-US" sz="3100" dirty="0">
                <a:latin typeface="微软雅黑" panose="020B0503020204020204" pitchFamily="34" charset="-122"/>
                <a:ea typeface="微软雅黑" panose="020B0503020204020204" pitchFamily="34" charset="-122"/>
              </a:rPr>
              <a:t>中的结果写到寄存器或存储器；</a:t>
            </a:r>
          </a:p>
          <a:p>
            <a:pPr marL="908050" lvl="1" indent="-457200" fontAlgn="base">
              <a:lnSpc>
                <a:spcPct val="120000"/>
              </a:lnSpc>
              <a:buClr>
                <a:schemeClr val="tx1"/>
              </a:buClr>
              <a:buSzPct val="80000"/>
              <a:buFont typeface="Tahoma" panose="020B0604030504040204" pitchFamily="34" charset="0"/>
              <a:buChar char="−"/>
              <a:tabLst>
                <a:tab pos="895350" algn="l"/>
              </a:tabLst>
            </a:pPr>
            <a:r>
              <a:rPr lang="zh-CN" altLang="en-US" sz="3100" dirty="0">
                <a:latin typeface="微软雅黑" panose="020B0503020204020204" pitchFamily="34" charset="-122"/>
                <a:ea typeface="微软雅黑" panose="020B0503020204020204" pitchFamily="34" charset="-122"/>
              </a:rPr>
              <a:t>如果发现前面的猜测是错误的，那就不予以确认，并从正确的分支路径开始重新取指执行；  </a:t>
            </a:r>
          </a:p>
        </p:txBody>
      </p:sp>
      <p:sp>
        <p:nvSpPr>
          <p:cNvPr id="2" name="云形标注 1"/>
          <p:cNvSpPr/>
          <p:nvPr/>
        </p:nvSpPr>
        <p:spPr>
          <a:xfrm>
            <a:off x="611559" y="3140968"/>
            <a:ext cx="7863137" cy="2034347"/>
          </a:xfrm>
          <a:prstGeom prst="cloudCallout">
            <a:avLst>
              <a:gd name="adj1" fmla="val -1457"/>
              <a:gd name="adj2" fmla="val -14917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eaLnBrk="1" fontAlgn="ctr" hangingPunct="1">
              <a:lnSpc>
                <a:spcPct val="120000"/>
              </a:lnSpc>
              <a:spcBef>
                <a:spcPts val="600"/>
              </a:spcBef>
              <a:spcAft>
                <a:spcPts val="0"/>
              </a:spcAft>
              <a:buFont typeface="Wingdings" pitchFamily="2" charset="2"/>
              <a:buNone/>
            </a:pPr>
            <a:r>
              <a:rPr lang="zh-CN" altLang="en-US" sz="2400" dirty="0">
                <a:solidFill>
                  <a:schemeClr val="bg1"/>
                </a:solidFill>
                <a:latin typeface="微软雅黑" panose="020B0503020204020204" pitchFamily="34" charset="-122"/>
                <a:ea typeface="微软雅黑" panose="020B0503020204020204" pitchFamily="34" charset="-122"/>
              </a:rPr>
              <a:t>实现前瞻的关键思想：</a:t>
            </a:r>
            <a:endParaRPr lang="en-US" altLang="zh-CN" sz="2400" dirty="0">
              <a:solidFill>
                <a:schemeClr val="bg1"/>
              </a:solidFill>
              <a:latin typeface="微软雅黑" panose="020B0503020204020204" pitchFamily="34" charset="-122"/>
              <a:ea typeface="微软雅黑" panose="020B0503020204020204" pitchFamily="34" charset="-122"/>
            </a:endParaRPr>
          </a:p>
          <a:p>
            <a:pPr marL="14288" indent="-14288" eaLnBrk="1" fontAlgn="ctr" hangingPunct="1">
              <a:lnSpc>
                <a:spcPct val="120000"/>
              </a:lnSpc>
              <a:spcBef>
                <a:spcPts val="600"/>
              </a:spcBef>
              <a:spcAft>
                <a:spcPts val="0"/>
              </a:spcAft>
              <a:buFont typeface="Wingdings" pitchFamily="2" charset="2"/>
              <a:buNone/>
            </a:pPr>
            <a:r>
              <a:rPr lang="zh-CN" altLang="en-US" sz="2400" b="0" dirty="0">
                <a:solidFill>
                  <a:schemeClr val="bg1"/>
                </a:solidFill>
                <a:latin typeface="微软雅黑" panose="020B0503020204020204" pitchFamily="34" charset="-122"/>
                <a:ea typeface="微软雅黑" panose="020B0503020204020204" pitchFamily="34" charset="-122"/>
              </a:rPr>
              <a:t>允许指令乱序执行，但必须顺序确认。</a:t>
            </a:r>
          </a:p>
        </p:txBody>
      </p:sp>
      <p:sp>
        <p:nvSpPr>
          <p:cNvPr id="5" name="标题 2">
            <a:extLst>
              <a:ext uri="{FF2B5EF4-FFF2-40B4-BE49-F238E27FC236}">
                <a16:creationId xmlns:a16="http://schemas.microsoft.com/office/drawing/2014/main" id="{8E53F43B-DB24-4220-8DAA-CDF7E42F75C2}"/>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前瞻执行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3411">
                                            <p:txEl>
                                              <p:pRg st="3" end="3"/>
                                            </p:txEl>
                                          </p:spTgt>
                                        </p:tgtEl>
                                        <p:attrNameLst>
                                          <p:attrName>style.visibility</p:attrName>
                                        </p:attrNameLst>
                                      </p:cBhvr>
                                      <p:to>
                                        <p:strVal val="visible"/>
                                      </p:to>
                                    </p:set>
                                    <p:animEffect transition="in" filter="wipe(down)">
                                      <p:cBhvr>
                                        <p:cTn id="7" dur="500"/>
                                        <p:tgtEl>
                                          <p:spTgt spid="273411">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73411">
                                            <p:txEl>
                                              <p:pRg st="4" end="4"/>
                                            </p:txEl>
                                          </p:spTgt>
                                        </p:tgtEl>
                                        <p:attrNameLst>
                                          <p:attrName>style.visibility</p:attrName>
                                        </p:attrNameLst>
                                      </p:cBhvr>
                                      <p:to>
                                        <p:strVal val="visible"/>
                                      </p:to>
                                    </p:set>
                                    <p:animEffect transition="in" filter="wipe(down)">
                                      <p:cBhvr>
                                        <p:cTn id="10" dur="500"/>
                                        <p:tgtEl>
                                          <p:spTgt spid="273411">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73411">
                                            <p:txEl>
                                              <p:pRg st="5" end="5"/>
                                            </p:txEl>
                                          </p:spTgt>
                                        </p:tgtEl>
                                        <p:attrNameLst>
                                          <p:attrName>style.visibility</p:attrName>
                                        </p:attrNameLst>
                                      </p:cBhvr>
                                      <p:to>
                                        <p:strVal val="visible"/>
                                      </p:to>
                                    </p:set>
                                    <p:animEffect transition="in" filter="wipe(down)">
                                      <p:cBhvr>
                                        <p:cTn id="13" dur="500"/>
                                        <p:tgtEl>
                                          <p:spTgt spid="273411">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73411">
                                            <p:txEl>
                                              <p:pRg st="6" end="6"/>
                                            </p:txEl>
                                          </p:spTgt>
                                        </p:tgtEl>
                                        <p:attrNameLst>
                                          <p:attrName>style.visibility</p:attrName>
                                        </p:attrNameLst>
                                      </p:cBhvr>
                                      <p:to>
                                        <p:strVal val="visible"/>
                                      </p:to>
                                    </p:set>
                                    <p:animEffect transition="in" filter="wipe(down)">
                                      <p:cBhvr>
                                        <p:cTn id="16" dur="500"/>
                                        <p:tgtEl>
                                          <p:spTgt spid="273411">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5458" name="Object 4"/>
          <p:cNvGraphicFramePr>
            <a:graphicFrameLocks noGrp="1" noChangeAspect="1"/>
          </p:cNvGraphicFramePr>
          <p:nvPr>
            <p:ph idx="4294967295"/>
            <p:extLst>
              <p:ext uri="{D42A27DB-BD31-4B8C-83A1-F6EECF244321}">
                <p14:modId xmlns:p14="http://schemas.microsoft.com/office/powerpoint/2010/main" val="1715977443"/>
              </p:ext>
            </p:extLst>
          </p:nvPr>
        </p:nvGraphicFramePr>
        <p:xfrm>
          <a:off x="923827" y="1007257"/>
          <a:ext cx="7000616" cy="5850743"/>
        </p:xfrm>
        <a:graphic>
          <a:graphicData uri="http://schemas.openxmlformats.org/presentationml/2006/ole">
            <mc:AlternateContent xmlns:mc="http://schemas.openxmlformats.org/markup-compatibility/2006">
              <mc:Choice xmlns:v="urn:schemas-microsoft-com:vml" Requires="v">
                <p:oleObj spid="_x0000_s23577" name="Picture2" r:id="rId3" imgW="4942332" imgH="4131564" progId="Word.Picture.8">
                  <p:embed/>
                </p:oleObj>
              </mc:Choice>
              <mc:Fallback>
                <p:oleObj name="Picture2" r:id="rId3" imgW="4942332" imgH="4131564" progId="Word.Picture.8">
                  <p:embed/>
                  <p:pic>
                    <p:nvPicPr>
                      <p:cNvPr id="27545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827" y="1007257"/>
                        <a:ext cx="7000616" cy="5850743"/>
                      </a:xfrm>
                      <a:prstGeom prst="rect">
                        <a:avLst/>
                      </a:prstGeom>
                      <a:noFill/>
                      <a:extLst/>
                    </p:spPr>
                  </p:pic>
                </p:oleObj>
              </mc:Fallback>
            </mc:AlternateContent>
          </a:graphicData>
        </a:graphic>
      </p:graphicFrame>
      <p:sp>
        <p:nvSpPr>
          <p:cNvPr id="4" name="标题 2">
            <a:extLst>
              <a:ext uri="{FF2B5EF4-FFF2-40B4-BE49-F238E27FC236}">
                <a16:creationId xmlns:a16="http://schemas.microsoft.com/office/drawing/2014/main" id="{507EB5BD-857F-4BAD-AC91-3A0BE8AB7B8C}"/>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支持前瞻执行的处理结构</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descr="Rectangle: Click to edit Master text styles&#10;Second level&#10;Third level&#10;Fourth level&#10;Fifth level"/>
          <p:cNvSpPr>
            <a:spLocks noGrp="1" noChangeArrowheads="1"/>
          </p:cNvSpPr>
          <p:nvPr>
            <p:ph type="body" idx="4294967295"/>
          </p:nvPr>
        </p:nvSpPr>
        <p:spPr>
          <a:xfrm>
            <a:off x="490193" y="1214438"/>
            <a:ext cx="8173039" cy="5000625"/>
          </a:xfrm>
        </p:spPr>
        <p:txBody>
          <a:bodyPr/>
          <a:lstStyle/>
          <a:p>
            <a:pPr marL="342900" lvl="1" indent="-342900" eaLnBrk="1" hangingPunct="1">
              <a:spcBef>
                <a:spcPts val="600"/>
              </a:spcBef>
              <a:spcAft>
                <a:spcPts val="600"/>
              </a:spcAft>
              <a:buClr>
                <a:schemeClr val="tx1"/>
              </a:buClr>
              <a:buSzPct val="80000"/>
              <a:buFont typeface="Arial" panose="020B0604020202020204" pitchFamily="34" charset="0"/>
              <a:buChar char="•"/>
              <a:tabLst>
                <a:tab pos="895350" algn="l"/>
              </a:tabLst>
            </a:pPr>
            <a:r>
              <a:rPr lang="en-US" altLang="zh-CN" sz="2800" dirty="0">
                <a:latin typeface="微软雅黑" panose="020B0503020204020204" pitchFamily="34" charset="-122"/>
                <a:ea typeface="微软雅黑" panose="020B0503020204020204" pitchFamily="34" charset="-122"/>
              </a:rPr>
              <a:t>ROB</a:t>
            </a:r>
            <a:r>
              <a:rPr lang="zh-CN" altLang="en-US" sz="2800" dirty="0">
                <a:latin typeface="微软雅黑" panose="020B0503020204020204" pitchFamily="34" charset="-122"/>
                <a:ea typeface="微软雅黑" panose="020B0503020204020204" pitchFamily="34" charset="-122"/>
              </a:rPr>
              <a:t>中的每一项由以下</a:t>
            </a:r>
            <a:r>
              <a:rPr lang="en-US" altLang="zh-CN" sz="2800" dirty="0">
                <a:latin typeface="微软雅黑" panose="020B0503020204020204" pitchFamily="34" charset="-122"/>
                <a:ea typeface="微软雅黑" panose="020B0503020204020204" pitchFamily="34" charset="-122"/>
              </a:rPr>
              <a:t>4</a:t>
            </a:r>
            <a:r>
              <a:rPr lang="zh-CN" altLang="en-US" sz="2800" dirty="0">
                <a:latin typeface="微软雅黑" panose="020B0503020204020204" pitchFamily="34" charset="-122"/>
                <a:ea typeface="微软雅黑" panose="020B0503020204020204" pitchFamily="34" charset="-122"/>
              </a:rPr>
              <a:t>个字段组成：</a:t>
            </a:r>
          </a:p>
          <a:p>
            <a:pPr marL="804863" lvl="1" indent="-447675" eaLnBrk="1" hangingPunct="1">
              <a:spcBef>
                <a:spcPts val="600"/>
              </a:spcBef>
              <a:spcAft>
                <a:spcPts val="600"/>
              </a:spcAft>
              <a:buFont typeface="+mj-ea"/>
              <a:buAutoNum type="circleNumDbPlain"/>
            </a:pPr>
            <a:r>
              <a:rPr lang="zh-CN" altLang="en-US" sz="2400" b="1" dirty="0">
                <a:latin typeface="微软雅黑" panose="020B0503020204020204" pitchFamily="34" charset="-122"/>
                <a:ea typeface="微软雅黑" panose="020B0503020204020204" pitchFamily="34" charset="-122"/>
              </a:rPr>
              <a:t>指令类型：</a:t>
            </a:r>
            <a:r>
              <a:rPr lang="zh-CN" altLang="en-US" sz="2400" dirty="0">
                <a:latin typeface="微软雅黑" panose="020B0503020204020204" pitchFamily="34" charset="-122"/>
                <a:ea typeface="微软雅黑" panose="020B0503020204020204" pitchFamily="34" charset="-122"/>
              </a:rPr>
              <a:t>指出该指令是分支指令、</a:t>
            </a:r>
            <a:r>
              <a:rPr lang="en-US" altLang="zh-CN" sz="2400" dirty="0">
                <a:latin typeface="微软雅黑" panose="020B0503020204020204" pitchFamily="34" charset="-122"/>
                <a:ea typeface="微软雅黑" panose="020B0503020204020204" pitchFamily="34" charset="-122"/>
              </a:rPr>
              <a:t>store</a:t>
            </a:r>
            <a:r>
              <a:rPr lang="zh-CN" altLang="en-US" sz="2400" dirty="0">
                <a:latin typeface="微软雅黑" panose="020B0503020204020204" pitchFamily="34" charset="-122"/>
                <a:ea typeface="微软雅黑" panose="020B0503020204020204" pitchFamily="34" charset="-122"/>
              </a:rPr>
              <a:t>指令或寄存器操作指令；</a:t>
            </a:r>
          </a:p>
          <a:p>
            <a:pPr marL="804863" lvl="1" indent="-447675" eaLnBrk="1" hangingPunct="1">
              <a:spcBef>
                <a:spcPts val="600"/>
              </a:spcBef>
              <a:spcAft>
                <a:spcPts val="600"/>
              </a:spcAft>
              <a:buFont typeface="+mj-ea"/>
              <a:buAutoNum type="circleNumDbPlain"/>
            </a:pPr>
            <a:r>
              <a:rPr lang="zh-CN" altLang="en-US" sz="2400" b="1" dirty="0">
                <a:latin typeface="微软雅黑" panose="020B0503020204020204" pitchFamily="34" charset="-122"/>
                <a:ea typeface="微软雅黑" panose="020B0503020204020204" pitchFamily="34" charset="-122"/>
              </a:rPr>
              <a:t>目标地址：</a:t>
            </a:r>
            <a:r>
              <a:rPr lang="zh-CN" altLang="en-US" sz="2400" dirty="0">
                <a:latin typeface="微软雅黑" panose="020B0503020204020204" pitchFamily="34" charset="-122"/>
                <a:ea typeface="微软雅黑" panose="020B0503020204020204" pitchFamily="34" charset="-122"/>
              </a:rPr>
              <a:t>给出指令执行结果应写入的</a:t>
            </a:r>
            <a:r>
              <a:rPr lang="zh-CN" altLang="en-US" sz="2400" dirty="0">
                <a:solidFill>
                  <a:srgbClr val="FF0000"/>
                </a:solidFill>
                <a:latin typeface="微软雅黑" panose="020B0503020204020204" pitchFamily="34" charset="-122"/>
                <a:ea typeface="微软雅黑" panose="020B0503020204020204" pitchFamily="34" charset="-122"/>
              </a:rPr>
              <a:t>目标寄存器号</a:t>
            </a:r>
            <a:r>
              <a:rPr lang="zh-CN" altLang="en-US" sz="2400" dirty="0">
                <a:latin typeface="微软雅黑" panose="020B0503020204020204" pitchFamily="34" charset="-122"/>
                <a:ea typeface="微软雅黑" panose="020B0503020204020204" pitchFamily="34" charset="-122"/>
              </a:rPr>
              <a:t>（如果是</a:t>
            </a:r>
            <a:r>
              <a:rPr lang="en-US" altLang="zh-CN" sz="2400" dirty="0">
                <a:latin typeface="微软雅黑" panose="020B0503020204020204" pitchFamily="34" charset="-122"/>
                <a:ea typeface="微软雅黑" panose="020B0503020204020204" pitchFamily="34" charset="-122"/>
              </a:rPr>
              <a:t>load</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ALU</a:t>
            </a:r>
            <a:r>
              <a:rPr lang="zh-CN" altLang="en-US" sz="2400" dirty="0">
                <a:latin typeface="微软雅黑" panose="020B0503020204020204" pitchFamily="34" charset="-122"/>
                <a:ea typeface="微软雅黑" panose="020B0503020204020204" pitchFamily="34" charset="-122"/>
              </a:rPr>
              <a:t>指令）或</a:t>
            </a:r>
            <a:r>
              <a:rPr lang="zh-CN" altLang="en-US" sz="2400" dirty="0">
                <a:solidFill>
                  <a:srgbClr val="FF0000"/>
                </a:solidFill>
                <a:latin typeface="微软雅黑" panose="020B0503020204020204" pitchFamily="34" charset="-122"/>
                <a:ea typeface="微软雅黑" panose="020B0503020204020204" pitchFamily="34" charset="-122"/>
              </a:rPr>
              <a:t>存储器单元的地址</a:t>
            </a:r>
            <a:r>
              <a:rPr lang="zh-CN" altLang="en-US" sz="2400" dirty="0">
                <a:latin typeface="微软雅黑" panose="020B0503020204020204" pitchFamily="34" charset="-122"/>
                <a:ea typeface="微软雅黑" panose="020B0503020204020204" pitchFamily="34" charset="-122"/>
              </a:rPr>
              <a:t>（如果是</a:t>
            </a:r>
            <a:r>
              <a:rPr lang="en-US" altLang="zh-CN" sz="2400" dirty="0">
                <a:latin typeface="微软雅黑" panose="020B0503020204020204" pitchFamily="34" charset="-122"/>
                <a:ea typeface="微软雅黑" panose="020B0503020204020204" pitchFamily="34" charset="-122"/>
              </a:rPr>
              <a:t>store</a:t>
            </a:r>
            <a:r>
              <a:rPr lang="zh-CN" altLang="en-US" sz="2400" dirty="0">
                <a:latin typeface="微软雅黑" panose="020B0503020204020204" pitchFamily="34" charset="-122"/>
                <a:ea typeface="微软雅黑" panose="020B0503020204020204" pitchFamily="34" charset="-122"/>
              </a:rPr>
              <a:t>指令）；</a:t>
            </a:r>
          </a:p>
          <a:p>
            <a:pPr marL="804863" lvl="1" indent="-447675" eaLnBrk="1" hangingPunct="1">
              <a:spcBef>
                <a:spcPts val="600"/>
              </a:spcBef>
              <a:spcAft>
                <a:spcPts val="600"/>
              </a:spcAft>
              <a:buFont typeface="+mj-ea"/>
              <a:buAutoNum type="circleNumDbPlain"/>
            </a:pPr>
            <a:r>
              <a:rPr lang="zh-CN" altLang="en-US" sz="2400" b="1" dirty="0">
                <a:latin typeface="微软雅黑" panose="020B0503020204020204" pitchFamily="34" charset="-122"/>
                <a:ea typeface="微软雅黑" panose="020B0503020204020204" pitchFamily="34" charset="-122"/>
              </a:rPr>
              <a:t>数据值字段：</a:t>
            </a:r>
            <a:r>
              <a:rPr lang="zh-CN" altLang="en-US" sz="2400" dirty="0">
                <a:latin typeface="微软雅黑" panose="020B0503020204020204" pitchFamily="34" charset="-122"/>
                <a:ea typeface="微软雅黑" panose="020B0503020204020204" pitchFamily="34" charset="-122"/>
              </a:rPr>
              <a:t>用来保存指令前瞻执行的</a:t>
            </a:r>
            <a:r>
              <a:rPr lang="zh-CN" altLang="en-US" sz="2400" dirty="0">
                <a:solidFill>
                  <a:srgbClr val="FF0000"/>
                </a:solidFill>
                <a:latin typeface="微软雅黑" panose="020B0503020204020204" pitchFamily="34" charset="-122"/>
                <a:ea typeface="微软雅黑" panose="020B0503020204020204" pitchFamily="34" charset="-122"/>
              </a:rPr>
              <a:t>结果</a:t>
            </a:r>
            <a:r>
              <a:rPr lang="zh-CN" altLang="en-US" sz="2400" dirty="0">
                <a:latin typeface="微软雅黑" panose="020B0503020204020204" pitchFamily="34" charset="-122"/>
                <a:ea typeface="微软雅黑" panose="020B0503020204020204" pitchFamily="34" charset="-122"/>
              </a:rPr>
              <a:t>，直到指令得到确认；</a:t>
            </a:r>
          </a:p>
          <a:p>
            <a:pPr marL="804863" lvl="1" indent="-447675" eaLnBrk="1" hangingPunct="1">
              <a:spcBef>
                <a:spcPts val="600"/>
              </a:spcBef>
              <a:spcAft>
                <a:spcPts val="600"/>
              </a:spcAft>
              <a:buFont typeface="+mj-ea"/>
              <a:buAutoNum type="circleNumDbPlain"/>
            </a:pPr>
            <a:r>
              <a:rPr lang="zh-CN" altLang="en-US" sz="2400" b="1" dirty="0">
                <a:latin typeface="微软雅黑" panose="020B0503020204020204" pitchFamily="34" charset="-122"/>
                <a:ea typeface="微软雅黑" panose="020B0503020204020204" pitchFamily="34" charset="-122"/>
              </a:rPr>
              <a:t>就绪字段：</a:t>
            </a:r>
            <a:r>
              <a:rPr lang="zh-CN" altLang="en-US" sz="2400" dirty="0">
                <a:latin typeface="微软雅黑" panose="020B0503020204020204" pitchFamily="34" charset="-122"/>
                <a:ea typeface="微软雅黑" panose="020B0503020204020204" pitchFamily="34" charset="-122"/>
              </a:rPr>
              <a:t>指出指令是否已经完成执行并且数据已就绪；</a:t>
            </a:r>
          </a:p>
        </p:txBody>
      </p:sp>
      <p:sp>
        <p:nvSpPr>
          <p:cNvPr id="4" name="标题 2">
            <a:extLst>
              <a:ext uri="{FF2B5EF4-FFF2-40B4-BE49-F238E27FC236}">
                <a16:creationId xmlns:a16="http://schemas.microsoft.com/office/drawing/2014/main" id="{B7CD25DA-D44B-4CC9-AEB8-54C51443F281}"/>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前瞻执行的原理与实现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6483">
                                            <p:txEl>
                                              <p:pRg st="2" end="2"/>
                                            </p:txEl>
                                          </p:spTgt>
                                        </p:tgtEl>
                                        <p:attrNameLst>
                                          <p:attrName>style.visibility</p:attrName>
                                        </p:attrNameLst>
                                      </p:cBhvr>
                                      <p:to>
                                        <p:strVal val="visible"/>
                                      </p:to>
                                    </p:set>
                                    <p:animEffect transition="in" filter="wipe(down)">
                                      <p:cBhvr>
                                        <p:cTn id="7" dur="500"/>
                                        <p:tgtEl>
                                          <p:spTgt spid="27648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6483">
                                            <p:txEl>
                                              <p:pRg st="3" end="3"/>
                                            </p:txEl>
                                          </p:spTgt>
                                        </p:tgtEl>
                                        <p:attrNameLst>
                                          <p:attrName>style.visibility</p:attrName>
                                        </p:attrNameLst>
                                      </p:cBhvr>
                                      <p:to>
                                        <p:strVal val="visible"/>
                                      </p:to>
                                    </p:set>
                                    <p:animEffect transition="in" filter="wipe(down)">
                                      <p:cBhvr>
                                        <p:cTn id="12" dur="500"/>
                                        <p:tgtEl>
                                          <p:spTgt spid="27648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6483">
                                            <p:txEl>
                                              <p:pRg st="4" end="4"/>
                                            </p:txEl>
                                          </p:spTgt>
                                        </p:tgtEl>
                                        <p:attrNameLst>
                                          <p:attrName>style.visibility</p:attrName>
                                        </p:attrNameLst>
                                      </p:cBhvr>
                                      <p:to>
                                        <p:strVal val="visible"/>
                                      </p:to>
                                    </p:set>
                                    <p:animEffect transition="in" filter="wipe(down)">
                                      <p:cBhvr>
                                        <p:cTn id="17" dur="500"/>
                                        <p:tgtEl>
                                          <p:spTgt spid="276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descr="Rectangle: Click to edit Master text styles&#10;Second level&#10;Third level&#10;Fourth level&#10;Fifth level"/>
          <p:cNvSpPr>
            <a:spLocks noGrp="1" noChangeArrowheads="1"/>
          </p:cNvSpPr>
          <p:nvPr>
            <p:ph type="body" idx="4294967295"/>
          </p:nvPr>
        </p:nvSpPr>
        <p:spPr>
          <a:xfrm>
            <a:off x="490194" y="1140644"/>
            <a:ext cx="8163612" cy="5036516"/>
          </a:xfrm>
        </p:spPr>
        <p:txBody>
          <a:bodyPr>
            <a:normAutofit/>
          </a:bodyPr>
          <a:lstStyle/>
          <a:p>
            <a:pPr marL="342900" lvl="1" indent="-342900" eaLnBrk="1" hangingPunct="1">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在前瞻执行下，</a:t>
            </a:r>
            <a:r>
              <a:rPr lang="en-US" altLang="zh-CN" sz="2800" dirty="0" err="1">
                <a:latin typeface="微软雅黑" panose="020B0503020204020204" pitchFamily="34" charset="-122"/>
                <a:ea typeface="微软雅黑" panose="020B0503020204020204" pitchFamily="34" charset="-122"/>
              </a:rPr>
              <a:t>Tomasulo</a:t>
            </a:r>
            <a:r>
              <a:rPr lang="zh-CN" altLang="en-US" sz="2800" dirty="0">
                <a:latin typeface="微软雅黑" panose="020B0503020204020204" pitchFamily="34" charset="-122"/>
                <a:ea typeface="微软雅黑" panose="020B0503020204020204" pitchFamily="34" charset="-122"/>
              </a:rPr>
              <a:t>算法中保留站</a:t>
            </a:r>
            <a:r>
              <a:rPr lang="en-US" altLang="zh-CN" sz="2800" dirty="0">
                <a:latin typeface="微软雅黑" panose="020B0503020204020204" pitchFamily="34" charset="-122"/>
                <a:ea typeface="微软雅黑" panose="020B0503020204020204" pitchFamily="34" charset="-122"/>
              </a:rPr>
              <a:t>(RS)</a:t>
            </a:r>
            <a:r>
              <a:rPr lang="zh-CN" altLang="en-US" sz="2800" dirty="0">
                <a:latin typeface="微软雅黑" panose="020B0503020204020204" pitchFamily="34" charset="-122"/>
                <a:ea typeface="微软雅黑" panose="020B0503020204020204" pitchFamily="34" charset="-122"/>
              </a:rPr>
              <a:t>的换名功能是由</a:t>
            </a:r>
            <a:r>
              <a:rPr lang="en-US" altLang="zh-CN" sz="2800" dirty="0">
                <a:latin typeface="微软雅黑" panose="020B0503020204020204" pitchFamily="34" charset="-122"/>
                <a:ea typeface="微软雅黑" panose="020B0503020204020204" pitchFamily="34" charset="-122"/>
              </a:rPr>
              <a:t>ROB</a:t>
            </a:r>
            <a:r>
              <a:rPr lang="zh-CN" altLang="en-US" sz="2800" dirty="0">
                <a:latin typeface="微软雅黑" panose="020B0503020204020204" pitchFamily="34" charset="-122"/>
                <a:ea typeface="微软雅黑" panose="020B0503020204020204" pitchFamily="34" charset="-122"/>
              </a:rPr>
              <a:t>来完成的。 </a:t>
            </a:r>
          </a:p>
          <a:p>
            <a:pPr marL="342900" lvl="1" indent="-342900" eaLnBrk="1" hangingPunct="1">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在前瞻执行机制中，指令的执行步骤：</a:t>
            </a:r>
          </a:p>
          <a:p>
            <a:pPr marL="804863" lvl="1" indent="-447675" eaLnBrk="1" hangingPunct="1">
              <a:spcBef>
                <a:spcPts val="600"/>
              </a:spcBef>
              <a:spcAft>
                <a:spcPts val="600"/>
              </a:spcAft>
              <a:buFont typeface="+mj-ea"/>
              <a:buAutoNum type="circleNumDbPlain"/>
            </a:pPr>
            <a:r>
              <a:rPr lang="zh-CN" altLang="en-US" sz="2400" dirty="0">
                <a:latin typeface="微软雅黑" panose="020B0503020204020204" pitchFamily="34" charset="-122"/>
                <a:ea typeface="微软雅黑" panose="020B0503020204020204" pitchFamily="34" charset="-122"/>
              </a:rPr>
              <a:t>流出 </a:t>
            </a:r>
          </a:p>
          <a:p>
            <a:pPr marL="1344613" lvl="2" indent="-449263">
              <a:spcBef>
                <a:spcPts val="600"/>
              </a:spcBef>
              <a:spcAft>
                <a:spcPts val="600"/>
              </a:spcAft>
              <a:buClr>
                <a:schemeClr val="tx1"/>
              </a:buClr>
            </a:pPr>
            <a:r>
              <a:rPr lang="zh-CN" altLang="en-US" sz="2000" dirty="0">
                <a:latin typeface="微软雅黑" panose="020B0503020204020204" pitchFamily="34" charset="-122"/>
                <a:ea typeface="微软雅黑" panose="020B0503020204020204" pitchFamily="34" charset="-122"/>
              </a:rPr>
              <a:t>从指令队列的头部取一条指令；</a:t>
            </a:r>
          </a:p>
          <a:p>
            <a:pPr marL="1344613" lvl="2" indent="-449263">
              <a:spcBef>
                <a:spcPts val="600"/>
              </a:spcBef>
              <a:spcAft>
                <a:spcPts val="600"/>
              </a:spcAft>
              <a:buClr>
                <a:schemeClr val="tx1"/>
              </a:buClr>
            </a:pPr>
            <a:r>
              <a:rPr lang="zh-CN" altLang="en-US" sz="2000" dirty="0">
                <a:latin typeface="微软雅黑" panose="020B0503020204020204" pitchFamily="34" charset="-122"/>
                <a:ea typeface="微软雅黑" panose="020B0503020204020204" pitchFamily="34" charset="-122"/>
              </a:rPr>
              <a:t>如果有空闲的保留站（设为</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并且 </a:t>
            </a:r>
            <a:r>
              <a:rPr lang="zh-CN" altLang="en-US" sz="2000" dirty="0">
                <a:latin typeface="微软雅黑" panose="020B0503020204020204" pitchFamily="34" charset="-122"/>
                <a:ea typeface="微软雅黑" panose="020B0503020204020204" pitchFamily="34" charset="-122"/>
              </a:rPr>
              <a:t>有空闲的</a:t>
            </a:r>
            <a:r>
              <a:rPr lang="en-US" altLang="zh-CN" sz="2000" dirty="0">
                <a:latin typeface="微软雅黑" panose="020B0503020204020204" pitchFamily="34" charset="-122"/>
                <a:ea typeface="微软雅黑" panose="020B0503020204020204" pitchFamily="34" charset="-122"/>
              </a:rPr>
              <a:t>ROB</a:t>
            </a:r>
            <a:r>
              <a:rPr lang="zh-CN" altLang="en-US" sz="2000" dirty="0">
                <a:latin typeface="微软雅黑" panose="020B0503020204020204" pitchFamily="34" charset="-122"/>
                <a:ea typeface="微软雅黑" panose="020B0503020204020204" pitchFamily="34" charset="-122"/>
              </a:rPr>
              <a:t>项（设为</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），就流出该指令，并把相应的信息放入保留站</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ROB</a:t>
            </a:r>
            <a:r>
              <a:rPr lang="zh-CN" altLang="en-US" sz="2000" dirty="0">
                <a:latin typeface="微软雅黑" panose="020B0503020204020204" pitchFamily="34" charset="-122"/>
                <a:ea typeface="微软雅黑" panose="020B0503020204020204" pitchFamily="34" charset="-122"/>
              </a:rPr>
              <a:t>项</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a:t>
            </a:r>
          </a:p>
          <a:p>
            <a:pPr marL="1344613" lvl="2" indent="-449263">
              <a:spcBef>
                <a:spcPts val="600"/>
              </a:spcBef>
              <a:spcAft>
                <a:spcPts val="600"/>
              </a:spcAft>
              <a:buClr>
                <a:schemeClr val="tx1"/>
              </a:buClr>
            </a:pPr>
            <a:r>
              <a:rPr lang="zh-CN" altLang="en-US" sz="2000" dirty="0">
                <a:latin typeface="微软雅黑" panose="020B0503020204020204" pitchFamily="34" charset="-122"/>
                <a:ea typeface="微软雅黑" panose="020B0503020204020204" pitchFamily="34" charset="-122"/>
              </a:rPr>
              <a:t>如果保留站 </a:t>
            </a:r>
            <a:r>
              <a:rPr lang="zh-CN" altLang="en-US" sz="2000" b="1" dirty="0">
                <a:latin typeface="微软雅黑" panose="020B0503020204020204" pitchFamily="34" charset="-122"/>
                <a:ea typeface="微软雅黑" panose="020B0503020204020204" pitchFamily="34" charset="-122"/>
              </a:rPr>
              <a:t>或 </a:t>
            </a:r>
            <a:r>
              <a:rPr lang="en-US" altLang="zh-CN" sz="2000" dirty="0">
                <a:latin typeface="微软雅黑" panose="020B0503020204020204" pitchFamily="34" charset="-122"/>
                <a:ea typeface="微软雅黑" panose="020B0503020204020204" pitchFamily="34" charset="-122"/>
              </a:rPr>
              <a:t>ROB</a:t>
            </a:r>
            <a:r>
              <a:rPr lang="zh-CN" altLang="en-US" sz="2000" dirty="0">
                <a:latin typeface="微软雅黑" panose="020B0503020204020204" pitchFamily="34" charset="-122"/>
                <a:ea typeface="微软雅黑" panose="020B0503020204020204" pitchFamily="34" charset="-122"/>
              </a:rPr>
              <a:t>全满，便停止流出指令，直到它们都有空闲的项。（</a:t>
            </a:r>
            <a:r>
              <a:rPr lang="zh-CN" altLang="en-US" sz="2000" b="1" dirty="0">
                <a:solidFill>
                  <a:srgbClr val="FF3300"/>
                </a:solidFill>
                <a:latin typeface="微软雅黑" panose="020B0503020204020204" pitchFamily="34" charset="-122"/>
                <a:ea typeface="微软雅黑" panose="020B0503020204020204" pitchFamily="34" charset="-122"/>
              </a:rPr>
              <a:t>结构冲突</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p>
        </p:txBody>
      </p:sp>
      <p:sp>
        <p:nvSpPr>
          <p:cNvPr id="4" name="标题 2">
            <a:extLst>
              <a:ext uri="{FF2B5EF4-FFF2-40B4-BE49-F238E27FC236}">
                <a16:creationId xmlns:a16="http://schemas.microsoft.com/office/drawing/2014/main" id="{75BEFD54-23D7-4D53-B514-0E1A48FDE2D3}"/>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前瞻执行的原理与实现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animEffect transition="in" filter="wipe(down)">
                                      <p:cBhvr>
                                        <p:cTn id="7" dur="500"/>
                                        <p:tgtEl>
                                          <p:spTgt spid="277507">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77507">
                                            <p:txEl>
                                              <p:pRg st="2" end="2"/>
                                            </p:txEl>
                                          </p:spTgt>
                                        </p:tgtEl>
                                        <p:attrNameLst>
                                          <p:attrName>style.visibility</p:attrName>
                                        </p:attrNameLst>
                                      </p:cBhvr>
                                      <p:to>
                                        <p:strVal val="visible"/>
                                      </p:to>
                                    </p:set>
                                    <p:animEffect transition="in" filter="wipe(down)">
                                      <p:cBhvr>
                                        <p:cTn id="10" dur="500"/>
                                        <p:tgtEl>
                                          <p:spTgt spid="277507">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77507">
                                            <p:txEl>
                                              <p:pRg st="3" end="3"/>
                                            </p:txEl>
                                          </p:spTgt>
                                        </p:tgtEl>
                                        <p:attrNameLst>
                                          <p:attrName>style.visibility</p:attrName>
                                        </p:attrNameLst>
                                      </p:cBhvr>
                                      <p:to>
                                        <p:strVal val="visible"/>
                                      </p:to>
                                    </p:set>
                                    <p:animEffect transition="in" filter="wipe(down)">
                                      <p:cBhvr>
                                        <p:cTn id="13" dur="500"/>
                                        <p:tgtEl>
                                          <p:spTgt spid="277507">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77507">
                                            <p:txEl>
                                              <p:pRg st="4" end="4"/>
                                            </p:txEl>
                                          </p:spTgt>
                                        </p:tgtEl>
                                        <p:attrNameLst>
                                          <p:attrName>style.visibility</p:attrName>
                                        </p:attrNameLst>
                                      </p:cBhvr>
                                      <p:to>
                                        <p:strVal val="visible"/>
                                      </p:to>
                                    </p:set>
                                    <p:animEffect transition="in" filter="wipe(down)">
                                      <p:cBhvr>
                                        <p:cTn id="16" dur="500"/>
                                        <p:tgtEl>
                                          <p:spTgt spid="277507">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77507">
                                            <p:txEl>
                                              <p:pRg st="5" end="5"/>
                                            </p:txEl>
                                          </p:spTgt>
                                        </p:tgtEl>
                                        <p:attrNameLst>
                                          <p:attrName>style.visibility</p:attrName>
                                        </p:attrNameLst>
                                      </p:cBhvr>
                                      <p:to>
                                        <p:strVal val="visible"/>
                                      </p:to>
                                    </p:set>
                                    <p:animEffect transition="in" filter="wipe(down)">
                                      <p:cBhvr>
                                        <p:cTn id="21" dur="500"/>
                                        <p:tgtEl>
                                          <p:spTgt spid="277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ectangle 3" descr="Rectangle: Click to edit Master text styles&#10;Second level&#10;Third level&#10;Fourth level&#10;Fifth level"/>
          <p:cNvSpPr>
            <a:spLocks noGrp="1" noChangeArrowheads="1"/>
          </p:cNvSpPr>
          <p:nvPr>
            <p:ph type="body" idx="4294967295"/>
          </p:nvPr>
        </p:nvSpPr>
        <p:spPr>
          <a:xfrm>
            <a:off x="471340" y="1131217"/>
            <a:ext cx="8229600" cy="5156462"/>
          </a:xfrm>
        </p:spPr>
        <p:txBody>
          <a:bodyPr/>
          <a:lstStyle/>
          <a:p>
            <a:pPr marL="900113" lvl="1" indent="-457200" eaLnBrk="1" hangingPunct="1">
              <a:spcBef>
                <a:spcPts val="600"/>
              </a:spcBef>
              <a:spcAft>
                <a:spcPts val="0"/>
              </a:spcAft>
              <a:buFont typeface="+mj-ea"/>
              <a:buAutoNum type="circleNumDbPlain" startAt="2"/>
            </a:pPr>
            <a:r>
              <a:rPr lang="zh-CN" altLang="en-US" sz="2400" dirty="0">
                <a:latin typeface="微软雅黑" panose="020B0503020204020204" pitchFamily="34" charset="-122"/>
                <a:ea typeface="微软雅黑" panose="020B0503020204020204" pitchFamily="34" charset="-122"/>
              </a:rPr>
              <a:t>执行</a:t>
            </a:r>
            <a:r>
              <a:rPr lang="zh-CN" altLang="en-US"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a:p>
            <a:pPr marL="1344613" lvl="2" indent="-449263">
              <a:spcBef>
                <a:spcPts val="600"/>
              </a:spcBef>
              <a:spcAft>
                <a:spcPts val="0"/>
              </a:spcAft>
              <a:buClr>
                <a:schemeClr val="tx1"/>
              </a:buClr>
            </a:pPr>
            <a:r>
              <a:rPr lang="zh-CN" altLang="en-US" sz="2000" dirty="0">
                <a:latin typeface="微软雅黑" panose="020B0503020204020204" pitchFamily="34" charset="-122"/>
                <a:ea typeface="微软雅黑" panose="020B0503020204020204" pitchFamily="34" charset="-122"/>
              </a:rPr>
              <a:t>当两个操作数都就绪后，就可以执行该指令的操作；</a:t>
            </a:r>
            <a:endParaRPr lang="en-US" altLang="zh-CN" sz="2000" dirty="0">
              <a:latin typeface="微软雅黑" panose="020B0503020204020204" pitchFamily="34" charset="-122"/>
              <a:ea typeface="微软雅黑" panose="020B0503020204020204" pitchFamily="34" charset="-122"/>
            </a:endParaRPr>
          </a:p>
          <a:p>
            <a:pPr marL="1344613" lvl="2" indent="-449263">
              <a:spcBef>
                <a:spcPts val="600"/>
              </a:spcBef>
              <a:spcAft>
                <a:spcPts val="0"/>
              </a:spcAft>
              <a:buClr>
                <a:schemeClr val="tx1"/>
              </a:buClr>
            </a:pPr>
            <a:r>
              <a:rPr lang="zh-CN" altLang="en-US" sz="2000" dirty="0">
                <a:latin typeface="微软雅黑" panose="020B0503020204020204" pitchFamily="34" charset="-122"/>
                <a:ea typeface="微软雅黑" panose="020B0503020204020204" pitchFamily="34" charset="-122"/>
              </a:rPr>
              <a:t>如果有操作数尚未就绪，就等待，并不断地监测</a:t>
            </a:r>
            <a:r>
              <a:rPr lang="en-US" altLang="zh-CN" sz="2000" dirty="0">
                <a:latin typeface="微软雅黑" panose="020B0503020204020204" pitchFamily="34" charset="-122"/>
                <a:ea typeface="微软雅黑" panose="020B0503020204020204" pitchFamily="34" charset="-122"/>
              </a:rPr>
              <a:t>CDB</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RAW</a:t>
            </a:r>
            <a:r>
              <a:rPr lang="zh-CN" altLang="en-US" sz="2000" b="1" dirty="0">
                <a:solidFill>
                  <a:srgbClr val="FF0000"/>
                </a:solidFill>
                <a:latin typeface="微软雅黑" panose="020B0503020204020204" pitchFamily="34" charset="-122"/>
                <a:ea typeface="微软雅黑" panose="020B0503020204020204" pitchFamily="34" charset="-122"/>
              </a:rPr>
              <a:t>冲突</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900113" lvl="1" indent="-457200" eaLnBrk="1" hangingPunct="1">
              <a:spcBef>
                <a:spcPts val="600"/>
              </a:spcBef>
              <a:spcAft>
                <a:spcPts val="0"/>
              </a:spcAft>
              <a:buFont typeface="+mj-ea"/>
              <a:buAutoNum type="circleNumDbPlain" startAt="2"/>
            </a:pPr>
            <a:r>
              <a:rPr lang="zh-CN" altLang="en-US" sz="2400" dirty="0">
                <a:latin typeface="微软雅黑" panose="020B0503020204020204" pitchFamily="34" charset="-122"/>
                <a:ea typeface="微软雅黑" panose="020B0503020204020204" pitchFamily="34" charset="-122"/>
              </a:rPr>
              <a:t>写结果</a:t>
            </a:r>
          </a:p>
          <a:p>
            <a:pPr marL="1344613" lvl="2" indent="-449263">
              <a:spcBef>
                <a:spcPts val="600"/>
              </a:spcBef>
              <a:spcAft>
                <a:spcPts val="0"/>
              </a:spcAft>
              <a:buClr>
                <a:schemeClr val="tx1"/>
              </a:buClr>
            </a:pPr>
            <a:r>
              <a:rPr lang="zh-CN" altLang="en-US" sz="2000" dirty="0">
                <a:latin typeface="微软雅黑" panose="020B0503020204020204" pitchFamily="34" charset="-122"/>
                <a:ea typeface="微软雅黑" panose="020B0503020204020204" pitchFamily="34" charset="-122"/>
              </a:rPr>
              <a:t>当结果产生后，将该结果连同本指令在流出段所分配到的</a:t>
            </a:r>
            <a:r>
              <a:rPr lang="en-US" altLang="zh-CN" sz="2000" dirty="0">
                <a:latin typeface="微软雅黑" panose="020B0503020204020204" pitchFamily="34" charset="-122"/>
                <a:ea typeface="微软雅黑" panose="020B0503020204020204" pitchFamily="34" charset="-122"/>
              </a:rPr>
              <a:t>ROB</a:t>
            </a:r>
            <a:r>
              <a:rPr lang="zh-CN" altLang="en-US" sz="2000" dirty="0">
                <a:latin typeface="微软雅黑" panose="020B0503020204020204" pitchFamily="34" charset="-122"/>
                <a:ea typeface="微软雅黑" panose="020B0503020204020204" pitchFamily="34" charset="-122"/>
              </a:rPr>
              <a:t>项的编号放到</a:t>
            </a:r>
            <a:r>
              <a:rPr lang="en-US" altLang="zh-CN" sz="2000" dirty="0">
                <a:latin typeface="微软雅黑" panose="020B0503020204020204" pitchFamily="34" charset="-122"/>
                <a:ea typeface="微软雅黑" panose="020B0503020204020204" pitchFamily="34" charset="-122"/>
              </a:rPr>
              <a:t>CDB</a:t>
            </a:r>
            <a:r>
              <a:rPr lang="zh-CN" altLang="en-US" sz="2000" dirty="0">
                <a:latin typeface="微软雅黑" panose="020B0503020204020204" pitchFamily="34" charset="-122"/>
                <a:ea typeface="微软雅黑" panose="020B0503020204020204" pitchFamily="34" charset="-122"/>
              </a:rPr>
              <a:t>上，经</a:t>
            </a:r>
            <a:r>
              <a:rPr lang="en-US" altLang="zh-CN" sz="2000" dirty="0">
                <a:latin typeface="微软雅黑" panose="020B0503020204020204" pitchFamily="34" charset="-122"/>
                <a:ea typeface="微软雅黑" panose="020B0503020204020204" pitchFamily="34" charset="-122"/>
              </a:rPr>
              <a:t>CDB</a:t>
            </a:r>
            <a:r>
              <a:rPr lang="zh-CN" altLang="en-US" sz="2000" dirty="0">
                <a:latin typeface="微软雅黑" panose="020B0503020204020204" pitchFamily="34" charset="-122"/>
                <a:ea typeface="微软雅黑" panose="020B0503020204020204" pitchFamily="34" charset="-122"/>
              </a:rPr>
              <a:t>写到</a:t>
            </a:r>
            <a:r>
              <a:rPr lang="en-US" altLang="zh-CN" sz="2000" dirty="0">
                <a:latin typeface="微软雅黑" panose="020B0503020204020204" pitchFamily="34" charset="-122"/>
                <a:ea typeface="微软雅黑" panose="020B0503020204020204" pitchFamily="34" charset="-122"/>
              </a:rPr>
              <a:t>ROB</a:t>
            </a:r>
            <a:r>
              <a:rPr lang="zh-CN" altLang="en-US" sz="2000" dirty="0">
                <a:latin typeface="微软雅黑" panose="020B0503020204020204" pitchFamily="34" charset="-122"/>
                <a:ea typeface="微软雅黑" panose="020B0503020204020204" pitchFamily="34" charset="-122"/>
              </a:rPr>
              <a:t>以及所有等待该结果的保留站。</a:t>
            </a:r>
          </a:p>
          <a:p>
            <a:pPr marL="1344613" lvl="2" indent="-449263">
              <a:spcBef>
                <a:spcPts val="600"/>
              </a:spcBef>
              <a:spcAft>
                <a:spcPts val="0"/>
              </a:spcAft>
              <a:buClr>
                <a:schemeClr val="tx1"/>
              </a:buCl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释放产生该结果的保留站；</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保留站的使命已经完成</a:t>
            </a:r>
            <a:r>
              <a:rPr lang="en-US" altLang="zh-CN" sz="2000" dirty="0">
                <a:solidFill>
                  <a:srgbClr val="FF0000"/>
                </a:solidFill>
                <a:latin typeface="微软雅黑" panose="020B0503020204020204" pitchFamily="34" charset="-122"/>
                <a:ea typeface="微软雅黑" panose="020B0503020204020204" pitchFamily="34" charset="-122"/>
              </a:rPr>
              <a:t>】</a:t>
            </a:r>
          </a:p>
          <a:p>
            <a:pPr marL="1344613" lvl="2" indent="-449263">
              <a:spcBef>
                <a:spcPts val="600"/>
              </a:spcBef>
              <a:spcAft>
                <a:spcPts val="0"/>
              </a:spcAft>
              <a:buClr>
                <a:schemeClr val="tx1"/>
              </a:buClr>
            </a:pPr>
            <a:r>
              <a:rPr lang="en-US" altLang="zh-CN" sz="2000" dirty="0">
                <a:latin typeface="微软雅黑" panose="020B0503020204020204" pitchFamily="34" charset="-122"/>
                <a:ea typeface="微软雅黑" panose="020B0503020204020204" pitchFamily="34" charset="-122"/>
              </a:rPr>
              <a:t>store</a:t>
            </a:r>
            <a:r>
              <a:rPr lang="zh-CN" altLang="en-US" sz="2000" dirty="0">
                <a:latin typeface="微软雅黑" panose="020B0503020204020204" pitchFamily="34" charset="-122"/>
                <a:ea typeface="微软雅黑" panose="020B0503020204020204" pitchFamily="34" charset="-122"/>
              </a:rPr>
              <a:t>指令的特殊处理</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【store</a:t>
            </a:r>
            <a:r>
              <a:rPr lang="zh-CN" altLang="en-US" sz="2000" dirty="0">
                <a:solidFill>
                  <a:srgbClr val="FF0000"/>
                </a:solidFill>
                <a:latin typeface="微软雅黑" panose="020B0503020204020204" pitchFamily="34" charset="-122"/>
                <a:ea typeface="微软雅黑" panose="020B0503020204020204" pitchFamily="34" charset="-122"/>
              </a:rPr>
              <a:t>很特别</a:t>
            </a:r>
            <a:r>
              <a:rPr lang="en-US" altLang="zh-CN" sz="2000" dirty="0">
                <a:solidFill>
                  <a:srgbClr val="FF0000"/>
                </a:solidFill>
                <a:latin typeface="微软雅黑" panose="020B0503020204020204" pitchFamily="34" charset="-122"/>
                <a:ea typeface="微软雅黑" panose="020B0503020204020204" pitchFamily="34" charset="-122"/>
              </a:rPr>
              <a:t>】</a:t>
            </a:r>
          </a:p>
          <a:p>
            <a:pPr lvl="3">
              <a:spcBef>
                <a:spcPts val="600"/>
              </a:spcBef>
              <a:spcAft>
                <a:spcPts val="0"/>
              </a:spcAft>
              <a:buClr>
                <a:schemeClr val="tx1"/>
              </a:buClr>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如果要写入存储器的数据已经就绪，就把该数据写入分配给该</a:t>
            </a:r>
            <a:r>
              <a:rPr lang="en-US" altLang="zh-CN" sz="1600" dirty="0">
                <a:latin typeface="微软雅黑" panose="020B0503020204020204" pitchFamily="34" charset="-122"/>
                <a:ea typeface="微软雅黑" panose="020B0503020204020204" pitchFamily="34" charset="-122"/>
              </a:rPr>
              <a:t>store</a:t>
            </a:r>
            <a:r>
              <a:rPr lang="zh-CN" altLang="en-US" sz="1600" dirty="0">
                <a:latin typeface="微软雅黑" panose="020B0503020204020204" pitchFamily="34" charset="-122"/>
                <a:ea typeface="微软雅黑" panose="020B0503020204020204" pitchFamily="34" charset="-122"/>
              </a:rPr>
              <a:t>指令的</a:t>
            </a:r>
            <a:r>
              <a:rPr lang="en-US" altLang="zh-CN" sz="1600" dirty="0">
                <a:latin typeface="微软雅黑" panose="020B0503020204020204" pitchFamily="34" charset="-122"/>
                <a:ea typeface="微软雅黑" panose="020B0503020204020204" pitchFamily="34" charset="-122"/>
              </a:rPr>
              <a:t>ROB</a:t>
            </a:r>
            <a:r>
              <a:rPr lang="zh-CN" altLang="en-US" sz="1600" dirty="0">
                <a:latin typeface="微软雅黑" panose="020B0503020204020204" pitchFamily="34" charset="-122"/>
                <a:ea typeface="微软雅黑" panose="020B0503020204020204" pitchFamily="34" charset="-122"/>
              </a:rPr>
              <a:t>项；</a:t>
            </a:r>
          </a:p>
          <a:p>
            <a:pPr lvl="3">
              <a:spcBef>
                <a:spcPts val="600"/>
              </a:spcBef>
              <a:spcAft>
                <a:spcPts val="0"/>
              </a:spcAft>
              <a:buClr>
                <a:schemeClr val="tx1"/>
              </a:buClr>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否则，就监测</a:t>
            </a:r>
            <a:r>
              <a:rPr lang="en-US" altLang="zh-CN" sz="1600" dirty="0">
                <a:latin typeface="微软雅黑" panose="020B0503020204020204" pitchFamily="34" charset="-122"/>
                <a:ea typeface="微软雅黑" panose="020B0503020204020204" pitchFamily="34" charset="-122"/>
              </a:rPr>
              <a:t>CDB</a:t>
            </a:r>
            <a:r>
              <a:rPr lang="zh-CN" altLang="en-US" sz="1600" dirty="0">
                <a:latin typeface="微软雅黑" panose="020B0503020204020204" pitchFamily="34" charset="-122"/>
                <a:ea typeface="微软雅黑" panose="020B0503020204020204" pitchFamily="34" charset="-122"/>
              </a:rPr>
              <a:t>，直到那个数据在</a:t>
            </a:r>
            <a:r>
              <a:rPr lang="en-US" altLang="zh-CN" sz="1600" dirty="0">
                <a:latin typeface="微软雅黑" panose="020B0503020204020204" pitchFamily="34" charset="-122"/>
                <a:ea typeface="微软雅黑" panose="020B0503020204020204" pitchFamily="34" charset="-122"/>
              </a:rPr>
              <a:t>CDB</a:t>
            </a:r>
            <a:r>
              <a:rPr lang="zh-CN" altLang="en-US" sz="1600" dirty="0">
                <a:latin typeface="微软雅黑" panose="020B0503020204020204" pitchFamily="34" charset="-122"/>
                <a:ea typeface="微软雅黑" panose="020B0503020204020204" pitchFamily="34" charset="-122"/>
              </a:rPr>
              <a:t>上播送出来，这时才将之写入分配给该</a:t>
            </a:r>
            <a:r>
              <a:rPr lang="en-US" altLang="zh-CN" sz="1600" dirty="0">
                <a:latin typeface="微软雅黑" panose="020B0503020204020204" pitchFamily="34" charset="-122"/>
                <a:ea typeface="微软雅黑" panose="020B0503020204020204" pitchFamily="34" charset="-122"/>
              </a:rPr>
              <a:t>store</a:t>
            </a:r>
            <a:r>
              <a:rPr lang="zh-CN" altLang="en-US" sz="1600" dirty="0">
                <a:latin typeface="微软雅黑" panose="020B0503020204020204" pitchFamily="34" charset="-122"/>
                <a:ea typeface="微软雅黑" panose="020B0503020204020204" pitchFamily="34" charset="-122"/>
              </a:rPr>
              <a:t>指令的</a:t>
            </a:r>
            <a:r>
              <a:rPr lang="en-US" altLang="zh-CN" sz="1600" dirty="0">
                <a:latin typeface="微软雅黑" panose="020B0503020204020204" pitchFamily="34" charset="-122"/>
                <a:ea typeface="微软雅黑" panose="020B0503020204020204" pitchFamily="34" charset="-122"/>
              </a:rPr>
              <a:t>ROB</a:t>
            </a:r>
            <a:r>
              <a:rPr lang="zh-CN" altLang="en-US" sz="1600" dirty="0">
                <a:latin typeface="微软雅黑" panose="020B0503020204020204" pitchFamily="34" charset="-122"/>
                <a:ea typeface="微软雅黑" panose="020B0503020204020204" pitchFamily="34" charset="-122"/>
              </a:rPr>
              <a:t>项；</a:t>
            </a:r>
          </a:p>
        </p:txBody>
      </p:sp>
      <p:sp>
        <p:nvSpPr>
          <p:cNvPr id="4" name="标题 2">
            <a:extLst>
              <a:ext uri="{FF2B5EF4-FFF2-40B4-BE49-F238E27FC236}">
                <a16:creationId xmlns:a16="http://schemas.microsoft.com/office/drawing/2014/main" id="{57326AF7-C517-4649-8A2D-4AB61E7F257E}"/>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前瞻执行的原理与实现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78531">
                                            <p:txEl>
                                              <p:pRg st="3" end="3"/>
                                            </p:txEl>
                                          </p:spTgt>
                                        </p:tgtEl>
                                        <p:attrNameLst>
                                          <p:attrName>style.visibility</p:attrName>
                                        </p:attrNameLst>
                                      </p:cBhvr>
                                      <p:to>
                                        <p:strVal val="visible"/>
                                      </p:to>
                                    </p:set>
                                    <p:animEffect transition="in" filter="slide(fromBottom)">
                                      <p:cBhvr>
                                        <p:cTn id="7" dur="500"/>
                                        <p:tgtEl>
                                          <p:spTgt spid="278531">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78531">
                                            <p:txEl>
                                              <p:pRg st="4" end="4"/>
                                            </p:txEl>
                                          </p:spTgt>
                                        </p:tgtEl>
                                        <p:attrNameLst>
                                          <p:attrName>style.visibility</p:attrName>
                                        </p:attrNameLst>
                                      </p:cBhvr>
                                      <p:to>
                                        <p:strVal val="visible"/>
                                      </p:to>
                                    </p:set>
                                    <p:animEffect transition="in" filter="slide(fromBottom)">
                                      <p:cBhvr>
                                        <p:cTn id="10" dur="500"/>
                                        <p:tgtEl>
                                          <p:spTgt spid="278531">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78531">
                                            <p:txEl>
                                              <p:pRg st="5" end="5"/>
                                            </p:txEl>
                                          </p:spTgt>
                                        </p:tgtEl>
                                        <p:attrNameLst>
                                          <p:attrName>style.visibility</p:attrName>
                                        </p:attrNameLst>
                                      </p:cBhvr>
                                      <p:to>
                                        <p:strVal val="visible"/>
                                      </p:to>
                                    </p:set>
                                    <p:animEffect transition="in" filter="slide(fromBottom)">
                                      <p:cBhvr>
                                        <p:cTn id="13" dur="500"/>
                                        <p:tgtEl>
                                          <p:spTgt spid="278531">
                                            <p:txEl>
                                              <p:pRg st="5" end="5"/>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278531">
                                            <p:txEl>
                                              <p:pRg st="6" end="6"/>
                                            </p:txEl>
                                          </p:spTgt>
                                        </p:tgtEl>
                                        <p:attrNameLst>
                                          <p:attrName>style.visibility</p:attrName>
                                        </p:attrNameLst>
                                      </p:cBhvr>
                                      <p:to>
                                        <p:strVal val="visible"/>
                                      </p:to>
                                    </p:set>
                                    <p:animEffect transition="in" filter="slide(fromBottom)">
                                      <p:cBhvr>
                                        <p:cTn id="16" dur="500"/>
                                        <p:tgtEl>
                                          <p:spTgt spid="278531">
                                            <p:txEl>
                                              <p:pRg st="6" end="6"/>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278531">
                                            <p:txEl>
                                              <p:pRg st="7" end="7"/>
                                            </p:txEl>
                                          </p:spTgt>
                                        </p:tgtEl>
                                        <p:attrNameLst>
                                          <p:attrName>style.visibility</p:attrName>
                                        </p:attrNameLst>
                                      </p:cBhvr>
                                      <p:to>
                                        <p:strVal val="visible"/>
                                      </p:to>
                                    </p:set>
                                    <p:animEffect transition="in" filter="slide(fromBottom)">
                                      <p:cBhvr>
                                        <p:cTn id="19" dur="500"/>
                                        <p:tgtEl>
                                          <p:spTgt spid="278531">
                                            <p:txEl>
                                              <p:pRg st="7" end="7"/>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278531">
                                            <p:txEl>
                                              <p:pRg st="8" end="8"/>
                                            </p:txEl>
                                          </p:spTgt>
                                        </p:tgtEl>
                                        <p:attrNameLst>
                                          <p:attrName>style.visibility</p:attrName>
                                        </p:attrNameLst>
                                      </p:cBhvr>
                                      <p:to>
                                        <p:strVal val="visible"/>
                                      </p:to>
                                    </p:set>
                                    <p:animEffect transition="in" filter="slide(fromBottom)">
                                      <p:cBhvr>
                                        <p:cTn id="22" dur="500"/>
                                        <p:tgtEl>
                                          <p:spTgt spid="278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3" descr="Rectangle: Click to edit Master text styles&#10;Second level&#10;Third level&#10;Fourth level&#10;Fifth level"/>
          <p:cNvSpPr>
            <a:spLocks noGrp="1" noChangeArrowheads="1"/>
          </p:cNvSpPr>
          <p:nvPr>
            <p:ph type="body" idx="4294967295"/>
          </p:nvPr>
        </p:nvSpPr>
        <p:spPr>
          <a:xfrm>
            <a:off x="490194" y="1148449"/>
            <a:ext cx="8210746" cy="5000625"/>
          </a:xfrm>
        </p:spPr>
        <p:txBody>
          <a:bodyPr/>
          <a:lstStyle/>
          <a:p>
            <a:pPr marL="904875" lvl="1" indent="-457200" eaLnBrk="1" hangingPunct="1">
              <a:lnSpc>
                <a:spcPts val="3200"/>
              </a:lnSpc>
              <a:spcBef>
                <a:spcPts val="600"/>
              </a:spcBef>
              <a:spcAft>
                <a:spcPts val="600"/>
              </a:spcAft>
              <a:buFont typeface="+mj-ea"/>
              <a:buAutoNum type="circleNumDbPlain" startAt="4"/>
              <a:tabLst>
                <a:tab pos="895350" algn="l"/>
              </a:tabLst>
            </a:pPr>
            <a:r>
              <a:rPr lang="zh-CN" altLang="en-US" sz="2400" dirty="0">
                <a:latin typeface="微软雅黑" panose="020B0503020204020204" pitchFamily="34" charset="-122"/>
                <a:ea typeface="微软雅黑" panose="020B0503020204020204" pitchFamily="34" charset="-122"/>
              </a:rPr>
              <a:t>确认：不同类型指令的</a:t>
            </a:r>
            <a:r>
              <a:rPr lang="zh-CN" altLang="en-US" dirty="0">
                <a:latin typeface="微软雅黑" panose="020B0503020204020204" pitchFamily="34" charset="-122"/>
                <a:ea typeface="微软雅黑" panose="020B0503020204020204" pitchFamily="34" charset="-122"/>
              </a:rPr>
              <a:t>确认方式</a:t>
            </a:r>
            <a:r>
              <a:rPr lang="zh-CN" altLang="en-US" sz="2400" dirty="0">
                <a:latin typeface="微软雅黑" panose="020B0503020204020204" pitchFamily="34" charset="-122"/>
                <a:ea typeface="微软雅黑" panose="020B0503020204020204" pitchFamily="34" charset="-122"/>
              </a:rPr>
              <a:t>不同：</a:t>
            </a:r>
          </a:p>
          <a:p>
            <a:pPr marL="1344613" lvl="2" indent="-449263">
              <a:lnSpc>
                <a:spcPts val="3200"/>
              </a:lnSpc>
              <a:spcBef>
                <a:spcPts val="600"/>
              </a:spcBef>
              <a:spcAft>
                <a:spcPts val="600"/>
              </a:spcAft>
              <a:buClr>
                <a:schemeClr val="tx1"/>
              </a:buClr>
            </a:pPr>
            <a:r>
              <a:rPr lang="zh-CN" altLang="en-US" sz="2000" u="sng" dirty="0">
                <a:latin typeface="微软雅黑" panose="020B0503020204020204" pitchFamily="34" charset="-122"/>
                <a:ea typeface="微软雅黑" panose="020B0503020204020204" pitchFamily="34" charset="-122"/>
              </a:rPr>
              <a:t>除分支指令和</a:t>
            </a:r>
            <a:r>
              <a:rPr lang="en-US" altLang="zh-CN" sz="2000" u="sng" dirty="0">
                <a:latin typeface="微软雅黑" panose="020B0503020204020204" pitchFamily="34" charset="-122"/>
                <a:ea typeface="微软雅黑" panose="020B0503020204020204" pitchFamily="34" charset="-122"/>
              </a:rPr>
              <a:t>store</a:t>
            </a:r>
            <a:r>
              <a:rPr lang="zh-CN" altLang="en-US" sz="2000" u="sng" dirty="0">
                <a:latin typeface="微软雅黑" panose="020B0503020204020204" pitchFamily="34" charset="-122"/>
                <a:ea typeface="微软雅黑" panose="020B0503020204020204" pitchFamily="34" charset="-122"/>
              </a:rPr>
              <a:t>指令之外</a:t>
            </a:r>
            <a:r>
              <a:rPr lang="zh-CN" altLang="en-US" sz="2000" dirty="0">
                <a:latin typeface="微软雅黑" panose="020B0503020204020204" pitchFamily="34" charset="-122"/>
                <a:ea typeface="微软雅黑" panose="020B0503020204020204" pitchFamily="34" charset="-122"/>
              </a:rPr>
              <a:t>的其他指令：当该指令到达</a:t>
            </a:r>
            <a:r>
              <a:rPr lang="en-US" altLang="zh-CN" sz="2000" dirty="0">
                <a:latin typeface="微软雅黑" panose="020B0503020204020204" pitchFamily="34" charset="-122"/>
                <a:ea typeface="微软雅黑" panose="020B0503020204020204" pitchFamily="34" charset="-122"/>
              </a:rPr>
              <a:t>ROB</a:t>
            </a:r>
            <a:r>
              <a:rPr lang="zh-CN" altLang="en-US" sz="2000" dirty="0">
                <a:latin typeface="微软雅黑" panose="020B0503020204020204" pitchFamily="34" charset="-122"/>
                <a:ea typeface="微软雅黑" panose="020B0503020204020204" pitchFamily="34" charset="-122"/>
              </a:rPr>
              <a:t>队列的头部而且其结果已经就绪时，就把该结果写入该指令的目标寄存器，并从</a:t>
            </a:r>
            <a:r>
              <a:rPr lang="en-US" altLang="zh-CN" sz="2000" dirty="0">
                <a:latin typeface="微软雅黑" panose="020B0503020204020204" pitchFamily="34" charset="-122"/>
                <a:ea typeface="微软雅黑" panose="020B0503020204020204" pitchFamily="34" charset="-122"/>
              </a:rPr>
              <a:t>ROB</a:t>
            </a:r>
            <a:r>
              <a:rPr lang="zh-CN" altLang="en-US" sz="2000" dirty="0">
                <a:latin typeface="微软雅黑" panose="020B0503020204020204" pitchFamily="34" charset="-122"/>
                <a:ea typeface="微软雅黑" panose="020B0503020204020204" pitchFamily="34" charset="-122"/>
              </a:rPr>
              <a:t>中删除该指令； </a:t>
            </a:r>
            <a:endParaRPr lang="en-US" altLang="zh-CN" sz="2000" dirty="0">
              <a:latin typeface="微软雅黑" panose="020B0503020204020204" pitchFamily="34" charset="-122"/>
              <a:ea typeface="微软雅黑" panose="020B0503020204020204" pitchFamily="34" charset="-122"/>
            </a:endParaRPr>
          </a:p>
          <a:p>
            <a:pPr marL="1344613" lvl="2" indent="-449263">
              <a:lnSpc>
                <a:spcPts val="3200"/>
              </a:lnSpc>
              <a:spcBef>
                <a:spcPts val="600"/>
              </a:spcBef>
              <a:spcAft>
                <a:spcPts val="600"/>
              </a:spcAft>
              <a:buClr>
                <a:schemeClr val="tx1"/>
              </a:buClr>
            </a:pPr>
            <a:r>
              <a:rPr lang="en-US" altLang="zh-CN" sz="2000" dirty="0">
                <a:latin typeface="微软雅黑" panose="020B0503020204020204" pitchFamily="34" charset="-122"/>
                <a:ea typeface="微软雅黑" panose="020B0503020204020204" pitchFamily="34" charset="-122"/>
              </a:rPr>
              <a:t>store</a:t>
            </a:r>
            <a:r>
              <a:rPr lang="zh-CN" altLang="en-US" sz="2000" dirty="0">
                <a:latin typeface="微软雅黑" panose="020B0503020204020204" pitchFamily="34" charset="-122"/>
                <a:ea typeface="微软雅黑" panose="020B0503020204020204" pitchFamily="34" charset="-122"/>
              </a:rPr>
              <a:t>指令：处理与上面类似，只是它把结果写入存储器；</a:t>
            </a:r>
          </a:p>
          <a:p>
            <a:pPr marL="1344613" lvl="2" indent="-449263">
              <a:lnSpc>
                <a:spcPts val="3200"/>
              </a:lnSpc>
              <a:spcBef>
                <a:spcPts val="600"/>
              </a:spcBef>
              <a:spcAft>
                <a:spcPts val="600"/>
              </a:spcAft>
              <a:buClr>
                <a:schemeClr val="tx1"/>
              </a:buClr>
            </a:pPr>
            <a:r>
              <a:rPr lang="zh-CN" altLang="en-US" sz="2000" dirty="0">
                <a:latin typeface="微软雅黑" panose="020B0503020204020204" pitchFamily="34" charset="-122"/>
                <a:ea typeface="微软雅黑" panose="020B0503020204020204" pitchFamily="34" charset="-122"/>
              </a:rPr>
              <a:t>分支指令：</a:t>
            </a:r>
          </a:p>
          <a:p>
            <a:pPr lvl="3">
              <a:lnSpc>
                <a:spcPts val="3200"/>
              </a:lnSpc>
              <a:spcBef>
                <a:spcPts val="600"/>
              </a:spcBef>
              <a:spcAft>
                <a:spcPts val="600"/>
              </a:spcAft>
              <a:buClr>
                <a:schemeClr val="tx1"/>
              </a:buClr>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当预测错误的分支指令到达</a:t>
            </a:r>
            <a:r>
              <a:rPr lang="en-US" altLang="zh-CN" sz="1600" dirty="0">
                <a:latin typeface="微软雅黑" panose="020B0503020204020204" pitchFamily="34" charset="-122"/>
                <a:ea typeface="微软雅黑" panose="020B0503020204020204" pitchFamily="34" charset="-122"/>
              </a:rPr>
              <a:t>ROB</a:t>
            </a:r>
            <a:r>
              <a:rPr lang="zh-CN" altLang="en-US" sz="1600" dirty="0">
                <a:latin typeface="微软雅黑" panose="020B0503020204020204" pitchFamily="34" charset="-122"/>
                <a:ea typeface="微软雅黑" panose="020B0503020204020204" pitchFamily="34" charset="-122"/>
              </a:rPr>
              <a:t>队列的头部时，清空</a:t>
            </a:r>
            <a:r>
              <a:rPr lang="en-US" altLang="zh-CN" sz="1600" dirty="0">
                <a:latin typeface="微软雅黑" panose="020B0503020204020204" pitchFamily="34" charset="-122"/>
                <a:ea typeface="微软雅黑" panose="020B0503020204020204" pitchFamily="34" charset="-122"/>
              </a:rPr>
              <a:t>ROB</a:t>
            </a:r>
            <a:r>
              <a:rPr lang="zh-CN" altLang="en-US" sz="1600" dirty="0">
                <a:latin typeface="微软雅黑" panose="020B0503020204020204" pitchFamily="34" charset="-122"/>
                <a:ea typeface="微软雅黑" panose="020B0503020204020204" pitchFamily="34" charset="-122"/>
              </a:rPr>
              <a:t>，并从分支指令的另一个分支重新开始执行。（</a:t>
            </a:r>
            <a:r>
              <a:rPr lang="zh-CN" altLang="en-US" sz="1600" b="1" dirty="0">
                <a:solidFill>
                  <a:srgbClr val="FF0000"/>
                </a:solidFill>
                <a:latin typeface="微软雅黑" panose="020B0503020204020204" pitchFamily="34" charset="-122"/>
                <a:ea typeface="微软雅黑" panose="020B0503020204020204" pitchFamily="34" charset="-122"/>
              </a:rPr>
              <a:t>错误的前瞻执行</a:t>
            </a:r>
            <a:r>
              <a:rPr lang="zh-CN" altLang="en-US" sz="1600" dirty="0">
                <a:latin typeface="微软雅黑" panose="020B0503020204020204" pitchFamily="34" charset="-122"/>
                <a:ea typeface="微软雅黑" panose="020B0503020204020204" pitchFamily="34" charset="-122"/>
              </a:rPr>
              <a:t>）</a:t>
            </a:r>
          </a:p>
          <a:p>
            <a:pPr lvl="3">
              <a:lnSpc>
                <a:spcPts val="3200"/>
              </a:lnSpc>
              <a:spcBef>
                <a:spcPts val="600"/>
              </a:spcBef>
              <a:spcAft>
                <a:spcPts val="600"/>
              </a:spcAft>
              <a:buClr>
                <a:schemeClr val="tx1"/>
              </a:buClr>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当预测正确的分支指令到达</a:t>
            </a:r>
            <a:r>
              <a:rPr lang="en-US" altLang="zh-CN" sz="1600" dirty="0">
                <a:latin typeface="微软雅黑" panose="020B0503020204020204" pitchFamily="34" charset="-122"/>
                <a:ea typeface="微软雅黑" panose="020B0503020204020204" pitchFamily="34" charset="-122"/>
              </a:rPr>
              <a:t>ROB</a:t>
            </a:r>
            <a:r>
              <a:rPr lang="zh-CN" altLang="en-US" sz="1600" dirty="0">
                <a:latin typeface="微软雅黑" panose="020B0503020204020204" pitchFamily="34" charset="-122"/>
                <a:ea typeface="微软雅黑" panose="020B0503020204020204" pitchFamily="34" charset="-122"/>
              </a:rPr>
              <a:t>队列的头部时，该指令执行完毕；   </a:t>
            </a:r>
          </a:p>
        </p:txBody>
      </p:sp>
      <p:sp>
        <p:nvSpPr>
          <p:cNvPr id="5" name="标题 2">
            <a:extLst>
              <a:ext uri="{FF2B5EF4-FFF2-40B4-BE49-F238E27FC236}">
                <a16:creationId xmlns:a16="http://schemas.microsoft.com/office/drawing/2014/main" id="{146C2692-FE91-4F0F-9C09-E883C67A4907}"/>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前瞻执行的原理与实现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descr="Rectangle: Click to edit Master text styles&#10;Second level&#10;Third level&#10;Fourth level&#10;Fifth level"/>
          <p:cNvSpPr>
            <a:spLocks noGrp="1" noChangeArrowheads="1"/>
          </p:cNvSpPr>
          <p:nvPr>
            <p:ph type="body" idx="4294967295"/>
          </p:nvPr>
        </p:nvSpPr>
        <p:spPr bwMode="auto">
          <a:xfrm>
            <a:off x="476970" y="1135161"/>
            <a:ext cx="8242823" cy="576262"/>
          </a:xfrm>
          <a:prstGeom prst="rect">
            <a:avLst/>
          </a:prstGeom>
          <a:noFill/>
          <a:ln/>
        </p:spPr>
        <p:txBody>
          <a:bodyPr>
            <a:noAutofit/>
          </a:bodyPr>
          <a:lstStyle/>
          <a:p>
            <a:pPr marL="342900" lvl="1" indent="-342900" eaLnBrk="1" hangingPunct="1">
              <a:lnSpc>
                <a:spcPct val="13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在前面的基本流水线中：</a:t>
            </a:r>
          </a:p>
        </p:txBody>
      </p:sp>
      <p:sp>
        <p:nvSpPr>
          <p:cNvPr id="18436" name="Rectangle 4"/>
          <p:cNvSpPr>
            <a:spLocks noChangeArrowheads="1"/>
          </p:cNvSpPr>
          <p:nvPr/>
        </p:nvSpPr>
        <p:spPr bwMode="auto">
          <a:xfrm>
            <a:off x="2995594" y="1905000"/>
            <a:ext cx="990600" cy="1447800"/>
          </a:xfrm>
          <a:prstGeom prst="rect">
            <a:avLst/>
          </a:prstGeom>
          <a:noFill/>
          <a:ln w="9525" cmpd="sng">
            <a:solidFill>
              <a:schemeClr val="tx1"/>
            </a:solidFill>
            <a:miter lim="800000"/>
            <a:headEnd/>
            <a:tailEnd/>
          </a:ln>
        </p:spPr>
        <p:txBody>
          <a:bodyPr wrap="none" anchor="ctr"/>
          <a:lstStyle/>
          <a:p>
            <a:endParaRPr lang="zh-CN" altLang="zh-CN" dirty="0">
              <a:solidFill>
                <a:srgbClr val="000000"/>
              </a:solidFill>
              <a:sym typeface="Verdana" pitchFamily="34" charset="0"/>
            </a:endParaRPr>
          </a:p>
        </p:txBody>
      </p:sp>
      <p:sp>
        <p:nvSpPr>
          <p:cNvPr id="18437" name="Text Box 5"/>
          <p:cNvSpPr>
            <a:spLocks noChangeArrowheads="1"/>
          </p:cNvSpPr>
          <p:nvPr/>
        </p:nvSpPr>
        <p:spPr bwMode="auto">
          <a:xfrm>
            <a:off x="3224194" y="2406650"/>
            <a:ext cx="1219200" cy="488950"/>
          </a:xfrm>
          <a:prstGeom prst="rect">
            <a:avLst/>
          </a:prstGeom>
          <a:noFill/>
          <a:ln w="9525" cmpd="sng">
            <a:noFill/>
            <a:miter lim="800000"/>
            <a:headEnd/>
            <a:tailEnd/>
          </a:ln>
        </p:spPr>
        <p:txBody>
          <a:bodyPr>
            <a:spAutoFit/>
          </a:bodyPr>
          <a:lstStyle/>
          <a:p>
            <a:pPr>
              <a:spcBef>
                <a:spcPct val="50000"/>
              </a:spcBef>
            </a:pPr>
            <a:r>
              <a:rPr lang="en-US" sz="2600">
                <a:solidFill>
                  <a:srgbClr val="000000"/>
                </a:solidFill>
                <a:latin typeface="黑体" pitchFamily="49" charset="-122"/>
                <a:ea typeface="黑体" pitchFamily="49" charset="-122"/>
                <a:sym typeface="黑体" pitchFamily="49" charset="-122"/>
              </a:rPr>
              <a:t>ID</a:t>
            </a:r>
            <a:endParaRPr lang="zh-CN" altLang="en-US"/>
          </a:p>
        </p:txBody>
      </p:sp>
      <p:sp>
        <p:nvSpPr>
          <p:cNvPr id="18438" name="Line 6"/>
          <p:cNvSpPr>
            <a:spLocks noChangeShapeType="1"/>
          </p:cNvSpPr>
          <p:nvPr/>
        </p:nvSpPr>
        <p:spPr bwMode="auto">
          <a:xfrm>
            <a:off x="1928794" y="2667000"/>
            <a:ext cx="1066800" cy="0"/>
          </a:xfrm>
          <a:prstGeom prst="line">
            <a:avLst/>
          </a:prstGeom>
          <a:noFill/>
          <a:ln w="19050" cmpd="sng">
            <a:solidFill>
              <a:schemeClr val="folHlink"/>
            </a:solidFill>
            <a:bevel/>
            <a:headEnd/>
            <a:tailEnd type="triangle" w="med" len="med"/>
          </a:ln>
        </p:spPr>
        <p:txBody>
          <a:bodyPr/>
          <a:lstStyle/>
          <a:p>
            <a:endParaRPr lang="zh-CN" altLang="zh-CN">
              <a:solidFill>
                <a:srgbClr val="000000"/>
              </a:solidFill>
              <a:sym typeface="Verdana" pitchFamily="34" charset="0"/>
            </a:endParaRPr>
          </a:p>
        </p:txBody>
      </p:sp>
      <p:sp>
        <p:nvSpPr>
          <p:cNvPr id="18439" name="Line 7"/>
          <p:cNvSpPr>
            <a:spLocks noChangeShapeType="1"/>
          </p:cNvSpPr>
          <p:nvPr/>
        </p:nvSpPr>
        <p:spPr bwMode="auto">
          <a:xfrm>
            <a:off x="3986194" y="2667000"/>
            <a:ext cx="1066800" cy="0"/>
          </a:xfrm>
          <a:prstGeom prst="line">
            <a:avLst/>
          </a:prstGeom>
          <a:noFill/>
          <a:ln w="19050" cmpd="sng">
            <a:solidFill>
              <a:schemeClr val="folHlink"/>
            </a:solidFill>
            <a:bevel/>
            <a:headEnd/>
            <a:tailEnd type="triangle" w="med" len="med"/>
          </a:ln>
        </p:spPr>
        <p:txBody>
          <a:bodyPr/>
          <a:lstStyle/>
          <a:p>
            <a:endParaRPr lang="zh-CN" altLang="zh-CN">
              <a:solidFill>
                <a:srgbClr val="000000"/>
              </a:solidFill>
              <a:sym typeface="Verdana" pitchFamily="34" charset="0"/>
            </a:endParaRPr>
          </a:p>
        </p:txBody>
      </p:sp>
      <p:sp>
        <p:nvSpPr>
          <p:cNvPr id="18440" name="Text Box 8"/>
          <p:cNvSpPr>
            <a:spLocks noChangeArrowheads="1"/>
          </p:cNvSpPr>
          <p:nvPr/>
        </p:nvSpPr>
        <p:spPr bwMode="auto">
          <a:xfrm>
            <a:off x="1685614" y="3611563"/>
            <a:ext cx="5078979" cy="978729"/>
          </a:xfrm>
          <a:prstGeom prst="rect">
            <a:avLst/>
          </a:prstGeom>
          <a:noFill/>
          <a:ln w="9525" cmpd="sng">
            <a:noFill/>
            <a:miter lim="800000"/>
            <a:headEnd/>
            <a:tailEnd/>
          </a:ln>
        </p:spPr>
        <p:txBody>
          <a:bodyPr wrap="square">
            <a:spAutoFit/>
          </a:bodyPr>
          <a:lstStyle/>
          <a:p>
            <a:pPr>
              <a:lnSpc>
                <a:spcPct val="120000"/>
              </a:lnSpc>
            </a:pPr>
            <a:r>
              <a:rPr lang="zh-CN" altLang="en-US" sz="2400" b="0" dirty="0">
                <a:solidFill>
                  <a:srgbClr val="000000"/>
                </a:solidFill>
                <a:latin typeface="微软雅黑" panose="020B0503020204020204" pitchFamily="34" charset="-122"/>
                <a:ea typeface="微软雅黑" panose="020B0503020204020204" pitchFamily="34" charset="-122"/>
                <a:sym typeface="Tahoma" pitchFamily="34" charset="0"/>
              </a:rPr>
              <a:t>检测</a:t>
            </a:r>
            <a:r>
              <a:rPr lang="zh-CN" altLang="en-US" sz="2400" b="0" dirty="0">
                <a:solidFill>
                  <a:srgbClr val="FF0000"/>
                </a:solidFill>
                <a:latin typeface="微软雅黑" panose="020B0503020204020204" pitchFamily="34" charset="-122"/>
                <a:ea typeface="微软雅黑" panose="020B0503020204020204" pitchFamily="34" charset="-122"/>
                <a:sym typeface="Tahoma" pitchFamily="34" charset="0"/>
              </a:rPr>
              <a:t>结构</a:t>
            </a:r>
            <a:r>
              <a:rPr lang="zh-CN" altLang="en-US" sz="2400" b="0" dirty="0">
                <a:solidFill>
                  <a:srgbClr val="000000"/>
                </a:solidFill>
                <a:latin typeface="微软雅黑" panose="020B0503020204020204" pitchFamily="34" charset="-122"/>
                <a:ea typeface="微软雅黑" panose="020B0503020204020204" pitchFamily="34" charset="-122"/>
                <a:sym typeface="Tahoma" pitchFamily="34" charset="0"/>
              </a:rPr>
              <a:t>冲突造成</a:t>
            </a:r>
            <a:r>
              <a:rPr lang="zh-CN" altLang="en-US" sz="2400" b="0" dirty="0" smtClean="0">
                <a:solidFill>
                  <a:srgbClr val="000000"/>
                </a:solidFill>
                <a:latin typeface="微软雅黑" panose="020B0503020204020204" pitchFamily="34" charset="-122"/>
                <a:ea typeface="微软雅黑" panose="020B0503020204020204" pitchFamily="34" charset="-122"/>
                <a:sym typeface="Tahoma" pitchFamily="34" charset="0"/>
              </a:rPr>
              <a:t>的流水线冒险</a:t>
            </a:r>
            <a:endParaRPr lang="zh-CN" altLang="en-US" sz="2400" b="0" dirty="0">
              <a:solidFill>
                <a:srgbClr val="000000"/>
              </a:solidFill>
              <a:latin typeface="微软雅黑" panose="020B0503020204020204" pitchFamily="34" charset="-122"/>
              <a:ea typeface="微软雅黑" panose="020B0503020204020204" pitchFamily="34" charset="-122"/>
              <a:sym typeface="Tahoma" pitchFamily="34" charset="0"/>
            </a:endParaRPr>
          </a:p>
          <a:p>
            <a:pPr>
              <a:lnSpc>
                <a:spcPct val="120000"/>
              </a:lnSpc>
            </a:pPr>
            <a:r>
              <a:rPr lang="zh-CN" altLang="en-US" sz="2400" b="0" dirty="0">
                <a:solidFill>
                  <a:srgbClr val="000000"/>
                </a:solidFill>
                <a:latin typeface="微软雅黑" panose="020B0503020204020204" pitchFamily="34" charset="-122"/>
                <a:ea typeface="微软雅黑" panose="020B0503020204020204" pitchFamily="34" charset="-122"/>
                <a:sym typeface="Tahoma" pitchFamily="34" charset="0"/>
              </a:rPr>
              <a:t>检测</a:t>
            </a:r>
            <a:r>
              <a:rPr lang="zh-CN" altLang="en-US" sz="2400" b="0" dirty="0">
                <a:solidFill>
                  <a:srgbClr val="FF0000"/>
                </a:solidFill>
                <a:latin typeface="微软雅黑" panose="020B0503020204020204" pitchFamily="34" charset="-122"/>
                <a:ea typeface="微软雅黑" panose="020B0503020204020204" pitchFamily="34" charset="-122"/>
                <a:sym typeface="Tahoma" pitchFamily="34" charset="0"/>
              </a:rPr>
              <a:t>数据</a:t>
            </a:r>
            <a:r>
              <a:rPr lang="zh-CN" altLang="en-US" sz="2400" b="0" dirty="0">
                <a:solidFill>
                  <a:srgbClr val="000000"/>
                </a:solidFill>
                <a:latin typeface="微软雅黑" panose="020B0503020204020204" pitchFamily="34" charset="-122"/>
                <a:ea typeface="微软雅黑" panose="020B0503020204020204" pitchFamily="34" charset="-122"/>
                <a:sym typeface="Tahoma" pitchFamily="34" charset="0"/>
              </a:rPr>
              <a:t>相关造成</a:t>
            </a:r>
            <a:r>
              <a:rPr lang="zh-CN" altLang="en-US" sz="2400" b="0" dirty="0" smtClean="0">
                <a:solidFill>
                  <a:srgbClr val="000000"/>
                </a:solidFill>
                <a:latin typeface="微软雅黑" panose="020B0503020204020204" pitchFamily="34" charset="-122"/>
                <a:ea typeface="微软雅黑" panose="020B0503020204020204" pitchFamily="34" charset="-122"/>
                <a:sym typeface="Tahoma" pitchFamily="34" charset="0"/>
              </a:rPr>
              <a:t>的流水线冒险</a:t>
            </a:r>
            <a:endParaRPr lang="zh-CN" altLang="en-US" b="0" dirty="0">
              <a:latin typeface="微软雅黑" panose="020B0503020204020204" pitchFamily="34" charset="-122"/>
              <a:ea typeface="微软雅黑" panose="020B0503020204020204" pitchFamily="34" charset="-122"/>
            </a:endParaRPr>
          </a:p>
        </p:txBody>
      </p:sp>
      <p:sp>
        <p:nvSpPr>
          <p:cNvPr id="18441" name="Text Box 9"/>
          <p:cNvSpPr>
            <a:spLocks noChangeArrowheads="1"/>
          </p:cNvSpPr>
          <p:nvPr/>
        </p:nvSpPr>
        <p:spPr bwMode="auto">
          <a:xfrm>
            <a:off x="467544" y="4785787"/>
            <a:ext cx="8242822" cy="1200329"/>
          </a:xfrm>
          <a:prstGeom prst="rect">
            <a:avLst/>
          </a:prstGeom>
          <a:noFill/>
          <a:ln w="9525" cmpd="sng">
            <a:noFill/>
            <a:miter lim="800000"/>
            <a:headEnd/>
            <a:tailEnd/>
          </a:ln>
        </p:spPr>
        <p:txBody>
          <a:bodyPr wrap="square">
            <a:spAutoFit/>
          </a:bodyPr>
          <a:lstStyle/>
          <a:p>
            <a:pPr marL="908050" lvl="1" indent="-457200">
              <a:spcBef>
                <a:spcPts val="600"/>
              </a:spcBef>
              <a:spcAft>
                <a:spcPts val="600"/>
              </a:spcAft>
              <a:buClr>
                <a:schemeClr val="tx1"/>
              </a:buClr>
              <a:buSzPct val="80000"/>
              <a:buFont typeface="Tahoma" panose="020B0604030504040204" pitchFamily="34" charset="0"/>
              <a:buChar char="−"/>
              <a:tabLst>
                <a:tab pos="895350" algn="l"/>
              </a:tabLst>
            </a:pPr>
            <a:r>
              <a:rPr lang="zh-CN" altLang="en-US" sz="2400" b="0" dirty="0">
                <a:latin typeface="微软雅黑" panose="020B0503020204020204" pitchFamily="34" charset="-122"/>
                <a:ea typeface="微软雅黑" panose="020B0503020204020204" pitchFamily="34" charset="-122"/>
                <a:sym typeface="Tahoma" pitchFamily="34" charset="0"/>
              </a:rPr>
              <a:t>一旦一条</a:t>
            </a:r>
            <a:r>
              <a:rPr lang="zh-CN" altLang="en-US" sz="2400" b="0" dirty="0" smtClean="0">
                <a:latin typeface="微软雅黑" panose="020B0503020204020204" pitchFamily="34" charset="-122"/>
                <a:ea typeface="微软雅黑" panose="020B0503020204020204" pitchFamily="34" charset="-122"/>
                <a:sym typeface="Tahoma" pitchFamily="34" charset="0"/>
              </a:rPr>
              <a:t>指令应导致冒险受阻，</a:t>
            </a:r>
            <a:r>
              <a:rPr lang="zh-CN" altLang="en-US" sz="2400" b="0" dirty="0" smtClean="0">
                <a:latin typeface="微软雅黑" panose="020B0503020204020204" pitchFamily="34" charset="-122"/>
                <a:ea typeface="微软雅黑" panose="020B0503020204020204" pitchFamily="34" charset="-122"/>
                <a:sym typeface="Tahoma" pitchFamily="34" charset="0"/>
              </a:rPr>
              <a:t>该指令后续的</a:t>
            </a:r>
            <a:r>
              <a:rPr lang="zh-CN" altLang="en-US" sz="2400" b="0" dirty="0" smtClean="0">
                <a:latin typeface="微软雅黑" panose="020B0503020204020204" pitchFamily="34" charset="-122"/>
                <a:ea typeface="微软雅黑" panose="020B0503020204020204" pitchFamily="34" charset="-122"/>
                <a:sym typeface="Tahoma" pitchFamily="34" charset="0"/>
              </a:rPr>
              <a:t>指令</a:t>
            </a:r>
            <a:r>
              <a:rPr lang="zh-CN" altLang="en-US" sz="2400" b="0" dirty="0">
                <a:latin typeface="微软雅黑" panose="020B0503020204020204" pitchFamily="34" charset="-122"/>
                <a:ea typeface="微软雅黑" panose="020B0503020204020204" pitchFamily="34" charset="-122"/>
                <a:sym typeface="Tahoma" pitchFamily="34" charset="0"/>
              </a:rPr>
              <a:t>都将停顿，这种处理策略会限制流水线的</a:t>
            </a:r>
            <a:r>
              <a:rPr lang="zh-CN" altLang="en-US" sz="2400" b="0" dirty="0" smtClean="0">
                <a:latin typeface="微软雅黑" panose="020B0503020204020204" pitchFamily="34" charset="-122"/>
                <a:ea typeface="微软雅黑" panose="020B0503020204020204" pitchFamily="34" charset="-122"/>
                <a:sym typeface="Tahoma" pitchFamily="34" charset="0"/>
              </a:rPr>
              <a:t>性能（是性能瓶颈所在）。</a:t>
            </a:r>
            <a:endParaRPr lang="zh-CN" altLang="en-US" sz="2400" b="0" dirty="0">
              <a:latin typeface="微软雅黑" panose="020B0503020204020204" pitchFamily="34" charset="-122"/>
              <a:ea typeface="微软雅黑" panose="020B0503020204020204" pitchFamily="34" charset="-122"/>
              <a:sym typeface="Tahoma" pitchFamily="34" charset="0"/>
            </a:endParaRPr>
          </a:p>
        </p:txBody>
      </p:sp>
      <p:sp>
        <p:nvSpPr>
          <p:cNvPr id="10" name="云形标注 9"/>
          <p:cNvSpPr/>
          <p:nvPr/>
        </p:nvSpPr>
        <p:spPr>
          <a:xfrm>
            <a:off x="1601872" y="1508220"/>
            <a:ext cx="6265015" cy="2183642"/>
          </a:xfrm>
          <a:prstGeom prst="cloudCallout">
            <a:avLst>
              <a:gd name="adj1" fmla="val 34285"/>
              <a:gd name="adj2" fmla="val 99188"/>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0" dirty="0">
                <a:latin typeface="微软雅黑" panose="020B0503020204020204" pitchFamily="34" charset="-122"/>
                <a:ea typeface="微软雅黑" panose="020B0503020204020204" pitchFamily="34" charset="-122"/>
              </a:rPr>
              <a:t>一个更好的执行模型就是乱序执行：</a:t>
            </a:r>
            <a:endParaRPr lang="en-US" altLang="zh-CN" sz="2400" b="0" dirty="0">
              <a:latin typeface="微软雅黑" panose="020B0503020204020204" pitchFamily="34" charset="-122"/>
              <a:ea typeface="微软雅黑" panose="020B0503020204020204" pitchFamily="34" charset="-122"/>
            </a:endParaRPr>
          </a:p>
          <a:p>
            <a:pPr algn="ctr"/>
            <a:r>
              <a:rPr lang="en-US" altLang="zh-CN" sz="2400" b="0" dirty="0">
                <a:latin typeface="微软雅黑" panose="020B0503020204020204" pitchFamily="34" charset="-122"/>
                <a:ea typeface="微软雅黑" panose="020B0503020204020204" pitchFamily="34" charset="-122"/>
              </a:rPr>
              <a:t>Out-of-Order Execution</a:t>
            </a:r>
            <a:endParaRPr lang="zh-CN" altLang="en-US" sz="2400" b="0" dirty="0">
              <a:latin typeface="微软雅黑" panose="020B0503020204020204" pitchFamily="34" charset="-122"/>
              <a:ea typeface="微软雅黑" panose="020B0503020204020204" pitchFamily="34" charset="-122"/>
            </a:endParaRPr>
          </a:p>
        </p:txBody>
      </p:sp>
      <p:sp>
        <p:nvSpPr>
          <p:cNvPr id="12" name="标题 1">
            <a:extLst>
              <a:ext uri="{FF2B5EF4-FFF2-40B4-BE49-F238E27FC236}">
                <a16:creationId xmlns:a16="http://schemas.microsoft.com/office/drawing/2014/main" id="{E7DC7DC2-4649-4819-9967-CA7EA189AC8C}"/>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dirty="0">
                <a:latin typeface="微软雅黑" panose="020B0503020204020204" pitchFamily="34" charset="-122"/>
                <a:ea typeface="微软雅黑" panose="020B0503020204020204" pitchFamily="34" charset="-122"/>
                <a:sym typeface="黑体" pitchFamily="49" charset="-122"/>
              </a:rPr>
              <a:t>指令的动态调度</a:t>
            </a:r>
            <a:endParaRPr lang="zh-CN" altLang="en-US" sz="36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descr="Rectangle: Click to edit Master text styles&#10;Second level&#10;Third level&#10;Fourth level&#10;Fifth level"/>
          <p:cNvSpPr>
            <a:spLocks noGrp="1" noChangeArrowheads="1"/>
          </p:cNvSpPr>
          <p:nvPr>
            <p:ph type="body" idx="4294967295"/>
          </p:nvPr>
        </p:nvSpPr>
        <p:spPr>
          <a:xfrm>
            <a:off x="490193" y="1195388"/>
            <a:ext cx="8191893" cy="5019675"/>
          </a:xfrm>
        </p:spPr>
        <p:txBody>
          <a:bodyPr>
            <a:normAutofit/>
          </a:bodyPr>
          <a:lstStyle/>
          <a:p>
            <a:pPr marL="0" lvl="1" indent="0" eaLnBrk="1" hangingPunct="1">
              <a:lnSpc>
                <a:spcPct val="110000"/>
              </a:lnSpc>
              <a:spcBef>
                <a:spcPts val="600"/>
              </a:spcBef>
              <a:spcAft>
                <a:spcPts val="600"/>
              </a:spcAft>
              <a:buClr>
                <a:schemeClr val="tx1"/>
              </a:buClr>
              <a:buSzPct val="80000"/>
              <a:buNone/>
              <a:tabLst>
                <a:tab pos="895350" algn="l"/>
              </a:tabLst>
            </a:pPr>
            <a:r>
              <a:rPr lang="zh-CN" altLang="en-US" b="1" dirty="0">
                <a:latin typeface="微软雅黑" panose="020B0503020204020204" pitchFamily="34" charset="-122"/>
                <a:ea typeface="微软雅黑" panose="020B0503020204020204" pitchFamily="34" charset="-122"/>
              </a:rPr>
              <a:t>例：</a:t>
            </a:r>
            <a:r>
              <a:rPr lang="zh-CN" altLang="en-US" dirty="0">
                <a:latin typeface="微软雅黑" panose="020B0503020204020204" pitchFamily="34" charset="-122"/>
                <a:ea typeface="微软雅黑" panose="020B0503020204020204" pitchFamily="34" charset="-122"/>
              </a:rPr>
              <a:t>假设浮点功能部件的延迟时间为：加法</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个时钟周期，乘法</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个时钟周期，除法</a:t>
            </a:r>
            <a:r>
              <a:rPr lang="en-US" altLang="zh-CN" dirty="0">
                <a:latin typeface="微软雅黑" panose="020B0503020204020204" pitchFamily="34" charset="-122"/>
                <a:ea typeface="微软雅黑" panose="020B0503020204020204" pitchFamily="34" charset="-122"/>
              </a:rPr>
              <a:t>40</a:t>
            </a:r>
            <a:r>
              <a:rPr lang="zh-CN" altLang="en-US" dirty="0">
                <a:latin typeface="微软雅黑" panose="020B0503020204020204" pitchFamily="34" charset="-122"/>
                <a:ea typeface="微软雅黑" panose="020B0503020204020204" pitchFamily="34" charset="-122"/>
              </a:rPr>
              <a:t>个时钟周期。对于下面的代码段，给出当指令</a:t>
            </a:r>
            <a:r>
              <a:rPr lang="en-US" altLang="zh-CN" dirty="0">
                <a:latin typeface="微软雅黑" panose="020B0503020204020204" pitchFamily="34" charset="-122"/>
                <a:ea typeface="微软雅黑" panose="020B0503020204020204" pitchFamily="34" charset="-122"/>
              </a:rPr>
              <a:t>MUL.D</a:t>
            </a:r>
            <a:r>
              <a:rPr lang="zh-CN" altLang="en-US" dirty="0">
                <a:latin typeface="微软雅黑" panose="020B0503020204020204" pitchFamily="34" charset="-122"/>
                <a:ea typeface="微软雅黑" panose="020B0503020204020204" pitchFamily="34" charset="-122"/>
              </a:rPr>
              <a:t>即将确认时的各个状态表内容。</a:t>
            </a:r>
            <a:endParaRPr lang="pt-BR" altLang="zh-CN" dirty="0">
              <a:latin typeface="微软雅黑" panose="020B0503020204020204" pitchFamily="34" charset="-122"/>
              <a:ea typeface="微软雅黑" panose="020B0503020204020204" pitchFamily="34" charset="-122"/>
            </a:endParaRPr>
          </a:p>
          <a:p>
            <a:pPr marL="6350" indent="-6350" eaLnBrk="1" hangingPunct="1">
              <a:lnSpc>
                <a:spcPct val="150000"/>
              </a:lnSpc>
              <a:spcBef>
                <a:spcPts val="0"/>
              </a:spcBef>
              <a:buFont typeface="Wingdings" pitchFamily="2" charset="2"/>
              <a:buNone/>
            </a:pPr>
            <a:r>
              <a:rPr lang="pt-BR" altLang="zh-CN" sz="2000" b="0" dirty="0">
                <a:solidFill>
                  <a:srgbClr val="330AE0"/>
                </a:solidFill>
                <a:latin typeface="Tw Cen MT" panose="020B0602020104020603" pitchFamily="34" charset="0"/>
                <a:ea typeface="微软雅黑" panose="020B0503020204020204" pitchFamily="34" charset="-122"/>
              </a:rPr>
              <a:t>        L.D        F6,34</a:t>
            </a:r>
            <a:r>
              <a:rPr lang="zh-CN" altLang="pt-BR" sz="2000" b="0" dirty="0">
                <a:solidFill>
                  <a:srgbClr val="330AE0"/>
                </a:solidFill>
                <a:latin typeface="Tw Cen MT" panose="020B0602020104020603" pitchFamily="34" charset="0"/>
                <a:ea typeface="微软雅黑" panose="020B0503020204020204" pitchFamily="34" charset="-122"/>
              </a:rPr>
              <a:t>（</a:t>
            </a:r>
            <a:r>
              <a:rPr lang="pt-BR" altLang="zh-CN" sz="2000" b="0" dirty="0">
                <a:solidFill>
                  <a:srgbClr val="330AE0"/>
                </a:solidFill>
                <a:latin typeface="Tw Cen MT" panose="020B0602020104020603" pitchFamily="34" charset="0"/>
                <a:ea typeface="微软雅黑" panose="020B0503020204020204" pitchFamily="34" charset="-122"/>
              </a:rPr>
              <a:t>R2</a:t>
            </a:r>
            <a:r>
              <a:rPr lang="zh-CN" altLang="pt-BR" sz="2000" b="0" dirty="0">
                <a:solidFill>
                  <a:srgbClr val="330AE0"/>
                </a:solidFill>
                <a:latin typeface="Tw Cen MT" panose="020B0602020104020603" pitchFamily="34" charset="0"/>
                <a:ea typeface="微软雅黑" panose="020B0503020204020204" pitchFamily="34" charset="-122"/>
              </a:rPr>
              <a:t>）</a:t>
            </a:r>
          </a:p>
          <a:p>
            <a:pPr marL="6350" indent="-6350" eaLnBrk="1" hangingPunct="1">
              <a:lnSpc>
                <a:spcPct val="150000"/>
              </a:lnSpc>
              <a:spcBef>
                <a:spcPts val="0"/>
              </a:spcBef>
              <a:buFont typeface="Wingdings" pitchFamily="2" charset="2"/>
              <a:buNone/>
            </a:pPr>
            <a:r>
              <a:rPr lang="pt-BR" altLang="zh-CN" sz="2000" b="0" dirty="0">
                <a:solidFill>
                  <a:srgbClr val="330AE0"/>
                </a:solidFill>
                <a:latin typeface="Tw Cen MT" panose="020B0602020104020603" pitchFamily="34" charset="0"/>
                <a:ea typeface="微软雅黑" panose="020B0503020204020204" pitchFamily="34" charset="-122"/>
              </a:rPr>
              <a:t>        L.D        F2,45</a:t>
            </a:r>
            <a:r>
              <a:rPr lang="zh-CN" altLang="pt-BR" sz="2000" b="0" dirty="0">
                <a:solidFill>
                  <a:srgbClr val="330AE0"/>
                </a:solidFill>
                <a:latin typeface="Tw Cen MT" panose="020B0602020104020603" pitchFamily="34" charset="0"/>
                <a:ea typeface="微软雅黑" panose="020B0503020204020204" pitchFamily="34" charset="-122"/>
              </a:rPr>
              <a:t>（</a:t>
            </a:r>
            <a:r>
              <a:rPr lang="pt-BR" altLang="zh-CN" sz="2000" b="0" dirty="0">
                <a:solidFill>
                  <a:srgbClr val="330AE0"/>
                </a:solidFill>
                <a:latin typeface="Tw Cen MT" panose="020B0602020104020603" pitchFamily="34" charset="0"/>
                <a:ea typeface="微软雅黑" panose="020B0503020204020204" pitchFamily="34" charset="-122"/>
              </a:rPr>
              <a:t>R3</a:t>
            </a:r>
            <a:r>
              <a:rPr lang="zh-CN" altLang="pt-BR" sz="2000" b="0" dirty="0">
                <a:solidFill>
                  <a:srgbClr val="330AE0"/>
                </a:solidFill>
                <a:latin typeface="Tw Cen MT" panose="020B0602020104020603" pitchFamily="34" charset="0"/>
                <a:ea typeface="微软雅黑" panose="020B0503020204020204" pitchFamily="34" charset="-122"/>
              </a:rPr>
              <a:t>）</a:t>
            </a:r>
          </a:p>
          <a:p>
            <a:pPr marL="6350" indent="-6350" eaLnBrk="1" hangingPunct="1">
              <a:lnSpc>
                <a:spcPct val="150000"/>
              </a:lnSpc>
              <a:spcBef>
                <a:spcPts val="0"/>
              </a:spcBef>
              <a:buFont typeface="Wingdings" pitchFamily="2" charset="2"/>
              <a:buNone/>
            </a:pPr>
            <a:r>
              <a:rPr lang="pt-BR" altLang="zh-CN" sz="2000" b="0" dirty="0">
                <a:solidFill>
                  <a:srgbClr val="330AE0"/>
                </a:solidFill>
                <a:latin typeface="Tw Cen MT" panose="020B0602020104020603" pitchFamily="34" charset="0"/>
                <a:ea typeface="微软雅黑" panose="020B0503020204020204" pitchFamily="34" charset="-122"/>
              </a:rPr>
              <a:t>        MUL.D   F0,F2,F4</a:t>
            </a:r>
            <a:endParaRPr lang="en-US" altLang="zh-CN" sz="2000" b="0" dirty="0">
              <a:solidFill>
                <a:srgbClr val="330AE0"/>
              </a:solidFill>
              <a:latin typeface="Tw Cen MT" panose="020B0602020104020603" pitchFamily="34" charset="0"/>
              <a:ea typeface="微软雅黑" panose="020B0503020204020204" pitchFamily="34" charset="-122"/>
            </a:endParaRPr>
          </a:p>
          <a:p>
            <a:pPr marL="6350" indent="-6350" eaLnBrk="1" hangingPunct="1">
              <a:lnSpc>
                <a:spcPct val="150000"/>
              </a:lnSpc>
              <a:spcBef>
                <a:spcPts val="0"/>
              </a:spcBef>
              <a:buFont typeface="Wingdings" pitchFamily="2" charset="2"/>
              <a:buNone/>
            </a:pPr>
            <a:r>
              <a:rPr lang="en-US" altLang="zh-CN" sz="2000" b="0" dirty="0">
                <a:solidFill>
                  <a:srgbClr val="330AE0"/>
                </a:solidFill>
                <a:latin typeface="Tw Cen MT" panose="020B0602020104020603" pitchFamily="34" charset="0"/>
                <a:ea typeface="微软雅黑" panose="020B0503020204020204" pitchFamily="34" charset="-122"/>
              </a:rPr>
              <a:t>        SUB.D    F8,F6,F2</a:t>
            </a:r>
          </a:p>
          <a:p>
            <a:pPr marL="6350" indent="-6350" eaLnBrk="1" hangingPunct="1">
              <a:lnSpc>
                <a:spcPct val="150000"/>
              </a:lnSpc>
              <a:spcBef>
                <a:spcPts val="0"/>
              </a:spcBef>
              <a:buFont typeface="Wingdings" pitchFamily="2" charset="2"/>
              <a:buNone/>
            </a:pPr>
            <a:r>
              <a:rPr lang="en-US" altLang="zh-CN" sz="2000" b="0" dirty="0">
                <a:solidFill>
                  <a:srgbClr val="330AE0"/>
                </a:solidFill>
                <a:latin typeface="Tw Cen MT" panose="020B0602020104020603" pitchFamily="34" charset="0"/>
                <a:ea typeface="微软雅黑" panose="020B0503020204020204" pitchFamily="34" charset="-122"/>
              </a:rPr>
              <a:t>        DIV.D     F10,F0,F6</a:t>
            </a:r>
          </a:p>
          <a:p>
            <a:pPr marL="6350" indent="-6350" eaLnBrk="1" hangingPunct="1">
              <a:lnSpc>
                <a:spcPct val="150000"/>
              </a:lnSpc>
              <a:spcBef>
                <a:spcPts val="0"/>
              </a:spcBef>
              <a:buFont typeface="Wingdings" pitchFamily="2" charset="2"/>
              <a:buNone/>
            </a:pPr>
            <a:r>
              <a:rPr lang="en-US" altLang="zh-CN" sz="2000" b="0" dirty="0">
                <a:solidFill>
                  <a:srgbClr val="330AE0"/>
                </a:solidFill>
                <a:latin typeface="Tw Cen MT" panose="020B0602020104020603" pitchFamily="34" charset="0"/>
                <a:ea typeface="微软雅黑" panose="020B0503020204020204" pitchFamily="34" charset="-122"/>
              </a:rPr>
              <a:t>        ADD.D    F6,F8,F2</a:t>
            </a:r>
          </a:p>
        </p:txBody>
      </p:sp>
      <p:sp>
        <p:nvSpPr>
          <p:cNvPr id="4" name="标题 2">
            <a:extLst>
              <a:ext uri="{FF2B5EF4-FFF2-40B4-BE49-F238E27FC236}">
                <a16:creationId xmlns:a16="http://schemas.microsoft.com/office/drawing/2014/main" id="{911C02AC-0806-485B-BD13-A415FD6598D6}"/>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前瞻执行示例</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4"/>
          <p:cNvSpPr>
            <a:spLocks noChangeArrowheads="1"/>
          </p:cNvSpPr>
          <p:nvPr/>
        </p:nvSpPr>
        <p:spPr bwMode="auto">
          <a:xfrm>
            <a:off x="0" y="2174875"/>
            <a:ext cx="184150" cy="336550"/>
          </a:xfrm>
          <a:prstGeom prst="rect">
            <a:avLst/>
          </a:prstGeom>
          <a:noFill/>
          <a:ln w="9525">
            <a:noFill/>
            <a:miter lim="800000"/>
            <a:headEnd/>
            <a:tailEnd/>
          </a:ln>
          <a:effectLst/>
        </p:spPr>
        <p:txBody>
          <a:bodyPr wrap="none" anchor="ctr">
            <a:spAutoFit/>
          </a:bodyPr>
          <a:lstStyle/>
          <a:p>
            <a:endParaRPr lang="zh-CN" altLang="zh-CN" sz="1600" b="1">
              <a:latin typeface="Times New Roman" pitchFamily="18" charset="0"/>
            </a:endParaRPr>
          </a:p>
        </p:txBody>
      </p:sp>
      <p:graphicFrame>
        <p:nvGraphicFramePr>
          <p:cNvPr id="282704" name="Group 80"/>
          <p:cNvGraphicFramePr>
            <a:graphicFrameLocks noGrp="1"/>
          </p:cNvGraphicFramePr>
          <p:nvPr>
            <p:ph idx="4294967295"/>
          </p:nvPr>
        </p:nvGraphicFramePr>
        <p:xfrm>
          <a:off x="179263" y="1916832"/>
          <a:ext cx="8785225" cy="3965577"/>
        </p:xfrm>
        <a:graphic>
          <a:graphicData uri="http://schemas.openxmlformats.org/drawingml/2006/table">
            <a:tbl>
              <a:tblPr/>
              <a:tblGrid>
                <a:gridCol w="811212">
                  <a:extLst>
                    <a:ext uri="{9D8B030D-6E8A-4147-A177-3AD203B41FA5}">
                      <a16:colId xmlns:a16="http://schemas.microsoft.com/office/drawing/2014/main" val="20000"/>
                    </a:ext>
                  </a:extLst>
                </a:gridCol>
                <a:gridCol w="811213">
                  <a:extLst>
                    <a:ext uri="{9D8B030D-6E8A-4147-A177-3AD203B41FA5}">
                      <a16:colId xmlns:a16="http://schemas.microsoft.com/office/drawing/2014/main" val="20001"/>
                    </a:ext>
                  </a:extLst>
                </a:gridCol>
                <a:gridCol w="706437">
                  <a:extLst>
                    <a:ext uri="{9D8B030D-6E8A-4147-A177-3AD203B41FA5}">
                      <a16:colId xmlns:a16="http://schemas.microsoft.com/office/drawing/2014/main" val="20002"/>
                    </a:ext>
                  </a:extLst>
                </a:gridCol>
                <a:gridCol w="1631950">
                  <a:extLst>
                    <a:ext uri="{9D8B030D-6E8A-4147-A177-3AD203B41FA5}">
                      <a16:colId xmlns:a16="http://schemas.microsoft.com/office/drawing/2014/main" val="20003"/>
                    </a:ext>
                  </a:extLst>
                </a:gridCol>
                <a:gridCol w="2389188">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gridCol w="565150">
                  <a:extLst>
                    <a:ext uri="{9D8B030D-6E8A-4147-A177-3AD203B41FA5}">
                      <a16:colId xmlns:a16="http://schemas.microsoft.com/office/drawing/2014/main" val="20006"/>
                    </a:ext>
                  </a:extLst>
                </a:gridCol>
                <a:gridCol w="706437">
                  <a:extLst>
                    <a:ext uri="{9D8B030D-6E8A-4147-A177-3AD203B41FA5}">
                      <a16:colId xmlns:a16="http://schemas.microsoft.com/office/drawing/2014/main" val="20007"/>
                    </a:ext>
                  </a:extLst>
                </a:gridCol>
                <a:gridCol w="598488">
                  <a:extLst>
                    <a:ext uri="{9D8B030D-6E8A-4147-A177-3AD203B41FA5}">
                      <a16:colId xmlns:a16="http://schemas.microsoft.com/office/drawing/2014/main" val="20008"/>
                    </a:ext>
                  </a:extLst>
                </a:gridCol>
              </a:tblGrid>
              <a:tr h="530225">
                <a:tc rowSpan="2">
                  <a:txBody>
                    <a:bodyPr/>
                    <a:lstStyle/>
                    <a:p>
                      <a:pPr marL="0" marR="0" lvl="0" indent="0" algn="ctr" defTabSz="914400" rtl="0" eaLnBrk="1" fontAlgn="base" latinLnBrk="0" hangingPunct="1">
                        <a:lnSpc>
                          <a:spcPct val="20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dirty="0">
                          <a:ln>
                            <a:noFill/>
                          </a:ln>
                          <a:solidFill>
                            <a:schemeClr val="tx1"/>
                          </a:solidFill>
                          <a:effectLst/>
                          <a:latin typeface="宋体" pitchFamily="2" charset="-122"/>
                          <a:ea typeface="宋体" pitchFamily="2" charset="-122"/>
                        </a:rPr>
                        <a:t>名称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gridSpan="8">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保留站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44513">
                <a:tc vMerge="1">
                  <a:txBody>
                    <a:bodyPr/>
                    <a:lstStyle/>
                    <a:p>
                      <a:endParaRPr lang="zh-CN" altLang="en-US"/>
                    </a:p>
                  </a:txBody>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Busy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Op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Vj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Vk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Qj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dirty="0" err="1">
                          <a:ln>
                            <a:noFill/>
                          </a:ln>
                          <a:solidFill>
                            <a:schemeClr val="tx1"/>
                          </a:solidFill>
                          <a:effectLst/>
                          <a:latin typeface="Tahoma" pitchFamily="34" charset="0"/>
                          <a:ea typeface="黑体" pitchFamily="49" charset="-122"/>
                        </a:rPr>
                        <a:t>Qk</a:t>
                      </a:r>
                      <a:r>
                        <a:rPr kumimoji="1" lang="en-US" altLang="zh-CN" sz="1600" b="1" i="0" u="none" strike="noStrike" cap="none" normalizeH="0" baseline="0" dirty="0">
                          <a:ln>
                            <a:noFill/>
                          </a:ln>
                          <a:solidFill>
                            <a:schemeClr val="tx1"/>
                          </a:solidFill>
                          <a:effectLst/>
                          <a:latin typeface="Tahoma" pitchFamily="34" charset="0"/>
                          <a:ea typeface="黑体" pitchFamily="49" charset="-122"/>
                        </a:rPr>
                        <a:t>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Dest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A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1"/>
                  </a:ext>
                </a:extLst>
              </a:tr>
              <a:tr h="542925">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Add1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no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dirty="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2"/>
                  </a:ext>
                </a:extLst>
              </a:tr>
              <a:tr h="544513">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Add2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no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dirty="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dirty="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dirty="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dirty="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3"/>
                  </a:ext>
                </a:extLst>
              </a:tr>
              <a:tr h="544513">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Add3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no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4"/>
                  </a:ext>
                </a:extLst>
              </a:tr>
              <a:tr h="701675">
                <a:tc>
                  <a:txBody>
                    <a:body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Mult1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no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MUL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9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Mem[45+</a:t>
                      </a:r>
                    </a:p>
                    <a:p>
                      <a:pPr marL="0" marR="0" lvl="0" indent="0" algn="l" defTabSz="914400" rtl="0" eaLnBrk="1" fontAlgn="base" latinLnBrk="0" hangingPunct="1">
                        <a:lnSpc>
                          <a:spcPct val="9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    Regs[R2]]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Regs[F4]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#3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9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5"/>
                  </a:ext>
                </a:extLst>
              </a:tr>
              <a:tr h="557213">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Mult2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yes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黑体" pitchFamily="49" charset="-122"/>
                        </a:rPr>
                        <a:t>DIV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9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Mem[34+Regs[R2]]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#3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#5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9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dirty="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6"/>
                  </a:ext>
                </a:extLst>
              </a:tr>
            </a:tbl>
          </a:graphicData>
        </a:graphic>
      </p:graphicFrame>
      <p:sp>
        <p:nvSpPr>
          <p:cNvPr id="282702" name="Text Box 536"/>
          <p:cNvSpPr txBox="1">
            <a:spLocks noChangeArrowheads="1"/>
          </p:cNvSpPr>
          <p:nvPr/>
        </p:nvSpPr>
        <p:spPr bwMode="auto">
          <a:xfrm>
            <a:off x="466627" y="1197597"/>
            <a:ext cx="8382000" cy="533288"/>
          </a:xfrm>
          <a:prstGeom prst="rect">
            <a:avLst/>
          </a:prstGeom>
          <a:noFill/>
          <a:ln w="9525">
            <a:noFill/>
            <a:miter lim="800000"/>
            <a:headEnd/>
            <a:tailEnd/>
          </a:ln>
          <a:effectLst/>
        </p:spPr>
        <p:txBody>
          <a:bodyPr wrap="square">
            <a:spAutoFit/>
          </a:bodyPr>
          <a:lstStyle/>
          <a:p>
            <a:pPr marL="342900" lvl="1" indent="-342900">
              <a:lnSpc>
                <a:spcPct val="110000"/>
              </a:lnSpc>
              <a:spcBef>
                <a:spcPts val="600"/>
              </a:spcBef>
              <a:spcAft>
                <a:spcPts val="600"/>
              </a:spcAft>
              <a:buClr>
                <a:schemeClr val="tx1"/>
              </a:buClr>
              <a:buSzPct val="80000"/>
              <a:buFont typeface="Arial" pitchFamily="34" charset="0"/>
              <a:buChar char="•"/>
              <a:tabLst>
                <a:tab pos="895350" algn="l"/>
              </a:tabLst>
            </a:pPr>
            <a:r>
              <a:rPr lang="zh-CN" altLang="en-US" sz="2800" b="0" dirty="0">
                <a:latin typeface="微软雅黑" panose="020B0503020204020204" pitchFamily="34" charset="-122"/>
                <a:ea typeface="微软雅黑" panose="020B0503020204020204" pitchFamily="34" charset="-122"/>
              </a:rPr>
              <a:t>前瞻执行中</a:t>
            </a:r>
            <a:r>
              <a:rPr lang="en-US" altLang="zh-CN" sz="2800" b="0" dirty="0">
                <a:latin typeface="微软雅黑" panose="020B0503020204020204" pitchFamily="34" charset="-122"/>
                <a:ea typeface="微软雅黑" panose="020B0503020204020204" pitchFamily="34" charset="-122"/>
              </a:rPr>
              <a:t>MUL.D</a:t>
            </a:r>
            <a:r>
              <a:rPr lang="zh-CN" altLang="en-US" sz="2800" b="0" dirty="0">
                <a:latin typeface="微软雅黑" panose="020B0503020204020204" pitchFamily="34" charset="-122"/>
                <a:ea typeface="微软雅黑" panose="020B0503020204020204" pitchFamily="34" charset="-122"/>
              </a:rPr>
              <a:t>确认前，保留站和</a:t>
            </a:r>
            <a:r>
              <a:rPr lang="en-US" altLang="zh-CN" sz="2800" b="0" dirty="0">
                <a:latin typeface="微软雅黑" panose="020B0503020204020204" pitchFamily="34" charset="-122"/>
                <a:ea typeface="微软雅黑" panose="020B0503020204020204" pitchFamily="34" charset="-122"/>
              </a:rPr>
              <a:t>ROB</a:t>
            </a:r>
            <a:r>
              <a:rPr lang="zh-CN" altLang="en-US" sz="2800" b="0" dirty="0">
                <a:latin typeface="微软雅黑" panose="020B0503020204020204" pitchFamily="34" charset="-122"/>
                <a:ea typeface="微软雅黑" panose="020B0503020204020204" pitchFamily="34" charset="-122"/>
              </a:rPr>
              <a:t>的状态。 </a:t>
            </a:r>
          </a:p>
        </p:txBody>
      </p:sp>
      <p:sp>
        <p:nvSpPr>
          <p:cNvPr id="6" name="标题 2">
            <a:extLst>
              <a:ext uri="{FF2B5EF4-FFF2-40B4-BE49-F238E27FC236}">
                <a16:creationId xmlns:a16="http://schemas.microsoft.com/office/drawing/2014/main" id="{BE891C20-310A-49B3-993B-54AC94F2A5A6}"/>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前瞻执行示例</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9131" name="Group 171"/>
          <p:cNvGraphicFramePr>
            <a:graphicFrameLocks noGrp="1"/>
          </p:cNvGraphicFramePr>
          <p:nvPr>
            <p:ph sz="half" idx="4294967295"/>
          </p:nvPr>
        </p:nvGraphicFramePr>
        <p:xfrm>
          <a:off x="395536" y="188913"/>
          <a:ext cx="8424862" cy="4165601"/>
        </p:xfrm>
        <a:graphic>
          <a:graphicData uri="http://schemas.openxmlformats.org/drawingml/2006/table">
            <a:tbl>
              <a:tblPr/>
              <a:tblGrid>
                <a:gridCol w="752475">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gridCol w="2709862">
                  <a:extLst>
                    <a:ext uri="{9D8B030D-6E8A-4147-A177-3AD203B41FA5}">
                      <a16:colId xmlns:a16="http://schemas.microsoft.com/office/drawing/2014/main" val="20002"/>
                    </a:ext>
                  </a:extLst>
                </a:gridCol>
                <a:gridCol w="1050925">
                  <a:extLst>
                    <a:ext uri="{9D8B030D-6E8A-4147-A177-3AD203B41FA5}">
                      <a16:colId xmlns:a16="http://schemas.microsoft.com/office/drawing/2014/main" val="20003"/>
                    </a:ext>
                  </a:extLst>
                </a:gridCol>
                <a:gridCol w="754063">
                  <a:extLst>
                    <a:ext uri="{9D8B030D-6E8A-4147-A177-3AD203B41FA5}">
                      <a16:colId xmlns:a16="http://schemas.microsoft.com/office/drawing/2014/main" val="20004"/>
                    </a:ext>
                  </a:extLst>
                </a:gridCol>
                <a:gridCol w="2405062">
                  <a:extLst>
                    <a:ext uri="{9D8B030D-6E8A-4147-A177-3AD203B41FA5}">
                      <a16:colId xmlns:a16="http://schemas.microsoft.com/office/drawing/2014/main" val="20005"/>
                    </a:ext>
                  </a:extLst>
                </a:gridCol>
              </a:tblGrid>
              <a:tr h="531813">
                <a:tc rowSpan="2">
                  <a:txBody>
                    <a:body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dirty="0">
                          <a:ln>
                            <a:noFill/>
                          </a:ln>
                          <a:solidFill>
                            <a:srgbClr val="E24C05"/>
                          </a:solidFill>
                          <a:effectLst/>
                          <a:latin typeface="Tahoma" pitchFamily="34" charset="0"/>
                          <a:ea typeface="宋体" pitchFamily="2" charset="-122"/>
                        </a:rPr>
                        <a:t>项号</a:t>
                      </a:r>
                      <a:r>
                        <a:rPr kumimoji="1" lang="zh-CN" altLang="en-US" sz="1600" b="1" i="0" u="none" strike="noStrike" cap="none" normalizeH="0" baseline="0" dirty="0">
                          <a:ln>
                            <a:noFill/>
                          </a:ln>
                          <a:solidFill>
                            <a:srgbClr val="E24C05"/>
                          </a:solidFill>
                          <a:effectLst/>
                          <a:latin typeface="Tahoma" pitchFamily="34" charset="0"/>
                          <a:ea typeface="黑体"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gridSpan="5">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ROB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27050">
                <a:tc vMerge="1">
                  <a:txBody>
                    <a:bodyPr/>
                    <a:lstStyle/>
                    <a:p>
                      <a:endParaRPr lang="zh-CN" altLang="en-US"/>
                    </a:p>
                  </a:txBody>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2"/>
                          </a:solidFill>
                          <a:effectLst/>
                          <a:latin typeface="Tahoma" pitchFamily="34" charset="0"/>
                          <a:ea typeface="黑体" pitchFamily="49" charset="-122"/>
                        </a:rPr>
                        <a:t>Busy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chemeClr val="tx2"/>
                          </a:solidFill>
                          <a:effectLst/>
                          <a:latin typeface="Tahoma" pitchFamily="34" charset="0"/>
                          <a:ea typeface="宋体" pitchFamily="2" charset="-122"/>
                        </a:rPr>
                        <a:t>指令</a:t>
                      </a:r>
                      <a:r>
                        <a:rPr kumimoji="1" lang="zh-CN" altLang="en-US" sz="1600" b="1" i="0" u="none" strike="noStrike" cap="none" normalizeH="0" baseline="0">
                          <a:ln>
                            <a:noFill/>
                          </a:ln>
                          <a:solidFill>
                            <a:schemeClr val="tx2"/>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chemeClr val="tx2"/>
                          </a:solidFill>
                          <a:effectLst/>
                          <a:latin typeface="Tahoma" pitchFamily="34" charset="0"/>
                          <a:ea typeface="宋体" pitchFamily="2" charset="-122"/>
                        </a:rPr>
                        <a:t>状态</a:t>
                      </a:r>
                      <a:r>
                        <a:rPr kumimoji="1" lang="zh-CN" altLang="en-US" sz="1600" b="1" i="0" u="none" strike="noStrike" cap="none" normalizeH="0" baseline="0">
                          <a:ln>
                            <a:noFill/>
                          </a:ln>
                          <a:solidFill>
                            <a:schemeClr val="tx2"/>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chemeClr val="tx2"/>
                          </a:solidFill>
                          <a:effectLst/>
                          <a:latin typeface="Tahoma" pitchFamily="34" charset="0"/>
                          <a:ea typeface="宋体" pitchFamily="2" charset="-122"/>
                        </a:rPr>
                        <a:t>目的</a:t>
                      </a:r>
                      <a:r>
                        <a:rPr kumimoji="1" lang="zh-CN" altLang="en-US" sz="1600" b="1" i="0" u="none" strike="noStrike" cap="none" normalizeH="0" baseline="0">
                          <a:ln>
                            <a:noFill/>
                          </a:ln>
                          <a:solidFill>
                            <a:schemeClr val="tx2"/>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2"/>
                          </a:solidFill>
                          <a:effectLst/>
                          <a:latin typeface="Tahoma" pitchFamily="34" charset="0"/>
                          <a:ea typeface="黑体" pitchFamily="49" charset="-122"/>
                        </a:rPr>
                        <a:t>Value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1"/>
                  </a:ext>
                </a:extLst>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008000"/>
                          </a:solidFill>
                          <a:effectLst/>
                          <a:latin typeface="Tahoma" pitchFamily="34" charset="0"/>
                          <a:ea typeface="黑体" pitchFamily="49"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no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L.D        F6, 34</a:t>
                      </a:r>
                      <a:r>
                        <a:rPr kumimoji="1" lang="zh-CN" altLang="en-US" sz="1600" b="1" i="0" u="none" strike="noStrike" cap="none" normalizeH="0" baseline="0">
                          <a:ln>
                            <a:noFill/>
                          </a:ln>
                          <a:solidFill>
                            <a:schemeClr val="tx1"/>
                          </a:solidFill>
                          <a:effectLst/>
                          <a:latin typeface="Tahoma" pitchFamily="34" charset="0"/>
                          <a:ea typeface="黑体" pitchFamily="49" charset="-122"/>
                        </a:rPr>
                        <a:t>（</a:t>
                      </a:r>
                      <a:r>
                        <a:rPr kumimoji="1" lang="en-US" altLang="zh-CN" sz="1600" b="1" i="0" u="none" strike="noStrike" cap="none" normalizeH="0" baseline="0">
                          <a:ln>
                            <a:noFill/>
                          </a:ln>
                          <a:solidFill>
                            <a:schemeClr val="tx1"/>
                          </a:solidFill>
                          <a:effectLst/>
                          <a:latin typeface="Tahoma" pitchFamily="34" charset="0"/>
                          <a:ea typeface="黑体" pitchFamily="49" charset="-122"/>
                        </a:rPr>
                        <a:t>R2</a:t>
                      </a:r>
                      <a:r>
                        <a:rPr kumimoji="1" lang="zh-CN" altLang="en-US" sz="1600" b="1" i="0" u="none" strike="noStrike" cap="none" normalizeH="0" baseline="0">
                          <a:ln>
                            <a:noFill/>
                          </a:ln>
                          <a:solidFill>
                            <a:schemeClr val="tx1"/>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确认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F6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Mem[34+Regs[R2]]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2"/>
                  </a:ext>
                </a:extLst>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008000"/>
                          </a:solidFill>
                          <a:effectLst/>
                          <a:latin typeface="Tahoma" pitchFamily="34" charset="0"/>
                          <a:ea typeface="黑体"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no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L.D        F2, 45</a:t>
                      </a:r>
                      <a:r>
                        <a:rPr kumimoji="1" lang="zh-CN" altLang="en-US" sz="1600" b="1" i="0" u="none" strike="noStrike" cap="none" normalizeH="0" baseline="0">
                          <a:ln>
                            <a:noFill/>
                          </a:ln>
                          <a:solidFill>
                            <a:schemeClr val="tx1"/>
                          </a:solidFill>
                          <a:effectLst/>
                          <a:latin typeface="Tahoma" pitchFamily="34" charset="0"/>
                          <a:ea typeface="黑体" pitchFamily="49" charset="-122"/>
                        </a:rPr>
                        <a:t>（</a:t>
                      </a:r>
                      <a:r>
                        <a:rPr kumimoji="1" lang="en-US" altLang="zh-CN" sz="1600" b="1" i="0" u="none" strike="noStrike" cap="none" normalizeH="0" baseline="0">
                          <a:ln>
                            <a:noFill/>
                          </a:ln>
                          <a:solidFill>
                            <a:schemeClr val="tx1"/>
                          </a:solidFill>
                          <a:effectLst/>
                          <a:latin typeface="Tahoma" pitchFamily="34" charset="0"/>
                          <a:ea typeface="黑体" pitchFamily="49" charset="-122"/>
                        </a:rPr>
                        <a:t>R3</a:t>
                      </a:r>
                      <a:r>
                        <a:rPr kumimoji="1" lang="zh-CN" altLang="en-US" sz="1600" b="1" i="0" u="none" strike="noStrike" cap="none" normalizeH="0" baseline="0">
                          <a:ln>
                            <a:noFill/>
                          </a:ln>
                          <a:solidFill>
                            <a:schemeClr val="tx1"/>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确认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F2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Mem[45+Regs[R3]]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3"/>
                  </a:ext>
                </a:extLst>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008000"/>
                          </a:solidFill>
                          <a:effectLst/>
                          <a:latin typeface="Tahoma" pitchFamily="34" charset="0"/>
                          <a:ea typeface="黑体"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MUL.D    F0, F2, F4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写结果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F0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#2</a:t>
                      </a:r>
                      <a:r>
                        <a:rPr kumimoji="1" lang="en-US" altLang="zh-CN" sz="1600" b="1" i="0" u="none" strike="noStrike" cap="none" normalizeH="0" baseline="0">
                          <a:ln>
                            <a:noFill/>
                          </a:ln>
                          <a:solidFill>
                            <a:schemeClr val="tx1"/>
                          </a:solidFill>
                          <a:effectLst/>
                          <a:latin typeface="Tahoma" pitchFamily="34" charset="0"/>
                          <a:ea typeface="黑体" pitchFamily="49" charset="-122"/>
                          <a:sym typeface="Symbol" pitchFamily="18" charset="2"/>
                        </a:rPr>
                        <a:t></a:t>
                      </a:r>
                      <a:r>
                        <a:rPr kumimoji="1" lang="en-US" altLang="zh-CN" sz="1600" b="1" i="0" u="none" strike="noStrike" cap="none" normalizeH="0" baseline="0">
                          <a:ln>
                            <a:noFill/>
                          </a:ln>
                          <a:solidFill>
                            <a:schemeClr val="tx1"/>
                          </a:solidFill>
                          <a:effectLst/>
                          <a:latin typeface="Tahoma" pitchFamily="34" charset="0"/>
                          <a:ea typeface="黑体" pitchFamily="49" charset="-122"/>
                        </a:rPr>
                        <a:t>Regs[F4]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4"/>
                  </a:ext>
                </a:extLst>
              </a:tr>
              <a:tr h="528638">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dirty="0">
                          <a:ln>
                            <a:noFill/>
                          </a:ln>
                          <a:solidFill>
                            <a:srgbClr val="008000"/>
                          </a:solidFill>
                          <a:effectLst/>
                          <a:latin typeface="Tahoma" pitchFamily="34" charset="0"/>
                          <a:ea typeface="黑体"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黑体" pitchFamily="49" charset="-122"/>
                        </a:rPr>
                        <a:t>SUB.D    F8, F6, F2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写结果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F8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#1</a:t>
                      </a:r>
                      <a:r>
                        <a:rPr kumimoji="1" lang="zh-CN" altLang="en-US" sz="1600" b="1" i="0" u="none" strike="noStrike" cap="none" normalizeH="0" baseline="0">
                          <a:ln>
                            <a:noFill/>
                          </a:ln>
                          <a:solidFill>
                            <a:schemeClr val="tx1"/>
                          </a:solidFill>
                          <a:effectLst/>
                          <a:latin typeface="Tahoma" pitchFamily="34" charset="0"/>
                          <a:ea typeface="黑体" pitchFamily="49" charset="-122"/>
                        </a:rPr>
                        <a:t>－</a:t>
                      </a:r>
                      <a:r>
                        <a:rPr kumimoji="1" lang="en-US" altLang="zh-CN" sz="1600" b="1" i="0" u="none" strike="noStrike" cap="none" normalizeH="0" baseline="0">
                          <a:ln>
                            <a:noFill/>
                          </a:ln>
                          <a:solidFill>
                            <a:schemeClr val="tx1"/>
                          </a:solidFill>
                          <a:effectLst/>
                          <a:latin typeface="Tahoma" pitchFamily="34" charset="0"/>
                          <a:ea typeface="黑体" pitchFamily="49" charset="-122"/>
                        </a:rPr>
                        <a:t>#2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5"/>
                  </a:ext>
                </a:extLst>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008000"/>
                          </a:solidFill>
                          <a:effectLst/>
                          <a:latin typeface="Tahoma" pitchFamily="34" charset="0"/>
                          <a:ea typeface="黑体"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黑体" pitchFamily="49" charset="-122"/>
                        </a:rPr>
                        <a:t>DIV.D     F10, F0, F6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执行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F10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6"/>
                  </a:ext>
                </a:extLst>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008000"/>
                          </a:solidFill>
                          <a:effectLst/>
                          <a:latin typeface="Tahoma" pitchFamily="34" charset="0"/>
                          <a:ea typeface="黑体" pitchFamily="49"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黑体" pitchFamily="49" charset="-122"/>
                        </a:rPr>
                        <a:t>ADD.D    F6, F8, F2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写结果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F6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黑体" pitchFamily="49" charset="-122"/>
                        </a:rPr>
                        <a:t>#4</a:t>
                      </a:r>
                      <a:r>
                        <a:rPr kumimoji="1" lang="zh-CN" altLang="en-US" sz="1600" b="1" i="0" u="none" strike="noStrike" cap="none" normalizeH="0" baseline="0" dirty="0">
                          <a:ln>
                            <a:noFill/>
                          </a:ln>
                          <a:solidFill>
                            <a:schemeClr val="tx1"/>
                          </a:solidFill>
                          <a:effectLst/>
                          <a:latin typeface="Tahoma" pitchFamily="34" charset="0"/>
                          <a:ea typeface="黑体" pitchFamily="49" charset="-122"/>
                        </a:rPr>
                        <a:t>＋</a:t>
                      </a:r>
                      <a:r>
                        <a:rPr kumimoji="1" lang="en-US" altLang="zh-CN" sz="1600" b="1" i="0" u="none" strike="noStrike" cap="none" normalizeH="0" baseline="0" dirty="0">
                          <a:ln>
                            <a:noFill/>
                          </a:ln>
                          <a:solidFill>
                            <a:schemeClr val="tx1"/>
                          </a:solidFill>
                          <a:effectLst/>
                          <a:latin typeface="Tahoma" pitchFamily="34" charset="0"/>
                          <a:ea typeface="黑体" pitchFamily="49" charset="-122"/>
                        </a:rPr>
                        <a:t>#2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7"/>
                  </a:ext>
                </a:extLst>
              </a:tr>
            </a:tbl>
          </a:graphicData>
        </a:graphic>
      </p:graphicFrame>
      <p:graphicFrame>
        <p:nvGraphicFramePr>
          <p:cNvPr id="283755" name="Group 107"/>
          <p:cNvGraphicFramePr>
            <a:graphicFrameLocks noGrp="1"/>
          </p:cNvGraphicFramePr>
          <p:nvPr>
            <p:ph sz="half" idx="4294967295"/>
          </p:nvPr>
        </p:nvGraphicFramePr>
        <p:xfrm>
          <a:off x="395536" y="4483100"/>
          <a:ext cx="8496300" cy="1651064"/>
        </p:xfrm>
        <a:graphic>
          <a:graphicData uri="http://schemas.openxmlformats.org/drawingml/2006/table">
            <a:tbl>
              <a:tblPr/>
              <a:tblGrid>
                <a:gridCol w="1462087">
                  <a:extLst>
                    <a:ext uri="{9D8B030D-6E8A-4147-A177-3AD203B41FA5}">
                      <a16:colId xmlns:a16="http://schemas.microsoft.com/office/drawing/2014/main" val="20000"/>
                    </a:ext>
                  </a:extLst>
                </a:gridCol>
                <a:gridCol w="858838">
                  <a:extLst>
                    <a:ext uri="{9D8B030D-6E8A-4147-A177-3AD203B41FA5}">
                      <a16:colId xmlns:a16="http://schemas.microsoft.com/office/drawing/2014/main" val="20001"/>
                    </a:ext>
                  </a:extLst>
                </a:gridCol>
                <a:gridCol w="882650">
                  <a:extLst>
                    <a:ext uri="{9D8B030D-6E8A-4147-A177-3AD203B41FA5}">
                      <a16:colId xmlns:a16="http://schemas.microsoft.com/office/drawing/2014/main" val="20002"/>
                    </a:ext>
                  </a:extLst>
                </a:gridCol>
                <a:gridCol w="882650">
                  <a:extLst>
                    <a:ext uri="{9D8B030D-6E8A-4147-A177-3AD203B41FA5}">
                      <a16:colId xmlns:a16="http://schemas.microsoft.com/office/drawing/2014/main" val="20003"/>
                    </a:ext>
                  </a:extLst>
                </a:gridCol>
                <a:gridCol w="881062">
                  <a:extLst>
                    <a:ext uri="{9D8B030D-6E8A-4147-A177-3AD203B41FA5}">
                      <a16:colId xmlns:a16="http://schemas.microsoft.com/office/drawing/2014/main" val="20004"/>
                    </a:ext>
                  </a:extLst>
                </a:gridCol>
                <a:gridCol w="882650">
                  <a:extLst>
                    <a:ext uri="{9D8B030D-6E8A-4147-A177-3AD203B41FA5}">
                      <a16:colId xmlns:a16="http://schemas.microsoft.com/office/drawing/2014/main" val="20005"/>
                    </a:ext>
                  </a:extLst>
                </a:gridCol>
                <a:gridCol w="884238">
                  <a:extLst>
                    <a:ext uri="{9D8B030D-6E8A-4147-A177-3AD203B41FA5}">
                      <a16:colId xmlns:a16="http://schemas.microsoft.com/office/drawing/2014/main" val="20006"/>
                    </a:ext>
                  </a:extLst>
                </a:gridCol>
                <a:gridCol w="879475">
                  <a:extLst>
                    <a:ext uri="{9D8B030D-6E8A-4147-A177-3AD203B41FA5}">
                      <a16:colId xmlns:a16="http://schemas.microsoft.com/office/drawing/2014/main" val="20007"/>
                    </a:ext>
                  </a:extLst>
                </a:gridCol>
                <a:gridCol w="882650">
                  <a:extLst>
                    <a:ext uri="{9D8B030D-6E8A-4147-A177-3AD203B41FA5}">
                      <a16:colId xmlns:a16="http://schemas.microsoft.com/office/drawing/2014/main" val="20008"/>
                    </a:ext>
                  </a:extLst>
                </a:gridCol>
              </a:tblGrid>
              <a:tr h="457200">
                <a:tc rowSpan="2">
                  <a:txBody>
                    <a:bodyPr/>
                    <a:lstStyle/>
                    <a:p>
                      <a:pPr marL="0" marR="0" lvl="0" indent="0" algn="ctr" defTabSz="914400" rtl="0" eaLnBrk="1" fontAlgn="base" latinLnBrk="0" hangingPunct="1">
                        <a:lnSpc>
                          <a:spcPct val="19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dirty="0">
                          <a:ln>
                            <a:noFill/>
                          </a:ln>
                          <a:solidFill>
                            <a:srgbClr val="E24C05"/>
                          </a:solidFill>
                          <a:effectLst/>
                          <a:latin typeface="Tahoma" pitchFamily="34" charset="0"/>
                          <a:ea typeface="宋体" pitchFamily="2" charset="-122"/>
                        </a:rPr>
                        <a:t>字段</a:t>
                      </a:r>
                      <a:r>
                        <a:rPr kumimoji="1" lang="zh-CN" altLang="en-US" sz="1600" b="1" i="0" u="none" strike="noStrike" cap="none" normalizeH="0" baseline="0" dirty="0">
                          <a:ln>
                            <a:noFill/>
                          </a:ln>
                          <a:solidFill>
                            <a:srgbClr val="E24C05"/>
                          </a:solidFill>
                          <a:effectLst/>
                          <a:latin typeface="Tahoma" pitchFamily="34" charset="0"/>
                          <a:ea typeface="黑体"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gridSpan="8">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rgbClr val="E24C05"/>
                          </a:solidFill>
                          <a:effectLst/>
                          <a:latin typeface="宋体" pitchFamily="2" charset="-122"/>
                          <a:ea typeface="宋体" pitchFamily="2" charset="-122"/>
                        </a:rPr>
                        <a:t>浮点寄存器状态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57200">
                <a:tc vMerge="1">
                  <a:txBody>
                    <a:bodyPr/>
                    <a:lstStyle/>
                    <a:p>
                      <a:endParaRPr lang="zh-CN"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2"/>
                          </a:solidFill>
                          <a:effectLst/>
                          <a:latin typeface="Tahoma" pitchFamily="34" charset="0"/>
                          <a:ea typeface="黑体" pitchFamily="49" charset="-122"/>
                        </a:rPr>
                        <a:t>F0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2"/>
                          </a:solidFill>
                          <a:effectLst/>
                          <a:latin typeface="Tahoma" pitchFamily="34" charset="0"/>
                          <a:ea typeface="黑体" pitchFamily="49" charset="-122"/>
                        </a:rPr>
                        <a:t>F2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2"/>
                          </a:solidFill>
                          <a:effectLst/>
                          <a:latin typeface="Tahoma" pitchFamily="34" charset="0"/>
                          <a:ea typeface="黑体" pitchFamily="49" charset="-122"/>
                        </a:rPr>
                        <a:t>F4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2"/>
                          </a:solidFill>
                          <a:effectLst/>
                          <a:latin typeface="Tahoma" pitchFamily="34" charset="0"/>
                          <a:ea typeface="黑体" pitchFamily="49" charset="-122"/>
                        </a:rPr>
                        <a:t>F6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2"/>
                          </a:solidFill>
                          <a:effectLst/>
                          <a:latin typeface="Tahoma" pitchFamily="34" charset="0"/>
                          <a:ea typeface="黑体" pitchFamily="49" charset="-122"/>
                        </a:rPr>
                        <a:t>F8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2"/>
                          </a:solidFill>
                          <a:effectLst/>
                          <a:latin typeface="Tahoma" pitchFamily="34" charset="0"/>
                          <a:ea typeface="黑体" pitchFamily="49" charset="-122"/>
                        </a:rPr>
                        <a:t>F10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0" i="0" u="none" strike="noStrike" cap="none" normalizeH="0" baseline="0">
                          <a:ln>
                            <a:noFill/>
                          </a:ln>
                          <a:solidFill>
                            <a:schemeClr val="tx2"/>
                          </a:solidFill>
                          <a:effectLst/>
                          <a:latin typeface="宋体" pitchFamily="2" charset="-122"/>
                          <a:ea typeface="宋体" pitchFamily="2" charset="-122"/>
                        </a:rPr>
                        <a:t>…</a:t>
                      </a:r>
                      <a:endParaRPr kumimoji="1" lang="en-US" altLang="zh-CN" sz="1600" b="0" i="0" u="none" strike="noStrike" cap="none" normalizeH="0" baseline="0">
                        <a:ln>
                          <a:noFill/>
                        </a:ln>
                        <a:solidFill>
                          <a:schemeClr val="tx2"/>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2"/>
                          </a:solidFill>
                          <a:effectLst/>
                          <a:latin typeface="Tahoma" pitchFamily="34" charset="0"/>
                          <a:ea typeface="黑体" pitchFamily="49" charset="-122"/>
                        </a:rPr>
                        <a:t>F30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1"/>
                  </a:ext>
                </a:extLst>
              </a:tr>
              <a:tr h="252413">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008000"/>
                          </a:solidFill>
                          <a:effectLst/>
                          <a:latin typeface="Tahoma" pitchFamily="34" charset="0"/>
                          <a:ea typeface="黑体" pitchFamily="49" charset="-122"/>
                        </a:rPr>
                        <a:t>ROB</a:t>
                      </a:r>
                      <a:r>
                        <a:rPr kumimoji="1" lang="zh-CN" altLang="en-US" sz="1600" b="1" i="0" u="none" strike="noStrike" cap="none" normalizeH="0" baseline="0">
                          <a:ln>
                            <a:noFill/>
                          </a:ln>
                          <a:solidFill>
                            <a:srgbClr val="008000"/>
                          </a:solidFill>
                          <a:effectLst/>
                          <a:latin typeface="Tahoma" pitchFamily="34" charset="0"/>
                          <a:ea typeface="黑体" pitchFamily="49" charset="-122"/>
                        </a:rPr>
                        <a:t>项编号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008000"/>
                          </a:solidFill>
                          <a:effectLst/>
                          <a:latin typeface="Tahoma" pitchFamily="34" charset="0"/>
                          <a:ea typeface="黑体" pitchFamily="49" charset="-122"/>
                        </a:rPr>
                        <a:t>Busy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no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no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0" i="0" u="none" strike="noStrike" cap="none" normalizeH="0" baseline="0">
                          <a:ln>
                            <a:noFill/>
                          </a:ln>
                          <a:solidFill>
                            <a:srgbClr val="E24C05"/>
                          </a:solidFill>
                          <a:effectLst/>
                          <a:latin typeface="宋体" pitchFamily="2" charset="-122"/>
                          <a:ea typeface="宋体" pitchFamily="2" charset="-122"/>
                        </a:rPr>
                        <a:t>…</a:t>
                      </a:r>
                      <a:endParaRPr kumimoji="1" lang="en-US" altLang="zh-CN" sz="1600" b="0" i="0" u="none" strike="noStrike" cap="none" normalizeH="0" baseline="0">
                        <a:ln>
                          <a:noFill/>
                        </a:ln>
                        <a:solidFill>
                          <a:srgbClr val="E24C05"/>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dirty="0">
                          <a:ln>
                            <a:noFill/>
                          </a:ln>
                          <a:solidFill>
                            <a:srgbClr val="E24C05"/>
                          </a:solidFill>
                          <a:effectLst/>
                          <a:latin typeface="Tahoma" pitchFamily="34" charset="0"/>
                          <a:ea typeface="黑体" pitchFamily="49" charset="-122"/>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3"/>
                  </a:ext>
                </a:extLst>
              </a:tr>
            </a:tbl>
          </a:graphicData>
        </a:graphic>
      </p:graphicFrame>
      <p:sp>
        <p:nvSpPr>
          <p:cNvPr id="2" name="云形标注 1"/>
          <p:cNvSpPr/>
          <p:nvPr/>
        </p:nvSpPr>
        <p:spPr>
          <a:xfrm>
            <a:off x="1619671" y="2420888"/>
            <a:ext cx="6968147" cy="1933626"/>
          </a:xfrm>
          <a:prstGeom prst="cloudCallout">
            <a:avLst>
              <a:gd name="adj1" fmla="val -45310"/>
              <a:gd name="adj2" fmla="val -11351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0" dirty="0">
                <a:solidFill>
                  <a:schemeClr val="bg1"/>
                </a:solidFill>
                <a:latin typeface="微软雅黑" panose="020B0503020204020204" pitchFamily="34" charset="-122"/>
                <a:ea typeface="微软雅黑" panose="020B0503020204020204" pitchFamily="34" charset="-122"/>
              </a:rPr>
              <a:t>请同学们自己对照</a:t>
            </a:r>
            <a:r>
              <a:rPr lang="en-US" altLang="zh-CN" sz="2400" b="0" dirty="0" err="1">
                <a:solidFill>
                  <a:schemeClr val="bg1"/>
                </a:solidFill>
                <a:latin typeface="微软雅黑" panose="020B0503020204020204" pitchFamily="34" charset="-122"/>
                <a:ea typeface="微软雅黑" panose="020B0503020204020204" pitchFamily="34" charset="-122"/>
              </a:rPr>
              <a:t>Tomasulo</a:t>
            </a:r>
            <a:r>
              <a:rPr lang="zh-CN" altLang="en-US" sz="2400" b="0" dirty="0">
                <a:solidFill>
                  <a:schemeClr val="bg1"/>
                </a:solidFill>
                <a:latin typeface="微软雅黑" panose="020B0503020204020204" pitchFamily="34" charset="-122"/>
                <a:ea typeface="微软雅黑" panose="020B0503020204020204" pitchFamily="34" charset="-122"/>
              </a:rPr>
              <a:t>调度算法和推测执行的过程，自己推导执行过程。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descr="Rectangle: Click to edit Master text styles&#10;Second level&#10;Third level&#10;Fourth level&#10;Fifth level"/>
          <p:cNvSpPr>
            <a:spLocks noGrp="1" noChangeArrowheads="1"/>
          </p:cNvSpPr>
          <p:nvPr>
            <p:ph type="body" idx="4294967295"/>
          </p:nvPr>
        </p:nvSpPr>
        <p:spPr>
          <a:xfrm>
            <a:off x="480767" y="1143686"/>
            <a:ext cx="8182466" cy="4321175"/>
          </a:xfrm>
        </p:spPr>
        <p:txBody>
          <a:bodyPr/>
          <a:lstStyle/>
          <a:p>
            <a:pPr marL="342900" lvl="1" indent="-342900" eaLnBrk="1" hangingPunct="1">
              <a:lnSpc>
                <a:spcPts val="36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前瞻执行的优缺点</a:t>
            </a:r>
          </a:p>
          <a:p>
            <a:pPr marL="908050" lvl="1" indent="-457200" fontAlgn="base">
              <a:lnSpc>
                <a:spcPts val="36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主要优点：</a:t>
            </a:r>
          </a:p>
          <a:p>
            <a:pPr marL="1344613" lvl="2" indent="-449263">
              <a:lnSpc>
                <a:spcPts val="3600"/>
              </a:lnSpc>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通过</a:t>
            </a:r>
            <a:r>
              <a:rPr lang="en-US" altLang="zh-CN" sz="2000" dirty="0">
                <a:latin typeface="微软雅黑" panose="020B0503020204020204" pitchFamily="34" charset="-122"/>
                <a:ea typeface="微软雅黑" panose="020B0503020204020204" pitchFamily="34" charset="-122"/>
              </a:rPr>
              <a:t>ROB</a:t>
            </a:r>
            <a:r>
              <a:rPr lang="zh-CN" altLang="en-US" sz="2000" dirty="0">
                <a:latin typeface="微软雅黑" panose="020B0503020204020204" pitchFamily="34" charset="-122"/>
                <a:ea typeface="微软雅黑" panose="020B0503020204020204" pitchFamily="34" charset="-122"/>
              </a:rPr>
              <a:t>实现了指令的</a:t>
            </a:r>
            <a:r>
              <a:rPr lang="zh-CN" altLang="en-US" sz="2000" b="1" dirty="0">
                <a:latin typeface="微软雅黑" panose="020B0503020204020204" pitchFamily="34" charset="-122"/>
                <a:ea typeface="微软雅黑" panose="020B0503020204020204" pitchFamily="34" charset="-122"/>
              </a:rPr>
              <a:t>顺序完成</a:t>
            </a:r>
            <a:r>
              <a:rPr lang="zh-CN" altLang="en-US" sz="2000" dirty="0">
                <a:latin typeface="微软雅黑" panose="020B0503020204020204" pitchFamily="34" charset="-122"/>
                <a:ea typeface="微软雅黑" panose="020B0503020204020204" pitchFamily="34" charset="-122"/>
              </a:rPr>
              <a:t>；</a:t>
            </a:r>
          </a:p>
          <a:p>
            <a:pPr marL="1344613" lvl="2" indent="-449263">
              <a:lnSpc>
                <a:spcPts val="3600"/>
              </a:lnSpc>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从而能够实现</a:t>
            </a:r>
            <a:r>
              <a:rPr lang="zh-CN" altLang="en-US" sz="2000" b="1" dirty="0">
                <a:latin typeface="微软雅黑" panose="020B0503020204020204" pitchFamily="34" charset="-122"/>
                <a:ea typeface="微软雅黑" panose="020B0503020204020204" pitchFamily="34" charset="-122"/>
              </a:rPr>
              <a:t>精确异常</a:t>
            </a:r>
            <a:r>
              <a:rPr lang="zh-CN" altLang="en-US" sz="2000" dirty="0">
                <a:latin typeface="微软雅黑" panose="020B0503020204020204" pitchFamily="34" charset="-122"/>
                <a:ea typeface="微软雅黑" panose="020B0503020204020204" pitchFamily="34" charset="-122"/>
              </a:rPr>
              <a:t>；</a:t>
            </a:r>
          </a:p>
          <a:p>
            <a:pPr marL="1344613" lvl="2" indent="-449263">
              <a:lnSpc>
                <a:spcPts val="3600"/>
              </a:lnSpc>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很容易地推广到整数寄存器和整数功能单元上； </a:t>
            </a:r>
          </a:p>
          <a:p>
            <a:pPr marL="908050" lvl="1" indent="-457200" fontAlgn="base">
              <a:lnSpc>
                <a:spcPts val="36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rPr>
              <a:t>主要缺点：</a:t>
            </a:r>
          </a:p>
          <a:p>
            <a:pPr marL="1344613" lvl="2" indent="-449263">
              <a:lnSpc>
                <a:spcPts val="3600"/>
              </a:lnSpc>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复杂的控制导致所需的硬件太复杂； </a:t>
            </a:r>
          </a:p>
        </p:txBody>
      </p:sp>
      <p:sp>
        <p:nvSpPr>
          <p:cNvPr id="4" name="标题 2">
            <a:extLst>
              <a:ext uri="{FF2B5EF4-FFF2-40B4-BE49-F238E27FC236}">
                <a16:creationId xmlns:a16="http://schemas.microsoft.com/office/drawing/2014/main" id="{E1093D5F-DD94-4356-B364-2A33D96F85BB}"/>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前瞻执行总结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4675">
                                            <p:txEl>
                                              <p:pRg st="5" end="5"/>
                                            </p:txEl>
                                          </p:spTgt>
                                        </p:tgtEl>
                                        <p:attrNameLst>
                                          <p:attrName>style.visibility</p:attrName>
                                        </p:attrNameLst>
                                      </p:cBhvr>
                                      <p:to>
                                        <p:strVal val="visible"/>
                                      </p:to>
                                    </p:set>
                                    <p:animEffect transition="in" filter="wipe(down)">
                                      <p:cBhvr>
                                        <p:cTn id="7" dur="500"/>
                                        <p:tgtEl>
                                          <p:spTgt spid="284675">
                                            <p:txEl>
                                              <p:pRg st="5" end="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84675">
                                            <p:txEl>
                                              <p:pRg st="6" end="6"/>
                                            </p:txEl>
                                          </p:spTgt>
                                        </p:tgtEl>
                                        <p:attrNameLst>
                                          <p:attrName>style.visibility</p:attrName>
                                        </p:attrNameLst>
                                      </p:cBhvr>
                                      <p:to>
                                        <p:strVal val="visible"/>
                                      </p:to>
                                    </p:set>
                                    <p:animEffect transition="in" filter="wipe(down)">
                                      <p:cBhvr>
                                        <p:cTn id="10" dur="500"/>
                                        <p:tgtEl>
                                          <p:spTgt spid="2846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本节提纲</a:t>
            </a:r>
          </a:p>
        </p:txBody>
      </p:sp>
      <p:sp>
        <p:nvSpPr>
          <p:cNvPr id="3" name="内容占位符 2"/>
          <p:cNvSpPr>
            <a:spLocks noGrp="1"/>
          </p:cNvSpPr>
          <p:nvPr>
            <p:ph idx="1"/>
          </p:nvPr>
        </p:nvSpPr>
        <p:spPr/>
        <p:txBody>
          <a:bodyPr/>
          <a:lstStyle/>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指令级并行的概念</a:t>
            </a:r>
            <a:endParaRPr lang="en-US" altLang="zh-CN" dirty="0">
              <a:solidFill>
                <a:srgbClr val="000000"/>
              </a:solidFill>
              <a:sym typeface="微软雅黑" pitchFamily="34" charset="-122"/>
            </a:endParaRP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循环展开和指令调度</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指令的动态调度</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分支预测技术</a:t>
            </a:r>
          </a:p>
          <a:p>
            <a:pPr marL="457200" indent="-457200">
              <a:lnSpc>
                <a:spcPct val="120000"/>
              </a:lnSpc>
              <a:spcAft>
                <a:spcPct val="20000"/>
              </a:spcAft>
              <a:buFont typeface="Arial" panose="020B0604020202020204" pitchFamily="34" charset="0"/>
              <a:buChar char="•"/>
            </a:pPr>
            <a:r>
              <a:rPr lang="zh-CN" altLang="en-US" b="1" dirty="0">
                <a:solidFill>
                  <a:schemeClr val="bg1">
                    <a:lumMod val="50000"/>
                  </a:schemeClr>
                </a:solidFill>
                <a:sym typeface="微软雅黑" pitchFamily="34" charset="-122"/>
              </a:rPr>
              <a:t>多指令流出技术 </a:t>
            </a:r>
            <a:r>
              <a:rPr lang="en-US" altLang="zh-CN" b="1" dirty="0">
                <a:solidFill>
                  <a:schemeClr val="bg1">
                    <a:lumMod val="50000"/>
                  </a:schemeClr>
                </a:solidFill>
                <a:sym typeface="微软雅黑" pitchFamily="34" charset="-122"/>
              </a:rPr>
              <a:t>— 3.7</a:t>
            </a:r>
            <a:r>
              <a:rPr lang="zh-CN" altLang="en-US" b="1" dirty="0">
                <a:solidFill>
                  <a:schemeClr val="bg1">
                    <a:lumMod val="50000"/>
                  </a:schemeClr>
                </a:solidFill>
                <a:sym typeface="微软雅黑" pitchFamily="34" charset="-122"/>
              </a:rPr>
              <a:t>节，自学</a:t>
            </a:r>
          </a:p>
          <a:p>
            <a:endParaRPr lang="zh-CN" altLang="en-US" dirty="0"/>
          </a:p>
        </p:txBody>
      </p:sp>
    </p:spTree>
    <p:extLst>
      <p:ext uri="{BB962C8B-B14F-4D97-AF65-F5344CB8AC3E}">
        <p14:creationId xmlns:p14="http://schemas.microsoft.com/office/powerpoint/2010/main" val="13395064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455613" y="2040900"/>
            <a:ext cx="8226425" cy="2172878"/>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下一个主题</a:t>
            </a: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存储层次架构</a:t>
            </a:r>
            <a:endParaRPr lang="zh-CN" altLang="en-US" dirty="0">
              <a:solidFill>
                <a:schemeClr val="bg1"/>
              </a:solidFill>
              <a:latin typeface="+mn-lt"/>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descr="Rectangle: Click to edit Master text styles&#10;Second level&#10;Third level&#10;Fourth level&#10;Fifth level"/>
          <p:cNvSpPr>
            <a:spLocks noGrp="1" noChangeArrowheads="1"/>
          </p:cNvSpPr>
          <p:nvPr>
            <p:ph type="body" idx="4294967295"/>
          </p:nvPr>
        </p:nvSpPr>
        <p:spPr bwMode="auto">
          <a:xfrm>
            <a:off x="480766" y="1127125"/>
            <a:ext cx="8220173" cy="3091781"/>
          </a:xfrm>
          <a:prstGeom prst="rect">
            <a:avLst/>
          </a:prstGeom>
          <a:noFill/>
          <a:ln/>
        </p:spPr>
        <p:txBody>
          <a:bodyPr>
            <a:normAutofit/>
          </a:bodyPr>
          <a:lstStyle/>
          <a:p>
            <a:pPr marL="342900" lvl="1" indent="-342900" eaLnBrk="1" hangingPunct="1">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sym typeface="黑体" pitchFamily="49" charset="-122"/>
              </a:rPr>
              <a:t>为了支持乱序执行，可以将</a:t>
            </a:r>
            <a:r>
              <a:rPr lang="en-US" altLang="en-US" sz="2800" dirty="0">
                <a:latin typeface="微软雅黑" panose="020B0503020204020204" pitchFamily="34" charset="-122"/>
                <a:ea typeface="微软雅黑" panose="020B0503020204020204" pitchFamily="34" charset="-122"/>
                <a:sym typeface="黑体" pitchFamily="49" charset="-122"/>
              </a:rPr>
              <a:t>5</a:t>
            </a:r>
            <a:r>
              <a:rPr lang="zh-CN" altLang="en-US" sz="2800" dirty="0">
                <a:latin typeface="微软雅黑" panose="020B0503020204020204" pitchFamily="34" charset="-122"/>
                <a:ea typeface="微软雅黑" panose="020B0503020204020204" pitchFamily="34" charset="-122"/>
                <a:sym typeface="黑体" pitchFamily="49" charset="-122"/>
              </a:rPr>
              <a:t>段流水线的译码阶段再分为两个阶段：</a:t>
            </a:r>
          </a:p>
          <a:p>
            <a:pPr marL="908050" lvl="1" indent="-457200" eaLnBrk="1" hangingPunct="1">
              <a:spcBef>
                <a:spcPts val="600"/>
              </a:spcBef>
              <a:spcAft>
                <a:spcPts val="600"/>
              </a:spcAft>
              <a:buClr>
                <a:schemeClr val="tx1"/>
              </a:buClr>
              <a:buSzPct val="80000"/>
              <a:buFont typeface="Tahoma" panose="020B0604030504040204" pitchFamily="34" charset="0"/>
              <a:buChar char="−"/>
              <a:tabLst>
                <a:tab pos="895350" algn="l"/>
              </a:tabLst>
            </a:pPr>
            <a:r>
              <a:rPr lang="zh-CN" altLang="en-US" sz="2400" b="1" dirty="0">
                <a:latin typeface="微软雅黑" panose="020B0503020204020204" pitchFamily="34" charset="-122"/>
                <a:ea typeface="微软雅黑" panose="020B0503020204020204" pitchFamily="34" charset="-122"/>
                <a:sym typeface="黑体" pitchFamily="49" charset="-122"/>
              </a:rPr>
              <a:t>流出（</a:t>
            </a:r>
            <a:r>
              <a:rPr lang="en-US" sz="2400" b="1" dirty="0">
                <a:latin typeface="微软雅黑" panose="020B0503020204020204" pitchFamily="34" charset="-122"/>
                <a:ea typeface="微软雅黑" panose="020B0503020204020204" pitchFamily="34" charset="-122"/>
                <a:sym typeface="黑体" pitchFamily="49" charset="-122"/>
              </a:rPr>
              <a:t>Issue</a:t>
            </a:r>
            <a:r>
              <a:rPr lang="zh-CN" altLang="en-US" sz="2400" b="1" dirty="0">
                <a:latin typeface="微软雅黑" panose="020B0503020204020204" pitchFamily="34" charset="-122"/>
                <a:ea typeface="微软雅黑" panose="020B0503020204020204" pitchFamily="34" charset="-122"/>
                <a:sym typeface="黑体" pitchFamily="49" charset="-122"/>
              </a:rPr>
              <a:t>，</a:t>
            </a:r>
            <a:r>
              <a:rPr lang="en-US" sz="2400" b="1" dirty="0">
                <a:latin typeface="微软雅黑" panose="020B0503020204020204" pitchFamily="34" charset="-122"/>
                <a:ea typeface="微软雅黑" panose="020B0503020204020204" pitchFamily="34" charset="-122"/>
                <a:sym typeface="黑体" pitchFamily="49" charset="-122"/>
              </a:rPr>
              <a:t>IS</a:t>
            </a:r>
            <a:r>
              <a:rPr lang="zh-CN" altLang="en-US" sz="2400" b="1" dirty="0">
                <a:latin typeface="微软雅黑" panose="020B0503020204020204" pitchFamily="34" charset="-122"/>
                <a:ea typeface="微软雅黑" panose="020B0503020204020204" pitchFamily="34" charset="-122"/>
                <a:sym typeface="黑体" pitchFamily="49" charset="-122"/>
              </a:rPr>
              <a:t>）</a:t>
            </a:r>
            <a:r>
              <a:rPr lang="zh-CN" altLang="en-US" sz="2400" dirty="0">
                <a:latin typeface="微软雅黑" panose="020B0503020204020204" pitchFamily="34" charset="-122"/>
                <a:ea typeface="微软雅黑" panose="020B0503020204020204" pitchFamily="34" charset="-122"/>
                <a:sym typeface="黑体" pitchFamily="49" charset="-122"/>
              </a:rPr>
              <a:t>：指令译码，检查是否存在结构冲突。（</a:t>
            </a:r>
            <a:r>
              <a:rPr lang="en-US" sz="2400" dirty="0">
                <a:latin typeface="微软雅黑" panose="020B0503020204020204" pitchFamily="34" charset="-122"/>
                <a:ea typeface="微软雅黑" panose="020B0503020204020204" pitchFamily="34" charset="-122"/>
                <a:sym typeface="黑体" pitchFamily="49" charset="-122"/>
              </a:rPr>
              <a:t>in-order issue)</a:t>
            </a:r>
            <a:endParaRPr lang="zh-CN" altLang="en-US" sz="2400" dirty="0">
              <a:latin typeface="微软雅黑" panose="020B0503020204020204" pitchFamily="34" charset="-122"/>
              <a:ea typeface="微软雅黑" panose="020B0503020204020204" pitchFamily="34" charset="-122"/>
              <a:sym typeface="黑体" pitchFamily="49" charset="-122"/>
            </a:endParaRPr>
          </a:p>
          <a:p>
            <a:pPr marL="908050" lvl="1" indent="-457200" eaLnBrk="1" hangingPunct="1">
              <a:spcBef>
                <a:spcPts val="600"/>
              </a:spcBef>
              <a:spcAft>
                <a:spcPts val="600"/>
              </a:spcAft>
              <a:buClr>
                <a:schemeClr val="tx1"/>
              </a:buClr>
              <a:buSzPct val="80000"/>
              <a:buFont typeface="Tahoma" panose="020B0604030504040204" pitchFamily="34" charset="0"/>
              <a:buChar char="−"/>
              <a:tabLst>
                <a:tab pos="895350" algn="l"/>
              </a:tabLst>
            </a:pPr>
            <a:r>
              <a:rPr lang="zh-CN" altLang="en-US" sz="2400" b="1" dirty="0">
                <a:latin typeface="微软雅黑" panose="020B0503020204020204" pitchFamily="34" charset="-122"/>
                <a:ea typeface="微软雅黑" panose="020B0503020204020204" pitchFamily="34" charset="-122"/>
                <a:sym typeface="黑体" pitchFamily="49" charset="-122"/>
              </a:rPr>
              <a:t>读操作数（</a:t>
            </a:r>
            <a:r>
              <a:rPr lang="en-US" sz="2400" b="1" dirty="0">
                <a:latin typeface="微软雅黑" panose="020B0503020204020204" pitchFamily="34" charset="-122"/>
                <a:ea typeface="微软雅黑" panose="020B0503020204020204" pitchFamily="34" charset="-122"/>
                <a:sym typeface="黑体" pitchFamily="49" charset="-122"/>
              </a:rPr>
              <a:t>Read Operands</a:t>
            </a:r>
            <a:r>
              <a:rPr lang="zh-CN" altLang="en-US" sz="2400" b="1" dirty="0">
                <a:latin typeface="微软雅黑" panose="020B0503020204020204" pitchFamily="34" charset="-122"/>
                <a:ea typeface="微软雅黑" panose="020B0503020204020204" pitchFamily="34" charset="-122"/>
                <a:sym typeface="黑体" pitchFamily="49" charset="-122"/>
              </a:rPr>
              <a:t>，</a:t>
            </a:r>
            <a:r>
              <a:rPr lang="en-US" sz="2400" b="1" dirty="0">
                <a:latin typeface="微软雅黑" panose="020B0503020204020204" pitchFamily="34" charset="-122"/>
                <a:ea typeface="微软雅黑" panose="020B0503020204020204" pitchFamily="34" charset="-122"/>
                <a:sym typeface="黑体" pitchFamily="49" charset="-122"/>
              </a:rPr>
              <a:t>RO</a:t>
            </a:r>
            <a:r>
              <a:rPr lang="zh-CN" altLang="en-US" sz="2400" b="1" dirty="0">
                <a:latin typeface="微软雅黑" panose="020B0503020204020204" pitchFamily="34" charset="-122"/>
                <a:ea typeface="微软雅黑" panose="020B0503020204020204" pitchFamily="34" charset="-122"/>
                <a:sym typeface="黑体" pitchFamily="49" charset="-122"/>
              </a:rPr>
              <a:t>）</a:t>
            </a:r>
            <a:r>
              <a:rPr lang="zh-CN" altLang="en-US" sz="2400" dirty="0">
                <a:latin typeface="微软雅黑" panose="020B0503020204020204" pitchFamily="34" charset="-122"/>
                <a:ea typeface="微软雅黑" panose="020B0503020204020204" pitchFamily="34" charset="-122"/>
                <a:sym typeface="黑体" pitchFamily="49" charset="-122"/>
              </a:rPr>
              <a:t>：等待数据冲突消失，然后读操作数。 </a:t>
            </a:r>
          </a:p>
        </p:txBody>
      </p:sp>
      <p:sp>
        <p:nvSpPr>
          <p:cNvPr id="19460" name="Rectangle 4"/>
          <p:cNvSpPr>
            <a:spLocks noChangeArrowheads="1"/>
          </p:cNvSpPr>
          <p:nvPr/>
        </p:nvSpPr>
        <p:spPr bwMode="auto">
          <a:xfrm>
            <a:off x="3376613" y="4408488"/>
            <a:ext cx="838200" cy="1008062"/>
          </a:xfrm>
          <a:prstGeom prst="rect">
            <a:avLst/>
          </a:prstGeom>
          <a:noFill/>
          <a:ln w="9525" cmpd="sng">
            <a:solidFill>
              <a:schemeClr val="tx1"/>
            </a:solidFill>
            <a:miter lim="800000"/>
            <a:headEnd/>
            <a:tailEnd/>
          </a:ln>
        </p:spPr>
        <p:txBody>
          <a:bodyPr wrap="none" anchor="ctr"/>
          <a:lstStyle/>
          <a:p>
            <a:endParaRPr lang="zh-CN" altLang="zh-CN">
              <a:solidFill>
                <a:srgbClr val="000000"/>
              </a:solidFill>
              <a:sym typeface="Verdana" pitchFamily="34" charset="0"/>
            </a:endParaRPr>
          </a:p>
        </p:txBody>
      </p:sp>
      <p:sp>
        <p:nvSpPr>
          <p:cNvPr id="19461" name="Text Box 5"/>
          <p:cNvSpPr>
            <a:spLocks noChangeArrowheads="1"/>
          </p:cNvSpPr>
          <p:nvPr/>
        </p:nvSpPr>
        <p:spPr bwMode="auto">
          <a:xfrm>
            <a:off x="3529013" y="4640263"/>
            <a:ext cx="1219200" cy="488950"/>
          </a:xfrm>
          <a:prstGeom prst="rect">
            <a:avLst/>
          </a:prstGeom>
          <a:noFill/>
          <a:ln w="9525" cmpd="sng">
            <a:noFill/>
            <a:miter lim="800000"/>
            <a:headEnd/>
            <a:tailEnd/>
          </a:ln>
        </p:spPr>
        <p:txBody>
          <a:bodyPr>
            <a:spAutoFit/>
          </a:bodyPr>
          <a:lstStyle/>
          <a:p>
            <a:pPr>
              <a:spcBef>
                <a:spcPct val="50000"/>
              </a:spcBef>
            </a:pPr>
            <a:r>
              <a:rPr lang="en-US" sz="2600">
                <a:solidFill>
                  <a:srgbClr val="000000"/>
                </a:solidFill>
                <a:latin typeface="黑体" pitchFamily="49" charset="-122"/>
                <a:ea typeface="黑体" pitchFamily="49" charset="-122"/>
                <a:sym typeface="黑体" pitchFamily="49" charset="-122"/>
              </a:rPr>
              <a:t>IS</a:t>
            </a:r>
            <a:endParaRPr lang="zh-CN" altLang="en-US"/>
          </a:p>
        </p:txBody>
      </p:sp>
      <p:sp>
        <p:nvSpPr>
          <p:cNvPr id="19462" name="Line 6"/>
          <p:cNvSpPr>
            <a:spLocks noChangeShapeType="1"/>
          </p:cNvSpPr>
          <p:nvPr/>
        </p:nvSpPr>
        <p:spPr bwMode="auto">
          <a:xfrm>
            <a:off x="2309813" y="4910138"/>
            <a:ext cx="1066800" cy="1587"/>
          </a:xfrm>
          <a:prstGeom prst="line">
            <a:avLst/>
          </a:prstGeom>
          <a:noFill/>
          <a:ln w="19050" cmpd="sng">
            <a:solidFill>
              <a:schemeClr val="folHlink"/>
            </a:solidFill>
            <a:bevel/>
            <a:headEnd/>
            <a:tailEnd type="triangle" w="med" len="med"/>
          </a:ln>
        </p:spPr>
        <p:txBody>
          <a:bodyPr/>
          <a:lstStyle/>
          <a:p>
            <a:endParaRPr lang="zh-CN" altLang="zh-CN">
              <a:solidFill>
                <a:srgbClr val="000000"/>
              </a:solidFill>
              <a:sym typeface="Verdana" pitchFamily="34" charset="0"/>
            </a:endParaRPr>
          </a:p>
        </p:txBody>
      </p:sp>
      <p:sp>
        <p:nvSpPr>
          <p:cNvPr id="19463" name="Line 7"/>
          <p:cNvSpPr>
            <a:spLocks noChangeShapeType="1"/>
          </p:cNvSpPr>
          <p:nvPr/>
        </p:nvSpPr>
        <p:spPr bwMode="auto">
          <a:xfrm>
            <a:off x="5586413" y="4910138"/>
            <a:ext cx="1066800" cy="1587"/>
          </a:xfrm>
          <a:prstGeom prst="line">
            <a:avLst/>
          </a:prstGeom>
          <a:noFill/>
          <a:ln w="19050" cmpd="sng">
            <a:solidFill>
              <a:schemeClr val="folHlink"/>
            </a:solidFill>
            <a:bevel/>
            <a:headEnd/>
            <a:tailEnd type="triangle" w="med" len="med"/>
          </a:ln>
        </p:spPr>
        <p:txBody>
          <a:bodyPr/>
          <a:lstStyle/>
          <a:p>
            <a:endParaRPr lang="zh-CN" altLang="zh-CN">
              <a:solidFill>
                <a:srgbClr val="000000"/>
              </a:solidFill>
              <a:sym typeface="Verdana" pitchFamily="34" charset="0"/>
            </a:endParaRPr>
          </a:p>
        </p:txBody>
      </p:sp>
      <p:sp>
        <p:nvSpPr>
          <p:cNvPr id="19464" name="Rectangle 8"/>
          <p:cNvSpPr>
            <a:spLocks noChangeArrowheads="1"/>
          </p:cNvSpPr>
          <p:nvPr/>
        </p:nvSpPr>
        <p:spPr bwMode="auto">
          <a:xfrm>
            <a:off x="4748213" y="4408488"/>
            <a:ext cx="838200" cy="1008062"/>
          </a:xfrm>
          <a:prstGeom prst="rect">
            <a:avLst/>
          </a:prstGeom>
          <a:noFill/>
          <a:ln w="9525" cmpd="sng">
            <a:solidFill>
              <a:schemeClr val="tx1"/>
            </a:solidFill>
            <a:miter lim="800000"/>
            <a:headEnd/>
            <a:tailEnd/>
          </a:ln>
        </p:spPr>
        <p:txBody>
          <a:bodyPr wrap="none" anchor="ctr"/>
          <a:lstStyle/>
          <a:p>
            <a:endParaRPr lang="zh-CN" altLang="zh-CN">
              <a:solidFill>
                <a:srgbClr val="000000"/>
              </a:solidFill>
              <a:sym typeface="Verdana" pitchFamily="34" charset="0"/>
            </a:endParaRPr>
          </a:p>
        </p:txBody>
      </p:sp>
      <p:sp>
        <p:nvSpPr>
          <p:cNvPr id="19465" name="Line 9"/>
          <p:cNvSpPr>
            <a:spLocks noChangeShapeType="1"/>
          </p:cNvSpPr>
          <p:nvPr/>
        </p:nvSpPr>
        <p:spPr bwMode="auto">
          <a:xfrm>
            <a:off x="4214813" y="4910138"/>
            <a:ext cx="533400" cy="1587"/>
          </a:xfrm>
          <a:prstGeom prst="line">
            <a:avLst/>
          </a:prstGeom>
          <a:noFill/>
          <a:ln w="19050" cmpd="sng">
            <a:solidFill>
              <a:schemeClr val="folHlink"/>
            </a:solidFill>
            <a:bevel/>
            <a:headEnd/>
            <a:tailEnd type="triangle" w="med" len="med"/>
          </a:ln>
        </p:spPr>
        <p:txBody>
          <a:bodyPr/>
          <a:lstStyle/>
          <a:p>
            <a:endParaRPr lang="zh-CN" altLang="zh-CN">
              <a:solidFill>
                <a:srgbClr val="000000"/>
              </a:solidFill>
              <a:sym typeface="Verdana" pitchFamily="34" charset="0"/>
            </a:endParaRPr>
          </a:p>
        </p:txBody>
      </p:sp>
      <p:sp>
        <p:nvSpPr>
          <p:cNvPr id="19466" name="Text Box 10"/>
          <p:cNvSpPr>
            <a:spLocks noChangeArrowheads="1"/>
          </p:cNvSpPr>
          <p:nvPr/>
        </p:nvSpPr>
        <p:spPr bwMode="auto">
          <a:xfrm>
            <a:off x="4900613" y="4606925"/>
            <a:ext cx="1219200" cy="488950"/>
          </a:xfrm>
          <a:prstGeom prst="rect">
            <a:avLst/>
          </a:prstGeom>
          <a:noFill/>
          <a:ln w="9525" cmpd="sng">
            <a:noFill/>
            <a:miter lim="800000"/>
            <a:headEnd/>
            <a:tailEnd/>
          </a:ln>
        </p:spPr>
        <p:txBody>
          <a:bodyPr>
            <a:spAutoFit/>
          </a:bodyPr>
          <a:lstStyle/>
          <a:p>
            <a:pPr>
              <a:spcBef>
                <a:spcPct val="50000"/>
              </a:spcBef>
            </a:pPr>
            <a:r>
              <a:rPr lang="en-US" sz="2600" dirty="0">
                <a:solidFill>
                  <a:srgbClr val="000000"/>
                </a:solidFill>
                <a:latin typeface="黑体" pitchFamily="49" charset="-122"/>
                <a:ea typeface="黑体" pitchFamily="49" charset="-122"/>
                <a:sym typeface="黑体" pitchFamily="49" charset="-122"/>
              </a:rPr>
              <a:t>RO</a:t>
            </a:r>
            <a:endParaRPr lang="zh-CN" altLang="en-US" dirty="0"/>
          </a:p>
        </p:txBody>
      </p:sp>
      <p:sp>
        <p:nvSpPr>
          <p:cNvPr id="19467" name="Text Box 11"/>
          <p:cNvSpPr>
            <a:spLocks noChangeArrowheads="1"/>
          </p:cNvSpPr>
          <p:nvPr/>
        </p:nvSpPr>
        <p:spPr bwMode="auto">
          <a:xfrm>
            <a:off x="2414346" y="5515216"/>
            <a:ext cx="2233612" cy="497957"/>
          </a:xfrm>
          <a:prstGeom prst="rect">
            <a:avLst/>
          </a:prstGeom>
          <a:noFill/>
          <a:ln w="9525" cmpd="sng">
            <a:noFill/>
            <a:miter lim="800000"/>
            <a:headEnd/>
            <a:tailEnd/>
          </a:ln>
        </p:spPr>
        <p:txBody>
          <a:bodyPr>
            <a:spAutoFit/>
          </a:bodyPr>
          <a:lstStyle/>
          <a:p>
            <a:pPr>
              <a:lnSpc>
                <a:spcPct val="120000"/>
              </a:lnSpc>
            </a:pPr>
            <a:r>
              <a:rPr lang="zh-CN" altLang="en-US" sz="2400" dirty="0">
                <a:latin typeface="微软雅黑" panose="020B0503020204020204" pitchFamily="34" charset="-122"/>
                <a:ea typeface="微软雅黑" panose="020B0503020204020204" pitchFamily="34" charset="-122"/>
                <a:sym typeface="Tahoma" pitchFamily="34" charset="0"/>
              </a:rPr>
              <a:t>检测</a:t>
            </a:r>
            <a:r>
              <a:rPr lang="zh-CN" altLang="en-US" sz="2400" dirty="0">
                <a:solidFill>
                  <a:srgbClr val="FF0000"/>
                </a:solidFill>
                <a:latin typeface="微软雅黑" panose="020B0503020204020204" pitchFamily="34" charset="-122"/>
                <a:ea typeface="微软雅黑" panose="020B0503020204020204" pitchFamily="34" charset="-122"/>
                <a:sym typeface="Tahoma" pitchFamily="34" charset="0"/>
              </a:rPr>
              <a:t>结构</a:t>
            </a:r>
            <a:r>
              <a:rPr lang="zh-CN" altLang="en-US" sz="2400" dirty="0">
                <a:latin typeface="微软雅黑" panose="020B0503020204020204" pitchFamily="34" charset="-122"/>
                <a:ea typeface="微软雅黑" panose="020B0503020204020204" pitchFamily="34" charset="-122"/>
                <a:sym typeface="Tahoma" pitchFamily="34" charset="0"/>
              </a:rPr>
              <a:t>冲突</a:t>
            </a:r>
            <a:endParaRPr lang="zh-CN" altLang="en-US" dirty="0">
              <a:latin typeface="微软雅黑" panose="020B0503020204020204" pitchFamily="34" charset="-122"/>
              <a:ea typeface="微软雅黑" panose="020B0503020204020204" pitchFamily="34" charset="-122"/>
            </a:endParaRPr>
          </a:p>
        </p:txBody>
      </p:sp>
      <p:sp>
        <p:nvSpPr>
          <p:cNvPr id="19468" name="Text Box 12"/>
          <p:cNvSpPr>
            <a:spLocks noChangeArrowheads="1"/>
          </p:cNvSpPr>
          <p:nvPr/>
        </p:nvSpPr>
        <p:spPr bwMode="auto">
          <a:xfrm>
            <a:off x="4572000" y="5535594"/>
            <a:ext cx="2700338" cy="457200"/>
          </a:xfrm>
          <a:prstGeom prst="rect">
            <a:avLst/>
          </a:prstGeom>
          <a:noFill/>
          <a:ln w="9525" cmpd="sng">
            <a:noFill/>
            <a:miter lim="800000"/>
            <a:headEnd/>
            <a:tailEnd/>
          </a:ln>
        </p:spPr>
        <p:txBody>
          <a:bodyPr>
            <a:spAutoFit/>
          </a:bodyPr>
          <a:lstStyle/>
          <a:p>
            <a:pPr>
              <a:spcBef>
                <a:spcPct val="50000"/>
              </a:spcBef>
            </a:pPr>
            <a:r>
              <a:rPr lang="zh-CN" altLang="en-US" sz="2400" dirty="0">
                <a:latin typeface="微软雅黑" panose="020B0503020204020204" pitchFamily="34" charset="-122"/>
                <a:ea typeface="微软雅黑" panose="020B0503020204020204" pitchFamily="34" charset="-122"/>
                <a:sym typeface="Tahoma" pitchFamily="34" charset="0"/>
              </a:rPr>
              <a:t>检测</a:t>
            </a:r>
            <a:r>
              <a:rPr lang="zh-CN" altLang="en-US" sz="2400" dirty="0">
                <a:solidFill>
                  <a:srgbClr val="FF0000"/>
                </a:solidFill>
                <a:latin typeface="微软雅黑" panose="020B0503020204020204" pitchFamily="34" charset="-122"/>
                <a:ea typeface="微软雅黑" panose="020B0503020204020204" pitchFamily="34" charset="-122"/>
                <a:sym typeface="Tahoma" pitchFamily="34" charset="0"/>
              </a:rPr>
              <a:t>数据</a:t>
            </a:r>
            <a:r>
              <a:rPr lang="zh-CN" altLang="en-US" sz="2400" dirty="0">
                <a:latin typeface="微软雅黑" panose="020B0503020204020204" pitchFamily="34" charset="-122"/>
                <a:ea typeface="微软雅黑" panose="020B0503020204020204" pitchFamily="34" charset="-122"/>
                <a:sym typeface="Tahoma" pitchFamily="34" charset="0"/>
              </a:rPr>
              <a:t>冲突</a:t>
            </a:r>
            <a:endParaRPr lang="zh-CN" altLang="en-US" dirty="0">
              <a:latin typeface="微软雅黑" panose="020B0503020204020204" pitchFamily="34" charset="-122"/>
              <a:ea typeface="微软雅黑" panose="020B0503020204020204" pitchFamily="34" charset="-122"/>
            </a:endParaRPr>
          </a:p>
        </p:txBody>
      </p:sp>
      <p:sp>
        <p:nvSpPr>
          <p:cNvPr id="14" name="标题 1">
            <a:extLst>
              <a:ext uri="{FF2B5EF4-FFF2-40B4-BE49-F238E27FC236}">
                <a16:creationId xmlns:a16="http://schemas.microsoft.com/office/drawing/2014/main" id="{17B609C0-6090-4484-9EBF-3B7520E7891A}"/>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dirty="0">
                <a:latin typeface="微软雅黑" panose="020B0503020204020204" pitchFamily="34" charset="-122"/>
                <a:ea typeface="微软雅黑" panose="020B0503020204020204" pitchFamily="34" charset="-122"/>
                <a:sym typeface="黑体" pitchFamily="49" charset="-122"/>
              </a:rPr>
              <a:t>指令的动态调度</a:t>
            </a:r>
            <a:endParaRPr lang="zh-CN" altLang="en-US" sz="36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descr="Rectangle: Click to edit Master text styles&#10;Second level&#10;Third level&#10;Fourth level&#10;Fifth level"/>
          <p:cNvSpPr>
            <a:spLocks noGrp="1" noChangeArrowheads="1"/>
          </p:cNvSpPr>
          <p:nvPr>
            <p:ph type="body" idx="4294967295"/>
          </p:nvPr>
        </p:nvSpPr>
        <p:spPr bwMode="auto">
          <a:xfrm>
            <a:off x="461913" y="1121790"/>
            <a:ext cx="8267308" cy="5259537"/>
          </a:xfrm>
          <a:prstGeom prst="rect">
            <a:avLst/>
          </a:prstGeom>
          <a:noFill/>
          <a:ln/>
        </p:spPr>
        <p:txBody>
          <a:bodyPr>
            <a:normAutofit lnSpcReduction="10000"/>
          </a:bodyPr>
          <a:lstStyle/>
          <a:p>
            <a:pPr marL="342900" lvl="1" indent="-342900" eaLnBrk="1" hangingPunct="1">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smtClean="0">
                <a:latin typeface="微软雅黑" panose="020B0503020204020204" pitchFamily="34" charset="-122"/>
                <a:ea typeface="微软雅黑" panose="020B0503020204020204" pitchFamily="34" charset="-122"/>
                <a:sym typeface="黑体" pitchFamily="49" charset="-122"/>
              </a:rPr>
              <a:t>在顺序</a:t>
            </a:r>
            <a:r>
              <a:rPr lang="zh-CN" altLang="en-US" sz="2800" dirty="0">
                <a:latin typeface="微软雅黑" panose="020B0503020204020204" pitchFamily="34" charset="-122"/>
                <a:ea typeface="微软雅黑" panose="020B0503020204020204" pitchFamily="34" charset="-122"/>
                <a:sym typeface="黑体" pitchFamily="49" charset="-122"/>
              </a:rPr>
              <a:t>执行的</a:t>
            </a:r>
            <a:r>
              <a:rPr lang="en-US" altLang="zh-CN" sz="2800" dirty="0">
                <a:latin typeface="微软雅黑" panose="020B0503020204020204" pitchFamily="34" charset="-122"/>
                <a:ea typeface="微软雅黑" panose="020B0503020204020204" pitchFamily="34" charset="-122"/>
                <a:sym typeface="黑体" pitchFamily="49" charset="-122"/>
              </a:rPr>
              <a:t>MIPS</a:t>
            </a:r>
            <a:r>
              <a:rPr lang="zh-CN" altLang="en-US" sz="2800" dirty="0">
                <a:latin typeface="微软雅黑" panose="020B0503020204020204" pitchFamily="34" charset="-122"/>
                <a:ea typeface="微软雅黑" panose="020B0503020204020204" pitchFamily="34" charset="-122"/>
                <a:sym typeface="黑体" pitchFamily="49" charset="-122"/>
              </a:rPr>
              <a:t> </a:t>
            </a:r>
            <a:r>
              <a:rPr lang="en-US" sz="2800" dirty="0">
                <a:latin typeface="微软雅黑" panose="020B0503020204020204" pitchFamily="34" charset="-122"/>
                <a:ea typeface="微软雅黑" panose="020B0503020204020204" pitchFamily="34" charset="-122"/>
                <a:sym typeface="黑体" pitchFamily="49" charset="-122"/>
              </a:rPr>
              <a:t>5</a:t>
            </a:r>
            <a:r>
              <a:rPr lang="en-US" altLang="zh-CN" sz="2800" dirty="0">
                <a:latin typeface="微软雅黑" panose="020B0503020204020204" pitchFamily="34" charset="-122"/>
                <a:ea typeface="微软雅黑" panose="020B0503020204020204" pitchFamily="34" charset="-122"/>
                <a:sym typeface="黑体" pitchFamily="49" charset="-122"/>
              </a:rPr>
              <a:t>-</a:t>
            </a:r>
            <a:r>
              <a:rPr lang="zh-CN" altLang="en-US" sz="2800" dirty="0">
                <a:latin typeface="微软雅黑" panose="020B0503020204020204" pitchFamily="34" charset="-122"/>
                <a:ea typeface="微软雅黑" panose="020B0503020204020204" pitchFamily="34" charset="-122"/>
                <a:sym typeface="黑体" pitchFamily="49" charset="-122"/>
              </a:rPr>
              <a:t>段流水线中</a:t>
            </a:r>
            <a:r>
              <a:rPr lang="zh-CN" altLang="en-US" sz="2800" dirty="0" smtClean="0">
                <a:latin typeface="微软雅黑" panose="020B0503020204020204" pitchFamily="34" charset="-122"/>
                <a:ea typeface="微软雅黑" panose="020B0503020204020204" pitchFamily="34" charset="-122"/>
                <a:sym typeface="黑体" pitchFamily="49" charset="-122"/>
              </a:rPr>
              <a:t>，不会</a:t>
            </a:r>
            <a:r>
              <a:rPr lang="zh-CN" altLang="en-US" sz="2800" dirty="0">
                <a:latin typeface="微软雅黑" panose="020B0503020204020204" pitchFamily="34" charset="-122"/>
                <a:ea typeface="微软雅黑" panose="020B0503020204020204" pitchFamily="34" charset="-122"/>
                <a:sym typeface="黑体" pitchFamily="49" charset="-122"/>
              </a:rPr>
              <a:t>发生</a:t>
            </a:r>
            <a:r>
              <a:rPr lang="en-US" sz="2800" dirty="0">
                <a:latin typeface="微软雅黑" panose="020B0503020204020204" pitchFamily="34" charset="-122"/>
                <a:ea typeface="微软雅黑" panose="020B0503020204020204" pitchFamily="34" charset="-122"/>
                <a:sym typeface="黑体" pitchFamily="49" charset="-122"/>
              </a:rPr>
              <a:t>WAR</a:t>
            </a:r>
            <a:r>
              <a:rPr lang="zh-CN" altLang="en-US" sz="2800" dirty="0">
                <a:latin typeface="微软雅黑" panose="020B0503020204020204" pitchFamily="34" charset="-122"/>
                <a:ea typeface="微软雅黑" panose="020B0503020204020204" pitchFamily="34" charset="-122"/>
                <a:sym typeface="黑体" pitchFamily="49" charset="-122"/>
              </a:rPr>
              <a:t>和</a:t>
            </a:r>
            <a:r>
              <a:rPr lang="en-US" sz="2800" dirty="0">
                <a:latin typeface="微软雅黑" panose="020B0503020204020204" pitchFamily="34" charset="-122"/>
                <a:ea typeface="微软雅黑" panose="020B0503020204020204" pitchFamily="34" charset="-122"/>
                <a:sym typeface="黑体" pitchFamily="49" charset="-122"/>
              </a:rPr>
              <a:t>WAW</a:t>
            </a:r>
            <a:r>
              <a:rPr lang="zh-CN" altLang="en-US" sz="2800" dirty="0">
                <a:latin typeface="微软雅黑" panose="020B0503020204020204" pitchFamily="34" charset="-122"/>
                <a:ea typeface="微软雅黑" panose="020B0503020204020204" pitchFamily="34" charset="-122"/>
                <a:sym typeface="黑体" pitchFamily="49" charset="-122"/>
              </a:rPr>
              <a:t>造成的冒险。为什么？</a:t>
            </a:r>
            <a:endParaRPr lang="en-US" altLang="zh-CN" sz="2800" dirty="0">
              <a:latin typeface="微软雅黑" panose="020B0503020204020204" pitchFamily="34" charset="-122"/>
              <a:ea typeface="微软雅黑" panose="020B0503020204020204" pitchFamily="34" charset="-122"/>
              <a:sym typeface="黑体" pitchFamily="49" charset="-122"/>
            </a:endParaRPr>
          </a:p>
          <a:p>
            <a:pPr marL="342900" lvl="1" indent="-342900" eaLnBrk="1" hangingPunct="1">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sym typeface="黑体" pitchFamily="49" charset="-122"/>
              </a:rPr>
              <a:t>但是，乱序执行就</a:t>
            </a:r>
            <a:r>
              <a:rPr lang="zh-CN" altLang="en-US" sz="2800" dirty="0" smtClean="0">
                <a:latin typeface="微软雅黑" panose="020B0503020204020204" pitchFamily="34" charset="-122"/>
                <a:ea typeface="微软雅黑" panose="020B0503020204020204" pitchFamily="34" charset="-122"/>
                <a:sym typeface="黑体" pitchFamily="49" charset="-122"/>
              </a:rPr>
              <a:t>使得</a:t>
            </a:r>
            <a:r>
              <a:rPr lang="en-US" altLang="zh-CN" sz="2800" dirty="0" smtClean="0">
                <a:latin typeface="微软雅黑" panose="020B0503020204020204" pitchFamily="34" charset="-122"/>
                <a:ea typeface="微软雅黑" panose="020B0503020204020204" pitchFamily="34" charset="-122"/>
                <a:sym typeface="黑体" pitchFamily="49" charset="-122"/>
              </a:rPr>
              <a:t>WAR</a:t>
            </a:r>
            <a:r>
              <a:rPr lang="zh-CN" altLang="en-US" sz="2800" dirty="0" smtClean="0">
                <a:latin typeface="微软雅黑" panose="020B0503020204020204" pitchFamily="34" charset="-122"/>
                <a:ea typeface="微软雅黑" panose="020B0503020204020204" pitchFamily="34" charset="-122"/>
                <a:sym typeface="黑体" pitchFamily="49" charset="-122"/>
              </a:rPr>
              <a:t>和</a:t>
            </a:r>
            <a:r>
              <a:rPr lang="en-US" altLang="zh-CN" sz="2800" dirty="0" smtClean="0">
                <a:latin typeface="微软雅黑" panose="020B0503020204020204" pitchFamily="34" charset="-122"/>
                <a:ea typeface="微软雅黑" panose="020B0503020204020204" pitchFamily="34" charset="-122"/>
                <a:sym typeface="黑体" pitchFamily="49" charset="-122"/>
              </a:rPr>
              <a:t>WAW</a:t>
            </a:r>
            <a:r>
              <a:rPr lang="zh-CN" altLang="en-US" sz="2800" dirty="0" smtClean="0">
                <a:latin typeface="微软雅黑" panose="020B0503020204020204" pitchFamily="34" charset="-122"/>
                <a:ea typeface="微软雅黑" panose="020B0503020204020204" pitchFamily="34" charset="-122"/>
                <a:sym typeface="黑体" pitchFamily="49" charset="-122"/>
              </a:rPr>
              <a:t>可能</a:t>
            </a:r>
            <a:r>
              <a:rPr lang="zh-CN" altLang="en-US" sz="2800" dirty="0">
                <a:latin typeface="微软雅黑" panose="020B0503020204020204" pitchFamily="34" charset="-122"/>
                <a:ea typeface="微软雅黑" panose="020B0503020204020204" pitchFamily="34" charset="-122"/>
                <a:sym typeface="黑体" pitchFamily="49" charset="-122"/>
              </a:rPr>
              <a:t>造成流水线冒险。</a:t>
            </a: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sym typeface="黑体" pitchFamily="49" charset="-122"/>
              </a:rPr>
              <a:t>例如，考虑下面的代码：</a:t>
            </a:r>
            <a:endParaRPr lang="en-US" altLang="zh-CN" sz="2400" dirty="0">
              <a:latin typeface="微软雅黑" panose="020B0503020204020204" pitchFamily="34" charset="-122"/>
              <a:ea typeface="微软雅黑" panose="020B0503020204020204" pitchFamily="34" charset="-122"/>
              <a:sym typeface="黑体" pitchFamily="49" charset="-122"/>
            </a:endParaRP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endParaRPr lang="zh-CN" altLang="en-US" sz="2400" dirty="0">
              <a:latin typeface="微软雅黑" panose="020B0503020204020204" pitchFamily="34" charset="-122"/>
              <a:ea typeface="微软雅黑" panose="020B0503020204020204" pitchFamily="34" charset="-122"/>
              <a:sym typeface="黑体" pitchFamily="49" charset="-122"/>
            </a:endParaRPr>
          </a:p>
          <a:p>
            <a:pPr lvl="2" eaLnBrk="1" hangingPunct="1">
              <a:spcBef>
                <a:spcPts val="0"/>
              </a:spcBef>
              <a:spcAft>
                <a:spcPts val="0"/>
              </a:spcAft>
              <a:buFont typeface="Wingdings" pitchFamily="2" charset="2"/>
              <a:buNone/>
            </a:pPr>
            <a:r>
              <a:rPr lang="zh-CN" altLang="en-US" sz="2000" dirty="0">
                <a:latin typeface="微软雅黑" panose="020B0503020204020204" pitchFamily="34" charset="-122"/>
                <a:ea typeface="微软雅黑" panose="020B0503020204020204" pitchFamily="34" charset="-122"/>
                <a:sym typeface="宋体" pitchFamily="2" charset="-122"/>
              </a:rPr>
              <a:t>          </a:t>
            </a:r>
            <a:r>
              <a:rPr lang="en-US" sz="2000" dirty="0">
                <a:latin typeface="微软雅黑" panose="020B0503020204020204" pitchFamily="34" charset="-122"/>
                <a:ea typeface="微软雅黑" panose="020B0503020204020204" pitchFamily="34" charset="-122"/>
                <a:sym typeface="宋体" pitchFamily="2" charset="-122"/>
              </a:rPr>
              <a:t>DIV.D	  </a:t>
            </a:r>
            <a:r>
              <a:rPr lang="en-US" sz="2000" dirty="0">
                <a:solidFill>
                  <a:schemeClr val="hlink"/>
                </a:solidFill>
                <a:latin typeface="微软雅黑" panose="020B0503020204020204" pitchFamily="34" charset="-122"/>
                <a:ea typeface="微软雅黑" panose="020B0503020204020204" pitchFamily="34" charset="-122"/>
                <a:sym typeface="宋体" pitchFamily="2" charset="-122"/>
              </a:rPr>
              <a:t>F10</a:t>
            </a:r>
            <a:r>
              <a:rPr lang="en-US" sz="2000" dirty="0">
                <a:latin typeface="微软雅黑" panose="020B0503020204020204" pitchFamily="34" charset="-122"/>
                <a:ea typeface="微软雅黑" panose="020B0503020204020204" pitchFamily="34" charset="-122"/>
                <a:sym typeface="宋体" pitchFamily="2" charset="-122"/>
              </a:rPr>
              <a:t>, F0, F2</a:t>
            </a:r>
            <a:endParaRPr lang="zh-CN" altLang="en-US" sz="2000" dirty="0">
              <a:latin typeface="微软雅黑" panose="020B0503020204020204" pitchFamily="34" charset="-122"/>
              <a:ea typeface="微软雅黑" panose="020B0503020204020204" pitchFamily="34" charset="-122"/>
              <a:sym typeface="宋体" pitchFamily="2" charset="-122"/>
            </a:endParaRPr>
          </a:p>
          <a:p>
            <a:pPr lvl="2" eaLnBrk="1" hangingPunct="1">
              <a:spcBef>
                <a:spcPts val="0"/>
              </a:spcBef>
              <a:spcAft>
                <a:spcPts val="0"/>
              </a:spcAft>
              <a:buFont typeface="Wingdings" pitchFamily="2" charset="2"/>
              <a:buNone/>
            </a:pPr>
            <a:r>
              <a:rPr lang="en-US" sz="2000" dirty="0">
                <a:latin typeface="微软雅黑" panose="020B0503020204020204" pitchFamily="34" charset="-122"/>
                <a:ea typeface="微软雅黑" panose="020B0503020204020204" pitchFamily="34" charset="-122"/>
                <a:sym typeface="宋体" pitchFamily="2" charset="-122"/>
              </a:rPr>
              <a:t>          SUB.D	  </a:t>
            </a:r>
            <a:r>
              <a:rPr lang="en-US" sz="2000" dirty="0">
                <a:solidFill>
                  <a:schemeClr val="hlink"/>
                </a:solidFill>
                <a:latin typeface="微软雅黑" panose="020B0503020204020204" pitchFamily="34" charset="-122"/>
                <a:ea typeface="微软雅黑" panose="020B0503020204020204" pitchFamily="34" charset="-122"/>
                <a:sym typeface="宋体" pitchFamily="2" charset="-122"/>
              </a:rPr>
              <a:t>F10</a:t>
            </a:r>
            <a:r>
              <a:rPr lang="en-US" sz="2000" dirty="0">
                <a:latin typeface="微软雅黑" panose="020B0503020204020204" pitchFamily="34" charset="-122"/>
                <a:ea typeface="微软雅黑" panose="020B0503020204020204" pitchFamily="34" charset="-122"/>
                <a:sym typeface="宋体" pitchFamily="2" charset="-122"/>
              </a:rPr>
              <a:t>, F4, </a:t>
            </a:r>
            <a:r>
              <a:rPr lang="en-US" sz="2000" dirty="0">
                <a:solidFill>
                  <a:srgbClr val="D60093"/>
                </a:solidFill>
                <a:latin typeface="微软雅黑" panose="020B0503020204020204" pitchFamily="34" charset="-122"/>
                <a:ea typeface="微软雅黑" panose="020B0503020204020204" pitchFamily="34" charset="-122"/>
                <a:sym typeface="宋体" pitchFamily="2" charset="-122"/>
              </a:rPr>
              <a:t>F6</a:t>
            </a:r>
            <a:endParaRPr lang="zh-CN" altLang="en-US" sz="2000" dirty="0">
              <a:solidFill>
                <a:srgbClr val="D60093"/>
              </a:solidFill>
              <a:latin typeface="微软雅黑" panose="020B0503020204020204" pitchFamily="34" charset="-122"/>
              <a:ea typeface="微软雅黑" panose="020B0503020204020204" pitchFamily="34" charset="-122"/>
              <a:sym typeface="宋体" pitchFamily="2" charset="-122"/>
            </a:endParaRPr>
          </a:p>
          <a:p>
            <a:pPr lvl="2" eaLnBrk="1" hangingPunct="1">
              <a:spcBef>
                <a:spcPts val="0"/>
              </a:spcBef>
              <a:spcAft>
                <a:spcPts val="0"/>
              </a:spcAft>
              <a:buFont typeface="Wingdings" pitchFamily="2" charset="2"/>
              <a:buNone/>
            </a:pPr>
            <a:r>
              <a:rPr lang="en-US" sz="2000" dirty="0">
                <a:latin typeface="微软雅黑" panose="020B0503020204020204" pitchFamily="34" charset="-122"/>
                <a:ea typeface="微软雅黑" panose="020B0503020204020204" pitchFamily="34" charset="-122"/>
                <a:sym typeface="宋体" pitchFamily="2" charset="-122"/>
              </a:rPr>
              <a:t>          ADD.D	  </a:t>
            </a:r>
            <a:r>
              <a:rPr lang="en-US" sz="2000" dirty="0">
                <a:solidFill>
                  <a:srgbClr val="D60093"/>
                </a:solidFill>
                <a:latin typeface="微软雅黑" panose="020B0503020204020204" pitchFamily="34" charset="-122"/>
                <a:ea typeface="微软雅黑" panose="020B0503020204020204" pitchFamily="34" charset="-122"/>
                <a:sym typeface="宋体" pitchFamily="2" charset="-122"/>
              </a:rPr>
              <a:t>F6</a:t>
            </a:r>
            <a:r>
              <a:rPr lang="en-US" sz="2000" b="1" i="1" dirty="0">
                <a:latin typeface="微软雅黑" panose="020B0503020204020204" pitchFamily="34" charset="-122"/>
                <a:ea typeface="微软雅黑" panose="020B0503020204020204" pitchFamily="34" charset="-122"/>
                <a:sym typeface="宋体" pitchFamily="2" charset="-122"/>
              </a:rPr>
              <a:t>,</a:t>
            </a:r>
            <a:r>
              <a:rPr lang="en-US" sz="2000" dirty="0">
                <a:latin typeface="微软雅黑" panose="020B0503020204020204" pitchFamily="34" charset="-122"/>
                <a:ea typeface="微软雅黑" panose="020B0503020204020204" pitchFamily="34" charset="-122"/>
                <a:sym typeface="宋体" pitchFamily="2" charset="-122"/>
              </a:rPr>
              <a:t> F8, F14</a:t>
            </a:r>
          </a:p>
          <a:p>
            <a:pPr lvl="2" eaLnBrk="1" hangingPunct="1">
              <a:spcBef>
                <a:spcPts val="0"/>
              </a:spcBef>
              <a:spcAft>
                <a:spcPts val="0"/>
              </a:spcAft>
              <a:buFont typeface="Wingdings" pitchFamily="2" charset="2"/>
              <a:buNone/>
            </a:pPr>
            <a:endParaRPr lang="en-US" sz="2000" dirty="0">
              <a:latin typeface="微软雅黑" panose="020B0503020204020204" pitchFamily="34" charset="-122"/>
              <a:ea typeface="微软雅黑" panose="020B0503020204020204" pitchFamily="34" charset="-122"/>
              <a:sym typeface="宋体" pitchFamily="2" charset="-122"/>
            </a:endParaRPr>
          </a:p>
          <a:p>
            <a:pPr marL="342900" lvl="1" indent="-342900" eaLnBrk="1" hangingPunct="1">
              <a:lnSpc>
                <a:spcPct val="120000"/>
              </a:lnSpc>
              <a:spcBef>
                <a:spcPts val="600"/>
              </a:spcBef>
              <a:spcAft>
                <a:spcPts val="600"/>
              </a:spcAft>
              <a:buClr>
                <a:schemeClr val="tx1"/>
              </a:buClr>
              <a:buSzPct val="80000"/>
              <a:buFont typeface="Arial" panose="020B0604020202020204" pitchFamily="34" charset="0"/>
              <a:buChar char="•"/>
              <a:tabLst>
                <a:tab pos="895350" algn="l"/>
              </a:tabLst>
            </a:pPr>
            <a:r>
              <a:rPr lang="en-US" altLang="zh-CN" sz="2800" dirty="0" err="1">
                <a:latin typeface="微软雅黑" panose="020B0503020204020204" pitchFamily="34" charset="-122"/>
                <a:ea typeface="微软雅黑" panose="020B0503020204020204" pitchFamily="34" charset="-122"/>
                <a:sym typeface="黑体" pitchFamily="49" charset="-122"/>
              </a:rPr>
              <a:t>Tomasulo</a:t>
            </a:r>
            <a:r>
              <a:rPr lang="zh-CN" altLang="en-US" sz="2800" dirty="0">
                <a:latin typeface="微软雅黑" panose="020B0503020204020204" pitchFamily="34" charset="-122"/>
                <a:ea typeface="微软雅黑" panose="020B0503020204020204" pitchFamily="34" charset="-122"/>
                <a:sym typeface="黑体" pitchFamily="49" charset="-122"/>
              </a:rPr>
              <a:t>算法可以通过使用寄存器重命名来</a:t>
            </a:r>
            <a:r>
              <a:rPr lang="zh-CN" altLang="en-US" sz="2800" b="1" dirty="0">
                <a:latin typeface="微软雅黑" panose="020B0503020204020204" pitchFamily="34" charset="-122"/>
                <a:ea typeface="微软雅黑" panose="020B0503020204020204" pitchFamily="34" charset="-122"/>
                <a:sym typeface="黑体" pitchFamily="49" charset="-122"/>
              </a:rPr>
              <a:t>动态</a:t>
            </a:r>
            <a:r>
              <a:rPr lang="zh-CN" altLang="en-US" sz="2800" dirty="0">
                <a:latin typeface="微软雅黑" panose="020B0503020204020204" pitchFamily="34" charset="-122"/>
                <a:ea typeface="微软雅黑" panose="020B0503020204020204" pitchFamily="34" charset="-122"/>
                <a:sym typeface="黑体" pitchFamily="49" charset="-122"/>
              </a:rPr>
              <a:t>消除上面的相关以减少流水线冒险造成的停顿。</a:t>
            </a:r>
            <a:endParaRPr lang="en-US" altLang="zh-CN" sz="2800" dirty="0">
              <a:latin typeface="微软雅黑" panose="020B0503020204020204" pitchFamily="34" charset="-122"/>
              <a:ea typeface="微软雅黑" panose="020B0503020204020204" pitchFamily="34" charset="-122"/>
              <a:sym typeface="黑体" pitchFamily="49" charset="-122"/>
            </a:endParaRPr>
          </a:p>
        </p:txBody>
      </p:sp>
      <p:sp>
        <p:nvSpPr>
          <p:cNvPr id="20484" name="Text Box 7"/>
          <p:cNvSpPr>
            <a:spLocks noChangeArrowheads="1"/>
          </p:cNvSpPr>
          <p:nvPr/>
        </p:nvSpPr>
        <p:spPr bwMode="auto">
          <a:xfrm>
            <a:off x="495943" y="4291169"/>
            <a:ext cx="1511300" cy="369332"/>
          </a:xfrm>
          <a:prstGeom prst="rect">
            <a:avLst/>
          </a:prstGeom>
          <a:noFill/>
          <a:ln w="9525" cmpd="sng">
            <a:noFill/>
            <a:miter lim="800000"/>
            <a:headEnd/>
            <a:tailEnd/>
          </a:ln>
        </p:spPr>
        <p:txBody>
          <a:bodyPr>
            <a:spAutoFit/>
          </a:bodyPr>
          <a:lstStyle/>
          <a:p>
            <a:pPr>
              <a:lnSpc>
                <a:spcPct val="90000"/>
              </a:lnSpc>
              <a:spcBef>
                <a:spcPct val="50000"/>
              </a:spcBef>
            </a:pPr>
            <a:r>
              <a:rPr lang="zh-CN" altLang="en-US" sz="2000" b="0" dirty="0">
                <a:solidFill>
                  <a:srgbClr val="D60093"/>
                </a:solidFill>
                <a:latin typeface="微软雅黑" panose="020B0503020204020204" pitchFamily="34" charset="-122"/>
                <a:ea typeface="微软雅黑" panose="020B0503020204020204" pitchFamily="34" charset="-122"/>
                <a:sym typeface="宋体" pitchFamily="2" charset="-122"/>
              </a:rPr>
              <a:t>存在反相关</a:t>
            </a:r>
            <a:endParaRPr lang="zh-CN" altLang="en-US" sz="2400" b="0" dirty="0">
              <a:solidFill>
                <a:srgbClr val="000000"/>
              </a:solidFill>
              <a:latin typeface="微软雅黑" panose="020B0503020204020204" pitchFamily="34" charset="-122"/>
              <a:ea typeface="微软雅黑" panose="020B0503020204020204" pitchFamily="34" charset="-122"/>
              <a:sym typeface="Tahoma" pitchFamily="34" charset="0"/>
            </a:endParaRPr>
          </a:p>
        </p:txBody>
      </p:sp>
      <p:sp>
        <p:nvSpPr>
          <p:cNvPr id="20485" name="Text Box 10"/>
          <p:cNvSpPr>
            <a:spLocks noChangeArrowheads="1"/>
          </p:cNvSpPr>
          <p:nvPr/>
        </p:nvSpPr>
        <p:spPr bwMode="auto">
          <a:xfrm>
            <a:off x="4915669" y="3974352"/>
            <a:ext cx="1800225" cy="369332"/>
          </a:xfrm>
          <a:prstGeom prst="rect">
            <a:avLst/>
          </a:prstGeom>
          <a:noFill/>
          <a:ln w="9525" cmpd="sng">
            <a:noFill/>
            <a:miter lim="800000"/>
            <a:headEnd/>
            <a:tailEnd/>
          </a:ln>
        </p:spPr>
        <p:txBody>
          <a:bodyPr>
            <a:spAutoFit/>
          </a:bodyPr>
          <a:lstStyle/>
          <a:p>
            <a:pPr>
              <a:lnSpc>
                <a:spcPct val="90000"/>
              </a:lnSpc>
              <a:spcBef>
                <a:spcPct val="50000"/>
              </a:spcBef>
            </a:pPr>
            <a:r>
              <a:rPr lang="zh-CN" altLang="en-US" sz="2000" b="0" dirty="0">
                <a:solidFill>
                  <a:schemeClr val="hlink"/>
                </a:solidFill>
                <a:latin typeface="微软雅黑" panose="020B0503020204020204" pitchFamily="34" charset="-122"/>
                <a:ea typeface="微软雅黑" panose="020B0503020204020204" pitchFamily="34" charset="-122"/>
                <a:sym typeface="宋体" pitchFamily="2" charset="-122"/>
              </a:rPr>
              <a:t>存在输出相关</a:t>
            </a:r>
            <a:endParaRPr lang="zh-CN" altLang="en-US" sz="2400" b="0" dirty="0">
              <a:solidFill>
                <a:schemeClr val="hlink"/>
              </a:solidFill>
              <a:latin typeface="微软雅黑" panose="020B0503020204020204" pitchFamily="34" charset="-122"/>
              <a:ea typeface="微软雅黑" panose="020B0503020204020204" pitchFamily="34" charset="-122"/>
              <a:sym typeface="Tahoma" pitchFamily="34" charset="0"/>
            </a:endParaRPr>
          </a:p>
        </p:txBody>
      </p:sp>
      <p:sp>
        <p:nvSpPr>
          <p:cNvPr id="20486" name="AutoShape 11"/>
          <p:cNvSpPr>
            <a:spLocks/>
          </p:cNvSpPr>
          <p:nvPr/>
        </p:nvSpPr>
        <p:spPr bwMode="auto">
          <a:xfrm>
            <a:off x="4771206" y="3908193"/>
            <a:ext cx="144463" cy="501650"/>
          </a:xfrm>
          <a:prstGeom prst="rightBrace">
            <a:avLst>
              <a:gd name="adj1" fmla="val 33685"/>
              <a:gd name="adj2" fmla="val 50000"/>
            </a:avLst>
          </a:prstGeom>
          <a:noFill/>
          <a:ln w="19050" cmpd="sng">
            <a:solidFill>
              <a:schemeClr val="hlink"/>
            </a:solidFill>
            <a:bevel/>
            <a:headEnd/>
            <a:tailEnd/>
          </a:ln>
        </p:spPr>
        <p:txBody>
          <a:bodyPr wrap="none" anchor="ctr"/>
          <a:lstStyle/>
          <a:p>
            <a:pPr algn="ctr"/>
            <a:endParaRPr lang="zh-CN" altLang="zh-CN">
              <a:solidFill>
                <a:schemeClr val="hlink"/>
              </a:solidFill>
              <a:sym typeface="Verdana" pitchFamily="34" charset="0"/>
            </a:endParaRPr>
          </a:p>
        </p:txBody>
      </p:sp>
      <p:sp>
        <p:nvSpPr>
          <p:cNvPr id="20487" name="AutoShape 12"/>
          <p:cNvSpPr>
            <a:spLocks/>
          </p:cNvSpPr>
          <p:nvPr/>
        </p:nvSpPr>
        <p:spPr bwMode="auto">
          <a:xfrm>
            <a:off x="2049358" y="4225010"/>
            <a:ext cx="144463" cy="501650"/>
          </a:xfrm>
          <a:prstGeom prst="leftBrace">
            <a:avLst>
              <a:gd name="adj1" fmla="val 28873"/>
              <a:gd name="adj2" fmla="val 50000"/>
            </a:avLst>
          </a:prstGeom>
          <a:noFill/>
          <a:ln w="19050" cmpd="sng">
            <a:solidFill>
              <a:srgbClr val="D60093"/>
            </a:solidFill>
            <a:bevel/>
            <a:headEnd/>
            <a:tailEnd/>
          </a:ln>
        </p:spPr>
        <p:txBody>
          <a:bodyPr wrap="none" anchor="ctr"/>
          <a:lstStyle/>
          <a:p>
            <a:endParaRPr lang="zh-CN" altLang="zh-CN">
              <a:solidFill>
                <a:srgbClr val="000000"/>
              </a:solidFill>
              <a:sym typeface="Verdana" pitchFamily="34" charset="0"/>
            </a:endParaRPr>
          </a:p>
        </p:txBody>
      </p:sp>
      <p:sp>
        <p:nvSpPr>
          <p:cNvPr id="9" name="标题 1">
            <a:extLst>
              <a:ext uri="{FF2B5EF4-FFF2-40B4-BE49-F238E27FC236}">
                <a16:creationId xmlns:a16="http://schemas.microsoft.com/office/drawing/2014/main" id="{9EE52550-4F06-4B3E-8E68-2C44EA07AD56}"/>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dirty="0">
                <a:latin typeface="微软雅黑" panose="020B0503020204020204" pitchFamily="34" charset="-122"/>
                <a:ea typeface="微软雅黑" panose="020B0503020204020204" pitchFamily="34" charset="-122"/>
                <a:sym typeface="黑体" pitchFamily="49" charset="-122"/>
              </a:rPr>
              <a:t>指令的动态调度</a:t>
            </a:r>
            <a:endParaRPr lang="zh-CN" altLang="en-US" sz="36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8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5" grpId="0"/>
      <p:bldP spid="20486" grpId="0" animBg="1"/>
      <p:bldP spid="2048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descr="Rectangle: Click to edit Master text styles&#10;Second level&#10;Third level&#10;Fourth level&#10;Fifth level"/>
          <p:cNvSpPr>
            <a:spLocks noGrp="1" noChangeArrowheads="1"/>
          </p:cNvSpPr>
          <p:nvPr>
            <p:ph type="body" idx="4294967295"/>
          </p:nvPr>
        </p:nvSpPr>
        <p:spPr bwMode="auto">
          <a:xfrm>
            <a:off x="458861" y="1121599"/>
            <a:ext cx="8223225" cy="5064889"/>
          </a:xfrm>
          <a:prstGeom prst="rect">
            <a:avLst/>
          </a:prstGeom>
          <a:noFill/>
          <a:ln/>
        </p:spPr>
        <p:txBody>
          <a:bodyPr>
            <a:normAutofit fontScale="77500" lnSpcReduction="20000"/>
          </a:bodyPr>
          <a:lstStyle/>
          <a:p>
            <a:pPr marL="342900" lvl="1" indent="-342900" eaLnBrk="1" hangingPunct="1">
              <a:lnSpc>
                <a:spcPct val="12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3600" dirty="0">
                <a:latin typeface="微软雅黑" panose="020B0503020204020204" pitchFamily="34" charset="-122"/>
                <a:ea typeface="微软雅黑" panose="020B0503020204020204" pitchFamily="34" charset="-122"/>
              </a:rPr>
              <a:t>动态调度的流水线会导致多条指令同时处于执行当中。</a:t>
            </a: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3100" dirty="0">
                <a:latin typeface="微软雅黑" panose="020B0503020204020204" pitchFamily="34" charset="-122"/>
                <a:ea typeface="微软雅黑" panose="020B0503020204020204" pitchFamily="34" charset="-122"/>
              </a:rPr>
              <a:t>要求具有多个功能部件或流水功能单元或均支持；</a:t>
            </a: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3100" dirty="0">
                <a:latin typeface="微软雅黑" panose="020B0503020204020204" pitchFamily="34" charset="-122"/>
                <a:ea typeface="微软雅黑" panose="020B0503020204020204" pitchFamily="34" charset="-122"/>
              </a:rPr>
              <a:t>这里假设具有多个功能部件；</a:t>
            </a:r>
          </a:p>
          <a:p>
            <a:pPr marL="342900" lvl="1" indent="-342900" eaLnBrk="1" hangingPunct="1">
              <a:lnSpc>
                <a:spcPct val="12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3600" dirty="0">
                <a:latin typeface="微软雅黑" panose="020B0503020204020204" pitchFamily="34" charset="-122"/>
                <a:ea typeface="微软雅黑" panose="020B0503020204020204" pitchFamily="34" charset="-122"/>
              </a:rPr>
              <a:t>指令乱序完成带来的最大问题</a:t>
            </a:r>
            <a:r>
              <a:rPr lang="en-US" sz="3600" dirty="0">
                <a:latin typeface="微软雅黑" panose="020B0503020204020204" pitchFamily="34" charset="-122"/>
                <a:ea typeface="微软雅黑" panose="020B0503020204020204" pitchFamily="34" charset="-122"/>
              </a:rPr>
              <a:t>:</a:t>
            </a:r>
            <a:endParaRPr lang="zh-CN" altLang="en-US" sz="3600" dirty="0">
              <a:latin typeface="微软雅黑" panose="020B0503020204020204" pitchFamily="34" charset="-122"/>
              <a:ea typeface="微软雅黑" panose="020B0503020204020204" pitchFamily="34" charset="-122"/>
            </a:endParaRP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3100" dirty="0">
                <a:latin typeface="微软雅黑" panose="020B0503020204020204" pitchFamily="34" charset="-122"/>
                <a:ea typeface="微软雅黑" panose="020B0503020204020204" pitchFamily="34" charset="-122"/>
              </a:rPr>
              <a:t>异常处理比较复杂</a:t>
            </a:r>
          </a:p>
          <a:p>
            <a:pPr marL="1450975" lvl="2" indent="-457200">
              <a:lnSpc>
                <a:spcPct val="130000"/>
              </a:lnSpc>
              <a:spcBef>
                <a:spcPts val="0"/>
              </a:spcBef>
              <a:spcAft>
                <a:spcPts val="600"/>
              </a:spcAft>
              <a:buClr>
                <a:schemeClr val="tx1"/>
              </a:buClr>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精确异常处理、不精确异常处理</a:t>
            </a: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3100" dirty="0">
                <a:latin typeface="微软雅黑" panose="020B0503020204020204" pitchFamily="34" charset="-122"/>
                <a:ea typeface="微软雅黑" panose="020B0503020204020204" pitchFamily="34" charset="-122"/>
              </a:rPr>
              <a:t>动态调度要保持正确的异常行为</a:t>
            </a:r>
          </a:p>
          <a:p>
            <a:pPr marL="1450975" lvl="2" indent="-457200">
              <a:lnSpc>
                <a:spcPct val="130000"/>
              </a:lnSpc>
              <a:spcBef>
                <a:spcPts val="0"/>
              </a:spcBef>
              <a:spcAft>
                <a:spcPts val="600"/>
              </a:spcAft>
              <a:buClr>
                <a:schemeClr val="tx1"/>
              </a:buClr>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只有那些按程序顺序执行时会发生的异常，才能真正发生。</a:t>
            </a:r>
          </a:p>
        </p:txBody>
      </p:sp>
      <p:pic>
        <p:nvPicPr>
          <p:cNvPr id="222210" name="Picture 2"/>
          <p:cNvPicPr>
            <a:picLocks noChangeAspect="1" noChangeArrowheads="1"/>
          </p:cNvPicPr>
          <p:nvPr/>
        </p:nvPicPr>
        <p:blipFill>
          <a:blip r:embed="rId2" cstate="print"/>
          <a:srcRect/>
          <a:stretch>
            <a:fillRect/>
          </a:stretch>
        </p:blipFill>
        <p:spPr bwMode="auto">
          <a:xfrm>
            <a:off x="458861" y="1121598"/>
            <a:ext cx="8072494" cy="5064889"/>
          </a:xfrm>
          <a:prstGeom prst="rect">
            <a:avLst/>
          </a:prstGeom>
          <a:noFill/>
          <a:ln w="9525">
            <a:noFill/>
            <a:miter lim="800000"/>
            <a:headEnd/>
            <a:tailEnd/>
          </a:ln>
          <a:effectLst/>
        </p:spPr>
      </p:pic>
      <p:sp>
        <p:nvSpPr>
          <p:cNvPr id="6" name="标题 1">
            <a:extLst>
              <a:ext uri="{FF2B5EF4-FFF2-40B4-BE49-F238E27FC236}">
                <a16:creationId xmlns:a16="http://schemas.microsoft.com/office/drawing/2014/main" id="{658CCDA9-3BA7-451C-9989-3442CEE0BD56}"/>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dirty="0">
                <a:latin typeface="微软雅黑" panose="020B0503020204020204" pitchFamily="34" charset="-122"/>
                <a:ea typeface="微软雅黑" panose="020B0503020204020204" pitchFamily="34" charset="-122"/>
                <a:sym typeface="黑体" pitchFamily="49" charset="-122"/>
              </a:rPr>
              <a:t>动态调度与异常</a:t>
            </a:r>
            <a:endParaRPr lang="zh-CN" altLang="en-US" sz="36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1507">
                                            <p:txEl>
                                              <p:pRg st="3" end="3"/>
                                            </p:txEl>
                                          </p:spTgt>
                                        </p:tgtEl>
                                        <p:attrNameLst>
                                          <p:attrName>style.visibility</p:attrName>
                                        </p:attrNameLst>
                                      </p:cBhvr>
                                      <p:to>
                                        <p:strVal val="visible"/>
                                      </p:to>
                                    </p:set>
                                    <p:animEffect>
                                      <p:cBhvr>
                                        <p:cTn id="7" dur="500"/>
                                        <p:tgtEl>
                                          <p:spTgt spid="21507">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1507">
                                            <p:txEl>
                                              <p:pRg st="4" end="4"/>
                                            </p:txEl>
                                          </p:spTgt>
                                        </p:tgtEl>
                                        <p:attrNameLst>
                                          <p:attrName>style.visibility</p:attrName>
                                        </p:attrNameLst>
                                      </p:cBhvr>
                                      <p:to>
                                        <p:strVal val="visible"/>
                                      </p:to>
                                    </p:set>
                                    <p:animEffect>
                                      <p:cBhvr>
                                        <p:cTn id="10" dur="500"/>
                                        <p:tgtEl>
                                          <p:spTgt spid="21507">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1507">
                                            <p:txEl>
                                              <p:pRg st="5" end="5"/>
                                            </p:txEl>
                                          </p:spTgt>
                                        </p:tgtEl>
                                        <p:attrNameLst>
                                          <p:attrName>style.visibility</p:attrName>
                                        </p:attrNameLst>
                                      </p:cBhvr>
                                      <p:to>
                                        <p:strVal val="visible"/>
                                      </p:to>
                                    </p:set>
                                    <p:animEffect>
                                      <p:cBhvr>
                                        <p:cTn id="13" dur="500"/>
                                        <p:tgtEl>
                                          <p:spTgt spid="21507">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1507">
                                            <p:txEl>
                                              <p:pRg st="6" end="6"/>
                                            </p:txEl>
                                          </p:spTgt>
                                        </p:tgtEl>
                                        <p:attrNameLst>
                                          <p:attrName>style.visibility</p:attrName>
                                        </p:attrNameLst>
                                      </p:cBhvr>
                                      <p:to>
                                        <p:strVal val="visible"/>
                                      </p:to>
                                    </p:set>
                                    <p:animEffect>
                                      <p:cBhvr>
                                        <p:cTn id="18" dur="500"/>
                                        <p:tgtEl>
                                          <p:spTgt spid="21507">
                                            <p:txEl>
                                              <p:pRg st="6" end="6"/>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21507">
                                            <p:txEl>
                                              <p:pRg st="7" end="7"/>
                                            </p:txEl>
                                          </p:spTgt>
                                        </p:tgtEl>
                                        <p:attrNameLst>
                                          <p:attrName>style.visibility</p:attrName>
                                        </p:attrNameLst>
                                      </p:cBhvr>
                                      <p:to>
                                        <p:strVal val="visible"/>
                                      </p:to>
                                    </p:set>
                                    <p:animEffect>
                                      <p:cBhvr>
                                        <p:cTn id="21" dur="500"/>
                                        <p:tgtEl>
                                          <p:spTgt spid="21507">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22210"/>
                                        </p:tgtEl>
                                        <p:attrNameLst>
                                          <p:attrName>style.visibility</p:attrName>
                                        </p:attrNameLst>
                                      </p:cBhvr>
                                      <p:to>
                                        <p:strVal val="visible"/>
                                      </p:to>
                                    </p:set>
                                    <p:animEffect transition="in" filter="wipe(down)">
                                      <p:cBhvr>
                                        <p:cTn id="26" dur="500"/>
                                        <p:tgtEl>
                                          <p:spTgt spid="222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VmMTA2YmI5NmE1MDU3ZmE1Y2I3ZGVhNjA3YjFmZWIifQ=="/>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3844</Words>
  <Application>Microsoft Office PowerPoint</Application>
  <PresentationFormat>全屏显示(4:3)</PresentationFormat>
  <Paragraphs>594</Paragraphs>
  <Slides>65</Slides>
  <Notes>11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65</vt:i4>
      </vt:variant>
    </vt:vector>
  </HeadingPairs>
  <TitlesOfParts>
    <vt:vector size="85" baseType="lpstr">
      <vt:lpstr>Symbol</vt:lpstr>
      <vt:lpstr>Geneva</vt:lpstr>
      <vt:lpstr>楷体</vt:lpstr>
      <vt:lpstr>Verdana</vt:lpstr>
      <vt:lpstr>宋体</vt:lpstr>
      <vt:lpstr>黑体</vt:lpstr>
      <vt:lpstr>微软雅黑</vt:lpstr>
      <vt:lpstr>Wingdings 2</vt:lpstr>
      <vt:lpstr>Calibri</vt:lpstr>
      <vt:lpstr>Wingdings</vt:lpstr>
      <vt:lpstr>Arial</vt:lpstr>
      <vt:lpstr>Tahoma</vt:lpstr>
      <vt:lpstr>Times New Roman</vt:lpstr>
      <vt:lpstr>Tw Cen MT</vt:lpstr>
      <vt:lpstr>华文行楷</vt:lpstr>
      <vt:lpstr>Default Design</vt:lpstr>
      <vt:lpstr>工作表</vt:lpstr>
      <vt:lpstr>Picture2</vt:lpstr>
      <vt:lpstr>Picture</vt:lpstr>
      <vt:lpstr>图片</vt:lpstr>
      <vt:lpstr>计算机体系结构</vt:lpstr>
      <vt:lpstr>本节提纲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Tomasulo算法</vt:lpstr>
      <vt:lpstr>Tomasulo算法架构图</vt:lpstr>
      <vt:lpstr>       Tomasulo算法的特征</vt:lpstr>
      <vt:lpstr>       Tomasulo算法的三个阶段</vt:lpstr>
      <vt:lpstr>              保留站的组成</vt:lpstr>
      <vt:lpstr>Tomasulo示例-第0周期</vt:lpstr>
      <vt:lpstr>Tomasulo示例-第1周期</vt:lpstr>
      <vt:lpstr>Tomasulo示例-第2周期</vt:lpstr>
      <vt:lpstr>Tomasulo示例-第3周期</vt:lpstr>
      <vt:lpstr>Tomasulo示例-第4周期</vt:lpstr>
      <vt:lpstr>Tomasulo示例-第5周期</vt:lpstr>
      <vt:lpstr>Tomasulo示例-第6周期</vt:lpstr>
      <vt:lpstr>Tomasulo示例-第7周期</vt:lpstr>
      <vt:lpstr>Tomasulo示例-第8周期</vt:lpstr>
      <vt:lpstr>Tomasulo示例-第9周期</vt:lpstr>
      <vt:lpstr>Tomasulo示例-第10周期</vt:lpstr>
      <vt:lpstr>Tomasulo示例-第11周期</vt:lpstr>
      <vt:lpstr>Tomasulo示例-第12周期</vt:lpstr>
      <vt:lpstr>Tomasulo示例-第13周期</vt:lpstr>
      <vt:lpstr>Tomasulo示例-第14周期</vt:lpstr>
      <vt:lpstr>Tomasulo示例-第15周期</vt:lpstr>
      <vt:lpstr>Tomasulo示例-第16周期</vt:lpstr>
      <vt:lpstr>Tomasulo示例-第55周期</vt:lpstr>
      <vt:lpstr>Tomasulo示例-第56周期</vt:lpstr>
      <vt:lpstr>Tomasulo示例-第57周期</vt:lpstr>
      <vt:lpstr>Tomasulo算法的缺点</vt:lpstr>
      <vt:lpstr>本节提纲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本节提纲</vt:lpstr>
      <vt:lpstr>下一个主题  存储层次架构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2013-10-18T04:54:00Z</dcterms:created>
  <dcterms:modified xsi:type="dcterms:W3CDTF">2022-11-28T14:04:07Z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3AB3F859501A4FFA831B5F550C0FB638</vt:lpwstr>
  </property>
  <property fmtid="{D5CDD505-2E9C-101B-9397-08002B2CF9AE}" pid="3" name="KSOProductBuildVer">
    <vt:lpwstr>2052-11.1.0.12313</vt:lpwstr>
  </property>
</Properties>
</file>