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saveSubsetFonts="1">
  <p:sldMasterIdLst>
    <p:sldMasterId id="2147483648" r:id="rId1"/>
  </p:sldMasterIdLst>
  <p:notesMasterIdLst>
    <p:notesMasterId r:id="rId29"/>
  </p:notesMasterIdLst>
  <p:sldIdLst>
    <p:sldId id="256" r:id="rId2"/>
    <p:sldId id="398" r:id="rId3"/>
    <p:sldId id="399" r:id="rId4"/>
    <p:sldId id="400" r:id="rId5"/>
    <p:sldId id="402" r:id="rId6"/>
    <p:sldId id="404" r:id="rId7"/>
    <p:sldId id="405" r:id="rId8"/>
    <p:sldId id="406" r:id="rId9"/>
    <p:sldId id="410" r:id="rId10"/>
    <p:sldId id="411" r:id="rId11"/>
    <p:sldId id="412" r:id="rId12"/>
    <p:sldId id="413" r:id="rId13"/>
    <p:sldId id="414" r:id="rId14"/>
    <p:sldId id="415" r:id="rId15"/>
    <p:sldId id="416" r:id="rId16"/>
    <p:sldId id="417" r:id="rId17"/>
    <p:sldId id="418" r:id="rId18"/>
    <p:sldId id="420" r:id="rId19"/>
    <p:sldId id="421" r:id="rId20"/>
    <p:sldId id="423" r:id="rId21"/>
    <p:sldId id="424" r:id="rId22"/>
    <p:sldId id="425" r:id="rId23"/>
    <p:sldId id="6829" r:id="rId24"/>
    <p:sldId id="428" r:id="rId25"/>
    <p:sldId id="429" r:id="rId26"/>
    <p:sldId id="430" r:id="rId27"/>
    <p:sldId id="6828" r:id="rId28"/>
  </p:sldIdLst>
  <p:sldSz cx="9144000" cy="6858000" type="screen4x3"/>
  <p:notesSz cx="6858000" cy="9144000"/>
  <p:embeddedFontLst>
    <p:embeddedFont>
      <p:font typeface="华文行楷" panose="02010800040101010101" pitchFamily="2" charset="-122"/>
      <p:regular r:id="rId30"/>
    </p:embeddedFont>
    <p:embeddedFont>
      <p:font typeface="MS PGothic" panose="020B0600070205080204" pitchFamily="34" charset="-128"/>
      <p:regular r:id="rId31"/>
    </p:embeddedFont>
    <p:embeddedFont>
      <p:font typeface="微软雅黑" panose="020B0503020204020204" pitchFamily="34" charset="-122"/>
      <p:regular r:id="rId32"/>
      <p:bold r:id="rId33"/>
    </p:embeddedFont>
    <p:embeddedFont>
      <p:font typeface="Calibri" panose="020F0502020204030204" pitchFamily="34" charset="0"/>
      <p:regular r:id="rId34"/>
      <p:bold r:id="rId35"/>
      <p:italic r:id="rId36"/>
      <p:boldItalic r:id="rId37"/>
    </p:embeddedFont>
    <p:embeddedFont>
      <p:font typeface="MS PGothic" panose="020B0600070205080204" pitchFamily="34" charset="-128"/>
      <p:regular r:id="rId31"/>
    </p:embeddedFont>
    <p:embeddedFont>
      <p:font typeface="Tahoma" panose="020B0604030504040204" pitchFamily="34" charset="0"/>
      <p:regular r:id="rId38"/>
      <p:bold r:id="rId39"/>
    </p:embeddedFont>
    <p:embeddedFont>
      <p:font typeface="Tw Cen MT" panose="020B0602020104020603" pitchFamily="34" charset="0"/>
      <p:regular r:id="rId40"/>
      <p:bold r:id="rId41"/>
      <p:italic r:id="rId42"/>
      <p:boldItalic r:id="rId43"/>
    </p:embeddedFont>
  </p:embeddedFontLst>
  <p:custDataLst>
    <p:tags r:id="rId44"/>
  </p:custDataLst>
  <p:defaultTextStyle>
    <a:defPPr>
      <a:defRPr lang="en-US"/>
    </a:defPPr>
    <a:lvl1pPr algn="l" rtl="0" fontAlgn="base">
      <a:spcBef>
        <a:spcPct val="0"/>
      </a:spcBef>
      <a:spcAft>
        <a:spcPct val="0"/>
      </a:spcAft>
      <a:defRPr sz="3200"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32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2">
          <p15:clr>
            <a:srgbClr val="A4A3A4"/>
          </p15:clr>
        </p15:guide>
        <p15:guide id="2" pos="2884">
          <p15:clr>
            <a:srgbClr val="A4A3A4"/>
          </p15:clr>
        </p15:guide>
      </p15:sldGuideLst>
    </p:ext>
    <p:ext uri="{2D200454-40CA-4A62-9FC3-DE9A4176ACB9}">
      <p15:notesGuideLst xmlns:p15="http://schemas.microsoft.com/office/powerpoint/2012/main">
        <p15:guide id="1" orient="horz" pos="2882">
          <p15:clr>
            <a:srgbClr val="A4A3A4"/>
          </p15:clr>
        </p15:guide>
        <p15:guide id="2" pos="216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003399"/>
    <a:srgbClr val="9A52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9" autoAdjust="0"/>
    <p:restoredTop sz="91754" autoAdjust="0"/>
  </p:normalViewPr>
  <p:slideViewPr>
    <p:cSldViewPr snapToGrid="0">
      <p:cViewPr varScale="1">
        <p:scale>
          <a:sx n="78" d="100"/>
          <a:sy n="78" d="100"/>
        </p:scale>
        <p:origin x="1666" y="58"/>
      </p:cViewPr>
      <p:guideLst>
        <p:guide orient="horz" pos="2162"/>
        <p:guide pos="2884"/>
      </p:guideLst>
    </p:cSldViewPr>
  </p:slideViewPr>
  <p:outlineViewPr>
    <p:cViewPr>
      <p:scale>
        <a:sx n="33" d="100"/>
        <a:sy n="33" d="100"/>
      </p:scale>
      <p:origin x="0" y="696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2796" y="78"/>
      </p:cViewPr>
      <p:guideLst>
        <p:guide orient="horz" pos="2882"/>
        <p:guide pos="216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Times New Roman" panose="02020603050405020304" pitchFamily="18" charset="0"/>
              </a:defRPr>
            </a:lvl1pPr>
          </a:lstStyle>
          <a:p>
            <a:endParaRPr lang="en-US" alt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Times New Roman" panose="02020603050405020304" pitchFamily="18" charset="0"/>
              </a:defRPr>
            </a:lvl1pPr>
          </a:lstStyle>
          <a:p>
            <a:endParaRPr lang="en-US" alt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Times New Roman" panose="02020603050405020304" pitchFamily="18" charset="0"/>
              </a:defRPr>
            </a:lvl1pPr>
          </a:lstStyle>
          <a:p>
            <a:endParaRPr lang="en-US" alt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Times New Roman" panose="02020603050405020304" pitchFamily="18" charset="0"/>
              </a:defRPr>
            </a:lvl1pPr>
          </a:lstStyle>
          <a:p>
            <a:fld id="{3FFABDBD-A15D-4120-AC7D-6B6EC1163407}" type="slidenum">
              <a:rPr lang="en-US" altLang="en-US"/>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ABDBD-A15D-4120-AC7D-6B6EC1163407}" type="slidenum">
              <a:rPr lang="en-US" altLang="en-US" smtClean="0"/>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FABDBD-A15D-4120-AC7D-6B6EC1163407}" type="slidenum">
              <a:rPr lang="en-US" altLang="en-US" smtClean="0"/>
              <a:t>7</a:t>
            </a:fld>
            <a:endParaRPr lang="en-US" altLang="en-US"/>
          </a:p>
        </p:txBody>
      </p:sp>
    </p:spTree>
    <p:extLst>
      <p:ext uri="{BB962C8B-B14F-4D97-AF65-F5344CB8AC3E}">
        <p14:creationId xmlns:p14="http://schemas.microsoft.com/office/powerpoint/2010/main" val="2897533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4259185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05885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81708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43974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FABDBD-A15D-4120-AC7D-6B6EC1163407}"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t>27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5613" y="2286000"/>
            <a:ext cx="8226425" cy="1143000"/>
          </a:xfrm>
        </p:spPr>
        <p:txBody>
          <a:bodyPr/>
          <a:lstStyle>
            <a:lvl1pPr>
              <a:defRPr sz="4800">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075" name="Rectangle 3"/>
          <p:cNvSpPr>
            <a:spLocks noGrp="1" noChangeArrowheads="1"/>
          </p:cNvSpPr>
          <p:nvPr>
            <p:ph type="subTitle" idx="1" hasCustomPrompt="1"/>
          </p:nvPr>
        </p:nvSpPr>
        <p:spPr>
          <a:xfrm>
            <a:off x="1371600" y="3886200"/>
            <a:ext cx="6400800" cy="393700"/>
          </a:xfrm>
        </p:spPr>
        <p:txBody>
          <a:bodyPr/>
          <a:lstStyle>
            <a:lvl1pPr marL="0" indent="0" algn="ctr">
              <a:defRPr sz="3200">
                <a:latin typeface="微软雅黑" panose="020B0503020204020204" pitchFamily="34" charset="-122"/>
                <a:ea typeface="微软雅黑" panose="020B0503020204020204" pitchFamily="34" charset="-122"/>
              </a:defRPr>
            </a:lvl1pPr>
          </a:lstStyle>
          <a:p>
            <a:endParaRPr lang="en-US"/>
          </a:p>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
          <p:cNvSpPr>
            <a:spLocks noGrp="1" noChangeArrowheads="1"/>
          </p:cNvSpPr>
          <p:nvPr>
            <p:ph type="dt" sz="half" idx="10"/>
          </p:nvPr>
        </p:nvSpPr>
        <p:spPr/>
        <p:txBody>
          <a:bodyPr/>
          <a:lstStyle>
            <a:lvl1pPr>
              <a:defRPr/>
            </a:lvl1pPr>
          </a:lstStyle>
          <a:p>
            <a:r>
              <a:rPr lang="en-US" altLang="en-US" dirty="0" err="1"/>
              <a:t>Hyeontaek</a:t>
            </a:r>
            <a:r>
              <a:rPr lang="en-US" altLang="en-US" dirty="0"/>
              <a:t> Lim © April 14</a:t>
            </a:r>
          </a:p>
        </p:txBody>
      </p:sp>
      <p:sp>
        <p:nvSpPr>
          <p:cNvPr id="5"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6" name="Rectangle 12"/>
          <p:cNvSpPr>
            <a:spLocks noGrp="1" noChangeArrowheads="1"/>
          </p:cNvSpPr>
          <p:nvPr>
            <p:ph type="sldNum" sz="quarter" idx="12"/>
          </p:nvPr>
        </p:nvSpPr>
        <p:spPr/>
        <p:txBody>
          <a:bodyPr/>
          <a:lstStyle>
            <a:lvl1pPr>
              <a:defRPr/>
            </a:lvl1pPr>
          </a:lstStyle>
          <a:p>
            <a:fld id="{281828B1-9571-413B-8DF6-88C4749FAF08}" type="slidenum">
              <a:rPr lang="en-US" altLang="en-US"/>
              <a:t>‹#›</a:t>
            </a:fld>
            <a:endParaRPr lang="en-US" altLang="en-US" sz="16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Rectangle 10"/>
          <p:cNvSpPr>
            <a:spLocks noGrp="1" noChangeArrowheads="1"/>
          </p:cNvSpPr>
          <p:nvPr>
            <p:ph type="dt" sz="half" idx="10"/>
          </p:nvPr>
        </p:nvSpPr>
        <p:spPr/>
        <p:txBody>
          <a:bodyPr/>
          <a:lstStyle>
            <a:lvl1pPr>
              <a:defRPr/>
            </a:lvl1pPr>
          </a:lstStyle>
          <a:p>
            <a:r>
              <a:rPr lang="en-US" altLang="en-US" dirty="0" err="1"/>
              <a:t>Hyeontaek</a:t>
            </a:r>
            <a:r>
              <a:rPr lang="en-US" altLang="en-US" dirty="0"/>
              <a:t> Lim © April 14</a:t>
            </a:r>
          </a:p>
        </p:txBody>
      </p:sp>
      <p:sp>
        <p:nvSpPr>
          <p:cNvPr id="4"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5" name="Rectangle 12"/>
          <p:cNvSpPr>
            <a:spLocks noGrp="1" noChangeArrowheads="1"/>
          </p:cNvSpPr>
          <p:nvPr>
            <p:ph type="sldNum" sz="quarter" idx="12"/>
          </p:nvPr>
        </p:nvSpPr>
        <p:spPr/>
        <p:txBody>
          <a:bodyPr/>
          <a:lstStyle>
            <a:lvl1pPr>
              <a:defRPr/>
            </a:lvl1pPr>
          </a:lstStyle>
          <a:p>
            <a:fld id="{1AEA45D1-D4B8-44CC-BE7C-EE654AA999B5}" type="slidenum">
              <a:rPr lang="en-US" altLang="en-US"/>
              <a:t>‹#›</a:t>
            </a:fld>
            <a:endParaRPr lang="en-US" altLang="en-US" sz="16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defRPr/>
            </a:lvl1pPr>
          </a:lstStyle>
          <a:p>
            <a:r>
              <a:rPr lang="en-US" altLang="en-US" dirty="0" err="1"/>
              <a:t>Hyeontaek</a:t>
            </a:r>
            <a:r>
              <a:rPr lang="en-US" altLang="en-US" dirty="0"/>
              <a:t> Lim © April 14</a:t>
            </a:r>
          </a:p>
        </p:txBody>
      </p:sp>
      <p:sp>
        <p:nvSpPr>
          <p:cNvPr id="3"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4" name="Rectangle 12"/>
          <p:cNvSpPr>
            <a:spLocks noGrp="1" noChangeArrowheads="1"/>
          </p:cNvSpPr>
          <p:nvPr>
            <p:ph type="sldNum" sz="quarter" idx="12"/>
          </p:nvPr>
        </p:nvSpPr>
        <p:spPr/>
        <p:txBody>
          <a:bodyPr/>
          <a:lstStyle>
            <a:lvl1pPr>
              <a:defRPr/>
            </a:lvl1pPr>
          </a:lstStyle>
          <a:p>
            <a:fld id="{73C70C14-1FDF-4DAA-8722-DD1532F46E01}" type="slidenum">
              <a:rPr lang="en-US" altLang="en-US"/>
              <a:t>‹#›</a:t>
            </a:fld>
            <a:endParaRPr lang="en-US" altLang="en-US" sz="160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09550"/>
            <a:ext cx="9144000" cy="685800"/>
          </a:xfrm>
          <a:prstGeom prst="rect">
            <a:avLst/>
          </a:prstGeom>
          <a:noFill/>
          <a:ln>
            <a:noFill/>
          </a:ln>
        </p:spPr>
        <p:txBody>
          <a:bodyPr vert="horz" wrap="square" lIns="91440" tIns="45720" rIns="91440" bIns="45720" numCol="1" anchor="ctr" anchorCtr="0" compatLnSpc="1"/>
          <a:lstStyle/>
          <a:p>
            <a:pPr lvl="0"/>
            <a:r>
              <a:rPr lang="en-US" altLang="en-US"/>
              <a:t>Click to edit Master title style</a:t>
            </a:r>
          </a:p>
        </p:txBody>
      </p:sp>
      <p:sp>
        <p:nvSpPr>
          <p:cNvPr id="1032" name="Line 8"/>
          <p:cNvSpPr>
            <a:spLocks noChangeShapeType="1"/>
          </p:cNvSpPr>
          <p:nvPr/>
        </p:nvSpPr>
        <p:spPr bwMode="auto">
          <a:xfrm>
            <a:off x="457200" y="938213"/>
            <a:ext cx="8229600" cy="0"/>
          </a:xfrm>
          <a:prstGeom prst="line">
            <a:avLst/>
          </a:prstGeom>
          <a:noFill/>
          <a:ln w="25400">
            <a:solidFill>
              <a:srgbClr val="336699"/>
            </a:solidFill>
            <a:round/>
          </a:ln>
          <a:effectLst/>
        </p:spPr>
        <p:txBody>
          <a:bodyPr/>
          <a:lstStyle/>
          <a:p>
            <a:pPr>
              <a:defRPr/>
            </a:pPr>
            <a:endParaRPr lang="en-US"/>
          </a:p>
        </p:txBody>
      </p:sp>
      <p:sp>
        <p:nvSpPr>
          <p:cNvPr id="1034" name="Rectangle 10"/>
          <p:cNvSpPr>
            <a:spLocks noGrp="1" noChangeArrowheads="1"/>
          </p:cNvSpPr>
          <p:nvPr>
            <p:ph type="dt" sz="half" idx="2"/>
          </p:nvPr>
        </p:nvSpPr>
        <p:spPr bwMode="auto">
          <a:xfrm>
            <a:off x="6462713" y="6392863"/>
            <a:ext cx="2320925" cy="381000"/>
          </a:xfrm>
          <a:prstGeom prst="rect">
            <a:avLst/>
          </a:prstGeom>
          <a:noFill/>
          <a:ln w="9525">
            <a:noFill/>
            <a:miter lim="800000"/>
          </a:ln>
          <a:effectLst/>
        </p:spPr>
        <p:txBody>
          <a:bodyPr vert="horz" wrap="square" lIns="101882" tIns="50941" rIns="101882" bIns="50941" numCol="1" anchor="t" anchorCtr="0" compatLnSpc="1"/>
          <a:lstStyle>
            <a:lvl1pPr algn="r" eaLnBrk="0" hangingPunct="0">
              <a:defRPr sz="900" b="0">
                <a:latin typeface="+mn-lt"/>
                <a:cs typeface="Arial" panose="020B0604020202020204" pitchFamily="34" charset="0"/>
              </a:defRPr>
            </a:lvl1pPr>
          </a:lstStyle>
          <a:p>
            <a:r>
              <a:rPr lang="en-US" altLang="en-US" dirty="0" err="1"/>
              <a:t>Hyeontaek</a:t>
            </a:r>
            <a:r>
              <a:rPr lang="en-US" altLang="en-US" dirty="0"/>
              <a:t> Lim © April 14</a:t>
            </a:r>
          </a:p>
        </p:txBody>
      </p:sp>
      <p:sp>
        <p:nvSpPr>
          <p:cNvPr id="1035" name="Rectangle 11"/>
          <p:cNvSpPr>
            <a:spLocks noGrp="1" noChangeArrowheads="1"/>
          </p:cNvSpPr>
          <p:nvPr>
            <p:ph type="ftr" sz="quarter" idx="3"/>
          </p:nvPr>
        </p:nvSpPr>
        <p:spPr bwMode="auto">
          <a:xfrm>
            <a:off x="369888" y="6392863"/>
            <a:ext cx="2286000" cy="381000"/>
          </a:xfrm>
          <a:prstGeom prst="rect">
            <a:avLst/>
          </a:prstGeom>
          <a:noFill/>
          <a:ln w="9525">
            <a:noFill/>
            <a:miter lim="800000"/>
          </a:ln>
          <a:effectLst/>
        </p:spPr>
        <p:txBody>
          <a:bodyPr vert="horz" wrap="square" lIns="101882" tIns="50941" rIns="101882" bIns="50941" numCol="1" anchor="t" anchorCtr="0" compatLnSpc="1"/>
          <a:lstStyle>
            <a:lvl1pPr eaLnBrk="0" hangingPunct="0">
              <a:defRPr sz="900" b="0">
                <a:latin typeface="+mn-lt"/>
                <a:cs typeface="Arial" panose="020B0604020202020204" pitchFamily="34" charset="0"/>
              </a:defRPr>
            </a:lvl1pPr>
          </a:lstStyle>
          <a:p>
            <a:endParaRPr lang="en-US" altLang="en-US" dirty="0"/>
          </a:p>
        </p:txBody>
      </p:sp>
      <p:sp>
        <p:nvSpPr>
          <p:cNvPr id="1036" name="Rectangle 12"/>
          <p:cNvSpPr>
            <a:spLocks noGrp="1" noChangeArrowheads="1"/>
          </p:cNvSpPr>
          <p:nvPr>
            <p:ph type="sldNum" sz="quarter" idx="4"/>
          </p:nvPr>
        </p:nvSpPr>
        <p:spPr bwMode="auto">
          <a:xfrm>
            <a:off x="3681413" y="6392863"/>
            <a:ext cx="1782762" cy="211137"/>
          </a:xfrm>
          <a:prstGeom prst="rect">
            <a:avLst/>
          </a:prstGeom>
          <a:noFill/>
          <a:ln w="9525">
            <a:noFill/>
            <a:miter lim="800000"/>
          </a:ln>
          <a:effectLst/>
        </p:spPr>
        <p:txBody>
          <a:bodyPr vert="horz" wrap="square" lIns="101882" tIns="50941" rIns="101882" bIns="50941" numCol="1" anchor="t" anchorCtr="0" compatLnSpc="1"/>
          <a:lstStyle>
            <a:lvl1pPr algn="ctr" eaLnBrk="0" hangingPunct="0">
              <a:defRPr sz="900" b="0">
                <a:latin typeface="+mn-lt"/>
                <a:cs typeface="Arial" panose="020B0604020202020204" pitchFamily="34" charset="0"/>
              </a:defRPr>
            </a:lvl1pPr>
          </a:lstStyle>
          <a:p>
            <a:fld id="{DD4DE553-3661-4A74-A98D-B84EF2586A6D}" type="slidenum">
              <a:rPr lang="en-US" altLang="en-US" smtClean="0"/>
              <a:t>‹#›</a:t>
            </a:fld>
            <a:endParaRPr lang="en-US" altLang="en-US" dirty="0"/>
          </a:p>
        </p:txBody>
      </p:sp>
      <p:sp>
        <p:nvSpPr>
          <p:cNvPr id="3" name="Rectangle 18"/>
          <p:cNvSpPr>
            <a:spLocks noGrp="1" noChangeArrowheads="1"/>
          </p:cNvSpPr>
          <p:nvPr>
            <p:ph type="body" idx="1"/>
          </p:nvPr>
        </p:nvSpPr>
        <p:spPr bwMode="auto">
          <a:xfrm>
            <a:off x="685800" y="1104900"/>
            <a:ext cx="7772400" cy="4648200"/>
          </a:xfrm>
          <a:prstGeom prst="rect">
            <a:avLst/>
          </a:prstGeom>
          <a:noFill/>
          <a:ln>
            <a:noFill/>
          </a:ln>
        </p:spPr>
        <p:txBody>
          <a:bodyPr vert="horz" wrap="square" lIns="91440" tIns="45720" rIns="91440" bIns="45720" numCol="1" anchor="t" anchorCtr="0" compatLnSpc="1"/>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history.computer.org/pioneers/wilkes.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5613" y="998945"/>
            <a:ext cx="8226425" cy="1143000"/>
          </a:xfrm>
        </p:spPr>
        <p:txBody>
          <a:bodyPr/>
          <a:lstStyle/>
          <a:p>
            <a:pPr eaLnBrk="1" hangingPunct="1"/>
            <a:r>
              <a:rPr lang="zh-CN" altLang="en-US" dirty="0"/>
              <a:t>计算机体系结构</a:t>
            </a:r>
            <a:endParaRPr lang="en-US" altLang="en-US" dirty="0"/>
          </a:p>
        </p:txBody>
      </p:sp>
      <p:sp>
        <p:nvSpPr>
          <p:cNvPr id="3075" name="Rectangle 3"/>
          <p:cNvSpPr>
            <a:spLocks noGrp="1" noChangeArrowheads="1"/>
          </p:cNvSpPr>
          <p:nvPr>
            <p:ph type="subTitle" idx="1"/>
          </p:nvPr>
        </p:nvSpPr>
        <p:spPr>
          <a:xfrm>
            <a:off x="1371600" y="2761069"/>
            <a:ext cx="6400800" cy="755127"/>
          </a:xfrm>
        </p:spPr>
        <p:txBody>
          <a:bodyPr/>
          <a:lstStyle/>
          <a:p>
            <a:pPr eaLnBrk="1" hangingPunct="1">
              <a:buFontTx/>
              <a:buNone/>
            </a:pPr>
            <a:r>
              <a:rPr lang="en-US" altLang="zh-CN" sz="3600" dirty="0"/>
              <a:t>09. </a:t>
            </a:r>
            <a:r>
              <a:rPr lang="zh-CN" altLang="en-US" sz="3600" dirty="0"/>
              <a:t>存储层次架构</a:t>
            </a:r>
            <a:endParaRPr lang="en-US" altLang="en-US" sz="3600" baseline="30000" dirty="0"/>
          </a:p>
        </p:txBody>
      </p:sp>
      <p:sp>
        <p:nvSpPr>
          <p:cNvPr id="3076" name="Text Box 4"/>
          <p:cNvSpPr txBox="1">
            <a:spLocks noChangeArrowheads="1"/>
          </p:cNvSpPr>
          <p:nvPr/>
        </p:nvSpPr>
        <p:spPr bwMode="auto">
          <a:xfrm>
            <a:off x="476250" y="3767382"/>
            <a:ext cx="8220075" cy="1040285"/>
          </a:xfrm>
          <a:prstGeom prst="rect">
            <a:avLst/>
          </a:prstGeom>
          <a:noFill/>
          <a:ln>
            <a:noFill/>
          </a:ln>
        </p:spPr>
        <p:txBody>
          <a:bodyPr wrap="square">
            <a:spAutoFit/>
          </a:bodyPr>
          <a:lstStyle>
            <a:lvl1pPr eaLnBrk="0" hangingPunct="0">
              <a:defRPr sz="3200" b="1">
                <a:solidFill>
                  <a:schemeClr val="tx1"/>
                </a:solidFill>
                <a:latin typeface="Arial" panose="020B0604020202020204" pitchFamily="34" charset="0"/>
              </a:defRPr>
            </a:lvl1pPr>
            <a:lvl2pPr marL="742950" indent="-285750" eaLnBrk="0" hangingPunct="0">
              <a:defRPr sz="3200" b="1">
                <a:solidFill>
                  <a:schemeClr val="tx1"/>
                </a:solidFill>
                <a:latin typeface="Arial" panose="020B0604020202020204" pitchFamily="34" charset="0"/>
              </a:defRPr>
            </a:lvl2pPr>
            <a:lvl3pPr marL="1143000" indent="-228600" eaLnBrk="0" hangingPunct="0">
              <a:defRPr sz="3200" b="1">
                <a:solidFill>
                  <a:schemeClr val="tx1"/>
                </a:solidFill>
                <a:latin typeface="Arial" panose="020B0604020202020204" pitchFamily="34" charset="0"/>
              </a:defRPr>
            </a:lvl3pPr>
            <a:lvl4pPr marL="1600200" indent="-228600" eaLnBrk="0" hangingPunct="0">
              <a:defRPr sz="3200" b="1">
                <a:solidFill>
                  <a:schemeClr val="tx1"/>
                </a:solidFill>
                <a:latin typeface="Arial" panose="020B0604020202020204" pitchFamily="34" charset="0"/>
              </a:defRPr>
            </a:lvl4pPr>
            <a:lvl5pPr marL="2057400" indent="-228600" eaLnBrk="0" hangingPunct="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李建华</a:t>
            </a:r>
            <a:endParaRPr lang="en-US" altLang="zh-CN" sz="2800" b="0" dirty="0">
              <a:latin typeface="微软雅黑" panose="020B0503020204020204" pitchFamily="34" charset="-122"/>
              <a:ea typeface="微软雅黑" panose="020B0503020204020204" pitchFamily="34" charset="-122"/>
            </a:endParaRPr>
          </a:p>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计算机与信息学院</a:t>
            </a:r>
            <a:endParaRPr lang="en-US" altLang="en-US" sz="2000" b="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7A6D5C45-6644-4570-9428-94D06F8874A3}"/>
              </a:ext>
            </a:extLst>
          </p:cNvPr>
          <p:cNvSpPr txBox="1"/>
          <p:nvPr/>
        </p:nvSpPr>
        <p:spPr>
          <a:xfrm>
            <a:off x="455613" y="5712643"/>
            <a:ext cx="8240712" cy="954107"/>
          </a:xfrm>
          <a:prstGeom prst="rect">
            <a:avLst/>
          </a:prstGeom>
          <a:noFill/>
        </p:spPr>
        <p:txBody>
          <a:bodyPr wrap="square" rtlCol="0">
            <a:spAutoFit/>
          </a:bodyPr>
          <a:lstStyle/>
          <a:p>
            <a:pPr algn="just"/>
            <a:r>
              <a:rPr lang="en-US" altLang="zh-CN" sz="1400" dirty="0">
                <a:solidFill>
                  <a:srgbClr val="FF0000"/>
                </a:solidFill>
                <a:latin typeface="Tw Cen MT" panose="020B0602020104020603" pitchFamily="34" charset="0"/>
              </a:rPr>
              <a:t>slides are adapted from CA course of </a:t>
            </a:r>
            <a:r>
              <a:rPr lang="en-US" altLang="zh-CN" sz="1400" dirty="0" err="1">
                <a:solidFill>
                  <a:srgbClr val="FF0000"/>
                </a:solidFill>
                <a:latin typeface="Tw Cen MT" panose="020B0602020104020603" pitchFamily="34" charset="0"/>
              </a:rPr>
              <a:t>wisc</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princeton</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mit</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berkeley</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edinburg</a:t>
            </a:r>
            <a:r>
              <a:rPr lang="en-US" altLang="zh-CN" sz="1400" dirty="0">
                <a:solidFill>
                  <a:srgbClr val="FF0000"/>
                </a:solidFill>
                <a:latin typeface="Tw Cen MT" panose="020B0602020104020603" pitchFamily="34" charset="0"/>
              </a:rPr>
              <a:t>, and eth.</a:t>
            </a:r>
          </a:p>
          <a:p>
            <a:pPr algn="just"/>
            <a:r>
              <a:rPr lang="en-US" altLang="zh-CN" sz="1400" dirty="0">
                <a:solidFill>
                  <a:srgbClr val="FF0000"/>
                </a:solidFill>
                <a:latin typeface="Tw Cen MT" panose="020B0602020104020603" pitchFamily="34" charset="0"/>
              </a:rPr>
              <a:t>The uses of	the slides of this course are for educational purposes only and should be used only in conjunction with the textbook. Derivatives of the slides must acknowledge the copyright notices of this and the originals.</a:t>
            </a:r>
            <a:endParaRPr lang="zh-CN" altLang="en-US" sz="1400" dirty="0">
              <a:solidFill>
                <a:srgbClr val="FF0000"/>
              </a:solidFill>
              <a:latin typeface="Tw Cen MT" panose="020B06020201040206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340" y="1072366"/>
            <a:ext cx="8210747" cy="5576084"/>
          </a:xfrm>
        </p:spPr>
        <p:txBody>
          <a:bodyPr/>
          <a:lstStyle/>
          <a:p>
            <a:pPr>
              <a:spcBef>
                <a:spcPts val="0"/>
              </a:spcBef>
              <a:spcAft>
                <a:spcPts val="0"/>
              </a:spcAft>
            </a:pPr>
            <a:r>
              <a:rPr lang="en-US" altLang="zh-CN" sz="2800" dirty="0">
                <a:solidFill>
                  <a:schemeClr val="tx1">
                    <a:lumMod val="95000"/>
                    <a:lumOff val="5000"/>
                  </a:schemeClr>
                </a:solidFill>
              </a:rPr>
              <a:t>Bigger is slower</a:t>
            </a:r>
          </a:p>
          <a:p>
            <a:pPr marL="628650" lvl="1" indent="-265113" eaLnBrk="1" hangingPunct="1">
              <a:spcBef>
                <a:spcPts val="0"/>
              </a:spcBef>
              <a:spcAft>
                <a:spcPts val="0"/>
              </a:spcAft>
              <a:buClr>
                <a:schemeClr val="tx1"/>
              </a:buClr>
              <a:buFont typeface="Tahoma" panose="020B0604030504040204" pitchFamily="34" charset="0"/>
              <a:buChar char="−"/>
            </a:pPr>
            <a:r>
              <a:rPr lang="en-US" altLang="zh-CN" kern="1200" dirty="0">
                <a:cs typeface="Calibri" panose="020F0502020204030204" pitchFamily="34" charset="0"/>
              </a:rPr>
              <a:t>SRAM, 512 Bytes, sub-</a:t>
            </a:r>
            <a:r>
              <a:rPr lang="en-US" altLang="zh-CN" kern="1200" dirty="0" err="1">
                <a:cs typeface="Calibri" panose="020F0502020204030204" pitchFamily="34" charset="0"/>
              </a:rPr>
              <a:t>nanosec</a:t>
            </a:r>
            <a:endParaRPr lang="en-US" altLang="zh-CN" kern="1200" dirty="0">
              <a:cs typeface="Calibri" panose="020F0502020204030204" pitchFamily="34" charset="0"/>
            </a:endParaRPr>
          </a:p>
          <a:p>
            <a:pPr marL="628650" lvl="1" indent="-265113" eaLnBrk="1" hangingPunct="1">
              <a:spcBef>
                <a:spcPts val="0"/>
              </a:spcBef>
              <a:spcAft>
                <a:spcPts val="0"/>
              </a:spcAft>
              <a:buClr>
                <a:schemeClr val="tx1"/>
              </a:buClr>
              <a:buFont typeface="Tahoma" panose="020B0604030504040204" pitchFamily="34" charset="0"/>
              <a:buChar char="−"/>
            </a:pPr>
            <a:r>
              <a:rPr lang="en-US" altLang="zh-CN" kern="1200" dirty="0">
                <a:cs typeface="Calibri" panose="020F0502020204030204" pitchFamily="34" charset="0"/>
              </a:rPr>
              <a:t>SRAM,  </a:t>
            </a:r>
            <a:r>
              <a:rPr lang="en-US" altLang="zh-CN" kern="1200" dirty="0" err="1">
                <a:cs typeface="Calibri" panose="020F0502020204030204" pitchFamily="34" charset="0"/>
              </a:rPr>
              <a:t>KByte~MByte</a:t>
            </a:r>
            <a:r>
              <a:rPr lang="en-US" altLang="zh-CN" kern="1200" dirty="0">
                <a:cs typeface="Calibri" panose="020F0502020204030204" pitchFamily="34" charset="0"/>
              </a:rPr>
              <a:t>, ~</a:t>
            </a:r>
            <a:r>
              <a:rPr lang="en-US" altLang="zh-CN" kern="1200" dirty="0" err="1">
                <a:cs typeface="Calibri" panose="020F0502020204030204" pitchFamily="34" charset="0"/>
              </a:rPr>
              <a:t>nanosec</a:t>
            </a:r>
            <a:endParaRPr lang="en-US" altLang="zh-CN" kern="1200" dirty="0">
              <a:cs typeface="Calibri" panose="020F0502020204030204" pitchFamily="34" charset="0"/>
            </a:endParaRPr>
          </a:p>
          <a:p>
            <a:pPr marL="628650" lvl="1" indent="-265113" eaLnBrk="1" hangingPunct="1">
              <a:spcBef>
                <a:spcPts val="0"/>
              </a:spcBef>
              <a:spcAft>
                <a:spcPts val="0"/>
              </a:spcAft>
              <a:buClr>
                <a:schemeClr val="tx1"/>
              </a:buClr>
              <a:buFont typeface="Tahoma" panose="020B0604030504040204" pitchFamily="34" charset="0"/>
              <a:buChar char="−"/>
            </a:pPr>
            <a:r>
              <a:rPr lang="en-US" altLang="zh-CN" kern="1200" dirty="0">
                <a:cs typeface="Calibri" panose="020F0502020204030204" pitchFamily="34" charset="0"/>
              </a:rPr>
              <a:t>DRAM, Gigabyte, ~50 </a:t>
            </a:r>
            <a:r>
              <a:rPr lang="en-US" altLang="zh-CN" kern="1200" dirty="0" err="1">
                <a:cs typeface="Calibri" panose="020F0502020204030204" pitchFamily="34" charset="0"/>
              </a:rPr>
              <a:t>nanosec</a:t>
            </a:r>
            <a:endParaRPr lang="en-US" altLang="zh-CN" kern="1200" dirty="0">
              <a:cs typeface="Calibri" panose="020F0502020204030204" pitchFamily="34" charset="0"/>
            </a:endParaRPr>
          </a:p>
          <a:p>
            <a:pPr marL="628650" lvl="1" indent="-265113" eaLnBrk="1" hangingPunct="1">
              <a:spcBef>
                <a:spcPts val="0"/>
              </a:spcBef>
              <a:spcAft>
                <a:spcPts val="0"/>
              </a:spcAft>
              <a:buClr>
                <a:schemeClr val="tx1"/>
              </a:buClr>
              <a:buFont typeface="Tahoma" panose="020B0604030504040204" pitchFamily="34" charset="0"/>
              <a:buChar char="−"/>
            </a:pPr>
            <a:r>
              <a:rPr lang="en-US" altLang="zh-CN" kern="1200" dirty="0">
                <a:cs typeface="Calibri" panose="020F0502020204030204" pitchFamily="34" charset="0"/>
              </a:rPr>
              <a:t>Hard Disk, Terabyte, ~10 </a:t>
            </a:r>
            <a:r>
              <a:rPr lang="en-US" altLang="zh-CN" kern="1200" dirty="0" err="1">
                <a:cs typeface="Calibri" panose="020F0502020204030204" pitchFamily="34" charset="0"/>
              </a:rPr>
              <a:t>millisec</a:t>
            </a:r>
            <a:endParaRPr lang="en-US" altLang="zh-CN" kern="1200" dirty="0">
              <a:cs typeface="Calibri" panose="020F0502020204030204" pitchFamily="34" charset="0"/>
            </a:endParaRPr>
          </a:p>
          <a:p>
            <a:pPr>
              <a:spcBef>
                <a:spcPts val="0"/>
              </a:spcBef>
              <a:spcAft>
                <a:spcPts val="0"/>
              </a:spcAft>
            </a:pPr>
            <a:r>
              <a:rPr lang="en-US" altLang="zh-CN" sz="2800" dirty="0">
                <a:solidFill>
                  <a:schemeClr val="tx1">
                    <a:lumMod val="95000"/>
                    <a:lumOff val="5000"/>
                  </a:schemeClr>
                </a:solidFill>
              </a:rPr>
              <a:t>Faster is more expensive (dollars and chip area)</a:t>
            </a:r>
          </a:p>
          <a:p>
            <a:pPr marL="628650" lvl="1" indent="-265113" eaLnBrk="1" hangingPunct="1">
              <a:spcBef>
                <a:spcPts val="0"/>
              </a:spcBef>
              <a:spcAft>
                <a:spcPts val="0"/>
              </a:spcAft>
              <a:buClr>
                <a:schemeClr val="tx1"/>
              </a:buClr>
              <a:buFont typeface="Tahoma" panose="020B0604030504040204" pitchFamily="34" charset="0"/>
              <a:buChar char="−"/>
            </a:pPr>
            <a:r>
              <a:rPr lang="en-US" altLang="zh-CN" kern="1200" dirty="0">
                <a:cs typeface="Calibri" panose="020F0502020204030204" pitchFamily="34" charset="0"/>
              </a:rPr>
              <a:t>SRAM, &lt; 10$ per Megabyte</a:t>
            </a:r>
          </a:p>
          <a:p>
            <a:pPr marL="628650" lvl="1" indent="-265113" eaLnBrk="1" hangingPunct="1">
              <a:spcBef>
                <a:spcPts val="0"/>
              </a:spcBef>
              <a:spcAft>
                <a:spcPts val="0"/>
              </a:spcAft>
              <a:buClr>
                <a:schemeClr val="tx1"/>
              </a:buClr>
              <a:buFont typeface="Tahoma" panose="020B0604030504040204" pitchFamily="34" charset="0"/>
              <a:buChar char="−"/>
            </a:pPr>
            <a:r>
              <a:rPr lang="en-US" altLang="zh-CN" kern="1200" dirty="0">
                <a:cs typeface="Calibri" panose="020F0502020204030204" pitchFamily="34" charset="0"/>
              </a:rPr>
              <a:t>DRAM, &lt; 1$ per Megabyte</a:t>
            </a:r>
          </a:p>
          <a:p>
            <a:pPr marL="628650" lvl="1" indent="-265113" eaLnBrk="1" hangingPunct="1">
              <a:spcBef>
                <a:spcPts val="0"/>
              </a:spcBef>
              <a:spcAft>
                <a:spcPts val="0"/>
              </a:spcAft>
              <a:buClr>
                <a:schemeClr val="tx1"/>
              </a:buClr>
              <a:buFont typeface="Tahoma" panose="020B0604030504040204" pitchFamily="34" charset="0"/>
              <a:buChar char="−"/>
            </a:pPr>
            <a:r>
              <a:rPr lang="en-US" altLang="zh-CN" kern="1200" dirty="0">
                <a:cs typeface="Calibri" panose="020F0502020204030204" pitchFamily="34" charset="0"/>
              </a:rPr>
              <a:t>Hard Disk &lt; 1$ per Gigabyte</a:t>
            </a:r>
          </a:p>
          <a:p>
            <a:pPr marL="342900" lvl="1" indent="-342900">
              <a:spcBef>
                <a:spcPts val="0"/>
              </a:spcBef>
              <a:spcAft>
                <a:spcPts val="0"/>
              </a:spcAft>
              <a:buFont typeface="Arial" charset="0"/>
              <a:buChar char="•"/>
            </a:pPr>
            <a:r>
              <a:rPr lang="zh-CN" altLang="en-US" b="1" dirty="0">
                <a:solidFill>
                  <a:srgbClr val="FF0000"/>
                </a:solidFill>
              </a:rPr>
              <a:t>注意：</a:t>
            </a:r>
            <a:r>
              <a:rPr lang="zh-CN" altLang="en-US" dirty="0">
                <a:solidFill>
                  <a:srgbClr val="FF0000"/>
                </a:solidFill>
              </a:rPr>
              <a:t>这里的性能</a:t>
            </a:r>
            <a:r>
              <a:rPr lang="zh-CN" altLang="en-US" dirty="0" smtClean="0">
                <a:solidFill>
                  <a:srgbClr val="FF0000"/>
                </a:solidFill>
              </a:rPr>
              <a:t>数据</a:t>
            </a:r>
            <a:r>
              <a:rPr lang="zh-CN" altLang="en-US" dirty="0" smtClean="0">
                <a:solidFill>
                  <a:srgbClr val="FF0000"/>
                </a:solidFill>
              </a:rPr>
              <a:t>不是绝对的，</a:t>
            </a:r>
            <a:r>
              <a:rPr lang="zh-CN" altLang="en-US" dirty="0" smtClean="0">
                <a:solidFill>
                  <a:srgbClr val="FF0000"/>
                </a:solidFill>
              </a:rPr>
              <a:t>会</a:t>
            </a:r>
            <a:r>
              <a:rPr lang="zh-CN" altLang="en-US" dirty="0">
                <a:solidFill>
                  <a:srgbClr val="FF0000"/>
                </a:solidFill>
              </a:rPr>
              <a:t>随着时间</a:t>
            </a:r>
            <a:r>
              <a:rPr lang="zh-CN" altLang="en-US" dirty="0" smtClean="0">
                <a:solidFill>
                  <a:srgbClr val="FF0000"/>
                </a:solidFill>
              </a:rPr>
              <a:t>改变。</a:t>
            </a:r>
            <a:endParaRPr lang="en-US" altLang="zh-CN" dirty="0">
              <a:solidFill>
                <a:srgbClr val="FF0000"/>
              </a:solidFill>
            </a:endParaRPr>
          </a:p>
          <a:p>
            <a:pPr>
              <a:spcBef>
                <a:spcPts val="0"/>
              </a:spcBef>
              <a:spcAft>
                <a:spcPts val="0"/>
              </a:spcAft>
            </a:pPr>
            <a:endParaRPr lang="en-US" altLang="zh-CN" sz="1000" dirty="0"/>
          </a:p>
          <a:p>
            <a:pPr>
              <a:spcBef>
                <a:spcPts val="0"/>
              </a:spcBef>
              <a:spcAft>
                <a:spcPts val="0"/>
              </a:spcAft>
            </a:pPr>
            <a:r>
              <a:rPr lang="zh-CN" altLang="en-US" sz="2800" dirty="0">
                <a:solidFill>
                  <a:schemeClr val="tx1">
                    <a:lumMod val="95000"/>
                    <a:lumOff val="5000"/>
                  </a:schemeClr>
                </a:solidFill>
              </a:rPr>
              <a:t>当前也有一些其它的新兴技术：</a:t>
            </a:r>
            <a:r>
              <a:rPr lang="en-US" altLang="zh-CN" sz="2800" dirty="0">
                <a:solidFill>
                  <a:schemeClr val="tx1">
                    <a:lumMod val="95000"/>
                    <a:lumOff val="5000"/>
                  </a:schemeClr>
                </a:solidFill>
              </a:rPr>
              <a:t> </a:t>
            </a:r>
          </a:p>
          <a:p>
            <a:pPr marL="628650" lvl="1" indent="-265113" eaLnBrk="1" hangingPunct="1">
              <a:spcBef>
                <a:spcPts val="0"/>
              </a:spcBef>
              <a:spcAft>
                <a:spcPts val="0"/>
              </a:spcAft>
              <a:buClr>
                <a:schemeClr val="tx1"/>
              </a:buClr>
              <a:buFont typeface="Tahoma" panose="020B0604030504040204" pitchFamily="34" charset="0"/>
              <a:buChar char="−"/>
            </a:pPr>
            <a:r>
              <a:rPr lang="en-US" altLang="zh-CN" kern="1200" dirty="0">
                <a:cs typeface="Calibri" panose="020F0502020204030204" pitchFamily="34" charset="0"/>
              </a:rPr>
              <a:t>Flash memory, PC-RAM, MRAM, RRAM (not mature yet)</a:t>
            </a:r>
          </a:p>
        </p:txBody>
      </p:sp>
      <p:sp>
        <p:nvSpPr>
          <p:cNvPr id="4" name="标题 3">
            <a:extLst>
              <a:ext uri="{FF2B5EF4-FFF2-40B4-BE49-F238E27FC236}">
                <a16:creationId xmlns:a16="http://schemas.microsoft.com/office/drawing/2014/main" id="{480360E4-7FEC-4D3D-A209-2C95EF22EA68}"/>
              </a:ext>
            </a:extLst>
          </p:cNvPr>
          <p:cNvSpPr>
            <a:spLocks noGrp="1"/>
          </p:cNvSpPr>
          <p:nvPr>
            <p:ph type="title"/>
          </p:nvPr>
        </p:nvSpPr>
        <p:spPr/>
        <p:txBody>
          <a:bodyPr/>
          <a:lstStyle/>
          <a:p>
            <a:r>
              <a:rPr lang="zh-CN" altLang="en-US" dirty="0"/>
              <a:t>问题分析</a:t>
            </a:r>
          </a:p>
        </p:txBody>
      </p:sp>
    </p:spTree>
    <p:extLst>
      <p:ext uri="{BB962C8B-B14F-4D97-AF65-F5344CB8AC3E}">
        <p14:creationId xmlns:p14="http://schemas.microsoft.com/office/powerpoint/2010/main" val="36154222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0194" y="1119500"/>
            <a:ext cx="8201319" cy="5194300"/>
          </a:xfrm>
        </p:spPr>
        <p:txBody>
          <a:bodyPr/>
          <a:lstStyle/>
          <a:p>
            <a:pPr>
              <a:spcBef>
                <a:spcPts val="600"/>
              </a:spcBef>
              <a:spcAft>
                <a:spcPts val="600"/>
              </a:spcAft>
            </a:pPr>
            <a:r>
              <a:rPr lang="zh-CN" altLang="en-US" sz="2800" dirty="0"/>
              <a:t>我们需要既快又大又便宜的存储器！！！</a:t>
            </a:r>
            <a:endParaRPr lang="en-US" altLang="zh-CN" sz="2800" dirty="0"/>
          </a:p>
          <a:p>
            <a:pPr>
              <a:spcBef>
                <a:spcPts val="600"/>
              </a:spcBef>
              <a:spcAft>
                <a:spcPts val="600"/>
              </a:spcAft>
            </a:pPr>
            <a:r>
              <a:rPr lang="zh-CN" altLang="en-US" sz="2800" dirty="0"/>
              <a:t>但是，用同一种存储技术是不能同时达成上述三个目标的。</a:t>
            </a:r>
            <a:endParaRPr lang="en-US" altLang="zh-CN" sz="2800" dirty="0"/>
          </a:p>
          <a:p>
            <a:pPr>
              <a:spcBef>
                <a:spcPts val="600"/>
              </a:spcBef>
              <a:spcAft>
                <a:spcPts val="600"/>
              </a:spcAft>
            </a:pPr>
            <a:r>
              <a:rPr lang="zh-CN" altLang="en-US" sz="2800" b="1" dirty="0"/>
              <a:t>解决方案</a:t>
            </a:r>
            <a:r>
              <a:rPr lang="en-US" altLang="zh-CN" sz="2800" b="1" dirty="0"/>
              <a:t>: </a:t>
            </a:r>
            <a:r>
              <a:rPr lang="zh-CN" altLang="en-US" sz="2800" dirty="0">
                <a:solidFill>
                  <a:srgbClr val="FF0000"/>
                </a:solidFill>
              </a:rPr>
              <a:t>使用多级存储器，</a:t>
            </a:r>
            <a:r>
              <a:rPr lang="zh-CN" altLang="en-US" sz="2800" dirty="0" smtClean="0">
                <a:solidFill>
                  <a:srgbClr val="FF0000"/>
                </a:solidFill>
              </a:rPr>
              <a:t>也就是构建：存储</a:t>
            </a:r>
            <a:r>
              <a:rPr lang="zh-CN" altLang="en-US" sz="2800" dirty="0">
                <a:solidFill>
                  <a:srgbClr val="FF0000"/>
                </a:solidFill>
              </a:rPr>
              <a:t>层次架构。</a:t>
            </a:r>
            <a:r>
              <a:rPr lang="en-US" altLang="zh-CN" sz="2800" dirty="0">
                <a:solidFill>
                  <a:srgbClr val="FF0000"/>
                </a:solidFill>
              </a:rPr>
              <a:t> </a:t>
            </a:r>
          </a:p>
          <a:p>
            <a:pPr marL="628650" lvl="1" indent="-265113" eaLnBrk="1" hangingPunct="1">
              <a:spcBef>
                <a:spcPts val="60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存储级别离</a:t>
            </a:r>
            <a:r>
              <a:rPr lang="en-US" altLang="zh-CN" kern="1200" dirty="0">
                <a:cs typeface="Calibri" panose="020F0502020204030204" pitchFamily="34" charset="0"/>
              </a:rPr>
              <a:t>CPU</a:t>
            </a:r>
            <a:r>
              <a:rPr lang="zh-CN" altLang="en-US" kern="1200" dirty="0">
                <a:cs typeface="Calibri" panose="020F0502020204030204" pitchFamily="34" charset="0"/>
              </a:rPr>
              <a:t>越远</a:t>
            </a:r>
            <a:r>
              <a:rPr lang="zh-CN" altLang="en-US" kern="1200" dirty="0" smtClean="0">
                <a:cs typeface="Calibri" panose="020F0502020204030204" pitchFamily="34" charset="0"/>
              </a:rPr>
              <a:t>，可以使用</a:t>
            </a:r>
            <a:r>
              <a:rPr lang="zh-CN" altLang="en-US" kern="1200" dirty="0">
                <a:cs typeface="Calibri" panose="020F0502020204030204" pitchFamily="34" charset="0"/>
              </a:rPr>
              <a:t>较大和较慢的存储技术；</a:t>
            </a:r>
            <a:endParaRPr lang="en-US" altLang="zh-CN" kern="1200" dirty="0">
              <a:cs typeface="Calibri" panose="020F0502020204030204" pitchFamily="34" charset="0"/>
            </a:endParaRPr>
          </a:p>
          <a:p>
            <a:pPr marL="628650" lvl="1" indent="-265113" eaLnBrk="1" hangingPunct="1">
              <a:spcBef>
                <a:spcPts val="60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此外，确保</a:t>
            </a:r>
            <a:r>
              <a:rPr lang="en-US" altLang="zh-CN" kern="1200" dirty="0">
                <a:cs typeface="Calibri" panose="020F0502020204030204" pitchFamily="34" charset="0"/>
              </a:rPr>
              <a:t>CPU</a:t>
            </a:r>
            <a:r>
              <a:rPr lang="zh-CN" altLang="en-US" kern="1200" dirty="0">
                <a:cs typeface="Calibri" panose="020F0502020204030204" pitchFamily="34" charset="0"/>
              </a:rPr>
              <a:t>当前需要的大多数数据能够在较近的存储级别里找到。</a:t>
            </a:r>
            <a:endParaRPr lang="en-US" altLang="zh-CN" kern="1200" dirty="0">
              <a:cs typeface="Calibri" panose="020F0502020204030204" pitchFamily="34" charset="0"/>
            </a:endParaRPr>
          </a:p>
        </p:txBody>
      </p:sp>
      <p:sp>
        <p:nvSpPr>
          <p:cNvPr id="4" name="标题 3">
            <a:extLst>
              <a:ext uri="{FF2B5EF4-FFF2-40B4-BE49-F238E27FC236}">
                <a16:creationId xmlns:a16="http://schemas.microsoft.com/office/drawing/2014/main" id="{135B6293-0E75-4FBA-8A88-122B2A4BC0A6}"/>
              </a:ext>
            </a:extLst>
          </p:cNvPr>
          <p:cNvSpPr>
            <a:spLocks noGrp="1"/>
          </p:cNvSpPr>
          <p:nvPr>
            <p:ph type="title"/>
          </p:nvPr>
        </p:nvSpPr>
        <p:spPr/>
        <p:txBody>
          <a:bodyPr/>
          <a:lstStyle/>
          <a:p>
            <a:r>
              <a:rPr lang="zh-CN" altLang="en-US" dirty="0"/>
              <a:t>为什么采用存储层次架构</a:t>
            </a:r>
            <a:r>
              <a:rPr lang="en-US" altLang="zh-CN" dirty="0"/>
              <a:t>?</a:t>
            </a:r>
            <a:endParaRPr lang="zh-CN" altLang="en-US" dirty="0"/>
          </a:p>
        </p:txBody>
      </p:sp>
    </p:spTree>
    <p:extLst>
      <p:ext uri="{BB962C8B-B14F-4D97-AF65-F5344CB8AC3E}">
        <p14:creationId xmlns:p14="http://schemas.microsoft.com/office/powerpoint/2010/main" val="1665041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3"/>
          <p:cNvSpPr>
            <a:spLocks noChangeArrowheads="1"/>
          </p:cNvSpPr>
          <p:nvPr/>
        </p:nvSpPr>
        <p:spPr bwMode="auto">
          <a:xfrm>
            <a:off x="5861050" y="1447800"/>
            <a:ext cx="850900" cy="838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2800">
                <a:latin typeface="Calibri" panose="020F0502020204030204" pitchFamily="34" charset="0"/>
              </a:rPr>
              <a:t>fast</a:t>
            </a:r>
          </a:p>
          <a:p>
            <a:pPr eaLnBrk="1" hangingPunct="1">
              <a:spcBef>
                <a:spcPct val="0"/>
              </a:spcBef>
              <a:buClrTx/>
              <a:buSzTx/>
              <a:buFontTx/>
              <a:buNone/>
            </a:pPr>
            <a:r>
              <a:rPr lang="en-US" altLang="zh-CN" sz="2800">
                <a:latin typeface="Calibri" panose="020F0502020204030204" pitchFamily="34" charset="0"/>
              </a:rPr>
              <a:t>small</a:t>
            </a:r>
          </a:p>
        </p:txBody>
      </p:sp>
      <p:sp>
        <p:nvSpPr>
          <p:cNvPr id="40966" name="Rectangle 4"/>
          <p:cNvSpPr>
            <a:spLocks noChangeArrowheads="1"/>
          </p:cNvSpPr>
          <p:nvPr/>
        </p:nvSpPr>
        <p:spPr bwMode="auto">
          <a:xfrm>
            <a:off x="3733800" y="5257800"/>
            <a:ext cx="5105400" cy="11430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2800">
                <a:latin typeface="Calibri" panose="020F0502020204030204" pitchFamily="34" charset="0"/>
              </a:rPr>
              <a:t>big but slow</a:t>
            </a:r>
          </a:p>
        </p:txBody>
      </p:sp>
      <p:sp>
        <p:nvSpPr>
          <p:cNvPr id="40967" name="Text Box 5"/>
          <p:cNvSpPr txBox="1">
            <a:spLocks noChangeArrowheads="1"/>
          </p:cNvSpPr>
          <p:nvPr/>
        </p:nvSpPr>
        <p:spPr bwMode="auto">
          <a:xfrm>
            <a:off x="152400" y="1455738"/>
            <a:ext cx="44935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zh-CN" altLang="en-US" sz="2800" dirty="0">
                <a:solidFill>
                  <a:schemeClr val="bg1">
                    <a:lumMod val="65000"/>
                  </a:schemeClr>
                </a:solidFill>
                <a:latin typeface="微软雅黑" panose="020B0503020204020204" pitchFamily="34" charset="-122"/>
                <a:ea typeface="微软雅黑" panose="020B0503020204020204" pitchFamily="34" charset="-122"/>
              </a:rPr>
              <a:t>将你使用的数据移到这里来</a:t>
            </a:r>
            <a:endParaRPr lang="en-US" altLang="zh-CN" sz="28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40968" name="Freeform 6"/>
          <p:cNvSpPr>
            <a:spLocks/>
          </p:cNvSpPr>
          <p:nvPr/>
        </p:nvSpPr>
        <p:spPr bwMode="auto">
          <a:xfrm flipH="1" flipV="1">
            <a:off x="4648200" y="1533525"/>
            <a:ext cx="1219200" cy="446088"/>
          </a:xfrm>
          <a:custGeom>
            <a:avLst/>
            <a:gdLst>
              <a:gd name="T0" fmla="*/ 2147483646 w 768"/>
              <a:gd name="T1" fmla="*/ 2147483646 h 281"/>
              <a:gd name="T2" fmla="*/ 2147483646 w 768"/>
              <a:gd name="T3" fmla="*/ 2147483646 h 281"/>
              <a:gd name="T4" fmla="*/ 2147483646 w 768"/>
              <a:gd name="T5" fmla="*/ 2147483646 h 281"/>
              <a:gd name="T6" fmla="*/ 0 w 768"/>
              <a:gd name="T7" fmla="*/ 2147483646 h 281"/>
              <a:gd name="T8" fmla="*/ 0 60000 65536"/>
              <a:gd name="T9" fmla="*/ 0 60000 65536"/>
              <a:gd name="T10" fmla="*/ 0 60000 65536"/>
              <a:gd name="T11" fmla="*/ 0 60000 65536"/>
              <a:gd name="T12" fmla="*/ 0 w 768"/>
              <a:gd name="T13" fmla="*/ 0 h 281"/>
              <a:gd name="T14" fmla="*/ 768 w 768"/>
              <a:gd name="T15" fmla="*/ 281 h 281"/>
            </a:gdLst>
            <a:ahLst/>
            <a:cxnLst>
              <a:cxn ang="T8">
                <a:pos x="T0" y="T1"/>
              </a:cxn>
              <a:cxn ang="T9">
                <a:pos x="T2" y="T3"/>
              </a:cxn>
              <a:cxn ang="T10">
                <a:pos x="T4" y="T5"/>
              </a:cxn>
              <a:cxn ang="T11">
                <a:pos x="T6" y="T7"/>
              </a:cxn>
            </a:cxnLst>
            <a:rect l="T12" t="T13" r="T14" b="T15"/>
            <a:pathLst>
              <a:path w="768" h="281">
                <a:moveTo>
                  <a:pt x="768" y="138"/>
                </a:moveTo>
                <a:cubicBezTo>
                  <a:pt x="692" y="118"/>
                  <a:pt x="355" y="0"/>
                  <a:pt x="313" y="19"/>
                </a:cubicBezTo>
                <a:cubicBezTo>
                  <a:pt x="271" y="38"/>
                  <a:pt x="565" y="225"/>
                  <a:pt x="513" y="253"/>
                </a:cubicBezTo>
                <a:cubicBezTo>
                  <a:pt x="461" y="281"/>
                  <a:pt x="107" y="200"/>
                  <a:pt x="0" y="186"/>
                </a:cubicBezTo>
              </a:path>
            </a:pathLst>
          </a:custGeom>
          <a:noFill/>
          <a:ln w="19050" cap="flat" cmpd="sng">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69" name="Text Box 7"/>
          <p:cNvSpPr txBox="1">
            <a:spLocks noChangeArrowheads="1"/>
          </p:cNvSpPr>
          <p:nvPr/>
        </p:nvSpPr>
        <p:spPr bwMode="auto">
          <a:xfrm>
            <a:off x="228600" y="5105400"/>
            <a:ext cx="2360614"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zh-CN" altLang="en-US" sz="2800" dirty="0">
                <a:solidFill>
                  <a:schemeClr val="bg1">
                    <a:lumMod val="65000"/>
                  </a:schemeClr>
                </a:solidFill>
                <a:latin typeface="微软雅黑" panose="020B0503020204020204" pitchFamily="34" charset="-122"/>
                <a:ea typeface="微软雅黑" panose="020B0503020204020204" pitchFamily="34" charset="-122"/>
              </a:rPr>
              <a:t>将所有的指令和数据在这里进行备份</a:t>
            </a:r>
            <a:endParaRPr lang="en-US" altLang="zh-CN" sz="28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40970" name="Freeform 8"/>
          <p:cNvSpPr>
            <a:spLocks/>
          </p:cNvSpPr>
          <p:nvPr/>
        </p:nvSpPr>
        <p:spPr bwMode="auto">
          <a:xfrm flipH="1">
            <a:off x="2590800" y="5562600"/>
            <a:ext cx="1143000" cy="446088"/>
          </a:xfrm>
          <a:custGeom>
            <a:avLst/>
            <a:gdLst>
              <a:gd name="T0" fmla="*/ 2147483646 w 768"/>
              <a:gd name="T1" fmla="*/ 2147483646 h 281"/>
              <a:gd name="T2" fmla="*/ 2147483646 w 768"/>
              <a:gd name="T3" fmla="*/ 2147483646 h 281"/>
              <a:gd name="T4" fmla="*/ 2147483646 w 768"/>
              <a:gd name="T5" fmla="*/ 2147483646 h 281"/>
              <a:gd name="T6" fmla="*/ 0 w 768"/>
              <a:gd name="T7" fmla="*/ 2147483646 h 281"/>
              <a:gd name="T8" fmla="*/ 0 60000 65536"/>
              <a:gd name="T9" fmla="*/ 0 60000 65536"/>
              <a:gd name="T10" fmla="*/ 0 60000 65536"/>
              <a:gd name="T11" fmla="*/ 0 60000 65536"/>
              <a:gd name="T12" fmla="*/ 0 w 768"/>
              <a:gd name="T13" fmla="*/ 0 h 281"/>
              <a:gd name="T14" fmla="*/ 768 w 768"/>
              <a:gd name="T15" fmla="*/ 281 h 281"/>
            </a:gdLst>
            <a:ahLst/>
            <a:cxnLst>
              <a:cxn ang="T8">
                <a:pos x="T0" y="T1"/>
              </a:cxn>
              <a:cxn ang="T9">
                <a:pos x="T2" y="T3"/>
              </a:cxn>
              <a:cxn ang="T10">
                <a:pos x="T4" y="T5"/>
              </a:cxn>
              <a:cxn ang="T11">
                <a:pos x="T6" y="T7"/>
              </a:cxn>
            </a:cxnLst>
            <a:rect l="T12" t="T13" r="T14" b="T15"/>
            <a:pathLst>
              <a:path w="768" h="281">
                <a:moveTo>
                  <a:pt x="768" y="138"/>
                </a:moveTo>
                <a:cubicBezTo>
                  <a:pt x="692" y="118"/>
                  <a:pt x="355" y="0"/>
                  <a:pt x="313" y="19"/>
                </a:cubicBezTo>
                <a:cubicBezTo>
                  <a:pt x="271" y="38"/>
                  <a:pt x="565" y="225"/>
                  <a:pt x="513" y="253"/>
                </a:cubicBezTo>
                <a:cubicBezTo>
                  <a:pt x="461" y="281"/>
                  <a:pt x="107" y="200"/>
                  <a:pt x="0" y="186"/>
                </a:cubicBezTo>
              </a:path>
            </a:pathLst>
          </a:custGeom>
          <a:noFill/>
          <a:ln w="19050" cap="flat" cmpd="sng">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71" name="Text Box 9"/>
          <p:cNvSpPr txBox="1">
            <a:spLocks noChangeArrowheads="1"/>
          </p:cNvSpPr>
          <p:nvPr/>
        </p:nvSpPr>
        <p:spPr bwMode="auto">
          <a:xfrm>
            <a:off x="457200" y="2743200"/>
            <a:ext cx="338772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zh-CN" altLang="en-US" sz="2800" dirty="0">
                <a:latin typeface="微软雅黑" panose="020B0503020204020204" pitchFamily="34" charset="-122"/>
                <a:ea typeface="微软雅黑" panose="020B0503020204020204" pitchFamily="34" charset="-122"/>
              </a:rPr>
              <a:t>当访问行为具有很好的局部性</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整个存储可以既快又大。</a:t>
            </a:r>
            <a:endParaRPr lang="en-US" altLang="zh-CN" sz="2800" dirty="0">
              <a:latin typeface="微软雅黑" panose="020B0503020204020204" pitchFamily="34" charset="-122"/>
              <a:ea typeface="微软雅黑" panose="020B0503020204020204" pitchFamily="34" charset="-122"/>
            </a:endParaRPr>
          </a:p>
        </p:txBody>
      </p:sp>
      <p:sp>
        <p:nvSpPr>
          <p:cNvPr id="40972" name="Line 10"/>
          <p:cNvSpPr>
            <a:spLocks noChangeShapeType="1"/>
          </p:cNvSpPr>
          <p:nvPr/>
        </p:nvSpPr>
        <p:spPr bwMode="auto">
          <a:xfrm flipV="1">
            <a:off x="3200400" y="1966913"/>
            <a:ext cx="2667000" cy="1919287"/>
          </a:xfrm>
          <a:prstGeom prst="line">
            <a:avLst/>
          </a:prstGeom>
          <a:noFill/>
          <a:ln w="19050">
            <a:solidFill>
              <a:schemeClr val="tx1"/>
            </a:solidFill>
            <a:round/>
            <a:headEnd type="oval" w="lg" len="lg"/>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3" name="Line 11"/>
          <p:cNvSpPr>
            <a:spLocks noChangeShapeType="1"/>
          </p:cNvSpPr>
          <p:nvPr/>
        </p:nvSpPr>
        <p:spPr bwMode="auto">
          <a:xfrm>
            <a:off x="2743200" y="4343400"/>
            <a:ext cx="1522413" cy="925513"/>
          </a:xfrm>
          <a:prstGeom prst="line">
            <a:avLst/>
          </a:prstGeom>
          <a:noFill/>
          <a:ln w="19050">
            <a:solidFill>
              <a:schemeClr val="tx1"/>
            </a:solidFill>
            <a:round/>
            <a:headEnd type="oval" w="lg" len="lg"/>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4" name="Line 12"/>
          <p:cNvSpPr>
            <a:spLocks noChangeShapeType="1"/>
          </p:cNvSpPr>
          <p:nvPr/>
        </p:nvSpPr>
        <p:spPr bwMode="auto">
          <a:xfrm>
            <a:off x="6284913" y="2286000"/>
            <a:ext cx="0" cy="2971800"/>
          </a:xfrm>
          <a:prstGeom prst="line">
            <a:avLst/>
          </a:prstGeom>
          <a:noFill/>
          <a:ln w="57150">
            <a:solidFill>
              <a:schemeClr val="tx1"/>
            </a:solidFill>
            <a:round/>
            <a:headEnd type="triangle" w="lg" len="sm"/>
            <a:tailEnd type="triangle" w="lg"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5" name="Group 13"/>
          <p:cNvGrpSpPr>
            <a:grpSpLocks/>
          </p:cNvGrpSpPr>
          <p:nvPr/>
        </p:nvGrpSpPr>
        <p:grpSpPr bwMode="auto">
          <a:xfrm>
            <a:off x="4648200" y="2286000"/>
            <a:ext cx="3276600" cy="2971800"/>
            <a:chOff x="2928" y="1440"/>
            <a:chExt cx="2064" cy="1872"/>
          </a:xfrm>
        </p:grpSpPr>
        <p:sp>
          <p:nvSpPr>
            <p:cNvPr id="40979" name="Rectangle 14"/>
            <p:cNvSpPr>
              <a:spLocks noChangeArrowheads="1"/>
            </p:cNvSpPr>
            <p:nvPr/>
          </p:nvSpPr>
          <p:spPr bwMode="auto">
            <a:xfrm>
              <a:off x="2928" y="2480"/>
              <a:ext cx="2064" cy="624"/>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Calibri" panose="020F0502020204030204" pitchFamily="34" charset="0"/>
              </a:endParaRPr>
            </a:p>
          </p:txBody>
        </p:sp>
        <p:sp>
          <p:nvSpPr>
            <p:cNvPr id="40980" name="Rectangle 15"/>
            <p:cNvSpPr>
              <a:spLocks noChangeArrowheads="1"/>
            </p:cNvSpPr>
            <p:nvPr/>
          </p:nvSpPr>
          <p:spPr bwMode="auto">
            <a:xfrm>
              <a:off x="3384" y="1648"/>
              <a:ext cx="1152" cy="624"/>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Calibri" panose="020F0502020204030204" pitchFamily="34" charset="0"/>
              </a:endParaRPr>
            </a:p>
          </p:txBody>
        </p:sp>
        <p:sp>
          <p:nvSpPr>
            <p:cNvPr id="40981" name="Line 16"/>
            <p:cNvSpPr>
              <a:spLocks noChangeShapeType="1"/>
            </p:cNvSpPr>
            <p:nvPr/>
          </p:nvSpPr>
          <p:spPr bwMode="auto">
            <a:xfrm>
              <a:off x="3960" y="1440"/>
              <a:ext cx="0" cy="208"/>
            </a:xfrm>
            <a:prstGeom prst="line">
              <a:avLst/>
            </a:prstGeom>
            <a:noFill/>
            <a:ln w="57150">
              <a:solidFill>
                <a:schemeClr val="tx1"/>
              </a:solidFill>
              <a:round/>
              <a:headEnd type="triangle" w="lg" len="sm"/>
              <a:tailEnd type="triangle" w="lg"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2" name="Line 17"/>
            <p:cNvSpPr>
              <a:spLocks noChangeShapeType="1"/>
            </p:cNvSpPr>
            <p:nvPr/>
          </p:nvSpPr>
          <p:spPr bwMode="auto">
            <a:xfrm>
              <a:off x="3960" y="2272"/>
              <a:ext cx="0" cy="208"/>
            </a:xfrm>
            <a:prstGeom prst="line">
              <a:avLst/>
            </a:prstGeom>
            <a:noFill/>
            <a:ln w="57150">
              <a:solidFill>
                <a:schemeClr val="tx1"/>
              </a:solidFill>
              <a:round/>
              <a:headEnd type="triangle" w="lg" len="sm"/>
              <a:tailEnd type="triangle" w="lg"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3" name="Line 18"/>
            <p:cNvSpPr>
              <a:spLocks noChangeShapeType="1"/>
            </p:cNvSpPr>
            <p:nvPr/>
          </p:nvSpPr>
          <p:spPr bwMode="auto">
            <a:xfrm>
              <a:off x="3960" y="3104"/>
              <a:ext cx="0" cy="208"/>
            </a:xfrm>
            <a:prstGeom prst="line">
              <a:avLst/>
            </a:prstGeom>
            <a:noFill/>
            <a:ln w="57150">
              <a:solidFill>
                <a:schemeClr val="tx1"/>
              </a:solidFill>
              <a:round/>
              <a:headEnd type="triangle" w="lg" len="sm"/>
              <a:tailEnd type="triangle" w="lg"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0976" name="Group 19"/>
          <p:cNvGrpSpPr>
            <a:grpSpLocks/>
          </p:cNvGrpSpPr>
          <p:nvPr/>
        </p:nvGrpSpPr>
        <p:grpSpPr bwMode="auto">
          <a:xfrm rot="-5400000">
            <a:off x="6477000" y="2671714"/>
            <a:ext cx="3810000" cy="1066800"/>
            <a:chOff x="2976" y="336"/>
            <a:chExt cx="2400" cy="816"/>
          </a:xfrm>
        </p:grpSpPr>
        <p:sp>
          <p:nvSpPr>
            <p:cNvPr id="40977" name="AutoShape 20"/>
            <p:cNvSpPr>
              <a:spLocks noChangeArrowheads="1"/>
            </p:cNvSpPr>
            <p:nvPr/>
          </p:nvSpPr>
          <p:spPr bwMode="auto">
            <a:xfrm>
              <a:off x="2976" y="336"/>
              <a:ext cx="2304" cy="480"/>
            </a:xfrm>
            <a:prstGeom prst="rightArrow">
              <a:avLst>
                <a:gd name="adj1" fmla="val 59583"/>
                <a:gd name="adj2" fmla="val 51467"/>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1800">
                  <a:solidFill>
                    <a:schemeClr val="bg1"/>
                  </a:solidFill>
                  <a:latin typeface="Calibri" panose="020F0502020204030204" pitchFamily="34" charset="0"/>
                </a:rPr>
                <a:t>faster per byte</a:t>
              </a:r>
            </a:p>
          </p:txBody>
        </p:sp>
        <p:sp>
          <p:nvSpPr>
            <p:cNvPr id="40978" name="AutoShape 21"/>
            <p:cNvSpPr>
              <a:spLocks noChangeArrowheads="1"/>
            </p:cNvSpPr>
            <p:nvPr/>
          </p:nvSpPr>
          <p:spPr bwMode="auto">
            <a:xfrm flipH="1">
              <a:off x="3072" y="672"/>
              <a:ext cx="2304" cy="480"/>
            </a:xfrm>
            <a:prstGeom prst="rightArrow">
              <a:avLst>
                <a:gd name="adj1" fmla="val 59583"/>
                <a:gd name="adj2" fmla="val 56467"/>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1800">
                  <a:solidFill>
                    <a:schemeClr val="bg1"/>
                  </a:solidFill>
                  <a:latin typeface="Calibri" panose="020F0502020204030204" pitchFamily="34" charset="0"/>
                </a:rPr>
                <a:t>cheaper per byte</a:t>
              </a:r>
            </a:p>
          </p:txBody>
        </p:sp>
      </p:grpSp>
      <p:sp>
        <p:nvSpPr>
          <p:cNvPr id="3" name="标题 2">
            <a:extLst>
              <a:ext uri="{FF2B5EF4-FFF2-40B4-BE49-F238E27FC236}">
                <a16:creationId xmlns:a16="http://schemas.microsoft.com/office/drawing/2014/main" id="{B19FA49E-E3F1-4032-8E42-102AC7367619}"/>
              </a:ext>
            </a:extLst>
          </p:cNvPr>
          <p:cNvSpPr>
            <a:spLocks noGrp="1"/>
          </p:cNvSpPr>
          <p:nvPr>
            <p:ph type="title"/>
          </p:nvPr>
        </p:nvSpPr>
        <p:spPr/>
        <p:txBody>
          <a:bodyPr/>
          <a:lstStyle/>
          <a:p>
            <a:r>
              <a:rPr lang="zh-CN" altLang="en-US" dirty="0"/>
              <a:t>存储层次架构</a:t>
            </a:r>
          </a:p>
        </p:txBody>
      </p:sp>
    </p:spTree>
    <p:extLst>
      <p:ext uri="{BB962C8B-B14F-4D97-AF65-F5344CB8AC3E}">
        <p14:creationId xmlns:p14="http://schemas.microsoft.com/office/powerpoint/2010/main" val="995182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Content Placeholder 2"/>
          <p:cNvSpPr>
            <a:spLocks noGrp="1"/>
          </p:cNvSpPr>
          <p:nvPr>
            <p:ph idx="1"/>
          </p:nvPr>
        </p:nvSpPr>
        <p:spPr>
          <a:xfrm>
            <a:off x="461913" y="1128928"/>
            <a:ext cx="8239028" cy="5359400"/>
          </a:xfrm>
        </p:spPr>
        <p:txBody>
          <a:bodyPr/>
          <a:lstStyle/>
          <a:p>
            <a:r>
              <a:rPr lang="zh-CN" altLang="en-US" sz="2800" dirty="0"/>
              <a:t>基本的权衡</a:t>
            </a:r>
            <a:endParaRPr lang="en-US" altLang="zh-CN" sz="2800" dirty="0"/>
          </a:p>
          <a:p>
            <a:pPr marL="628650" lvl="1" indent="-265113" eaLnBrk="1" hangingPunct="1">
              <a:spcBef>
                <a:spcPts val="60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快速存储</a:t>
            </a:r>
            <a:r>
              <a:rPr lang="en-US" altLang="zh-CN" kern="1200" dirty="0">
                <a:cs typeface="Calibri" panose="020F0502020204030204" pitchFamily="34" charset="0"/>
              </a:rPr>
              <a:t>: small</a:t>
            </a:r>
          </a:p>
          <a:p>
            <a:pPr marL="628650" lvl="1" indent="-265113" eaLnBrk="1" hangingPunct="1">
              <a:spcBef>
                <a:spcPts val="60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大容量存储</a:t>
            </a:r>
            <a:r>
              <a:rPr lang="en-US" altLang="zh-CN" kern="1200" dirty="0">
                <a:cs typeface="Calibri" panose="020F0502020204030204" pitchFamily="34" charset="0"/>
              </a:rPr>
              <a:t>: slow</a:t>
            </a:r>
          </a:p>
          <a:p>
            <a:r>
              <a:rPr lang="zh-CN" altLang="en-US" sz="2800" dirty="0"/>
              <a:t>理想方案</a:t>
            </a:r>
            <a:r>
              <a:rPr lang="en-US" altLang="zh-CN" sz="2800" dirty="0"/>
              <a:t>: </a:t>
            </a:r>
            <a:r>
              <a:rPr lang="zh-CN" altLang="en-US" sz="2800" dirty="0">
                <a:solidFill>
                  <a:srgbClr val="FF0000"/>
                </a:solidFill>
              </a:rPr>
              <a:t>存储层次架构</a:t>
            </a:r>
            <a:endParaRPr lang="en-US" altLang="zh-CN" sz="2800" dirty="0">
              <a:solidFill>
                <a:srgbClr val="FF0000"/>
              </a:solidFill>
            </a:endParaRPr>
          </a:p>
          <a:p>
            <a:pPr lvl="1"/>
            <a:endParaRPr lang="en-US" altLang="zh-CN" dirty="0"/>
          </a:p>
          <a:p>
            <a:pPr lvl="1"/>
            <a:endParaRPr lang="en-US" altLang="zh-CN" dirty="0"/>
          </a:p>
          <a:p>
            <a:pPr lvl="1"/>
            <a:endParaRPr lang="en-US" altLang="zh-CN" dirty="0"/>
          </a:p>
          <a:p>
            <a:pPr marL="457200" lvl="1" indent="0">
              <a:buNone/>
            </a:pPr>
            <a:endParaRPr lang="en-US" altLang="zh-CN" dirty="0"/>
          </a:p>
          <a:p>
            <a:r>
              <a:rPr lang="en-US" altLang="zh-CN" sz="2800" u="sng" dirty="0">
                <a:solidFill>
                  <a:srgbClr val="FF0000"/>
                </a:solidFill>
              </a:rPr>
              <a:t>Better Latency, cost, size, </a:t>
            </a:r>
          </a:p>
          <a:p>
            <a:pPr>
              <a:buFont typeface="Wingdings" panose="05000000000000000000" pitchFamily="2" charset="2"/>
              <a:buNone/>
            </a:pPr>
            <a:r>
              <a:rPr lang="en-US" altLang="zh-CN" sz="2800" dirty="0">
                <a:solidFill>
                  <a:srgbClr val="FF0000"/>
                </a:solidFill>
              </a:rPr>
              <a:t>    </a:t>
            </a:r>
            <a:r>
              <a:rPr lang="en-US" altLang="zh-CN" sz="2800" u="sng" dirty="0">
                <a:solidFill>
                  <a:srgbClr val="FF0000"/>
                </a:solidFill>
              </a:rPr>
              <a:t>bandwidth tradeoffs</a:t>
            </a:r>
          </a:p>
        </p:txBody>
      </p:sp>
      <p:sp>
        <p:nvSpPr>
          <p:cNvPr id="41989" name="Rectangle 5"/>
          <p:cNvSpPr>
            <a:spLocks noChangeArrowheads="1"/>
          </p:cNvSpPr>
          <p:nvPr/>
        </p:nvSpPr>
        <p:spPr bwMode="auto">
          <a:xfrm>
            <a:off x="1086544" y="3398838"/>
            <a:ext cx="887413" cy="1274762"/>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41990" name="Rectangle 6"/>
          <p:cNvSpPr>
            <a:spLocks noChangeArrowheads="1"/>
          </p:cNvSpPr>
          <p:nvPr/>
        </p:nvSpPr>
        <p:spPr bwMode="auto">
          <a:xfrm>
            <a:off x="5128181" y="2035175"/>
            <a:ext cx="1525032" cy="41560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41991" name="TextBox 7"/>
          <p:cNvSpPr txBox="1">
            <a:spLocks noChangeArrowheads="1"/>
          </p:cNvSpPr>
          <p:nvPr/>
        </p:nvSpPr>
        <p:spPr bwMode="auto">
          <a:xfrm>
            <a:off x="1188144" y="3833813"/>
            <a:ext cx="673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1800">
                <a:latin typeface="Arial" panose="020B0604020202020204" pitchFamily="34" charset="0"/>
                <a:cs typeface="Arial" panose="020B0604020202020204" pitchFamily="34" charset="0"/>
              </a:rPr>
              <a:t>CPU</a:t>
            </a:r>
          </a:p>
        </p:txBody>
      </p:sp>
      <p:sp>
        <p:nvSpPr>
          <p:cNvPr id="41992" name="TextBox 8"/>
          <p:cNvSpPr txBox="1">
            <a:spLocks noChangeArrowheads="1"/>
          </p:cNvSpPr>
          <p:nvPr/>
        </p:nvSpPr>
        <p:spPr bwMode="auto">
          <a:xfrm>
            <a:off x="5407680" y="3559175"/>
            <a:ext cx="10175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zh-CN" sz="1800" dirty="0">
                <a:latin typeface="Arial" panose="020B0604020202020204" pitchFamily="34" charset="0"/>
                <a:cs typeface="Arial" panose="020B0604020202020204" pitchFamily="34" charset="0"/>
              </a:rPr>
              <a:t>Main</a:t>
            </a:r>
          </a:p>
          <a:p>
            <a:pPr algn="ctr" eaLnBrk="1" hangingPunct="1">
              <a:spcBef>
                <a:spcPct val="0"/>
              </a:spcBef>
              <a:buClrTx/>
              <a:buSzTx/>
              <a:buFontTx/>
              <a:buNone/>
            </a:pPr>
            <a:r>
              <a:rPr lang="en-US" altLang="zh-CN" sz="1800" dirty="0">
                <a:latin typeface="Arial" panose="020B0604020202020204" pitchFamily="34" charset="0"/>
                <a:cs typeface="Arial" panose="020B0604020202020204" pitchFamily="34" charset="0"/>
              </a:rPr>
              <a:t>Memory</a:t>
            </a:r>
          </a:p>
          <a:p>
            <a:pPr algn="ctr" eaLnBrk="1" hangingPunct="1">
              <a:spcBef>
                <a:spcPct val="0"/>
              </a:spcBef>
              <a:buClrTx/>
              <a:buSzTx/>
              <a:buFontTx/>
              <a:buNone/>
            </a:pPr>
            <a:r>
              <a:rPr lang="en-US" altLang="zh-CN" sz="1800" dirty="0">
                <a:latin typeface="Arial" panose="020B0604020202020204" pitchFamily="34" charset="0"/>
                <a:cs typeface="Arial" panose="020B0604020202020204" pitchFamily="34" charset="0"/>
              </a:rPr>
              <a:t>(DRAM)</a:t>
            </a:r>
          </a:p>
          <a:p>
            <a:pPr algn="ctr" eaLnBrk="1" hangingPunct="1">
              <a:spcBef>
                <a:spcPct val="0"/>
              </a:spcBef>
              <a:buClrTx/>
              <a:buSzTx/>
              <a:buFontTx/>
              <a:buNone/>
            </a:pPr>
            <a:endParaRPr lang="en-US" altLang="zh-CN" sz="1800" dirty="0">
              <a:latin typeface="Arial" panose="020B0604020202020204" pitchFamily="34" charset="0"/>
              <a:cs typeface="Arial" panose="020B0604020202020204" pitchFamily="34" charset="0"/>
            </a:endParaRPr>
          </a:p>
        </p:txBody>
      </p:sp>
      <p:sp>
        <p:nvSpPr>
          <p:cNvPr id="41993" name="TextBox 9"/>
          <p:cNvSpPr txBox="1">
            <a:spLocks noChangeArrowheads="1"/>
          </p:cNvSpPr>
          <p:nvPr/>
        </p:nvSpPr>
        <p:spPr bwMode="auto">
          <a:xfrm>
            <a:off x="1284982" y="4202113"/>
            <a:ext cx="492125"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1800">
                <a:latin typeface="Arial" panose="020B0604020202020204" pitchFamily="34" charset="0"/>
                <a:cs typeface="Arial" panose="020B0604020202020204" pitchFamily="34" charset="0"/>
              </a:rPr>
              <a:t>RF</a:t>
            </a:r>
          </a:p>
        </p:txBody>
      </p:sp>
      <p:sp>
        <p:nvSpPr>
          <p:cNvPr id="41994" name="Rectangle 10"/>
          <p:cNvSpPr>
            <a:spLocks noChangeArrowheads="1"/>
          </p:cNvSpPr>
          <p:nvPr/>
        </p:nvSpPr>
        <p:spPr bwMode="auto">
          <a:xfrm>
            <a:off x="2126357" y="3398838"/>
            <a:ext cx="885825" cy="1274762"/>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41995" name="TextBox 11"/>
          <p:cNvSpPr txBox="1">
            <a:spLocks noChangeArrowheads="1"/>
          </p:cNvSpPr>
          <p:nvPr/>
        </p:nvSpPr>
        <p:spPr bwMode="auto">
          <a:xfrm>
            <a:off x="2126357" y="3833813"/>
            <a:ext cx="885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zh-CN" sz="1800">
                <a:latin typeface="Arial" panose="020B0604020202020204" pitchFamily="34" charset="0"/>
                <a:cs typeface="Arial" panose="020B0604020202020204" pitchFamily="34" charset="0"/>
              </a:rPr>
              <a:t>Cache</a:t>
            </a:r>
          </a:p>
        </p:txBody>
      </p:sp>
      <p:cxnSp>
        <p:nvCxnSpPr>
          <p:cNvPr id="41996" name="Straight Arrow Connector 12"/>
          <p:cNvCxnSpPr>
            <a:cxnSpLocks noChangeShapeType="1"/>
            <a:endCxn id="41994" idx="3"/>
          </p:cNvCxnSpPr>
          <p:nvPr/>
        </p:nvCxnSpPr>
        <p:spPr bwMode="auto">
          <a:xfrm flipH="1" flipV="1">
            <a:off x="3012182" y="4036219"/>
            <a:ext cx="2115999" cy="794"/>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41997" name="Rectangle 13"/>
          <p:cNvSpPr>
            <a:spLocks noChangeArrowheads="1"/>
          </p:cNvSpPr>
          <p:nvPr/>
        </p:nvSpPr>
        <p:spPr bwMode="auto">
          <a:xfrm>
            <a:off x="6778625" y="996950"/>
            <a:ext cx="1667791" cy="51943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41998" name="TextBox 14"/>
          <p:cNvSpPr txBox="1">
            <a:spLocks noChangeArrowheads="1"/>
          </p:cNvSpPr>
          <p:nvPr/>
        </p:nvSpPr>
        <p:spPr bwMode="auto">
          <a:xfrm>
            <a:off x="7037747" y="3235325"/>
            <a:ext cx="11969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zh-CN" sz="1800" dirty="0">
                <a:latin typeface="Arial" panose="020B0604020202020204" pitchFamily="34" charset="0"/>
                <a:cs typeface="Arial" panose="020B0604020202020204" pitchFamily="34" charset="0"/>
              </a:rPr>
              <a:t>Hard Disk</a:t>
            </a:r>
          </a:p>
          <a:p>
            <a:pPr algn="ctr" eaLnBrk="1" hangingPunct="1">
              <a:spcBef>
                <a:spcPct val="0"/>
              </a:spcBef>
              <a:buClrTx/>
              <a:buSzTx/>
              <a:buFontTx/>
              <a:buNone/>
            </a:pPr>
            <a:endParaRPr lang="en-US" altLang="zh-CN" sz="1800" dirty="0">
              <a:latin typeface="Arial" panose="020B0604020202020204" pitchFamily="34" charset="0"/>
              <a:cs typeface="Arial" panose="020B0604020202020204" pitchFamily="34" charset="0"/>
            </a:endParaRPr>
          </a:p>
        </p:txBody>
      </p:sp>
      <p:cxnSp>
        <p:nvCxnSpPr>
          <p:cNvPr id="41999" name="Straight Arrow Connector 15"/>
          <p:cNvCxnSpPr>
            <a:cxnSpLocks noChangeShapeType="1"/>
            <a:stCxn id="41995" idx="1"/>
          </p:cNvCxnSpPr>
          <p:nvPr/>
        </p:nvCxnSpPr>
        <p:spPr bwMode="auto">
          <a:xfrm rot="10800000" flipV="1">
            <a:off x="1973957" y="4017963"/>
            <a:ext cx="152400" cy="7937"/>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3" name="标题 2">
            <a:extLst>
              <a:ext uri="{FF2B5EF4-FFF2-40B4-BE49-F238E27FC236}">
                <a16:creationId xmlns:a16="http://schemas.microsoft.com/office/drawing/2014/main" id="{2E7DC0DD-77C0-415E-A96A-9600D298FA06}"/>
              </a:ext>
            </a:extLst>
          </p:cNvPr>
          <p:cNvSpPr>
            <a:spLocks noGrp="1"/>
          </p:cNvSpPr>
          <p:nvPr>
            <p:ph type="title"/>
          </p:nvPr>
        </p:nvSpPr>
        <p:spPr/>
        <p:txBody>
          <a:bodyPr/>
          <a:lstStyle/>
          <a:p>
            <a:r>
              <a:rPr lang="zh-CN" altLang="en-US" dirty="0"/>
              <a:t>存储层次架构</a:t>
            </a:r>
          </a:p>
        </p:txBody>
      </p:sp>
    </p:spTree>
    <p:extLst>
      <p:ext uri="{BB962C8B-B14F-4D97-AF65-F5344CB8AC3E}">
        <p14:creationId xmlns:p14="http://schemas.microsoft.com/office/powerpoint/2010/main" val="32227249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2"/>
          <p:cNvSpPr>
            <a:spLocks noGrp="1"/>
          </p:cNvSpPr>
          <p:nvPr>
            <p:ph idx="1"/>
          </p:nvPr>
        </p:nvSpPr>
        <p:spPr>
          <a:xfrm>
            <a:off x="515953" y="996950"/>
            <a:ext cx="8203842" cy="5194300"/>
          </a:xfrm>
        </p:spPr>
        <p:txBody>
          <a:bodyPr/>
          <a:lstStyle/>
          <a:p>
            <a:r>
              <a:rPr lang="en-US" altLang="zh-CN" sz="2800" dirty="0">
                <a:solidFill>
                  <a:srgbClr val="FF0000"/>
                </a:solidFill>
              </a:rPr>
              <a:t>Temporal Locality:  </a:t>
            </a:r>
            <a:r>
              <a:rPr lang="zh-CN" altLang="en-US" sz="2800" dirty="0"/>
              <a:t>当前所访问的指令或者数据不久会被再次访问</a:t>
            </a:r>
            <a:r>
              <a:rPr lang="en-US" altLang="zh-CN" sz="2800" dirty="0"/>
              <a:t> </a:t>
            </a:r>
          </a:p>
          <a:p>
            <a:r>
              <a:rPr lang="en-US" altLang="zh-CN" sz="2800" dirty="0">
                <a:solidFill>
                  <a:srgbClr val="FF0000"/>
                </a:solidFill>
              </a:rPr>
              <a:t>Spatial Locality:  </a:t>
            </a:r>
            <a:r>
              <a:rPr lang="zh-CN" altLang="en-US" sz="2800" dirty="0"/>
              <a:t>当前所访问的指令或者数据的周边数据，在不久的将来会被访问。</a:t>
            </a:r>
            <a:endParaRPr lang="en-US" altLang="zh-CN"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53" y="3352800"/>
            <a:ext cx="8405543"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标题 2">
            <a:extLst>
              <a:ext uri="{FF2B5EF4-FFF2-40B4-BE49-F238E27FC236}">
                <a16:creationId xmlns:a16="http://schemas.microsoft.com/office/drawing/2014/main" id="{ABDFF897-C103-4285-994E-926F9D428B11}"/>
              </a:ext>
            </a:extLst>
          </p:cNvPr>
          <p:cNvSpPr>
            <a:spLocks noGrp="1"/>
          </p:cNvSpPr>
          <p:nvPr>
            <p:ph type="title"/>
          </p:nvPr>
        </p:nvSpPr>
        <p:spPr/>
        <p:txBody>
          <a:bodyPr/>
          <a:lstStyle/>
          <a:p>
            <a:r>
              <a:rPr lang="zh-CN" altLang="en-US" dirty="0"/>
              <a:t>局部性原理</a:t>
            </a:r>
          </a:p>
        </p:txBody>
      </p:sp>
    </p:spTree>
    <p:extLst>
      <p:ext uri="{BB962C8B-B14F-4D97-AF65-F5344CB8AC3E}">
        <p14:creationId xmlns:p14="http://schemas.microsoft.com/office/powerpoint/2010/main" val="147019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ntent Placeholder 2"/>
          <p:cNvSpPr>
            <a:spLocks noGrp="1"/>
          </p:cNvSpPr>
          <p:nvPr>
            <p:ph idx="1"/>
          </p:nvPr>
        </p:nvSpPr>
        <p:spPr>
          <a:xfrm>
            <a:off x="461912" y="996950"/>
            <a:ext cx="8229601" cy="5194300"/>
          </a:xfrm>
        </p:spPr>
        <p:txBody>
          <a:bodyPr/>
          <a:lstStyle/>
          <a:p>
            <a:pPr>
              <a:spcBef>
                <a:spcPts val="600"/>
              </a:spcBef>
              <a:spcAft>
                <a:spcPts val="600"/>
              </a:spcAft>
            </a:pPr>
            <a:r>
              <a:rPr lang="zh-CN" altLang="en-US" sz="2800" dirty="0"/>
              <a:t>一个典型程序的存储器访问序列存在大量局部性</a:t>
            </a:r>
            <a:endParaRPr lang="en-US" altLang="zh-CN" sz="2800" dirty="0"/>
          </a:p>
          <a:p>
            <a:pPr marL="628650" lvl="1" indent="-265113" eaLnBrk="1" hangingPunct="1">
              <a:spcBef>
                <a:spcPts val="600"/>
              </a:spcBef>
              <a:spcAft>
                <a:spcPts val="600"/>
              </a:spcAft>
              <a:buClr>
                <a:schemeClr val="tx1"/>
              </a:buClr>
              <a:buFont typeface="Tahoma" panose="020B0604030504040204" pitchFamily="34" charset="0"/>
              <a:buChar char="−"/>
            </a:pPr>
            <a:r>
              <a:rPr lang="en-US" altLang="zh-CN" dirty="0"/>
              <a:t> </a:t>
            </a:r>
            <a:r>
              <a:rPr lang="zh-CN" altLang="en-US" kern="1200" dirty="0">
                <a:cs typeface="Calibri" panose="020F0502020204030204" pitchFamily="34" charset="0"/>
              </a:rPr>
              <a:t>因为典型的程序由大量的</a:t>
            </a:r>
            <a:r>
              <a:rPr lang="en-US" altLang="en-US" kern="1200" dirty="0">
                <a:cs typeface="Calibri" panose="020F0502020204030204" pitchFamily="34" charset="0"/>
              </a:rPr>
              <a:t>“</a:t>
            </a:r>
            <a:r>
              <a:rPr lang="en-US" altLang="zh-CN" kern="1200" dirty="0">
                <a:cs typeface="Calibri" panose="020F0502020204030204" pitchFamily="34" charset="0"/>
              </a:rPr>
              <a:t>loops</a:t>
            </a:r>
            <a:r>
              <a:rPr lang="en-US" altLang="en-US" kern="1200" dirty="0">
                <a:cs typeface="Calibri" panose="020F0502020204030204" pitchFamily="34" charset="0"/>
              </a:rPr>
              <a:t>”</a:t>
            </a:r>
            <a:r>
              <a:rPr lang="zh-CN" altLang="en-US" kern="1200" dirty="0">
                <a:cs typeface="Calibri" panose="020F0502020204030204" pitchFamily="34" charset="0"/>
              </a:rPr>
              <a:t>构成</a:t>
            </a:r>
            <a:endParaRPr lang="en-US" altLang="zh-CN" kern="1200" dirty="0">
              <a:cs typeface="Calibri" panose="020F0502020204030204" pitchFamily="34" charset="0"/>
            </a:endParaRPr>
          </a:p>
          <a:p>
            <a:pPr>
              <a:spcBef>
                <a:spcPts val="600"/>
              </a:spcBef>
              <a:spcAft>
                <a:spcPts val="600"/>
              </a:spcAft>
            </a:pPr>
            <a:r>
              <a:rPr lang="en-US" altLang="zh-CN" sz="2800" dirty="0"/>
              <a:t>Temporal: </a:t>
            </a:r>
            <a:r>
              <a:rPr lang="zh-CN" altLang="en-US" sz="2800" dirty="0"/>
              <a:t>一个程序倾向于</a:t>
            </a:r>
            <a:r>
              <a:rPr lang="zh-CN" altLang="en-US" sz="2800" dirty="0">
                <a:solidFill>
                  <a:srgbClr val="FF0000"/>
                </a:solidFill>
              </a:rPr>
              <a:t>多次访问相同的存储位置</a:t>
            </a:r>
            <a:r>
              <a:rPr lang="zh-CN" altLang="en-US" sz="2800" dirty="0"/>
              <a:t>，并且是在一个小的时间窗口内。</a:t>
            </a:r>
            <a:endParaRPr lang="en-US" altLang="zh-CN" sz="2800" dirty="0"/>
          </a:p>
          <a:p>
            <a:pPr>
              <a:spcBef>
                <a:spcPts val="600"/>
              </a:spcBef>
              <a:spcAft>
                <a:spcPts val="600"/>
              </a:spcAft>
            </a:pPr>
            <a:r>
              <a:rPr lang="en-US" altLang="zh-CN" sz="2800" dirty="0"/>
              <a:t>Spatial: </a:t>
            </a:r>
            <a:r>
              <a:rPr lang="zh-CN" altLang="en-US" sz="2800" dirty="0"/>
              <a:t>一个程序倾向于</a:t>
            </a:r>
            <a:r>
              <a:rPr lang="zh-CN" altLang="en-US" sz="2800" dirty="0">
                <a:solidFill>
                  <a:srgbClr val="FF0000"/>
                </a:solidFill>
              </a:rPr>
              <a:t>一次连续访问一组存储位置</a:t>
            </a:r>
            <a:r>
              <a:rPr lang="en-US" altLang="zh-CN" sz="2800" dirty="0">
                <a:solidFill>
                  <a:srgbClr val="FF0000"/>
                </a:solidFill>
              </a:rPr>
              <a:t> </a:t>
            </a:r>
          </a:p>
          <a:p>
            <a:pPr marL="628650" lvl="1" indent="-265113" eaLnBrk="1" hangingPunct="1">
              <a:spcBef>
                <a:spcPts val="60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例如指令存储器的访问</a:t>
            </a:r>
            <a:r>
              <a:rPr lang="en-US" altLang="zh-CN" kern="1200" dirty="0">
                <a:cs typeface="Calibri" panose="020F0502020204030204" pitchFamily="34" charset="0"/>
              </a:rPr>
              <a:t> </a:t>
            </a:r>
          </a:p>
          <a:p>
            <a:pPr marL="628650" lvl="1" indent="-265113" eaLnBrk="1" hangingPunct="1">
              <a:spcBef>
                <a:spcPts val="60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数组或数据结构的访问</a:t>
            </a:r>
            <a:endParaRPr lang="en-US" altLang="zh-CN" kern="1200" dirty="0">
              <a:cs typeface="Calibri" panose="020F0502020204030204" pitchFamily="34" charset="0"/>
            </a:endParaRPr>
          </a:p>
          <a:p>
            <a:pPr>
              <a:spcBef>
                <a:spcPts val="600"/>
              </a:spcBef>
              <a:spcAft>
                <a:spcPts val="600"/>
              </a:spcAft>
            </a:pPr>
            <a:endParaRPr lang="en-US" altLang="zh-CN" dirty="0"/>
          </a:p>
        </p:txBody>
      </p:sp>
      <p:sp>
        <p:nvSpPr>
          <p:cNvPr id="3" name="标题 2">
            <a:extLst>
              <a:ext uri="{FF2B5EF4-FFF2-40B4-BE49-F238E27FC236}">
                <a16:creationId xmlns:a16="http://schemas.microsoft.com/office/drawing/2014/main" id="{8298411F-6BAF-4070-B511-2A5F644D839A}"/>
              </a:ext>
            </a:extLst>
          </p:cNvPr>
          <p:cNvSpPr>
            <a:spLocks noGrp="1"/>
          </p:cNvSpPr>
          <p:nvPr>
            <p:ph type="title"/>
          </p:nvPr>
        </p:nvSpPr>
        <p:spPr/>
        <p:txBody>
          <a:bodyPr/>
          <a:lstStyle/>
          <a:p>
            <a:r>
              <a:rPr lang="zh-CN" altLang="en-US" dirty="0" smtClean="0"/>
              <a:t>访存行为的局部</a:t>
            </a:r>
            <a:r>
              <a:rPr lang="zh-CN" altLang="en-US" dirty="0"/>
              <a:t>性</a:t>
            </a:r>
          </a:p>
        </p:txBody>
      </p:sp>
    </p:spTree>
    <p:extLst>
      <p:ext uri="{BB962C8B-B14F-4D97-AF65-F5344CB8AC3E}">
        <p14:creationId xmlns:p14="http://schemas.microsoft.com/office/powerpoint/2010/main" val="1182926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58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758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58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5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58614"/>
            <a:ext cx="8229600" cy="922114"/>
          </a:xfrm>
        </p:spPr>
        <p:txBody>
          <a:bodyPr/>
          <a:lstStyle/>
          <a:p>
            <a:r>
              <a:rPr lang="zh-CN" altLang="en-US" dirty="0"/>
              <a:t>高速缓存基础</a:t>
            </a:r>
            <a:endParaRPr lang="en-US" altLang="zh-CN" dirty="0"/>
          </a:p>
        </p:txBody>
      </p:sp>
      <p:sp>
        <p:nvSpPr>
          <p:cNvPr id="68610" name="Content Placeholder 2"/>
          <p:cNvSpPr>
            <a:spLocks noGrp="1"/>
          </p:cNvSpPr>
          <p:nvPr>
            <p:ph idx="1"/>
          </p:nvPr>
        </p:nvSpPr>
        <p:spPr>
          <a:xfrm>
            <a:off x="457200" y="996950"/>
            <a:ext cx="8382000" cy="5194300"/>
          </a:xfrm>
        </p:spPr>
        <p:txBody>
          <a:bodyPr/>
          <a:lstStyle/>
          <a:p>
            <a:pPr>
              <a:spcBef>
                <a:spcPts val="600"/>
              </a:spcBef>
              <a:spcAft>
                <a:spcPts val="600"/>
              </a:spcAft>
            </a:pPr>
            <a:r>
              <a:rPr lang="zh-CN" altLang="en-US" sz="2800" b="1" dirty="0"/>
              <a:t>想法</a:t>
            </a:r>
            <a:r>
              <a:rPr lang="en-US" altLang="zh-CN" sz="2800" b="1" dirty="0"/>
              <a:t>1: </a:t>
            </a:r>
            <a:r>
              <a:rPr lang="zh-CN" altLang="en-US" sz="2800" dirty="0"/>
              <a:t>将最近访问的数据存放于一个</a:t>
            </a:r>
            <a:r>
              <a:rPr lang="zh-CN" altLang="en-US" sz="2800" dirty="0">
                <a:solidFill>
                  <a:srgbClr val="FF0000"/>
                </a:solidFill>
              </a:rPr>
              <a:t>自动管理的快速存储里</a:t>
            </a:r>
            <a:r>
              <a:rPr lang="en-US" altLang="zh-CN" sz="2800" b="1" dirty="0">
                <a:solidFill>
                  <a:srgbClr val="C00000"/>
                </a:solidFill>
              </a:rPr>
              <a:t> </a:t>
            </a:r>
            <a:r>
              <a:rPr lang="en-US" altLang="zh-CN" sz="2800" dirty="0"/>
              <a:t>(called cache)</a:t>
            </a:r>
          </a:p>
          <a:p>
            <a:pPr>
              <a:spcBef>
                <a:spcPts val="600"/>
              </a:spcBef>
              <a:spcAft>
                <a:spcPts val="600"/>
              </a:spcAft>
            </a:pPr>
            <a:r>
              <a:rPr lang="zh-CN" altLang="en-US" sz="2800" b="1" dirty="0"/>
              <a:t>期望</a:t>
            </a:r>
            <a:r>
              <a:rPr lang="en-US" altLang="zh-CN" sz="2800" b="1" dirty="0"/>
              <a:t>: </a:t>
            </a:r>
            <a:r>
              <a:rPr lang="zh-CN" altLang="en-US" sz="2800" dirty="0"/>
              <a:t>所保存的数据在不久会被再次访问</a:t>
            </a:r>
            <a:endParaRPr lang="en-US" altLang="zh-CN" sz="2800" dirty="0"/>
          </a:p>
          <a:p>
            <a:pPr>
              <a:spcBef>
                <a:spcPts val="600"/>
              </a:spcBef>
              <a:spcAft>
                <a:spcPts val="600"/>
              </a:spcAft>
            </a:pPr>
            <a:r>
              <a:rPr lang="en-US" altLang="zh-CN" sz="2800" dirty="0">
                <a:solidFill>
                  <a:schemeClr val="tx1">
                    <a:lumMod val="95000"/>
                    <a:lumOff val="5000"/>
                  </a:schemeClr>
                </a:solidFill>
              </a:rPr>
              <a:t>Temporal locality </a:t>
            </a:r>
            <a:r>
              <a:rPr lang="zh-CN" altLang="en-US" sz="2800" dirty="0"/>
              <a:t>原理</a:t>
            </a:r>
            <a:endParaRPr lang="en-US" altLang="zh-CN" sz="2800" dirty="0"/>
          </a:p>
          <a:p>
            <a:pPr marL="628650" lvl="1" indent="-265113" eaLnBrk="1" hangingPunct="1">
              <a:spcBef>
                <a:spcPts val="60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首次在</a:t>
            </a:r>
            <a:r>
              <a:rPr lang="en-US" altLang="zh-CN" kern="1200" dirty="0">
                <a:cs typeface="Calibri" panose="020F0502020204030204" pitchFamily="34" charset="0"/>
                <a:hlinkClick r:id="rId2"/>
              </a:rPr>
              <a:t>Maurice Wilkes</a:t>
            </a:r>
            <a:r>
              <a:rPr lang="zh-CN" altLang="en-US" kern="1200" dirty="0">
                <a:cs typeface="Calibri" panose="020F0502020204030204" pitchFamily="34" charset="0"/>
              </a:rPr>
              <a:t>的论文里提出</a:t>
            </a:r>
            <a:r>
              <a:rPr lang="en-US" altLang="zh-CN" kern="1200" dirty="0">
                <a:cs typeface="Calibri" panose="020F0502020204030204" pitchFamily="34" charset="0"/>
              </a:rPr>
              <a:t>: </a:t>
            </a:r>
          </a:p>
          <a:p>
            <a:pPr lvl="2">
              <a:spcBef>
                <a:spcPts val="600"/>
              </a:spcBef>
              <a:spcAft>
                <a:spcPts val="600"/>
              </a:spcAft>
              <a:buFont typeface="Arial" panose="020B0604020202020204" pitchFamily="34" charset="0"/>
              <a:buChar char="•"/>
            </a:pPr>
            <a:r>
              <a:rPr lang="en-US" altLang="zh-CN" sz="2000" dirty="0"/>
              <a:t>Wilkes, </a:t>
            </a:r>
            <a:r>
              <a:rPr lang="ja-JP" altLang="en-US" sz="2000" dirty="0"/>
              <a:t>“</a:t>
            </a:r>
            <a:r>
              <a:rPr lang="en-US" altLang="ja-JP" sz="2000" dirty="0">
                <a:solidFill>
                  <a:srgbClr val="FF0000"/>
                </a:solidFill>
              </a:rPr>
              <a:t>Slave Memories and Dynamic Storage Allocation</a:t>
            </a:r>
            <a:r>
              <a:rPr lang="en-US" altLang="ja-JP" sz="2000" dirty="0"/>
              <a:t>,</a:t>
            </a:r>
            <a:r>
              <a:rPr lang="ja-JP" altLang="en-US" sz="2000" dirty="0"/>
              <a:t>”</a:t>
            </a:r>
            <a:r>
              <a:rPr lang="en-US" altLang="ja-JP" sz="2000" dirty="0"/>
              <a:t> IEEE Trans. </a:t>
            </a:r>
            <a:r>
              <a:rPr lang="en-US" altLang="zh-CN" sz="2000" dirty="0"/>
              <a:t>o</a:t>
            </a:r>
            <a:r>
              <a:rPr lang="en-US" altLang="ja-JP" sz="2000" dirty="0"/>
              <a:t>n Electronic Computers, 1965.</a:t>
            </a:r>
          </a:p>
          <a:p>
            <a:pPr lvl="2">
              <a:spcBef>
                <a:spcPts val="600"/>
              </a:spcBef>
              <a:spcAft>
                <a:spcPts val="600"/>
              </a:spcAft>
              <a:buFont typeface="Arial" panose="020B0604020202020204" pitchFamily="34" charset="0"/>
              <a:buChar char="•"/>
            </a:pPr>
            <a:r>
              <a:rPr lang="ja-JP" altLang="en-US" sz="2000" dirty="0"/>
              <a:t>“</a:t>
            </a:r>
            <a:r>
              <a:rPr lang="en-US" altLang="ja-JP" sz="2000" dirty="0"/>
              <a:t>The use is discussed of a fast core memory of, say 32000 words as a slave to a slower core memory of, say, one million words </a:t>
            </a:r>
            <a:r>
              <a:rPr lang="en-US" altLang="ja-JP" sz="2000" b="1" dirty="0">
                <a:solidFill>
                  <a:srgbClr val="FF0000"/>
                </a:solidFill>
              </a:rPr>
              <a:t>in such a way that in practical cases the effective access time is nearer that of the fast memory than that of the slow memory</a:t>
            </a:r>
            <a:r>
              <a:rPr lang="en-US" altLang="ja-JP" sz="2000" dirty="0"/>
              <a:t>.</a:t>
            </a:r>
            <a:r>
              <a:rPr lang="ja-JP" altLang="en-US" sz="2000" dirty="0"/>
              <a:t>”</a:t>
            </a:r>
            <a:endParaRPr lang="en-US" altLang="ja-JP" sz="2000" dirty="0"/>
          </a:p>
          <a:p>
            <a:pPr lvl="1">
              <a:spcBef>
                <a:spcPts val="600"/>
              </a:spcBef>
              <a:spcAft>
                <a:spcPts val="600"/>
              </a:spcAft>
            </a:pPr>
            <a:endParaRPr lang="en-US" altLang="zh-CN" dirty="0"/>
          </a:p>
          <a:p>
            <a:pPr>
              <a:spcBef>
                <a:spcPts val="600"/>
              </a:spcBef>
              <a:spcAft>
                <a:spcPts val="600"/>
              </a:spcAft>
            </a:pPr>
            <a:endParaRPr lang="en-US" altLang="zh-CN" dirty="0"/>
          </a:p>
        </p:txBody>
      </p:sp>
    </p:spTree>
    <p:extLst>
      <p:ext uri="{BB962C8B-B14F-4D97-AF65-F5344CB8AC3E}">
        <p14:creationId xmlns:p14="http://schemas.microsoft.com/office/powerpoint/2010/main" val="16256752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61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61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6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ntent Placeholder 2"/>
          <p:cNvSpPr>
            <a:spLocks noGrp="1"/>
          </p:cNvSpPr>
          <p:nvPr>
            <p:ph idx="1"/>
          </p:nvPr>
        </p:nvSpPr>
        <p:spPr>
          <a:xfrm>
            <a:off x="457200" y="996950"/>
            <a:ext cx="8229600" cy="5194300"/>
          </a:xfrm>
        </p:spPr>
        <p:txBody>
          <a:bodyPr/>
          <a:lstStyle/>
          <a:p>
            <a:pPr>
              <a:spcBef>
                <a:spcPts val="600"/>
              </a:spcBef>
              <a:spcAft>
                <a:spcPts val="600"/>
              </a:spcAft>
            </a:pPr>
            <a:r>
              <a:rPr lang="zh-CN" altLang="en-US" sz="2800" b="1" dirty="0"/>
              <a:t>想法</a:t>
            </a:r>
            <a:r>
              <a:rPr lang="en-US" altLang="zh-CN" sz="2800" b="1" dirty="0"/>
              <a:t>2: </a:t>
            </a:r>
            <a:r>
              <a:rPr lang="zh-CN" altLang="en-US" sz="2800" dirty="0"/>
              <a:t>将地址相邻于当前所访问的数据的内容保存在一个自动管理的快速存储器中</a:t>
            </a:r>
            <a:endParaRPr lang="en-US" altLang="zh-CN" sz="2800" dirty="0"/>
          </a:p>
          <a:p>
            <a:pPr marL="628650" lvl="1" indent="-265113" eaLnBrk="1" hangingPunct="1">
              <a:spcBef>
                <a:spcPts val="60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将存储器逻辑地划分为大小相同的块</a:t>
            </a:r>
            <a:endParaRPr lang="en-US" altLang="zh-CN" kern="1200" dirty="0">
              <a:cs typeface="Calibri" panose="020F0502020204030204" pitchFamily="34" charset="0"/>
            </a:endParaRPr>
          </a:p>
          <a:p>
            <a:pPr marL="628650" lvl="1" indent="-265113" eaLnBrk="1" hangingPunct="1">
              <a:spcBef>
                <a:spcPts val="60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将访问的块整个取到高速缓存里</a:t>
            </a:r>
            <a:endParaRPr lang="en-US" altLang="zh-CN" kern="1200" dirty="0">
              <a:cs typeface="Calibri" panose="020F0502020204030204" pitchFamily="34" charset="0"/>
            </a:endParaRPr>
          </a:p>
          <a:p>
            <a:pPr>
              <a:spcBef>
                <a:spcPts val="600"/>
              </a:spcBef>
              <a:spcAft>
                <a:spcPts val="600"/>
              </a:spcAft>
            </a:pPr>
            <a:r>
              <a:rPr lang="zh-CN" altLang="en-US" sz="2800" b="1" dirty="0"/>
              <a:t>期望</a:t>
            </a:r>
            <a:r>
              <a:rPr lang="en-US" altLang="zh-CN" sz="2800" b="1" dirty="0"/>
              <a:t>: </a:t>
            </a:r>
            <a:r>
              <a:rPr lang="zh-CN" altLang="en-US" sz="2800" dirty="0">
                <a:solidFill>
                  <a:srgbClr val="FF0000"/>
                </a:solidFill>
              </a:rPr>
              <a:t>附近的数据在不久会被访问</a:t>
            </a:r>
            <a:endParaRPr lang="en-US" altLang="zh-CN" sz="2800" dirty="0">
              <a:solidFill>
                <a:srgbClr val="FF0000"/>
              </a:solidFill>
            </a:endParaRPr>
          </a:p>
          <a:p>
            <a:pPr>
              <a:spcBef>
                <a:spcPts val="600"/>
              </a:spcBef>
              <a:spcAft>
                <a:spcPts val="600"/>
              </a:spcAft>
            </a:pPr>
            <a:r>
              <a:rPr lang="en-US" altLang="zh-CN" sz="2800" dirty="0">
                <a:solidFill>
                  <a:schemeClr val="tx1">
                    <a:lumMod val="95000"/>
                    <a:lumOff val="5000"/>
                  </a:schemeClr>
                </a:solidFill>
              </a:rPr>
              <a:t>Spatial locality</a:t>
            </a:r>
            <a:r>
              <a:rPr lang="zh-CN" altLang="en-US" sz="2800" dirty="0">
                <a:solidFill>
                  <a:schemeClr val="tx1">
                    <a:lumMod val="95000"/>
                    <a:lumOff val="5000"/>
                  </a:schemeClr>
                </a:solidFill>
              </a:rPr>
              <a:t>原理</a:t>
            </a:r>
            <a:endParaRPr lang="en-US" altLang="zh-CN" sz="2800" dirty="0">
              <a:solidFill>
                <a:schemeClr val="tx1">
                  <a:lumMod val="95000"/>
                  <a:lumOff val="5000"/>
                </a:schemeClr>
              </a:solidFill>
            </a:endParaRPr>
          </a:p>
          <a:p>
            <a:pPr marL="628650" lvl="1" indent="-265113" eaLnBrk="1" hangingPunct="1">
              <a:spcBef>
                <a:spcPts val="60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首次在</a:t>
            </a:r>
            <a:r>
              <a:rPr lang="en-US" altLang="zh-CN" kern="1200" dirty="0">
                <a:cs typeface="Calibri" panose="020F0502020204030204" pitchFamily="34" charset="0"/>
              </a:rPr>
              <a:t>IBM 360/85</a:t>
            </a:r>
            <a:r>
              <a:rPr lang="zh-CN" altLang="en-US" kern="1200" dirty="0">
                <a:cs typeface="Calibri" panose="020F0502020204030204" pitchFamily="34" charset="0"/>
              </a:rPr>
              <a:t>里实现 </a:t>
            </a:r>
            <a:r>
              <a:rPr lang="en-US" altLang="zh-CN" kern="1200" dirty="0">
                <a:cs typeface="Calibri" panose="020F0502020204030204" pitchFamily="34" charset="0"/>
              </a:rPr>
              <a:t>[Product]</a:t>
            </a:r>
          </a:p>
          <a:p>
            <a:pPr lvl="2">
              <a:spcBef>
                <a:spcPts val="600"/>
              </a:spcBef>
              <a:spcAft>
                <a:spcPts val="600"/>
              </a:spcAft>
              <a:buFont typeface="Arial" panose="020B0604020202020204" pitchFamily="34" charset="0"/>
              <a:buChar char="•"/>
            </a:pPr>
            <a:r>
              <a:rPr lang="en-US" altLang="zh-CN" sz="2000" dirty="0"/>
              <a:t>16 Kbyte cache with 64 byte blocks</a:t>
            </a:r>
          </a:p>
          <a:p>
            <a:pPr lvl="2">
              <a:spcBef>
                <a:spcPts val="600"/>
              </a:spcBef>
              <a:spcAft>
                <a:spcPts val="600"/>
              </a:spcAft>
              <a:buFont typeface="Arial" panose="020B0604020202020204" pitchFamily="34" charset="0"/>
              <a:buChar char="•"/>
            </a:pPr>
            <a:r>
              <a:rPr lang="en-US" altLang="zh-CN" sz="2000" dirty="0" err="1"/>
              <a:t>Liptay</a:t>
            </a:r>
            <a:r>
              <a:rPr lang="en-US" altLang="zh-CN" sz="2000" dirty="0"/>
              <a:t>, </a:t>
            </a:r>
            <a:r>
              <a:rPr lang="ja-JP" altLang="en-US" sz="2000" dirty="0"/>
              <a:t>“</a:t>
            </a:r>
            <a:r>
              <a:rPr lang="en-US" altLang="ja-JP" sz="2000" dirty="0">
                <a:solidFill>
                  <a:srgbClr val="FF0000"/>
                </a:solidFill>
              </a:rPr>
              <a:t>Structural aspects of the System/360 Model 85 II: the cache</a:t>
            </a:r>
            <a:r>
              <a:rPr lang="en-US" altLang="ja-JP" sz="2000" dirty="0"/>
              <a:t>,</a:t>
            </a:r>
            <a:r>
              <a:rPr lang="ja-JP" altLang="en-US" sz="2000" dirty="0"/>
              <a:t>”</a:t>
            </a:r>
            <a:r>
              <a:rPr lang="en-US" altLang="ja-JP" sz="2000" dirty="0"/>
              <a:t> IBM Systems Journal, 1968.</a:t>
            </a:r>
          </a:p>
          <a:p>
            <a:pPr>
              <a:spcBef>
                <a:spcPts val="600"/>
              </a:spcBef>
              <a:spcAft>
                <a:spcPts val="600"/>
              </a:spcAft>
            </a:pPr>
            <a:endParaRPr lang="en-US" altLang="zh-CN" dirty="0"/>
          </a:p>
        </p:txBody>
      </p:sp>
      <p:sp>
        <p:nvSpPr>
          <p:cNvPr id="6" name="Title 1">
            <a:extLst>
              <a:ext uri="{FF2B5EF4-FFF2-40B4-BE49-F238E27FC236}">
                <a16:creationId xmlns:a16="http://schemas.microsoft.com/office/drawing/2014/main" id="{6172B543-3B34-4B70-8272-AC5728C08020}"/>
              </a:ext>
            </a:extLst>
          </p:cNvPr>
          <p:cNvSpPr>
            <a:spLocks noGrp="1"/>
          </p:cNvSpPr>
          <p:nvPr>
            <p:ph type="title"/>
          </p:nvPr>
        </p:nvSpPr>
        <p:spPr>
          <a:xfrm>
            <a:off x="457200" y="58614"/>
            <a:ext cx="8229600" cy="922114"/>
          </a:xfrm>
        </p:spPr>
        <p:txBody>
          <a:bodyPr/>
          <a:lstStyle/>
          <a:p>
            <a:r>
              <a:rPr lang="zh-CN" altLang="en-US" dirty="0"/>
              <a:t>高速缓存基础</a:t>
            </a:r>
            <a:endParaRPr lang="en-US" altLang="zh-CN" dirty="0"/>
          </a:p>
        </p:txBody>
      </p:sp>
    </p:spTree>
    <p:extLst>
      <p:ext uri="{BB962C8B-B14F-4D97-AF65-F5344CB8AC3E}">
        <p14:creationId xmlns:p14="http://schemas.microsoft.com/office/powerpoint/2010/main" val="16887803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63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63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63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57200" y="116632"/>
            <a:ext cx="8229600" cy="922114"/>
          </a:xfrm>
        </p:spPr>
        <p:txBody>
          <a:bodyPr/>
          <a:lstStyle/>
          <a:p>
            <a:r>
              <a:rPr lang="zh-CN" altLang="en-US" dirty="0"/>
              <a:t>流水线中的高速缓存</a:t>
            </a:r>
            <a:endParaRPr lang="en-US" altLang="zh-CN" dirty="0"/>
          </a:p>
        </p:txBody>
      </p:sp>
      <p:sp>
        <p:nvSpPr>
          <p:cNvPr id="68610" name="Content Placeholder 2"/>
          <p:cNvSpPr>
            <a:spLocks noGrp="1"/>
          </p:cNvSpPr>
          <p:nvPr>
            <p:ph idx="1"/>
          </p:nvPr>
        </p:nvSpPr>
        <p:spPr>
          <a:xfrm>
            <a:off x="457200" y="996950"/>
            <a:ext cx="8229600" cy="3571856"/>
          </a:xfrm>
        </p:spPr>
        <p:txBody>
          <a:bodyPr/>
          <a:lstStyle/>
          <a:p>
            <a:pPr>
              <a:spcBef>
                <a:spcPts val="0"/>
              </a:spcBef>
              <a:spcAft>
                <a:spcPts val="600"/>
              </a:spcAft>
            </a:pPr>
            <a:r>
              <a:rPr lang="zh-CN" altLang="en-US" sz="2800" dirty="0">
                <a:solidFill>
                  <a:srgbClr val="FF0000"/>
                </a:solidFill>
              </a:rPr>
              <a:t>高速缓存需要非常紧凑地整合到流水线中</a:t>
            </a:r>
            <a:r>
              <a:rPr lang="en-US" altLang="zh-CN" sz="2800" dirty="0">
                <a:solidFill>
                  <a:srgbClr val="FF0000"/>
                </a:solidFill>
              </a:rPr>
              <a:t> </a:t>
            </a:r>
          </a:p>
          <a:p>
            <a:pPr marL="628650" lvl="1" indent="-265113" eaLnBrk="1" hangingPunct="1">
              <a:spcBef>
                <a:spcPts val="60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理想情况下</a:t>
            </a:r>
            <a:r>
              <a:rPr lang="en-US" altLang="zh-CN" kern="1200" dirty="0">
                <a:cs typeface="Calibri" panose="020F0502020204030204" pitchFamily="34" charset="0"/>
              </a:rPr>
              <a:t>, </a:t>
            </a:r>
            <a:r>
              <a:rPr lang="zh-CN" altLang="en-US" kern="1200" dirty="0">
                <a:cs typeface="Calibri" panose="020F0502020204030204" pitchFamily="34" charset="0"/>
              </a:rPr>
              <a:t>一个周期的访问延迟</a:t>
            </a:r>
            <a:r>
              <a:rPr lang="en-US" altLang="zh-CN" kern="1200" dirty="0">
                <a:cs typeface="Calibri" panose="020F0502020204030204" pitchFamily="34" charset="0"/>
              </a:rPr>
              <a:t>, </a:t>
            </a:r>
            <a:r>
              <a:rPr lang="zh-CN" altLang="en-US" kern="1200" dirty="0">
                <a:cs typeface="Calibri" panose="020F0502020204030204" pitchFamily="34" charset="0"/>
              </a:rPr>
              <a:t>相关的操作不会影响</a:t>
            </a:r>
            <a:r>
              <a:rPr lang="en-US" altLang="zh-CN" kern="1200" dirty="0">
                <a:cs typeface="Calibri" panose="020F0502020204030204" pitchFamily="34" charset="0"/>
              </a:rPr>
              <a:t>/</a:t>
            </a:r>
            <a:r>
              <a:rPr lang="zh-CN" altLang="en-US" kern="1200" dirty="0">
                <a:cs typeface="Calibri" panose="020F0502020204030204" pitchFamily="34" charset="0"/>
              </a:rPr>
              <a:t>暂停流水线的处理。</a:t>
            </a:r>
            <a:endParaRPr lang="en-US" altLang="zh-CN" kern="1200" dirty="0">
              <a:cs typeface="Calibri" panose="020F0502020204030204" pitchFamily="34" charset="0"/>
            </a:endParaRPr>
          </a:p>
          <a:p>
            <a:pPr>
              <a:spcBef>
                <a:spcPts val="0"/>
              </a:spcBef>
              <a:spcAft>
                <a:spcPts val="600"/>
              </a:spcAft>
            </a:pPr>
            <a:r>
              <a:rPr lang="zh-CN" altLang="en-US" sz="2800" dirty="0"/>
              <a:t>若流水线工作频率很高</a:t>
            </a:r>
            <a:r>
              <a:rPr lang="en-US" altLang="zh-CN" sz="2800" dirty="0"/>
              <a:t> </a:t>
            </a:r>
            <a:r>
              <a:rPr lang="en-US" altLang="zh-CN" sz="2800" dirty="0">
                <a:sym typeface="Wingdings" panose="05000000000000000000" pitchFamily="2" charset="2"/>
              </a:rPr>
              <a:t> </a:t>
            </a:r>
            <a:r>
              <a:rPr lang="zh-CN" altLang="en-US" sz="2800" dirty="0">
                <a:sym typeface="Wingdings" panose="05000000000000000000" pitchFamily="2" charset="2"/>
              </a:rPr>
              <a:t>高速缓存不能大</a:t>
            </a:r>
            <a:endParaRPr lang="en-US" altLang="zh-CN" sz="2800" dirty="0">
              <a:sym typeface="Wingdings" panose="05000000000000000000" pitchFamily="2" charset="2"/>
            </a:endParaRPr>
          </a:p>
          <a:p>
            <a:pPr marL="628650" lvl="1" indent="-265113" eaLnBrk="1" hangingPunct="1">
              <a:spcBef>
                <a:spcPts val="60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sym typeface="Wingdings" panose="05000000000000000000" pitchFamily="2" charset="2"/>
              </a:rPr>
              <a:t>但是，我们想同时拥有大容量缓存 和 快速流水线！</a:t>
            </a:r>
            <a:endParaRPr lang="en-US" altLang="zh-CN" kern="1200" dirty="0">
              <a:cs typeface="Calibri" panose="020F0502020204030204" pitchFamily="34" charset="0"/>
              <a:sym typeface="Wingdings" panose="05000000000000000000" pitchFamily="2" charset="2"/>
            </a:endParaRPr>
          </a:p>
          <a:p>
            <a:pPr marL="628650" lvl="1" indent="-265113" eaLnBrk="1" hangingPunct="1">
              <a:spcBef>
                <a:spcPts val="60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sym typeface="Wingdings" panose="05000000000000000000" pitchFamily="2" charset="2"/>
              </a:rPr>
              <a:t>如何解决这个问题？</a:t>
            </a:r>
            <a:endParaRPr lang="en-US" altLang="zh-CN" kern="1200" dirty="0">
              <a:cs typeface="Calibri" panose="020F0502020204030204" pitchFamily="34" charset="0"/>
              <a:sym typeface="Wingdings" panose="05000000000000000000" pitchFamily="2" charset="2"/>
            </a:endParaRPr>
          </a:p>
          <a:p>
            <a:pPr>
              <a:spcBef>
                <a:spcPts val="0"/>
              </a:spcBef>
              <a:spcAft>
                <a:spcPts val="600"/>
              </a:spcAft>
            </a:pPr>
            <a:r>
              <a:rPr lang="zh-CN" altLang="en-US" sz="2800" dirty="0">
                <a:sym typeface="Wingdings" panose="05000000000000000000" pitchFamily="2" charset="2"/>
              </a:rPr>
              <a:t>方案</a:t>
            </a:r>
            <a:r>
              <a:rPr lang="en-US" altLang="zh-CN" sz="2800" dirty="0">
                <a:sym typeface="Wingdings" panose="05000000000000000000" pitchFamily="2" charset="2"/>
              </a:rPr>
              <a:t>: </a:t>
            </a:r>
            <a:r>
              <a:rPr lang="zh-CN" altLang="en-US" sz="2800" dirty="0">
                <a:solidFill>
                  <a:srgbClr val="FF0000"/>
                </a:solidFill>
                <a:sym typeface="Wingdings" panose="05000000000000000000" pitchFamily="2" charset="2"/>
              </a:rPr>
              <a:t>缓存层次架构</a:t>
            </a:r>
            <a:endParaRPr lang="en-US" altLang="zh-CN" sz="2800" dirty="0">
              <a:solidFill>
                <a:srgbClr val="FF0000"/>
              </a:solidFill>
            </a:endParaRPr>
          </a:p>
        </p:txBody>
      </p:sp>
      <p:sp>
        <p:nvSpPr>
          <p:cNvPr id="48133" name="Rectangle 4"/>
          <p:cNvSpPr>
            <a:spLocks noChangeArrowheads="1"/>
          </p:cNvSpPr>
          <p:nvPr/>
        </p:nvSpPr>
        <p:spPr bwMode="auto">
          <a:xfrm>
            <a:off x="1287463" y="4956156"/>
            <a:ext cx="885825" cy="12731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b="0">
              <a:latin typeface="Tw Cen MT" panose="020B0602020104020603" pitchFamily="34" charset="0"/>
            </a:endParaRPr>
          </a:p>
        </p:txBody>
      </p:sp>
      <p:sp>
        <p:nvSpPr>
          <p:cNvPr id="48134" name="Rectangle 5"/>
          <p:cNvSpPr>
            <a:spLocks noChangeArrowheads="1"/>
          </p:cNvSpPr>
          <p:nvPr/>
        </p:nvSpPr>
        <p:spPr bwMode="auto">
          <a:xfrm>
            <a:off x="5876925" y="4188586"/>
            <a:ext cx="2055043" cy="2401913"/>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48135" name="TextBox 6"/>
          <p:cNvSpPr txBox="1">
            <a:spLocks noChangeArrowheads="1"/>
          </p:cNvSpPr>
          <p:nvPr/>
        </p:nvSpPr>
        <p:spPr bwMode="auto">
          <a:xfrm>
            <a:off x="1389063" y="5389543"/>
            <a:ext cx="671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1800" b="0">
                <a:latin typeface="Tw Cen MT" panose="020B0602020104020603" pitchFamily="34" charset="0"/>
                <a:cs typeface="Arial" panose="020B0604020202020204" pitchFamily="34" charset="0"/>
              </a:rPr>
              <a:t>CPU</a:t>
            </a:r>
          </a:p>
        </p:txBody>
      </p:sp>
      <p:sp>
        <p:nvSpPr>
          <p:cNvPr id="48136" name="TextBox 7"/>
          <p:cNvSpPr txBox="1">
            <a:spLocks noChangeArrowheads="1"/>
          </p:cNvSpPr>
          <p:nvPr/>
        </p:nvSpPr>
        <p:spPr bwMode="auto">
          <a:xfrm>
            <a:off x="6165131" y="4956156"/>
            <a:ext cx="154535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zh-CN" sz="1800" b="0" dirty="0">
                <a:latin typeface="Tw Cen MT" panose="020B0602020104020603" pitchFamily="34" charset="0"/>
                <a:cs typeface="Arial" panose="020B0604020202020204" pitchFamily="34" charset="0"/>
              </a:rPr>
              <a:t>Main</a:t>
            </a:r>
          </a:p>
          <a:p>
            <a:pPr algn="ctr" eaLnBrk="1" hangingPunct="1">
              <a:spcBef>
                <a:spcPct val="0"/>
              </a:spcBef>
              <a:buClrTx/>
              <a:buSzTx/>
              <a:buFontTx/>
              <a:buNone/>
            </a:pPr>
            <a:r>
              <a:rPr lang="en-US" altLang="zh-CN" sz="1800" b="0" dirty="0">
                <a:latin typeface="Tw Cen MT" panose="020B0602020104020603" pitchFamily="34" charset="0"/>
                <a:cs typeface="Arial" panose="020B0604020202020204" pitchFamily="34" charset="0"/>
              </a:rPr>
              <a:t>Memory</a:t>
            </a:r>
          </a:p>
          <a:p>
            <a:pPr algn="ctr" eaLnBrk="1" hangingPunct="1">
              <a:spcBef>
                <a:spcPct val="0"/>
              </a:spcBef>
              <a:buClrTx/>
              <a:buSzTx/>
              <a:buFontTx/>
              <a:buNone/>
            </a:pPr>
            <a:r>
              <a:rPr lang="en-US" altLang="zh-CN" sz="1800" b="0" dirty="0">
                <a:latin typeface="Tw Cen MT" panose="020B0602020104020603" pitchFamily="34" charset="0"/>
                <a:cs typeface="Arial" panose="020B0604020202020204" pitchFamily="34" charset="0"/>
              </a:rPr>
              <a:t>(DRAM)</a:t>
            </a:r>
          </a:p>
        </p:txBody>
      </p:sp>
      <p:sp>
        <p:nvSpPr>
          <p:cNvPr id="48137" name="TextBox 8"/>
          <p:cNvSpPr txBox="1">
            <a:spLocks noChangeArrowheads="1"/>
          </p:cNvSpPr>
          <p:nvPr/>
        </p:nvSpPr>
        <p:spPr bwMode="auto">
          <a:xfrm>
            <a:off x="1484313" y="5759431"/>
            <a:ext cx="492125"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1800" b="0">
                <a:latin typeface="Tw Cen MT" panose="020B0602020104020603" pitchFamily="34" charset="0"/>
                <a:cs typeface="Arial" panose="020B0604020202020204" pitchFamily="34" charset="0"/>
              </a:rPr>
              <a:t>RF</a:t>
            </a:r>
          </a:p>
        </p:txBody>
      </p:sp>
      <p:sp>
        <p:nvSpPr>
          <p:cNvPr id="48138" name="Rectangle 9"/>
          <p:cNvSpPr>
            <a:spLocks noChangeArrowheads="1"/>
          </p:cNvSpPr>
          <p:nvPr/>
        </p:nvSpPr>
        <p:spPr bwMode="auto">
          <a:xfrm>
            <a:off x="2325688" y="4956156"/>
            <a:ext cx="887412" cy="12731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b="0">
              <a:latin typeface="Tw Cen MT" panose="020B0602020104020603" pitchFamily="34" charset="0"/>
            </a:endParaRPr>
          </a:p>
        </p:txBody>
      </p:sp>
      <p:sp>
        <p:nvSpPr>
          <p:cNvPr id="48139" name="TextBox 10"/>
          <p:cNvSpPr txBox="1">
            <a:spLocks noChangeArrowheads="1"/>
          </p:cNvSpPr>
          <p:nvPr/>
        </p:nvSpPr>
        <p:spPr bwMode="auto">
          <a:xfrm>
            <a:off x="2325688" y="5389543"/>
            <a:ext cx="8874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zh-CN" sz="1600" b="0" dirty="0">
                <a:latin typeface="Tw Cen MT" panose="020B0602020104020603" pitchFamily="34" charset="0"/>
                <a:cs typeface="Arial" panose="020B0604020202020204" pitchFamily="34" charset="0"/>
              </a:rPr>
              <a:t>Level1</a:t>
            </a:r>
          </a:p>
          <a:p>
            <a:pPr algn="ctr" eaLnBrk="1" hangingPunct="1">
              <a:spcBef>
                <a:spcPct val="0"/>
              </a:spcBef>
              <a:buClrTx/>
              <a:buSzTx/>
              <a:buFontTx/>
              <a:buNone/>
            </a:pPr>
            <a:r>
              <a:rPr lang="en-US" altLang="zh-CN" sz="1600" b="0" dirty="0">
                <a:latin typeface="Tw Cen MT" panose="020B0602020104020603" pitchFamily="34" charset="0"/>
                <a:cs typeface="Arial" panose="020B0604020202020204" pitchFamily="34" charset="0"/>
              </a:rPr>
              <a:t>Cache</a:t>
            </a:r>
          </a:p>
        </p:txBody>
      </p:sp>
      <p:cxnSp>
        <p:nvCxnSpPr>
          <p:cNvPr id="48140" name="Straight Arrow Connector 11"/>
          <p:cNvCxnSpPr>
            <a:cxnSpLocks noChangeShapeType="1"/>
            <a:endCxn id="48138" idx="3"/>
          </p:cNvCxnSpPr>
          <p:nvPr/>
        </p:nvCxnSpPr>
        <p:spPr bwMode="auto">
          <a:xfrm rot="10800000">
            <a:off x="3213100" y="5592743"/>
            <a:ext cx="2663825" cy="1588"/>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14" name="Rectangle 13"/>
          <p:cNvSpPr>
            <a:spLocks noChangeArrowheads="1"/>
          </p:cNvSpPr>
          <p:nvPr/>
        </p:nvSpPr>
        <p:spPr bwMode="auto">
          <a:xfrm>
            <a:off x="3800475" y="4470381"/>
            <a:ext cx="1306513" cy="2062162"/>
          </a:xfrm>
          <a:prstGeom prst="rect">
            <a:avLst/>
          </a:prstGeom>
          <a:solidFill>
            <a:schemeClr val="bg1"/>
          </a:solidFill>
          <a:ln w="9525">
            <a:solidFill>
              <a:schemeClr val="tx1"/>
            </a:solidFill>
            <a:round/>
            <a:headEnd/>
            <a:tailEnd/>
          </a:ln>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b="0">
              <a:latin typeface="Tw Cen MT" panose="020B0602020104020603" pitchFamily="34" charset="0"/>
            </a:endParaRPr>
          </a:p>
        </p:txBody>
      </p:sp>
      <p:sp>
        <p:nvSpPr>
          <p:cNvPr id="15" name="TextBox 14"/>
          <p:cNvSpPr txBox="1">
            <a:spLocks noChangeArrowheads="1"/>
          </p:cNvSpPr>
          <p:nvPr/>
        </p:nvSpPr>
        <p:spPr bwMode="auto">
          <a:xfrm>
            <a:off x="3800475" y="5227618"/>
            <a:ext cx="13065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zh-CN" sz="1800" b="0">
                <a:latin typeface="Tw Cen MT" panose="020B0602020104020603" pitchFamily="34" charset="0"/>
                <a:cs typeface="Arial" panose="020B0604020202020204" pitchFamily="34" charset="0"/>
              </a:rPr>
              <a:t>Level 2</a:t>
            </a:r>
          </a:p>
          <a:p>
            <a:pPr algn="ctr" eaLnBrk="1" hangingPunct="1">
              <a:spcBef>
                <a:spcPct val="0"/>
              </a:spcBef>
              <a:buClrTx/>
              <a:buSzTx/>
              <a:buFontTx/>
              <a:buNone/>
            </a:pPr>
            <a:r>
              <a:rPr lang="en-US" altLang="zh-CN" sz="1800" b="0">
                <a:latin typeface="Tw Cen MT" panose="020B0602020104020603" pitchFamily="34" charset="0"/>
                <a:cs typeface="Arial" panose="020B0604020202020204" pitchFamily="34" charset="0"/>
              </a:rPr>
              <a:t>Cache</a:t>
            </a:r>
          </a:p>
        </p:txBody>
      </p:sp>
    </p:spTree>
    <p:extLst>
      <p:ext uri="{BB962C8B-B14F-4D97-AF65-F5344CB8AC3E}">
        <p14:creationId xmlns:p14="http://schemas.microsoft.com/office/powerpoint/2010/main" val="1570104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61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610">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8610">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116632"/>
            <a:ext cx="8229600" cy="922114"/>
          </a:xfrm>
        </p:spPr>
        <p:txBody>
          <a:bodyPr/>
          <a:lstStyle/>
          <a:p>
            <a:r>
              <a:rPr lang="zh-CN" altLang="en-US" sz="3600" dirty="0"/>
              <a:t>高速缓存的管理</a:t>
            </a:r>
            <a:endParaRPr lang="en-US" altLang="zh-CN" sz="3600" dirty="0"/>
          </a:p>
        </p:txBody>
      </p:sp>
      <p:sp>
        <p:nvSpPr>
          <p:cNvPr id="3" name="Content Placeholder 2"/>
          <p:cNvSpPr>
            <a:spLocks noGrp="1"/>
          </p:cNvSpPr>
          <p:nvPr>
            <p:ph idx="1"/>
          </p:nvPr>
        </p:nvSpPr>
        <p:spPr>
          <a:xfrm>
            <a:off x="457200" y="996950"/>
            <a:ext cx="8229600" cy="5744418"/>
          </a:xfrm>
        </p:spPr>
        <p:txBody>
          <a:bodyPr/>
          <a:lstStyle/>
          <a:p>
            <a:pPr>
              <a:spcBef>
                <a:spcPts val="600"/>
              </a:spcBef>
              <a:spcAft>
                <a:spcPts val="600"/>
              </a:spcAft>
            </a:pPr>
            <a:r>
              <a:rPr lang="en-US" altLang="zh-CN" sz="2800" dirty="0">
                <a:solidFill>
                  <a:srgbClr val="FF0000"/>
                </a:solidFill>
              </a:rPr>
              <a:t>Manual: </a:t>
            </a:r>
            <a:r>
              <a:rPr lang="zh-CN" altLang="en-US" sz="2800" dirty="0"/>
              <a:t>程序员管理不同存储层级中的数据移动</a:t>
            </a:r>
            <a:endParaRPr lang="en-US" altLang="zh-CN" sz="2800" dirty="0"/>
          </a:p>
          <a:p>
            <a:pPr marL="628650" lvl="1" indent="-265113" eaLnBrk="1" hangingPunct="1">
              <a:spcBef>
                <a:spcPts val="600"/>
              </a:spcBef>
              <a:spcAft>
                <a:spcPts val="600"/>
              </a:spcAft>
              <a:buClr>
                <a:schemeClr val="tx1"/>
              </a:buClr>
              <a:buFont typeface="Tahoma" panose="020B0604030504040204" pitchFamily="34" charset="0"/>
              <a:buChar char="−"/>
            </a:pPr>
            <a:r>
              <a:rPr lang="en-US" altLang="zh-CN" kern="1200" dirty="0">
                <a:cs typeface="Calibri" panose="020F0502020204030204" pitchFamily="34" charset="0"/>
              </a:rPr>
              <a:t> </a:t>
            </a:r>
            <a:r>
              <a:rPr lang="zh-CN" altLang="en-US" kern="1200" dirty="0">
                <a:cs typeface="Calibri" panose="020F0502020204030204" pitchFamily="34" charset="0"/>
              </a:rPr>
              <a:t>对大体量的程序来说，程序员很痛苦；</a:t>
            </a:r>
            <a:endParaRPr lang="en-US" altLang="zh-CN" kern="1200" dirty="0">
              <a:cs typeface="Calibri" panose="020F0502020204030204" pitchFamily="34" charset="0"/>
            </a:endParaRPr>
          </a:p>
          <a:p>
            <a:pPr marL="628650" lvl="1" indent="-265113" eaLnBrk="1" hangingPunct="1">
              <a:spcBef>
                <a:spcPts val="600"/>
              </a:spcBef>
              <a:spcAft>
                <a:spcPts val="600"/>
              </a:spcAft>
              <a:buClr>
                <a:schemeClr val="tx1"/>
              </a:buClr>
              <a:buFont typeface="Tahoma" panose="020B0604030504040204" pitchFamily="34" charset="0"/>
              <a:buChar char="−"/>
            </a:pPr>
            <a:r>
              <a:rPr lang="en-US" altLang="en-US" kern="1200" dirty="0">
                <a:cs typeface="Calibri" panose="020F0502020204030204" pitchFamily="34" charset="0"/>
              </a:rPr>
              <a:t> </a:t>
            </a:r>
            <a:r>
              <a:rPr lang="zh-CN" altLang="en-US" kern="1200" dirty="0">
                <a:cs typeface="Calibri" panose="020F0502020204030204" pitchFamily="34" charset="0"/>
              </a:rPr>
              <a:t>上世纪</a:t>
            </a:r>
            <a:r>
              <a:rPr lang="en-US" altLang="zh-CN" kern="1200" dirty="0">
                <a:cs typeface="Calibri" panose="020F0502020204030204" pitchFamily="34" charset="0"/>
              </a:rPr>
              <a:t>50</a:t>
            </a:r>
            <a:r>
              <a:rPr lang="zh-CN" altLang="en-US" kern="1200" dirty="0">
                <a:cs typeface="Calibri" panose="020F0502020204030204" pitchFamily="34" charset="0"/>
              </a:rPr>
              <a:t>年代的</a:t>
            </a:r>
            <a:r>
              <a:rPr lang="en-US" altLang="en-US" kern="1200" dirty="0">
                <a:cs typeface="Calibri" panose="020F0502020204030204" pitchFamily="34" charset="0"/>
              </a:rPr>
              <a:t>“</a:t>
            </a:r>
            <a:r>
              <a:rPr lang="en-US" altLang="zh-CN" kern="1200" dirty="0">
                <a:cs typeface="Calibri" panose="020F0502020204030204" pitchFamily="34" charset="0"/>
              </a:rPr>
              <a:t>core</a:t>
            </a:r>
            <a:r>
              <a:rPr lang="en-US" altLang="en-US" kern="1200" dirty="0">
                <a:cs typeface="Calibri" panose="020F0502020204030204" pitchFamily="34" charset="0"/>
              </a:rPr>
              <a:t>”</a:t>
            </a:r>
            <a:r>
              <a:rPr lang="en-US" altLang="zh-CN" kern="1200" dirty="0">
                <a:cs typeface="Calibri" panose="020F0502020204030204" pitchFamily="34" charset="0"/>
              </a:rPr>
              <a:t> vs </a:t>
            </a:r>
            <a:r>
              <a:rPr lang="en-US" altLang="en-US" kern="1200" dirty="0">
                <a:cs typeface="Calibri" panose="020F0502020204030204" pitchFamily="34" charset="0"/>
              </a:rPr>
              <a:t>“</a:t>
            </a:r>
            <a:r>
              <a:rPr lang="en-US" altLang="zh-CN" kern="1200" dirty="0">
                <a:cs typeface="Calibri" panose="020F0502020204030204" pitchFamily="34" charset="0"/>
              </a:rPr>
              <a:t>drum</a:t>
            </a:r>
            <a:r>
              <a:rPr lang="en-US" altLang="en-US" kern="1200" dirty="0">
                <a:cs typeface="Calibri" panose="020F0502020204030204" pitchFamily="34" charset="0"/>
              </a:rPr>
              <a:t>”</a:t>
            </a:r>
            <a:r>
              <a:rPr lang="en-US" altLang="zh-CN" kern="1200" dirty="0">
                <a:cs typeface="Calibri" panose="020F0502020204030204" pitchFamily="34" charset="0"/>
              </a:rPr>
              <a:t> </a:t>
            </a:r>
            <a:r>
              <a:rPr lang="zh-CN" altLang="en-US" kern="1200" dirty="0">
                <a:cs typeface="Calibri" panose="020F0502020204030204" pitchFamily="34" charset="0"/>
              </a:rPr>
              <a:t>存储</a:t>
            </a:r>
            <a:endParaRPr lang="en-US" altLang="zh-CN" kern="1200" dirty="0">
              <a:cs typeface="Calibri" panose="020F0502020204030204" pitchFamily="34" charset="0"/>
            </a:endParaRPr>
          </a:p>
          <a:p>
            <a:pPr marL="628650" lvl="1" indent="-265113" eaLnBrk="1" hangingPunct="1">
              <a:spcBef>
                <a:spcPts val="600"/>
              </a:spcBef>
              <a:spcAft>
                <a:spcPts val="600"/>
              </a:spcAft>
              <a:buClr>
                <a:schemeClr val="tx1"/>
              </a:buClr>
              <a:buFont typeface="Tahoma" panose="020B0604030504040204" pitchFamily="34" charset="0"/>
              <a:buChar char="−"/>
            </a:pPr>
            <a:r>
              <a:rPr lang="en-US" altLang="zh-CN" kern="1200" dirty="0">
                <a:cs typeface="Calibri" panose="020F0502020204030204" pitchFamily="34" charset="0"/>
              </a:rPr>
              <a:t> </a:t>
            </a:r>
            <a:r>
              <a:rPr lang="zh-CN" altLang="en-US" kern="1200" dirty="0">
                <a:cs typeface="Calibri" panose="020F0502020204030204" pitchFamily="34" charset="0"/>
              </a:rPr>
              <a:t>一些嵌入式系统中的存储依然如此 </a:t>
            </a:r>
            <a:r>
              <a:rPr lang="en-US" altLang="zh-CN" kern="1200" dirty="0">
                <a:cs typeface="Calibri" panose="020F0502020204030204" pitchFamily="34" charset="0"/>
              </a:rPr>
              <a:t>(scratch pad)</a:t>
            </a:r>
          </a:p>
          <a:p>
            <a:pPr>
              <a:spcBef>
                <a:spcPts val="600"/>
              </a:spcBef>
              <a:spcAft>
                <a:spcPts val="600"/>
              </a:spcAft>
            </a:pPr>
            <a:r>
              <a:rPr lang="en-US" altLang="zh-CN" sz="2800" dirty="0">
                <a:solidFill>
                  <a:srgbClr val="FF0000"/>
                </a:solidFill>
              </a:rPr>
              <a:t>Automatic: </a:t>
            </a:r>
            <a:r>
              <a:rPr lang="zh-CN" altLang="en-US" sz="2800" dirty="0"/>
              <a:t>硬件管理不同存储层级间的数据移动</a:t>
            </a:r>
            <a:r>
              <a:rPr lang="en-US" altLang="zh-CN" sz="2800" dirty="0"/>
              <a:t>, </a:t>
            </a:r>
            <a:r>
              <a:rPr lang="zh-CN" altLang="en-US" sz="2800" dirty="0">
                <a:solidFill>
                  <a:srgbClr val="FF0000"/>
                </a:solidFill>
              </a:rPr>
              <a:t>对程序员来说是透明的。</a:t>
            </a:r>
            <a:endParaRPr lang="en-US" altLang="zh-CN" sz="2800" dirty="0">
              <a:solidFill>
                <a:srgbClr val="FF0000"/>
              </a:solidFill>
            </a:endParaRPr>
          </a:p>
          <a:p>
            <a:pPr marL="342900" lvl="1" indent="0">
              <a:spcBef>
                <a:spcPts val="600"/>
              </a:spcBef>
              <a:spcAft>
                <a:spcPts val="600"/>
              </a:spcAft>
              <a:buFont typeface="Wingdings" panose="05000000000000000000" pitchFamily="2" charset="2"/>
              <a:buNone/>
            </a:pPr>
            <a:r>
              <a:rPr lang="en-US" altLang="zh-CN" sz="2400" dirty="0"/>
              <a:t>++ </a:t>
            </a:r>
            <a:r>
              <a:rPr lang="zh-CN" altLang="en-US" sz="2400" dirty="0"/>
              <a:t>程序员可以轻松一些</a:t>
            </a:r>
            <a:endParaRPr lang="en-US" altLang="zh-CN" sz="2400" dirty="0"/>
          </a:p>
          <a:p>
            <a:pPr marL="342900" lvl="1" indent="0">
              <a:spcBef>
                <a:spcPts val="600"/>
              </a:spcBef>
              <a:spcAft>
                <a:spcPts val="600"/>
              </a:spcAft>
              <a:buNone/>
            </a:pPr>
            <a:r>
              <a:rPr lang="en-US" altLang="zh-CN" sz="2400" dirty="0"/>
              <a:t>- - </a:t>
            </a:r>
            <a:r>
              <a:rPr lang="zh-CN" altLang="en-US" sz="2400" dirty="0"/>
              <a:t>很多程序员甚至都不需要知道这个事情的存在</a:t>
            </a:r>
            <a:endParaRPr lang="en-US" altLang="zh-CN" sz="2400" dirty="0"/>
          </a:p>
          <a:p>
            <a:pPr marL="882650" lvl="2" indent="-342900">
              <a:spcBef>
                <a:spcPts val="600"/>
              </a:spcBef>
              <a:spcAft>
                <a:spcPts val="600"/>
              </a:spcAft>
              <a:buFont typeface="Arial" panose="020B0604020202020204" pitchFamily="34" charset="0"/>
              <a:buChar char="•"/>
            </a:pPr>
            <a:r>
              <a:rPr lang="zh-CN" altLang="en-US" sz="2000" dirty="0"/>
              <a:t>对你写一个</a:t>
            </a:r>
            <a:r>
              <a:rPr lang="zh-CN" altLang="en-US" sz="2000" b="1" dirty="0"/>
              <a:t>正确的</a:t>
            </a:r>
            <a:r>
              <a:rPr lang="zh-CN" altLang="en-US" sz="2000" dirty="0"/>
              <a:t>程序来说，你不需要知道缓存多大以及如何工作</a:t>
            </a:r>
            <a:r>
              <a:rPr lang="en-US" altLang="zh-CN" sz="2000" dirty="0"/>
              <a:t>! </a:t>
            </a:r>
          </a:p>
          <a:p>
            <a:pPr marL="882650" lvl="2" indent="-342900">
              <a:spcBef>
                <a:spcPts val="600"/>
              </a:spcBef>
              <a:spcAft>
                <a:spcPts val="600"/>
              </a:spcAft>
              <a:buFont typeface="Arial" panose="020B0604020202020204" pitchFamily="34" charset="0"/>
              <a:buChar char="•"/>
            </a:pPr>
            <a:r>
              <a:rPr lang="zh-CN" altLang="en-US" sz="2000" dirty="0"/>
              <a:t>然而</a:t>
            </a:r>
            <a:r>
              <a:rPr lang="zh-CN" altLang="en-US" sz="2000" dirty="0" smtClean="0"/>
              <a:t>，你</a:t>
            </a:r>
            <a:r>
              <a:rPr lang="zh-CN" altLang="en-US" sz="2000" dirty="0"/>
              <a:t>如何写出一个运行速度很快的程序</a:t>
            </a:r>
            <a:r>
              <a:rPr lang="en-US" altLang="zh-CN" sz="2000" dirty="0"/>
              <a:t>? [</a:t>
            </a:r>
            <a:r>
              <a:rPr lang="en-US" altLang="zh-CN" sz="2000" b="1" dirty="0">
                <a:solidFill>
                  <a:srgbClr val="FF0000"/>
                </a:solidFill>
              </a:rPr>
              <a:t>Key programmer requirement</a:t>
            </a:r>
            <a:r>
              <a:rPr lang="en-US" altLang="zh-CN" sz="2000" dirty="0"/>
              <a:t>]</a:t>
            </a:r>
          </a:p>
          <a:p>
            <a:pPr>
              <a:spcBef>
                <a:spcPts val="600"/>
              </a:spcBef>
              <a:spcAft>
                <a:spcPts val="600"/>
              </a:spcAft>
            </a:pPr>
            <a:endParaRPr lang="en-US" altLang="zh-CN" dirty="0"/>
          </a:p>
        </p:txBody>
      </p:sp>
    </p:spTree>
    <p:extLst>
      <p:ext uri="{BB962C8B-B14F-4D97-AF65-F5344CB8AC3E}">
        <p14:creationId xmlns:p14="http://schemas.microsoft.com/office/powerpoint/2010/main" val="17836852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zh-CN" altLang="en-US" sz="3600" dirty="0">
                <a:latin typeface="Tw Cen MT"/>
              </a:rPr>
              <a:t>存储器</a:t>
            </a:r>
            <a:r>
              <a:rPr lang="en-US" altLang="zh-CN" sz="3600" dirty="0">
                <a:latin typeface="Tw Cen MT"/>
              </a:rPr>
              <a:t> (</a:t>
            </a:r>
            <a:r>
              <a:rPr lang="zh-CN" altLang="en-US" sz="3600" dirty="0">
                <a:latin typeface="Tw Cen MT"/>
              </a:rPr>
              <a:t>程序员视角</a:t>
            </a:r>
            <a:r>
              <a:rPr lang="en-US" altLang="zh-CN" sz="3600" dirty="0">
                <a:latin typeface="Tw Cen MT"/>
              </a:rPr>
              <a:t>) </a:t>
            </a:r>
          </a:p>
        </p:txBody>
      </p:sp>
      <p:pic>
        <p:nvPicPr>
          <p:cNvPr id="22532"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916832"/>
            <a:ext cx="5510932" cy="3856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9483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457200" y="116632"/>
            <a:ext cx="8229600" cy="922114"/>
          </a:xfrm>
        </p:spPr>
        <p:txBody>
          <a:bodyPr/>
          <a:lstStyle/>
          <a:p>
            <a:r>
              <a:rPr lang="zh-CN" altLang="en-US" dirty="0"/>
              <a:t>现代存储层次架构</a:t>
            </a:r>
            <a:endParaRPr lang="en-US" altLang="zh-CN" dirty="0"/>
          </a:p>
        </p:txBody>
      </p:sp>
      <p:sp>
        <p:nvSpPr>
          <p:cNvPr id="51205" name="Rectangle 3"/>
          <p:cNvSpPr txBox="1">
            <a:spLocks noChangeArrowheads="1"/>
          </p:cNvSpPr>
          <p:nvPr/>
        </p:nvSpPr>
        <p:spPr bwMode="auto">
          <a:xfrm>
            <a:off x="152400" y="990600"/>
            <a:ext cx="7772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algn="ctr">
              <a:spcBef>
                <a:spcPct val="0"/>
              </a:spcBef>
              <a:buClr>
                <a:schemeClr val="accent2"/>
              </a:buClr>
              <a:buSzPct val="70000"/>
              <a:buFont typeface="Wingdings" panose="05000000000000000000" pitchFamily="2" charset="2"/>
              <a:buNone/>
            </a:pPr>
            <a:r>
              <a:rPr lang="en-US" altLang="zh-CN" sz="1600">
                <a:latin typeface="Calibri" panose="020F0502020204030204" pitchFamily="34" charset="0"/>
              </a:rPr>
              <a:t>Register File</a:t>
            </a:r>
          </a:p>
          <a:p>
            <a:pPr algn="ctr">
              <a:spcBef>
                <a:spcPct val="0"/>
              </a:spcBef>
              <a:buClr>
                <a:schemeClr val="accent2"/>
              </a:buClr>
              <a:buSzPct val="70000"/>
              <a:buFont typeface="Wingdings" panose="05000000000000000000" pitchFamily="2" charset="2"/>
              <a:buNone/>
            </a:pPr>
            <a:r>
              <a:rPr lang="en-US" altLang="zh-CN" sz="1600">
                <a:latin typeface="Calibri" panose="020F0502020204030204" pitchFamily="34" charset="0"/>
              </a:rPr>
              <a:t>32 words, sub-nsec</a:t>
            </a:r>
          </a:p>
          <a:p>
            <a:pPr algn="ctr">
              <a:spcBef>
                <a:spcPct val="0"/>
              </a:spcBef>
              <a:buClr>
                <a:schemeClr val="accent2"/>
              </a:buClr>
              <a:buSzPct val="70000"/>
              <a:buFont typeface="Wingdings" panose="05000000000000000000" pitchFamily="2" charset="2"/>
              <a:buNone/>
            </a:pPr>
            <a:endParaRPr lang="en-US" altLang="zh-CN" sz="1600">
              <a:latin typeface="Calibri" panose="020F0502020204030204" pitchFamily="34" charset="0"/>
            </a:endParaRPr>
          </a:p>
          <a:p>
            <a:pPr algn="ctr">
              <a:spcBef>
                <a:spcPct val="0"/>
              </a:spcBef>
              <a:buClr>
                <a:schemeClr val="accent2"/>
              </a:buClr>
              <a:buSzPct val="70000"/>
              <a:buFont typeface="Wingdings" panose="05000000000000000000" pitchFamily="2" charset="2"/>
              <a:buNone/>
            </a:pPr>
            <a:endParaRPr lang="en-US" altLang="zh-CN" sz="1600">
              <a:latin typeface="Calibri" panose="020F0502020204030204" pitchFamily="34" charset="0"/>
            </a:endParaRPr>
          </a:p>
          <a:p>
            <a:pPr algn="ctr">
              <a:spcBef>
                <a:spcPct val="0"/>
              </a:spcBef>
              <a:buClr>
                <a:schemeClr val="accent2"/>
              </a:buClr>
              <a:buSzPct val="70000"/>
              <a:buFont typeface="Wingdings" panose="05000000000000000000" pitchFamily="2" charset="2"/>
              <a:buNone/>
            </a:pPr>
            <a:r>
              <a:rPr lang="en-US" altLang="zh-CN" sz="1600">
                <a:latin typeface="Calibri" panose="020F0502020204030204" pitchFamily="34" charset="0"/>
              </a:rPr>
              <a:t>L1 cache</a:t>
            </a:r>
          </a:p>
          <a:p>
            <a:pPr algn="ctr">
              <a:spcBef>
                <a:spcPct val="0"/>
              </a:spcBef>
              <a:buClr>
                <a:schemeClr val="accent2"/>
              </a:buClr>
              <a:buSzPct val="70000"/>
              <a:buFont typeface="Wingdings" panose="05000000000000000000" pitchFamily="2" charset="2"/>
              <a:buNone/>
            </a:pPr>
            <a:r>
              <a:rPr lang="en-US" altLang="zh-CN" sz="1600">
                <a:latin typeface="Calibri" panose="020F0502020204030204" pitchFamily="34" charset="0"/>
              </a:rPr>
              <a:t>~32 KB, ~nsec</a:t>
            </a:r>
          </a:p>
          <a:p>
            <a:pPr algn="ctr">
              <a:spcBef>
                <a:spcPct val="0"/>
              </a:spcBef>
              <a:buClr>
                <a:schemeClr val="accent2"/>
              </a:buClr>
              <a:buSzPct val="70000"/>
              <a:buFont typeface="Wingdings" panose="05000000000000000000" pitchFamily="2" charset="2"/>
              <a:buNone/>
            </a:pPr>
            <a:endParaRPr lang="en-US" altLang="zh-CN" sz="1600">
              <a:latin typeface="Calibri" panose="020F0502020204030204" pitchFamily="34" charset="0"/>
            </a:endParaRPr>
          </a:p>
          <a:p>
            <a:pPr algn="ctr">
              <a:spcBef>
                <a:spcPct val="0"/>
              </a:spcBef>
              <a:buClr>
                <a:schemeClr val="accent2"/>
              </a:buClr>
              <a:buSzPct val="70000"/>
              <a:buFont typeface="Wingdings" panose="05000000000000000000" pitchFamily="2" charset="2"/>
              <a:buNone/>
            </a:pPr>
            <a:endParaRPr lang="en-US" altLang="zh-CN" sz="1600">
              <a:latin typeface="Calibri" panose="020F0502020204030204" pitchFamily="34" charset="0"/>
            </a:endParaRPr>
          </a:p>
          <a:p>
            <a:pPr algn="ctr">
              <a:spcBef>
                <a:spcPct val="0"/>
              </a:spcBef>
              <a:buClr>
                <a:schemeClr val="accent2"/>
              </a:buClr>
              <a:buSzPct val="70000"/>
              <a:buFont typeface="Wingdings" panose="05000000000000000000" pitchFamily="2" charset="2"/>
              <a:buNone/>
            </a:pPr>
            <a:r>
              <a:rPr lang="en-US" altLang="zh-CN" sz="1600">
                <a:latin typeface="Calibri" panose="020F0502020204030204" pitchFamily="34" charset="0"/>
              </a:rPr>
              <a:t>L2 cache</a:t>
            </a:r>
          </a:p>
          <a:p>
            <a:pPr algn="ctr">
              <a:spcBef>
                <a:spcPct val="0"/>
              </a:spcBef>
              <a:buClr>
                <a:schemeClr val="accent2"/>
              </a:buClr>
              <a:buSzPct val="70000"/>
              <a:buFont typeface="Wingdings" panose="05000000000000000000" pitchFamily="2" charset="2"/>
              <a:buNone/>
            </a:pPr>
            <a:r>
              <a:rPr lang="en-US" altLang="zh-CN" sz="1600">
                <a:latin typeface="Calibri" panose="020F0502020204030204" pitchFamily="34" charset="0"/>
              </a:rPr>
              <a:t>512 KB ~ 1MB, many nsec</a:t>
            </a:r>
          </a:p>
          <a:p>
            <a:pPr algn="ctr">
              <a:spcBef>
                <a:spcPct val="0"/>
              </a:spcBef>
              <a:buClr>
                <a:schemeClr val="accent2"/>
              </a:buClr>
              <a:buSzPct val="70000"/>
              <a:buFont typeface="Wingdings" panose="05000000000000000000" pitchFamily="2" charset="2"/>
              <a:buNone/>
            </a:pPr>
            <a:endParaRPr lang="en-US" altLang="zh-CN" sz="1600">
              <a:latin typeface="Calibri" panose="020F0502020204030204" pitchFamily="34" charset="0"/>
            </a:endParaRPr>
          </a:p>
          <a:p>
            <a:pPr algn="ctr">
              <a:spcBef>
                <a:spcPct val="0"/>
              </a:spcBef>
              <a:buClr>
                <a:schemeClr val="accent2"/>
              </a:buClr>
              <a:buSzPct val="70000"/>
              <a:buFont typeface="Wingdings" panose="05000000000000000000" pitchFamily="2" charset="2"/>
              <a:buNone/>
            </a:pPr>
            <a:endParaRPr lang="en-US" altLang="zh-CN" sz="1600">
              <a:latin typeface="Calibri" panose="020F0502020204030204" pitchFamily="34" charset="0"/>
            </a:endParaRPr>
          </a:p>
          <a:p>
            <a:pPr algn="ctr">
              <a:spcBef>
                <a:spcPct val="0"/>
              </a:spcBef>
              <a:buClr>
                <a:schemeClr val="accent2"/>
              </a:buClr>
              <a:buSzPct val="70000"/>
              <a:buFont typeface="Wingdings" panose="05000000000000000000" pitchFamily="2" charset="2"/>
              <a:buNone/>
            </a:pPr>
            <a:r>
              <a:rPr lang="en-US" altLang="zh-CN" sz="1600">
                <a:latin typeface="Calibri" panose="020F0502020204030204" pitchFamily="34" charset="0"/>
              </a:rPr>
              <a:t>L3 cache, </a:t>
            </a:r>
          </a:p>
          <a:p>
            <a:pPr algn="ctr">
              <a:spcBef>
                <a:spcPct val="0"/>
              </a:spcBef>
              <a:buClr>
                <a:schemeClr val="accent2"/>
              </a:buClr>
              <a:buSzPct val="70000"/>
              <a:buFont typeface="Wingdings" panose="05000000000000000000" pitchFamily="2" charset="2"/>
              <a:buNone/>
            </a:pPr>
            <a:r>
              <a:rPr lang="en-US" altLang="zh-CN" sz="1600">
                <a:latin typeface="Calibri" panose="020F0502020204030204" pitchFamily="34" charset="0"/>
              </a:rPr>
              <a:t>.....</a:t>
            </a:r>
          </a:p>
          <a:p>
            <a:pPr algn="ctr">
              <a:spcBef>
                <a:spcPct val="0"/>
              </a:spcBef>
              <a:buClr>
                <a:schemeClr val="accent2"/>
              </a:buClr>
              <a:buSzPct val="70000"/>
              <a:buFont typeface="Wingdings" panose="05000000000000000000" pitchFamily="2" charset="2"/>
              <a:buNone/>
            </a:pPr>
            <a:endParaRPr lang="en-US" altLang="zh-CN" sz="1600">
              <a:latin typeface="Calibri" panose="020F0502020204030204" pitchFamily="34" charset="0"/>
            </a:endParaRPr>
          </a:p>
          <a:p>
            <a:pPr algn="ctr">
              <a:spcBef>
                <a:spcPct val="0"/>
              </a:spcBef>
              <a:buClr>
                <a:schemeClr val="accent2"/>
              </a:buClr>
              <a:buSzPct val="70000"/>
              <a:buFont typeface="Wingdings" panose="05000000000000000000" pitchFamily="2" charset="2"/>
              <a:buNone/>
            </a:pPr>
            <a:endParaRPr lang="en-US" altLang="zh-CN" sz="1600">
              <a:latin typeface="Calibri" panose="020F0502020204030204" pitchFamily="34" charset="0"/>
            </a:endParaRPr>
          </a:p>
          <a:p>
            <a:pPr algn="ctr">
              <a:spcBef>
                <a:spcPct val="0"/>
              </a:spcBef>
              <a:buClr>
                <a:schemeClr val="accent2"/>
              </a:buClr>
              <a:buSzPct val="70000"/>
              <a:buFont typeface="Wingdings" panose="05000000000000000000" pitchFamily="2" charset="2"/>
              <a:buNone/>
            </a:pPr>
            <a:r>
              <a:rPr lang="en-US" altLang="zh-CN" sz="1600">
                <a:latin typeface="Calibri" panose="020F0502020204030204" pitchFamily="34" charset="0"/>
              </a:rPr>
              <a:t>Main memory (DRAM), </a:t>
            </a:r>
          </a:p>
          <a:p>
            <a:pPr algn="ctr">
              <a:spcBef>
                <a:spcPct val="0"/>
              </a:spcBef>
              <a:buClr>
                <a:schemeClr val="accent2"/>
              </a:buClr>
              <a:buSzPct val="70000"/>
              <a:buFont typeface="Wingdings" panose="05000000000000000000" pitchFamily="2" charset="2"/>
              <a:buNone/>
            </a:pPr>
            <a:r>
              <a:rPr lang="en-US" altLang="zh-CN" sz="1600">
                <a:latin typeface="Calibri" panose="020F0502020204030204" pitchFamily="34" charset="0"/>
              </a:rPr>
              <a:t>GB, ~100 nsec</a:t>
            </a:r>
          </a:p>
          <a:p>
            <a:pPr algn="ctr">
              <a:spcBef>
                <a:spcPct val="0"/>
              </a:spcBef>
              <a:buClr>
                <a:schemeClr val="accent2"/>
              </a:buClr>
              <a:buSzPct val="70000"/>
              <a:buFont typeface="Wingdings" panose="05000000000000000000" pitchFamily="2" charset="2"/>
              <a:buNone/>
            </a:pPr>
            <a:endParaRPr lang="en-US" altLang="zh-CN" sz="1600">
              <a:latin typeface="Calibri" panose="020F0502020204030204" pitchFamily="34" charset="0"/>
            </a:endParaRPr>
          </a:p>
          <a:p>
            <a:pPr algn="ctr">
              <a:spcBef>
                <a:spcPct val="0"/>
              </a:spcBef>
              <a:buClr>
                <a:schemeClr val="accent2"/>
              </a:buClr>
              <a:buSzPct val="70000"/>
              <a:buFont typeface="Wingdings" panose="05000000000000000000" pitchFamily="2" charset="2"/>
              <a:buNone/>
            </a:pPr>
            <a:endParaRPr lang="en-US" altLang="zh-CN" sz="1600">
              <a:latin typeface="Calibri" panose="020F0502020204030204" pitchFamily="34" charset="0"/>
            </a:endParaRPr>
          </a:p>
          <a:p>
            <a:pPr algn="ctr">
              <a:spcBef>
                <a:spcPct val="0"/>
              </a:spcBef>
              <a:buClr>
                <a:schemeClr val="accent2"/>
              </a:buClr>
              <a:buSzPct val="70000"/>
              <a:buFont typeface="Wingdings" panose="05000000000000000000" pitchFamily="2" charset="2"/>
              <a:buNone/>
            </a:pPr>
            <a:r>
              <a:rPr lang="en-US" altLang="zh-CN" sz="1600">
                <a:latin typeface="Calibri" panose="020F0502020204030204" pitchFamily="34" charset="0"/>
              </a:rPr>
              <a:t>Swap Disk</a:t>
            </a:r>
          </a:p>
          <a:p>
            <a:pPr algn="ctr">
              <a:spcBef>
                <a:spcPct val="0"/>
              </a:spcBef>
              <a:buClr>
                <a:schemeClr val="accent2"/>
              </a:buClr>
              <a:buSzPct val="70000"/>
              <a:buFont typeface="Wingdings" panose="05000000000000000000" pitchFamily="2" charset="2"/>
              <a:buNone/>
            </a:pPr>
            <a:r>
              <a:rPr lang="en-US" altLang="zh-CN" sz="1600">
                <a:latin typeface="Calibri" panose="020F0502020204030204" pitchFamily="34" charset="0"/>
              </a:rPr>
              <a:t>100 GB, ~10 msec</a:t>
            </a:r>
          </a:p>
        </p:txBody>
      </p:sp>
      <p:grpSp>
        <p:nvGrpSpPr>
          <p:cNvPr id="51206" name="Group 4"/>
          <p:cNvGrpSpPr>
            <a:grpSpLocks/>
          </p:cNvGrpSpPr>
          <p:nvPr/>
        </p:nvGrpSpPr>
        <p:grpSpPr bwMode="auto">
          <a:xfrm>
            <a:off x="685800" y="990600"/>
            <a:ext cx="6858000" cy="5480050"/>
            <a:chOff x="528" y="720"/>
            <a:chExt cx="4848" cy="3452"/>
          </a:xfrm>
        </p:grpSpPr>
        <p:sp>
          <p:nvSpPr>
            <p:cNvPr id="26" name="Rectangle 5"/>
            <p:cNvSpPr>
              <a:spLocks noChangeArrowheads="1"/>
            </p:cNvSpPr>
            <p:nvPr/>
          </p:nvSpPr>
          <p:spPr bwMode="auto">
            <a:xfrm>
              <a:off x="2208" y="720"/>
              <a:ext cx="1392" cy="384"/>
            </a:xfrm>
            <a:prstGeom prst="rect">
              <a:avLst/>
            </a:prstGeom>
            <a:noFill/>
            <a:ln w="19050">
              <a:solidFill>
                <a:srgbClr val="000000"/>
              </a:solidFill>
              <a:miter lim="800000"/>
              <a:headEnd/>
              <a:tailEnd/>
            </a:ln>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
          <p:nvSpPr>
            <p:cNvPr id="27" name="Rectangle 6"/>
            <p:cNvSpPr>
              <a:spLocks noChangeArrowheads="1"/>
            </p:cNvSpPr>
            <p:nvPr/>
          </p:nvSpPr>
          <p:spPr bwMode="auto">
            <a:xfrm>
              <a:off x="1872" y="1334"/>
              <a:ext cx="2016" cy="384"/>
            </a:xfrm>
            <a:prstGeom prst="rect">
              <a:avLst/>
            </a:prstGeom>
            <a:noFill/>
            <a:ln w="19050">
              <a:solidFill>
                <a:srgbClr val="000000"/>
              </a:solidFill>
              <a:miter lim="800000"/>
              <a:headEnd/>
              <a:tailEnd/>
            </a:ln>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
          <p:nvSpPr>
            <p:cNvPr id="28" name="Rectangle 7"/>
            <p:cNvSpPr>
              <a:spLocks noChangeArrowheads="1"/>
            </p:cNvSpPr>
            <p:nvPr/>
          </p:nvSpPr>
          <p:spPr bwMode="auto">
            <a:xfrm>
              <a:off x="1536" y="1935"/>
              <a:ext cx="2688" cy="384"/>
            </a:xfrm>
            <a:prstGeom prst="rect">
              <a:avLst/>
            </a:prstGeom>
            <a:noFill/>
            <a:ln w="19050">
              <a:solidFill>
                <a:srgbClr val="000000"/>
              </a:solidFill>
              <a:miter lim="800000"/>
              <a:headEnd/>
              <a:tailEnd/>
            </a:ln>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
          <p:nvSpPr>
            <p:cNvPr id="29" name="Rectangle 8"/>
            <p:cNvSpPr>
              <a:spLocks noChangeArrowheads="1"/>
            </p:cNvSpPr>
            <p:nvPr/>
          </p:nvSpPr>
          <p:spPr bwMode="auto">
            <a:xfrm>
              <a:off x="1200" y="2546"/>
              <a:ext cx="3408" cy="384"/>
            </a:xfrm>
            <a:prstGeom prst="rect">
              <a:avLst/>
            </a:prstGeom>
            <a:noFill/>
            <a:ln w="19050">
              <a:solidFill>
                <a:srgbClr val="000000"/>
              </a:solidFill>
              <a:miter lim="800000"/>
              <a:headEnd/>
              <a:tailEnd/>
            </a:ln>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
          <p:nvSpPr>
            <p:cNvPr id="30" name="Rectangle 9"/>
            <p:cNvSpPr>
              <a:spLocks noChangeArrowheads="1"/>
            </p:cNvSpPr>
            <p:nvPr/>
          </p:nvSpPr>
          <p:spPr bwMode="auto">
            <a:xfrm>
              <a:off x="864" y="3167"/>
              <a:ext cx="4131" cy="384"/>
            </a:xfrm>
            <a:prstGeom prst="rect">
              <a:avLst/>
            </a:prstGeom>
            <a:noFill/>
            <a:ln w="19050">
              <a:solidFill>
                <a:srgbClr val="000000"/>
              </a:solidFill>
              <a:miter lim="800000"/>
              <a:headEnd/>
              <a:tailEnd/>
            </a:ln>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
          <p:nvSpPr>
            <p:cNvPr id="31" name="Rectangle 10"/>
            <p:cNvSpPr>
              <a:spLocks noChangeArrowheads="1"/>
            </p:cNvSpPr>
            <p:nvPr/>
          </p:nvSpPr>
          <p:spPr bwMode="auto">
            <a:xfrm>
              <a:off x="528" y="3788"/>
              <a:ext cx="4848" cy="384"/>
            </a:xfrm>
            <a:prstGeom prst="rect">
              <a:avLst/>
            </a:prstGeom>
            <a:noFill/>
            <a:ln w="19050">
              <a:solidFill>
                <a:srgbClr val="000000"/>
              </a:solidFill>
              <a:miter lim="800000"/>
              <a:headEnd/>
              <a:tailEnd/>
            </a:ln>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grpSp>
      <p:sp>
        <p:nvSpPr>
          <p:cNvPr id="32" name="Line 11"/>
          <p:cNvSpPr>
            <a:spLocks noChangeShapeType="1"/>
          </p:cNvSpPr>
          <p:nvPr/>
        </p:nvSpPr>
        <p:spPr bwMode="auto">
          <a:xfrm>
            <a:off x="228600" y="1752600"/>
            <a:ext cx="8610600" cy="0"/>
          </a:xfrm>
          <a:prstGeom prst="line">
            <a:avLst/>
          </a:prstGeom>
          <a:noFill/>
          <a:ln w="19050">
            <a:solidFill>
              <a:srgbClr val="000000"/>
            </a:solidFill>
            <a:prstDash val="dash"/>
            <a:round/>
            <a:headEnd/>
            <a:tailEnd/>
          </a:ln>
        </p:spPr>
        <p:txBody>
          <a:bodyPr wrap="none" anchor="ctr"/>
          <a:lstStyle/>
          <a:p>
            <a:pPr eaLnBrk="1" fontAlgn="auto" hangingPunct="1">
              <a:spcBef>
                <a:spcPts val="0"/>
              </a:spcBef>
              <a:spcAft>
                <a:spcPts val="0"/>
              </a:spcAft>
              <a:defRPr/>
            </a:pPr>
            <a:endParaRPr lang="en-US" kern="0">
              <a:solidFill>
                <a:sysClr val="windowText" lastClr="000000"/>
              </a:solidFill>
              <a:latin typeface="Arial" charset="0"/>
              <a:ea typeface="ＭＳ Ｐゴシック" charset="0"/>
              <a:cs typeface="ＭＳ Ｐゴシック" charset="0"/>
            </a:endParaRPr>
          </a:p>
        </p:txBody>
      </p:sp>
      <p:sp>
        <p:nvSpPr>
          <p:cNvPr id="33" name="AutoShape 12"/>
          <p:cNvSpPr>
            <a:spLocks noChangeArrowheads="1"/>
          </p:cNvSpPr>
          <p:nvPr/>
        </p:nvSpPr>
        <p:spPr bwMode="auto">
          <a:xfrm>
            <a:off x="5410200" y="1219200"/>
            <a:ext cx="609600" cy="1066800"/>
          </a:xfrm>
          <a:prstGeom prst="curvedLeftArrow">
            <a:avLst>
              <a:gd name="adj1" fmla="val 35000"/>
              <a:gd name="adj2" fmla="val 70000"/>
              <a:gd name="adj3" fmla="val 33333"/>
            </a:avLst>
          </a:prstGeom>
          <a:solidFill>
            <a:srgbClr val="FC0128"/>
          </a:solidFill>
          <a:ln w="19050">
            <a:solidFill>
              <a:srgbClr val="000000"/>
            </a:solidFill>
            <a:miter lim="800000"/>
            <a:headEnd/>
            <a:tailEnd/>
          </a:ln>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
        <p:nvSpPr>
          <p:cNvPr id="34" name="AutoShape 13"/>
          <p:cNvSpPr>
            <a:spLocks noChangeArrowheads="1"/>
          </p:cNvSpPr>
          <p:nvPr/>
        </p:nvSpPr>
        <p:spPr bwMode="auto">
          <a:xfrm>
            <a:off x="6858000" y="5181600"/>
            <a:ext cx="609600" cy="1066800"/>
          </a:xfrm>
          <a:prstGeom prst="curvedLeftArrow">
            <a:avLst>
              <a:gd name="adj1" fmla="val 35000"/>
              <a:gd name="adj2" fmla="val 70000"/>
              <a:gd name="adj3" fmla="val 33333"/>
            </a:avLst>
          </a:prstGeom>
          <a:solidFill>
            <a:srgbClr val="FC0128"/>
          </a:solidFill>
          <a:ln w="19050">
            <a:solidFill>
              <a:srgbClr val="000000"/>
            </a:solidFill>
            <a:miter lim="800000"/>
            <a:headEnd/>
            <a:tailEnd/>
          </a:ln>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
        <p:nvSpPr>
          <p:cNvPr id="35" name="AutoShape 14"/>
          <p:cNvSpPr>
            <a:spLocks noChangeArrowheads="1"/>
          </p:cNvSpPr>
          <p:nvPr/>
        </p:nvSpPr>
        <p:spPr bwMode="auto">
          <a:xfrm rot="10800000">
            <a:off x="2057400" y="1143000"/>
            <a:ext cx="609600" cy="1066800"/>
          </a:xfrm>
          <a:prstGeom prst="curvedLeftArrow">
            <a:avLst>
              <a:gd name="adj1" fmla="val 35000"/>
              <a:gd name="adj2" fmla="val 70000"/>
              <a:gd name="adj3" fmla="val 33333"/>
            </a:avLst>
          </a:prstGeom>
          <a:solidFill>
            <a:srgbClr val="FC0128"/>
          </a:solidFill>
          <a:ln w="19050">
            <a:solidFill>
              <a:srgbClr val="000000"/>
            </a:solidFill>
            <a:miter lim="800000"/>
            <a:headEnd/>
            <a:tailEnd/>
          </a:ln>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
        <p:nvSpPr>
          <p:cNvPr id="36" name="AutoShape 15"/>
          <p:cNvSpPr>
            <a:spLocks noChangeArrowheads="1"/>
          </p:cNvSpPr>
          <p:nvPr/>
        </p:nvSpPr>
        <p:spPr bwMode="auto">
          <a:xfrm rot="10800000">
            <a:off x="762000" y="5105400"/>
            <a:ext cx="609600" cy="1066800"/>
          </a:xfrm>
          <a:prstGeom prst="curvedLeftArrow">
            <a:avLst>
              <a:gd name="adj1" fmla="val 35000"/>
              <a:gd name="adj2" fmla="val 70000"/>
              <a:gd name="adj3" fmla="val 33333"/>
            </a:avLst>
          </a:prstGeom>
          <a:solidFill>
            <a:srgbClr val="FC0128"/>
          </a:solidFill>
          <a:ln w="19050">
            <a:solidFill>
              <a:srgbClr val="000000"/>
            </a:solidFill>
            <a:miter lim="800000"/>
            <a:headEnd/>
            <a:tailEnd/>
          </a:ln>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
        <p:nvSpPr>
          <p:cNvPr id="37" name="Text Box 16"/>
          <p:cNvSpPr txBox="1">
            <a:spLocks noChangeArrowheads="1"/>
          </p:cNvSpPr>
          <p:nvPr/>
        </p:nvSpPr>
        <p:spPr bwMode="auto">
          <a:xfrm>
            <a:off x="6781800" y="1317625"/>
            <a:ext cx="2339975" cy="830263"/>
          </a:xfrm>
          <a:prstGeom prst="rect">
            <a:avLst/>
          </a:prstGeom>
          <a:noFill/>
          <a:ln>
            <a:noFill/>
          </a:ln>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eaLnBrk="1" fontAlgn="auto" hangingPunct="1">
              <a:spcBef>
                <a:spcPts val="0"/>
              </a:spcBef>
              <a:spcAft>
                <a:spcPts val="0"/>
              </a:spcAft>
              <a:defRPr/>
            </a:pPr>
            <a:r>
              <a:rPr lang="en-US" i="0" kern="0" dirty="0">
                <a:solidFill>
                  <a:srgbClr val="000000"/>
                </a:solidFill>
                <a:latin typeface="Calibri" charset="0"/>
                <a:cs typeface="ＭＳ Ｐゴシック" charset="0"/>
              </a:rPr>
              <a:t>m</a:t>
            </a:r>
            <a:r>
              <a:rPr lang="en-US" i="0" kern="0" dirty="0" err="1">
                <a:solidFill>
                  <a:srgbClr val="000000"/>
                </a:solidFill>
                <a:latin typeface="Calibri" charset="0"/>
                <a:cs typeface="ＭＳ Ｐゴシック" charset="0"/>
              </a:rPr>
              <a:t>anual</a:t>
            </a:r>
            <a:r>
              <a:rPr lang="en-US" i="0" kern="0" dirty="0">
                <a:solidFill>
                  <a:srgbClr val="000000"/>
                </a:solidFill>
                <a:latin typeface="Calibri" charset="0"/>
                <a:cs typeface="ＭＳ Ｐゴシック" charset="0"/>
              </a:rPr>
              <a:t>/compiler</a:t>
            </a:r>
          </a:p>
          <a:p>
            <a:pPr eaLnBrk="1" fontAlgn="auto" hangingPunct="1">
              <a:spcBef>
                <a:spcPts val="0"/>
              </a:spcBef>
              <a:spcAft>
                <a:spcPts val="0"/>
              </a:spcAft>
              <a:defRPr/>
            </a:pPr>
            <a:r>
              <a:rPr lang="en-US" i="0" kern="0" dirty="0">
                <a:solidFill>
                  <a:srgbClr val="000000"/>
                </a:solidFill>
                <a:latin typeface="Calibri" charset="0"/>
                <a:cs typeface="ＭＳ Ｐゴシック" charset="0"/>
              </a:rPr>
              <a:t>register spilling</a:t>
            </a:r>
          </a:p>
        </p:txBody>
      </p:sp>
      <p:sp>
        <p:nvSpPr>
          <p:cNvPr id="38" name="Line 17"/>
          <p:cNvSpPr>
            <a:spLocks noChangeShapeType="1"/>
          </p:cNvSpPr>
          <p:nvPr/>
        </p:nvSpPr>
        <p:spPr bwMode="auto">
          <a:xfrm>
            <a:off x="228600" y="5715000"/>
            <a:ext cx="8610600" cy="0"/>
          </a:xfrm>
          <a:prstGeom prst="line">
            <a:avLst/>
          </a:prstGeom>
          <a:noFill/>
          <a:ln w="19050">
            <a:solidFill>
              <a:srgbClr val="000000"/>
            </a:solidFill>
            <a:prstDash val="dash"/>
            <a:round/>
            <a:headEnd/>
            <a:tailEnd/>
          </a:ln>
        </p:spPr>
        <p:txBody>
          <a:bodyPr wrap="none" anchor="ctr"/>
          <a:lstStyle/>
          <a:p>
            <a:pPr eaLnBrk="1" fontAlgn="auto" hangingPunct="1">
              <a:spcBef>
                <a:spcPts val="0"/>
              </a:spcBef>
              <a:spcAft>
                <a:spcPts val="0"/>
              </a:spcAft>
              <a:defRPr/>
            </a:pPr>
            <a:endParaRPr lang="en-US" kern="0">
              <a:solidFill>
                <a:sysClr val="windowText" lastClr="000000"/>
              </a:solidFill>
              <a:latin typeface="Arial" charset="0"/>
              <a:ea typeface="ＭＳ Ｐゴシック" charset="0"/>
              <a:cs typeface="ＭＳ Ｐゴシック" charset="0"/>
            </a:endParaRPr>
          </a:p>
        </p:txBody>
      </p:sp>
      <p:sp>
        <p:nvSpPr>
          <p:cNvPr id="39" name="Text Box 18"/>
          <p:cNvSpPr txBox="1">
            <a:spLocks noChangeArrowheads="1"/>
          </p:cNvSpPr>
          <p:nvPr/>
        </p:nvSpPr>
        <p:spPr bwMode="auto">
          <a:xfrm>
            <a:off x="7589838" y="5264150"/>
            <a:ext cx="1449387" cy="1200150"/>
          </a:xfrm>
          <a:prstGeom prst="rect">
            <a:avLst/>
          </a:prstGeom>
          <a:noFill/>
          <a:ln>
            <a:noFill/>
          </a:ln>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eaLnBrk="1" fontAlgn="auto" hangingPunct="1">
              <a:spcBef>
                <a:spcPts val="0"/>
              </a:spcBef>
              <a:spcAft>
                <a:spcPts val="0"/>
              </a:spcAft>
              <a:defRPr/>
            </a:pPr>
            <a:r>
              <a:rPr lang="en-US" i="0" kern="0">
                <a:solidFill>
                  <a:srgbClr val="000000"/>
                </a:solidFill>
                <a:latin typeface="Calibri" charset="0"/>
                <a:cs typeface="ＭＳ Ｐゴシック" charset="0"/>
              </a:rPr>
              <a:t>automatic</a:t>
            </a:r>
          </a:p>
          <a:p>
            <a:pPr eaLnBrk="1" fontAlgn="auto" hangingPunct="1">
              <a:spcBef>
                <a:spcPts val="0"/>
              </a:spcBef>
              <a:spcAft>
                <a:spcPts val="0"/>
              </a:spcAft>
              <a:defRPr/>
            </a:pPr>
            <a:r>
              <a:rPr lang="en-US" i="0" kern="0">
                <a:solidFill>
                  <a:srgbClr val="000000"/>
                </a:solidFill>
                <a:latin typeface="Calibri" charset="0"/>
                <a:cs typeface="ＭＳ Ｐゴシック" charset="0"/>
              </a:rPr>
              <a:t>demand </a:t>
            </a:r>
          </a:p>
          <a:p>
            <a:pPr eaLnBrk="1" fontAlgn="auto" hangingPunct="1">
              <a:spcBef>
                <a:spcPts val="0"/>
              </a:spcBef>
              <a:spcAft>
                <a:spcPts val="0"/>
              </a:spcAft>
              <a:defRPr/>
            </a:pPr>
            <a:r>
              <a:rPr lang="en-US" i="0" kern="0">
                <a:solidFill>
                  <a:srgbClr val="000000"/>
                </a:solidFill>
                <a:latin typeface="Calibri" charset="0"/>
                <a:cs typeface="ＭＳ Ｐゴシック" charset="0"/>
              </a:rPr>
              <a:t>paging</a:t>
            </a:r>
          </a:p>
        </p:txBody>
      </p:sp>
      <p:sp>
        <p:nvSpPr>
          <p:cNvPr id="40" name="Text Box 19"/>
          <p:cNvSpPr txBox="1">
            <a:spLocks noChangeArrowheads="1"/>
          </p:cNvSpPr>
          <p:nvPr/>
        </p:nvSpPr>
        <p:spPr bwMode="auto">
          <a:xfrm>
            <a:off x="7097713" y="3054350"/>
            <a:ext cx="1882775" cy="1200150"/>
          </a:xfrm>
          <a:prstGeom prst="rect">
            <a:avLst/>
          </a:prstGeom>
          <a:noFill/>
          <a:ln>
            <a:noFill/>
          </a:ln>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eaLnBrk="1" fontAlgn="auto" hangingPunct="1">
              <a:spcBef>
                <a:spcPts val="0"/>
              </a:spcBef>
              <a:spcAft>
                <a:spcPts val="0"/>
              </a:spcAft>
              <a:defRPr/>
            </a:pPr>
            <a:r>
              <a:rPr lang="en-US" i="0" kern="0" dirty="0">
                <a:solidFill>
                  <a:srgbClr val="000000"/>
                </a:solidFill>
                <a:latin typeface="Calibri" charset="0"/>
                <a:cs typeface="ＭＳ Ｐゴシック" charset="0"/>
              </a:rPr>
              <a:t>Automatic</a:t>
            </a:r>
          </a:p>
          <a:p>
            <a:pPr eaLnBrk="1" fontAlgn="auto" hangingPunct="1">
              <a:spcBef>
                <a:spcPts val="0"/>
              </a:spcBef>
              <a:spcAft>
                <a:spcPts val="0"/>
              </a:spcAft>
              <a:defRPr/>
            </a:pPr>
            <a:r>
              <a:rPr lang="en-US" i="0" kern="0" dirty="0">
                <a:solidFill>
                  <a:srgbClr val="000000"/>
                </a:solidFill>
                <a:latin typeface="Calibri" charset="0"/>
                <a:cs typeface="ＭＳ Ｐゴシック" charset="0"/>
              </a:rPr>
              <a:t>HW cache</a:t>
            </a:r>
          </a:p>
          <a:p>
            <a:pPr eaLnBrk="1" fontAlgn="auto" hangingPunct="1">
              <a:spcBef>
                <a:spcPts val="0"/>
              </a:spcBef>
              <a:spcAft>
                <a:spcPts val="0"/>
              </a:spcAft>
              <a:defRPr/>
            </a:pPr>
            <a:r>
              <a:rPr lang="en-US" i="0" kern="0" dirty="0">
                <a:solidFill>
                  <a:srgbClr val="000000"/>
                </a:solidFill>
                <a:latin typeface="Calibri" charset="0"/>
                <a:cs typeface="ＭＳ Ｐゴシック" charset="0"/>
              </a:rPr>
              <a:t>management</a:t>
            </a:r>
          </a:p>
        </p:txBody>
      </p:sp>
      <p:sp>
        <p:nvSpPr>
          <p:cNvPr id="51216" name="Text Box 20"/>
          <p:cNvSpPr txBox="1">
            <a:spLocks noChangeArrowheads="1"/>
          </p:cNvSpPr>
          <p:nvPr/>
        </p:nvSpPr>
        <p:spPr bwMode="auto">
          <a:xfrm>
            <a:off x="-33338" y="172243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zh-CN" altLang="en-US" dirty="0">
                <a:solidFill>
                  <a:schemeClr val="accent1"/>
                </a:solidFill>
                <a:latin typeface="Calibri" panose="020F0502020204030204" pitchFamily="34" charset="0"/>
              </a:rPr>
              <a:t>存储抽象</a:t>
            </a:r>
            <a:endParaRPr lang="en-US" altLang="zh-CN" dirty="0">
              <a:solidFill>
                <a:schemeClr val="accent1"/>
              </a:solidFill>
              <a:latin typeface="Calibri" panose="020F0502020204030204" pitchFamily="34" charset="0"/>
            </a:endParaRPr>
          </a:p>
        </p:txBody>
      </p:sp>
      <p:sp>
        <p:nvSpPr>
          <p:cNvPr id="42" name="AutoShape 21"/>
          <p:cNvSpPr>
            <a:spLocks noChangeArrowheads="1"/>
          </p:cNvSpPr>
          <p:nvPr/>
        </p:nvSpPr>
        <p:spPr bwMode="auto">
          <a:xfrm>
            <a:off x="152400" y="2590800"/>
            <a:ext cx="457200" cy="3810000"/>
          </a:xfrm>
          <a:prstGeom prst="downArrow">
            <a:avLst>
              <a:gd name="adj1" fmla="val 44444"/>
              <a:gd name="adj2" fmla="val 41744"/>
            </a:avLst>
          </a:prstGeom>
          <a:solidFill>
            <a:srgbClr val="FC0128"/>
          </a:solidFill>
          <a:ln w="19050">
            <a:solidFill>
              <a:srgbClr val="FC0128"/>
            </a:solidFill>
            <a:miter lim="800000"/>
            <a:headEnd/>
            <a:tailEnd/>
          </a:ln>
        </p:spPr>
        <p:txBody>
          <a:bodyPr wrap="none" anchor="ctr"/>
          <a:lstStyle/>
          <a:p>
            <a:pPr eaLnBrk="1" fontAlgn="auto" hangingPunct="1">
              <a:spcBef>
                <a:spcPts val="0"/>
              </a:spcBef>
              <a:spcAft>
                <a:spcPts val="0"/>
              </a:spcAft>
              <a:defRPr/>
            </a:pPr>
            <a:endParaRPr lang="en-US" kern="0">
              <a:solidFill>
                <a:sysClr val="windowText" lastClr="000000"/>
              </a:solidFill>
              <a:latin typeface="Calibri" charset="0"/>
              <a:ea typeface="ＭＳ Ｐゴシック" charset="0"/>
              <a:cs typeface="ＭＳ Ｐゴシック" charset="0"/>
            </a:endParaRPr>
          </a:p>
        </p:txBody>
      </p:sp>
    </p:spTree>
    <p:extLst>
      <p:ext uri="{BB962C8B-B14F-4D97-AF65-F5344CB8AC3E}">
        <p14:creationId xmlns:p14="http://schemas.microsoft.com/office/powerpoint/2010/main" val="12913114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116632"/>
            <a:ext cx="8229600" cy="922114"/>
          </a:xfrm>
        </p:spPr>
        <p:txBody>
          <a:bodyPr/>
          <a:lstStyle/>
          <a:p>
            <a:r>
              <a:rPr lang="zh-CN" altLang="en-US" dirty="0"/>
              <a:t>访存延迟分析</a:t>
            </a:r>
            <a:endParaRPr lang="en-US" altLang="zh-CN" dirty="0"/>
          </a:p>
        </p:txBody>
      </p:sp>
      <p:sp>
        <p:nvSpPr>
          <p:cNvPr id="75778" name="Content Placeholder 2"/>
          <p:cNvSpPr>
            <a:spLocks noGrp="1"/>
          </p:cNvSpPr>
          <p:nvPr>
            <p:ph idx="1"/>
          </p:nvPr>
        </p:nvSpPr>
        <p:spPr>
          <a:xfrm>
            <a:off x="457200" y="1100647"/>
            <a:ext cx="8229600" cy="5194300"/>
          </a:xfrm>
        </p:spPr>
        <p:txBody>
          <a:bodyPr/>
          <a:lstStyle/>
          <a:p>
            <a:pPr>
              <a:spcBef>
                <a:spcPts val="600"/>
              </a:spcBef>
              <a:spcAft>
                <a:spcPts val="600"/>
              </a:spcAft>
            </a:pPr>
            <a:r>
              <a:rPr lang="zh-CN" altLang="en-US" sz="2400" dirty="0"/>
              <a:t>对于一个给定的存储层级：</a:t>
            </a:r>
            <a:r>
              <a:rPr lang="en-US" altLang="zh-CN" sz="2400" dirty="0">
                <a:solidFill>
                  <a:srgbClr val="FF0000"/>
                </a:solidFill>
              </a:rPr>
              <a:t>i</a:t>
            </a:r>
            <a:endParaRPr lang="en-US" altLang="zh-CN" sz="2400" dirty="0"/>
          </a:p>
          <a:p>
            <a:pPr lvl="1">
              <a:spcBef>
                <a:spcPts val="600"/>
              </a:spcBef>
              <a:spcAft>
                <a:spcPts val="600"/>
              </a:spcAft>
              <a:buFont typeface="微软雅黑" panose="020B0503020204020204" pitchFamily="34" charset="-122"/>
              <a:buChar char="−"/>
            </a:pPr>
            <a:r>
              <a:rPr lang="zh-CN" altLang="en-US" sz="2000" dirty="0"/>
              <a:t>它有一个由技术和配置决定的访问延迟</a:t>
            </a:r>
            <a:r>
              <a:rPr lang="en-US" altLang="zh-CN" sz="2000" dirty="0"/>
              <a:t>: </a:t>
            </a:r>
            <a:r>
              <a:rPr lang="en-US" altLang="zh-CN" sz="2000" dirty="0" err="1"/>
              <a:t>t</a:t>
            </a:r>
            <a:r>
              <a:rPr lang="en-US" altLang="zh-CN" sz="2000" baseline="-25000" dirty="0" err="1"/>
              <a:t>i</a:t>
            </a:r>
            <a:endParaRPr lang="en-US" altLang="zh-CN" sz="2000" dirty="0"/>
          </a:p>
          <a:p>
            <a:pPr lvl="1">
              <a:spcBef>
                <a:spcPts val="600"/>
              </a:spcBef>
              <a:spcAft>
                <a:spcPts val="600"/>
              </a:spcAft>
              <a:buFont typeface="微软雅黑" panose="020B0503020204020204" pitchFamily="34" charset="-122"/>
              <a:buChar char="−"/>
            </a:pPr>
            <a:r>
              <a:rPr lang="zh-CN" altLang="en-US" sz="2000" dirty="0"/>
              <a:t>也有感知到的访问延迟</a:t>
            </a:r>
            <a:r>
              <a:rPr lang="en-US" altLang="zh-CN" sz="2000" dirty="0" err="1"/>
              <a:t>T</a:t>
            </a:r>
            <a:r>
              <a:rPr lang="en-US" altLang="zh-CN" sz="2000" baseline="-25000" dirty="0" err="1"/>
              <a:t>i</a:t>
            </a:r>
            <a:r>
              <a:rPr lang="en-US" altLang="zh-CN" sz="2000" baseline="-25000" dirty="0"/>
              <a:t> </a:t>
            </a:r>
            <a:r>
              <a:rPr lang="zh-CN" altLang="en-US" sz="2000" dirty="0"/>
              <a:t>，应该大于</a:t>
            </a:r>
            <a:r>
              <a:rPr lang="en-US" altLang="zh-CN" sz="2000" dirty="0" err="1"/>
              <a:t>t</a:t>
            </a:r>
            <a:r>
              <a:rPr lang="en-US" altLang="zh-CN" sz="2000" baseline="-25000" dirty="0" err="1"/>
              <a:t>i</a:t>
            </a:r>
            <a:endParaRPr lang="en-US" altLang="zh-CN" sz="2000" baseline="-25000" dirty="0"/>
          </a:p>
          <a:p>
            <a:pPr>
              <a:spcBef>
                <a:spcPts val="600"/>
              </a:spcBef>
              <a:spcAft>
                <a:spcPts val="600"/>
              </a:spcAft>
            </a:pPr>
            <a:r>
              <a:rPr lang="zh-CN" altLang="en-US" sz="2400" dirty="0"/>
              <a:t>除了最外层的存储层级外</a:t>
            </a:r>
            <a:r>
              <a:rPr lang="en-US" altLang="zh-CN" sz="2400" dirty="0"/>
              <a:t>, </a:t>
            </a:r>
            <a:r>
              <a:rPr lang="zh-CN" altLang="en-US" sz="2400" dirty="0"/>
              <a:t>当你根据一个地址去查找目标的时候</a:t>
            </a:r>
            <a:r>
              <a:rPr lang="en-US" altLang="zh-CN" sz="2400" dirty="0"/>
              <a:t>:</a:t>
            </a:r>
          </a:p>
          <a:p>
            <a:pPr lvl="1">
              <a:spcBef>
                <a:spcPts val="600"/>
              </a:spcBef>
              <a:spcAft>
                <a:spcPts val="600"/>
              </a:spcAft>
              <a:buFont typeface="微软雅黑" panose="020B0503020204020204" pitchFamily="34" charset="-122"/>
              <a:buChar char="−"/>
            </a:pPr>
            <a:r>
              <a:rPr lang="zh-CN" altLang="en-US" sz="2000" dirty="0"/>
              <a:t>存在一个命中的概率：</a:t>
            </a:r>
            <a:r>
              <a:rPr lang="en-US" altLang="zh-CN" sz="2000" dirty="0">
                <a:solidFill>
                  <a:srgbClr val="FF0000"/>
                </a:solidFill>
              </a:rPr>
              <a:t>h</a:t>
            </a:r>
            <a:r>
              <a:rPr lang="en-US" altLang="zh-CN" sz="2000" baseline="-25000" dirty="0">
                <a:solidFill>
                  <a:srgbClr val="FF0000"/>
                </a:solidFill>
              </a:rPr>
              <a:t>i</a:t>
            </a:r>
            <a:r>
              <a:rPr lang="zh-CN" altLang="en-US" sz="2000" dirty="0"/>
              <a:t>，相应的访问时间为：</a:t>
            </a:r>
            <a:r>
              <a:rPr lang="en-US" altLang="ja-JP" sz="2000" dirty="0" err="1">
                <a:solidFill>
                  <a:srgbClr val="FF0000"/>
                </a:solidFill>
              </a:rPr>
              <a:t>t</a:t>
            </a:r>
            <a:r>
              <a:rPr lang="en-US" altLang="ja-JP" sz="2000" baseline="-25000" dirty="0" err="1">
                <a:solidFill>
                  <a:srgbClr val="FF0000"/>
                </a:solidFill>
              </a:rPr>
              <a:t>i</a:t>
            </a:r>
            <a:endParaRPr lang="en-US" altLang="ja-JP" sz="2000" baseline="-25000" dirty="0">
              <a:solidFill>
                <a:srgbClr val="FF0000"/>
              </a:solidFill>
            </a:endParaRPr>
          </a:p>
          <a:p>
            <a:pPr lvl="1">
              <a:spcBef>
                <a:spcPts val="600"/>
              </a:spcBef>
              <a:spcAft>
                <a:spcPts val="600"/>
              </a:spcAft>
              <a:buFont typeface="微软雅黑" panose="020B0503020204020204" pitchFamily="34" charset="-122"/>
              <a:buChar char="−"/>
            </a:pPr>
            <a:r>
              <a:rPr lang="zh-CN" altLang="en-US" sz="2000" dirty="0"/>
              <a:t>存在一个缺失的概率：</a:t>
            </a:r>
            <a:r>
              <a:rPr lang="en-US" altLang="zh-CN" sz="2000" dirty="0">
                <a:solidFill>
                  <a:srgbClr val="FF0000"/>
                </a:solidFill>
              </a:rPr>
              <a:t>m</a:t>
            </a:r>
            <a:r>
              <a:rPr lang="en-US" altLang="zh-CN" sz="2000" baseline="-25000" dirty="0">
                <a:solidFill>
                  <a:srgbClr val="FF0000"/>
                </a:solidFill>
              </a:rPr>
              <a:t>i</a:t>
            </a:r>
            <a:r>
              <a:rPr lang="zh-CN" altLang="en-US" sz="2000" dirty="0"/>
              <a:t>，相应的访问时间为：</a:t>
            </a:r>
            <a:r>
              <a:rPr lang="en-US" altLang="ja-JP" sz="2000" dirty="0" err="1">
                <a:solidFill>
                  <a:srgbClr val="FF0000"/>
                </a:solidFill>
              </a:rPr>
              <a:t>t</a:t>
            </a:r>
            <a:r>
              <a:rPr lang="en-US" altLang="ja-JP" sz="2000" baseline="-25000" dirty="0" err="1">
                <a:solidFill>
                  <a:srgbClr val="FF0000"/>
                </a:solidFill>
              </a:rPr>
              <a:t>i</a:t>
            </a:r>
            <a:r>
              <a:rPr lang="en-US" altLang="ja-JP" sz="2000" dirty="0">
                <a:solidFill>
                  <a:srgbClr val="FF0000"/>
                </a:solidFill>
              </a:rPr>
              <a:t> +T</a:t>
            </a:r>
            <a:r>
              <a:rPr lang="en-US" altLang="ja-JP" sz="2000" baseline="-25000" dirty="0">
                <a:solidFill>
                  <a:srgbClr val="FF0000"/>
                </a:solidFill>
              </a:rPr>
              <a:t>i+1 </a:t>
            </a:r>
          </a:p>
          <a:p>
            <a:pPr lvl="1">
              <a:spcBef>
                <a:spcPts val="600"/>
              </a:spcBef>
              <a:spcAft>
                <a:spcPts val="600"/>
              </a:spcAft>
              <a:buFont typeface="微软雅黑" panose="020B0503020204020204" pitchFamily="34" charset="-122"/>
              <a:buChar char="−"/>
            </a:pPr>
            <a:r>
              <a:rPr lang="en-US" altLang="zh-CN" sz="2000" dirty="0">
                <a:solidFill>
                  <a:schemeClr val="tx1">
                    <a:lumMod val="95000"/>
                    <a:lumOff val="5000"/>
                  </a:schemeClr>
                </a:solidFill>
              </a:rPr>
              <a:t>h</a:t>
            </a:r>
            <a:r>
              <a:rPr lang="en-US" altLang="zh-CN" sz="2000" baseline="-25000" dirty="0">
                <a:solidFill>
                  <a:schemeClr val="tx1">
                    <a:lumMod val="95000"/>
                    <a:lumOff val="5000"/>
                  </a:schemeClr>
                </a:solidFill>
              </a:rPr>
              <a:t>i </a:t>
            </a:r>
            <a:r>
              <a:rPr lang="en-US" altLang="zh-CN" sz="2000" dirty="0">
                <a:solidFill>
                  <a:schemeClr val="tx1">
                    <a:lumMod val="95000"/>
                    <a:lumOff val="5000"/>
                  </a:schemeClr>
                </a:solidFill>
              </a:rPr>
              <a:t>+ m</a:t>
            </a:r>
            <a:r>
              <a:rPr lang="en-US" altLang="zh-CN" sz="2000" baseline="-25000" dirty="0">
                <a:solidFill>
                  <a:schemeClr val="tx1">
                    <a:lumMod val="95000"/>
                    <a:lumOff val="5000"/>
                  </a:schemeClr>
                </a:solidFill>
              </a:rPr>
              <a:t>i</a:t>
            </a:r>
            <a:r>
              <a:rPr lang="en-US" altLang="zh-CN" sz="2000" dirty="0">
                <a:solidFill>
                  <a:schemeClr val="tx1">
                    <a:lumMod val="95000"/>
                    <a:lumOff val="5000"/>
                  </a:schemeClr>
                </a:solidFill>
              </a:rPr>
              <a:t> = 1</a:t>
            </a:r>
          </a:p>
          <a:p>
            <a:pPr>
              <a:spcBef>
                <a:spcPts val="600"/>
              </a:spcBef>
              <a:spcAft>
                <a:spcPts val="600"/>
              </a:spcAft>
            </a:pPr>
            <a:r>
              <a:rPr lang="zh-CN" altLang="en-US" sz="2200" dirty="0"/>
              <a:t>因此</a:t>
            </a:r>
            <a:r>
              <a:rPr lang="en-US" altLang="zh-CN" sz="2200" dirty="0"/>
              <a:t>:</a:t>
            </a:r>
          </a:p>
          <a:p>
            <a:pPr>
              <a:spcBef>
                <a:spcPts val="600"/>
              </a:spcBef>
              <a:spcAft>
                <a:spcPts val="600"/>
              </a:spcAft>
              <a:buFont typeface="Wingdings" panose="05000000000000000000" pitchFamily="2" charset="2"/>
              <a:buNone/>
            </a:pPr>
            <a:r>
              <a:rPr lang="en-US" altLang="zh-CN" dirty="0"/>
              <a:t>		</a:t>
            </a:r>
            <a:r>
              <a:rPr lang="en-US" altLang="zh-CN" sz="2000" dirty="0" err="1">
                <a:solidFill>
                  <a:srgbClr val="FF0000"/>
                </a:solidFill>
              </a:rPr>
              <a:t>T</a:t>
            </a:r>
            <a:r>
              <a:rPr lang="en-US" altLang="zh-CN" sz="2000" baseline="-25000" dirty="0" err="1">
                <a:solidFill>
                  <a:srgbClr val="FF0000"/>
                </a:solidFill>
              </a:rPr>
              <a:t>i</a:t>
            </a:r>
            <a:r>
              <a:rPr lang="en-US" altLang="zh-CN" sz="2000" dirty="0">
                <a:solidFill>
                  <a:srgbClr val="FF0000"/>
                </a:solidFill>
              </a:rPr>
              <a:t> = </a:t>
            </a:r>
            <a:r>
              <a:rPr lang="en-US" altLang="zh-CN" sz="2000" dirty="0" err="1">
                <a:solidFill>
                  <a:srgbClr val="FF0000"/>
                </a:solidFill>
              </a:rPr>
              <a:t>h</a:t>
            </a:r>
            <a:r>
              <a:rPr lang="en-US" altLang="zh-CN" sz="2000" baseline="-25000" dirty="0" err="1">
                <a:solidFill>
                  <a:srgbClr val="FF0000"/>
                </a:solidFill>
              </a:rPr>
              <a:t>i</a:t>
            </a:r>
            <a:r>
              <a:rPr lang="en-US" altLang="zh-CN" sz="2000" dirty="0" err="1">
                <a:solidFill>
                  <a:srgbClr val="FF0000"/>
                </a:solidFill>
                <a:cs typeface="Arial" panose="020B0604020202020204" pitchFamily="34" charset="0"/>
              </a:rPr>
              <a:t>·t</a:t>
            </a:r>
            <a:r>
              <a:rPr lang="en-US" altLang="zh-CN" sz="2000" baseline="-25000" dirty="0" err="1">
                <a:solidFill>
                  <a:srgbClr val="FF0000"/>
                </a:solidFill>
                <a:cs typeface="Arial" panose="020B0604020202020204" pitchFamily="34" charset="0"/>
              </a:rPr>
              <a:t>i</a:t>
            </a:r>
            <a:r>
              <a:rPr lang="en-US" altLang="zh-CN" sz="2000" baseline="-25000" dirty="0">
                <a:solidFill>
                  <a:srgbClr val="FF0000"/>
                </a:solidFill>
                <a:cs typeface="Arial" panose="020B0604020202020204" pitchFamily="34" charset="0"/>
              </a:rPr>
              <a:t> </a:t>
            </a:r>
            <a:r>
              <a:rPr lang="en-US" altLang="zh-CN" sz="2000" dirty="0">
                <a:solidFill>
                  <a:srgbClr val="FF0000"/>
                </a:solidFill>
                <a:cs typeface="Arial" panose="020B0604020202020204" pitchFamily="34" charset="0"/>
              </a:rPr>
              <a:t> + </a:t>
            </a:r>
            <a:r>
              <a:rPr lang="en-US" altLang="zh-CN" sz="2000" dirty="0">
                <a:solidFill>
                  <a:srgbClr val="FF0000"/>
                </a:solidFill>
              </a:rPr>
              <a:t>m</a:t>
            </a:r>
            <a:r>
              <a:rPr lang="en-US" altLang="zh-CN" sz="2000" baseline="-25000" dirty="0">
                <a:solidFill>
                  <a:srgbClr val="FF0000"/>
                </a:solidFill>
              </a:rPr>
              <a:t>i</a:t>
            </a:r>
            <a:r>
              <a:rPr lang="en-US" altLang="zh-CN" sz="2000" dirty="0">
                <a:solidFill>
                  <a:srgbClr val="FF0000"/>
                </a:solidFill>
                <a:cs typeface="Arial" panose="020B0604020202020204" pitchFamily="34" charset="0"/>
              </a:rPr>
              <a:t>·(</a:t>
            </a:r>
            <a:r>
              <a:rPr lang="en-US" altLang="zh-CN" sz="2000" dirty="0" err="1">
                <a:solidFill>
                  <a:srgbClr val="FF0000"/>
                </a:solidFill>
                <a:cs typeface="Arial" panose="020B0604020202020204" pitchFamily="34" charset="0"/>
              </a:rPr>
              <a:t>t</a:t>
            </a:r>
            <a:r>
              <a:rPr lang="en-US" altLang="zh-CN" sz="2000" baseline="-25000" dirty="0" err="1">
                <a:solidFill>
                  <a:srgbClr val="FF0000"/>
                </a:solidFill>
                <a:cs typeface="Arial" panose="020B0604020202020204" pitchFamily="34" charset="0"/>
              </a:rPr>
              <a:t>i</a:t>
            </a:r>
            <a:r>
              <a:rPr lang="en-US" altLang="zh-CN" sz="2000" dirty="0">
                <a:solidFill>
                  <a:srgbClr val="FF0000"/>
                </a:solidFill>
                <a:cs typeface="Arial" panose="020B0604020202020204" pitchFamily="34" charset="0"/>
              </a:rPr>
              <a:t> + T</a:t>
            </a:r>
            <a:r>
              <a:rPr lang="en-US" altLang="zh-CN" sz="2000" baseline="-25000" dirty="0">
                <a:solidFill>
                  <a:srgbClr val="FF0000"/>
                </a:solidFill>
                <a:cs typeface="Arial" panose="020B0604020202020204" pitchFamily="34" charset="0"/>
              </a:rPr>
              <a:t>i+1</a:t>
            </a:r>
            <a:r>
              <a:rPr lang="en-US" altLang="zh-CN" sz="2000" dirty="0">
                <a:solidFill>
                  <a:srgbClr val="FF0000"/>
                </a:solidFill>
                <a:cs typeface="Arial" panose="020B0604020202020204" pitchFamily="34" charset="0"/>
              </a:rPr>
              <a:t>)</a:t>
            </a:r>
            <a:endParaRPr lang="en-US" altLang="zh-CN" sz="2000" baseline="-25000" dirty="0">
              <a:solidFill>
                <a:srgbClr val="FF0000"/>
              </a:solidFill>
              <a:cs typeface="Arial" panose="020B0604020202020204" pitchFamily="34" charset="0"/>
            </a:endParaRPr>
          </a:p>
          <a:p>
            <a:pPr>
              <a:spcBef>
                <a:spcPts val="600"/>
              </a:spcBef>
              <a:spcAft>
                <a:spcPts val="600"/>
              </a:spcAft>
              <a:buFont typeface="Wingdings" panose="05000000000000000000" pitchFamily="2" charset="2"/>
              <a:buNone/>
            </a:pPr>
            <a:r>
              <a:rPr lang="en-US" altLang="zh-CN" sz="2000" baseline="-25000" dirty="0">
                <a:solidFill>
                  <a:srgbClr val="FF0000"/>
                </a:solidFill>
                <a:cs typeface="Arial" panose="020B0604020202020204" pitchFamily="34" charset="0"/>
              </a:rPr>
              <a:t>		</a:t>
            </a:r>
            <a:r>
              <a:rPr lang="en-US" altLang="zh-CN" sz="2000" dirty="0" err="1">
                <a:solidFill>
                  <a:srgbClr val="FF0000"/>
                </a:solidFill>
                <a:cs typeface="Arial" panose="020B0604020202020204" pitchFamily="34" charset="0"/>
              </a:rPr>
              <a:t>T</a:t>
            </a:r>
            <a:r>
              <a:rPr lang="en-US" altLang="zh-CN" sz="2000" baseline="-25000" dirty="0" err="1">
                <a:solidFill>
                  <a:srgbClr val="FF0000"/>
                </a:solidFill>
                <a:cs typeface="Arial" panose="020B0604020202020204" pitchFamily="34" charset="0"/>
              </a:rPr>
              <a:t>i</a:t>
            </a:r>
            <a:r>
              <a:rPr lang="en-US" altLang="zh-CN" sz="2000" baseline="-25000" dirty="0">
                <a:solidFill>
                  <a:srgbClr val="FF0000"/>
                </a:solidFill>
                <a:cs typeface="Arial" panose="020B0604020202020204" pitchFamily="34" charset="0"/>
              </a:rPr>
              <a:t> </a:t>
            </a:r>
            <a:r>
              <a:rPr lang="en-US" altLang="zh-CN" sz="2000" dirty="0">
                <a:solidFill>
                  <a:srgbClr val="FF0000"/>
                </a:solidFill>
                <a:cs typeface="Arial" panose="020B0604020202020204" pitchFamily="34" charset="0"/>
              </a:rPr>
              <a:t>= </a:t>
            </a:r>
            <a:r>
              <a:rPr lang="en-US" altLang="zh-CN" sz="2000" dirty="0" err="1">
                <a:solidFill>
                  <a:srgbClr val="FF0000"/>
                </a:solidFill>
                <a:cs typeface="Arial" panose="020B0604020202020204" pitchFamily="34" charset="0"/>
              </a:rPr>
              <a:t>t</a:t>
            </a:r>
            <a:r>
              <a:rPr lang="en-US" altLang="zh-CN" sz="2000" baseline="-25000" dirty="0" err="1">
                <a:solidFill>
                  <a:srgbClr val="FF0000"/>
                </a:solidFill>
                <a:cs typeface="Arial" panose="020B0604020202020204" pitchFamily="34" charset="0"/>
              </a:rPr>
              <a:t>i</a:t>
            </a:r>
            <a:r>
              <a:rPr lang="en-US" altLang="zh-CN" sz="2000" baseline="-25000" dirty="0">
                <a:solidFill>
                  <a:srgbClr val="FF0000"/>
                </a:solidFill>
                <a:cs typeface="Arial" panose="020B0604020202020204" pitchFamily="34" charset="0"/>
              </a:rPr>
              <a:t> </a:t>
            </a:r>
            <a:r>
              <a:rPr lang="en-US" altLang="zh-CN" sz="2000" dirty="0">
                <a:solidFill>
                  <a:srgbClr val="FF0000"/>
                </a:solidFill>
                <a:cs typeface="Arial" panose="020B0604020202020204" pitchFamily="34" charset="0"/>
              </a:rPr>
              <a:t> + m</a:t>
            </a:r>
            <a:r>
              <a:rPr lang="en-US" altLang="zh-CN" sz="2000" baseline="-25000" dirty="0">
                <a:solidFill>
                  <a:srgbClr val="FF0000"/>
                </a:solidFill>
                <a:cs typeface="Arial" panose="020B0604020202020204" pitchFamily="34" charset="0"/>
              </a:rPr>
              <a:t>i </a:t>
            </a:r>
            <a:r>
              <a:rPr lang="en-US" altLang="zh-CN" sz="2000" dirty="0">
                <a:solidFill>
                  <a:srgbClr val="FF0000"/>
                </a:solidFill>
                <a:cs typeface="Arial" panose="020B0604020202020204" pitchFamily="34" charset="0"/>
              </a:rPr>
              <a:t>·T</a:t>
            </a:r>
            <a:r>
              <a:rPr lang="en-US" altLang="zh-CN" sz="2000" baseline="-25000" dirty="0">
                <a:solidFill>
                  <a:srgbClr val="FF0000"/>
                </a:solidFill>
                <a:cs typeface="Arial" panose="020B0604020202020204" pitchFamily="34" charset="0"/>
              </a:rPr>
              <a:t>i+1 </a:t>
            </a:r>
            <a:r>
              <a:rPr lang="en-US" altLang="zh-CN" dirty="0">
                <a:solidFill>
                  <a:srgbClr val="0000FF"/>
                </a:solidFill>
              </a:rPr>
              <a:t>		</a:t>
            </a:r>
            <a:r>
              <a:rPr lang="en-US" altLang="zh-CN" dirty="0">
                <a:solidFill>
                  <a:schemeClr val="accent1"/>
                </a:solidFill>
              </a:rPr>
              <a:t>			</a:t>
            </a:r>
            <a:endParaRPr lang="en-US" altLang="zh-CN" sz="1400" dirty="0">
              <a:solidFill>
                <a:schemeClr val="bg2"/>
              </a:solidFill>
            </a:endParaRPr>
          </a:p>
          <a:p>
            <a:pPr>
              <a:spcBef>
                <a:spcPts val="600"/>
              </a:spcBef>
              <a:spcAft>
                <a:spcPts val="600"/>
              </a:spcAft>
              <a:buFont typeface="Wingdings" panose="05000000000000000000" pitchFamily="2" charset="2"/>
              <a:buNone/>
            </a:pPr>
            <a:endParaRPr lang="en-US" altLang="zh-CN" sz="1400" dirty="0">
              <a:solidFill>
                <a:schemeClr val="bg2"/>
              </a:solidFill>
            </a:endParaRPr>
          </a:p>
          <a:p>
            <a:pPr marL="0" indent="0">
              <a:spcBef>
                <a:spcPts val="600"/>
              </a:spcBef>
              <a:spcAft>
                <a:spcPts val="600"/>
              </a:spcAft>
              <a:buFont typeface="Wingdings" panose="05000000000000000000" pitchFamily="2" charset="2"/>
              <a:buNone/>
            </a:pPr>
            <a:r>
              <a:rPr lang="en-US" altLang="zh-CN" sz="2000" dirty="0">
                <a:solidFill>
                  <a:schemeClr val="tx1">
                    <a:lumMod val="65000"/>
                    <a:lumOff val="35000"/>
                  </a:schemeClr>
                </a:solidFill>
              </a:rPr>
              <a:t>    </a:t>
            </a:r>
            <a:endParaRPr lang="en-US" altLang="zh-CN" dirty="0"/>
          </a:p>
        </p:txBody>
      </p:sp>
    </p:spTree>
    <p:extLst>
      <p:ext uri="{BB962C8B-B14F-4D97-AF65-F5344CB8AC3E}">
        <p14:creationId xmlns:p14="http://schemas.microsoft.com/office/powerpoint/2010/main" val="17605305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7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778">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5778">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778">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5778">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5778">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77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457200" y="130622"/>
            <a:ext cx="8229600" cy="922114"/>
          </a:xfrm>
        </p:spPr>
        <p:txBody>
          <a:bodyPr/>
          <a:lstStyle/>
          <a:p>
            <a:r>
              <a:rPr lang="zh-CN" altLang="en-US" dirty="0"/>
              <a:t>存储层级设计考虑</a:t>
            </a:r>
            <a:endParaRPr lang="en-US" altLang="zh-CN" dirty="0"/>
          </a:p>
        </p:txBody>
      </p:sp>
      <p:sp>
        <p:nvSpPr>
          <p:cNvPr id="3" name="Content Placeholder 2"/>
          <p:cNvSpPr>
            <a:spLocks noGrp="1"/>
          </p:cNvSpPr>
          <p:nvPr>
            <p:ph idx="1"/>
          </p:nvPr>
        </p:nvSpPr>
        <p:spPr>
          <a:xfrm>
            <a:off x="457200" y="996950"/>
            <a:ext cx="8229600" cy="5194300"/>
          </a:xfrm>
        </p:spPr>
        <p:txBody>
          <a:bodyPr/>
          <a:lstStyle/>
          <a:p>
            <a:pPr>
              <a:spcBef>
                <a:spcPts val="0"/>
              </a:spcBef>
              <a:spcAft>
                <a:spcPts val="600"/>
              </a:spcAft>
            </a:pPr>
            <a:r>
              <a:rPr lang="zh-CN" altLang="en-US" sz="2800" dirty="0">
                <a:cs typeface="Arial" panose="020B0604020202020204" pitchFamily="34" charset="0"/>
              </a:rPr>
              <a:t>递推的访存延迟计算方法：</a:t>
            </a:r>
            <a:r>
              <a:rPr lang="en-US" altLang="zh-CN" baseline="-25000" dirty="0">
                <a:cs typeface="Arial" panose="020B0604020202020204" pitchFamily="34" charset="0"/>
              </a:rPr>
              <a:t>	</a:t>
            </a:r>
          </a:p>
          <a:p>
            <a:pPr>
              <a:spcBef>
                <a:spcPts val="0"/>
              </a:spcBef>
              <a:spcAft>
                <a:spcPts val="600"/>
              </a:spcAft>
              <a:buFont typeface="Wingdings" panose="05000000000000000000" pitchFamily="2" charset="2"/>
              <a:buNone/>
            </a:pPr>
            <a:r>
              <a:rPr lang="en-US" altLang="zh-CN" baseline="-25000" dirty="0">
                <a:solidFill>
                  <a:srgbClr val="0000FF"/>
                </a:solidFill>
                <a:cs typeface="Arial" panose="020B0604020202020204" pitchFamily="34" charset="0"/>
              </a:rPr>
              <a:t>		</a:t>
            </a:r>
            <a:r>
              <a:rPr lang="en-US" altLang="zh-CN" sz="2400" baseline="-25000" dirty="0">
                <a:solidFill>
                  <a:srgbClr val="0000FF"/>
                </a:solidFill>
                <a:cs typeface="Arial" panose="020B0604020202020204" pitchFamily="34" charset="0"/>
              </a:rPr>
              <a:t>	</a:t>
            </a:r>
            <a:r>
              <a:rPr lang="en-US" altLang="zh-CN" sz="2400" dirty="0" err="1">
                <a:solidFill>
                  <a:srgbClr val="FF0000"/>
                </a:solidFill>
                <a:cs typeface="Arial" panose="020B0604020202020204" pitchFamily="34" charset="0"/>
              </a:rPr>
              <a:t>T</a:t>
            </a:r>
            <a:r>
              <a:rPr lang="en-US" altLang="zh-CN" sz="2400" baseline="-25000" dirty="0" err="1">
                <a:solidFill>
                  <a:srgbClr val="FF0000"/>
                </a:solidFill>
                <a:cs typeface="Arial" panose="020B0604020202020204" pitchFamily="34" charset="0"/>
              </a:rPr>
              <a:t>i</a:t>
            </a:r>
            <a:r>
              <a:rPr lang="en-US" altLang="zh-CN" sz="2400" baseline="-25000" dirty="0">
                <a:solidFill>
                  <a:srgbClr val="FF0000"/>
                </a:solidFill>
                <a:cs typeface="Arial" panose="020B0604020202020204" pitchFamily="34" charset="0"/>
              </a:rPr>
              <a:t> </a:t>
            </a:r>
            <a:r>
              <a:rPr lang="en-US" altLang="zh-CN" sz="2400" dirty="0">
                <a:solidFill>
                  <a:srgbClr val="FF0000"/>
                </a:solidFill>
                <a:cs typeface="Arial" panose="020B0604020202020204" pitchFamily="34" charset="0"/>
              </a:rPr>
              <a:t>= </a:t>
            </a:r>
            <a:r>
              <a:rPr lang="en-US" altLang="zh-CN" sz="2400" dirty="0" err="1">
                <a:solidFill>
                  <a:srgbClr val="FF0000"/>
                </a:solidFill>
                <a:cs typeface="Arial" panose="020B0604020202020204" pitchFamily="34" charset="0"/>
              </a:rPr>
              <a:t>t</a:t>
            </a:r>
            <a:r>
              <a:rPr lang="en-US" altLang="zh-CN" sz="2400" baseline="-25000" dirty="0" err="1">
                <a:solidFill>
                  <a:srgbClr val="FF0000"/>
                </a:solidFill>
                <a:cs typeface="Arial" panose="020B0604020202020204" pitchFamily="34" charset="0"/>
              </a:rPr>
              <a:t>i</a:t>
            </a:r>
            <a:r>
              <a:rPr lang="en-US" altLang="zh-CN" sz="2400" baseline="-25000" dirty="0">
                <a:solidFill>
                  <a:srgbClr val="FF0000"/>
                </a:solidFill>
                <a:cs typeface="Arial" panose="020B0604020202020204" pitchFamily="34" charset="0"/>
              </a:rPr>
              <a:t> </a:t>
            </a:r>
            <a:r>
              <a:rPr lang="en-US" altLang="zh-CN" sz="2400" dirty="0">
                <a:solidFill>
                  <a:srgbClr val="FF0000"/>
                </a:solidFill>
                <a:cs typeface="Arial" panose="020B0604020202020204" pitchFamily="34" charset="0"/>
              </a:rPr>
              <a:t> + m</a:t>
            </a:r>
            <a:r>
              <a:rPr lang="en-US" altLang="zh-CN" sz="2400" baseline="-25000" dirty="0">
                <a:solidFill>
                  <a:srgbClr val="FF0000"/>
                </a:solidFill>
                <a:cs typeface="Arial" panose="020B0604020202020204" pitchFamily="34" charset="0"/>
              </a:rPr>
              <a:t>i </a:t>
            </a:r>
            <a:r>
              <a:rPr lang="en-US" altLang="zh-CN" sz="2400" dirty="0">
                <a:solidFill>
                  <a:srgbClr val="FF0000"/>
                </a:solidFill>
                <a:cs typeface="Arial" panose="020B0604020202020204" pitchFamily="34" charset="0"/>
              </a:rPr>
              <a:t>·T</a:t>
            </a:r>
            <a:r>
              <a:rPr lang="en-US" altLang="zh-CN" sz="2400" baseline="-25000" dirty="0">
                <a:solidFill>
                  <a:srgbClr val="FF0000"/>
                </a:solidFill>
                <a:cs typeface="Arial" panose="020B0604020202020204" pitchFamily="34" charset="0"/>
              </a:rPr>
              <a:t>i+1   </a:t>
            </a:r>
            <a:endParaRPr lang="en-US" altLang="zh-CN" sz="2400" dirty="0">
              <a:solidFill>
                <a:srgbClr val="FF0000"/>
              </a:solidFill>
            </a:endParaRPr>
          </a:p>
          <a:p>
            <a:pPr>
              <a:spcBef>
                <a:spcPts val="0"/>
              </a:spcBef>
              <a:spcAft>
                <a:spcPts val="600"/>
              </a:spcAft>
            </a:pPr>
            <a:r>
              <a:rPr lang="zh-CN" altLang="en-US" sz="2800" dirty="0">
                <a:solidFill>
                  <a:srgbClr val="FF0000"/>
                </a:solidFill>
              </a:rPr>
              <a:t>目标：在可允许的开销下达到预期的</a:t>
            </a:r>
            <a:r>
              <a:rPr lang="en-US" altLang="zh-CN" sz="2800" dirty="0">
                <a:solidFill>
                  <a:srgbClr val="FF0000"/>
                </a:solidFill>
              </a:rPr>
              <a:t>T</a:t>
            </a:r>
            <a:r>
              <a:rPr lang="en-US" altLang="zh-CN" sz="2800" baseline="-25000" dirty="0">
                <a:solidFill>
                  <a:srgbClr val="FF0000"/>
                </a:solidFill>
              </a:rPr>
              <a:t>1 </a:t>
            </a:r>
          </a:p>
          <a:p>
            <a:pPr>
              <a:spcBef>
                <a:spcPts val="0"/>
              </a:spcBef>
              <a:spcAft>
                <a:spcPts val="600"/>
              </a:spcAft>
            </a:pPr>
            <a:r>
              <a:rPr lang="zh-CN" altLang="en-US" sz="2800" dirty="0">
                <a:sym typeface="Symbol" panose="05050102010706020507" pitchFamily="18" charset="2"/>
              </a:rPr>
              <a:t>期望：</a:t>
            </a:r>
            <a:r>
              <a:rPr lang="en-US" altLang="zh-CN" sz="2800" dirty="0" err="1">
                <a:solidFill>
                  <a:srgbClr val="FF0000"/>
                </a:solidFill>
              </a:rPr>
              <a:t>T</a:t>
            </a:r>
            <a:r>
              <a:rPr lang="en-US" altLang="zh-CN" sz="2800" baseline="-25000" dirty="0" err="1">
                <a:solidFill>
                  <a:srgbClr val="FF0000"/>
                </a:solidFill>
              </a:rPr>
              <a:t>i</a:t>
            </a:r>
            <a:r>
              <a:rPr lang="en-US" altLang="zh-CN" sz="2800" dirty="0">
                <a:solidFill>
                  <a:srgbClr val="FF0000"/>
                </a:solidFill>
              </a:rPr>
              <a:t> </a:t>
            </a:r>
            <a:r>
              <a:rPr lang="en-US" altLang="zh-CN" sz="2800" dirty="0">
                <a:solidFill>
                  <a:srgbClr val="FF0000"/>
                </a:solidFill>
                <a:sym typeface="Symbol" panose="05050102010706020507" pitchFamily="18" charset="2"/>
              </a:rPr>
              <a:t> </a:t>
            </a:r>
            <a:r>
              <a:rPr lang="en-US" altLang="zh-CN" sz="2800" dirty="0" err="1">
                <a:solidFill>
                  <a:srgbClr val="FF0000"/>
                </a:solidFill>
                <a:sym typeface="Symbol" panose="05050102010706020507" pitchFamily="18" charset="2"/>
              </a:rPr>
              <a:t>t</a:t>
            </a:r>
            <a:r>
              <a:rPr lang="en-US" altLang="zh-CN" sz="2800" baseline="-25000" dirty="0" err="1">
                <a:solidFill>
                  <a:srgbClr val="FF0000"/>
                </a:solidFill>
                <a:sym typeface="Symbol" panose="05050102010706020507" pitchFamily="18" charset="2"/>
              </a:rPr>
              <a:t>i</a:t>
            </a:r>
            <a:r>
              <a:rPr lang="en-US" altLang="zh-CN" sz="2800" dirty="0">
                <a:solidFill>
                  <a:srgbClr val="FF0000"/>
                </a:solidFill>
                <a:sym typeface="Symbol" panose="05050102010706020507" pitchFamily="18" charset="2"/>
              </a:rPr>
              <a:t> </a:t>
            </a:r>
            <a:endParaRPr lang="en-US" altLang="zh-CN" dirty="0">
              <a:solidFill>
                <a:srgbClr val="FF0000"/>
              </a:solidFill>
              <a:cs typeface="Arial" panose="020B0604020202020204" pitchFamily="34" charset="0"/>
            </a:endParaRPr>
          </a:p>
          <a:p>
            <a:pPr>
              <a:spcBef>
                <a:spcPts val="0"/>
              </a:spcBef>
              <a:spcAft>
                <a:spcPts val="600"/>
              </a:spcAft>
            </a:pPr>
            <a:r>
              <a:rPr lang="en-US" altLang="zh-CN" sz="2800" dirty="0">
                <a:cs typeface="Arial" panose="020B0604020202020204" pitchFamily="34" charset="0"/>
              </a:rPr>
              <a:t>Keep </a:t>
            </a:r>
            <a:r>
              <a:rPr lang="en-US" altLang="zh-CN" sz="2800" dirty="0">
                <a:solidFill>
                  <a:srgbClr val="FF0000"/>
                </a:solidFill>
                <a:cs typeface="Arial" panose="020B0604020202020204" pitchFamily="34" charset="0"/>
              </a:rPr>
              <a:t>m</a:t>
            </a:r>
            <a:r>
              <a:rPr lang="en-US" altLang="zh-CN" sz="2800" baseline="-25000" dirty="0">
                <a:solidFill>
                  <a:srgbClr val="FF0000"/>
                </a:solidFill>
                <a:cs typeface="Arial" panose="020B0604020202020204" pitchFamily="34" charset="0"/>
              </a:rPr>
              <a:t>i</a:t>
            </a:r>
            <a:r>
              <a:rPr lang="en-US" altLang="zh-CN" sz="2800" baseline="-25000" dirty="0">
                <a:cs typeface="Arial" panose="020B0604020202020204" pitchFamily="34" charset="0"/>
              </a:rPr>
              <a:t> </a:t>
            </a:r>
            <a:r>
              <a:rPr lang="en-US" altLang="zh-CN" sz="2800" dirty="0">
                <a:cs typeface="Arial" panose="020B0604020202020204" pitchFamily="34" charset="0"/>
              </a:rPr>
              <a:t>low</a:t>
            </a:r>
          </a:p>
          <a:p>
            <a:pPr lvl="1">
              <a:spcBef>
                <a:spcPts val="0"/>
              </a:spcBef>
              <a:spcAft>
                <a:spcPts val="600"/>
              </a:spcAft>
              <a:buFont typeface="微软雅黑" panose="020B0503020204020204" pitchFamily="34" charset="-122"/>
              <a:buChar char="−"/>
            </a:pPr>
            <a:r>
              <a:rPr lang="zh-CN" altLang="en-US" sz="2400" dirty="0">
                <a:cs typeface="Arial" panose="020B0604020202020204" pitchFamily="34" charset="0"/>
                <a:sym typeface="Symbol" panose="05050102010706020507" pitchFamily="18" charset="2"/>
              </a:rPr>
              <a:t>提高容量</a:t>
            </a:r>
            <a:r>
              <a:rPr lang="en-US" altLang="zh-CN" sz="2400" dirty="0">
                <a:solidFill>
                  <a:srgbClr val="FF0000"/>
                </a:solidFill>
                <a:cs typeface="Arial" panose="020B0604020202020204" pitchFamily="34" charset="0"/>
                <a:sym typeface="Symbol" panose="05050102010706020507" pitchFamily="18" charset="2"/>
              </a:rPr>
              <a:t>C</a:t>
            </a:r>
            <a:r>
              <a:rPr lang="en-US" altLang="zh-CN" sz="2400" baseline="-25000" dirty="0">
                <a:solidFill>
                  <a:srgbClr val="FF0000"/>
                </a:solidFill>
                <a:cs typeface="Arial" panose="020B0604020202020204" pitchFamily="34" charset="0"/>
                <a:sym typeface="Symbol" panose="05050102010706020507" pitchFamily="18" charset="2"/>
              </a:rPr>
              <a:t>i</a:t>
            </a:r>
            <a:r>
              <a:rPr lang="zh-CN" altLang="en-US" sz="2400" dirty="0">
                <a:cs typeface="Arial" panose="020B0604020202020204" pitchFamily="34" charset="0"/>
                <a:sym typeface="Symbol" panose="05050102010706020507" pitchFamily="18" charset="2"/>
              </a:rPr>
              <a:t>会降低</a:t>
            </a:r>
            <a:r>
              <a:rPr lang="en-US" altLang="zh-CN" sz="2400" dirty="0">
                <a:solidFill>
                  <a:srgbClr val="FF0000"/>
                </a:solidFill>
                <a:cs typeface="Arial" panose="020B0604020202020204" pitchFamily="34" charset="0"/>
                <a:sym typeface="Symbol" panose="05050102010706020507" pitchFamily="18" charset="2"/>
              </a:rPr>
              <a:t>m</a:t>
            </a:r>
            <a:r>
              <a:rPr lang="en-US" altLang="zh-CN" sz="2400" baseline="-25000" dirty="0">
                <a:solidFill>
                  <a:srgbClr val="FF0000"/>
                </a:solidFill>
                <a:cs typeface="Arial" panose="020B0604020202020204" pitchFamily="34" charset="0"/>
                <a:sym typeface="Symbol" panose="05050102010706020507" pitchFamily="18" charset="2"/>
              </a:rPr>
              <a:t>i</a:t>
            </a:r>
            <a:r>
              <a:rPr lang="zh-CN" altLang="en-US" sz="2400" dirty="0">
                <a:cs typeface="Arial" panose="020B0604020202020204" pitchFamily="34" charset="0"/>
                <a:sym typeface="Symbol" panose="05050102010706020507" pitchFamily="18" charset="2"/>
              </a:rPr>
              <a:t>，但是有可能增加</a:t>
            </a:r>
            <a:r>
              <a:rPr lang="en-US" altLang="zh-CN" sz="2400" dirty="0" err="1">
                <a:solidFill>
                  <a:srgbClr val="FF0000"/>
                </a:solidFill>
                <a:cs typeface="Arial" panose="020B0604020202020204" pitchFamily="34" charset="0"/>
                <a:sym typeface="Symbol" panose="05050102010706020507" pitchFamily="18" charset="2"/>
              </a:rPr>
              <a:t>t</a:t>
            </a:r>
            <a:r>
              <a:rPr lang="en-US" altLang="zh-CN" sz="2400" baseline="-25000" dirty="0" err="1">
                <a:solidFill>
                  <a:srgbClr val="FF0000"/>
                </a:solidFill>
                <a:cs typeface="Arial" panose="020B0604020202020204" pitchFamily="34" charset="0"/>
                <a:sym typeface="Symbol" panose="05050102010706020507" pitchFamily="18" charset="2"/>
              </a:rPr>
              <a:t>i</a:t>
            </a:r>
            <a:endParaRPr lang="en-US" altLang="zh-CN" sz="2400" dirty="0">
              <a:solidFill>
                <a:srgbClr val="FF0000"/>
              </a:solidFill>
              <a:cs typeface="Arial" panose="020B0604020202020204" pitchFamily="34" charset="0"/>
              <a:sym typeface="Symbol" panose="05050102010706020507" pitchFamily="18" charset="2"/>
            </a:endParaRPr>
          </a:p>
          <a:p>
            <a:pPr lvl="1">
              <a:spcBef>
                <a:spcPts val="0"/>
              </a:spcBef>
              <a:spcAft>
                <a:spcPts val="600"/>
              </a:spcAft>
              <a:buFont typeface="微软雅黑" panose="020B0503020204020204" pitchFamily="34" charset="-122"/>
              <a:buChar char="−"/>
            </a:pPr>
            <a:r>
              <a:rPr lang="zh-CN" altLang="en-US" sz="2400" dirty="0">
                <a:cs typeface="Arial" panose="020B0604020202020204" pitchFamily="34" charset="0"/>
                <a:sym typeface="Symbol" panose="05050102010706020507" pitchFamily="18" charset="2"/>
              </a:rPr>
              <a:t>通过智能的管理方法来降低</a:t>
            </a:r>
            <a:r>
              <a:rPr lang="en-US" altLang="zh-CN" sz="2400" dirty="0">
                <a:cs typeface="Arial" panose="020B0604020202020204" pitchFamily="34" charset="0"/>
                <a:sym typeface="Symbol" panose="05050102010706020507" pitchFamily="18" charset="2"/>
              </a:rPr>
              <a:t> </a:t>
            </a:r>
            <a:r>
              <a:rPr lang="en-US" altLang="zh-CN" sz="2400" dirty="0">
                <a:solidFill>
                  <a:srgbClr val="FF0000"/>
                </a:solidFill>
                <a:cs typeface="Arial" panose="020B0604020202020204" pitchFamily="34" charset="0"/>
                <a:sym typeface="Symbol" panose="05050102010706020507" pitchFamily="18" charset="2"/>
              </a:rPr>
              <a:t>m</a:t>
            </a:r>
            <a:r>
              <a:rPr lang="en-US" altLang="zh-CN" sz="2400" baseline="-25000" dirty="0">
                <a:solidFill>
                  <a:srgbClr val="FF0000"/>
                </a:solidFill>
                <a:cs typeface="Arial" panose="020B0604020202020204" pitchFamily="34" charset="0"/>
                <a:sym typeface="Symbol" panose="05050102010706020507" pitchFamily="18" charset="2"/>
              </a:rPr>
              <a:t>i</a:t>
            </a:r>
            <a:r>
              <a:rPr lang="en-US" altLang="zh-CN" sz="2400" baseline="-25000" dirty="0">
                <a:solidFill>
                  <a:schemeClr val="accent1"/>
                </a:solidFill>
                <a:cs typeface="Arial" panose="020B0604020202020204" pitchFamily="34" charset="0"/>
                <a:sym typeface="Symbol" panose="05050102010706020507" pitchFamily="18" charset="2"/>
              </a:rPr>
              <a:t> </a:t>
            </a:r>
            <a:r>
              <a:rPr lang="en-US" altLang="zh-CN" sz="2400" dirty="0">
                <a:cs typeface="Arial" panose="020B0604020202020204" pitchFamily="34" charset="0"/>
                <a:sym typeface="Symbol" panose="05050102010706020507" pitchFamily="18" charset="2"/>
              </a:rPr>
              <a:t>(</a:t>
            </a:r>
            <a:r>
              <a:rPr lang="zh-CN" altLang="en-US" sz="2400" dirty="0">
                <a:cs typeface="Arial" panose="020B0604020202020204" pitchFamily="34" charset="0"/>
                <a:sym typeface="Symbol" panose="05050102010706020507" pitchFamily="18" charset="2"/>
              </a:rPr>
              <a:t>如，替换策略</a:t>
            </a:r>
            <a:r>
              <a:rPr lang="en-US" altLang="zh-CN" sz="2400" dirty="0">
                <a:cs typeface="Arial" panose="020B0604020202020204" pitchFamily="34" charset="0"/>
                <a:sym typeface="Symbol" panose="05050102010706020507" pitchFamily="18" charset="2"/>
              </a:rPr>
              <a:t>: </a:t>
            </a:r>
            <a:r>
              <a:rPr lang="zh-CN" altLang="en-US" sz="2400" dirty="0">
                <a:cs typeface="Arial" panose="020B0604020202020204" pitchFamily="34" charset="0"/>
                <a:sym typeface="Symbol" panose="05050102010706020507" pitchFamily="18" charset="2"/>
              </a:rPr>
              <a:t>猜测你不要的</a:t>
            </a:r>
            <a:r>
              <a:rPr lang="en-US" altLang="ja-JP" sz="2400" dirty="0">
                <a:cs typeface="Arial" panose="020B0604020202020204" pitchFamily="34" charset="0"/>
                <a:sym typeface="Symbol" panose="05050102010706020507" pitchFamily="18" charset="2"/>
              </a:rPr>
              <a:t>, </a:t>
            </a:r>
            <a:r>
              <a:rPr lang="zh-CN" altLang="en-US" sz="2400" dirty="0">
                <a:cs typeface="Arial" panose="020B0604020202020204" pitchFamily="34" charset="0"/>
                <a:sym typeface="Symbol" panose="05050102010706020507" pitchFamily="18" charset="2"/>
              </a:rPr>
              <a:t>预取</a:t>
            </a:r>
            <a:r>
              <a:rPr lang="en-US" altLang="ja-JP" sz="2400" dirty="0">
                <a:cs typeface="Arial" panose="020B0604020202020204" pitchFamily="34" charset="0"/>
                <a:sym typeface="Symbol" panose="05050102010706020507" pitchFamily="18" charset="2"/>
              </a:rPr>
              <a:t>: </a:t>
            </a:r>
            <a:r>
              <a:rPr lang="zh-CN" altLang="en-US" sz="2400" dirty="0">
                <a:cs typeface="Arial" panose="020B0604020202020204" pitchFamily="34" charset="0"/>
                <a:sym typeface="Symbol" panose="05050102010706020507" pitchFamily="18" charset="2"/>
              </a:rPr>
              <a:t>猜测你需要的</a:t>
            </a:r>
            <a:r>
              <a:rPr lang="en-US" altLang="ja-JP" sz="2400" dirty="0">
                <a:cs typeface="Arial" panose="020B0604020202020204" pitchFamily="34" charset="0"/>
                <a:sym typeface="Symbol" panose="05050102010706020507" pitchFamily="18" charset="2"/>
              </a:rPr>
              <a:t>)</a:t>
            </a:r>
            <a:endParaRPr lang="en-US" altLang="zh-CN" sz="2400" dirty="0">
              <a:cs typeface="Arial" panose="020B0604020202020204" pitchFamily="34" charset="0"/>
            </a:endParaRPr>
          </a:p>
          <a:p>
            <a:pPr>
              <a:spcBef>
                <a:spcPts val="0"/>
              </a:spcBef>
              <a:spcAft>
                <a:spcPts val="600"/>
              </a:spcAft>
            </a:pPr>
            <a:r>
              <a:rPr lang="en-US" altLang="zh-CN" sz="2800" dirty="0">
                <a:cs typeface="Arial" panose="020B0604020202020204" pitchFamily="34" charset="0"/>
              </a:rPr>
              <a:t>Keep </a:t>
            </a:r>
            <a:r>
              <a:rPr lang="en-US" altLang="zh-CN" sz="2800" dirty="0">
                <a:solidFill>
                  <a:srgbClr val="FF0000"/>
                </a:solidFill>
                <a:cs typeface="Arial" panose="020B0604020202020204" pitchFamily="34" charset="0"/>
              </a:rPr>
              <a:t>T</a:t>
            </a:r>
            <a:r>
              <a:rPr lang="en-US" altLang="zh-CN" sz="2800" baseline="-25000" dirty="0">
                <a:solidFill>
                  <a:srgbClr val="FF0000"/>
                </a:solidFill>
                <a:cs typeface="Arial" panose="020B0604020202020204" pitchFamily="34" charset="0"/>
              </a:rPr>
              <a:t>i+1</a:t>
            </a:r>
            <a:r>
              <a:rPr lang="en-US" altLang="zh-CN" sz="2800" dirty="0">
                <a:solidFill>
                  <a:srgbClr val="FF0000"/>
                </a:solidFill>
                <a:cs typeface="Arial" panose="020B0604020202020204" pitchFamily="34" charset="0"/>
              </a:rPr>
              <a:t> </a:t>
            </a:r>
            <a:r>
              <a:rPr lang="en-US" altLang="zh-CN" sz="2800" dirty="0">
                <a:cs typeface="Arial" panose="020B0604020202020204" pitchFamily="34" charset="0"/>
              </a:rPr>
              <a:t>low</a:t>
            </a:r>
          </a:p>
          <a:p>
            <a:pPr lvl="1">
              <a:spcBef>
                <a:spcPts val="0"/>
              </a:spcBef>
              <a:spcAft>
                <a:spcPts val="600"/>
              </a:spcAft>
              <a:buFont typeface="微软雅黑" panose="020B0503020204020204" pitchFamily="34" charset="-122"/>
              <a:buChar char="−"/>
            </a:pPr>
            <a:r>
              <a:rPr lang="zh-CN" altLang="en-US" dirty="0">
                <a:cs typeface="Arial" panose="020B0604020202020204" pitchFamily="34" charset="0"/>
              </a:rPr>
              <a:t>更快的高层级存储设计，但是要小心增加开销</a:t>
            </a:r>
            <a:endParaRPr lang="en-US" altLang="zh-CN" dirty="0">
              <a:cs typeface="Arial" panose="020B0604020202020204" pitchFamily="34" charset="0"/>
            </a:endParaRPr>
          </a:p>
          <a:p>
            <a:pPr lvl="1">
              <a:spcBef>
                <a:spcPts val="0"/>
              </a:spcBef>
              <a:spcAft>
                <a:spcPts val="600"/>
              </a:spcAft>
              <a:buFont typeface="微软雅黑" panose="020B0503020204020204" pitchFamily="34" charset="-122"/>
              <a:buChar char="−"/>
            </a:pPr>
            <a:r>
              <a:rPr lang="zh-CN" altLang="en-US" dirty="0">
                <a:cs typeface="Arial" panose="020B0604020202020204" pitchFamily="34" charset="0"/>
              </a:rPr>
              <a:t>通过引入中间层级来做一个折中（多级缓存）</a:t>
            </a:r>
            <a:endParaRPr lang="en-US" altLang="zh-CN" dirty="0">
              <a:cs typeface="Arial" panose="020B0604020202020204" pitchFamily="34" charset="0"/>
            </a:endParaRPr>
          </a:p>
        </p:txBody>
      </p:sp>
    </p:spTree>
    <p:extLst>
      <p:ext uri="{BB962C8B-B14F-4D97-AF65-F5344CB8AC3E}">
        <p14:creationId xmlns:p14="http://schemas.microsoft.com/office/powerpoint/2010/main" val="37740809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1B9DDD-F69B-449B-BE7F-7AB61DB7168A}"/>
              </a:ext>
            </a:extLst>
          </p:cNvPr>
          <p:cNvSpPr>
            <a:spLocks noGrp="1"/>
          </p:cNvSpPr>
          <p:nvPr>
            <p:ph type="title"/>
          </p:nvPr>
        </p:nvSpPr>
        <p:spPr/>
        <p:txBody>
          <a:bodyPr/>
          <a:lstStyle/>
          <a:p>
            <a:r>
              <a:rPr lang="zh-CN" altLang="en-US" dirty="0"/>
              <a:t>高速缓存基础和操作</a:t>
            </a:r>
          </a:p>
        </p:txBody>
      </p:sp>
      <p:pic>
        <p:nvPicPr>
          <p:cNvPr id="5" name="图片 4">
            <a:extLst>
              <a:ext uri="{FF2B5EF4-FFF2-40B4-BE49-F238E27FC236}">
                <a16:creationId xmlns:a16="http://schemas.microsoft.com/office/drawing/2014/main" id="{56592813-CFDB-43AE-89CA-619725113C40}"/>
              </a:ext>
            </a:extLst>
          </p:cNvPr>
          <p:cNvPicPr>
            <a:picLocks noChangeAspect="1"/>
          </p:cNvPicPr>
          <p:nvPr/>
        </p:nvPicPr>
        <p:blipFill>
          <a:blip r:embed="rId2"/>
          <a:stretch>
            <a:fillRect/>
          </a:stretch>
        </p:blipFill>
        <p:spPr>
          <a:xfrm>
            <a:off x="76200" y="1260049"/>
            <a:ext cx="9018920" cy="3205070"/>
          </a:xfrm>
          <a:prstGeom prst="rect">
            <a:avLst/>
          </a:prstGeom>
        </p:spPr>
      </p:pic>
      <p:sp>
        <p:nvSpPr>
          <p:cNvPr id="6" name="Rectangle 5">
            <a:extLst>
              <a:ext uri="{FF2B5EF4-FFF2-40B4-BE49-F238E27FC236}">
                <a16:creationId xmlns:a16="http://schemas.microsoft.com/office/drawing/2014/main" id="{51AD7333-673A-4487-A7E9-2D9BD8FAA5EE}"/>
              </a:ext>
            </a:extLst>
          </p:cNvPr>
          <p:cNvSpPr txBox="1">
            <a:spLocks noChangeArrowheads="1"/>
          </p:cNvSpPr>
          <p:nvPr/>
        </p:nvSpPr>
        <p:spPr bwMode="auto">
          <a:xfrm>
            <a:off x="575035" y="5045653"/>
            <a:ext cx="8111765" cy="113833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defRPr>
            </a:lvl9pPr>
          </a:lstStyle>
          <a:p>
            <a:pPr marL="457200" indent="-457200" eaLnBrk="1" hangingPunct="1">
              <a:buFont typeface="Arial" panose="020B0604020202020204" pitchFamily="34" charset="0"/>
              <a:buChar char="•"/>
            </a:pPr>
            <a:r>
              <a:rPr lang="en-US" altLang="zh-CN" kern="0" dirty="0">
                <a:solidFill>
                  <a:schemeClr val="tx1">
                    <a:lumMod val="95000"/>
                    <a:lumOff val="5000"/>
                  </a:schemeClr>
                </a:solidFill>
                <a:latin typeface="Tw Cen MT" panose="020B0602020104020603" pitchFamily="34" charset="0"/>
              </a:rPr>
              <a:t>Read the Appendix carefully by yourself!</a:t>
            </a:r>
          </a:p>
          <a:p>
            <a:pPr marL="457200" indent="-457200" eaLnBrk="1" hangingPunct="1">
              <a:buFont typeface="Arial" panose="020B0604020202020204" pitchFamily="34" charset="0"/>
              <a:buChar char="•"/>
            </a:pPr>
            <a:r>
              <a:rPr lang="en-US" altLang="zh-CN" kern="0" dirty="0">
                <a:solidFill>
                  <a:schemeClr val="tx1">
                    <a:lumMod val="95000"/>
                    <a:lumOff val="5000"/>
                  </a:schemeClr>
                </a:solidFill>
                <a:latin typeface="Tw Cen MT" panose="020B0602020104020603" pitchFamily="34" charset="0"/>
              </a:rPr>
              <a:t>Because we cannot cover all details in class.</a:t>
            </a:r>
          </a:p>
        </p:txBody>
      </p:sp>
    </p:spTree>
    <p:extLst>
      <p:ext uri="{BB962C8B-B14F-4D97-AF65-F5344CB8AC3E}">
        <p14:creationId xmlns:p14="http://schemas.microsoft.com/office/powerpoint/2010/main" val="20695240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457200" y="116632"/>
            <a:ext cx="8229600" cy="922114"/>
          </a:xfrm>
        </p:spPr>
        <p:txBody>
          <a:bodyPr/>
          <a:lstStyle/>
          <a:p>
            <a:r>
              <a:rPr lang="zh-CN" altLang="en-US" dirty="0"/>
              <a:t>高速缓存</a:t>
            </a:r>
            <a:endParaRPr lang="en-US" altLang="zh-CN" dirty="0"/>
          </a:p>
        </p:txBody>
      </p:sp>
      <p:sp>
        <p:nvSpPr>
          <p:cNvPr id="81922" name="Content Placeholder 2"/>
          <p:cNvSpPr>
            <a:spLocks noGrp="1"/>
          </p:cNvSpPr>
          <p:nvPr>
            <p:ph idx="1"/>
          </p:nvPr>
        </p:nvSpPr>
        <p:spPr>
          <a:xfrm>
            <a:off x="457200" y="1091220"/>
            <a:ext cx="8229600" cy="5194300"/>
          </a:xfrm>
        </p:spPr>
        <p:txBody>
          <a:bodyPr/>
          <a:lstStyle/>
          <a:p>
            <a:pPr>
              <a:lnSpc>
                <a:spcPts val="3600"/>
              </a:lnSpc>
              <a:spcBef>
                <a:spcPts val="600"/>
              </a:spcBef>
              <a:spcAft>
                <a:spcPts val="600"/>
              </a:spcAft>
            </a:pPr>
            <a:r>
              <a:rPr lang="zh-CN" altLang="en-US" sz="2800" dirty="0"/>
              <a:t>通俗地说</a:t>
            </a:r>
            <a:r>
              <a:rPr lang="en-US" altLang="zh-CN" sz="2800" dirty="0"/>
              <a:t>, </a:t>
            </a:r>
            <a:r>
              <a:rPr lang="zh-CN" altLang="en-US" sz="2800" dirty="0"/>
              <a:t>任何能记住</a:t>
            </a:r>
            <a:r>
              <a:rPr lang="en-US" altLang="zh-CN" sz="2800" dirty="0"/>
              <a:t>/</a:t>
            </a:r>
            <a:r>
              <a:rPr lang="zh-CN" altLang="en-US" sz="2800" dirty="0"/>
              <a:t>保存</a:t>
            </a:r>
            <a:r>
              <a:rPr lang="zh-CN" altLang="en-US" sz="2800" u="sng" dirty="0"/>
              <a:t>频繁使用的结果</a:t>
            </a:r>
            <a:r>
              <a:rPr lang="zh-CN" altLang="en-US" sz="2800" dirty="0"/>
              <a:t>的结构来避免</a:t>
            </a:r>
            <a:r>
              <a:rPr lang="zh-CN" altLang="en-US" sz="2800" u="sng" dirty="0"/>
              <a:t>长延时的重新获取这些结果的操作</a:t>
            </a:r>
            <a:r>
              <a:rPr lang="zh-CN" altLang="en-US" sz="2800" dirty="0"/>
              <a:t>，就叫高速缓存。</a:t>
            </a:r>
            <a:endParaRPr lang="en-US" altLang="ja-JP" sz="2800" dirty="0"/>
          </a:p>
          <a:p>
            <a:pPr lvl="1">
              <a:lnSpc>
                <a:spcPts val="3600"/>
              </a:lnSpc>
              <a:spcBef>
                <a:spcPts val="600"/>
              </a:spcBef>
              <a:spcAft>
                <a:spcPts val="600"/>
              </a:spcAft>
              <a:buFont typeface="微软雅黑" panose="020B0503020204020204" pitchFamily="34" charset="-122"/>
              <a:buChar char="−"/>
            </a:pPr>
            <a:r>
              <a:rPr lang="zh-CN" altLang="en-US" dirty="0">
                <a:cs typeface="Arial" panose="020B0604020202020204" pitchFamily="34" charset="0"/>
              </a:rPr>
              <a:t>例如：</a:t>
            </a:r>
            <a:r>
              <a:rPr lang="en-US" altLang="zh-CN" dirty="0">
                <a:cs typeface="Arial" panose="020B0604020202020204" pitchFamily="34" charset="0"/>
              </a:rPr>
              <a:t>Web</a:t>
            </a:r>
            <a:r>
              <a:rPr lang="zh-CN" altLang="en-US" dirty="0">
                <a:cs typeface="Arial" panose="020B0604020202020204" pitchFamily="34" charset="0"/>
              </a:rPr>
              <a:t>缓存</a:t>
            </a:r>
            <a:endParaRPr lang="en-US" altLang="zh-CN" dirty="0">
              <a:cs typeface="Arial" panose="020B0604020202020204" pitchFamily="34" charset="0"/>
            </a:endParaRPr>
          </a:p>
          <a:p>
            <a:pPr>
              <a:lnSpc>
                <a:spcPts val="3600"/>
              </a:lnSpc>
              <a:spcBef>
                <a:spcPts val="600"/>
              </a:spcBef>
              <a:spcAft>
                <a:spcPts val="600"/>
              </a:spcAft>
            </a:pPr>
            <a:r>
              <a:rPr lang="zh-CN" altLang="en-US" sz="2800" dirty="0"/>
              <a:t>更多是指片上的存储</a:t>
            </a:r>
            <a:r>
              <a:rPr lang="en-US" altLang="zh-CN" sz="2800" dirty="0"/>
              <a:t>: </a:t>
            </a:r>
            <a:r>
              <a:rPr lang="zh-CN" altLang="en-US" sz="2800" dirty="0"/>
              <a:t>一个基于</a:t>
            </a:r>
            <a:r>
              <a:rPr lang="en-US" altLang="zh-CN" sz="2800" dirty="0"/>
              <a:t>SRAM</a:t>
            </a:r>
            <a:r>
              <a:rPr lang="zh-CN" altLang="en-US" sz="2800" dirty="0"/>
              <a:t>的自动管理的存储层级</a:t>
            </a:r>
            <a:endParaRPr lang="en-US" altLang="zh-CN" sz="2800" dirty="0"/>
          </a:p>
          <a:p>
            <a:pPr lvl="1">
              <a:lnSpc>
                <a:spcPts val="3600"/>
              </a:lnSpc>
              <a:spcBef>
                <a:spcPts val="600"/>
              </a:spcBef>
              <a:spcAft>
                <a:spcPts val="600"/>
              </a:spcAft>
              <a:buFont typeface="微软雅黑" panose="020B0503020204020204" pitchFamily="34" charset="-122"/>
              <a:buChar char="−"/>
            </a:pPr>
            <a:r>
              <a:rPr lang="zh-CN" altLang="en-US" dirty="0">
                <a:cs typeface="Arial" panose="020B0604020202020204" pitchFamily="34" charset="0"/>
              </a:rPr>
              <a:t>将 </a:t>
            </a:r>
            <a:r>
              <a:rPr lang="en-US" altLang="zh-CN" dirty="0">
                <a:cs typeface="Arial" panose="020B0604020202020204" pitchFamily="34" charset="0"/>
              </a:rPr>
              <a:t>DRAM/</a:t>
            </a:r>
            <a:r>
              <a:rPr lang="zh-CN" altLang="en-US" dirty="0">
                <a:cs typeface="Arial" panose="020B0604020202020204" pitchFamily="34" charset="0"/>
              </a:rPr>
              <a:t>下一级缓存 中频繁访问的内容保存在</a:t>
            </a:r>
            <a:r>
              <a:rPr lang="en-US" altLang="zh-CN" dirty="0">
                <a:cs typeface="Arial" panose="020B0604020202020204" pitchFamily="34" charset="0"/>
              </a:rPr>
              <a:t>SRAM</a:t>
            </a:r>
            <a:r>
              <a:rPr lang="zh-CN" altLang="en-US" dirty="0">
                <a:cs typeface="Arial" panose="020B0604020202020204" pitchFamily="34" charset="0"/>
              </a:rPr>
              <a:t>里，来避免重复访问</a:t>
            </a:r>
            <a:r>
              <a:rPr lang="en-US" altLang="zh-CN" dirty="0">
                <a:cs typeface="Arial" panose="020B0604020202020204" pitchFamily="34" charset="0"/>
              </a:rPr>
              <a:t>DRAM</a:t>
            </a:r>
            <a:r>
              <a:rPr lang="zh-CN" altLang="en-US" dirty="0">
                <a:cs typeface="Arial" panose="020B0604020202020204" pitchFamily="34" charset="0"/>
              </a:rPr>
              <a:t>的长延时开销。</a:t>
            </a:r>
            <a:endParaRPr lang="en-US" altLang="zh-CN" dirty="0">
              <a:cs typeface="Arial" panose="020B0604020202020204" pitchFamily="34" charset="0"/>
            </a:endParaRPr>
          </a:p>
          <a:p>
            <a:pPr>
              <a:lnSpc>
                <a:spcPts val="3600"/>
              </a:lnSpc>
              <a:spcBef>
                <a:spcPts val="600"/>
              </a:spcBef>
              <a:spcAft>
                <a:spcPts val="600"/>
              </a:spcAft>
            </a:pPr>
            <a:endParaRPr lang="en-US" altLang="zh-CN" dirty="0"/>
          </a:p>
        </p:txBody>
      </p:sp>
    </p:spTree>
    <p:extLst>
      <p:ext uri="{BB962C8B-B14F-4D97-AF65-F5344CB8AC3E}">
        <p14:creationId xmlns:p14="http://schemas.microsoft.com/office/powerpoint/2010/main" val="37395706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2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2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116632"/>
            <a:ext cx="8229600" cy="922114"/>
          </a:xfrm>
        </p:spPr>
        <p:txBody>
          <a:bodyPr/>
          <a:lstStyle/>
          <a:p>
            <a:r>
              <a:rPr lang="zh-CN" altLang="en-US" dirty="0"/>
              <a:t>高速缓存</a:t>
            </a:r>
            <a:endParaRPr lang="en-US" altLang="zh-CN" dirty="0"/>
          </a:p>
        </p:txBody>
      </p:sp>
      <p:sp>
        <p:nvSpPr>
          <p:cNvPr id="2" name="Content Placeholder 2"/>
          <p:cNvSpPr>
            <a:spLocks noGrp="1"/>
          </p:cNvSpPr>
          <p:nvPr>
            <p:ph idx="1"/>
          </p:nvPr>
        </p:nvSpPr>
        <p:spPr>
          <a:xfrm>
            <a:off x="457200" y="1102935"/>
            <a:ext cx="8229600" cy="5441950"/>
          </a:xfrm>
        </p:spPr>
        <p:txBody>
          <a:bodyPr/>
          <a:lstStyle/>
          <a:p>
            <a:pPr>
              <a:spcBef>
                <a:spcPts val="0"/>
              </a:spcBef>
              <a:spcAft>
                <a:spcPts val="600"/>
              </a:spcAft>
              <a:defRPr/>
            </a:pPr>
            <a:r>
              <a:rPr lang="en-US" sz="2800" dirty="0"/>
              <a:t>Block (line): </a:t>
            </a:r>
            <a:r>
              <a:rPr lang="zh-CN" altLang="en-US" sz="2800" dirty="0"/>
              <a:t>缓存中的存储粒度</a:t>
            </a:r>
            <a:endParaRPr lang="en-US" sz="2800" dirty="0"/>
          </a:p>
          <a:p>
            <a:pPr lvl="1">
              <a:spcBef>
                <a:spcPts val="0"/>
              </a:spcBef>
              <a:spcAft>
                <a:spcPts val="600"/>
              </a:spcAft>
              <a:buFont typeface="微软雅黑" panose="020B0503020204020204" pitchFamily="34" charset="-122"/>
              <a:buChar char="−"/>
              <a:defRPr/>
            </a:pPr>
            <a:r>
              <a:rPr lang="en-US" dirty="0">
                <a:cs typeface="Arial" panose="020B0604020202020204" pitchFamily="34" charset="0"/>
              </a:rPr>
              <a:t>Memory is logically divided into cache blocks that map to locations in the cache</a:t>
            </a:r>
          </a:p>
          <a:p>
            <a:pPr>
              <a:spcBef>
                <a:spcPts val="0"/>
              </a:spcBef>
              <a:spcAft>
                <a:spcPts val="600"/>
              </a:spcAft>
              <a:defRPr/>
            </a:pPr>
            <a:r>
              <a:rPr lang="zh-CN" altLang="en-US" sz="2800" dirty="0"/>
              <a:t>当访问缓存中数据的时候：</a:t>
            </a:r>
            <a:endParaRPr lang="en-US" sz="2800" dirty="0"/>
          </a:p>
          <a:p>
            <a:pPr lvl="1">
              <a:spcBef>
                <a:spcPts val="0"/>
              </a:spcBef>
              <a:spcAft>
                <a:spcPts val="600"/>
              </a:spcAft>
              <a:buFont typeface="微软雅黑" panose="020B0503020204020204" pitchFamily="34" charset="-122"/>
              <a:buChar char="−"/>
              <a:defRPr/>
            </a:pPr>
            <a:r>
              <a:rPr lang="en-US" dirty="0">
                <a:cs typeface="Arial" panose="020B0604020202020204" pitchFamily="34" charset="0"/>
              </a:rPr>
              <a:t>HIT: </a:t>
            </a:r>
            <a:r>
              <a:rPr lang="zh-CN" altLang="en-US" dirty="0">
                <a:cs typeface="Arial" panose="020B0604020202020204" pitchFamily="34" charset="0"/>
              </a:rPr>
              <a:t>要访问的内容在缓存中，不用访问下一级存储</a:t>
            </a:r>
            <a:endParaRPr lang="en-US" dirty="0">
              <a:cs typeface="Arial" panose="020B0604020202020204" pitchFamily="34" charset="0"/>
            </a:endParaRPr>
          </a:p>
          <a:p>
            <a:pPr lvl="1">
              <a:spcBef>
                <a:spcPts val="0"/>
              </a:spcBef>
              <a:spcAft>
                <a:spcPts val="600"/>
              </a:spcAft>
              <a:buFont typeface="微软雅黑" panose="020B0503020204020204" pitchFamily="34" charset="-122"/>
              <a:buChar char="−"/>
              <a:defRPr/>
            </a:pPr>
            <a:r>
              <a:rPr lang="en-US" dirty="0">
                <a:cs typeface="Arial" panose="020B0604020202020204" pitchFamily="34" charset="0"/>
              </a:rPr>
              <a:t>MISS: </a:t>
            </a:r>
            <a:r>
              <a:rPr lang="zh-CN" altLang="en-US" dirty="0">
                <a:cs typeface="Arial" panose="020B0604020202020204" pitchFamily="34" charset="0"/>
              </a:rPr>
              <a:t>要访问的内容不在缓存里，要访问下一级存储</a:t>
            </a:r>
            <a:endParaRPr lang="en-US" dirty="0">
              <a:cs typeface="Arial" panose="020B0604020202020204" pitchFamily="34" charset="0"/>
            </a:endParaRPr>
          </a:p>
          <a:p>
            <a:pPr>
              <a:spcBef>
                <a:spcPts val="0"/>
              </a:spcBef>
              <a:spcAft>
                <a:spcPts val="600"/>
              </a:spcAft>
              <a:defRPr/>
            </a:pPr>
            <a:r>
              <a:rPr lang="zh-CN" altLang="en-US" sz="2800" dirty="0"/>
              <a:t>缓存设计的一些关键问题：</a:t>
            </a:r>
            <a:endParaRPr lang="en-US" sz="2800" dirty="0"/>
          </a:p>
          <a:p>
            <a:pPr lvl="1">
              <a:spcBef>
                <a:spcPts val="0"/>
              </a:spcBef>
              <a:spcAft>
                <a:spcPts val="600"/>
              </a:spcAft>
              <a:buFont typeface="微软雅黑" panose="020B0503020204020204" pitchFamily="34" charset="-122"/>
              <a:buChar char="−"/>
              <a:defRPr/>
            </a:pPr>
            <a:r>
              <a:rPr lang="zh-CN" altLang="en-US" dirty="0">
                <a:cs typeface="Arial" panose="020B0604020202020204" pitchFamily="34" charset="0"/>
              </a:rPr>
              <a:t>查找与放置</a:t>
            </a:r>
            <a:r>
              <a:rPr lang="en-US" dirty="0">
                <a:cs typeface="Arial" panose="020B0604020202020204" pitchFamily="34" charset="0"/>
              </a:rPr>
              <a:t>: </a:t>
            </a:r>
            <a:r>
              <a:rPr lang="zh-CN" altLang="en-US" dirty="0">
                <a:cs typeface="Arial" panose="020B0604020202020204" pitchFamily="34" charset="0"/>
              </a:rPr>
              <a:t>如何查找和放置一个</a:t>
            </a:r>
            <a:r>
              <a:rPr lang="en-US" altLang="zh-CN" dirty="0">
                <a:cs typeface="Arial" panose="020B0604020202020204" pitchFamily="34" charset="0"/>
              </a:rPr>
              <a:t>Block</a:t>
            </a:r>
            <a:r>
              <a:rPr lang="en-US" dirty="0">
                <a:cs typeface="Arial" panose="020B0604020202020204" pitchFamily="34" charset="0"/>
              </a:rPr>
              <a:t>?</a:t>
            </a:r>
          </a:p>
          <a:p>
            <a:pPr lvl="1">
              <a:spcBef>
                <a:spcPts val="0"/>
              </a:spcBef>
              <a:spcAft>
                <a:spcPts val="600"/>
              </a:spcAft>
              <a:buFont typeface="微软雅黑" panose="020B0503020204020204" pitchFamily="34" charset="-122"/>
              <a:buChar char="−"/>
              <a:defRPr/>
            </a:pPr>
            <a:r>
              <a:rPr lang="zh-CN" altLang="en-US" dirty="0">
                <a:cs typeface="Arial" panose="020B0604020202020204" pitchFamily="34" charset="0"/>
              </a:rPr>
              <a:t>替换</a:t>
            </a:r>
            <a:r>
              <a:rPr lang="en-US" dirty="0">
                <a:cs typeface="Arial" panose="020B0604020202020204" pitchFamily="34" charset="0"/>
              </a:rPr>
              <a:t>: </a:t>
            </a:r>
            <a:r>
              <a:rPr lang="zh-CN" altLang="en-US" dirty="0">
                <a:cs typeface="Arial" panose="020B0604020202020204" pitchFamily="34" charset="0"/>
              </a:rPr>
              <a:t>缓存满了之后，如何选择一个</a:t>
            </a:r>
            <a:r>
              <a:rPr lang="en-US" altLang="zh-CN" dirty="0">
                <a:cs typeface="Arial" panose="020B0604020202020204" pitchFamily="34" charset="0"/>
              </a:rPr>
              <a:t>Victim</a:t>
            </a:r>
            <a:r>
              <a:rPr lang="en-US" dirty="0">
                <a:cs typeface="Arial" panose="020B0604020202020204" pitchFamily="34" charset="0"/>
              </a:rPr>
              <a:t>?</a:t>
            </a:r>
          </a:p>
          <a:p>
            <a:pPr lvl="1">
              <a:spcBef>
                <a:spcPts val="0"/>
              </a:spcBef>
              <a:spcAft>
                <a:spcPts val="600"/>
              </a:spcAft>
              <a:buFont typeface="微软雅黑" panose="020B0503020204020204" pitchFamily="34" charset="-122"/>
              <a:buChar char="−"/>
              <a:defRPr/>
            </a:pPr>
            <a:r>
              <a:rPr lang="zh-CN" altLang="en-US" dirty="0">
                <a:cs typeface="Arial" panose="020B0604020202020204" pitchFamily="34" charset="0"/>
              </a:rPr>
              <a:t>缓存空间的划分粒度</a:t>
            </a:r>
            <a:r>
              <a:rPr lang="en-US" dirty="0">
                <a:cs typeface="Arial" panose="020B0604020202020204" pitchFamily="34" charset="0"/>
              </a:rPr>
              <a:t>: </a:t>
            </a:r>
            <a:r>
              <a:rPr lang="en-US" altLang="zh-CN" dirty="0">
                <a:cs typeface="Arial" panose="020B0604020202020204" pitchFamily="34" charset="0"/>
              </a:rPr>
              <a:t>Block</a:t>
            </a:r>
            <a:r>
              <a:rPr lang="zh-CN" altLang="en-US" dirty="0">
                <a:cs typeface="Arial" panose="020B0604020202020204" pitchFamily="34" charset="0"/>
              </a:rPr>
              <a:t>的大小如何设置</a:t>
            </a:r>
            <a:r>
              <a:rPr lang="en-US" dirty="0">
                <a:cs typeface="Arial" panose="020B0604020202020204" pitchFamily="34" charset="0"/>
              </a:rPr>
              <a:t>?</a:t>
            </a:r>
          </a:p>
          <a:p>
            <a:pPr lvl="1">
              <a:spcBef>
                <a:spcPts val="0"/>
              </a:spcBef>
              <a:spcAft>
                <a:spcPts val="600"/>
              </a:spcAft>
              <a:buFont typeface="微软雅黑" panose="020B0503020204020204" pitchFamily="34" charset="-122"/>
              <a:buChar char="−"/>
              <a:defRPr/>
            </a:pPr>
            <a:r>
              <a:rPr lang="zh-CN" altLang="en-US" dirty="0">
                <a:cs typeface="Arial" panose="020B0604020202020204" pitchFamily="34" charset="0"/>
              </a:rPr>
              <a:t>写策略</a:t>
            </a:r>
            <a:r>
              <a:rPr lang="en-US" dirty="0">
                <a:cs typeface="Arial" panose="020B0604020202020204" pitchFamily="34" charset="0"/>
              </a:rPr>
              <a:t>: </a:t>
            </a:r>
            <a:r>
              <a:rPr lang="zh-CN" altLang="en-US" dirty="0">
                <a:cs typeface="Arial" panose="020B0604020202020204" pitchFamily="34" charset="0"/>
              </a:rPr>
              <a:t>对于写操作，如何处理</a:t>
            </a:r>
            <a:r>
              <a:rPr lang="en-US" dirty="0">
                <a:cs typeface="Arial" panose="020B0604020202020204" pitchFamily="34" charset="0"/>
              </a:rPr>
              <a:t>?</a:t>
            </a:r>
          </a:p>
          <a:p>
            <a:pPr lvl="1">
              <a:spcBef>
                <a:spcPts val="0"/>
              </a:spcBef>
              <a:spcAft>
                <a:spcPts val="600"/>
              </a:spcAft>
              <a:buFont typeface="微软雅黑" panose="020B0503020204020204" pitchFamily="34" charset="-122"/>
              <a:buChar char="−"/>
              <a:defRPr/>
            </a:pPr>
            <a:r>
              <a:rPr lang="zh-CN" altLang="en-US" dirty="0">
                <a:cs typeface="Arial" panose="020B0604020202020204" pitchFamily="34" charset="0"/>
              </a:rPr>
              <a:t>指令和数据</a:t>
            </a:r>
            <a:r>
              <a:rPr lang="en-US" dirty="0">
                <a:cs typeface="Arial" panose="020B0604020202020204" pitchFamily="34" charset="0"/>
              </a:rPr>
              <a:t>: </a:t>
            </a:r>
            <a:r>
              <a:rPr lang="zh-CN" altLang="en-US" dirty="0">
                <a:cs typeface="Arial" panose="020B0604020202020204" pitchFamily="34" charset="0"/>
              </a:rPr>
              <a:t>是分开还是合并</a:t>
            </a:r>
            <a:r>
              <a:rPr lang="en-US" dirty="0">
                <a:cs typeface="Arial" panose="020B0604020202020204" pitchFamily="34" charset="0"/>
              </a:rPr>
              <a:t>?</a:t>
            </a:r>
          </a:p>
          <a:p>
            <a:pPr lvl="1">
              <a:spcBef>
                <a:spcPts val="0"/>
              </a:spcBef>
              <a:spcAft>
                <a:spcPts val="600"/>
              </a:spcAft>
              <a:buFont typeface="Wingdings" charset="0"/>
              <a:buChar char="q"/>
              <a:defRPr/>
            </a:pPr>
            <a:endParaRPr lang="en-US" dirty="0">
              <a:ea typeface="ＭＳ Ｐゴシック" charset="0"/>
            </a:endParaRPr>
          </a:p>
          <a:p>
            <a:pPr lvl="1">
              <a:spcBef>
                <a:spcPts val="0"/>
              </a:spcBef>
              <a:spcAft>
                <a:spcPts val="600"/>
              </a:spcAft>
              <a:buFont typeface="Wingdings" charset="0"/>
              <a:buChar char="q"/>
              <a:defRPr/>
            </a:pPr>
            <a:endParaRPr lang="en-US" dirty="0">
              <a:ea typeface="ＭＳ Ｐゴシック" charset="0"/>
            </a:endParaRPr>
          </a:p>
          <a:p>
            <a:pPr>
              <a:spcBef>
                <a:spcPts val="0"/>
              </a:spcBef>
              <a:spcAft>
                <a:spcPts val="600"/>
              </a:spcAft>
              <a:buFont typeface="Wingdings" charset="0"/>
              <a:buChar char="n"/>
              <a:defRPr/>
            </a:pPr>
            <a:endParaRPr lang="en-US" dirty="0">
              <a:ea typeface="ＭＳ Ｐゴシック" charset="0"/>
            </a:endParaRPr>
          </a:p>
        </p:txBody>
      </p:sp>
    </p:spTree>
    <p:extLst>
      <p:ext uri="{BB962C8B-B14F-4D97-AF65-F5344CB8AC3E}">
        <p14:creationId xmlns:p14="http://schemas.microsoft.com/office/powerpoint/2010/main" val="25393526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zh-CN" altLang="en-US" dirty="0"/>
              <a:t>缓存的抽象和评估指标</a:t>
            </a:r>
            <a:endParaRPr lang="en-US" altLang="zh-CN" dirty="0"/>
          </a:p>
        </p:txBody>
      </p:sp>
      <p:sp>
        <p:nvSpPr>
          <p:cNvPr id="83970" name="Content Placeholder 2"/>
          <p:cNvSpPr>
            <a:spLocks noGrp="1"/>
          </p:cNvSpPr>
          <p:nvPr>
            <p:ph idx="1"/>
          </p:nvPr>
        </p:nvSpPr>
        <p:spPr>
          <a:xfrm>
            <a:off x="228600" y="996950"/>
            <a:ext cx="8610600" cy="5651500"/>
          </a:xfrm>
        </p:spPr>
        <p:txBody>
          <a:bodyPr/>
          <a:lstStyle/>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sz="2400" dirty="0"/>
          </a:p>
          <a:p>
            <a:pPr marL="0" indent="0">
              <a:buNone/>
            </a:pPr>
            <a:endParaRPr lang="en-US" altLang="zh-CN" sz="2400" dirty="0"/>
          </a:p>
          <a:p>
            <a:pPr marL="0" indent="0">
              <a:buNone/>
            </a:pPr>
            <a:endParaRPr lang="en-US" altLang="zh-CN" sz="2400" dirty="0"/>
          </a:p>
          <a:p>
            <a:r>
              <a:rPr lang="en-US" altLang="zh-CN" sz="2000" dirty="0"/>
              <a:t>hit rate = </a:t>
            </a:r>
            <a:r>
              <a:rPr lang="en-US" altLang="zh-CN" sz="2000" dirty="0">
                <a:solidFill>
                  <a:srgbClr val="00B0F0"/>
                </a:solidFill>
              </a:rPr>
              <a:t>(# hits) / (# hits + # misses) </a:t>
            </a:r>
            <a:r>
              <a:rPr lang="en-US" altLang="zh-CN" sz="2000" dirty="0"/>
              <a:t>= </a:t>
            </a:r>
            <a:r>
              <a:rPr lang="en-US" altLang="zh-CN" sz="2000" dirty="0">
                <a:solidFill>
                  <a:srgbClr val="FF0000"/>
                </a:solidFill>
              </a:rPr>
              <a:t>(# hits) / (# accesses)</a:t>
            </a:r>
          </a:p>
          <a:p>
            <a:r>
              <a:rPr lang="en-US" altLang="zh-CN" sz="2000" dirty="0"/>
              <a:t>Average memory access time (AMAT)</a:t>
            </a:r>
          </a:p>
          <a:p>
            <a:pPr>
              <a:buFont typeface="Wingdings" panose="05000000000000000000" pitchFamily="2" charset="2"/>
              <a:buNone/>
            </a:pPr>
            <a:r>
              <a:rPr lang="en-US" altLang="zh-CN" sz="2000" dirty="0"/>
              <a:t>	= ( hit-rate * hit-latency ) + ( miss-rate * miss-latency )</a:t>
            </a:r>
          </a:p>
          <a:p>
            <a:r>
              <a:rPr lang="en-US" altLang="zh-CN" sz="2000" dirty="0"/>
              <a:t>Question: </a:t>
            </a:r>
            <a:r>
              <a:rPr lang="en-US" altLang="zh-CN" sz="2000" i="1" dirty="0"/>
              <a:t>Can reducing AMAT reduce performance?</a:t>
            </a:r>
          </a:p>
        </p:txBody>
      </p:sp>
      <p:sp>
        <p:nvSpPr>
          <p:cNvPr id="60421" name="TextBox 5"/>
          <p:cNvSpPr txBox="1">
            <a:spLocks noChangeArrowheads="1"/>
          </p:cNvSpPr>
          <p:nvPr/>
        </p:nvSpPr>
        <p:spPr bwMode="auto">
          <a:xfrm>
            <a:off x="674688" y="1652588"/>
            <a:ext cx="1030287"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1800">
                <a:latin typeface="Arial" panose="020B0604020202020204" pitchFamily="34" charset="0"/>
                <a:cs typeface="Arial" panose="020B0604020202020204" pitchFamily="34" charset="0"/>
              </a:rPr>
              <a:t>Address</a:t>
            </a:r>
          </a:p>
        </p:txBody>
      </p:sp>
      <p:sp>
        <p:nvSpPr>
          <p:cNvPr id="60422" name="Rectangle 6"/>
          <p:cNvSpPr>
            <a:spLocks noChangeArrowheads="1"/>
          </p:cNvSpPr>
          <p:nvPr/>
        </p:nvSpPr>
        <p:spPr bwMode="auto">
          <a:xfrm>
            <a:off x="3463925" y="1652588"/>
            <a:ext cx="1874838" cy="19129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60423" name="TextBox 7"/>
          <p:cNvSpPr txBox="1">
            <a:spLocks noChangeArrowheads="1"/>
          </p:cNvSpPr>
          <p:nvPr/>
        </p:nvSpPr>
        <p:spPr bwMode="auto">
          <a:xfrm>
            <a:off x="3436938" y="1838325"/>
            <a:ext cx="19018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zh-CN" sz="1800" dirty="0">
                <a:latin typeface="Arial" panose="020B0604020202020204" pitchFamily="34" charset="0"/>
                <a:cs typeface="Arial" panose="020B0604020202020204" pitchFamily="34" charset="0"/>
              </a:rPr>
              <a:t>Tag Store</a:t>
            </a:r>
          </a:p>
          <a:p>
            <a:pPr algn="ctr" eaLnBrk="1" hangingPunct="1">
              <a:spcBef>
                <a:spcPct val="0"/>
              </a:spcBef>
              <a:buClrTx/>
              <a:buSzTx/>
              <a:buFontTx/>
              <a:buNone/>
            </a:pPr>
            <a:endParaRPr lang="en-US" altLang="zh-CN" sz="1800" dirty="0">
              <a:latin typeface="Arial" panose="020B0604020202020204" pitchFamily="34" charset="0"/>
              <a:cs typeface="Arial" panose="020B0604020202020204" pitchFamily="34" charset="0"/>
            </a:endParaRPr>
          </a:p>
          <a:p>
            <a:pPr algn="ctr" eaLnBrk="1" hangingPunct="1">
              <a:spcBef>
                <a:spcPct val="0"/>
              </a:spcBef>
              <a:buClrTx/>
              <a:buSzTx/>
              <a:buFontTx/>
              <a:buNone/>
            </a:pPr>
            <a:r>
              <a:rPr lang="en-US" altLang="zh-CN" sz="1800" dirty="0">
                <a:latin typeface="Arial" panose="020B0604020202020204" pitchFamily="34" charset="0"/>
                <a:cs typeface="Arial" panose="020B0604020202020204" pitchFamily="34" charset="0"/>
              </a:rPr>
              <a:t>(is the address</a:t>
            </a:r>
          </a:p>
          <a:p>
            <a:pPr algn="ctr" eaLnBrk="1" hangingPunct="1">
              <a:spcBef>
                <a:spcPct val="0"/>
              </a:spcBef>
              <a:buClrTx/>
              <a:buSzTx/>
              <a:buFontTx/>
              <a:buNone/>
            </a:pPr>
            <a:r>
              <a:rPr lang="en-US" altLang="zh-CN" sz="1800" dirty="0">
                <a:latin typeface="Arial" panose="020B0604020202020204" pitchFamily="34" charset="0"/>
                <a:cs typeface="Arial" panose="020B0604020202020204" pitchFamily="34" charset="0"/>
              </a:rPr>
              <a:t>in the cache?</a:t>
            </a:r>
          </a:p>
          <a:p>
            <a:pPr algn="ctr" eaLnBrk="1" hangingPunct="1">
              <a:spcBef>
                <a:spcPct val="0"/>
              </a:spcBef>
              <a:buClrTx/>
              <a:buSzTx/>
              <a:buFontTx/>
              <a:buNone/>
            </a:pPr>
            <a:r>
              <a:rPr lang="en-US" altLang="zh-CN" sz="1800" dirty="0">
                <a:latin typeface="Arial" panose="020B0604020202020204" pitchFamily="34" charset="0"/>
                <a:cs typeface="Arial" panose="020B0604020202020204" pitchFamily="34" charset="0"/>
              </a:rPr>
              <a:t>+ bookkeeping)</a:t>
            </a:r>
          </a:p>
          <a:p>
            <a:pPr eaLnBrk="1" hangingPunct="1">
              <a:spcBef>
                <a:spcPct val="0"/>
              </a:spcBef>
              <a:buClrTx/>
              <a:buSzTx/>
              <a:buFontTx/>
              <a:buNone/>
            </a:pPr>
            <a:endParaRPr lang="en-US" altLang="zh-CN" sz="1800" dirty="0">
              <a:latin typeface="Arial" panose="020B0604020202020204" pitchFamily="34" charset="0"/>
              <a:cs typeface="Arial" panose="020B0604020202020204" pitchFamily="34" charset="0"/>
            </a:endParaRPr>
          </a:p>
          <a:p>
            <a:pPr eaLnBrk="1" hangingPunct="1">
              <a:spcBef>
                <a:spcPct val="0"/>
              </a:spcBef>
              <a:buClrTx/>
              <a:buSzTx/>
              <a:buFontTx/>
              <a:buNone/>
            </a:pPr>
            <a:endParaRPr lang="en-US" altLang="zh-CN" sz="1800" dirty="0">
              <a:latin typeface="Arial" panose="020B0604020202020204" pitchFamily="34" charset="0"/>
              <a:cs typeface="Arial" panose="020B0604020202020204" pitchFamily="34" charset="0"/>
            </a:endParaRPr>
          </a:p>
          <a:p>
            <a:pPr eaLnBrk="1" hangingPunct="1">
              <a:spcBef>
                <a:spcPct val="0"/>
              </a:spcBef>
              <a:buClrTx/>
              <a:buSzTx/>
              <a:buFontTx/>
              <a:buNone/>
            </a:pPr>
            <a:endParaRPr lang="en-US" altLang="zh-CN" sz="1800" dirty="0">
              <a:latin typeface="Arial" panose="020B0604020202020204" pitchFamily="34" charset="0"/>
              <a:cs typeface="Arial" panose="020B0604020202020204" pitchFamily="34" charset="0"/>
            </a:endParaRPr>
          </a:p>
        </p:txBody>
      </p:sp>
      <p:sp>
        <p:nvSpPr>
          <p:cNvPr id="60424" name="Rectangle 8"/>
          <p:cNvSpPr>
            <a:spLocks noChangeArrowheads="1"/>
          </p:cNvSpPr>
          <p:nvPr/>
        </p:nvSpPr>
        <p:spPr bwMode="auto">
          <a:xfrm>
            <a:off x="6229350" y="1652588"/>
            <a:ext cx="1874838" cy="19129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60425" name="TextBox 9"/>
          <p:cNvSpPr txBox="1">
            <a:spLocks noChangeArrowheads="1"/>
          </p:cNvSpPr>
          <p:nvPr/>
        </p:nvSpPr>
        <p:spPr bwMode="auto">
          <a:xfrm>
            <a:off x="6572250" y="1903413"/>
            <a:ext cx="1287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1800">
                <a:latin typeface="Arial" panose="020B0604020202020204" pitchFamily="34" charset="0"/>
                <a:cs typeface="Arial" panose="020B0604020202020204" pitchFamily="34" charset="0"/>
              </a:rPr>
              <a:t>Data Store</a:t>
            </a:r>
          </a:p>
        </p:txBody>
      </p:sp>
      <p:cxnSp>
        <p:nvCxnSpPr>
          <p:cNvPr id="60426" name="Straight Arrow Connector 11"/>
          <p:cNvCxnSpPr>
            <a:cxnSpLocks noChangeShapeType="1"/>
            <a:stCxn id="60421" idx="3"/>
          </p:cNvCxnSpPr>
          <p:nvPr/>
        </p:nvCxnSpPr>
        <p:spPr bwMode="auto">
          <a:xfrm flipV="1">
            <a:off x="1704975" y="1828800"/>
            <a:ext cx="1758950" cy="95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0427" name="Straight Connector 13"/>
          <p:cNvCxnSpPr>
            <a:cxnSpLocks noChangeShapeType="1"/>
          </p:cNvCxnSpPr>
          <p:nvPr/>
        </p:nvCxnSpPr>
        <p:spPr bwMode="auto">
          <a:xfrm rot="5400000" flipH="1" flipV="1">
            <a:off x="2489200" y="1584325"/>
            <a:ext cx="488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0428" name="Straight Connector 16"/>
          <p:cNvCxnSpPr>
            <a:cxnSpLocks noChangeShapeType="1"/>
          </p:cNvCxnSpPr>
          <p:nvPr/>
        </p:nvCxnSpPr>
        <p:spPr bwMode="auto">
          <a:xfrm>
            <a:off x="2733675" y="1339850"/>
            <a:ext cx="296545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0429" name="Straight Connector 18"/>
          <p:cNvCxnSpPr>
            <a:cxnSpLocks noChangeShapeType="1"/>
          </p:cNvCxnSpPr>
          <p:nvPr/>
        </p:nvCxnSpPr>
        <p:spPr bwMode="auto">
          <a:xfrm rot="5400000">
            <a:off x="5454651" y="1584325"/>
            <a:ext cx="487362"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0430" name="Straight Arrow Connector 20"/>
          <p:cNvCxnSpPr>
            <a:cxnSpLocks noChangeShapeType="1"/>
          </p:cNvCxnSpPr>
          <p:nvPr/>
        </p:nvCxnSpPr>
        <p:spPr bwMode="auto">
          <a:xfrm flipV="1">
            <a:off x="5699125" y="1828800"/>
            <a:ext cx="530225" cy="95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0431" name="Straight Arrow Connector 22"/>
          <p:cNvCxnSpPr>
            <a:cxnSpLocks noChangeShapeType="1"/>
          </p:cNvCxnSpPr>
          <p:nvPr/>
        </p:nvCxnSpPr>
        <p:spPr bwMode="auto">
          <a:xfrm rot="16200000" flipH="1">
            <a:off x="4106069" y="3883819"/>
            <a:ext cx="646113" cy="95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60432" name="TextBox 23"/>
          <p:cNvSpPr txBox="1">
            <a:spLocks noChangeArrowheads="1"/>
          </p:cNvSpPr>
          <p:nvPr/>
        </p:nvSpPr>
        <p:spPr bwMode="auto">
          <a:xfrm>
            <a:off x="3867150" y="4211638"/>
            <a:ext cx="1133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1800">
                <a:latin typeface="Arial" panose="020B0604020202020204" pitchFamily="34" charset="0"/>
                <a:cs typeface="Arial" panose="020B0604020202020204" pitchFamily="34" charset="0"/>
              </a:rPr>
              <a:t>Hit/miss?</a:t>
            </a:r>
          </a:p>
        </p:txBody>
      </p:sp>
      <p:cxnSp>
        <p:nvCxnSpPr>
          <p:cNvPr id="60433" name="Straight Arrow Connector 25"/>
          <p:cNvCxnSpPr>
            <a:cxnSpLocks noChangeShapeType="1"/>
            <a:stCxn id="60424" idx="2"/>
          </p:cNvCxnSpPr>
          <p:nvPr/>
        </p:nvCxnSpPr>
        <p:spPr bwMode="auto">
          <a:xfrm rot="5400000">
            <a:off x="6839744" y="3883819"/>
            <a:ext cx="646113" cy="9525"/>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60434" name="TextBox 26"/>
          <p:cNvSpPr txBox="1">
            <a:spLocks noChangeArrowheads="1"/>
          </p:cNvSpPr>
          <p:nvPr/>
        </p:nvSpPr>
        <p:spPr bwMode="auto">
          <a:xfrm>
            <a:off x="6845300" y="4211638"/>
            <a:ext cx="673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1800">
                <a:latin typeface="Arial" panose="020B0604020202020204" pitchFamily="34" charset="0"/>
                <a:cs typeface="Arial" panose="020B0604020202020204" pitchFamily="34" charset="0"/>
              </a:rPr>
              <a:t>Data</a:t>
            </a:r>
          </a:p>
        </p:txBody>
      </p:sp>
    </p:spTree>
    <p:extLst>
      <p:ext uri="{BB962C8B-B14F-4D97-AF65-F5344CB8AC3E}">
        <p14:creationId xmlns:p14="http://schemas.microsoft.com/office/powerpoint/2010/main" val="42641828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97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455613" y="2040900"/>
            <a:ext cx="8226425" cy="2172878"/>
          </a:xfrm>
          <a:solidFill>
            <a:schemeClr val="tx1"/>
          </a:solidFill>
        </p:spPr>
        <p:txBody>
          <a:bodyPr/>
          <a:lstStyle/>
          <a:p>
            <a:r>
              <a:rPr lang="zh-CN" altLang="en-US" dirty="0">
                <a:solidFill>
                  <a:schemeClr val="bg1"/>
                </a:solidFill>
                <a:latin typeface="华文行楷" panose="02010800040101010101" pitchFamily="2" charset="-122"/>
                <a:ea typeface="华文行楷" panose="02010800040101010101" pitchFamily="2" charset="-122"/>
              </a:rPr>
              <a:t>下一个主题</a:t>
            </a:r>
            <a:r>
              <a:rPr lang="en-US" altLang="zh-CN" dirty="0">
                <a:solidFill>
                  <a:schemeClr val="bg1"/>
                </a:solidFill>
                <a:latin typeface="华文行楷" panose="02010800040101010101" pitchFamily="2" charset="-122"/>
                <a:ea typeface="华文行楷" panose="02010800040101010101" pitchFamily="2" charset="-122"/>
              </a:rPr>
              <a:t/>
            </a:r>
            <a:br>
              <a:rPr lang="en-US" altLang="zh-CN" dirty="0">
                <a:solidFill>
                  <a:schemeClr val="bg1"/>
                </a:solidFill>
                <a:latin typeface="华文行楷" panose="02010800040101010101" pitchFamily="2" charset="-122"/>
                <a:ea typeface="华文行楷" panose="02010800040101010101" pitchFamily="2" charset="-122"/>
              </a:rPr>
            </a:br>
            <a:r>
              <a:rPr lang="en-US" altLang="zh-CN" dirty="0">
                <a:solidFill>
                  <a:schemeClr val="bg1"/>
                </a:solidFill>
                <a:latin typeface="华文行楷" panose="02010800040101010101" pitchFamily="2" charset="-122"/>
                <a:ea typeface="华文行楷" panose="02010800040101010101" pitchFamily="2" charset="-122"/>
              </a:rPr>
              <a:t/>
            </a:r>
            <a:br>
              <a:rPr lang="en-US" altLang="zh-CN" dirty="0">
                <a:solidFill>
                  <a:schemeClr val="bg1"/>
                </a:solidFill>
                <a:latin typeface="华文行楷" panose="02010800040101010101" pitchFamily="2" charset="-122"/>
                <a:ea typeface="华文行楷" panose="02010800040101010101" pitchFamily="2" charset="-122"/>
              </a:rPr>
            </a:br>
            <a:r>
              <a:rPr lang="zh-CN" altLang="en-US" dirty="0">
                <a:solidFill>
                  <a:schemeClr val="bg1"/>
                </a:solidFill>
                <a:latin typeface="华文行楷" panose="02010800040101010101" pitchFamily="2" charset="-122"/>
                <a:ea typeface="华文行楷" panose="02010800040101010101" pitchFamily="2" charset="-122"/>
              </a:rPr>
              <a:t>高速缓冲存储器</a:t>
            </a:r>
            <a:endParaRPr lang="zh-CN" altLang="en-US" dirty="0">
              <a:solidFill>
                <a:schemeClr val="bg1"/>
              </a:solidFill>
              <a:latin typeface="+mn-lt"/>
              <a:ea typeface="华文行楷"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0766" y="1106760"/>
            <a:ext cx="8248455" cy="5202560"/>
          </a:xfrm>
        </p:spPr>
        <p:txBody>
          <a:bodyPr/>
          <a:lstStyle/>
          <a:p>
            <a:pPr eaLnBrk="1" hangingPunct="1">
              <a:spcBef>
                <a:spcPts val="0"/>
              </a:spcBef>
              <a:spcAft>
                <a:spcPts val="600"/>
              </a:spcAft>
              <a:buClr>
                <a:schemeClr val="tx1"/>
              </a:buClr>
              <a:buSzPct val="100000"/>
              <a:buFont typeface="Arial" panose="020B0604020202020204" pitchFamily="34" charset="0"/>
              <a:buChar char="•"/>
            </a:pPr>
            <a:r>
              <a:rPr lang="zh-CN" altLang="en-US" sz="2400" kern="1200" dirty="0">
                <a:cs typeface="Calibri" panose="020F0502020204030204" pitchFamily="34" charset="0"/>
              </a:rPr>
              <a:t>今天，程序员看到的是</a:t>
            </a:r>
            <a:r>
              <a:rPr lang="zh-CN" altLang="en-US" sz="2400" kern="1200" dirty="0" smtClean="0">
                <a:cs typeface="Calibri" panose="020F0502020204030204" pitchFamily="34" charset="0"/>
              </a:rPr>
              <a:t>虚拟的存储器。</a:t>
            </a:r>
            <a:endParaRPr lang="en-US" altLang="zh-CN" sz="2400" kern="1200" dirty="0">
              <a:cs typeface="Calibri" panose="020F0502020204030204" pitchFamily="34" charset="0"/>
            </a:endParaRPr>
          </a:p>
          <a:p>
            <a:pPr marL="628650" lvl="1" indent="-265113" eaLnBrk="1" hangingPunct="1">
              <a:spcBef>
                <a:spcPts val="0"/>
              </a:spcBef>
              <a:spcAft>
                <a:spcPts val="600"/>
              </a:spcAft>
              <a:buClr>
                <a:schemeClr val="tx1"/>
              </a:buClr>
              <a:buFont typeface="Tahoma" panose="020B0604030504040204" pitchFamily="34" charset="0"/>
              <a:buChar char="−"/>
            </a:pPr>
            <a:r>
              <a:rPr lang="zh-CN" altLang="en-US" sz="2000" kern="1200" dirty="0">
                <a:cs typeface="Calibri" panose="020F0502020204030204" pitchFamily="34" charset="0"/>
              </a:rPr>
              <a:t>可以认为存储器是</a:t>
            </a:r>
            <a:r>
              <a:rPr lang="zh-CN" altLang="en-US" sz="2000" b="1" kern="1200" dirty="0">
                <a:cs typeface="Calibri" panose="020F0502020204030204" pitchFamily="34" charset="0"/>
              </a:rPr>
              <a:t>无限大</a:t>
            </a:r>
            <a:r>
              <a:rPr lang="zh-CN" altLang="en-US" sz="2000" kern="1200" dirty="0">
                <a:cs typeface="Calibri" panose="020F0502020204030204" pitchFamily="34" charset="0"/>
              </a:rPr>
              <a:t>的</a:t>
            </a:r>
            <a:endParaRPr lang="en-US" altLang="ja-JP" sz="2000" kern="1200" dirty="0">
              <a:cs typeface="Calibri" panose="020F0502020204030204" pitchFamily="34" charset="0"/>
            </a:endParaRPr>
          </a:p>
          <a:p>
            <a:pPr eaLnBrk="1" hangingPunct="1">
              <a:spcBef>
                <a:spcPts val="0"/>
              </a:spcBef>
              <a:spcAft>
                <a:spcPts val="600"/>
              </a:spcAft>
              <a:buClr>
                <a:schemeClr val="tx1"/>
              </a:buClr>
              <a:buSzPct val="100000"/>
              <a:buFont typeface="Arial" panose="020B0604020202020204" pitchFamily="34" charset="0"/>
              <a:buChar char="•"/>
            </a:pPr>
            <a:r>
              <a:rPr lang="zh-CN" altLang="en-US" sz="2400" kern="1200" dirty="0">
                <a:cs typeface="Calibri" panose="020F0502020204030204" pitchFamily="34" charset="0"/>
              </a:rPr>
              <a:t>现实</a:t>
            </a:r>
            <a:r>
              <a:rPr lang="en-US" altLang="zh-CN" sz="2400" kern="1200" dirty="0">
                <a:cs typeface="Calibri" panose="020F0502020204030204" pitchFamily="34" charset="0"/>
              </a:rPr>
              <a:t>: </a:t>
            </a:r>
            <a:r>
              <a:rPr lang="zh-CN" altLang="en-US" sz="2400" kern="1200" dirty="0">
                <a:cs typeface="Calibri" panose="020F0502020204030204" pitchFamily="34" charset="0"/>
              </a:rPr>
              <a:t>物理存储器的大小 </a:t>
            </a:r>
            <a:r>
              <a:rPr lang="zh-CN" altLang="en-US" sz="2400" b="1" kern="1200" dirty="0">
                <a:cs typeface="Calibri" panose="020F0502020204030204" pitchFamily="34" charset="0"/>
              </a:rPr>
              <a:t>远小于 </a:t>
            </a:r>
            <a:r>
              <a:rPr lang="zh-CN" altLang="en-US" sz="2400" kern="1200" dirty="0">
                <a:cs typeface="Calibri" panose="020F0502020204030204" pitchFamily="34" charset="0"/>
              </a:rPr>
              <a:t>程序员认为的大小</a:t>
            </a:r>
            <a:endParaRPr lang="en-US" altLang="zh-CN" sz="2400" kern="1200" dirty="0">
              <a:cs typeface="Calibri" panose="020F0502020204030204" pitchFamily="34" charset="0"/>
            </a:endParaRPr>
          </a:p>
          <a:p>
            <a:pPr eaLnBrk="1" hangingPunct="1">
              <a:spcBef>
                <a:spcPts val="0"/>
              </a:spcBef>
              <a:spcAft>
                <a:spcPts val="600"/>
              </a:spcAft>
              <a:buClr>
                <a:schemeClr val="tx1"/>
              </a:buClr>
              <a:buSzPct val="100000"/>
              <a:buFont typeface="Arial" panose="020B0604020202020204" pitchFamily="34" charset="0"/>
              <a:buChar char="•"/>
            </a:pPr>
            <a:r>
              <a:rPr lang="zh-CN" altLang="en-US" sz="2400" kern="1200" dirty="0">
                <a:cs typeface="Calibri" panose="020F0502020204030204" pitchFamily="34" charset="0"/>
              </a:rPr>
              <a:t>系统</a:t>
            </a:r>
            <a:r>
              <a:rPr lang="en-US" altLang="zh-CN" sz="2400" kern="1200" dirty="0">
                <a:cs typeface="Calibri" panose="020F0502020204030204" pitchFamily="34" charset="0"/>
              </a:rPr>
              <a:t>(</a:t>
            </a:r>
            <a:r>
              <a:rPr lang="zh-CN" altLang="en-US" sz="2400" kern="1200" dirty="0">
                <a:cs typeface="Calibri" panose="020F0502020204030204" pitchFamily="34" charset="0"/>
              </a:rPr>
              <a:t>软件</a:t>
            </a:r>
            <a:r>
              <a:rPr lang="en-US" altLang="zh-CN" sz="2400" dirty="0">
                <a:cs typeface="Calibri" panose="020F0502020204030204" pitchFamily="34" charset="0"/>
              </a:rPr>
              <a:t>+</a:t>
            </a:r>
            <a:r>
              <a:rPr lang="zh-CN" altLang="en-US" sz="2400" dirty="0">
                <a:cs typeface="Calibri" panose="020F0502020204030204" pitchFamily="34" charset="0"/>
              </a:rPr>
              <a:t>硬件</a:t>
            </a:r>
            <a:r>
              <a:rPr lang="en-US" altLang="zh-CN" sz="2400" kern="1200" dirty="0">
                <a:cs typeface="Calibri" panose="020F0502020204030204" pitchFamily="34" charset="0"/>
              </a:rPr>
              <a:t>) </a:t>
            </a:r>
            <a:r>
              <a:rPr lang="zh-CN" altLang="en-US" sz="2400" kern="1200" dirty="0">
                <a:cs typeface="Calibri" panose="020F0502020204030204" pitchFamily="34" charset="0"/>
              </a:rPr>
              <a:t>动态地将虚拟存储器地址映射到物理存储</a:t>
            </a:r>
            <a:endParaRPr lang="en-US" altLang="zh-CN" sz="2400" kern="1200" dirty="0">
              <a:cs typeface="Calibri" panose="020F0502020204030204" pitchFamily="34" charset="0"/>
            </a:endParaRPr>
          </a:p>
          <a:p>
            <a:pPr marL="628650" lvl="1" indent="-265113" eaLnBrk="1" hangingPunct="1">
              <a:spcBef>
                <a:spcPts val="0"/>
              </a:spcBef>
              <a:spcAft>
                <a:spcPts val="600"/>
              </a:spcAft>
              <a:buClr>
                <a:schemeClr val="tx1"/>
              </a:buClr>
              <a:buFont typeface="Tahoma" panose="020B0604030504040204" pitchFamily="34" charset="0"/>
              <a:buChar char="−"/>
            </a:pPr>
            <a:r>
              <a:rPr lang="zh-CN" altLang="en-US" sz="2000" kern="1200" dirty="0">
                <a:solidFill>
                  <a:srgbClr val="FF0000"/>
                </a:solidFill>
                <a:cs typeface="Calibri" panose="020F0502020204030204" pitchFamily="34" charset="0"/>
              </a:rPr>
              <a:t>对程序员来说，这里的管理是透明的。</a:t>
            </a:r>
            <a:endParaRPr lang="en-US" altLang="zh-CN" sz="2400" dirty="0">
              <a:solidFill>
                <a:srgbClr val="FF0000"/>
              </a:solidFill>
              <a:cs typeface="Calibri" panose="020F0502020204030204" pitchFamily="34" charset="0"/>
            </a:endParaRPr>
          </a:p>
          <a:p>
            <a:pPr eaLnBrk="1" hangingPunct="1">
              <a:spcBef>
                <a:spcPts val="0"/>
              </a:spcBef>
              <a:spcAft>
                <a:spcPts val="600"/>
              </a:spcAft>
              <a:buClr>
                <a:schemeClr val="tx1"/>
              </a:buClr>
              <a:buSzPct val="100000"/>
              <a:buFont typeface="Arial" panose="020B0604020202020204" pitchFamily="34" charset="0"/>
              <a:buChar char="•"/>
            </a:pPr>
            <a:r>
              <a:rPr lang="zh-CN" altLang="en-US" sz="2400" kern="1200" dirty="0">
                <a:cs typeface="Calibri" panose="020F0502020204030204" pitchFamily="34" charset="0"/>
              </a:rPr>
              <a:t>优点：</a:t>
            </a:r>
            <a:endParaRPr lang="en-US" altLang="zh-CN" sz="2400" kern="1200" dirty="0">
              <a:cs typeface="Calibri" panose="020F0502020204030204" pitchFamily="34" charset="0"/>
            </a:endParaRPr>
          </a:p>
          <a:p>
            <a:pPr marL="628650" lvl="1" indent="-265113" eaLnBrk="1" hangingPunct="1">
              <a:spcBef>
                <a:spcPts val="0"/>
              </a:spcBef>
              <a:spcAft>
                <a:spcPts val="600"/>
              </a:spcAft>
              <a:buClr>
                <a:schemeClr val="tx1"/>
              </a:buClr>
              <a:buSzPct val="100000"/>
              <a:buFont typeface="Tahoma" panose="020B0604030504040204" pitchFamily="34" charset="0"/>
              <a:buChar char="−"/>
            </a:pPr>
            <a:r>
              <a:rPr lang="zh-CN" altLang="en-US" sz="2000" dirty="0">
                <a:cs typeface="Calibri" panose="020F0502020204030204" pitchFamily="34" charset="0"/>
                <a:sym typeface="Wingdings" panose="05000000000000000000" pitchFamily="2" charset="2"/>
              </a:rPr>
              <a:t>对程序员来说，</a:t>
            </a:r>
            <a:r>
              <a:rPr lang="zh-CN" altLang="en-US" sz="2000" dirty="0">
                <a:cs typeface="Calibri" panose="020F0502020204030204" pitchFamily="34" charset="0"/>
              </a:rPr>
              <a:t>不需要知道存储器的大小，也不需要管理物理</a:t>
            </a:r>
            <a:r>
              <a:rPr lang="zh-CN" altLang="en-US" sz="2000" dirty="0" smtClean="0">
                <a:cs typeface="Calibri" panose="020F0502020204030204" pitchFamily="34" charset="0"/>
              </a:rPr>
              <a:t>存储；</a:t>
            </a:r>
            <a:r>
              <a:rPr lang="en-US" altLang="zh-CN" sz="2000" dirty="0" smtClean="0">
                <a:cs typeface="Calibri" panose="020F0502020204030204" pitchFamily="34" charset="0"/>
              </a:rPr>
              <a:t> </a:t>
            </a:r>
            <a:endParaRPr lang="en-US" altLang="zh-CN" sz="2000" dirty="0">
              <a:cs typeface="Calibri" panose="020F0502020204030204" pitchFamily="34" charset="0"/>
              <a:sym typeface="Wingdings" panose="05000000000000000000" pitchFamily="2" charset="2"/>
            </a:endParaRPr>
          </a:p>
          <a:p>
            <a:pPr marL="628650" lvl="1" indent="-265113" eaLnBrk="1" hangingPunct="1">
              <a:spcBef>
                <a:spcPts val="0"/>
              </a:spcBef>
              <a:spcAft>
                <a:spcPts val="600"/>
              </a:spcAft>
              <a:buClr>
                <a:schemeClr val="tx1"/>
              </a:buClr>
              <a:buSzPct val="100000"/>
              <a:buFont typeface="Tahoma" panose="020B0604030504040204" pitchFamily="34" charset="0"/>
              <a:buChar char="−"/>
            </a:pPr>
            <a:r>
              <a:rPr lang="zh-CN" altLang="en-US" sz="2000" dirty="0">
                <a:cs typeface="Calibri" panose="020F0502020204030204" pitchFamily="34" charset="0"/>
                <a:sym typeface="Wingdings" panose="05000000000000000000" pitchFamily="2" charset="2"/>
              </a:rPr>
              <a:t>对程序员来说，一个较小的存储器可以作为一个巨大的</a:t>
            </a:r>
            <a:r>
              <a:rPr lang="zh-CN" altLang="en-US" sz="2000" dirty="0" smtClean="0">
                <a:cs typeface="Calibri" panose="020F0502020204030204" pitchFamily="34" charset="0"/>
                <a:sym typeface="Wingdings" panose="05000000000000000000" pitchFamily="2" charset="2"/>
              </a:rPr>
              <a:t>存储器使用；</a:t>
            </a:r>
            <a:r>
              <a:rPr lang="en-US" altLang="zh-CN" sz="2000" dirty="0" smtClean="0">
                <a:cs typeface="Calibri" panose="020F0502020204030204" pitchFamily="34" charset="0"/>
                <a:sym typeface="Wingdings" panose="05000000000000000000" pitchFamily="2" charset="2"/>
              </a:rPr>
              <a:t> </a:t>
            </a:r>
            <a:endParaRPr lang="en-US" altLang="zh-CN" sz="2000" dirty="0">
              <a:cs typeface="Calibri" panose="020F0502020204030204" pitchFamily="34" charset="0"/>
              <a:sym typeface="Wingdings" panose="05000000000000000000" pitchFamily="2" charset="2"/>
            </a:endParaRPr>
          </a:p>
          <a:p>
            <a:pPr marL="628650" lvl="1" indent="-265113" eaLnBrk="1" hangingPunct="1">
              <a:spcBef>
                <a:spcPts val="0"/>
              </a:spcBef>
              <a:spcAft>
                <a:spcPts val="600"/>
              </a:spcAft>
              <a:buClr>
                <a:schemeClr val="tx1"/>
              </a:buClr>
              <a:buSzPct val="100000"/>
              <a:buFont typeface="Tahoma" panose="020B0604030504040204" pitchFamily="34" charset="0"/>
              <a:buChar char="−"/>
            </a:pPr>
            <a:r>
              <a:rPr lang="zh-CN" altLang="en-US" sz="2000" dirty="0">
                <a:cs typeface="Calibri" panose="020F0502020204030204" pitchFamily="34" charset="0"/>
                <a:sym typeface="Wingdings" panose="05000000000000000000" pitchFamily="2" charset="2"/>
              </a:rPr>
              <a:t>对程序员来说</a:t>
            </a:r>
            <a:r>
              <a:rPr lang="zh-CN" altLang="en-US" sz="2000" dirty="0" smtClean="0">
                <a:cs typeface="Calibri" panose="020F0502020204030204" pitchFamily="34" charset="0"/>
                <a:sym typeface="Wingdings" panose="05000000000000000000" pitchFamily="2" charset="2"/>
              </a:rPr>
              <a:t>，</a:t>
            </a:r>
            <a:r>
              <a:rPr lang="en-US" altLang="zh-CN" sz="2000" dirty="0" smtClean="0">
                <a:cs typeface="Calibri" panose="020F0502020204030204" pitchFamily="34" charset="0"/>
                <a:sym typeface="Wingdings" panose="05000000000000000000" pitchFamily="2" charset="2"/>
              </a:rPr>
              <a:t>life </a:t>
            </a:r>
            <a:r>
              <a:rPr lang="en-US" altLang="zh-CN" sz="2000" dirty="0">
                <a:cs typeface="Calibri" panose="020F0502020204030204" pitchFamily="34" charset="0"/>
                <a:sym typeface="Wingdings" panose="05000000000000000000" pitchFamily="2" charset="2"/>
              </a:rPr>
              <a:t>is </a:t>
            </a:r>
            <a:r>
              <a:rPr lang="en-US" altLang="zh-CN" sz="2000" dirty="0" smtClean="0">
                <a:cs typeface="Calibri" panose="020F0502020204030204" pitchFamily="34" charset="0"/>
                <a:sym typeface="Wingdings" panose="05000000000000000000" pitchFamily="2" charset="2"/>
              </a:rPr>
              <a:t>easier</a:t>
            </a:r>
            <a:r>
              <a:rPr lang="zh-CN" altLang="en-US" sz="2000" dirty="0" smtClean="0">
                <a:cs typeface="Calibri" panose="020F0502020204030204" pitchFamily="34" charset="0"/>
                <a:sym typeface="Wingdings" panose="05000000000000000000" pitchFamily="2" charset="2"/>
              </a:rPr>
              <a:t>。</a:t>
            </a:r>
            <a:endParaRPr lang="en-US" altLang="zh-CN" sz="2000" dirty="0">
              <a:cs typeface="Calibri" panose="020F0502020204030204" pitchFamily="34" charset="0"/>
              <a:sym typeface="Wingdings" panose="05000000000000000000" pitchFamily="2" charset="2"/>
            </a:endParaRPr>
          </a:p>
          <a:p>
            <a:pPr eaLnBrk="1" hangingPunct="1">
              <a:spcBef>
                <a:spcPts val="0"/>
              </a:spcBef>
              <a:spcAft>
                <a:spcPts val="600"/>
              </a:spcAft>
              <a:buClr>
                <a:schemeClr val="tx1"/>
              </a:buClr>
              <a:buSzPct val="100000"/>
              <a:buFont typeface="Arial" panose="020B0604020202020204" pitchFamily="34" charset="0"/>
              <a:buChar char="•"/>
            </a:pPr>
            <a:r>
              <a:rPr lang="zh-CN" altLang="en-US" sz="2400" kern="1200" dirty="0">
                <a:cs typeface="Calibri" panose="020F0502020204030204" pitchFamily="34" charset="0"/>
                <a:sym typeface="Wingdings" panose="05000000000000000000" pitchFamily="2" charset="2"/>
              </a:rPr>
              <a:t>缺点：</a:t>
            </a:r>
            <a:endParaRPr lang="en-US" altLang="zh-CN" sz="2400" kern="1200" dirty="0">
              <a:cs typeface="Calibri" panose="020F0502020204030204" pitchFamily="34" charset="0"/>
              <a:sym typeface="Wingdings" panose="05000000000000000000" pitchFamily="2" charset="2"/>
            </a:endParaRPr>
          </a:p>
          <a:p>
            <a:pPr marL="628650" lvl="1" indent="-265113" eaLnBrk="1" hangingPunct="1">
              <a:spcBef>
                <a:spcPts val="0"/>
              </a:spcBef>
              <a:spcAft>
                <a:spcPts val="600"/>
              </a:spcAft>
              <a:buClr>
                <a:schemeClr val="tx1"/>
              </a:buClr>
              <a:buSzPct val="100000"/>
              <a:buFont typeface="Tahoma" panose="020B0604030504040204" pitchFamily="34" charset="0"/>
              <a:buChar char="−"/>
            </a:pPr>
            <a:r>
              <a:rPr lang="zh-CN" altLang="en-US" sz="2000" dirty="0">
                <a:cs typeface="Calibri" panose="020F0502020204030204" pitchFamily="34" charset="0"/>
                <a:sym typeface="Wingdings" panose="05000000000000000000" pitchFamily="2" charset="2"/>
              </a:rPr>
              <a:t>更加复杂的软件和</a:t>
            </a:r>
            <a:r>
              <a:rPr lang="zh-CN" altLang="en-US" sz="2000" dirty="0" smtClean="0">
                <a:cs typeface="Calibri" panose="020F0502020204030204" pitchFamily="34" charset="0"/>
                <a:sym typeface="Wingdings" panose="05000000000000000000" pitchFamily="2" charset="2"/>
              </a:rPr>
              <a:t>硬件：</a:t>
            </a:r>
            <a:r>
              <a:rPr lang="en-US" altLang="zh-CN" sz="2000" dirty="0" smtClean="0">
                <a:cs typeface="Calibri" panose="020F0502020204030204" pitchFamily="34" charset="0"/>
                <a:sym typeface="Wingdings" panose="05000000000000000000" pitchFamily="2" charset="2"/>
              </a:rPr>
              <a:t>MMU</a:t>
            </a:r>
            <a:r>
              <a:rPr lang="zh-CN" altLang="en-US" sz="2000" dirty="0" smtClean="0">
                <a:cs typeface="Calibri" panose="020F0502020204030204" pitchFamily="34" charset="0"/>
                <a:sym typeface="Wingdings" panose="05000000000000000000" pitchFamily="2" charset="2"/>
              </a:rPr>
              <a:t>和相应的中间件。</a:t>
            </a:r>
            <a:endParaRPr lang="en-US" altLang="zh-CN" sz="2000" dirty="0">
              <a:cs typeface="Calibri" panose="020F0502020204030204" pitchFamily="34" charset="0"/>
              <a:sym typeface="Wingdings" panose="05000000000000000000" pitchFamily="2" charset="2"/>
            </a:endParaRPr>
          </a:p>
          <a:p>
            <a:pPr lvl="1">
              <a:spcBef>
                <a:spcPts val="0"/>
              </a:spcBef>
              <a:spcAft>
                <a:spcPts val="600"/>
              </a:spcAft>
              <a:buFont typeface="Wingdings" panose="05000000000000000000" pitchFamily="2" charset="2"/>
              <a:buNone/>
            </a:pPr>
            <a:endParaRPr lang="en-US" altLang="zh-CN" dirty="0">
              <a:cs typeface="Calibri" panose="020F0502020204030204" pitchFamily="34" charset="0"/>
            </a:endParaRPr>
          </a:p>
        </p:txBody>
      </p:sp>
      <p:sp>
        <p:nvSpPr>
          <p:cNvPr id="4" name="标题 3">
            <a:extLst>
              <a:ext uri="{FF2B5EF4-FFF2-40B4-BE49-F238E27FC236}">
                <a16:creationId xmlns:a16="http://schemas.microsoft.com/office/drawing/2014/main" id="{E5CEED64-38B5-4DC2-8CFA-829F61855B07}"/>
              </a:ext>
            </a:extLst>
          </p:cNvPr>
          <p:cNvSpPr>
            <a:spLocks noGrp="1"/>
          </p:cNvSpPr>
          <p:nvPr>
            <p:ph type="title"/>
          </p:nvPr>
        </p:nvSpPr>
        <p:spPr/>
        <p:txBody>
          <a:bodyPr/>
          <a:lstStyle/>
          <a:p>
            <a:r>
              <a:rPr lang="zh-CN" altLang="en-US" dirty="0">
                <a:latin typeface="Tw Cen MT"/>
              </a:rPr>
              <a:t>虚拟和物理存储器</a:t>
            </a:r>
            <a:endParaRPr lang="zh-CN" altLang="en-US" dirty="0"/>
          </a:p>
        </p:txBody>
      </p:sp>
    </p:spTree>
    <p:extLst>
      <p:ext uri="{BB962C8B-B14F-4D97-AF65-F5344CB8AC3E}">
        <p14:creationId xmlns:p14="http://schemas.microsoft.com/office/powerpoint/2010/main" val="40642799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p:cNvSpPr>
            <a:spLocks noChangeArrowheads="1"/>
          </p:cNvSpPr>
          <p:nvPr/>
        </p:nvSpPr>
        <p:spPr bwMode="auto">
          <a:xfrm>
            <a:off x="315913" y="1219200"/>
            <a:ext cx="1604962" cy="20415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b="0">
              <a:solidFill>
                <a:srgbClr val="000000"/>
              </a:solidFill>
              <a:latin typeface="Tw Cen MT" panose="020B0602020104020603" pitchFamily="34" charset="0"/>
              <a:cs typeface="Calibri" panose="020F0502020204030204" pitchFamily="34" charset="0"/>
            </a:endParaRPr>
          </a:p>
        </p:txBody>
      </p:sp>
      <p:sp>
        <p:nvSpPr>
          <p:cNvPr id="25605" name="TextBox 5"/>
          <p:cNvSpPr txBox="1">
            <a:spLocks noChangeArrowheads="1"/>
          </p:cNvSpPr>
          <p:nvPr/>
        </p:nvSpPr>
        <p:spPr bwMode="auto">
          <a:xfrm>
            <a:off x="484188" y="1930400"/>
            <a:ext cx="10773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1800" b="0" dirty="0">
                <a:solidFill>
                  <a:srgbClr val="000000"/>
                </a:solidFill>
                <a:latin typeface="Tw Cen MT" panose="020B0602020104020603" pitchFamily="34" charset="0"/>
                <a:cs typeface="Calibri" panose="020F0502020204030204" pitchFamily="34" charset="0"/>
              </a:rPr>
              <a:t>Instruction</a:t>
            </a:r>
          </a:p>
          <a:p>
            <a:pPr eaLnBrk="1" hangingPunct="1">
              <a:spcBef>
                <a:spcPct val="0"/>
              </a:spcBef>
              <a:buClrTx/>
              <a:buSzTx/>
              <a:buFontTx/>
              <a:buNone/>
            </a:pPr>
            <a:r>
              <a:rPr lang="en-US" altLang="zh-CN" sz="1800" b="0" dirty="0">
                <a:solidFill>
                  <a:srgbClr val="000000"/>
                </a:solidFill>
                <a:latin typeface="Tw Cen MT" panose="020B0602020104020603" pitchFamily="34" charset="0"/>
                <a:cs typeface="Calibri" panose="020F0502020204030204" pitchFamily="34" charset="0"/>
              </a:rPr>
              <a:t>Supply</a:t>
            </a:r>
          </a:p>
        </p:txBody>
      </p:sp>
      <p:sp>
        <p:nvSpPr>
          <p:cNvPr id="25606" name="Rectangle 6"/>
          <p:cNvSpPr>
            <a:spLocks noChangeArrowheads="1"/>
          </p:cNvSpPr>
          <p:nvPr/>
        </p:nvSpPr>
        <p:spPr bwMode="auto">
          <a:xfrm>
            <a:off x="3659188" y="1219200"/>
            <a:ext cx="1604962" cy="20415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b="0">
              <a:solidFill>
                <a:srgbClr val="000000"/>
              </a:solidFill>
              <a:latin typeface="Tw Cen MT" panose="020B0602020104020603" pitchFamily="34" charset="0"/>
              <a:cs typeface="Calibri" panose="020F0502020204030204" pitchFamily="34" charset="0"/>
            </a:endParaRPr>
          </a:p>
        </p:txBody>
      </p:sp>
      <p:sp>
        <p:nvSpPr>
          <p:cNvPr id="25607" name="TextBox 7"/>
          <p:cNvSpPr txBox="1">
            <a:spLocks noChangeArrowheads="1"/>
          </p:cNvSpPr>
          <p:nvPr/>
        </p:nvSpPr>
        <p:spPr bwMode="auto">
          <a:xfrm>
            <a:off x="3886200" y="1771650"/>
            <a:ext cx="113986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1800" b="0">
                <a:solidFill>
                  <a:srgbClr val="000000"/>
                </a:solidFill>
                <a:latin typeface="Tw Cen MT" panose="020B0602020104020603" pitchFamily="34" charset="0"/>
                <a:cs typeface="Calibri" panose="020F0502020204030204" pitchFamily="34" charset="0"/>
              </a:rPr>
              <a:t>Pipeline</a:t>
            </a:r>
          </a:p>
          <a:p>
            <a:pPr eaLnBrk="1" hangingPunct="1">
              <a:spcBef>
                <a:spcPct val="0"/>
              </a:spcBef>
              <a:buClrTx/>
              <a:buSzTx/>
              <a:buFontTx/>
              <a:buNone/>
            </a:pPr>
            <a:r>
              <a:rPr lang="en-US" altLang="zh-CN" sz="1800" b="0">
                <a:solidFill>
                  <a:srgbClr val="000000"/>
                </a:solidFill>
                <a:latin typeface="Tw Cen MT" panose="020B0602020104020603" pitchFamily="34" charset="0"/>
                <a:cs typeface="Calibri" panose="020F0502020204030204" pitchFamily="34" charset="0"/>
              </a:rPr>
              <a:t>(Instruction</a:t>
            </a:r>
          </a:p>
          <a:p>
            <a:pPr eaLnBrk="1" hangingPunct="1">
              <a:spcBef>
                <a:spcPct val="0"/>
              </a:spcBef>
              <a:buClrTx/>
              <a:buSzTx/>
              <a:buFontTx/>
              <a:buNone/>
            </a:pPr>
            <a:r>
              <a:rPr lang="en-US" altLang="zh-CN" sz="1800" b="0">
                <a:solidFill>
                  <a:srgbClr val="000000"/>
                </a:solidFill>
                <a:latin typeface="Tw Cen MT" panose="020B0602020104020603" pitchFamily="34" charset="0"/>
                <a:cs typeface="Calibri" panose="020F0502020204030204" pitchFamily="34" charset="0"/>
              </a:rPr>
              <a:t>execution)</a:t>
            </a:r>
          </a:p>
          <a:p>
            <a:pPr eaLnBrk="1" hangingPunct="1">
              <a:spcBef>
                <a:spcPct val="0"/>
              </a:spcBef>
              <a:buClrTx/>
              <a:buSzTx/>
              <a:buFontTx/>
              <a:buNone/>
            </a:pPr>
            <a:endParaRPr lang="en-US" altLang="zh-CN" sz="1800" b="0">
              <a:solidFill>
                <a:srgbClr val="000000"/>
              </a:solidFill>
              <a:latin typeface="Tw Cen MT" panose="020B0602020104020603" pitchFamily="34" charset="0"/>
              <a:cs typeface="Calibri" panose="020F0502020204030204" pitchFamily="34" charset="0"/>
            </a:endParaRPr>
          </a:p>
        </p:txBody>
      </p:sp>
      <p:sp>
        <p:nvSpPr>
          <p:cNvPr id="25608" name="Rectangle 8"/>
          <p:cNvSpPr>
            <a:spLocks noChangeArrowheads="1"/>
          </p:cNvSpPr>
          <p:nvPr/>
        </p:nvSpPr>
        <p:spPr bwMode="auto">
          <a:xfrm>
            <a:off x="7037388" y="1219200"/>
            <a:ext cx="1604962" cy="20415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b="0">
              <a:solidFill>
                <a:srgbClr val="000000"/>
              </a:solidFill>
              <a:latin typeface="Tw Cen MT" panose="020B0602020104020603" pitchFamily="34" charset="0"/>
              <a:cs typeface="Calibri" panose="020F0502020204030204" pitchFamily="34" charset="0"/>
            </a:endParaRPr>
          </a:p>
        </p:txBody>
      </p:sp>
      <p:sp>
        <p:nvSpPr>
          <p:cNvPr id="25609" name="TextBox 9"/>
          <p:cNvSpPr txBox="1">
            <a:spLocks noChangeArrowheads="1"/>
          </p:cNvSpPr>
          <p:nvPr/>
        </p:nvSpPr>
        <p:spPr bwMode="auto">
          <a:xfrm>
            <a:off x="7372350" y="1930400"/>
            <a:ext cx="8418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1800" b="0">
                <a:solidFill>
                  <a:srgbClr val="000000"/>
                </a:solidFill>
                <a:latin typeface="Tw Cen MT" panose="020B0602020104020603" pitchFamily="34" charset="0"/>
                <a:cs typeface="Calibri" panose="020F0502020204030204" pitchFamily="34" charset="0"/>
              </a:rPr>
              <a:t>Data</a:t>
            </a:r>
          </a:p>
          <a:p>
            <a:pPr eaLnBrk="1" hangingPunct="1">
              <a:spcBef>
                <a:spcPct val="0"/>
              </a:spcBef>
              <a:buClrTx/>
              <a:buSzTx/>
              <a:buFontTx/>
              <a:buNone/>
            </a:pPr>
            <a:r>
              <a:rPr lang="en-US" altLang="zh-CN" sz="1800" b="0">
                <a:solidFill>
                  <a:srgbClr val="000000"/>
                </a:solidFill>
                <a:latin typeface="Tw Cen MT" panose="020B0602020104020603" pitchFamily="34" charset="0"/>
                <a:cs typeface="Calibri" panose="020F0502020204030204" pitchFamily="34" charset="0"/>
              </a:rPr>
              <a:t>Supply</a:t>
            </a:r>
          </a:p>
        </p:txBody>
      </p:sp>
      <p:cxnSp>
        <p:nvCxnSpPr>
          <p:cNvPr id="25610" name="Straight Arrow Connector 11"/>
          <p:cNvCxnSpPr>
            <a:cxnSpLocks noChangeShapeType="1"/>
            <a:stCxn id="25604" idx="3"/>
            <a:endCxn id="25606" idx="1"/>
          </p:cNvCxnSpPr>
          <p:nvPr/>
        </p:nvCxnSpPr>
        <p:spPr bwMode="auto">
          <a:xfrm>
            <a:off x="1920875" y="2239963"/>
            <a:ext cx="1738313" cy="1587"/>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5611" name="Straight Arrow Connector 13"/>
          <p:cNvCxnSpPr>
            <a:cxnSpLocks noChangeShapeType="1"/>
            <a:stCxn id="25608" idx="1"/>
            <a:endCxn id="25606" idx="3"/>
          </p:cNvCxnSpPr>
          <p:nvPr/>
        </p:nvCxnSpPr>
        <p:spPr bwMode="auto">
          <a:xfrm rot="10800000">
            <a:off x="5264150" y="2239963"/>
            <a:ext cx="1773238" cy="1587"/>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31756" name="TextBox 15"/>
          <p:cNvSpPr txBox="1">
            <a:spLocks noChangeArrowheads="1"/>
          </p:cNvSpPr>
          <p:nvPr/>
        </p:nvSpPr>
        <p:spPr bwMode="auto">
          <a:xfrm>
            <a:off x="315913" y="3417888"/>
            <a:ext cx="1935082"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zh-CN" altLang="en-US"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零延迟</a:t>
            </a: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p>
          <a:p>
            <a:pPr eaLnBrk="1" hangingPunct="1">
              <a:spcBef>
                <a:spcPct val="0"/>
              </a:spcBef>
              <a:buClrTx/>
              <a:buSzTx/>
              <a:buFontTx/>
              <a:buNone/>
            </a:pP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p>
          <a:p>
            <a:pPr eaLnBrk="1" hangingPunct="1">
              <a:spcBef>
                <a:spcPct val="0"/>
              </a:spcBef>
              <a:buClrTx/>
              <a:buSzTx/>
              <a:buFontTx/>
              <a:buNone/>
            </a:pP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zh-CN" altLang="en-US"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容量无限大</a:t>
            </a:r>
            <a:endPar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eaLnBrk="1" hangingPunct="1">
              <a:spcBef>
                <a:spcPct val="0"/>
              </a:spcBef>
              <a:buClrTx/>
              <a:buSzTx/>
              <a:buFontTx/>
              <a:buNone/>
            </a:pP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p>
          <a:p>
            <a:pPr eaLnBrk="1" hangingPunct="1">
              <a:spcBef>
                <a:spcPct val="0"/>
              </a:spcBef>
              <a:buClrTx/>
              <a:buSzTx/>
              <a:buFontTx/>
              <a:buNone/>
            </a:pP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zh-CN" altLang="en-US"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零开销（</a:t>
            </a: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free</a:t>
            </a:r>
            <a:r>
              <a:rPr lang="zh-CN" altLang="en-US"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a:t>
            </a:r>
            <a:endPar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eaLnBrk="1" hangingPunct="1">
              <a:spcBef>
                <a:spcPct val="0"/>
              </a:spcBef>
              <a:buClrTx/>
              <a:buSzTx/>
              <a:buFontTx/>
              <a:buNone/>
            </a:pPr>
            <a:endPar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eaLnBrk="1" hangingPunct="1">
              <a:spcBef>
                <a:spcPct val="0"/>
              </a:spcBef>
              <a:buClrTx/>
              <a:buSzTx/>
              <a:buFontTx/>
              <a:buNone/>
            </a:pP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zh-CN" altLang="en-US"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完美的控制流</a:t>
            </a:r>
            <a:endPar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31757" name="TextBox 16"/>
          <p:cNvSpPr txBox="1">
            <a:spLocks noChangeArrowheads="1"/>
          </p:cNvSpPr>
          <p:nvPr/>
        </p:nvSpPr>
        <p:spPr bwMode="auto">
          <a:xfrm>
            <a:off x="3131840" y="3386023"/>
            <a:ext cx="2422458"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Char char="-"/>
            </a:pP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zh-CN" altLang="en-US"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无流水线暂停</a:t>
            </a: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p>
          <a:p>
            <a:pPr eaLnBrk="1" hangingPunct="1">
              <a:spcBef>
                <a:spcPct val="0"/>
              </a:spcBef>
              <a:buClrTx/>
              <a:buSzTx/>
              <a:buFontTx/>
              <a:buChar char="-"/>
            </a:pPr>
            <a:endPar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eaLnBrk="1" hangingPunct="1">
              <a:spcBef>
                <a:spcPct val="0"/>
              </a:spcBef>
              <a:buClrTx/>
              <a:buSzTx/>
              <a:buFontTx/>
              <a:buChar char="-"/>
            </a:pPr>
            <a:r>
              <a:rPr lang="zh-CN" altLang="en-US"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完美的数据流</a:t>
            </a: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p>
          <a:p>
            <a:pPr eaLnBrk="1" hangingPunct="1">
              <a:spcBef>
                <a:spcPct val="0"/>
              </a:spcBef>
              <a:buClrTx/>
              <a:buSzTx/>
              <a:buFontTx/>
              <a:buNone/>
            </a:pP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zh-CN" altLang="en-US"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寄存器</a:t>
            </a: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a:t>
            </a:r>
            <a:r>
              <a:rPr lang="zh-CN" altLang="en-US"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存储器相关</a:t>
            </a: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a:t>
            </a:r>
          </a:p>
          <a:p>
            <a:pPr eaLnBrk="1" hangingPunct="1">
              <a:spcBef>
                <a:spcPct val="0"/>
              </a:spcBef>
              <a:buClrTx/>
              <a:buSzTx/>
              <a:buFontTx/>
              <a:buNone/>
            </a:pPr>
            <a:endPar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eaLnBrk="1" hangingPunct="1">
              <a:spcBef>
                <a:spcPct val="0"/>
              </a:spcBef>
              <a:buClrTx/>
              <a:buSzTx/>
              <a:buFontTx/>
              <a:buChar char="-"/>
            </a:pP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zh-CN" altLang="en-US"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零延迟的互连</a:t>
            </a:r>
            <a:endPar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eaLnBrk="1" hangingPunct="1">
              <a:spcBef>
                <a:spcPct val="0"/>
              </a:spcBef>
              <a:buClrTx/>
              <a:buSzTx/>
              <a:buFontTx/>
              <a:buNone/>
            </a:pP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zh-CN" altLang="en-US"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操作数的通信</a:t>
            </a: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a:t>
            </a:r>
          </a:p>
          <a:p>
            <a:pPr eaLnBrk="1" hangingPunct="1">
              <a:spcBef>
                <a:spcPct val="0"/>
              </a:spcBef>
              <a:buClrTx/>
              <a:buSzTx/>
              <a:buFontTx/>
              <a:buNone/>
            </a:pPr>
            <a:endPar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eaLnBrk="1" hangingPunct="1">
              <a:spcBef>
                <a:spcPct val="0"/>
              </a:spcBef>
              <a:buClrTx/>
              <a:buSzTx/>
              <a:buFontTx/>
              <a:buChar char="-"/>
            </a:pP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zh-CN" altLang="en-US"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足够多的功能单元</a:t>
            </a:r>
            <a:endPar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eaLnBrk="1" hangingPunct="1">
              <a:spcBef>
                <a:spcPct val="0"/>
              </a:spcBef>
              <a:buClrTx/>
              <a:buSzTx/>
              <a:buFontTx/>
              <a:buChar char="-"/>
            </a:pPr>
            <a:endPar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eaLnBrk="1" hangingPunct="1">
              <a:spcBef>
                <a:spcPct val="0"/>
              </a:spcBef>
              <a:buClrTx/>
              <a:buSzTx/>
              <a:buFontTx/>
              <a:buChar char="-"/>
            </a:pP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zh-CN" altLang="en-US"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零延迟的计算</a:t>
            </a:r>
            <a:endPar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31758" name="TextBox 17"/>
          <p:cNvSpPr txBox="1">
            <a:spLocks noChangeArrowheads="1"/>
          </p:cNvSpPr>
          <p:nvPr/>
        </p:nvSpPr>
        <p:spPr bwMode="auto">
          <a:xfrm>
            <a:off x="6651625" y="3356992"/>
            <a:ext cx="1935082"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Char char="-"/>
            </a:pP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zh-CN" altLang="en-US"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零延迟</a:t>
            </a:r>
            <a:endPar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eaLnBrk="1" hangingPunct="1">
              <a:spcBef>
                <a:spcPct val="0"/>
              </a:spcBef>
              <a:buClrTx/>
              <a:buSzTx/>
              <a:buFontTx/>
              <a:buNone/>
            </a:pPr>
            <a:endPar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eaLnBrk="1" hangingPunct="1">
              <a:spcBef>
                <a:spcPct val="0"/>
              </a:spcBef>
              <a:buClrTx/>
              <a:buSzTx/>
              <a:buFontTx/>
              <a:buChar char="-"/>
            </a:pP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zh-CN" altLang="en-US"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容量无限大</a:t>
            </a:r>
            <a:endPar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eaLnBrk="1" hangingPunct="1">
              <a:spcBef>
                <a:spcPct val="0"/>
              </a:spcBef>
              <a:buClrTx/>
              <a:buSzTx/>
              <a:buFontTx/>
              <a:buNone/>
            </a:pPr>
            <a:endPar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eaLnBrk="1" hangingPunct="1">
              <a:spcBef>
                <a:spcPct val="0"/>
              </a:spcBef>
              <a:buClrTx/>
              <a:buSzTx/>
              <a:buFontTx/>
              <a:buNone/>
            </a:pP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zh-CN" altLang="en-US"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带宽无限大</a:t>
            </a: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p>
          <a:p>
            <a:pPr eaLnBrk="1" hangingPunct="1">
              <a:spcBef>
                <a:spcPct val="0"/>
              </a:spcBef>
              <a:buClrTx/>
              <a:buSzTx/>
              <a:buFontTx/>
              <a:buChar char="-"/>
            </a:pPr>
            <a:endPar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a:p>
            <a:pPr eaLnBrk="1" hangingPunct="1">
              <a:spcBef>
                <a:spcPct val="0"/>
              </a:spcBef>
              <a:buClrTx/>
              <a:buSzTx/>
              <a:buFontTx/>
              <a:buChar char="-"/>
            </a:pP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 </a:t>
            </a:r>
            <a:r>
              <a:rPr lang="zh-CN" altLang="en-US"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零开销（</a:t>
            </a:r>
            <a:r>
              <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free</a:t>
            </a:r>
            <a:r>
              <a:rPr lang="zh-CN" altLang="en-US"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rPr>
              <a:t>）</a:t>
            </a:r>
            <a:endParaRPr lang="en-US" altLang="zh-CN" sz="1800" dirty="0">
              <a:solidFill>
                <a:srgbClr val="000000"/>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3" name="标题 2">
            <a:extLst>
              <a:ext uri="{FF2B5EF4-FFF2-40B4-BE49-F238E27FC236}">
                <a16:creationId xmlns:a16="http://schemas.microsoft.com/office/drawing/2014/main" id="{E3CB1306-7F5A-4C67-A0AB-B905674C2F54}"/>
              </a:ext>
            </a:extLst>
          </p:cNvPr>
          <p:cNvSpPr>
            <a:spLocks noGrp="1"/>
          </p:cNvSpPr>
          <p:nvPr>
            <p:ph type="title"/>
          </p:nvPr>
        </p:nvSpPr>
        <p:spPr/>
        <p:txBody>
          <a:bodyPr/>
          <a:lstStyle/>
          <a:p>
            <a:r>
              <a:rPr lang="zh-CN" altLang="en-US" dirty="0">
                <a:latin typeface="Tw Cen MT"/>
                <a:cs typeface="Calibri" panose="020F0502020204030204" pitchFamily="34" charset="0"/>
              </a:rPr>
              <a:t>理想的存储器具备什么特性？</a:t>
            </a:r>
            <a:endParaRPr lang="zh-CN" altLang="en-US" dirty="0"/>
          </a:p>
        </p:txBody>
      </p:sp>
    </p:spTree>
    <p:extLst>
      <p:ext uri="{BB962C8B-B14F-4D97-AF65-F5344CB8AC3E}">
        <p14:creationId xmlns:p14="http://schemas.microsoft.com/office/powerpoint/2010/main" val="13568025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5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6" grpId="0"/>
      <p:bldP spid="31757" grpId="0"/>
      <p:bldP spid="3175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7" name="Content Placeholder 6" descr="barcelona-die-photo-colo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496" y="1529680"/>
            <a:ext cx="4876800" cy="475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Rounded Rectangle 33"/>
          <p:cNvSpPr>
            <a:spLocks noChangeArrowheads="1"/>
          </p:cNvSpPr>
          <p:nvPr/>
        </p:nvSpPr>
        <p:spPr bwMode="auto">
          <a:xfrm rot="5400000">
            <a:off x="2910458" y="2266281"/>
            <a:ext cx="1603375" cy="1219200"/>
          </a:xfrm>
          <a:prstGeom prst="roundRect">
            <a:avLst>
              <a:gd name="adj" fmla="val 16667"/>
            </a:avLst>
          </a:prstGeom>
          <a:noFill/>
          <a:ln w="444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28679" name="TextBox 34"/>
          <p:cNvSpPr txBox="1">
            <a:spLocks noChangeArrowheads="1"/>
          </p:cNvSpPr>
          <p:nvPr/>
        </p:nvSpPr>
        <p:spPr bwMode="auto">
          <a:xfrm>
            <a:off x="3097783" y="2683793"/>
            <a:ext cx="1233488" cy="430212"/>
          </a:xfrm>
          <a:prstGeom prst="rect">
            <a:avLst/>
          </a:prstGeom>
          <a:solidFill>
            <a:srgbClr val="C0C0C0">
              <a:alpha val="5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2200" b="1">
                <a:solidFill>
                  <a:schemeClr val="bg1"/>
                </a:solidFill>
                <a:latin typeface="Arial" panose="020B0604020202020204" pitchFamily="34" charset="0"/>
                <a:cs typeface="Arial" panose="020B0604020202020204" pitchFamily="34" charset="0"/>
              </a:rPr>
              <a:t>CORE 1</a:t>
            </a:r>
          </a:p>
        </p:txBody>
      </p:sp>
      <p:sp>
        <p:nvSpPr>
          <p:cNvPr id="28680" name="Rectangle 35"/>
          <p:cNvSpPr>
            <a:spLocks noChangeArrowheads="1"/>
          </p:cNvSpPr>
          <p:nvPr/>
        </p:nvSpPr>
        <p:spPr bwMode="auto">
          <a:xfrm rot="5400000">
            <a:off x="1577752" y="2657599"/>
            <a:ext cx="1603375" cy="427037"/>
          </a:xfrm>
          <a:prstGeom prst="rect">
            <a:avLst/>
          </a:prstGeom>
          <a:noFill/>
          <a:ln w="444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28681" name="TextBox 36"/>
          <p:cNvSpPr txBox="1">
            <a:spLocks noChangeArrowheads="1"/>
          </p:cNvSpPr>
          <p:nvPr/>
        </p:nvSpPr>
        <p:spPr bwMode="auto">
          <a:xfrm rot="5400000">
            <a:off x="1617439" y="2697287"/>
            <a:ext cx="1531937" cy="368300"/>
          </a:xfrm>
          <a:prstGeom prst="rect">
            <a:avLst/>
          </a:prstGeom>
          <a:solidFill>
            <a:srgbClr val="C0C0C0">
              <a:alpha val="4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1800" b="1">
                <a:solidFill>
                  <a:schemeClr val="bg1"/>
                </a:solidFill>
                <a:latin typeface="Arial" panose="020B0604020202020204" pitchFamily="34" charset="0"/>
                <a:cs typeface="Arial" panose="020B0604020202020204" pitchFamily="34" charset="0"/>
              </a:rPr>
              <a:t>L2 CACHE 0</a:t>
            </a:r>
          </a:p>
        </p:txBody>
      </p:sp>
      <p:sp>
        <p:nvSpPr>
          <p:cNvPr id="28682" name="Rectangle 37"/>
          <p:cNvSpPr>
            <a:spLocks noChangeArrowheads="1"/>
          </p:cNvSpPr>
          <p:nvPr/>
        </p:nvSpPr>
        <p:spPr bwMode="auto">
          <a:xfrm rot="5400000">
            <a:off x="-1871092" y="3548980"/>
            <a:ext cx="4756150" cy="717550"/>
          </a:xfrm>
          <a:prstGeom prst="rect">
            <a:avLst/>
          </a:prstGeom>
          <a:noFill/>
          <a:ln w="508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28683" name="TextBox 38"/>
          <p:cNvSpPr txBox="1">
            <a:spLocks noChangeArrowheads="1"/>
          </p:cNvSpPr>
          <p:nvPr/>
        </p:nvSpPr>
        <p:spPr bwMode="auto">
          <a:xfrm rot="5400000">
            <a:off x="-1056704" y="3666455"/>
            <a:ext cx="3113087" cy="461963"/>
          </a:xfrm>
          <a:prstGeom prst="rect">
            <a:avLst/>
          </a:prstGeom>
          <a:solidFill>
            <a:srgbClr val="C0C0C0">
              <a:alpha val="4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b="1">
                <a:solidFill>
                  <a:schemeClr val="bg1"/>
                </a:solidFill>
                <a:latin typeface="Arial" panose="020B0604020202020204" pitchFamily="34" charset="0"/>
                <a:cs typeface="Arial" panose="020B0604020202020204" pitchFamily="34" charset="0"/>
              </a:rPr>
              <a:t>SHARED L3 CACHE</a:t>
            </a:r>
          </a:p>
        </p:txBody>
      </p:sp>
      <p:sp>
        <p:nvSpPr>
          <p:cNvPr id="28684" name="Rectangle 39"/>
          <p:cNvSpPr>
            <a:spLocks noChangeArrowheads="1"/>
          </p:cNvSpPr>
          <p:nvPr/>
        </p:nvSpPr>
        <p:spPr bwMode="auto">
          <a:xfrm rot="5400000">
            <a:off x="2210371" y="3680742"/>
            <a:ext cx="4756150" cy="454025"/>
          </a:xfrm>
          <a:prstGeom prst="rect">
            <a:avLst/>
          </a:prstGeom>
          <a:noFill/>
          <a:ln w="508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28685" name="TextBox 40"/>
          <p:cNvSpPr txBox="1">
            <a:spLocks noChangeArrowheads="1"/>
          </p:cNvSpPr>
          <p:nvPr/>
        </p:nvSpPr>
        <p:spPr bwMode="auto">
          <a:xfrm rot="5400000">
            <a:off x="3112865" y="3668836"/>
            <a:ext cx="2940050" cy="461963"/>
          </a:xfrm>
          <a:prstGeom prst="rect">
            <a:avLst/>
          </a:prstGeom>
          <a:solidFill>
            <a:srgbClr val="C0C0C0">
              <a:alpha val="4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b="1">
                <a:solidFill>
                  <a:schemeClr val="bg1"/>
                </a:solidFill>
                <a:latin typeface="Arial" panose="020B0604020202020204" pitchFamily="34" charset="0"/>
                <a:cs typeface="Arial" panose="020B0604020202020204" pitchFamily="34" charset="0"/>
              </a:rPr>
              <a:t>DRAM INTERFACE</a:t>
            </a:r>
          </a:p>
        </p:txBody>
      </p:sp>
      <p:pic>
        <p:nvPicPr>
          <p:cNvPr id="28686" name="Picture 37" descr="samsung-dimm-better.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8208" y="1340768"/>
            <a:ext cx="1312863"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7" name="Rounded Rectangle 42"/>
          <p:cNvSpPr>
            <a:spLocks noChangeArrowheads="1"/>
          </p:cNvSpPr>
          <p:nvPr/>
        </p:nvSpPr>
        <p:spPr bwMode="auto">
          <a:xfrm rot="5400000">
            <a:off x="701452" y="2257549"/>
            <a:ext cx="1601788" cy="1219200"/>
          </a:xfrm>
          <a:prstGeom prst="roundRect">
            <a:avLst>
              <a:gd name="adj" fmla="val 16667"/>
            </a:avLst>
          </a:prstGeom>
          <a:noFill/>
          <a:ln w="444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28688" name="TextBox 43"/>
          <p:cNvSpPr txBox="1">
            <a:spLocks noChangeArrowheads="1"/>
          </p:cNvSpPr>
          <p:nvPr/>
        </p:nvSpPr>
        <p:spPr bwMode="auto">
          <a:xfrm>
            <a:off x="887983" y="2675855"/>
            <a:ext cx="1235075" cy="430213"/>
          </a:xfrm>
          <a:prstGeom prst="rect">
            <a:avLst/>
          </a:prstGeom>
          <a:solidFill>
            <a:srgbClr val="C0C0C0">
              <a:alpha val="5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2200" b="1">
                <a:solidFill>
                  <a:schemeClr val="bg1"/>
                </a:solidFill>
                <a:latin typeface="Arial" panose="020B0604020202020204" pitchFamily="34" charset="0"/>
                <a:cs typeface="Arial" panose="020B0604020202020204" pitchFamily="34" charset="0"/>
              </a:rPr>
              <a:t>CORE 0</a:t>
            </a:r>
          </a:p>
        </p:txBody>
      </p:sp>
      <p:sp>
        <p:nvSpPr>
          <p:cNvPr id="28689" name="Rounded Rectangle 44"/>
          <p:cNvSpPr>
            <a:spLocks noChangeArrowheads="1"/>
          </p:cNvSpPr>
          <p:nvPr/>
        </p:nvSpPr>
        <p:spPr bwMode="auto">
          <a:xfrm rot="5400000">
            <a:off x="711770" y="4444331"/>
            <a:ext cx="1603375" cy="1219200"/>
          </a:xfrm>
          <a:prstGeom prst="roundRect">
            <a:avLst>
              <a:gd name="adj" fmla="val 16667"/>
            </a:avLst>
          </a:prstGeom>
          <a:noFill/>
          <a:ln w="444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28690" name="TextBox 45"/>
          <p:cNvSpPr txBox="1">
            <a:spLocks noChangeArrowheads="1"/>
          </p:cNvSpPr>
          <p:nvPr/>
        </p:nvSpPr>
        <p:spPr bwMode="auto">
          <a:xfrm>
            <a:off x="899096" y="4861843"/>
            <a:ext cx="1235075" cy="430212"/>
          </a:xfrm>
          <a:prstGeom prst="rect">
            <a:avLst/>
          </a:prstGeom>
          <a:solidFill>
            <a:srgbClr val="C0C0C0">
              <a:alpha val="5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2200" b="1">
                <a:solidFill>
                  <a:schemeClr val="bg1"/>
                </a:solidFill>
                <a:latin typeface="Arial" panose="020B0604020202020204" pitchFamily="34" charset="0"/>
                <a:cs typeface="Arial" panose="020B0604020202020204" pitchFamily="34" charset="0"/>
              </a:rPr>
              <a:t>CORE 2</a:t>
            </a:r>
          </a:p>
        </p:txBody>
      </p:sp>
      <p:sp>
        <p:nvSpPr>
          <p:cNvPr id="28691" name="Rounded Rectangle 46"/>
          <p:cNvSpPr>
            <a:spLocks noChangeArrowheads="1"/>
          </p:cNvSpPr>
          <p:nvPr/>
        </p:nvSpPr>
        <p:spPr bwMode="auto">
          <a:xfrm rot="5400000">
            <a:off x="2899345" y="4439568"/>
            <a:ext cx="1603375" cy="1219200"/>
          </a:xfrm>
          <a:prstGeom prst="roundRect">
            <a:avLst>
              <a:gd name="adj" fmla="val 16667"/>
            </a:avLst>
          </a:prstGeom>
          <a:noFill/>
          <a:ln w="444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28692" name="TextBox 47"/>
          <p:cNvSpPr txBox="1">
            <a:spLocks noChangeArrowheads="1"/>
          </p:cNvSpPr>
          <p:nvPr/>
        </p:nvSpPr>
        <p:spPr bwMode="auto">
          <a:xfrm>
            <a:off x="3086671" y="4857080"/>
            <a:ext cx="1235075" cy="430213"/>
          </a:xfrm>
          <a:prstGeom prst="rect">
            <a:avLst/>
          </a:prstGeom>
          <a:solidFill>
            <a:srgbClr val="C0C0C0">
              <a:alpha val="5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2200" b="1">
                <a:solidFill>
                  <a:schemeClr val="bg1"/>
                </a:solidFill>
                <a:latin typeface="Arial" panose="020B0604020202020204" pitchFamily="34" charset="0"/>
                <a:cs typeface="Arial" panose="020B0604020202020204" pitchFamily="34" charset="0"/>
              </a:rPr>
              <a:t>CORE 3</a:t>
            </a:r>
          </a:p>
        </p:txBody>
      </p:sp>
      <p:sp>
        <p:nvSpPr>
          <p:cNvPr id="28693" name="Rectangle 48"/>
          <p:cNvSpPr>
            <a:spLocks noChangeArrowheads="1"/>
          </p:cNvSpPr>
          <p:nvPr/>
        </p:nvSpPr>
        <p:spPr bwMode="auto">
          <a:xfrm rot="5400000">
            <a:off x="2061940" y="2657599"/>
            <a:ext cx="1601787" cy="428625"/>
          </a:xfrm>
          <a:prstGeom prst="rect">
            <a:avLst/>
          </a:prstGeom>
          <a:noFill/>
          <a:ln w="444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28694" name="TextBox 49"/>
          <p:cNvSpPr txBox="1">
            <a:spLocks noChangeArrowheads="1"/>
          </p:cNvSpPr>
          <p:nvPr/>
        </p:nvSpPr>
        <p:spPr bwMode="auto">
          <a:xfrm rot="5400000">
            <a:off x="2101627" y="2687761"/>
            <a:ext cx="1530350" cy="369888"/>
          </a:xfrm>
          <a:prstGeom prst="rect">
            <a:avLst/>
          </a:prstGeom>
          <a:solidFill>
            <a:srgbClr val="C0C0C0">
              <a:alpha val="4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1800" b="1">
                <a:solidFill>
                  <a:schemeClr val="bg1"/>
                </a:solidFill>
                <a:latin typeface="Arial" panose="020B0604020202020204" pitchFamily="34" charset="0"/>
                <a:cs typeface="Arial" panose="020B0604020202020204" pitchFamily="34" charset="0"/>
              </a:rPr>
              <a:t>L2 CACHE 1</a:t>
            </a:r>
          </a:p>
        </p:txBody>
      </p:sp>
      <p:sp>
        <p:nvSpPr>
          <p:cNvPr id="28695" name="Rectangle 50"/>
          <p:cNvSpPr>
            <a:spLocks noChangeArrowheads="1"/>
          </p:cNvSpPr>
          <p:nvPr/>
        </p:nvSpPr>
        <p:spPr bwMode="auto">
          <a:xfrm rot="5400000">
            <a:off x="1578546" y="4830093"/>
            <a:ext cx="1601787" cy="427037"/>
          </a:xfrm>
          <a:prstGeom prst="rect">
            <a:avLst/>
          </a:prstGeom>
          <a:noFill/>
          <a:ln w="444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28696" name="TextBox 51"/>
          <p:cNvSpPr txBox="1">
            <a:spLocks noChangeArrowheads="1"/>
          </p:cNvSpPr>
          <p:nvPr/>
        </p:nvSpPr>
        <p:spPr bwMode="auto">
          <a:xfrm rot="5400000">
            <a:off x="1618233" y="4860255"/>
            <a:ext cx="1530350" cy="368300"/>
          </a:xfrm>
          <a:prstGeom prst="rect">
            <a:avLst/>
          </a:prstGeom>
          <a:solidFill>
            <a:srgbClr val="C0C0C0">
              <a:alpha val="4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1800" b="1">
                <a:solidFill>
                  <a:schemeClr val="bg1"/>
                </a:solidFill>
                <a:latin typeface="Arial" panose="020B0604020202020204" pitchFamily="34" charset="0"/>
                <a:cs typeface="Arial" panose="020B0604020202020204" pitchFamily="34" charset="0"/>
              </a:rPr>
              <a:t>L2 CACHE 2</a:t>
            </a:r>
          </a:p>
        </p:txBody>
      </p:sp>
      <p:sp>
        <p:nvSpPr>
          <p:cNvPr id="28697" name="Rectangle 52"/>
          <p:cNvSpPr>
            <a:spLocks noChangeArrowheads="1"/>
          </p:cNvSpPr>
          <p:nvPr/>
        </p:nvSpPr>
        <p:spPr bwMode="auto">
          <a:xfrm rot="5400000">
            <a:off x="2051621" y="4830093"/>
            <a:ext cx="1601787" cy="427037"/>
          </a:xfrm>
          <a:prstGeom prst="rect">
            <a:avLst/>
          </a:prstGeom>
          <a:noFill/>
          <a:ln w="444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28698" name="TextBox 53"/>
          <p:cNvSpPr txBox="1">
            <a:spLocks noChangeArrowheads="1"/>
          </p:cNvSpPr>
          <p:nvPr/>
        </p:nvSpPr>
        <p:spPr bwMode="auto">
          <a:xfrm rot="5400000">
            <a:off x="2091308" y="4860255"/>
            <a:ext cx="1530350" cy="368300"/>
          </a:xfrm>
          <a:prstGeom prst="rect">
            <a:avLst/>
          </a:prstGeom>
          <a:solidFill>
            <a:srgbClr val="C0C0C0">
              <a:alpha val="4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1800" b="1">
                <a:solidFill>
                  <a:schemeClr val="bg1"/>
                </a:solidFill>
                <a:latin typeface="Arial" panose="020B0604020202020204" pitchFamily="34" charset="0"/>
                <a:cs typeface="Arial" panose="020B0604020202020204" pitchFamily="34" charset="0"/>
              </a:rPr>
              <a:t>L2 CACHE 3</a:t>
            </a:r>
          </a:p>
        </p:txBody>
      </p:sp>
      <p:sp>
        <p:nvSpPr>
          <p:cNvPr id="28699" name="Rectangle 54"/>
          <p:cNvSpPr>
            <a:spLocks noChangeArrowheads="1"/>
          </p:cNvSpPr>
          <p:nvPr/>
        </p:nvSpPr>
        <p:spPr bwMode="auto">
          <a:xfrm rot="5400000">
            <a:off x="3493070" y="3325143"/>
            <a:ext cx="354013" cy="1258888"/>
          </a:xfrm>
          <a:prstGeom prst="rect">
            <a:avLst/>
          </a:pr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cxnSp>
        <p:nvCxnSpPr>
          <p:cNvPr id="28700" name="Straight Arrow Connector 48"/>
          <p:cNvCxnSpPr>
            <a:cxnSpLocks noChangeShapeType="1"/>
          </p:cNvCxnSpPr>
          <p:nvPr/>
        </p:nvCxnSpPr>
        <p:spPr bwMode="auto">
          <a:xfrm>
            <a:off x="4912296" y="3777580"/>
            <a:ext cx="420687" cy="1588"/>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8701" name="Rectangle 56"/>
          <p:cNvSpPr>
            <a:spLocks noChangeArrowheads="1"/>
          </p:cNvSpPr>
          <p:nvPr/>
        </p:nvSpPr>
        <p:spPr bwMode="auto">
          <a:xfrm rot="5400000">
            <a:off x="3591496" y="3574380"/>
            <a:ext cx="4756150" cy="666750"/>
          </a:xfrm>
          <a:prstGeom prst="rect">
            <a:avLst/>
          </a:prstGeom>
          <a:noFill/>
          <a:ln w="508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28702" name="TextBox 57"/>
          <p:cNvSpPr txBox="1">
            <a:spLocks noChangeArrowheads="1"/>
          </p:cNvSpPr>
          <p:nvPr/>
        </p:nvSpPr>
        <p:spPr bwMode="auto">
          <a:xfrm rot="5400000">
            <a:off x="4665439" y="3724399"/>
            <a:ext cx="2640013" cy="523875"/>
          </a:xfrm>
          <a:prstGeom prst="rect">
            <a:avLst/>
          </a:prstGeom>
          <a:solidFill>
            <a:srgbClr val="C0C0C0">
              <a:alpha val="4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zh-CN" sz="2800" b="1">
                <a:solidFill>
                  <a:schemeClr val="bg1"/>
                </a:solidFill>
                <a:latin typeface="Arial" panose="020B0604020202020204" pitchFamily="34" charset="0"/>
                <a:cs typeface="Arial" panose="020B0604020202020204" pitchFamily="34" charset="0"/>
              </a:rPr>
              <a:t>DRAM BANKS</a:t>
            </a:r>
          </a:p>
        </p:txBody>
      </p:sp>
      <p:sp>
        <p:nvSpPr>
          <p:cNvPr id="28703" name="Rectangle 58"/>
          <p:cNvSpPr>
            <a:spLocks noChangeArrowheads="1"/>
          </p:cNvSpPr>
          <p:nvPr/>
        </p:nvSpPr>
        <p:spPr bwMode="auto">
          <a:xfrm rot="5400000">
            <a:off x="4982145" y="3450556"/>
            <a:ext cx="320675" cy="654050"/>
          </a:xfrm>
          <a:prstGeom prst="rect">
            <a:avLst/>
          </a:prstGeom>
          <a:noFill/>
          <a:ln w="508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61" name="TextBox 60"/>
          <p:cNvSpPr txBox="1"/>
          <p:nvPr/>
        </p:nvSpPr>
        <p:spPr>
          <a:xfrm>
            <a:off x="3007296" y="3733130"/>
            <a:ext cx="1417637" cy="365125"/>
          </a:xfrm>
          <a:prstGeom prst="rect">
            <a:avLst/>
          </a:prstGeom>
          <a:solidFill>
            <a:srgbClr val="C0C0C0">
              <a:alpha val="51000"/>
            </a:srgbClr>
          </a:solidFill>
        </p:spPr>
        <p:txBody>
          <a:bodyPr>
            <a:spAutoFit/>
          </a:bodyPr>
          <a:lstStyle/>
          <a:p>
            <a:pPr eaLnBrk="1" hangingPunct="1">
              <a:defRPr/>
            </a:pPr>
            <a:r>
              <a:rPr lang="en-US" sz="1250" b="1" dirty="0">
                <a:solidFill>
                  <a:schemeClr val="bg1"/>
                </a:solidFill>
                <a:latin typeface="Arial" charset="0"/>
                <a:ea typeface="+mn-ea"/>
              </a:rPr>
              <a:t>DRAM MEMORY CONTROLLER</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0312" y="1372757"/>
            <a:ext cx="1668428" cy="2360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4860" y="3954587"/>
            <a:ext cx="1609155" cy="2416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4" name="Straight Arrow Connector 48"/>
          <p:cNvCxnSpPr>
            <a:cxnSpLocks noChangeShapeType="1"/>
          </p:cNvCxnSpPr>
          <p:nvPr/>
        </p:nvCxnSpPr>
        <p:spPr bwMode="auto">
          <a:xfrm>
            <a:off x="6588224" y="3775992"/>
            <a:ext cx="648072" cy="3176"/>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36" name="Rectangle 58"/>
          <p:cNvSpPr>
            <a:spLocks noChangeArrowheads="1"/>
          </p:cNvSpPr>
          <p:nvPr/>
        </p:nvSpPr>
        <p:spPr bwMode="auto">
          <a:xfrm rot="5400000">
            <a:off x="6756302" y="3394076"/>
            <a:ext cx="320675" cy="751139"/>
          </a:xfrm>
          <a:prstGeom prst="rect">
            <a:avLst/>
          </a:prstGeom>
          <a:noFill/>
          <a:ln w="508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37" name="Rectangle 58"/>
          <p:cNvSpPr>
            <a:spLocks noChangeArrowheads="1"/>
          </p:cNvSpPr>
          <p:nvPr/>
        </p:nvSpPr>
        <p:spPr bwMode="auto">
          <a:xfrm rot="5400000">
            <a:off x="6994503" y="1715412"/>
            <a:ext cx="2440043" cy="1668427"/>
          </a:xfrm>
          <a:prstGeom prst="rect">
            <a:avLst/>
          </a:prstGeom>
          <a:noFill/>
          <a:ln w="508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38" name="Rectangle 58"/>
          <p:cNvSpPr>
            <a:spLocks noChangeArrowheads="1"/>
          </p:cNvSpPr>
          <p:nvPr/>
        </p:nvSpPr>
        <p:spPr bwMode="auto">
          <a:xfrm rot="5400000">
            <a:off x="6950162" y="4268211"/>
            <a:ext cx="2537031" cy="1668427"/>
          </a:xfrm>
          <a:prstGeom prst="rect">
            <a:avLst/>
          </a:prstGeom>
          <a:noFill/>
          <a:ln w="508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3" name="标题 2">
            <a:extLst>
              <a:ext uri="{FF2B5EF4-FFF2-40B4-BE49-F238E27FC236}">
                <a16:creationId xmlns:a16="http://schemas.microsoft.com/office/drawing/2014/main" id="{E01E7177-B4BC-42A8-A3F5-42B71E73EA74}"/>
              </a:ext>
            </a:extLst>
          </p:cNvPr>
          <p:cNvSpPr>
            <a:spLocks noGrp="1"/>
          </p:cNvSpPr>
          <p:nvPr>
            <p:ph type="title"/>
          </p:nvPr>
        </p:nvSpPr>
        <p:spPr/>
        <p:txBody>
          <a:bodyPr/>
          <a:lstStyle/>
          <a:p>
            <a:r>
              <a:rPr lang="zh-CN" altLang="en-US" dirty="0"/>
              <a:t>现代计算系统中的存储器</a:t>
            </a:r>
          </a:p>
        </p:txBody>
      </p:sp>
    </p:spTree>
    <p:extLst>
      <p:ext uri="{BB962C8B-B14F-4D97-AF65-F5344CB8AC3E}">
        <p14:creationId xmlns:p14="http://schemas.microsoft.com/office/powerpoint/2010/main" val="3102570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1913" y="1081793"/>
            <a:ext cx="8191894" cy="5194300"/>
          </a:xfrm>
        </p:spPr>
        <p:txBody>
          <a:bodyPr/>
          <a:lstStyle/>
          <a:p>
            <a:pPr>
              <a:lnSpc>
                <a:spcPts val="3600"/>
              </a:lnSpc>
              <a:spcBef>
                <a:spcPts val="600"/>
              </a:spcBef>
              <a:spcAft>
                <a:spcPts val="600"/>
              </a:spcAft>
            </a:pPr>
            <a:r>
              <a:rPr lang="zh-CN" altLang="en-US" dirty="0"/>
              <a:t>理想和现实之间是冲突的</a:t>
            </a:r>
            <a:endParaRPr lang="en-US" altLang="zh-CN" dirty="0"/>
          </a:p>
          <a:p>
            <a:pPr>
              <a:lnSpc>
                <a:spcPts val="3600"/>
              </a:lnSpc>
              <a:spcBef>
                <a:spcPts val="600"/>
              </a:spcBef>
              <a:spcAft>
                <a:spcPts val="600"/>
              </a:spcAft>
            </a:pPr>
            <a:r>
              <a:rPr lang="en-US" altLang="zh-CN" dirty="0"/>
              <a:t>Bigger is slower</a:t>
            </a:r>
          </a:p>
          <a:p>
            <a:pPr marL="628650" lvl="1" indent="-265113" eaLnBrk="1" hangingPunct="1">
              <a:lnSpc>
                <a:spcPts val="3600"/>
              </a:lnSpc>
              <a:spcBef>
                <a:spcPts val="0"/>
              </a:spcBef>
              <a:spcAft>
                <a:spcPts val="600"/>
              </a:spcAft>
              <a:buClr>
                <a:schemeClr val="tx1"/>
              </a:buClr>
              <a:buFont typeface="Tahoma" panose="020B0604030504040204" pitchFamily="34" charset="0"/>
              <a:buChar char="−"/>
            </a:pPr>
            <a:r>
              <a:rPr lang="en-US" altLang="zh-CN" kern="1200" dirty="0">
                <a:cs typeface="Calibri" panose="020F0502020204030204" pitchFamily="34" charset="0"/>
              </a:rPr>
              <a:t>Bigger </a:t>
            </a:r>
            <a:r>
              <a:rPr lang="en-US" altLang="zh-CN" kern="1200" dirty="0">
                <a:cs typeface="Calibri" panose="020F0502020204030204" pitchFamily="34" charset="0"/>
                <a:sym typeface="Wingdings" panose="05000000000000000000" pitchFamily="2" charset="2"/>
              </a:rPr>
              <a:t> </a:t>
            </a:r>
            <a:r>
              <a:rPr lang="zh-CN" altLang="en-US" kern="1200" dirty="0">
                <a:cs typeface="Calibri" panose="020F0502020204030204" pitchFamily="34" charset="0"/>
                <a:sym typeface="Wingdings" panose="05000000000000000000" pitchFamily="2" charset="2"/>
              </a:rPr>
              <a:t>需要更长的时间来寻址（寻找目标）</a:t>
            </a:r>
            <a:endParaRPr lang="en-US" altLang="zh-CN" kern="1200" dirty="0">
              <a:cs typeface="Calibri" panose="020F0502020204030204" pitchFamily="34" charset="0"/>
            </a:endParaRPr>
          </a:p>
          <a:p>
            <a:pPr>
              <a:lnSpc>
                <a:spcPts val="3600"/>
              </a:lnSpc>
              <a:spcBef>
                <a:spcPts val="600"/>
              </a:spcBef>
              <a:spcAft>
                <a:spcPts val="600"/>
              </a:spcAft>
            </a:pPr>
            <a:r>
              <a:rPr lang="en-US" altLang="zh-CN" dirty="0"/>
              <a:t>Faster is more expensive</a:t>
            </a:r>
          </a:p>
          <a:p>
            <a:pPr marL="628650" lvl="1" indent="-265113" eaLnBrk="1" hangingPunct="1">
              <a:lnSpc>
                <a:spcPts val="3600"/>
              </a:lnSpc>
              <a:spcBef>
                <a:spcPts val="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存储器技术</a:t>
            </a:r>
            <a:r>
              <a:rPr lang="en-US" altLang="zh-CN" kern="1200" dirty="0">
                <a:cs typeface="Calibri" panose="020F0502020204030204" pitchFamily="34" charset="0"/>
              </a:rPr>
              <a:t>: SRAM vs. DRAM vs. Disk vs. Tape</a:t>
            </a:r>
          </a:p>
          <a:p>
            <a:pPr>
              <a:lnSpc>
                <a:spcPts val="3600"/>
              </a:lnSpc>
              <a:spcBef>
                <a:spcPts val="600"/>
              </a:spcBef>
              <a:spcAft>
                <a:spcPts val="600"/>
              </a:spcAft>
            </a:pPr>
            <a:r>
              <a:rPr lang="en-US" altLang="zh-CN" dirty="0"/>
              <a:t>Higher bandwidth is more expensive</a:t>
            </a:r>
          </a:p>
          <a:p>
            <a:pPr marL="628650" lvl="1" indent="-265113" eaLnBrk="1" hangingPunct="1">
              <a:lnSpc>
                <a:spcPts val="3600"/>
              </a:lnSpc>
              <a:spcBef>
                <a:spcPts val="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需要更多的</a:t>
            </a:r>
            <a:r>
              <a:rPr lang="en-US" altLang="zh-CN" kern="1200" dirty="0">
                <a:cs typeface="Calibri" panose="020F0502020204030204" pitchFamily="34" charset="0"/>
              </a:rPr>
              <a:t>Bank, </a:t>
            </a:r>
            <a:r>
              <a:rPr lang="zh-CN" altLang="en-US" kern="1200" dirty="0">
                <a:cs typeface="Calibri" panose="020F0502020204030204" pitchFamily="34" charset="0"/>
              </a:rPr>
              <a:t>接口数</a:t>
            </a:r>
            <a:r>
              <a:rPr lang="en-US" altLang="zh-CN" kern="1200" dirty="0">
                <a:cs typeface="Calibri" panose="020F0502020204030204" pitchFamily="34" charset="0"/>
              </a:rPr>
              <a:t>, </a:t>
            </a:r>
            <a:r>
              <a:rPr lang="zh-CN" altLang="en-US" kern="1200" dirty="0">
                <a:cs typeface="Calibri" panose="020F0502020204030204" pitchFamily="34" charset="0"/>
              </a:rPr>
              <a:t>工作频率</a:t>
            </a:r>
            <a:r>
              <a:rPr lang="en-US" altLang="zh-CN" kern="1200" dirty="0">
                <a:cs typeface="Calibri" panose="020F0502020204030204" pitchFamily="34" charset="0"/>
              </a:rPr>
              <a:t>, </a:t>
            </a:r>
            <a:r>
              <a:rPr lang="zh-CN" altLang="en-US" kern="1200" dirty="0">
                <a:cs typeface="Calibri" panose="020F0502020204030204" pitchFamily="34" charset="0"/>
              </a:rPr>
              <a:t>或者说需要更快的技术</a:t>
            </a:r>
            <a:endParaRPr lang="en-US" altLang="zh-CN" kern="1200" dirty="0">
              <a:cs typeface="Calibri" panose="020F0502020204030204" pitchFamily="34" charset="0"/>
            </a:endParaRPr>
          </a:p>
        </p:txBody>
      </p:sp>
      <p:sp>
        <p:nvSpPr>
          <p:cNvPr id="4" name="标题 3">
            <a:extLst>
              <a:ext uri="{FF2B5EF4-FFF2-40B4-BE49-F238E27FC236}">
                <a16:creationId xmlns:a16="http://schemas.microsoft.com/office/drawing/2014/main" id="{0D8A4EFF-1D9F-4473-AAFC-4A044DE2CD26}"/>
              </a:ext>
            </a:extLst>
          </p:cNvPr>
          <p:cNvSpPr>
            <a:spLocks noGrp="1"/>
          </p:cNvSpPr>
          <p:nvPr>
            <p:ph type="title"/>
          </p:nvPr>
        </p:nvSpPr>
        <p:spPr/>
        <p:txBody>
          <a:bodyPr/>
          <a:lstStyle/>
          <a:p>
            <a:r>
              <a:rPr lang="zh-CN" altLang="en-US" dirty="0"/>
              <a:t>理想</a:t>
            </a:r>
            <a:r>
              <a:rPr lang="en-US" altLang="zh-CN" dirty="0"/>
              <a:t> vs </a:t>
            </a:r>
            <a:r>
              <a:rPr lang="zh-CN" altLang="en-US" dirty="0"/>
              <a:t>现实</a:t>
            </a:r>
          </a:p>
        </p:txBody>
      </p:sp>
    </p:spTree>
    <p:extLst>
      <p:ext uri="{BB962C8B-B14F-4D97-AF65-F5344CB8AC3E}">
        <p14:creationId xmlns:p14="http://schemas.microsoft.com/office/powerpoint/2010/main" val="22760927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340" y="1053512"/>
            <a:ext cx="8229600" cy="5194300"/>
          </a:xfrm>
        </p:spPr>
        <p:txBody>
          <a:bodyPr/>
          <a:lstStyle/>
          <a:p>
            <a:r>
              <a:rPr lang="zh-CN" altLang="en-US" sz="2800" dirty="0"/>
              <a:t>电容里电荷的状态用来表明存储的信息</a:t>
            </a:r>
            <a:endParaRPr lang="en-US" altLang="zh-CN" sz="2800" dirty="0"/>
          </a:p>
          <a:p>
            <a:pPr marL="628650" lvl="1" indent="-265113" eaLnBrk="1" hangingPunct="1">
              <a:lnSpc>
                <a:spcPts val="3600"/>
              </a:lnSpc>
              <a:spcBef>
                <a:spcPts val="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电容的充电和放电状态表明</a:t>
            </a:r>
            <a:r>
              <a:rPr lang="en-US" altLang="zh-CN" kern="1200" dirty="0">
                <a:cs typeface="Calibri" panose="020F0502020204030204" pitchFamily="34" charset="0"/>
              </a:rPr>
              <a:t>1</a:t>
            </a:r>
            <a:r>
              <a:rPr lang="zh-CN" altLang="en-US" kern="1200" dirty="0">
                <a:cs typeface="Calibri" panose="020F0502020204030204" pitchFamily="34" charset="0"/>
              </a:rPr>
              <a:t>或</a:t>
            </a:r>
            <a:r>
              <a:rPr lang="en-US" altLang="zh-CN" kern="1200" dirty="0">
                <a:cs typeface="Calibri" panose="020F0502020204030204" pitchFamily="34" charset="0"/>
              </a:rPr>
              <a:t>0</a:t>
            </a:r>
          </a:p>
          <a:p>
            <a:pPr marL="628650" lvl="1" indent="-265113" eaLnBrk="1" hangingPunct="1">
              <a:lnSpc>
                <a:spcPts val="3600"/>
              </a:lnSpc>
              <a:spcBef>
                <a:spcPts val="0"/>
              </a:spcBef>
              <a:spcAft>
                <a:spcPts val="600"/>
              </a:spcAft>
              <a:buClr>
                <a:schemeClr val="tx1"/>
              </a:buClr>
              <a:buFont typeface="Tahoma" panose="020B0604030504040204" pitchFamily="34" charset="0"/>
              <a:buChar char="−"/>
            </a:pPr>
            <a:r>
              <a:rPr lang="en-US" altLang="zh-CN" kern="1200" dirty="0">
                <a:cs typeface="Calibri" panose="020F0502020204030204" pitchFamily="34" charset="0"/>
              </a:rPr>
              <a:t>1 </a:t>
            </a:r>
            <a:r>
              <a:rPr lang="zh-CN" altLang="en-US" kern="1200" dirty="0">
                <a:cs typeface="Calibri" panose="020F0502020204030204" pitchFamily="34" charset="0"/>
              </a:rPr>
              <a:t>个电容</a:t>
            </a:r>
            <a:endParaRPr lang="en-US" altLang="zh-CN" kern="1200" dirty="0">
              <a:cs typeface="Calibri" panose="020F0502020204030204" pitchFamily="34" charset="0"/>
            </a:endParaRPr>
          </a:p>
          <a:p>
            <a:pPr marL="628650" lvl="1" indent="-265113" eaLnBrk="1" hangingPunct="1">
              <a:lnSpc>
                <a:spcPts val="3600"/>
              </a:lnSpc>
              <a:spcBef>
                <a:spcPts val="0"/>
              </a:spcBef>
              <a:spcAft>
                <a:spcPts val="600"/>
              </a:spcAft>
              <a:buClr>
                <a:schemeClr val="tx1"/>
              </a:buClr>
              <a:buFont typeface="Tahoma" panose="020B0604030504040204" pitchFamily="34" charset="0"/>
              <a:buChar char="−"/>
            </a:pPr>
            <a:r>
              <a:rPr lang="en-US" altLang="zh-CN" kern="1200" dirty="0">
                <a:cs typeface="Calibri" panose="020F0502020204030204" pitchFamily="34" charset="0"/>
              </a:rPr>
              <a:t>1 </a:t>
            </a:r>
            <a:r>
              <a:rPr lang="zh-CN" altLang="en-US" kern="1200" dirty="0">
                <a:cs typeface="Calibri" panose="020F0502020204030204" pitchFamily="34" charset="0"/>
              </a:rPr>
              <a:t>个访问晶体管</a:t>
            </a:r>
            <a:endParaRPr lang="en-US" altLang="zh-CN" kern="1200" dirty="0">
              <a:cs typeface="Calibri" panose="020F0502020204030204" pitchFamily="34" charset="0"/>
            </a:endParaRPr>
          </a:p>
          <a:p>
            <a:r>
              <a:rPr lang="zh-CN" altLang="en-US" sz="2800" dirty="0"/>
              <a:t>电容会沿着</a:t>
            </a:r>
            <a:r>
              <a:rPr lang="en-US" altLang="zh-CN" sz="2800" dirty="0"/>
              <a:t>RC</a:t>
            </a:r>
            <a:r>
              <a:rPr lang="zh-CN" altLang="en-US" sz="2800" dirty="0"/>
              <a:t>路径泄露电荷</a:t>
            </a:r>
            <a:endParaRPr lang="en-US" altLang="zh-CN" sz="2800" dirty="0"/>
          </a:p>
          <a:p>
            <a:pPr marL="628650" lvl="1" indent="-265113" eaLnBrk="1" hangingPunct="1">
              <a:lnSpc>
                <a:spcPts val="3600"/>
              </a:lnSpc>
              <a:spcBef>
                <a:spcPts val="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或者说，</a:t>
            </a:r>
            <a:r>
              <a:rPr lang="en-US" altLang="zh-CN" kern="1200" dirty="0">
                <a:cs typeface="Calibri" panose="020F0502020204030204" pitchFamily="34" charset="0"/>
              </a:rPr>
              <a:t>DRAM</a:t>
            </a:r>
            <a:r>
              <a:rPr lang="zh-CN" altLang="en-US" kern="1200" dirty="0">
                <a:cs typeface="Calibri" panose="020F0502020204030204" pitchFamily="34" charset="0"/>
              </a:rPr>
              <a:t>存储单元随时时间的推移会丢失电荷</a:t>
            </a:r>
            <a:endParaRPr lang="en-US" altLang="zh-CN" kern="1200" dirty="0">
              <a:cs typeface="Calibri" panose="020F0502020204030204" pitchFamily="34" charset="0"/>
            </a:endParaRPr>
          </a:p>
          <a:p>
            <a:pPr marL="628650" lvl="1" indent="-265113" eaLnBrk="1" hangingPunct="1">
              <a:lnSpc>
                <a:spcPts val="3600"/>
              </a:lnSpc>
              <a:spcBef>
                <a:spcPts val="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为了不丢失数据，</a:t>
            </a:r>
            <a:r>
              <a:rPr lang="en-US" altLang="zh-CN" kern="1200" dirty="0">
                <a:cs typeface="Calibri" panose="020F0502020204030204" pitchFamily="34" charset="0"/>
              </a:rPr>
              <a:t>DRAM</a:t>
            </a:r>
            <a:r>
              <a:rPr lang="zh-CN" altLang="en-US" kern="1200" dirty="0">
                <a:cs typeface="Calibri" panose="020F0502020204030204" pitchFamily="34" charset="0"/>
              </a:rPr>
              <a:t>的存储单元需要进行周期性（如</a:t>
            </a:r>
            <a:r>
              <a:rPr lang="en-US" altLang="zh-CN" kern="1200" dirty="0">
                <a:cs typeface="Calibri" panose="020F0502020204030204" pitchFamily="34" charset="0"/>
              </a:rPr>
              <a:t>64ms</a:t>
            </a:r>
            <a:r>
              <a:rPr lang="zh-CN" altLang="en-US" kern="1200" dirty="0">
                <a:cs typeface="Calibri" panose="020F0502020204030204" pitchFamily="34" charset="0"/>
              </a:rPr>
              <a:t>）的刷新</a:t>
            </a:r>
            <a:endParaRPr lang="en-US" altLang="zh-CN" kern="1200" dirty="0">
              <a:cs typeface="Calibri" panose="020F0502020204030204" pitchFamily="34" charset="0"/>
            </a:endParaRPr>
          </a:p>
        </p:txBody>
      </p:sp>
      <p:grpSp>
        <p:nvGrpSpPr>
          <p:cNvPr id="18" name="Group 17"/>
          <p:cNvGrpSpPr>
            <a:grpSpLocks/>
          </p:cNvGrpSpPr>
          <p:nvPr/>
        </p:nvGrpSpPr>
        <p:grpSpPr bwMode="auto">
          <a:xfrm>
            <a:off x="3975755" y="4606001"/>
            <a:ext cx="2635250" cy="2133600"/>
            <a:chOff x="466725" y="3276600"/>
            <a:chExt cx="2635250" cy="2133600"/>
          </a:xfrm>
        </p:grpSpPr>
        <p:sp>
          <p:nvSpPr>
            <p:cNvPr id="31755" name="Freeform 4"/>
            <p:cNvSpPr>
              <a:spLocks/>
            </p:cNvSpPr>
            <p:nvPr/>
          </p:nvSpPr>
          <p:spPr bwMode="auto">
            <a:xfrm>
              <a:off x="1152525" y="4419600"/>
              <a:ext cx="838200" cy="228600"/>
            </a:xfrm>
            <a:custGeom>
              <a:avLst/>
              <a:gdLst>
                <a:gd name="T0" fmla="*/ 0 w 624"/>
                <a:gd name="T1" fmla="*/ 2147483646 h 144"/>
                <a:gd name="T2" fmla="*/ 2147483646 w 624"/>
                <a:gd name="T3" fmla="*/ 2147483646 h 144"/>
                <a:gd name="T4" fmla="*/ 2147483646 w 624"/>
                <a:gd name="T5" fmla="*/ 0 h 144"/>
                <a:gd name="T6" fmla="*/ 2147483646 w 624"/>
                <a:gd name="T7" fmla="*/ 0 h 144"/>
                <a:gd name="T8" fmla="*/ 2147483646 w 624"/>
                <a:gd name="T9" fmla="*/ 2147483646 h 144"/>
                <a:gd name="T10" fmla="*/ 2147483646 w 624"/>
                <a:gd name="T11" fmla="*/ 2147483646 h 144"/>
                <a:gd name="T12" fmla="*/ 0 60000 65536"/>
                <a:gd name="T13" fmla="*/ 0 60000 65536"/>
                <a:gd name="T14" fmla="*/ 0 60000 65536"/>
                <a:gd name="T15" fmla="*/ 0 60000 65536"/>
                <a:gd name="T16" fmla="*/ 0 60000 65536"/>
                <a:gd name="T17" fmla="*/ 0 60000 65536"/>
                <a:gd name="T18" fmla="*/ 0 w 624"/>
                <a:gd name="T19" fmla="*/ 0 h 144"/>
                <a:gd name="T20" fmla="*/ 624 w 624"/>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624" h="144">
                  <a:moveTo>
                    <a:pt x="0" y="144"/>
                  </a:moveTo>
                  <a:lnTo>
                    <a:pt x="144" y="144"/>
                  </a:lnTo>
                  <a:lnTo>
                    <a:pt x="144" y="0"/>
                  </a:lnTo>
                  <a:lnTo>
                    <a:pt x="432" y="0"/>
                  </a:lnTo>
                  <a:lnTo>
                    <a:pt x="432" y="144"/>
                  </a:lnTo>
                  <a:lnTo>
                    <a:pt x="624" y="14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56" name="Line 5"/>
            <p:cNvSpPr>
              <a:spLocks noChangeShapeType="1"/>
            </p:cNvSpPr>
            <p:nvPr/>
          </p:nvSpPr>
          <p:spPr bwMode="auto">
            <a:xfrm>
              <a:off x="1381125" y="43434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7" name="Oval 6"/>
            <p:cNvSpPr>
              <a:spLocks noChangeArrowheads="1"/>
            </p:cNvSpPr>
            <p:nvPr/>
          </p:nvSpPr>
          <p:spPr bwMode="auto">
            <a:xfrm flipH="1">
              <a:off x="1457325" y="4191000"/>
              <a:ext cx="152400" cy="1524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31758" name="Line 7"/>
            <p:cNvSpPr>
              <a:spLocks noChangeShapeType="1"/>
            </p:cNvSpPr>
            <p:nvPr/>
          </p:nvSpPr>
          <p:spPr bwMode="auto">
            <a:xfrm>
              <a:off x="1142797" y="3276600"/>
              <a:ext cx="0" cy="213360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9" name="Line 8"/>
            <p:cNvSpPr>
              <a:spLocks noChangeShapeType="1"/>
            </p:cNvSpPr>
            <p:nvPr/>
          </p:nvSpPr>
          <p:spPr bwMode="auto">
            <a:xfrm>
              <a:off x="466725" y="3810000"/>
              <a:ext cx="197167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0" name="Line 9"/>
            <p:cNvSpPr>
              <a:spLocks noChangeShapeType="1"/>
            </p:cNvSpPr>
            <p:nvPr/>
          </p:nvSpPr>
          <p:spPr bwMode="auto">
            <a:xfrm>
              <a:off x="1533525" y="3810000"/>
              <a:ext cx="0" cy="38100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1" name="Text Box 10"/>
            <p:cNvSpPr txBox="1">
              <a:spLocks noChangeArrowheads="1"/>
            </p:cNvSpPr>
            <p:nvPr/>
          </p:nvSpPr>
          <p:spPr bwMode="auto">
            <a:xfrm>
              <a:off x="1800225" y="3487738"/>
              <a:ext cx="13017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algn="ctr" eaLnBrk="1" hangingPunct="1">
                <a:lnSpc>
                  <a:spcPct val="90000"/>
                </a:lnSpc>
                <a:spcBef>
                  <a:spcPct val="0"/>
                </a:spcBef>
                <a:buClrTx/>
                <a:buSzTx/>
                <a:buFontTx/>
                <a:buNone/>
              </a:pPr>
              <a:r>
                <a:rPr lang="en-US" altLang="zh-CN" sz="1800" i="1" dirty="0">
                  <a:solidFill>
                    <a:schemeClr val="bg1">
                      <a:lumMod val="50000"/>
                    </a:schemeClr>
                  </a:solidFill>
                  <a:latin typeface="Arial" panose="020B0604020202020204" pitchFamily="34" charset="0"/>
                  <a:cs typeface="Arial" panose="020B0604020202020204" pitchFamily="34" charset="0"/>
                </a:rPr>
                <a:t>row enable</a:t>
              </a:r>
            </a:p>
          </p:txBody>
        </p:sp>
        <p:sp>
          <p:nvSpPr>
            <p:cNvPr id="31762" name="Text Box 11"/>
            <p:cNvSpPr txBox="1">
              <a:spLocks noChangeArrowheads="1"/>
            </p:cNvSpPr>
            <p:nvPr/>
          </p:nvSpPr>
          <p:spPr bwMode="auto">
            <a:xfrm rot="16200000">
              <a:off x="409474" y="4190054"/>
              <a:ext cx="908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algn="ctr" eaLnBrk="1" hangingPunct="1">
                <a:lnSpc>
                  <a:spcPct val="90000"/>
                </a:lnSpc>
                <a:spcBef>
                  <a:spcPct val="0"/>
                </a:spcBef>
                <a:buClrTx/>
                <a:buSzTx/>
                <a:buFontTx/>
                <a:buNone/>
              </a:pPr>
              <a:r>
                <a:rPr lang="en-US" altLang="zh-CN" sz="1800" i="1" dirty="0">
                  <a:solidFill>
                    <a:schemeClr val="bg1">
                      <a:lumMod val="50000"/>
                    </a:schemeClr>
                  </a:solidFill>
                  <a:latin typeface="Arial" panose="020B0604020202020204" pitchFamily="34" charset="0"/>
                  <a:cs typeface="Arial" panose="020B0604020202020204" pitchFamily="34" charset="0"/>
                </a:rPr>
                <a:t>_</a:t>
              </a:r>
              <a:r>
                <a:rPr lang="en-US" altLang="zh-CN" sz="1800" i="1" dirty="0" err="1">
                  <a:solidFill>
                    <a:schemeClr val="bg1">
                      <a:lumMod val="50000"/>
                    </a:schemeClr>
                  </a:solidFill>
                  <a:latin typeface="Arial" panose="020B0604020202020204" pitchFamily="34" charset="0"/>
                  <a:cs typeface="Arial" panose="020B0604020202020204" pitchFamily="34" charset="0"/>
                </a:rPr>
                <a:t>bitline</a:t>
              </a:r>
              <a:endParaRPr lang="en-US" altLang="zh-CN" sz="1800" i="1" dirty="0">
                <a:solidFill>
                  <a:schemeClr val="bg1">
                    <a:lumMod val="50000"/>
                  </a:schemeClr>
                </a:solidFill>
                <a:latin typeface="Arial" panose="020B0604020202020204" pitchFamily="34" charset="0"/>
                <a:cs typeface="Arial" panose="020B0604020202020204" pitchFamily="34" charset="0"/>
              </a:endParaRPr>
            </a:p>
          </p:txBody>
        </p:sp>
      </p:grpSp>
      <p:sp>
        <p:nvSpPr>
          <p:cNvPr id="31750" name="Line 30"/>
          <p:cNvSpPr>
            <a:spLocks noChangeShapeType="1"/>
          </p:cNvSpPr>
          <p:nvPr/>
        </p:nvSpPr>
        <p:spPr bwMode="auto">
          <a:xfrm>
            <a:off x="4652030" y="6035513"/>
            <a:ext cx="1588" cy="152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1" name="Line 31"/>
          <p:cNvSpPr>
            <a:spLocks noChangeShapeType="1"/>
          </p:cNvSpPr>
          <p:nvPr/>
        </p:nvSpPr>
        <p:spPr bwMode="auto">
          <a:xfrm>
            <a:off x="4499630" y="6187913"/>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2" name="Line 32"/>
          <p:cNvSpPr>
            <a:spLocks noChangeShapeType="1"/>
          </p:cNvSpPr>
          <p:nvPr/>
        </p:nvSpPr>
        <p:spPr bwMode="auto">
          <a:xfrm>
            <a:off x="4499630" y="6264113"/>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3" name="Line 35"/>
          <p:cNvSpPr>
            <a:spLocks noChangeShapeType="1"/>
          </p:cNvSpPr>
          <p:nvPr/>
        </p:nvSpPr>
        <p:spPr bwMode="auto">
          <a:xfrm>
            <a:off x="4652030" y="6264113"/>
            <a:ext cx="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4" name="AutoShape 36"/>
          <p:cNvSpPr>
            <a:spLocks noChangeArrowheads="1"/>
          </p:cNvSpPr>
          <p:nvPr/>
        </p:nvSpPr>
        <p:spPr bwMode="auto">
          <a:xfrm flipV="1">
            <a:off x="4499630" y="6492713"/>
            <a:ext cx="304800" cy="228600"/>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5" name="标题 4">
            <a:extLst>
              <a:ext uri="{FF2B5EF4-FFF2-40B4-BE49-F238E27FC236}">
                <a16:creationId xmlns:a16="http://schemas.microsoft.com/office/drawing/2014/main" id="{61935DCD-219C-4472-8A2A-B4044B1E1888}"/>
              </a:ext>
            </a:extLst>
          </p:cNvPr>
          <p:cNvSpPr>
            <a:spLocks noGrp="1"/>
          </p:cNvSpPr>
          <p:nvPr>
            <p:ph type="title"/>
          </p:nvPr>
        </p:nvSpPr>
        <p:spPr/>
        <p:txBody>
          <a:bodyPr/>
          <a:lstStyle/>
          <a:p>
            <a:r>
              <a:rPr lang="zh-CN" altLang="en-US" dirty="0"/>
              <a:t>存储技术</a:t>
            </a:r>
            <a:r>
              <a:rPr lang="en-US" altLang="zh-CN" dirty="0"/>
              <a:t>: DRAM</a:t>
            </a:r>
            <a:endParaRPr lang="zh-CN" altLang="en-US" dirty="0"/>
          </a:p>
        </p:txBody>
      </p:sp>
    </p:spTree>
    <p:extLst>
      <p:ext uri="{BB962C8B-B14F-4D97-AF65-F5344CB8AC3E}">
        <p14:creationId xmlns:p14="http://schemas.microsoft.com/office/powerpoint/2010/main" val="2176718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0767" y="1062939"/>
            <a:ext cx="8191894" cy="5194300"/>
          </a:xfrm>
        </p:spPr>
        <p:txBody>
          <a:bodyPr/>
          <a:lstStyle/>
          <a:p>
            <a:r>
              <a:rPr lang="zh-CN" altLang="en-US" sz="2800" dirty="0"/>
              <a:t>用二个交叉耦合的反相器来存储一个</a:t>
            </a:r>
            <a:r>
              <a:rPr lang="en-US" altLang="zh-CN" sz="2800" dirty="0"/>
              <a:t>bit</a:t>
            </a:r>
          </a:p>
          <a:p>
            <a:pPr marL="628650" lvl="1" indent="-265113" eaLnBrk="1" hangingPunct="1">
              <a:lnSpc>
                <a:spcPts val="3600"/>
              </a:lnSpc>
              <a:spcBef>
                <a:spcPts val="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反馈路径会使得保存的值一直稳定存在</a:t>
            </a:r>
            <a:r>
              <a:rPr lang="en-US" altLang="en-US" kern="1200" dirty="0">
                <a:cs typeface="Calibri" panose="020F0502020204030204" pitchFamily="34" charset="0"/>
              </a:rPr>
              <a:t>“</a:t>
            </a:r>
            <a:r>
              <a:rPr lang="en-US" altLang="zh-CN" kern="1200" dirty="0">
                <a:cs typeface="Calibri" panose="020F0502020204030204" pitchFamily="34" charset="0"/>
              </a:rPr>
              <a:t>cell</a:t>
            </a:r>
            <a:r>
              <a:rPr lang="en-US" altLang="en-US" kern="1200" dirty="0">
                <a:cs typeface="Calibri" panose="020F0502020204030204" pitchFamily="34" charset="0"/>
              </a:rPr>
              <a:t>”</a:t>
            </a:r>
            <a:r>
              <a:rPr lang="zh-CN" altLang="en-US" kern="1200" dirty="0">
                <a:cs typeface="Calibri" panose="020F0502020204030204" pitchFamily="34" charset="0"/>
              </a:rPr>
              <a:t>里</a:t>
            </a:r>
            <a:endParaRPr lang="en-US" altLang="zh-CN" kern="1200" dirty="0">
              <a:cs typeface="Calibri" panose="020F0502020204030204" pitchFamily="34" charset="0"/>
            </a:endParaRPr>
          </a:p>
          <a:p>
            <a:pPr marL="628650" lvl="1" indent="-265113" eaLnBrk="1" hangingPunct="1">
              <a:lnSpc>
                <a:spcPts val="3600"/>
              </a:lnSpc>
              <a:spcBef>
                <a:spcPts val="0"/>
              </a:spcBef>
              <a:spcAft>
                <a:spcPts val="600"/>
              </a:spcAft>
              <a:buClr>
                <a:schemeClr val="tx1"/>
              </a:buClr>
              <a:buFont typeface="Tahoma" panose="020B0604030504040204" pitchFamily="34" charset="0"/>
              <a:buChar char="−"/>
            </a:pPr>
            <a:r>
              <a:rPr lang="en-US" altLang="zh-CN" kern="1200" dirty="0">
                <a:cs typeface="Calibri" panose="020F0502020204030204" pitchFamily="34" charset="0"/>
              </a:rPr>
              <a:t>4 </a:t>
            </a:r>
            <a:r>
              <a:rPr lang="zh-CN" altLang="en-US" kern="1200" dirty="0">
                <a:cs typeface="Calibri" panose="020F0502020204030204" pitchFamily="34" charset="0"/>
              </a:rPr>
              <a:t>个晶体管用于存储</a:t>
            </a:r>
            <a:endParaRPr lang="en-US" altLang="zh-CN" kern="1200" dirty="0">
              <a:cs typeface="Calibri" panose="020F0502020204030204" pitchFamily="34" charset="0"/>
            </a:endParaRPr>
          </a:p>
          <a:p>
            <a:pPr marL="628650" lvl="1" indent="-265113" eaLnBrk="1" hangingPunct="1">
              <a:lnSpc>
                <a:spcPts val="3600"/>
              </a:lnSpc>
              <a:spcBef>
                <a:spcPts val="0"/>
              </a:spcBef>
              <a:spcAft>
                <a:spcPts val="600"/>
              </a:spcAft>
              <a:buClr>
                <a:schemeClr val="tx1"/>
              </a:buClr>
              <a:buFont typeface="Tahoma" panose="020B0604030504040204" pitchFamily="34" charset="0"/>
              <a:buChar char="−"/>
            </a:pPr>
            <a:r>
              <a:rPr lang="en-US" altLang="zh-CN" kern="1200" dirty="0">
                <a:cs typeface="Calibri" panose="020F0502020204030204" pitchFamily="34" charset="0"/>
              </a:rPr>
              <a:t>2 </a:t>
            </a:r>
            <a:r>
              <a:rPr lang="zh-CN" altLang="en-US" kern="1200" dirty="0">
                <a:cs typeface="Calibri" panose="020F0502020204030204" pitchFamily="34" charset="0"/>
              </a:rPr>
              <a:t>个晶体管用于访问</a:t>
            </a:r>
            <a:endParaRPr lang="en-US" altLang="zh-CN" kern="1200" dirty="0">
              <a:cs typeface="Calibri" panose="020F0502020204030204" pitchFamily="34" charset="0"/>
            </a:endParaRPr>
          </a:p>
          <a:p>
            <a:endParaRPr lang="en-US" altLang="zh-CN" dirty="0"/>
          </a:p>
        </p:txBody>
      </p:sp>
      <p:grpSp>
        <p:nvGrpSpPr>
          <p:cNvPr id="32773" name="Group 22"/>
          <p:cNvGrpSpPr>
            <a:grpSpLocks/>
          </p:cNvGrpSpPr>
          <p:nvPr/>
        </p:nvGrpSpPr>
        <p:grpSpPr bwMode="auto">
          <a:xfrm>
            <a:off x="2590800" y="4370388"/>
            <a:ext cx="1143000" cy="990600"/>
            <a:chOff x="3600" y="960"/>
            <a:chExt cx="864" cy="816"/>
          </a:xfrm>
        </p:grpSpPr>
        <p:grpSp>
          <p:nvGrpSpPr>
            <p:cNvPr id="32790" name="Group 23"/>
            <p:cNvGrpSpPr>
              <a:grpSpLocks/>
            </p:cNvGrpSpPr>
            <p:nvPr/>
          </p:nvGrpSpPr>
          <p:grpSpPr bwMode="auto">
            <a:xfrm>
              <a:off x="3840" y="960"/>
              <a:ext cx="384" cy="384"/>
              <a:chOff x="3600" y="960"/>
              <a:chExt cx="384" cy="384"/>
            </a:xfrm>
          </p:grpSpPr>
          <p:sp>
            <p:nvSpPr>
              <p:cNvPr id="32795" name="AutoShape 24"/>
              <p:cNvSpPr>
                <a:spLocks noChangeArrowheads="1"/>
              </p:cNvSpPr>
              <p:nvPr/>
            </p:nvSpPr>
            <p:spPr bwMode="auto">
              <a:xfrm rot="5400000">
                <a:off x="3552" y="1008"/>
                <a:ext cx="384" cy="288"/>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32796" name="Oval 25"/>
              <p:cNvSpPr>
                <a:spLocks noChangeArrowheads="1"/>
              </p:cNvSpPr>
              <p:nvPr/>
            </p:nvSpPr>
            <p:spPr bwMode="auto">
              <a:xfrm>
                <a:off x="3888" y="1104"/>
                <a:ext cx="96" cy="9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grpSp>
        <p:sp>
          <p:nvSpPr>
            <p:cNvPr id="32791" name="AutoShape 26"/>
            <p:cNvSpPr>
              <a:spLocks noChangeArrowheads="1"/>
            </p:cNvSpPr>
            <p:nvPr/>
          </p:nvSpPr>
          <p:spPr bwMode="auto">
            <a:xfrm rot="16200000" flipH="1">
              <a:off x="3888" y="1440"/>
              <a:ext cx="384" cy="288"/>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32792" name="Oval 27"/>
            <p:cNvSpPr>
              <a:spLocks noChangeArrowheads="1"/>
            </p:cNvSpPr>
            <p:nvPr/>
          </p:nvSpPr>
          <p:spPr bwMode="auto">
            <a:xfrm flipH="1">
              <a:off x="3840" y="1536"/>
              <a:ext cx="96" cy="9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32793" name="Freeform 28"/>
            <p:cNvSpPr>
              <a:spLocks/>
            </p:cNvSpPr>
            <p:nvPr/>
          </p:nvSpPr>
          <p:spPr bwMode="auto">
            <a:xfrm>
              <a:off x="4224" y="1152"/>
              <a:ext cx="240" cy="432"/>
            </a:xfrm>
            <a:custGeom>
              <a:avLst/>
              <a:gdLst>
                <a:gd name="T0" fmla="*/ 0 w 240"/>
                <a:gd name="T1" fmla="*/ 0 h 432"/>
                <a:gd name="T2" fmla="*/ 240 w 240"/>
                <a:gd name="T3" fmla="*/ 0 h 432"/>
                <a:gd name="T4" fmla="*/ 240 w 240"/>
                <a:gd name="T5" fmla="*/ 432 h 432"/>
                <a:gd name="T6" fmla="*/ 0 w 240"/>
                <a:gd name="T7" fmla="*/ 432 h 432"/>
                <a:gd name="T8" fmla="*/ 0 60000 65536"/>
                <a:gd name="T9" fmla="*/ 0 60000 65536"/>
                <a:gd name="T10" fmla="*/ 0 60000 65536"/>
                <a:gd name="T11" fmla="*/ 0 60000 65536"/>
                <a:gd name="T12" fmla="*/ 0 w 240"/>
                <a:gd name="T13" fmla="*/ 0 h 432"/>
                <a:gd name="T14" fmla="*/ 240 w 240"/>
                <a:gd name="T15" fmla="*/ 432 h 432"/>
              </a:gdLst>
              <a:ahLst/>
              <a:cxnLst>
                <a:cxn ang="T8">
                  <a:pos x="T0" y="T1"/>
                </a:cxn>
                <a:cxn ang="T9">
                  <a:pos x="T2" y="T3"/>
                </a:cxn>
                <a:cxn ang="T10">
                  <a:pos x="T4" y="T5"/>
                </a:cxn>
                <a:cxn ang="T11">
                  <a:pos x="T6" y="T7"/>
                </a:cxn>
              </a:cxnLst>
              <a:rect l="T12" t="T13" r="T14" b="T15"/>
              <a:pathLst>
                <a:path w="240" h="432">
                  <a:moveTo>
                    <a:pt x="0" y="0"/>
                  </a:moveTo>
                  <a:lnTo>
                    <a:pt x="240" y="0"/>
                  </a:lnTo>
                  <a:lnTo>
                    <a:pt x="240" y="432"/>
                  </a:lnTo>
                  <a:lnTo>
                    <a:pt x="0" y="43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794" name="Freeform 29"/>
            <p:cNvSpPr>
              <a:spLocks/>
            </p:cNvSpPr>
            <p:nvPr/>
          </p:nvSpPr>
          <p:spPr bwMode="auto">
            <a:xfrm flipH="1">
              <a:off x="3600" y="1152"/>
              <a:ext cx="240" cy="432"/>
            </a:xfrm>
            <a:custGeom>
              <a:avLst/>
              <a:gdLst>
                <a:gd name="T0" fmla="*/ 0 w 240"/>
                <a:gd name="T1" fmla="*/ 0 h 432"/>
                <a:gd name="T2" fmla="*/ 240 w 240"/>
                <a:gd name="T3" fmla="*/ 0 h 432"/>
                <a:gd name="T4" fmla="*/ 240 w 240"/>
                <a:gd name="T5" fmla="*/ 432 h 432"/>
                <a:gd name="T6" fmla="*/ 0 w 240"/>
                <a:gd name="T7" fmla="*/ 432 h 432"/>
                <a:gd name="T8" fmla="*/ 0 60000 65536"/>
                <a:gd name="T9" fmla="*/ 0 60000 65536"/>
                <a:gd name="T10" fmla="*/ 0 60000 65536"/>
                <a:gd name="T11" fmla="*/ 0 60000 65536"/>
                <a:gd name="T12" fmla="*/ 0 w 240"/>
                <a:gd name="T13" fmla="*/ 0 h 432"/>
                <a:gd name="T14" fmla="*/ 240 w 240"/>
                <a:gd name="T15" fmla="*/ 432 h 432"/>
              </a:gdLst>
              <a:ahLst/>
              <a:cxnLst>
                <a:cxn ang="T8">
                  <a:pos x="T0" y="T1"/>
                </a:cxn>
                <a:cxn ang="T9">
                  <a:pos x="T2" y="T3"/>
                </a:cxn>
                <a:cxn ang="T10">
                  <a:pos x="T4" y="T5"/>
                </a:cxn>
                <a:cxn ang="T11">
                  <a:pos x="T6" y="T7"/>
                </a:cxn>
              </a:cxnLst>
              <a:rect l="T12" t="T13" r="T14" b="T15"/>
              <a:pathLst>
                <a:path w="240" h="432">
                  <a:moveTo>
                    <a:pt x="0" y="0"/>
                  </a:moveTo>
                  <a:lnTo>
                    <a:pt x="240" y="0"/>
                  </a:lnTo>
                  <a:lnTo>
                    <a:pt x="240" y="432"/>
                  </a:lnTo>
                  <a:lnTo>
                    <a:pt x="0" y="43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8" name="Group 27"/>
          <p:cNvGrpSpPr>
            <a:grpSpLocks/>
          </p:cNvGrpSpPr>
          <p:nvPr/>
        </p:nvGrpSpPr>
        <p:grpSpPr bwMode="auto">
          <a:xfrm>
            <a:off x="1066800" y="3505200"/>
            <a:ext cx="4267200" cy="2133600"/>
            <a:chOff x="-2438400" y="2971800"/>
            <a:chExt cx="4267200" cy="2133600"/>
          </a:xfrm>
        </p:grpSpPr>
        <p:sp>
          <p:nvSpPr>
            <p:cNvPr id="32775" name="Line 37"/>
            <p:cNvSpPr>
              <a:spLocks noChangeShapeType="1"/>
            </p:cNvSpPr>
            <p:nvPr/>
          </p:nvSpPr>
          <p:spPr bwMode="auto">
            <a:xfrm>
              <a:off x="-2438400" y="3505200"/>
              <a:ext cx="42672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2776" name="Group 26"/>
            <p:cNvGrpSpPr>
              <a:grpSpLocks/>
            </p:cNvGrpSpPr>
            <p:nvPr/>
          </p:nvGrpSpPr>
          <p:grpSpPr bwMode="auto">
            <a:xfrm>
              <a:off x="-2092325" y="2971800"/>
              <a:ext cx="3498850" cy="2133600"/>
              <a:chOff x="-2092325" y="2971800"/>
              <a:chExt cx="3498850" cy="2133600"/>
            </a:xfrm>
          </p:grpSpPr>
          <p:sp>
            <p:nvSpPr>
              <p:cNvPr id="32777" name="Freeform 30"/>
              <p:cNvSpPr>
                <a:spLocks/>
              </p:cNvSpPr>
              <p:nvPr/>
            </p:nvSpPr>
            <p:spPr bwMode="auto">
              <a:xfrm>
                <a:off x="-1752600" y="4114800"/>
                <a:ext cx="838200" cy="228600"/>
              </a:xfrm>
              <a:custGeom>
                <a:avLst/>
                <a:gdLst>
                  <a:gd name="T0" fmla="*/ 0 w 624"/>
                  <a:gd name="T1" fmla="*/ 2147483646 h 144"/>
                  <a:gd name="T2" fmla="*/ 2147483646 w 624"/>
                  <a:gd name="T3" fmla="*/ 2147483646 h 144"/>
                  <a:gd name="T4" fmla="*/ 2147483646 w 624"/>
                  <a:gd name="T5" fmla="*/ 0 h 144"/>
                  <a:gd name="T6" fmla="*/ 2147483646 w 624"/>
                  <a:gd name="T7" fmla="*/ 0 h 144"/>
                  <a:gd name="T8" fmla="*/ 2147483646 w 624"/>
                  <a:gd name="T9" fmla="*/ 2147483646 h 144"/>
                  <a:gd name="T10" fmla="*/ 2147483646 w 624"/>
                  <a:gd name="T11" fmla="*/ 2147483646 h 144"/>
                  <a:gd name="T12" fmla="*/ 0 60000 65536"/>
                  <a:gd name="T13" fmla="*/ 0 60000 65536"/>
                  <a:gd name="T14" fmla="*/ 0 60000 65536"/>
                  <a:gd name="T15" fmla="*/ 0 60000 65536"/>
                  <a:gd name="T16" fmla="*/ 0 60000 65536"/>
                  <a:gd name="T17" fmla="*/ 0 60000 65536"/>
                  <a:gd name="T18" fmla="*/ 0 w 624"/>
                  <a:gd name="T19" fmla="*/ 0 h 144"/>
                  <a:gd name="T20" fmla="*/ 624 w 624"/>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624" h="144">
                    <a:moveTo>
                      <a:pt x="0" y="144"/>
                    </a:moveTo>
                    <a:lnTo>
                      <a:pt x="144" y="144"/>
                    </a:lnTo>
                    <a:lnTo>
                      <a:pt x="144" y="0"/>
                    </a:lnTo>
                    <a:lnTo>
                      <a:pt x="432" y="0"/>
                    </a:lnTo>
                    <a:lnTo>
                      <a:pt x="432" y="144"/>
                    </a:lnTo>
                    <a:lnTo>
                      <a:pt x="624" y="14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778" name="Freeform 31"/>
              <p:cNvSpPr>
                <a:spLocks/>
              </p:cNvSpPr>
              <p:nvPr/>
            </p:nvSpPr>
            <p:spPr bwMode="auto">
              <a:xfrm flipH="1">
                <a:off x="228600" y="4114800"/>
                <a:ext cx="838200" cy="228600"/>
              </a:xfrm>
              <a:custGeom>
                <a:avLst/>
                <a:gdLst>
                  <a:gd name="T0" fmla="*/ 0 w 624"/>
                  <a:gd name="T1" fmla="*/ 2147483646 h 144"/>
                  <a:gd name="T2" fmla="*/ 2147483646 w 624"/>
                  <a:gd name="T3" fmla="*/ 2147483646 h 144"/>
                  <a:gd name="T4" fmla="*/ 2147483646 w 624"/>
                  <a:gd name="T5" fmla="*/ 0 h 144"/>
                  <a:gd name="T6" fmla="*/ 2147483646 w 624"/>
                  <a:gd name="T7" fmla="*/ 0 h 144"/>
                  <a:gd name="T8" fmla="*/ 2147483646 w 624"/>
                  <a:gd name="T9" fmla="*/ 2147483646 h 144"/>
                  <a:gd name="T10" fmla="*/ 2147483646 w 624"/>
                  <a:gd name="T11" fmla="*/ 2147483646 h 144"/>
                  <a:gd name="T12" fmla="*/ 0 60000 65536"/>
                  <a:gd name="T13" fmla="*/ 0 60000 65536"/>
                  <a:gd name="T14" fmla="*/ 0 60000 65536"/>
                  <a:gd name="T15" fmla="*/ 0 60000 65536"/>
                  <a:gd name="T16" fmla="*/ 0 60000 65536"/>
                  <a:gd name="T17" fmla="*/ 0 60000 65536"/>
                  <a:gd name="T18" fmla="*/ 0 w 624"/>
                  <a:gd name="T19" fmla="*/ 0 h 144"/>
                  <a:gd name="T20" fmla="*/ 624 w 624"/>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624" h="144">
                    <a:moveTo>
                      <a:pt x="0" y="144"/>
                    </a:moveTo>
                    <a:lnTo>
                      <a:pt x="144" y="144"/>
                    </a:lnTo>
                    <a:lnTo>
                      <a:pt x="144" y="0"/>
                    </a:lnTo>
                    <a:lnTo>
                      <a:pt x="432" y="0"/>
                    </a:lnTo>
                    <a:lnTo>
                      <a:pt x="432" y="144"/>
                    </a:lnTo>
                    <a:lnTo>
                      <a:pt x="624" y="14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779" name="Line 32"/>
              <p:cNvSpPr>
                <a:spLocks noChangeShapeType="1"/>
              </p:cNvSpPr>
              <p:nvPr/>
            </p:nvSpPr>
            <p:spPr bwMode="auto">
              <a:xfrm>
                <a:off x="-1524000" y="40386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0" name="Oval 33"/>
              <p:cNvSpPr>
                <a:spLocks noChangeArrowheads="1"/>
              </p:cNvSpPr>
              <p:nvPr/>
            </p:nvSpPr>
            <p:spPr bwMode="auto">
              <a:xfrm flipH="1">
                <a:off x="-1447800" y="3886200"/>
                <a:ext cx="152400" cy="1524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32781" name="Oval 34"/>
              <p:cNvSpPr>
                <a:spLocks noChangeArrowheads="1"/>
              </p:cNvSpPr>
              <p:nvPr/>
            </p:nvSpPr>
            <p:spPr bwMode="auto">
              <a:xfrm flipH="1">
                <a:off x="609600" y="3886200"/>
                <a:ext cx="152400" cy="1524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zh-CN" altLang="zh-CN" sz="1800">
                  <a:latin typeface="Arial" panose="020B0604020202020204" pitchFamily="34" charset="0"/>
                </a:endParaRPr>
              </a:p>
            </p:txBody>
          </p:sp>
          <p:sp>
            <p:nvSpPr>
              <p:cNvPr id="32782" name="Line 35"/>
              <p:cNvSpPr>
                <a:spLocks noChangeShapeType="1"/>
              </p:cNvSpPr>
              <p:nvPr/>
            </p:nvSpPr>
            <p:spPr bwMode="auto">
              <a:xfrm>
                <a:off x="-1752600" y="2971800"/>
                <a:ext cx="0" cy="213360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3" name="Line 36"/>
              <p:cNvSpPr>
                <a:spLocks noChangeShapeType="1"/>
              </p:cNvSpPr>
              <p:nvPr/>
            </p:nvSpPr>
            <p:spPr bwMode="auto">
              <a:xfrm>
                <a:off x="1066800" y="2971800"/>
                <a:ext cx="0" cy="213360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4" name="Line 38"/>
              <p:cNvSpPr>
                <a:spLocks noChangeShapeType="1"/>
              </p:cNvSpPr>
              <p:nvPr/>
            </p:nvSpPr>
            <p:spPr bwMode="auto">
              <a:xfrm>
                <a:off x="-1371600" y="3505200"/>
                <a:ext cx="0" cy="38100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5" name="Line 39"/>
              <p:cNvSpPr>
                <a:spLocks noChangeShapeType="1"/>
              </p:cNvSpPr>
              <p:nvPr/>
            </p:nvSpPr>
            <p:spPr bwMode="auto">
              <a:xfrm>
                <a:off x="685800" y="3505200"/>
                <a:ext cx="0" cy="38100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6" name="Line 40"/>
              <p:cNvSpPr>
                <a:spLocks noChangeShapeType="1"/>
              </p:cNvSpPr>
              <p:nvPr/>
            </p:nvSpPr>
            <p:spPr bwMode="auto">
              <a:xfrm>
                <a:off x="533400" y="40386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7" name="Text Box 41"/>
              <p:cNvSpPr txBox="1">
                <a:spLocks noChangeArrowheads="1"/>
              </p:cNvSpPr>
              <p:nvPr/>
            </p:nvSpPr>
            <p:spPr bwMode="auto">
              <a:xfrm>
                <a:off x="-1060450" y="3182938"/>
                <a:ext cx="12128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algn="ctr" eaLnBrk="1" hangingPunct="1">
                  <a:lnSpc>
                    <a:spcPct val="90000"/>
                  </a:lnSpc>
                  <a:spcBef>
                    <a:spcPct val="0"/>
                  </a:spcBef>
                  <a:buClrTx/>
                  <a:buSzTx/>
                  <a:buFontTx/>
                  <a:buNone/>
                </a:pPr>
                <a:r>
                  <a:rPr lang="en-US" altLang="zh-CN" sz="1800" i="1" dirty="0">
                    <a:solidFill>
                      <a:schemeClr val="bg1">
                        <a:lumMod val="50000"/>
                      </a:schemeClr>
                    </a:solidFill>
                    <a:latin typeface="Arial" panose="020B0604020202020204" pitchFamily="34" charset="0"/>
                    <a:cs typeface="Arial" panose="020B0604020202020204" pitchFamily="34" charset="0"/>
                  </a:rPr>
                  <a:t>row select</a:t>
                </a:r>
              </a:p>
            </p:txBody>
          </p:sp>
          <p:sp>
            <p:nvSpPr>
              <p:cNvPr id="32788" name="Text Box 42"/>
              <p:cNvSpPr txBox="1">
                <a:spLocks noChangeArrowheads="1"/>
              </p:cNvSpPr>
              <p:nvPr/>
            </p:nvSpPr>
            <p:spPr bwMode="auto">
              <a:xfrm rot="-5400000">
                <a:off x="-2312987" y="4168775"/>
                <a:ext cx="781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algn="ctr" eaLnBrk="1" hangingPunct="1">
                  <a:lnSpc>
                    <a:spcPct val="90000"/>
                  </a:lnSpc>
                  <a:spcBef>
                    <a:spcPct val="0"/>
                  </a:spcBef>
                  <a:buClrTx/>
                  <a:buSzTx/>
                  <a:buFontTx/>
                  <a:buNone/>
                </a:pPr>
                <a:r>
                  <a:rPr lang="en-US" altLang="zh-CN" sz="1800" i="1" dirty="0" err="1">
                    <a:solidFill>
                      <a:schemeClr val="bg1">
                        <a:lumMod val="50000"/>
                      </a:schemeClr>
                    </a:solidFill>
                    <a:latin typeface="Arial" panose="020B0604020202020204" pitchFamily="34" charset="0"/>
                    <a:cs typeface="Arial" panose="020B0604020202020204" pitchFamily="34" charset="0"/>
                  </a:rPr>
                  <a:t>bitline</a:t>
                </a:r>
                <a:endParaRPr lang="en-US" altLang="zh-CN" sz="1800" i="1" dirty="0">
                  <a:solidFill>
                    <a:schemeClr val="bg1">
                      <a:lumMod val="50000"/>
                    </a:schemeClr>
                  </a:solidFill>
                  <a:latin typeface="Arial" panose="020B0604020202020204" pitchFamily="34" charset="0"/>
                  <a:cs typeface="Arial" panose="020B0604020202020204" pitchFamily="34" charset="0"/>
                </a:endParaRPr>
              </a:p>
            </p:txBody>
          </p:sp>
          <p:sp>
            <p:nvSpPr>
              <p:cNvPr id="32789" name="Text Box 43"/>
              <p:cNvSpPr txBox="1">
                <a:spLocks noChangeArrowheads="1"/>
              </p:cNvSpPr>
              <p:nvPr/>
            </p:nvSpPr>
            <p:spPr bwMode="auto">
              <a:xfrm rot="-5400000">
                <a:off x="782638" y="4162425"/>
                <a:ext cx="908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accent2"/>
                  </a:buClr>
                  <a:buSzPct val="60000"/>
                  <a:buFont typeface="Wingdings" panose="05000000000000000000" pitchFamily="2" charset="2"/>
                  <a:buChar char="q"/>
                  <a:defRPr sz="22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accent1"/>
                  </a:buClr>
                  <a:buSzPct val="6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q"/>
                  <a:defRPr>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Tahoma" panose="020B0604030504040204" pitchFamily="34" charset="0"/>
                    <a:ea typeface="MS PGothic" panose="020B0600070205080204" pitchFamily="34" charset="-128"/>
                  </a:defRPr>
                </a:lvl9pPr>
              </a:lstStyle>
              <a:p>
                <a:pPr algn="ctr" eaLnBrk="1" hangingPunct="1">
                  <a:lnSpc>
                    <a:spcPct val="90000"/>
                  </a:lnSpc>
                  <a:spcBef>
                    <a:spcPct val="0"/>
                  </a:spcBef>
                  <a:buClrTx/>
                  <a:buSzTx/>
                  <a:buFontTx/>
                  <a:buNone/>
                </a:pPr>
                <a:r>
                  <a:rPr lang="en-US" altLang="zh-CN" sz="1800" i="1">
                    <a:solidFill>
                      <a:schemeClr val="bg1">
                        <a:lumMod val="50000"/>
                      </a:schemeClr>
                    </a:solidFill>
                    <a:latin typeface="Arial" panose="020B0604020202020204" pitchFamily="34" charset="0"/>
                    <a:cs typeface="Arial" panose="020B0604020202020204" pitchFamily="34" charset="0"/>
                  </a:rPr>
                  <a:t>_bitline</a:t>
                </a:r>
              </a:p>
            </p:txBody>
          </p:sp>
        </p:grpSp>
      </p:grpSp>
      <p:sp>
        <p:nvSpPr>
          <p:cNvPr id="5" name="标题 4">
            <a:extLst>
              <a:ext uri="{FF2B5EF4-FFF2-40B4-BE49-F238E27FC236}">
                <a16:creationId xmlns:a16="http://schemas.microsoft.com/office/drawing/2014/main" id="{52071D90-2FD4-4581-A095-A0F13138E802}"/>
              </a:ext>
            </a:extLst>
          </p:cNvPr>
          <p:cNvSpPr>
            <a:spLocks noGrp="1"/>
          </p:cNvSpPr>
          <p:nvPr>
            <p:ph type="title"/>
          </p:nvPr>
        </p:nvSpPr>
        <p:spPr/>
        <p:txBody>
          <a:bodyPr/>
          <a:lstStyle/>
          <a:p>
            <a:r>
              <a:rPr lang="zh-CN" altLang="en-US" dirty="0"/>
              <a:t>存储技术</a:t>
            </a:r>
            <a:r>
              <a:rPr lang="en-US" altLang="zh-CN" dirty="0"/>
              <a:t>: SRAM</a:t>
            </a:r>
            <a:endParaRPr lang="zh-CN" altLang="en-US" dirty="0"/>
          </a:p>
        </p:txBody>
      </p:sp>
    </p:spTree>
    <p:extLst>
      <p:ext uri="{BB962C8B-B14F-4D97-AF65-F5344CB8AC3E}">
        <p14:creationId xmlns:p14="http://schemas.microsoft.com/office/powerpoint/2010/main" val="11962947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zh-CN" dirty="0"/>
              <a:t>DRAM vs. SRAM</a:t>
            </a:r>
          </a:p>
        </p:txBody>
      </p:sp>
      <p:sp>
        <p:nvSpPr>
          <p:cNvPr id="37891" name="Content Placeholder 2"/>
          <p:cNvSpPr>
            <a:spLocks noGrp="1"/>
          </p:cNvSpPr>
          <p:nvPr>
            <p:ph idx="1"/>
          </p:nvPr>
        </p:nvSpPr>
        <p:spPr>
          <a:xfrm>
            <a:off x="490193" y="1110074"/>
            <a:ext cx="8182467" cy="5538376"/>
          </a:xfrm>
        </p:spPr>
        <p:txBody>
          <a:bodyPr/>
          <a:lstStyle/>
          <a:p>
            <a:pPr>
              <a:spcBef>
                <a:spcPts val="0"/>
              </a:spcBef>
              <a:spcAft>
                <a:spcPts val="600"/>
              </a:spcAft>
            </a:pPr>
            <a:r>
              <a:rPr lang="en-US" altLang="zh-CN" sz="2800" dirty="0"/>
              <a:t>DRAM</a:t>
            </a:r>
          </a:p>
          <a:p>
            <a:pPr marL="628650" lvl="1" indent="-265113" eaLnBrk="1" hangingPunct="1">
              <a:spcBef>
                <a:spcPts val="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访问速度较慢 </a:t>
            </a:r>
            <a:r>
              <a:rPr lang="en-US" altLang="zh-CN" kern="1200" dirty="0">
                <a:cs typeface="Calibri" panose="020F0502020204030204" pitchFamily="34" charset="0"/>
              </a:rPr>
              <a:t>(capacitor)</a:t>
            </a:r>
          </a:p>
          <a:p>
            <a:pPr marL="628650" lvl="1" indent="-265113" eaLnBrk="1" hangingPunct="1">
              <a:spcBef>
                <a:spcPts val="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存储密度大 </a:t>
            </a:r>
            <a:r>
              <a:rPr lang="en-US" altLang="zh-CN" kern="1200" dirty="0">
                <a:cs typeface="Calibri" panose="020F0502020204030204" pitchFamily="34" charset="0"/>
              </a:rPr>
              <a:t>(1T-1C cell)</a:t>
            </a:r>
          </a:p>
          <a:p>
            <a:pPr marL="628650" lvl="1" indent="-265113" eaLnBrk="1" hangingPunct="1">
              <a:spcBef>
                <a:spcPts val="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低开销</a:t>
            </a:r>
            <a:endParaRPr lang="en-US" altLang="zh-CN" kern="1200" dirty="0">
              <a:cs typeface="Calibri" panose="020F0502020204030204" pitchFamily="34" charset="0"/>
            </a:endParaRPr>
          </a:p>
          <a:p>
            <a:pPr marL="628650" lvl="1" indent="-265113" eaLnBrk="1" hangingPunct="1">
              <a:spcBef>
                <a:spcPts val="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需要刷新 </a:t>
            </a:r>
            <a:r>
              <a:rPr lang="en-US" altLang="zh-CN" kern="1200" dirty="0">
                <a:cs typeface="Calibri" panose="020F0502020204030204" pitchFamily="34" charset="0"/>
              </a:rPr>
              <a:t>(</a:t>
            </a:r>
            <a:r>
              <a:rPr lang="zh-CN" altLang="en-US" kern="1200" dirty="0">
                <a:cs typeface="Calibri" panose="020F0502020204030204" pitchFamily="34" charset="0"/>
              </a:rPr>
              <a:t>功耗、性能、电路复杂度</a:t>
            </a:r>
            <a:r>
              <a:rPr lang="en-US" altLang="zh-CN" kern="1200" dirty="0">
                <a:cs typeface="Calibri" panose="020F0502020204030204" pitchFamily="34" charset="0"/>
              </a:rPr>
              <a:t>)</a:t>
            </a:r>
          </a:p>
          <a:p>
            <a:pPr marL="628650" lvl="1" indent="-265113" eaLnBrk="1" hangingPunct="1">
              <a:spcBef>
                <a:spcPts val="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生产需要将</a:t>
            </a:r>
            <a:r>
              <a:rPr lang="en-US" altLang="zh-CN" kern="1200" dirty="0">
                <a:cs typeface="Calibri" panose="020F0502020204030204" pitchFamily="34" charset="0"/>
              </a:rPr>
              <a:t>capacitor</a:t>
            </a:r>
            <a:r>
              <a:rPr lang="zh-CN" altLang="en-US" kern="1200" dirty="0">
                <a:cs typeface="Calibri" panose="020F0502020204030204" pitchFamily="34" charset="0"/>
              </a:rPr>
              <a:t>和</a:t>
            </a:r>
            <a:r>
              <a:rPr lang="en-US" altLang="zh-CN" kern="1200" dirty="0">
                <a:cs typeface="Calibri" panose="020F0502020204030204" pitchFamily="34" charset="0"/>
              </a:rPr>
              <a:t>CMOS</a:t>
            </a:r>
            <a:r>
              <a:rPr lang="zh-CN" altLang="en-US" kern="1200" dirty="0">
                <a:cs typeface="Calibri" panose="020F0502020204030204" pitchFamily="34" charset="0"/>
              </a:rPr>
              <a:t>逻辑电路放一起</a:t>
            </a:r>
            <a:endParaRPr lang="en-US" altLang="zh-CN" kern="1200" dirty="0">
              <a:cs typeface="Calibri" panose="020F0502020204030204" pitchFamily="34" charset="0"/>
            </a:endParaRPr>
          </a:p>
          <a:p>
            <a:pPr>
              <a:spcBef>
                <a:spcPts val="0"/>
              </a:spcBef>
              <a:spcAft>
                <a:spcPts val="600"/>
              </a:spcAft>
            </a:pPr>
            <a:r>
              <a:rPr lang="en-US" altLang="zh-CN" sz="2800" dirty="0"/>
              <a:t>SRAM</a:t>
            </a:r>
          </a:p>
          <a:p>
            <a:pPr marL="628650" lvl="1" indent="-265113" eaLnBrk="1" hangingPunct="1">
              <a:spcBef>
                <a:spcPts val="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访问速度较快 </a:t>
            </a:r>
            <a:r>
              <a:rPr lang="en-US" altLang="zh-CN" kern="1200" dirty="0">
                <a:cs typeface="Calibri" panose="020F0502020204030204" pitchFamily="34" charset="0"/>
              </a:rPr>
              <a:t>(no capacitor)</a:t>
            </a:r>
          </a:p>
          <a:p>
            <a:pPr marL="628650" lvl="1" indent="-265113" eaLnBrk="1" hangingPunct="1">
              <a:spcBef>
                <a:spcPts val="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存储密度小 </a:t>
            </a:r>
            <a:r>
              <a:rPr lang="en-US" altLang="zh-CN" kern="1200" dirty="0">
                <a:cs typeface="Calibri" panose="020F0502020204030204" pitchFamily="34" charset="0"/>
              </a:rPr>
              <a:t>(6T cell)</a:t>
            </a:r>
          </a:p>
          <a:p>
            <a:pPr marL="628650" lvl="1" indent="-265113" eaLnBrk="1" hangingPunct="1">
              <a:spcBef>
                <a:spcPts val="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高开销</a:t>
            </a:r>
            <a:endParaRPr lang="en-US" altLang="zh-CN" kern="1200" dirty="0">
              <a:cs typeface="Calibri" panose="020F0502020204030204" pitchFamily="34" charset="0"/>
            </a:endParaRPr>
          </a:p>
          <a:p>
            <a:pPr marL="628650" lvl="1" indent="-265113" eaLnBrk="1" hangingPunct="1">
              <a:spcBef>
                <a:spcPts val="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不需要刷新</a:t>
            </a:r>
            <a:endParaRPr lang="en-US" altLang="zh-CN" kern="1200" dirty="0">
              <a:cs typeface="Calibri" panose="020F0502020204030204" pitchFamily="34" charset="0"/>
            </a:endParaRPr>
          </a:p>
          <a:p>
            <a:pPr marL="628650" lvl="1" indent="-265113" eaLnBrk="1" hangingPunct="1">
              <a:spcBef>
                <a:spcPts val="0"/>
              </a:spcBef>
              <a:spcAft>
                <a:spcPts val="600"/>
              </a:spcAft>
              <a:buClr>
                <a:schemeClr val="tx1"/>
              </a:buClr>
              <a:buFont typeface="Tahoma" panose="020B0604030504040204" pitchFamily="34" charset="0"/>
              <a:buChar char="−"/>
            </a:pPr>
            <a:r>
              <a:rPr lang="zh-CN" altLang="en-US" kern="1200" dirty="0">
                <a:cs typeface="Calibri" panose="020F0502020204030204" pitchFamily="34" charset="0"/>
              </a:rPr>
              <a:t>生产过程与</a:t>
            </a:r>
            <a:r>
              <a:rPr lang="en-US" altLang="zh-CN" kern="1200" dirty="0">
                <a:cs typeface="Calibri" panose="020F0502020204030204" pitchFamily="34" charset="0"/>
              </a:rPr>
              <a:t>CMOS</a:t>
            </a:r>
            <a:r>
              <a:rPr lang="zh-CN" altLang="en-US" kern="1200" dirty="0">
                <a:cs typeface="Calibri" panose="020F0502020204030204" pitchFamily="34" charset="0"/>
              </a:rPr>
              <a:t>逻辑兼容 </a:t>
            </a:r>
            <a:r>
              <a:rPr lang="en-US" altLang="zh-CN" kern="1200" dirty="0">
                <a:cs typeface="Calibri" panose="020F0502020204030204" pitchFamily="34" charset="0"/>
              </a:rPr>
              <a:t>(no capacitor)</a:t>
            </a:r>
          </a:p>
        </p:txBody>
      </p:sp>
    </p:spTree>
    <p:extLst>
      <p:ext uri="{BB962C8B-B14F-4D97-AF65-F5344CB8AC3E}">
        <p14:creationId xmlns:p14="http://schemas.microsoft.com/office/powerpoint/2010/main" val="37262469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mVmMTA2YmI5NmE1MDU3ZmE1Y2I3ZGVhNjA3YjFmZWIifQ=="/>
</p:tagLst>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lumMod val="20000"/>
            <a:lumOff val="80000"/>
          </a:schemeClr>
        </a:solidFill>
        <a:ln>
          <a:headEnd type="none" w="med" len="med"/>
          <a:tailEnd type="none" w="med" len="med"/>
        </a:ln>
      </a:spPr>
      <a:bodyPr vert="horz" wrap="square" lIns="91440" tIns="45720" rIns="91440" bIns="45720" numCol="1" rtlCol="0"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sz="2400" b="0" i="0" u="none" strike="noStrike" cap="none" normalizeH="0" baseline="0" dirty="0" smtClean="0">
            <a:ln>
              <a:noFill/>
            </a:ln>
            <a:solidFill>
              <a:schemeClr val="tx1"/>
            </a:solidFill>
            <a:effectLst/>
          </a:defRPr>
        </a:defPPr>
      </a:lstStyle>
      <a:style>
        <a:lnRef idx="2">
          <a:schemeClr val="accent6"/>
        </a:lnRef>
        <a:fillRef idx="1">
          <a:schemeClr val="lt1"/>
        </a:fillRef>
        <a:effectRef idx="0">
          <a:schemeClr val="accent6"/>
        </a:effectRef>
        <a:fontRef idx="minor">
          <a:schemeClr val="dk1"/>
        </a:fontRef>
      </a:style>
    </a:spDef>
    <a:lnDef>
      <a:spPr bwMode="auto">
        <a:solidFill>
          <a:schemeClr val="accent1"/>
        </a:solidFill>
        <a:ln w="25400" cap="flat" cmpd="sng" algn="ctr">
          <a:solidFill>
            <a:schemeClr val="tx2"/>
          </a:solidFill>
          <a:prstDash val="solid"/>
          <a:round/>
          <a:headEnd type="none" w="med" len="med"/>
          <a:tailEnd type="arrow"/>
        </a:ln>
      </a:spPr>
      <a:body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1790</Words>
  <Application>Microsoft Office PowerPoint</Application>
  <PresentationFormat>全屏显示(4:3)</PresentationFormat>
  <Paragraphs>307</Paragraphs>
  <Slides>27</Slides>
  <Notes>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华文行楷</vt:lpstr>
      <vt:lpstr>Symbol</vt:lpstr>
      <vt:lpstr>MS PGothic</vt:lpstr>
      <vt:lpstr>宋体</vt:lpstr>
      <vt:lpstr>微软雅黑</vt:lpstr>
      <vt:lpstr>Calibri</vt:lpstr>
      <vt:lpstr>MS PGothic</vt:lpstr>
      <vt:lpstr>Wingdings</vt:lpstr>
      <vt:lpstr>Arial</vt:lpstr>
      <vt:lpstr>Tahoma</vt:lpstr>
      <vt:lpstr>Times New Roman</vt:lpstr>
      <vt:lpstr>Tw Cen MT</vt:lpstr>
      <vt:lpstr>Default Design</vt:lpstr>
      <vt:lpstr>计算机体系结构</vt:lpstr>
      <vt:lpstr>存储器 (程序员视角) </vt:lpstr>
      <vt:lpstr>虚拟和物理存储器</vt:lpstr>
      <vt:lpstr>理想的存储器具备什么特性？</vt:lpstr>
      <vt:lpstr>现代计算系统中的存储器</vt:lpstr>
      <vt:lpstr>理想 vs 现实</vt:lpstr>
      <vt:lpstr>存储技术: DRAM</vt:lpstr>
      <vt:lpstr>存储技术: SRAM</vt:lpstr>
      <vt:lpstr>DRAM vs. SRAM</vt:lpstr>
      <vt:lpstr>问题分析</vt:lpstr>
      <vt:lpstr>为什么采用存储层次架构?</vt:lpstr>
      <vt:lpstr>存储层次架构</vt:lpstr>
      <vt:lpstr>存储层次架构</vt:lpstr>
      <vt:lpstr>局部性原理</vt:lpstr>
      <vt:lpstr>访存行为的局部性</vt:lpstr>
      <vt:lpstr>高速缓存基础</vt:lpstr>
      <vt:lpstr>高速缓存基础</vt:lpstr>
      <vt:lpstr>流水线中的高速缓存</vt:lpstr>
      <vt:lpstr>高速缓存的管理</vt:lpstr>
      <vt:lpstr>现代存储层次架构</vt:lpstr>
      <vt:lpstr>访存延迟分析</vt:lpstr>
      <vt:lpstr>存储层级设计考虑</vt:lpstr>
      <vt:lpstr>高速缓存基础和操作</vt:lpstr>
      <vt:lpstr>高速缓存</vt:lpstr>
      <vt:lpstr>高速缓存</vt:lpstr>
      <vt:lpstr>缓存的抽象和评估指标</vt:lpstr>
      <vt:lpstr>下一个主题  高速缓冲存储器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2013-10-18T04:54:00Z</dcterms:created>
  <dcterms:modified xsi:type="dcterms:W3CDTF">2022-11-30T13:55:00Z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3AB3F859501A4FFA831B5F550C0FB638</vt:lpwstr>
  </property>
  <property fmtid="{D5CDD505-2E9C-101B-9397-08002B2CF9AE}" pid="3" name="KSOProductBuildVer">
    <vt:lpwstr>2052-11.1.0.12313</vt:lpwstr>
  </property>
</Properties>
</file>