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5" r:id="rId1"/>
  </p:sldMasterIdLst>
  <p:notesMasterIdLst>
    <p:notesMasterId r:id="rId32"/>
  </p:notesMasterIdLst>
  <p:handoutMasterIdLst>
    <p:handoutMasterId r:id="rId33"/>
  </p:handoutMasterIdLst>
  <p:sldIdLst>
    <p:sldId id="1014" r:id="rId2"/>
    <p:sldId id="1015" r:id="rId3"/>
    <p:sldId id="401" r:id="rId4"/>
    <p:sldId id="1016" r:id="rId5"/>
    <p:sldId id="403" r:id="rId6"/>
    <p:sldId id="1017" r:id="rId7"/>
    <p:sldId id="1018" r:id="rId8"/>
    <p:sldId id="1019" r:id="rId9"/>
    <p:sldId id="407" r:id="rId10"/>
    <p:sldId id="408" r:id="rId11"/>
    <p:sldId id="409" r:id="rId12"/>
    <p:sldId id="1020" r:id="rId13"/>
    <p:sldId id="1021" r:id="rId14"/>
    <p:sldId id="419" r:id="rId15"/>
    <p:sldId id="1022" r:id="rId16"/>
    <p:sldId id="1023" r:id="rId17"/>
    <p:sldId id="422" r:id="rId18"/>
    <p:sldId id="1024" r:id="rId19"/>
    <p:sldId id="426" r:id="rId20"/>
    <p:sldId id="1026" r:id="rId21"/>
    <p:sldId id="1028" r:id="rId22"/>
    <p:sldId id="1029" r:id="rId23"/>
    <p:sldId id="1030" r:id="rId24"/>
    <p:sldId id="432" r:id="rId25"/>
    <p:sldId id="433" r:id="rId26"/>
    <p:sldId id="434" r:id="rId27"/>
    <p:sldId id="435" r:id="rId28"/>
    <p:sldId id="436" r:id="rId29"/>
    <p:sldId id="404" r:id="rId30"/>
    <p:sldId id="6828" r:id="rId31"/>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1577" autoAdjust="0"/>
  </p:normalViewPr>
  <p:slideViewPr>
    <p:cSldViewPr>
      <p:cViewPr varScale="1">
        <p:scale>
          <a:sx n="69" d="100"/>
          <a:sy n="69" d="100"/>
        </p:scale>
        <p:origin x="171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66DD694-EC1C-48B0-A94F-FDBEAC6E1E3E}" type="datetimeFigureOut">
              <a:rPr lang="zh-CN" altLang="en-US" smtClean="0"/>
              <a:t>2022/12/7</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12/7/2022</a:t>
            </a:fld>
            <a:endParaRPr lang="en-US" altLang="zh-C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7571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10</a:t>
            </a:fld>
            <a:endParaRPr lang="en-US" altLang="zh-CN"/>
          </a:p>
        </p:txBody>
      </p:sp>
    </p:spTree>
    <p:extLst>
      <p:ext uri="{BB962C8B-B14F-4D97-AF65-F5344CB8AC3E}">
        <p14:creationId xmlns:p14="http://schemas.microsoft.com/office/powerpoint/2010/main" val="129466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9407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12</a:t>
            </a:fld>
            <a:endParaRPr lang="en-US" altLang="zh-CN"/>
          </a:p>
        </p:txBody>
      </p:sp>
    </p:spTree>
    <p:extLst>
      <p:ext uri="{BB962C8B-B14F-4D97-AF65-F5344CB8AC3E}">
        <p14:creationId xmlns:p14="http://schemas.microsoft.com/office/powerpoint/2010/main" val="424651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13</a:t>
            </a:fld>
            <a:endParaRPr lang="en-US" altLang="zh-CN"/>
          </a:p>
        </p:txBody>
      </p:sp>
    </p:spTree>
    <p:extLst>
      <p:ext uri="{BB962C8B-B14F-4D97-AF65-F5344CB8AC3E}">
        <p14:creationId xmlns:p14="http://schemas.microsoft.com/office/powerpoint/2010/main" val="233720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14</a:t>
            </a:fld>
            <a:endParaRPr lang="en-US" altLang="zh-CN"/>
          </a:p>
        </p:txBody>
      </p:sp>
    </p:spTree>
    <p:extLst>
      <p:ext uri="{BB962C8B-B14F-4D97-AF65-F5344CB8AC3E}">
        <p14:creationId xmlns:p14="http://schemas.microsoft.com/office/powerpoint/2010/main" val="2391912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15</a:t>
            </a:fld>
            <a:endParaRPr lang="en-US" altLang="zh-CN"/>
          </a:p>
        </p:txBody>
      </p:sp>
    </p:spTree>
    <p:extLst>
      <p:ext uri="{BB962C8B-B14F-4D97-AF65-F5344CB8AC3E}">
        <p14:creationId xmlns:p14="http://schemas.microsoft.com/office/powerpoint/2010/main" val="2417689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16</a:t>
            </a:fld>
            <a:endParaRPr lang="en-US" altLang="zh-CN"/>
          </a:p>
        </p:txBody>
      </p:sp>
    </p:spTree>
    <p:extLst>
      <p:ext uri="{BB962C8B-B14F-4D97-AF65-F5344CB8AC3E}">
        <p14:creationId xmlns:p14="http://schemas.microsoft.com/office/powerpoint/2010/main" val="3901999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17</a:t>
            </a:fld>
            <a:endParaRPr lang="en-US" altLang="zh-CN"/>
          </a:p>
        </p:txBody>
      </p:sp>
    </p:spTree>
    <p:extLst>
      <p:ext uri="{BB962C8B-B14F-4D97-AF65-F5344CB8AC3E}">
        <p14:creationId xmlns:p14="http://schemas.microsoft.com/office/powerpoint/2010/main" val="185838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只写了</a:t>
            </a:r>
            <a:r>
              <a:rPr lang="en-US" altLang="zh-CN" dirty="0"/>
              <a:t>64B</a:t>
            </a:r>
            <a:r>
              <a:rPr lang="zh-CN" altLang="en-US" dirty="0"/>
              <a:t>中的</a:t>
            </a:r>
            <a:r>
              <a:rPr lang="en-US" altLang="zh-CN" dirty="0"/>
              <a:t>64</a:t>
            </a:r>
            <a:r>
              <a:rPr lang="zh-CN" altLang="en-US" dirty="0"/>
              <a:t>个</a:t>
            </a:r>
            <a:r>
              <a:rPr lang="en-US" altLang="zh-CN" dirty="0"/>
              <a:t>bit</a:t>
            </a:r>
          </a:p>
          <a:p>
            <a:r>
              <a:rPr lang="zh-CN" altLang="en-US" dirty="0"/>
              <a:t>写分配：数据其他部分需要读上来</a:t>
            </a:r>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18</a:t>
            </a:fld>
            <a:endParaRPr lang="en-US" altLang="zh-CN"/>
          </a:p>
        </p:txBody>
      </p:sp>
    </p:spTree>
    <p:extLst>
      <p:ext uri="{BB962C8B-B14F-4D97-AF65-F5344CB8AC3E}">
        <p14:creationId xmlns:p14="http://schemas.microsoft.com/office/powerpoint/2010/main" val="2476655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资源冲突</a:t>
            </a:r>
            <a:endParaRPr lang="en-US" altLang="zh-CN" dirty="0"/>
          </a:p>
          <a:p>
            <a:r>
              <a:rPr lang="zh-CN" altLang="en-US" sz="1200" dirty="0"/>
              <a:t>一级缓存：指令和数据在流水</a:t>
            </a:r>
            <a:r>
              <a:rPr lang="en-US" altLang="zh-CN" sz="1200" dirty="0"/>
              <a:t>(pipeline)</a:t>
            </a:r>
            <a:r>
              <a:rPr lang="zh-CN" altLang="en-US" sz="1200" dirty="0"/>
              <a:t>的不同阶段</a:t>
            </a:r>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19</a:t>
            </a:fld>
            <a:endParaRPr lang="en-US" altLang="zh-CN"/>
          </a:p>
        </p:txBody>
      </p:sp>
    </p:spTree>
    <p:extLst>
      <p:ext uri="{BB962C8B-B14F-4D97-AF65-F5344CB8AC3E}">
        <p14:creationId xmlns:p14="http://schemas.microsoft.com/office/powerpoint/2010/main" val="263050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a:t>
            </a:fld>
            <a:endParaRPr lang="en-US" altLang="zh-CN"/>
          </a:p>
        </p:txBody>
      </p:sp>
    </p:spTree>
    <p:extLst>
      <p:ext uri="{BB962C8B-B14F-4D97-AF65-F5344CB8AC3E}">
        <p14:creationId xmlns:p14="http://schemas.microsoft.com/office/powerpoint/2010/main" val="2568471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20</a:t>
            </a:fld>
            <a:endParaRPr lang="en-US" altLang="zh-CN"/>
          </a:p>
        </p:txBody>
      </p:sp>
    </p:spTree>
    <p:extLst>
      <p:ext uri="{BB962C8B-B14F-4D97-AF65-F5344CB8AC3E}">
        <p14:creationId xmlns:p14="http://schemas.microsoft.com/office/powerpoint/2010/main" val="213963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21</a:t>
            </a:fld>
            <a:endParaRPr lang="en-US" altLang="zh-CN"/>
          </a:p>
        </p:txBody>
      </p:sp>
    </p:spTree>
    <p:extLst>
      <p:ext uri="{BB962C8B-B14F-4D97-AF65-F5344CB8AC3E}">
        <p14:creationId xmlns:p14="http://schemas.microsoft.com/office/powerpoint/2010/main" val="2913066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随机访问：则缓存大小对</a:t>
            </a:r>
            <a:r>
              <a:rPr lang="en-US" altLang="zh-CN" dirty="0"/>
              <a:t>hit rate</a:t>
            </a:r>
            <a:r>
              <a:rPr lang="zh-CN" altLang="en-US" dirty="0"/>
              <a:t>没影响了</a:t>
            </a:r>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22</a:t>
            </a:fld>
            <a:endParaRPr lang="en-US" altLang="zh-CN"/>
          </a:p>
        </p:txBody>
      </p:sp>
    </p:spTree>
    <p:extLst>
      <p:ext uri="{BB962C8B-B14F-4D97-AF65-F5344CB8AC3E}">
        <p14:creationId xmlns:p14="http://schemas.microsoft.com/office/powerpoint/2010/main" val="936204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23</a:t>
            </a:fld>
            <a:endParaRPr lang="en-US" altLang="zh-CN"/>
          </a:p>
        </p:txBody>
      </p:sp>
    </p:spTree>
    <p:extLst>
      <p:ext uri="{BB962C8B-B14F-4D97-AF65-F5344CB8AC3E}">
        <p14:creationId xmlns:p14="http://schemas.microsoft.com/office/powerpoint/2010/main" val="4185956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FF0000"/>
                </a:solidFill>
              </a:rPr>
              <a:t>sub-blocking</a:t>
            </a:r>
            <a:r>
              <a:rPr lang="zh-CN" altLang="en-US" sz="1200" dirty="0">
                <a:solidFill>
                  <a:srgbClr val="FF0000"/>
                </a:solidFill>
              </a:rPr>
              <a:t>方案可以更灵活的处理大的</a:t>
            </a:r>
            <a:r>
              <a:rPr lang="en-US" altLang="zh-CN" sz="1200" dirty="0">
                <a:solidFill>
                  <a:srgbClr val="FF0000"/>
                </a:solidFill>
              </a:rPr>
              <a:t>block</a:t>
            </a:r>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24</a:t>
            </a:fld>
            <a:endParaRPr lang="en-US" altLang="zh-CN"/>
          </a:p>
        </p:txBody>
      </p:sp>
    </p:spTree>
    <p:extLst>
      <p:ext uri="{BB962C8B-B14F-4D97-AF65-F5344CB8AC3E}">
        <p14:creationId xmlns:p14="http://schemas.microsoft.com/office/powerpoint/2010/main" val="750383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答案</a:t>
            </a:r>
            <a:r>
              <a:rPr lang="en-US" altLang="zh-CN" dirty="0"/>
              <a:t>No</a:t>
            </a:r>
            <a:r>
              <a:rPr lang="zh-CN" altLang="en-US" dirty="0"/>
              <a:t>：</a:t>
            </a:r>
            <a:r>
              <a:rPr lang="en-US" altLang="zh-CN" dirty="0"/>
              <a:t>the associativity is not indexing into the cache, how many blocks can be present in the same index</a:t>
            </a:r>
            <a:endParaRPr lang="zh-CN" altLang="zh-CN" dirty="0"/>
          </a:p>
        </p:txBody>
      </p:sp>
    </p:spTree>
    <p:extLst>
      <p:ext uri="{BB962C8B-B14F-4D97-AF65-F5344CB8AC3E}">
        <p14:creationId xmlns:p14="http://schemas.microsoft.com/office/powerpoint/2010/main" val="4116625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548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27</a:t>
            </a:fld>
            <a:endParaRPr lang="en-US" altLang="zh-CN"/>
          </a:p>
        </p:txBody>
      </p:sp>
    </p:spTree>
    <p:extLst>
      <p:ext uri="{BB962C8B-B14F-4D97-AF65-F5344CB8AC3E}">
        <p14:creationId xmlns:p14="http://schemas.microsoft.com/office/powerpoint/2010/main" val="2889654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28</a:t>
            </a:fld>
            <a:endParaRPr lang="en-US" altLang="zh-CN"/>
          </a:p>
        </p:txBody>
      </p:sp>
    </p:spTree>
    <p:extLst>
      <p:ext uri="{BB962C8B-B14F-4D97-AF65-F5344CB8AC3E}">
        <p14:creationId xmlns:p14="http://schemas.microsoft.com/office/powerpoint/2010/main" val="463308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29</a:t>
            </a:fld>
            <a:endParaRPr lang="en-US" altLang="zh-CN"/>
          </a:p>
        </p:txBody>
      </p:sp>
    </p:spTree>
    <p:extLst>
      <p:ext uri="{BB962C8B-B14F-4D97-AF65-F5344CB8AC3E}">
        <p14:creationId xmlns:p14="http://schemas.microsoft.com/office/powerpoint/2010/main" val="32632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个</a:t>
            </a:r>
            <a:r>
              <a:rPr lang="en-US" altLang="zh-CN" dirty="0"/>
              <a:t>block</a:t>
            </a:r>
            <a:r>
              <a:rPr lang="zh-CN" altLang="en-US" dirty="0"/>
              <a:t>大小为</a:t>
            </a:r>
            <a:r>
              <a:rPr lang="en-US" altLang="zh-CN" dirty="0"/>
              <a:t>8bytes</a:t>
            </a:r>
            <a:endParaRPr lang="zh-CN" altLang="en-US" dirty="0"/>
          </a:p>
        </p:txBody>
      </p:sp>
    </p:spTree>
    <p:extLst>
      <p:ext uri="{BB962C8B-B14F-4D97-AF65-F5344CB8AC3E}">
        <p14:creationId xmlns:p14="http://schemas.microsoft.com/office/powerpoint/2010/main" val="4097928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4</a:t>
            </a:fld>
            <a:endParaRPr lang="en-US" altLang="zh-CN"/>
          </a:p>
        </p:txBody>
      </p:sp>
    </p:spTree>
    <p:extLst>
      <p:ext uri="{BB962C8B-B14F-4D97-AF65-F5344CB8AC3E}">
        <p14:creationId xmlns:p14="http://schemas.microsoft.com/office/powerpoint/2010/main" val="325179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5</a:t>
            </a:fld>
            <a:endParaRPr lang="en-US" altLang="zh-CN"/>
          </a:p>
        </p:txBody>
      </p:sp>
    </p:spTree>
    <p:extLst>
      <p:ext uri="{BB962C8B-B14F-4D97-AF65-F5344CB8AC3E}">
        <p14:creationId xmlns:p14="http://schemas.microsoft.com/office/powerpoint/2010/main" val="98192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6</a:t>
            </a:fld>
            <a:endParaRPr lang="en-US" altLang="zh-CN"/>
          </a:p>
        </p:txBody>
      </p:sp>
    </p:spTree>
    <p:extLst>
      <p:ext uri="{BB962C8B-B14F-4D97-AF65-F5344CB8AC3E}">
        <p14:creationId xmlns:p14="http://schemas.microsoft.com/office/powerpoint/2010/main" val="39161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7</a:t>
            </a:fld>
            <a:endParaRPr lang="en-US" altLang="zh-CN"/>
          </a:p>
        </p:txBody>
      </p:sp>
    </p:spTree>
    <p:extLst>
      <p:ext uri="{BB962C8B-B14F-4D97-AF65-F5344CB8AC3E}">
        <p14:creationId xmlns:p14="http://schemas.microsoft.com/office/powerpoint/2010/main" val="3714335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8</a:t>
            </a:fld>
            <a:endParaRPr lang="en-US" altLang="zh-CN"/>
          </a:p>
        </p:txBody>
      </p:sp>
    </p:spTree>
    <p:extLst>
      <p:ext uri="{BB962C8B-B14F-4D97-AF65-F5344CB8AC3E}">
        <p14:creationId xmlns:p14="http://schemas.microsoft.com/office/powerpoint/2010/main" val="43394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9</a:t>
            </a:fld>
            <a:endParaRPr lang="en-US" altLang="zh-CN"/>
          </a:p>
        </p:txBody>
      </p:sp>
    </p:spTree>
    <p:extLst>
      <p:ext uri="{BB962C8B-B14F-4D97-AF65-F5344CB8AC3E}">
        <p14:creationId xmlns:p14="http://schemas.microsoft.com/office/powerpoint/2010/main" val="19196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93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Rectangle 12"/>
          <p:cNvSpPr>
            <a:spLocks noGrp="1" noChangeArrowheads="1"/>
          </p:cNvSpPr>
          <p:nvPr>
            <p:ph type="sldNum" sz="quarter" idx="12"/>
          </p:nvPr>
        </p:nvSpPr>
        <p:spPr>
          <a:xfrm>
            <a:off x="8686800" y="6494463"/>
            <a:ext cx="427290" cy="211137"/>
          </a:xfrm>
        </p:spPr>
        <p:txBody>
          <a:bodyPr/>
          <a:lstStyle>
            <a:lvl1pPr algn="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209386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Rectangle 10"/>
          <p:cNvSpPr>
            <a:spLocks noGrp="1" noChangeArrowheads="1"/>
          </p:cNvSpPr>
          <p:nvPr>
            <p:ph type="dt" sz="half" idx="10"/>
          </p:nvPr>
        </p:nvSpPr>
        <p:spPr/>
        <p:txBody>
          <a:bodyPr/>
          <a:lstStyle>
            <a:lvl1pPr>
              <a:defRPr/>
            </a:lvl1pPr>
          </a:lstStyle>
          <a:p>
            <a:endParaRPr lang="en-US" altLang="en-US" dirty="0"/>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extLst>
      <p:ext uri="{BB962C8B-B14F-4D97-AF65-F5344CB8AC3E}">
        <p14:creationId xmlns:p14="http://schemas.microsoft.com/office/powerpoint/2010/main" val="37844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en-US" dirty="0"/>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73662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94697460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hdr="0" ft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m5.org/documentation/general_docs/memory_system/replacement_polici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1BD75D1-1D18-4BD5-B192-92992BA6DD64}"/>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1" name="Rectangle 3">
            <a:extLst>
              <a:ext uri="{FF2B5EF4-FFF2-40B4-BE49-F238E27FC236}">
                <a16:creationId xmlns:a16="http://schemas.microsoft.com/office/drawing/2014/main" id="{759240A4-A6CF-4E1F-BD84-903A92275085}"/>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latin typeface="微软雅黑" panose="020B0503020204020204" pitchFamily="34" charset="-122"/>
                <a:ea typeface="微软雅黑" panose="020B0503020204020204" pitchFamily="34" charset="-122"/>
              </a:rPr>
              <a:t>10. </a:t>
            </a:r>
            <a:r>
              <a:rPr lang="zh-CN" altLang="en-US" sz="3600" dirty="0">
                <a:solidFill>
                  <a:schemeClr val="tx1"/>
                </a:solidFill>
                <a:latin typeface="微软雅黑" panose="020B0503020204020204" pitchFamily="34" charset="-122"/>
                <a:ea typeface="微软雅黑" panose="020B0503020204020204" pitchFamily="34" charset="-122"/>
              </a:rPr>
              <a:t>高速缓冲存储器</a:t>
            </a:r>
            <a:endParaRPr lang="zh-CN" altLang="en-US" sz="1400" b="1" dirty="0"/>
          </a:p>
          <a:p>
            <a:pPr eaLnBrk="1" hangingPunct="1">
              <a:buFontTx/>
              <a:buNone/>
            </a:pPr>
            <a:endParaRPr lang="en-US" altLang="en-US" sz="3600" baseline="30000" dirty="0"/>
          </a:p>
        </p:txBody>
      </p:sp>
      <p:sp>
        <p:nvSpPr>
          <p:cNvPr id="12" name="Text Box 4">
            <a:extLst>
              <a:ext uri="{FF2B5EF4-FFF2-40B4-BE49-F238E27FC236}">
                <a16:creationId xmlns:a16="http://schemas.microsoft.com/office/drawing/2014/main" id="{E5AD6330-8A85-4914-9618-0A390BA3F29B}"/>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3713F3F-8F58-4988-86B5-E0DDF7E1FEFB}"/>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457200" y="116632"/>
            <a:ext cx="8229600" cy="922114"/>
          </a:xfrm>
        </p:spPr>
        <p:txBody>
          <a:bodyPr/>
          <a:lstStyle/>
          <a:p>
            <a:r>
              <a:rPr lang="en-US" altLang="zh-CN" dirty="0"/>
              <a:t>Replacement </a:t>
            </a:r>
            <a:r>
              <a:rPr lang="zh-CN" altLang="en-US" dirty="0"/>
              <a:t>策略</a:t>
            </a:r>
            <a:endParaRPr lang="en-US" altLang="zh-CN" dirty="0"/>
          </a:p>
        </p:txBody>
      </p:sp>
      <p:sp>
        <p:nvSpPr>
          <p:cNvPr id="3" name="Content Placeholder 2"/>
          <p:cNvSpPr>
            <a:spLocks noGrp="1"/>
          </p:cNvSpPr>
          <p:nvPr>
            <p:ph idx="1"/>
          </p:nvPr>
        </p:nvSpPr>
        <p:spPr>
          <a:xfrm>
            <a:off x="457200" y="996950"/>
            <a:ext cx="8229600" cy="5194300"/>
          </a:xfrm>
        </p:spPr>
        <p:txBody>
          <a:bodyPr/>
          <a:lstStyle/>
          <a:p>
            <a:r>
              <a:rPr lang="zh-CN" altLang="en-US" sz="2800" dirty="0">
                <a:solidFill>
                  <a:schemeClr val="tx1">
                    <a:lumMod val="95000"/>
                    <a:lumOff val="5000"/>
                  </a:schemeClr>
                </a:solidFill>
              </a:rPr>
              <a:t>当发生缓存缺失并且目标</a:t>
            </a:r>
            <a:r>
              <a:rPr lang="en-US" altLang="zh-CN" sz="2800" dirty="0">
                <a:solidFill>
                  <a:schemeClr val="tx1">
                    <a:lumMod val="95000"/>
                    <a:lumOff val="5000"/>
                  </a:schemeClr>
                </a:solidFill>
              </a:rPr>
              <a:t>set</a:t>
            </a:r>
            <a:r>
              <a:rPr lang="zh-CN" altLang="en-US" sz="2800" dirty="0">
                <a:solidFill>
                  <a:schemeClr val="tx1">
                    <a:lumMod val="95000"/>
                    <a:lumOff val="5000"/>
                  </a:schemeClr>
                </a:solidFill>
              </a:rPr>
              <a:t>满的时候</a:t>
            </a:r>
            <a:r>
              <a:rPr lang="zh-CN" altLang="en-US" sz="2800" dirty="0" smtClean="0">
                <a:solidFill>
                  <a:schemeClr val="tx1">
                    <a:lumMod val="95000"/>
                    <a:lumOff val="5000"/>
                  </a:schemeClr>
                </a:solidFill>
              </a:rPr>
              <a:t>，需要询问</a:t>
            </a:r>
            <a:r>
              <a:rPr lang="en-US" altLang="zh-CN" sz="2800" dirty="0" smtClean="0">
                <a:solidFill>
                  <a:schemeClr val="tx1">
                    <a:lumMod val="95000"/>
                    <a:lumOff val="5000"/>
                  </a:schemeClr>
                </a:solidFill>
              </a:rPr>
              <a:t>replacement</a:t>
            </a:r>
            <a:r>
              <a:rPr lang="zh-CN" altLang="en-US" sz="2800" dirty="0" smtClean="0">
                <a:solidFill>
                  <a:schemeClr val="tx1">
                    <a:lumMod val="95000"/>
                    <a:lumOff val="5000"/>
                  </a:schemeClr>
                </a:solidFill>
              </a:rPr>
              <a:t>策略来替换</a:t>
            </a:r>
            <a:r>
              <a:rPr lang="en-US" altLang="zh-CN" sz="2800" dirty="0" smtClean="0">
                <a:solidFill>
                  <a:schemeClr val="tx1">
                    <a:lumMod val="95000"/>
                    <a:lumOff val="5000"/>
                  </a:schemeClr>
                </a:solidFill>
              </a:rPr>
              <a:t>block</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优先踢出</a:t>
            </a:r>
            <a:r>
              <a:rPr lang="en-US" altLang="zh-CN" kern="1200" dirty="0" smtClean="0">
                <a:cs typeface="Calibri" panose="020F0502020204030204" pitchFamily="34" charset="0"/>
              </a:rPr>
              <a:t>set</a:t>
            </a:r>
            <a:r>
              <a:rPr lang="zh-CN" altLang="en-US" kern="1200" dirty="0" smtClean="0">
                <a:cs typeface="Calibri" panose="020F0502020204030204" pitchFamily="34" charset="0"/>
              </a:rPr>
              <a:t>内的任何</a:t>
            </a:r>
            <a:r>
              <a:rPr lang="en-US" altLang="zh-CN" kern="1200" dirty="0">
                <a:cs typeface="Calibri" panose="020F0502020204030204" pitchFamily="34" charset="0"/>
              </a:rPr>
              <a:t>invalid </a:t>
            </a:r>
            <a:r>
              <a:rPr lang="en-US" altLang="zh-CN" kern="1200" dirty="0" smtClean="0">
                <a:cs typeface="Calibri" panose="020F0502020204030204" pitchFamily="34" charset="0"/>
              </a:rPr>
              <a:t>block</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若</a:t>
            </a:r>
            <a:r>
              <a:rPr lang="en-US" altLang="zh-CN" kern="1200" dirty="0">
                <a:cs typeface="Calibri" panose="020F0502020204030204" pitchFamily="34" charset="0"/>
              </a:rPr>
              <a:t>set</a:t>
            </a:r>
            <a:r>
              <a:rPr lang="zh-CN" altLang="en-US" kern="1200" dirty="0">
                <a:cs typeface="Calibri" panose="020F0502020204030204" pitchFamily="34" charset="0"/>
              </a:rPr>
              <a:t>内所有</a:t>
            </a:r>
            <a:r>
              <a:rPr lang="en-US" altLang="zh-CN" kern="1200" dirty="0">
                <a:cs typeface="Calibri" panose="020F0502020204030204" pitchFamily="34" charset="0"/>
              </a:rPr>
              <a:t>block</a:t>
            </a:r>
            <a:r>
              <a:rPr lang="zh-CN" altLang="en-US" kern="1200" dirty="0">
                <a:cs typeface="Calibri" panose="020F0502020204030204" pitchFamily="34" charset="0"/>
              </a:rPr>
              <a:t>均</a:t>
            </a:r>
            <a:r>
              <a:rPr lang="en-US" altLang="zh-CN" kern="1200" dirty="0">
                <a:cs typeface="Calibri" panose="020F0502020204030204" pitchFamily="34" charset="0"/>
              </a:rPr>
              <a:t>valid</a:t>
            </a:r>
            <a:r>
              <a:rPr lang="zh-CN" altLang="en-US" kern="1200" dirty="0">
                <a:cs typeface="Calibri" panose="020F0502020204030204" pitchFamily="34" charset="0"/>
              </a:rPr>
              <a:t>，询问</a:t>
            </a:r>
            <a:r>
              <a:rPr lang="en-US" altLang="zh-CN" kern="1200" dirty="0">
                <a:cs typeface="Calibri" panose="020F0502020204030204" pitchFamily="34" charset="0"/>
              </a:rPr>
              <a:t>replacement</a:t>
            </a:r>
            <a:r>
              <a:rPr lang="zh-CN" altLang="en-US" kern="1200" dirty="0">
                <a:cs typeface="Calibri" panose="020F0502020204030204" pitchFamily="34" charset="0"/>
              </a:rPr>
              <a:t>策略：</a:t>
            </a:r>
            <a:endParaRPr lang="en-US" altLang="zh-CN" kern="1200" dirty="0">
              <a:cs typeface="Calibri" panose="020F0502020204030204" pitchFamily="34" charset="0"/>
            </a:endParaRPr>
          </a:p>
          <a:p>
            <a:pPr lvl="2">
              <a:buFont typeface="Arial" panose="020B0604020202020204" pitchFamily="34" charset="0"/>
              <a:buChar char="•"/>
            </a:pPr>
            <a:r>
              <a:rPr lang="en-US" altLang="zh-CN" sz="2000" dirty="0"/>
              <a:t>Random</a:t>
            </a:r>
          </a:p>
          <a:p>
            <a:pPr lvl="2">
              <a:buFont typeface="Arial" panose="020B0604020202020204" pitchFamily="34" charset="0"/>
              <a:buChar char="•"/>
            </a:pPr>
            <a:r>
              <a:rPr lang="en-US" altLang="zh-CN" sz="2000" dirty="0"/>
              <a:t>FIFO</a:t>
            </a:r>
          </a:p>
          <a:p>
            <a:pPr lvl="2">
              <a:buFont typeface="Arial" panose="020B0604020202020204" pitchFamily="34" charset="0"/>
              <a:buChar char="•"/>
            </a:pPr>
            <a:r>
              <a:rPr lang="en-US" altLang="zh-CN" sz="2000" b="1" dirty="0">
                <a:solidFill>
                  <a:srgbClr val="FF0000"/>
                </a:solidFill>
              </a:rPr>
              <a:t>LRU: Least recently used (how to implement?)</a:t>
            </a:r>
          </a:p>
          <a:p>
            <a:pPr lvl="2">
              <a:buFont typeface="Arial" panose="020B0604020202020204" pitchFamily="34" charset="0"/>
              <a:buChar char="•"/>
            </a:pPr>
            <a:r>
              <a:rPr lang="en-US" altLang="zh-CN" sz="2000" dirty="0"/>
              <a:t>NRU: Not most recently used</a:t>
            </a:r>
          </a:p>
          <a:p>
            <a:pPr lvl="2">
              <a:buFont typeface="Arial" panose="020B0604020202020204" pitchFamily="34" charset="0"/>
              <a:buChar char="•"/>
            </a:pPr>
            <a:r>
              <a:rPr lang="en-US" altLang="zh-CN" sz="2000" dirty="0"/>
              <a:t>LFU: Least frequently used?</a:t>
            </a:r>
          </a:p>
          <a:p>
            <a:pPr lvl="2">
              <a:buFont typeface="Arial" panose="020B0604020202020204" pitchFamily="34" charset="0"/>
              <a:buChar char="•"/>
            </a:pPr>
            <a:r>
              <a:rPr lang="en-US" altLang="zh-CN" sz="2000" dirty="0"/>
              <a:t>Least costly to re-fetch?</a:t>
            </a:r>
          </a:p>
          <a:p>
            <a:pPr lvl="3">
              <a:buFont typeface="Arial" panose="020B0604020202020204" pitchFamily="34" charset="0"/>
              <a:buChar char="•"/>
            </a:pPr>
            <a:r>
              <a:rPr lang="en-US" altLang="zh-CN" dirty="0"/>
              <a:t>Why would memory accesses have different cost?</a:t>
            </a:r>
          </a:p>
          <a:p>
            <a:pPr lvl="2">
              <a:buFont typeface="Arial" panose="020B0604020202020204" pitchFamily="34" charset="0"/>
              <a:buChar char="•"/>
            </a:pPr>
            <a:r>
              <a:rPr lang="en-US" altLang="zh-CN" sz="2000" dirty="0"/>
              <a:t>Hybrid replacement policies</a:t>
            </a:r>
          </a:p>
          <a:p>
            <a:pPr lvl="2">
              <a:buFont typeface="Arial" panose="020B0604020202020204" pitchFamily="34" charset="0"/>
              <a:buChar char="•"/>
            </a:pPr>
            <a:r>
              <a:rPr lang="en-US" altLang="zh-CN" sz="2000" dirty="0"/>
              <a:t>Optimal replacement policy? </a:t>
            </a:r>
          </a:p>
          <a:p>
            <a:pPr lvl="2"/>
            <a:endParaRPr lang="en-US" altLang="zh-CN" dirty="0"/>
          </a:p>
          <a:p>
            <a:endParaRPr lang="en-US" altLang="zh-CN" dirty="0"/>
          </a:p>
          <a:p>
            <a:pPr lvl="2"/>
            <a:endParaRPr lang="en-US" altLang="zh-CN" dirty="0"/>
          </a:p>
        </p:txBody>
      </p:sp>
      <p:sp>
        <p:nvSpPr>
          <p:cNvPr id="2" name="文本框 1"/>
          <p:cNvSpPr txBox="1"/>
          <p:nvPr/>
        </p:nvSpPr>
        <p:spPr>
          <a:xfrm>
            <a:off x="310173" y="6290846"/>
            <a:ext cx="8452827" cy="338554"/>
          </a:xfrm>
          <a:prstGeom prst="rect">
            <a:avLst/>
          </a:prstGeom>
          <a:noFill/>
        </p:spPr>
        <p:txBody>
          <a:bodyPr wrap="none" rtlCol="0">
            <a:spAutoFit/>
          </a:bodyPr>
          <a:lstStyle/>
          <a:p>
            <a:r>
              <a:rPr lang="en-US" altLang="zh-CN" sz="1600" dirty="0">
                <a:hlinkClick r:id="rId3"/>
              </a:rPr>
              <a:t>https://www.gem5.org/documentation/general_docs/memory_system/replacement_policies/</a:t>
            </a:r>
            <a:endParaRPr lang="en-US" altLang="zh-CN" sz="1600" dirty="0"/>
          </a:p>
        </p:txBody>
      </p:sp>
      <p:sp>
        <p:nvSpPr>
          <p:cNvPr id="7" name="灯片编号占位符 6">
            <a:extLst>
              <a:ext uri="{FF2B5EF4-FFF2-40B4-BE49-F238E27FC236}">
                <a16:creationId xmlns:a16="http://schemas.microsoft.com/office/drawing/2014/main" id="{3CA3F624-7F4C-4D3F-9183-B6E4ABD10CC3}"/>
              </a:ext>
            </a:extLst>
          </p:cNvPr>
          <p:cNvSpPr>
            <a:spLocks noGrp="1"/>
          </p:cNvSpPr>
          <p:nvPr>
            <p:ph type="sldNum" sz="quarter" idx="12"/>
          </p:nvPr>
        </p:nvSpPr>
        <p:spPr/>
        <p:txBody>
          <a:bodyPr/>
          <a:lstStyle/>
          <a:p>
            <a:fld id="{281828B1-9571-413B-8DF6-88C4749FAF08}" type="slidenum">
              <a:rPr lang="en-US" altLang="en-US" smtClean="0"/>
              <a:pPr/>
              <a:t>10</a:t>
            </a:fld>
            <a:endParaRPr lang="en-US" altLang="en-US"/>
          </a:p>
        </p:txBody>
      </p:sp>
    </p:spTree>
    <p:extLst>
      <p:ext uri="{BB962C8B-B14F-4D97-AF65-F5344CB8AC3E}">
        <p14:creationId xmlns:p14="http://schemas.microsoft.com/office/powerpoint/2010/main" val="2677853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ipe(down)">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457200" y="116632"/>
            <a:ext cx="8229600" cy="922114"/>
          </a:xfrm>
        </p:spPr>
        <p:txBody>
          <a:bodyPr/>
          <a:lstStyle/>
          <a:p>
            <a:r>
              <a:rPr lang="en-US" altLang="zh-CN" dirty="0"/>
              <a:t>LRU</a:t>
            </a:r>
            <a:r>
              <a:rPr lang="zh-CN" altLang="en-US" dirty="0"/>
              <a:t>算法的实现</a:t>
            </a:r>
            <a:endParaRPr lang="en-US" altLang="zh-CN" dirty="0"/>
          </a:p>
        </p:txBody>
      </p:sp>
      <p:sp>
        <p:nvSpPr>
          <p:cNvPr id="3" name="Content Placeholder 2"/>
          <p:cNvSpPr>
            <a:spLocks noGrp="1"/>
          </p:cNvSpPr>
          <p:nvPr>
            <p:ph idx="1"/>
          </p:nvPr>
        </p:nvSpPr>
        <p:spPr>
          <a:xfrm>
            <a:off x="457200" y="996950"/>
            <a:ext cx="8229600" cy="5480050"/>
          </a:xfrm>
        </p:spPr>
        <p:txBody>
          <a:bodyPr/>
          <a:lstStyle/>
          <a:p>
            <a:pPr>
              <a:spcBef>
                <a:spcPts val="600"/>
              </a:spcBef>
              <a:spcAft>
                <a:spcPts val="600"/>
              </a:spcAft>
            </a:pPr>
            <a:r>
              <a:rPr lang="zh-CN" altLang="en-US" sz="2800" dirty="0"/>
              <a:t>想法</a:t>
            </a:r>
            <a:r>
              <a:rPr lang="en-US" altLang="zh-CN" sz="2800" dirty="0"/>
              <a:t>: </a:t>
            </a:r>
            <a:r>
              <a:rPr lang="zh-CN" altLang="en-US" sz="2800" dirty="0"/>
              <a:t>将组内的</a:t>
            </a:r>
            <a:r>
              <a:rPr lang="en-US" altLang="zh-CN" sz="2800" dirty="0"/>
              <a:t>least recently accessed block</a:t>
            </a:r>
            <a:r>
              <a:rPr lang="zh-CN" altLang="en-US" sz="2800" dirty="0"/>
              <a:t>踢出缓存。</a:t>
            </a:r>
            <a:endParaRPr lang="en-US" altLang="zh-CN" sz="2800" dirty="0"/>
          </a:p>
          <a:p>
            <a:pPr>
              <a:spcBef>
                <a:spcPts val="600"/>
              </a:spcBef>
              <a:spcAft>
                <a:spcPts val="600"/>
              </a:spcAft>
            </a:pPr>
            <a:r>
              <a:rPr lang="zh-CN" altLang="en-US" sz="2800" dirty="0"/>
              <a:t>问题</a:t>
            </a:r>
            <a:r>
              <a:rPr lang="en-US" altLang="zh-CN" sz="2800" dirty="0"/>
              <a:t>: </a:t>
            </a:r>
            <a:r>
              <a:rPr lang="zh-CN" altLang="en-US" sz="2800" dirty="0"/>
              <a:t>需要维持组内</a:t>
            </a:r>
            <a:r>
              <a:rPr lang="en-US" altLang="zh-CN" sz="2800" dirty="0"/>
              <a:t>block</a:t>
            </a:r>
            <a:r>
              <a:rPr lang="zh-CN" altLang="en-US" sz="2800" dirty="0"/>
              <a:t>的历史访问顺序</a:t>
            </a:r>
            <a:endParaRPr lang="en-US" altLang="zh-CN" sz="2800" dirty="0"/>
          </a:p>
          <a:p>
            <a:pPr>
              <a:spcBef>
                <a:spcPts val="600"/>
              </a:spcBef>
              <a:spcAft>
                <a:spcPts val="600"/>
              </a:spcAft>
            </a:pPr>
            <a:r>
              <a:rPr lang="zh-CN" altLang="en-US" sz="2800" dirty="0"/>
              <a:t>具体问题</a:t>
            </a:r>
            <a:r>
              <a:rPr lang="en-US" altLang="zh-CN" sz="2800" dirty="0"/>
              <a:t>1: </a:t>
            </a:r>
            <a:r>
              <a:rPr lang="zh-CN" altLang="en-US" sz="2800" dirty="0"/>
              <a:t>对于</a:t>
            </a:r>
            <a:r>
              <a:rPr lang="en-US" altLang="zh-CN" sz="2800" dirty="0"/>
              <a:t>2-</a:t>
            </a:r>
            <a:r>
              <a:rPr lang="zh-CN" altLang="en-US" sz="2800" dirty="0"/>
              <a:t>路组相联缓存</a:t>
            </a:r>
            <a:r>
              <a:rPr lang="en-US" altLang="zh-CN" sz="28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如何实现</a:t>
            </a:r>
            <a:r>
              <a:rPr lang="en-US" altLang="zh-CN" kern="1200" dirty="0">
                <a:cs typeface="Calibri" panose="020F0502020204030204" pitchFamily="34" charset="0"/>
              </a:rPr>
              <a:t>LRU</a:t>
            </a:r>
            <a:r>
              <a:rPr lang="zh-CN" altLang="en-US" kern="1200" dirty="0">
                <a:cs typeface="Calibri" panose="020F0502020204030204" pitchFamily="34" charset="0"/>
              </a:rPr>
              <a:t>算法</a:t>
            </a:r>
            <a:r>
              <a:rPr lang="en-US" altLang="zh-CN" kern="1200" dirty="0">
                <a:cs typeface="Calibri" panose="020F0502020204030204" pitchFamily="34" charset="0"/>
              </a:rPr>
              <a:t>?</a:t>
            </a:r>
          </a:p>
          <a:p>
            <a:pPr>
              <a:spcBef>
                <a:spcPts val="600"/>
              </a:spcBef>
              <a:spcAft>
                <a:spcPts val="600"/>
              </a:spcAft>
            </a:pPr>
            <a:r>
              <a:rPr lang="zh-CN" altLang="en-US" sz="2800" dirty="0"/>
              <a:t>具体问题</a:t>
            </a:r>
            <a:r>
              <a:rPr lang="en-US" altLang="zh-CN" sz="2800" dirty="0"/>
              <a:t>2: </a:t>
            </a:r>
            <a:r>
              <a:rPr lang="zh-CN" altLang="en-US" sz="2800" dirty="0"/>
              <a:t>对于</a:t>
            </a:r>
            <a:r>
              <a:rPr lang="en-US" altLang="zh-CN" sz="2800" dirty="0"/>
              <a:t>4-</a:t>
            </a:r>
            <a:r>
              <a:rPr lang="zh-CN" altLang="en-US" sz="2800" dirty="0"/>
              <a:t>路组相联缓存</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如何高效地实现</a:t>
            </a:r>
            <a:r>
              <a:rPr lang="en-US" altLang="zh-CN" kern="1200" dirty="0">
                <a:cs typeface="Calibri" panose="020F0502020204030204" pitchFamily="34" charset="0"/>
              </a:rPr>
              <a:t>LRU</a:t>
            </a:r>
            <a:r>
              <a:rPr lang="zh-CN" altLang="en-US" kern="1200" dirty="0">
                <a:cs typeface="Calibri" panose="020F0502020204030204" pitchFamily="34" charset="0"/>
              </a:rPr>
              <a:t>算法</a:t>
            </a:r>
            <a:r>
              <a:rPr lang="en-US" altLang="zh-CN" kern="12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一个组内有</a:t>
            </a:r>
            <a:r>
              <a:rPr lang="en-US" altLang="zh-CN" kern="1200" dirty="0">
                <a:cs typeface="Calibri" panose="020F0502020204030204" pitchFamily="34" charset="0"/>
              </a:rPr>
              <a:t>4</a:t>
            </a:r>
            <a:r>
              <a:rPr lang="zh-CN" altLang="en-US" kern="1200" dirty="0">
                <a:cs typeface="Calibri" panose="020F0502020204030204" pitchFamily="34" charset="0"/>
              </a:rPr>
              <a:t>个块，有多少种可能的访问顺序</a:t>
            </a:r>
            <a:r>
              <a:rPr lang="en-US" altLang="zh-CN" kern="1200" dirty="0">
                <a:cs typeface="Calibri" panose="020F0502020204030204" pitchFamily="34" charset="0"/>
              </a:rPr>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需要多少个</a:t>
            </a:r>
            <a:r>
              <a:rPr lang="en-US" altLang="zh-CN" kern="1200" dirty="0">
                <a:cs typeface="Calibri" panose="020F0502020204030204" pitchFamily="34" charset="0"/>
              </a:rPr>
              <a:t>bits</a:t>
            </a:r>
            <a:r>
              <a:rPr lang="zh-CN" altLang="en-US" kern="1200" dirty="0">
                <a:cs typeface="Calibri" panose="020F0502020204030204" pitchFamily="34" charset="0"/>
              </a:rPr>
              <a:t>来记录访问顺序</a:t>
            </a:r>
            <a:r>
              <a:rPr lang="en-US" altLang="zh-CN" kern="12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需要什么样的逻辑来确定</a:t>
            </a:r>
            <a:r>
              <a:rPr lang="en-US" altLang="zh-CN" kern="1200" dirty="0">
                <a:cs typeface="Calibri" panose="020F0502020204030204" pitchFamily="34" charset="0"/>
              </a:rPr>
              <a:t>LRU victim?</a:t>
            </a:r>
          </a:p>
          <a:p>
            <a:pPr lvl="1">
              <a:spcBef>
                <a:spcPts val="600"/>
              </a:spcBef>
              <a:spcAft>
                <a:spcPts val="600"/>
              </a:spcAft>
            </a:pPr>
            <a:endParaRPr lang="en-US" altLang="zh-CN" dirty="0"/>
          </a:p>
        </p:txBody>
      </p:sp>
      <p:sp>
        <p:nvSpPr>
          <p:cNvPr id="6" name="灯片编号占位符 5">
            <a:extLst>
              <a:ext uri="{FF2B5EF4-FFF2-40B4-BE49-F238E27FC236}">
                <a16:creationId xmlns:a16="http://schemas.microsoft.com/office/drawing/2014/main" id="{E2864760-D65F-4727-9B90-91B00C22D6DC}"/>
              </a:ext>
            </a:extLst>
          </p:cNvPr>
          <p:cNvSpPr>
            <a:spLocks noGrp="1"/>
          </p:cNvSpPr>
          <p:nvPr>
            <p:ph type="sldNum" sz="quarter" idx="12"/>
          </p:nvPr>
        </p:nvSpPr>
        <p:spPr/>
        <p:txBody>
          <a:bodyPr/>
          <a:lstStyle/>
          <a:p>
            <a:fld id="{281828B1-9571-413B-8DF6-88C4749FAF08}" type="slidenum">
              <a:rPr lang="en-US" altLang="en-US" smtClean="0"/>
              <a:pPr/>
              <a:t>11</a:t>
            </a:fld>
            <a:endParaRPr lang="en-US" altLang="en-US"/>
          </a:p>
        </p:txBody>
      </p:sp>
    </p:spTree>
    <p:extLst>
      <p:ext uri="{BB962C8B-B14F-4D97-AF65-F5344CB8AC3E}">
        <p14:creationId xmlns:p14="http://schemas.microsoft.com/office/powerpoint/2010/main" val="1456717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192088"/>
            <a:ext cx="8229600" cy="722312"/>
          </a:xfrm>
        </p:spPr>
        <p:txBody>
          <a:bodyPr/>
          <a:lstStyle/>
          <a:p>
            <a:r>
              <a:rPr lang="en-US" altLang="zh-CN" dirty="0"/>
              <a:t>Approximations of LRU</a:t>
            </a:r>
          </a:p>
        </p:txBody>
      </p:sp>
      <p:sp>
        <p:nvSpPr>
          <p:cNvPr id="3" name="Content Placeholder 2"/>
          <p:cNvSpPr>
            <a:spLocks noGrp="1"/>
          </p:cNvSpPr>
          <p:nvPr>
            <p:ph idx="1"/>
          </p:nvPr>
        </p:nvSpPr>
        <p:spPr>
          <a:xfrm>
            <a:off x="457200" y="996950"/>
            <a:ext cx="8229600" cy="5194300"/>
          </a:xfrm>
        </p:spPr>
        <p:txBody>
          <a:bodyPr/>
          <a:lstStyle/>
          <a:p>
            <a:r>
              <a:rPr lang="zh-CN" altLang="en-US" sz="2800" dirty="0"/>
              <a:t>大多数的当代处理器没有实现高相联度缓存的</a:t>
            </a:r>
            <a:r>
              <a:rPr lang="en-US" altLang="en-US" sz="2800" dirty="0"/>
              <a:t>“</a:t>
            </a:r>
            <a:r>
              <a:rPr lang="en-US" altLang="zh-CN" sz="2800" dirty="0"/>
              <a:t>true LRU</a:t>
            </a:r>
            <a:r>
              <a:rPr lang="en-US" altLang="en-US" sz="2800" dirty="0"/>
              <a:t>”</a:t>
            </a:r>
            <a:r>
              <a:rPr lang="zh-CN" altLang="en-US" sz="2800" dirty="0"/>
              <a:t>策略</a:t>
            </a:r>
            <a:endParaRPr lang="en-US" altLang="en-US" sz="2800" dirty="0"/>
          </a:p>
          <a:p>
            <a:r>
              <a:rPr lang="en-US" altLang="zh-CN" sz="2800" dirty="0"/>
              <a:t> Why?</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True LRU </a:t>
            </a:r>
            <a:r>
              <a:rPr lang="zh-CN" altLang="en-US" kern="1200" dirty="0">
                <a:cs typeface="Calibri" panose="020F0502020204030204" pitchFamily="34" charset="0"/>
              </a:rPr>
              <a:t>过于复杂</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LRU </a:t>
            </a:r>
            <a:r>
              <a:rPr lang="zh-CN" altLang="en-US" kern="1200" dirty="0">
                <a:cs typeface="Calibri" panose="020F0502020204030204" pitchFamily="34" charset="0"/>
              </a:rPr>
              <a:t>也只是用来预测局部性信息 </a:t>
            </a:r>
            <a:r>
              <a:rPr lang="en-US" altLang="zh-CN" kern="1200" dirty="0">
                <a:cs typeface="Calibri" panose="020F0502020204030204" pitchFamily="34" charset="0"/>
              </a:rPr>
              <a:t>(</a:t>
            </a:r>
            <a:r>
              <a:rPr lang="zh-CN" altLang="en-US" kern="1200" dirty="0">
                <a:cs typeface="Calibri" panose="020F0502020204030204" pitchFamily="34" charset="0"/>
              </a:rPr>
              <a:t>其未必一直或者一定是最好</a:t>
            </a:r>
            <a:r>
              <a:rPr lang="zh-CN" altLang="en-US" sz="2400" dirty="0"/>
              <a:t>的策略</a:t>
            </a:r>
            <a:r>
              <a:rPr lang="en-US" altLang="zh-CN" sz="2400" dirty="0"/>
              <a:t>)</a:t>
            </a:r>
          </a:p>
          <a:p>
            <a:r>
              <a:rPr lang="zh-CN" altLang="en-US" sz="2800" dirty="0"/>
              <a:t>候选方案</a:t>
            </a:r>
            <a:r>
              <a:rPr lang="en-US" altLang="zh-CN" sz="2800" dirty="0"/>
              <a:t>:</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Not MRU (not most recently used)</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Hierarchical LRU</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Victim-</a:t>
            </a:r>
            <a:r>
              <a:rPr lang="en-US" altLang="zh-CN" kern="1200" dirty="0" err="1">
                <a:cs typeface="Calibri" panose="020F0502020204030204" pitchFamily="34" charset="0"/>
              </a:rPr>
              <a:t>NextVictim</a:t>
            </a:r>
            <a:r>
              <a:rPr lang="en-US" altLang="zh-CN" kern="1200" dirty="0">
                <a:cs typeface="Calibri" panose="020F0502020204030204" pitchFamily="34" charset="0"/>
              </a:rPr>
              <a:t> Replacement</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a:t>
            </a:r>
          </a:p>
        </p:txBody>
      </p:sp>
      <p:sp>
        <p:nvSpPr>
          <p:cNvPr id="2" name="云形标注 1"/>
          <p:cNvSpPr/>
          <p:nvPr/>
        </p:nvSpPr>
        <p:spPr>
          <a:xfrm>
            <a:off x="1176158" y="1600200"/>
            <a:ext cx="7358242" cy="2329434"/>
          </a:xfrm>
          <a:prstGeom prst="cloudCallout">
            <a:avLst>
              <a:gd name="adj1" fmla="val -40983"/>
              <a:gd name="adj2" fmla="val 140115"/>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dirty="0"/>
              <a:t>Want to understand these algorithms?</a:t>
            </a:r>
          </a:p>
          <a:p>
            <a:pPr algn="ctr"/>
            <a:r>
              <a:rPr lang="en-US" altLang="zh-CN" sz="2400" dirty="0"/>
              <a:t>You can use tools, such as gem5, to do experiments and evaluations.</a:t>
            </a:r>
            <a:endParaRPr lang="zh-CN" altLang="en-US" sz="2400" dirty="0"/>
          </a:p>
        </p:txBody>
      </p:sp>
      <p:sp>
        <p:nvSpPr>
          <p:cNvPr id="7" name="灯片编号占位符 6">
            <a:extLst>
              <a:ext uri="{FF2B5EF4-FFF2-40B4-BE49-F238E27FC236}">
                <a16:creationId xmlns:a16="http://schemas.microsoft.com/office/drawing/2014/main" id="{22739A91-40E9-4B5A-AB1C-C6CAC3F7826A}"/>
              </a:ext>
            </a:extLst>
          </p:cNvPr>
          <p:cNvSpPr>
            <a:spLocks noGrp="1"/>
          </p:cNvSpPr>
          <p:nvPr>
            <p:ph type="sldNum" sz="quarter" idx="12"/>
          </p:nvPr>
        </p:nvSpPr>
        <p:spPr/>
        <p:txBody>
          <a:bodyPr/>
          <a:lstStyle/>
          <a:p>
            <a:fld id="{281828B1-9571-413B-8DF6-88C4749FAF08}" type="slidenum">
              <a:rPr lang="en-US" altLang="en-US" smtClean="0"/>
              <a:pPr/>
              <a:t>12</a:t>
            </a:fld>
            <a:endParaRPr lang="en-US" altLang="en-US"/>
          </a:p>
        </p:txBody>
      </p:sp>
    </p:spTree>
    <p:extLst>
      <p:ext uri="{BB962C8B-B14F-4D97-AF65-F5344CB8AC3E}">
        <p14:creationId xmlns:p14="http://schemas.microsoft.com/office/powerpoint/2010/main" val="202768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228600" y="180752"/>
            <a:ext cx="8610600" cy="816197"/>
          </a:xfrm>
        </p:spPr>
        <p:txBody>
          <a:bodyPr/>
          <a:lstStyle/>
          <a:p>
            <a:r>
              <a:rPr lang="zh-CN" altLang="en-US" dirty="0"/>
              <a:t>示例：</a:t>
            </a:r>
            <a:r>
              <a:rPr lang="en-US" altLang="zh-CN" dirty="0"/>
              <a:t>LRU or Random</a:t>
            </a:r>
            <a:r>
              <a:rPr lang="zh-CN" altLang="en-US" dirty="0"/>
              <a:t>？</a:t>
            </a:r>
            <a:endParaRPr lang="en-US" altLang="zh-CN" dirty="0"/>
          </a:p>
        </p:txBody>
      </p:sp>
      <p:sp>
        <p:nvSpPr>
          <p:cNvPr id="3" name="Content Placeholder 2"/>
          <p:cNvSpPr>
            <a:spLocks noGrp="1"/>
          </p:cNvSpPr>
          <p:nvPr>
            <p:ph idx="1"/>
          </p:nvPr>
        </p:nvSpPr>
        <p:spPr>
          <a:xfrm>
            <a:off x="457200" y="996950"/>
            <a:ext cx="8229600" cy="5632450"/>
          </a:xfrm>
        </p:spPr>
        <p:txBody>
          <a:bodyPr/>
          <a:lstStyle/>
          <a:p>
            <a:pPr>
              <a:spcBef>
                <a:spcPts val="0"/>
              </a:spcBef>
              <a:spcAft>
                <a:spcPts val="600"/>
              </a:spcAft>
            </a:pPr>
            <a:r>
              <a:rPr lang="en-US" altLang="zh-CN" sz="2800" dirty="0"/>
              <a:t>LRU vs. Random: </a:t>
            </a:r>
            <a:r>
              <a:rPr lang="zh-CN" altLang="en-US" sz="2800" dirty="0"/>
              <a:t>哪一个性能更好</a:t>
            </a:r>
            <a:r>
              <a:rPr lang="en-US" altLang="zh-CN" sz="2800" dirty="0"/>
              <a:t>?</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示例</a:t>
            </a:r>
            <a:r>
              <a:rPr lang="en-US" altLang="zh-CN" kern="1200" dirty="0">
                <a:cs typeface="Calibri" panose="020F0502020204030204" pitchFamily="34" charset="0"/>
              </a:rPr>
              <a:t>: 4</a:t>
            </a:r>
            <a:r>
              <a:rPr lang="zh-CN" altLang="en-US" kern="1200" dirty="0">
                <a:cs typeface="Calibri" panose="020F0502020204030204" pitchFamily="34" charset="0"/>
              </a:rPr>
              <a:t>路组相联缓存，循环访问：</a:t>
            </a:r>
            <a:r>
              <a:rPr lang="en-US" altLang="zh-CN" kern="1200" dirty="0">
                <a:cs typeface="Calibri" panose="020F0502020204030204" pitchFamily="34" charset="0"/>
              </a:rPr>
              <a:t>A, B, C, D, E </a:t>
            </a:r>
            <a:endParaRPr lang="en-US" altLang="zh-CN" kern="1200" dirty="0">
              <a:cs typeface="Calibri" panose="020F0502020204030204" pitchFamily="34" charset="0"/>
              <a:sym typeface="Wingdings" panose="05000000000000000000" pitchFamily="2" charset="2"/>
            </a:endParaRPr>
          </a:p>
          <a:p>
            <a:pPr lvl="2">
              <a:spcBef>
                <a:spcPts val="0"/>
              </a:spcBef>
              <a:spcAft>
                <a:spcPts val="600"/>
              </a:spcAft>
              <a:buFont typeface="Arial" panose="020B0604020202020204" pitchFamily="34" charset="0"/>
              <a:buChar char="•"/>
            </a:pPr>
            <a:r>
              <a:rPr lang="en-US" altLang="zh-CN" sz="2000" dirty="0">
                <a:sym typeface="Wingdings" panose="05000000000000000000" pitchFamily="2" charset="2"/>
              </a:rPr>
              <a:t>LRU</a:t>
            </a:r>
            <a:r>
              <a:rPr lang="zh-CN" altLang="en-US" sz="2000" dirty="0">
                <a:sym typeface="Wingdings" panose="05000000000000000000" pitchFamily="2" charset="2"/>
              </a:rPr>
              <a:t>策略所获得的命中率为</a:t>
            </a:r>
            <a:r>
              <a:rPr lang="en-US" altLang="zh-CN" sz="2000" dirty="0">
                <a:sym typeface="Wingdings" panose="05000000000000000000" pitchFamily="2" charset="2"/>
              </a:rPr>
              <a:t>0</a:t>
            </a:r>
            <a:endParaRPr lang="en-US" altLang="zh-CN" sz="2000" dirty="0"/>
          </a:p>
          <a:p>
            <a:pPr>
              <a:spcBef>
                <a:spcPts val="0"/>
              </a:spcBef>
              <a:spcAft>
                <a:spcPts val="600"/>
              </a:spcAft>
            </a:pPr>
            <a:r>
              <a:rPr lang="en-US" altLang="zh-CN" sz="2800" dirty="0"/>
              <a:t>Set thrashing: </a:t>
            </a:r>
            <a:r>
              <a:rPr lang="zh-CN" altLang="en-US" sz="2800" dirty="0"/>
              <a:t>当所运行程序在一个组内的</a:t>
            </a:r>
            <a:r>
              <a:rPr lang="ja-JP" altLang="en-US" sz="2800" dirty="0"/>
              <a:t>“</a:t>
            </a:r>
            <a:r>
              <a:rPr lang="en-US" altLang="ja-JP" sz="2800" dirty="0"/>
              <a:t>working set</a:t>
            </a:r>
            <a:r>
              <a:rPr lang="ja-JP" altLang="en-US" sz="2800" dirty="0"/>
              <a:t>”</a:t>
            </a:r>
            <a:r>
              <a:rPr lang="en-US" altLang="ja-JP" sz="2800" dirty="0"/>
              <a:t> </a:t>
            </a:r>
            <a:r>
              <a:rPr lang="zh-CN" altLang="en-US" sz="2800" dirty="0"/>
              <a:t>大于相联度时：</a:t>
            </a:r>
            <a:endParaRPr lang="en-US" altLang="ja-JP" sz="28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这时候随机策略可能更好，避免抖动。</a:t>
            </a:r>
            <a:endParaRPr lang="en-US" altLang="zh-CN" kern="1200" dirty="0">
              <a:cs typeface="Calibri" panose="020F0502020204030204" pitchFamily="34" charset="0"/>
              <a:sym typeface="Wingdings" panose="05000000000000000000" pitchFamily="2" charset="2"/>
            </a:endParaRPr>
          </a:p>
          <a:p>
            <a:pPr>
              <a:spcBef>
                <a:spcPts val="0"/>
              </a:spcBef>
              <a:spcAft>
                <a:spcPts val="600"/>
              </a:spcAft>
            </a:pPr>
            <a:r>
              <a:rPr lang="zh-CN" altLang="en-US" sz="2800" dirty="0">
                <a:sym typeface="Wingdings" panose="05000000000000000000" pitchFamily="2" charset="2"/>
              </a:rPr>
              <a:t>实际情况</a:t>
            </a:r>
            <a:r>
              <a:rPr lang="en-US" altLang="zh-CN" sz="2800" dirty="0">
                <a:sym typeface="Wingdings" panose="05000000000000000000" pitchFamily="2" charset="2"/>
              </a:rPr>
              <a:t>:</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依赖于</a:t>
            </a:r>
            <a:r>
              <a:rPr lang="en-US" altLang="zh-CN" kern="1200" dirty="0">
                <a:cs typeface="Calibri" panose="020F0502020204030204" pitchFamily="34" charset="0"/>
                <a:sym typeface="Wingdings" panose="05000000000000000000" pitchFamily="2" charset="2"/>
              </a:rPr>
              <a:t>workload</a:t>
            </a:r>
            <a:r>
              <a:rPr lang="zh-CN" altLang="en-US" kern="1200" dirty="0">
                <a:cs typeface="Calibri" panose="020F0502020204030204" pitchFamily="34" charset="0"/>
                <a:sym typeface="Wingdings" panose="05000000000000000000" pitchFamily="2" charset="2"/>
              </a:rPr>
              <a:t>的特征</a:t>
            </a:r>
            <a:endParaRPr lang="en-US" altLang="zh-CN" kern="1200" dirty="0">
              <a:cs typeface="Calibri" panose="020F0502020204030204" pitchFamily="34" charset="0"/>
              <a:sym typeface="Wingdings" panose="05000000000000000000" pitchFamily="2" charset="2"/>
            </a:endParaRP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sym typeface="Wingdings" panose="05000000000000000000" pitchFamily="2" charset="2"/>
              </a:rPr>
              <a:t>LRU</a:t>
            </a:r>
            <a:r>
              <a:rPr lang="zh-CN" altLang="en-US" kern="1200" dirty="0">
                <a:cs typeface="Calibri" panose="020F0502020204030204" pitchFamily="34" charset="0"/>
                <a:sym typeface="Wingdings" panose="05000000000000000000" pitchFamily="2" charset="2"/>
              </a:rPr>
              <a:t>和</a:t>
            </a:r>
            <a:r>
              <a:rPr lang="en-US" altLang="zh-CN" kern="1200" dirty="0">
                <a:cs typeface="Calibri" panose="020F0502020204030204" pitchFamily="34" charset="0"/>
                <a:sym typeface="Wingdings" panose="05000000000000000000" pitchFamily="2" charset="2"/>
              </a:rPr>
              <a:t>Random</a:t>
            </a:r>
            <a:r>
              <a:rPr lang="zh-CN" altLang="en-US" kern="1200" dirty="0">
                <a:cs typeface="Calibri" panose="020F0502020204030204" pitchFamily="34" charset="0"/>
                <a:sym typeface="Wingdings" panose="05000000000000000000" pitchFamily="2" charset="2"/>
              </a:rPr>
              <a:t>的平均命中率类似</a:t>
            </a:r>
            <a:endParaRPr lang="en-US" altLang="zh-CN" kern="1200" dirty="0">
              <a:cs typeface="Calibri" panose="020F0502020204030204" pitchFamily="34" charset="0"/>
              <a:sym typeface="Wingdings" panose="05000000000000000000" pitchFamily="2" charset="2"/>
            </a:endParaRPr>
          </a:p>
          <a:p>
            <a:pPr>
              <a:spcBef>
                <a:spcPts val="0"/>
              </a:spcBef>
              <a:spcAft>
                <a:spcPts val="600"/>
              </a:spcAft>
            </a:pPr>
            <a:r>
              <a:rPr lang="zh-CN" altLang="en-US" sz="2800" dirty="0">
                <a:sym typeface="Wingdings" panose="05000000000000000000" pitchFamily="2" charset="2"/>
              </a:rPr>
              <a:t>一个更好的方案</a:t>
            </a:r>
            <a:r>
              <a:rPr lang="en-US" altLang="zh-CN" sz="2800" dirty="0">
                <a:sym typeface="Wingdings" panose="05000000000000000000" pitchFamily="2" charset="2"/>
              </a:rPr>
              <a:t>: LRU</a:t>
            </a:r>
            <a:r>
              <a:rPr lang="zh-CN" altLang="en-US" sz="2800" dirty="0">
                <a:sym typeface="Wingdings" panose="05000000000000000000" pitchFamily="2" charset="2"/>
              </a:rPr>
              <a:t>和</a:t>
            </a:r>
            <a:r>
              <a:rPr lang="en-US" altLang="zh-CN" sz="2800" dirty="0">
                <a:sym typeface="Wingdings" panose="05000000000000000000" pitchFamily="2" charset="2"/>
              </a:rPr>
              <a:t>Random</a:t>
            </a:r>
            <a:r>
              <a:rPr lang="zh-CN" altLang="en-US" sz="2800" dirty="0">
                <a:sym typeface="Wingdings" panose="05000000000000000000" pitchFamily="2" charset="2"/>
              </a:rPr>
              <a:t>混合策略</a:t>
            </a:r>
            <a:endParaRPr lang="en-US" altLang="zh-CN" sz="2800" dirty="0">
              <a:sym typeface="Wingdings" panose="05000000000000000000" pitchFamily="2" charset="2"/>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到底选择哪一个方案</a:t>
            </a:r>
            <a:r>
              <a:rPr lang="en-US" altLang="zh-CN" kern="1200" dirty="0">
                <a:cs typeface="Calibri" panose="020F0502020204030204" pitchFamily="34" charset="0"/>
                <a:sym typeface="Wingdings" panose="05000000000000000000" pitchFamily="2" charset="2"/>
              </a:rPr>
              <a:t>? Set sampling</a:t>
            </a:r>
          </a:p>
          <a:p>
            <a:pPr lvl="2">
              <a:spcBef>
                <a:spcPts val="0"/>
              </a:spcBef>
              <a:spcAft>
                <a:spcPts val="600"/>
              </a:spcAft>
              <a:buFont typeface="Arial" panose="020B0604020202020204" pitchFamily="34" charset="0"/>
              <a:buChar char="•"/>
            </a:pPr>
            <a:r>
              <a:rPr lang="en-US" altLang="zh-CN" sz="2000" dirty="0">
                <a:sym typeface="Wingdings" panose="05000000000000000000" pitchFamily="2" charset="2"/>
              </a:rPr>
              <a:t>See </a:t>
            </a:r>
            <a:r>
              <a:rPr lang="en-US" altLang="zh-CN" sz="2000" dirty="0"/>
              <a:t>Qureshi et al., </a:t>
            </a:r>
            <a:r>
              <a:rPr lang="ja-JP" altLang="en-US" sz="2000" dirty="0"/>
              <a:t>“</a:t>
            </a:r>
            <a:r>
              <a:rPr lang="en-US" altLang="ja-JP" sz="2000" dirty="0"/>
              <a:t>A Case for MLP-Aware Cache Replacement,</a:t>
            </a:r>
            <a:r>
              <a:rPr lang="ja-JP" altLang="en-US" sz="2000" dirty="0"/>
              <a:t>“</a:t>
            </a:r>
            <a:r>
              <a:rPr lang="en-US" altLang="ja-JP" sz="2000" dirty="0"/>
              <a:t> ISCA 2006.</a:t>
            </a:r>
          </a:p>
          <a:p>
            <a:pPr lvl="2">
              <a:spcBef>
                <a:spcPts val="0"/>
              </a:spcBef>
              <a:spcAft>
                <a:spcPts val="600"/>
              </a:spcAft>
            </a:pPr>
            <a:endParaRPr lang="en-US" altLang="zh-CN" dirty="0">
              <a:solidFill>
                <a:srgbClr val="0000FF"/>
              </a:solidFill>
              <a:sym typeface="Wingdings" panose="05000000000000000000" pitchFamily="2" charset="2"/>
            </a:endParaRPr>
          </a:p>
        </p:txBody>
      </p:sp>
      <p:sp>
        <p:nvSpPr>
          <p:cNvPr id="7" name="灯片编号占位符 6">
            <a:extLst>
              <a:ext uri="{FF2B5EF4-FFF2-40B4-BE49-F238E27FC236}">
                <a16:creationId xmlns:a16="http://schemas.microsoft.com/office/drawing/2014/main" id="{5A655750-5185-4AB8-8096-02B5B326473E}"/>
              </a:ext>
            </a:extLst>
          </p:cNvPr>
          <p:cNvSpPr>
            <a:spLocks noGrp="1"/>
          </p:cNvSpPr>
          <p:nvPr>
            <p:ph type="sldNum" sz="quarter" idx="12"/>
          </p:nvPr>
        </p:nvSpPr>
        <p:spPr/>
        <p:txBody>
          <a:bodyPr/>
          <a:lstStyle/>
          <a:p>
            <a:fld id="{281828B1-9571-413B-8DF6-88C4749FAF08}" type="slidenum">
              <a:rPr lang="en-US" altLang="en-US" smtClean="0"/>
              <a:pPr/>
              <a:t>13</a:t>
            </a:fld>
            <a:endParaRPr lang="en-US" altLang="en-US"/>
          </a:p>
        </p:txBody>
      </p:sp>
    </p:spTree>
    <p:extLst>
      <p:ext uri="{BB962C8B-B14F-4D97-AF65-F5344CB8AC3E}">
        <p14:creationId xmlns:p14="http://schemas.microsoft.com/office/powerpoint/2010/main" val="388102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116632"/>
            <a:ext cx="8229600" cy="922114"/>
          </a:xfrm>
        </p:spPr>
        <p:txBody>
          <a:bodyPr/>
          <a:lstStyle/>
          <a:p>
            <a:r>
              <a:rPr lang="zh-CN" altLang="en-US" sz="3200" dirty="0"/>
              <a:t>最优的替换策略存在吗</a:t>
            </a:r>
            <a:r>
              <a:rPr lang="en-US" altLang="zh-CN" sz="3200" dirty="0"/>
              <a:t>?</a:t>
            </a:r>
          </a:p>
        </p:txBody>
      </p:sp>
      <p:sp>
        <p:nvSpPr>
          <p:cNvPr id="3" name="Content Placeholder 2"/>
          <p:cNvSpPr>
            <a:spLocks noGrp="1"/>
          </p:cNvSpPr>
          <p:nvPr>
            <p:ph idx="1"/>
          </p:nvPr>
        </p:nvSpPr>
        <p:spPr>
          <a:xfrm>
            <a:off x="457200" y="996950"/>
            <a:ext cx="8229600" cy="5194300"/>
          </a:xfrm>
        </p:spPr>
        <p:txBody>
          <a:bodyPr/>
          <a:lstStyle/>
          <a:p>
            <a:r>
              <a:rPr lang="en-US" altLang="zh-CN" sz="2800" dirty="0" err="1"/>
              <a:t>Belady</a:t>
            </a:r>
            <a:r>
              <a:rPr lang="en-US" altLang="zh-CN" sz="2800" dirty="0" err="1">
                <a:latin typeface="Sitka Text" panose="02000505000000020004" pitchFamily="2" charset="0"/>
              </a:rPr>
              <a:t>’</a:t>
            </a:r>
            <a:r>
              <a:rPr lang="en-US" altLang="ja-JP" sz="2800" dirty="0" err="1"/>
              <a:t>s</a:t>
            </a:r>
            <a:r>
              <a:rPr lang="en-US" altLang="ja-JP" sz="2800" dirty="0"/>
              <a:t> OPT</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替换将来最久</a:t>
            </a:r>
            <a:r>
              <a:rPr lang="en-US" altLang="zh-CN" kern="1200" dirty="0">
                <a:cs typeface="Calibri" panose="020F0502020204030204" pitchFamily="34" charset="0"/>
              </a:rPr>
              <a:t>/</a:t>
            </a:r>
            <a:r>
              <a:rPr lang="zh-CN" altLang="en-US" kern="1200" dirty="0">
                <a:cs typeface="Calibri" panose="020F0502020204030204" pitchFamily="34" charset="0"/>
              </a:rPr>
              <a:t>最远被访问的</a:t>
            </a:r>
            <a:r>
              <a:rPr lang="en-US" altLang="zh-CN" kern="1200" dirty="0">
                <a:cs typeface="Calibri" panose="020F0502020204030204" pitchFamily="34" charset="0"/>
              </a:rPr>
              <a:t>block</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err="1">
                <a:cs typeface="Calibri" panose="020F0502020204030204" pitchFamily="34" charset="0"/>
              </a:rPr>
              <a:t>Belady</a:t>
            </a:r>
            <a:r>
              <a:rPr lang="en-US" altLang="zh-CN" kern="1200" dirty="0">
                <a:cs typeface="Calibri" panose="020F0502020204030204" pitchFamily="34" charset="0"/>
              </a:rPr>
              <a:t>, </a:t>
            </a:r>
            <a:r>
              <a:rPr lang="ja-JP" altLang="en-US" kern="1200" dirty="0">
                <a:cs typeface="Calibri" panose="020F0502020204030204" pitchFamily="34" charset="0"/>
              </a:rPr>
              <a:t>“</a:t>
            </a:r>
            <a:r>
              <a:rPr lang="en-US" altLang="ja-JP" kern="1200" dirty="0">
                <a:cs typeface="Calibri" panose="020F0502020204030204" pitchFamily="34" charset="0"/>
              </a:rPr>
              <a:t>A study of replacement algorithms for a virtual-storage computer,</a:t>
            </a:r>
            <a:r>
              <a:rPr lang="ja-JP" altLang="en-US" kern="1200" dirty="0">
                <a:cs typeface="Calibri" panose="020F0502020204030204" pitchFamily="34" charset="0"/>
              </a:rPr>
              <a:t>”</a:t>
            </a:r>
            <a:r>
              <a:rPr lang="en-US" altLang="ja-JP" kern="1200" dirty="0">
                <a:cs typeface="Calibri" panose="020F0502020204030204" pitchFamily="34" charset="0"/>
              </a:rPr>
              <a:t> IBM Systems Journal, 1966.</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如何实现这个最优的算法</a:t>
            </a:r>
            <a:r>
              <a:rPr lang="en-US" altLang="zh-CN" kern="1200" dirty="0">
                <a:cs typeface="Calibri" panose="020F0502020204030204" pitchFamily="34" charset="0"/>
              </a:rPr>
              <a:t>? </a:t>
            </a:r>
          </a:p>
          <a:p>
            <a:r>
              <a:rPr lang="zh-CN" altLang="en-US" sz="2800" dirty="0"/>
              <a:t>该算法能获得最小的缺失率吗</a:t>
            </a:r>
            <a:r>
              <a:rPr lang="en-US" altLang="zh-CN" sz="2800" dirty="0"/>
              <a:t>?</a:t>
            </a:r>
          </a:p>
          <a:p>
            <a:r>
              <a:rPr lang="zh-CN" altLang="en-US" sz="2800" dirty="0"/>
              <a:t>该算法能获得最小的程序执行时间吗</a:t>
            </a:r>
            <a:r>
              <a:rPr lang="en-US" altLang="zh-CN" sz="2800" dirty="0"/>
              <a:t>?</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No. </a:t>
            </a:r>
            <a:r>
              <a:rPr lang="zh-CN" altLang="en-US" kern="1200" dirty="0">
                <a:cs typeface="Calibri" panose="020F0502020204030204" pitchFamily="34" charset="0"/>
              </a:rPr>
              <a:t>缓存中</a:t>
            </a:r>
            <a:r>
              <a:rPr lang="en-US" altLang="zh-CN" kern="1200" dirty="0">
                <a:cs typeface="Calibri" panose="020F0502020204030204" pitchFamily="34" charset="0"/>
              </a:rPr>
              <a:t>block</a:t>
            </a:r>
            <a:r>
              <a:rPr lang="zh-CN" altLang="en-US" kern="1200" dirty="0">
                <a:cs typeface="Calibri" panose="020F0502020204030204" pitchFamily="34" charset="0"/>
              </a:rPr>
              <a:t>的缺失延迟是不同的，非均匀的</a:t>
            </a:r>
            <a:r>
              <a:rPr lang="en-US" altLang="zh-CN" kern="1200" dirty="0">
                <a:cs typeface="Calibri" panose="020F0502020204030204" pitchFamily="34" charset="0"/>
              </a:rPr>
              <a:t>!</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二个主要原因</a:t>
            </a:r>
            <a:r>
              <a:rPr lang="en-US" altLang="zh-CN" kern="1200" dirty="0">
                <a:cs typeface="Calibri" panose="020F0502020204030204" pitchFamily="34" charset="0"/>
              </a:rPr>
              <a:t>: </a:t>
            </a:r>
            <a:r>
              <a:rPr lang="zh-CN" altLang="en-US" kern="1200" dirty="0">
                <a:cs typeface="Calibri" panose="020F0502020204030204" pitchFamily="34" charset="0"/>
              </a:rPr>
              <a:t>远程和本地缓存访问</a:t>
            </a:r>
            <a:r>
              <a:rPr lang="en-US" altLang="zh-CN" kern="1200" dirty="0">
                <a:cs typeface="Calibri" panose="020F0502020204030204" pitchFamily="34" charset="0"/>
              </a:rPr>
              <a:t> </a:t>
            </a:r>
            <a:r>
              <a:rPr lang="zh-CN" altLang="en-US" kern="1200" dirty="0">
                <a:cs typeface="Calibri" panose="020F0502020204030204" pitchFamily="34" charset="0"/>
              </a:rPr>
              <a:t>以及 缺失的重</a:t>
            </a:r>
            <a:r>
              <a:rPr lang="zh-CN" altLang="en-US" sz="2400" dirty="0">
                <a:solidFill>
                  <a:schemeClr val="tx1">
                    <a:lumMod val="95000"/>
                    <a:lumOff val="5000"/>
                  </a:schemeClr>
                </a:solidFill>
              </a:rPr>
              <a:t>叠处理</a:t>
            </a:r>
            <a:endParaRPr lang="en-US" altLang="zh-CN" sz="2400" dirty="0">
              <a:solidFill>
                <a:schemeClr val="tx1">
                  <a:lumMod val="95000"/>
                  <a:lumOff val="5000"/>
                </a:schemeClr>
              </a:solidFill>
            </a:endParaRPr>
          </a:p>
          <a:p>
            <a:pPr lvl="1"/>
            <a:r>
              <a:rPr lang="en-US" altLang="zh-CN" sz="2400" dirty="0">
                <a:solidFill>
                  <a:schemeClr val="tx1">
                    <a:lumMod val="95000"/>
                    <a:lumOff val="5000"/>
                  </a:schemeClr>
                </a:solidFill>
              </a:rPr>
              <a:t>Qureshi et al. </a:t>
            </a:r>
            <a:r>
              <a:rPr lang="ja-JP" altLang="en-US" sz="2400" dirty="0">
                <a:solidFill>
                  <a:schemeClr val="tx1">
                    <a:lumMod val="95000"/>
                    <a:lumOff val="5000"/>
                  </a:schemeClr>
                </a:solidFill>
              </a:rPr>
              <a:t>“</a:t>
            </a:r>
            <a:r>
              <a:rPr lang="en-US" altLang="ja-JP" sz="2400" dirty="0">
                <a:solidFill>
                  <a:schemeClr val="tx1">
                    <a:lumMod val="95000"/>
                    <a:lumOff val="5000"/>
                  </a:schemeClr>
                </a:solidFill>
              </a:rPr>
              <a:t>A Case for MLP-Aware Cache Replacement,</a:t>
            </a:r>
            <a:r>
              <a:rPr lang="ja-JP" altLang="en-US" sz="2400" dirty="0">
                <a:solidFill>
                  <a:schemeClr val="tx1">
                    <a:lumMod val="95000"/>
                    <a:lumOff val="5000"/>
                  </a:schemeClr>
                </a:solidFill>
              </a:rPr>
              <a:t>“</a:t>
            </a:r>
            <a:r>
              <a:rPr lang="en-US" altLang="ja-JP" sz="2400" dirty="0">
                <a:solidFill>
                  <a:schemeClr val="tx1">
                    <a:lumMod val="95000"/>
                    <a:lumOff val="5000"/>
                  </a:schemeClr>
                </a:solidFill>
              </a:rPr>
              <a:t> ISCA 2006.</a:t>
            </a:r>
          </a:p>
          <a:p>
            <a:pPr lvl="1"/>
            <a:endParaRPr lang="en-US" altLang="zh-CN" dirty="0"/>
          </a:p>
          <a:p>
            <a:endParaRPr lang="en-US" altLang="zh-CN" dirty="0"/>
          </a:p>
          <a:p>
            <a:pPr lvl="1"/>
            <a:endParaRPr lang="en-US" altLang="zh-CN" dirty="0"/>
          </a:p>
        </p:txBody>
      </p:sp>
      <p:pic>
        <p:nvPicPr>
          <p:cNvPr id="4" name="图片 3">
            <a:extLst>
              <a:ext uri="{FF2B5EF4-FFF2-40B4-BE49-F238E27FC236}">
                <a16:creationId xmlns:a16="http://schemas.microsoft.com/office/drawing/2014/main" id="{A604F88B-D73C-45D9-81AD-4E8D71F55DCA}"/>
              </a:ext>
            </a:extLst>
          </p:cNvPr>
          <p:cNvPicPr>
            <a:picLocks noChangeAspect="1"/>
          </p:cNvPicPr>
          <p:nvPr/>
        </p:nvPicPr>
        <p:blipFill>
          <a:blip r:embed="rId3"/>
          <a:stretch>
            <a:fillRect/>
          </a:stretch>
        </p:blipFill>
        <p:spPr>
          <a:xfrm>
            <a:off x="519731" y="5410200"/>
            <a:ext cx="8403775" cy="1143000"/>
          </a:xfrm>
          <a:prstGeom prst="rect">
            <a:avLst/>
          </a:prstGeom>
        </p:spPr>
      </p:pic>
      <p:sp>
        <p:nvSpPr>
          <p:cNvPr id="8" name="灯片编号占位符 7">
            <a:extLst>
              <a:ext uri="{FF2B5EF4-FFF2-40B4-BE49-F238E27FC236}">
                <a16:creationId xmlns:a16="http://schemas.microsoft.com/office/drawing/2014/main" id="{305E1528-984C-4EAE-A719-E38DCD6BB3BD}"/>
              </a:ext>
            </a:extLst>
          </p:cNvPr>
          <p:cNvSpPr>
            <a:spLocks noGrp="1"/>
          </p:cNvSpPr>
          <p:nvPr>
            <p:ph type="sldNum" sz="quarter" idx="12"/>
          </p:nvPr>
        </p:nvSpPr>
        <p:spPr/>
        <p:txBody>
          <a:bodyPr/>
          <a:lstStyle/>
          <a:p>
            <a:fld id="{281828B1-9571-413B-8DF6-88C4749FAF08}" type="slidenum">
              <a:rPr lang="en-US" altLang="en-US" smtClean="0"/>
              <a:pPr/>
              <a:t>14</a:t>
            </a:fld>
            <a:endParaRPr lang="en-US" altLang="en-US"/>
          </a:p>
        </p:txBody>
      </p:sp>
    </p:spTree>
    <p:extLst>
      <p:ext uri="{BB962C8B-B14F-4D97-AF65-F5344CB8AC3E}">
        <p14:creationId xmlns:p14="http://schemas.microsoft.com/office/powerpoint/2010/main" val="2384529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57200" y="116632"/>
            <a:ext cx="8229600" cy="922114"/>
          </a:xfrm>
        </p:spPr>
        <p:txBody>
          <a:bodyPr/>
          <a:lstStyle/>
          <a:p>
            <a:r>
              <a:rPr lang="zh-CN" altLang="en-US" dirty="0"/>
              <a:t>高速缓存 </a:t>
            </a:r>
            <a:r>
              <a:rPr lang="en-US" altLang="zh-CN" dirty="0"/>
              <a:t>vs </a:t>
            </a:r>
            <a:r>
              <a:rPr lang="zh-CN" altLang="en-US" dirty="0"/>
              <a:t>页面的替换</a:t>
            </a:r>
            <a:endParaRPr lang="en-US" altLang="zh-CN" dirty="0"/>
          </a:p>
        </p:txBody>
      </p:sp>
      <p:sp>
        <p:nvSpPr>
          <p:cNvPr id="3"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dirty="0">
                <a:solidFill>
                  <a:schemeClr val="tx1">
                    <a:lumMod val="95000"/>
                    <a:lumOff val="5000"/>
                  </a:schemeClr>
                </a:solidFill>
              </a:rPr>
              <a:t>物理内存 </a:t>
            </a:r>
            <a:r>
              <a:rPr lang="en-US" altLang="zh-CN" dirty="0">
                <a:solidFill>
                  <a:schemeClr val="tx1">
                    <a:lumMod val="95000"/>
                    <a:lumOff val="5000"/>
                  </a:schemeClr>
                </a:solidFill>
              </a:rPr>
              <a:t>(DRAM) </a:t>
            </a:r>
            <a:r>
              <a:rPr lang="zh-CN" altLang="en-US" dirty="0">
                <a:solidFill>
                  <a:schemeClr val="tx1">
                    <a:lumMod val="95000"/>
                    <a:lumOff val="5000"/>
                  </a:schemeClr>
                </a:solidFill>
              </a:rPr>
              <a:t>是磁盘</a:t>
            </a:r>
            <a:r>
              <a:rPr lang="en-US" altLang="zh-CN" dirty="0">
                <a:solidFill>
                  <a:schemeClr val="tx1">
                    <a:lumMod val="95000"/>
                    <a:lumOff val="5000"/>
                  </a:schemeClr>
                </a:solidFill>
              </a:rPr>
              <a:t>/SSD</a:t>
            </a:r>
            <a:r>
              <a:rPr lang="zh-CN" altLang="en-US" dirty="0">
                <a:solidFill>
                  <a:schemeClr val="tx1">
                    <a:lumMod val="95000"/>
                    <a:lumOff val="5000"/>
                  </a:schemeClr>
                </a:solidFill>
              </a:rPr>
              <a:t>的缓存</a:t>
            </a:r>
            <a:endParaRPr lang="en-US" altLang="zh-CN" dirty="0">
              <a:solidFill>
                <a:schemeClr val="tx1">
                  <a:lumMod val="95000"/>
                  <a:lumOff val="5000"/>
                </a:schemeClr>
              </a:solidFill>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通常由</a:t>
            </a:r>
            <a:r>
              <a:rPr lang="en-US" altLang="zh-CN" kern="1200" dirty="0">
                <a:cs typeface="Calibri" panose="020F0502020204030204" pitchFamily="34" charset="0"/>
              </a:rPr>
              <a:t>Virtual Memory</a:t>
            </a:r>
            <a:r>
              <a:rPr lang="zh-CN" altLang="en-US" kern="1200" dirty="0">
                <a:cs typeface="Calibri" panose="020F0502020204030204" pitchFamily="34" charset="0"/>
              </a:rPr>
              <a:t>子系统中的软件来管理</a:t>
            </a:r>
            <a:endParaRPr lang="en-US" altLang="zh-CN" kern="1200" dirty="0">
              <a:cs typeface="Calibri" panose="020F0502020204030204" pitchFamily="34" charset="0"/>
            </a:endParaRPr>
          </a:p>
          <a:p>
            <a:pPr>
              <a:spcBef>
                <a:spcPts val="600"/>
              </a:spcBef>
              <a:spcAft>
                <a:spcPts val="600"/>
              </a:spcAft>
            </a:pPr>
            <a:r>
              <a:rPr lang="zh-CN" altLang="en-US" sz="2800" dirty="0"/>
              <a:t>页面的替换和高速缓存的替换类似</a:t>
            </a:r>
            <a:endParaRPr lang="en-US" altLang="zh-CN" sz="2800" dirty="0"/>
          </a:p>
          <a:p>
            <a:pPr>
              <a:spcBef>
                <a:spcPts val="600"/>
              </a:spcBef>
              <a:spcAft>
                <a:spcPts val="600"/>
              </a:spcAft>
            </a:pPr>
            <a:r>
              <a:rPr lang="zh-CN" altLang="en-US" sz="2800" dirty="0"/>
              <a:t>页表就是物理存储所对应的</a:t>
            </a:r>
            <a:r>
              <a:rPr lang="en-US" altLang="en-US" sz="2800" dirty="0"/>
              <a:t>“</a:t>
            </a:r>
            <a:r>
              <a:rPr lang="en-US" altLang="zh-CN" sz="2800" dirty="0"/>
              <a:t>tag store</a:t>
            </a:r>
            <a:r>
              <a:rPr lang="en-US" altLang="en-US" sz="2800" dirty="0"/>
              <a:t>”</a:t>
            </a:r>
            <a:endParaRPr lang="en-US" altLang="zh-CN" sz="2800" dirty="0"/>
          </a:p>
          <a:p>
            <a:pPr>
              <a:spcBef>
                <a:spcPts val="600"/>
              </a:spcBef>
              <a:spcAft>
                <a:spcPts val="600"/>
              </a:spcAft>
            </a:pPr>
            <a:r>
              <a:rPr lang="zh-CN" altLang="en-US" sz="2800" dirty="0"/>
              <a:t>二者之间的区别是什么</a:t>
            </a:r>
            <a:r>
              <a:rPr lang="en-US" altLang="zh-CN" sz="28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访问速度：</a:t>
            </a:r>
            <a:r>
              <a:rPr lang="en-US" altLang="zh-CN" kern="1200" dirty="0">
                <a:cs typeface="Calibri" panose="020F0502020204030204" pitchFamily="34" charset="0"/>
              </a:rPr>
              <a:t>cache vs. physical memory</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Block</a:t>
            </a:r>
            <a:r>
              <a:rPr lang="zh-CN" altLang="en-US" kern="1200" dirty="0">
                <a:cs typeface="Calibri" panose="020F0502020204030204" pitchFamily="34" charset="0"/>
              </a:rPr>
              <a:t>的数量：</a:t>
            </a:r>
            <a:r>
              <a:rPr lang="en-US" altLang="zh-CN" kern="1200" dirty="0">
                <a:cs typeface="Calibri" panose="020F0502020204030204" pitchFamily="34" charset="0"/>
              </a:rPr>
              <a:t>cache vs. physical memory</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寻找一个替换对象（</a:t>
            </a:r>
            <a:r>
              <a:rPr lang="en-US" altLang="zh-CN" kern="1200" dirty="0">
                <a:cs typeface="Calibri" panose="020F0502020204030204" pitchFamily="34" charset="0"/>
              </a:rPr>
              <a:t>victim</a:t>
            </a:r>
            <a:r>
              <a:rPr lang="zh-CN" altLang="en-US" kern="1200" dirty="0">
                <a:cs typeface="Calibri" panose="020F0502020204030204" pitchFamily="34" charset="0"/>
              </a:rPr>
              <a:t>）时可以容忍的时间</a:t>
            </a:r>
            <a:endParaRPr lang="en-US" altLang="ja-JP"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角色：</a:t>
            </a:r>
            <a:r>
              <a:rPr lang="en-US" altLang="zh-CN" kern="1200" dirty="0">
                <a:cs typeface="Calibri" panose="020F0502020204030204" pitchFamily="34" charset="0"/>
              </a:rPr>
              <a:t>hardware versus software</a:t>
            </a:r>
          </a:p>
          <a:p>
            <a:pPr lvl="1">
              <a:spcBef>
                <a:spcPts val="600"/>
              </a:spcBef>
              <a:spcAft>
                <a:spcPts val="600"/>
              </a:spcAft>
            </a:pPr>
            <a:endParaRPr lang="en-US" altLang="ja-JP" dirty="0">
              <a:solidFill>
                <a:srgbClr val="0000FF"/>
              </a:solidFill>
            </a:endParaRPr>
          </a:p>
          <a:p>
            <a:pPr lvl="1">
              <a:spcBef>
                <a:spcPts val="600"/>
              </a:spcBef>
              <a:spcAft>
                <a:spcPts val="600"/>
              </a:spcAft>
            </a:pPr>
            <a:endParaRPr lang="en-US" altLang="zh-CN" dirty="0"/>
          </a:p>
          <a:p>
            <a:pPr>
              <a:spcBef>
                <a:spcPts val="600"/>
              </a:spcBef>
              <a:spcAft>
                <a:spcPts val="600"/>
              </a:spcAft>
            </a:pPr>
            <a:endParaRPr lang="en-US" altLang="zh-CN" dirty="0"/>
          </a:p>
        </p:txBody>
      </p:sp>
      <p:sp>
        <p:nvSpPr>
          <p:cNvPr id="7" name="灯片编号占位符 6">
            <a:extLst>
              <a:ext uri="{FF2B5EF4-FFF2-40B4-BE49-F238E27FC236}">
                <a16:creationId xmlns:a16="http://schemas.microsoft.com/office/drawing/2014/main" id="{048D5ABB-8C69-4116-8754-81E7C4156D46}"/>
              </a:ext>
            </a:extLst>
          </p:cNvPr>
          <p:cNvSpPr>
            <a:spLocks noGrp="1"/>
          </p:cNvSpPr>
          <p:nvPr>
            <p:ph type="sldNum" sz="quarter" idx="12"/>
          </p:nvPr>
        </p:nvSpPr>
        <p:spPr/>
        <p:txBody>
          <a:bodyPr/>
          <a:lstStyle/>
          <a:p>
            <a:fld id="{281828B1-9571-413B-8DF6-88C4749FAF08}" type="slidenum">
              <a:rPr lang="en-US" altLang="en-US" smtClean="0"/>
              <a:pPr/>
              <a:t>15</a:t>
            </a:fld>
            <a:endParaRPr lang="en-US" altLang="en-US"/>
          </a:p>
        </p:txBody>
      </p:sp>
    </p:spTree>
    <p:extLst>
      <p:ext uri="{BB962C8B-B14F-4D97-AF65-F5344CB8AC3E}">
        <p14:creationId xmlns:p14="http://schemas.microsoft.com/office/powerpoint/2010/main" val="242284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116632"/>
            <a:ext cx="8229600" cy="922114"/>
          </a:xfrm>
        </p:spPr>
        <p:txBody>
          <a:bodyPr/>
          <a:lstStyle/>
          <a:p>
            <a:r>
              <a:rPr lang="en-US" altLang="zh-CN" dirty="0"/>
              <a:t>Tag Store</a:t>
            </a:r>
            <a:r>
              <a:rPr lang="zh-CN" altLang="en-US" dirty="0"/>
              <a:t>中都保存了什么</a:t>
            </a:r>
            <a:r>
              <a:rPr lang="en-US" altLang="zh-CN" dirty="0"/>
              <a:t>?</a:t>
            </a:r>
          </a:p>
        </p:txBody>
      </p:sp>
      <p:sp>
        <p:nvSpPr>
          <p:cNvPr id="3" name="Content Placeholder 2"/>
          <p:cNvSpPr>
            <a:spLocks noGrp="1"/>
          </p:cNvSpPr>
          <p:nvPr>
            <p:ph idx="1"/>
          </p:nvPr>
        </p:nvSpPr>
        <p:spPr>
          <a:xfrm>
            <a:off x="457200" y="996950"/>
            <a:ext cx="8229600" cy="5194300"/>
          </a:xfrm>
        </p:spPr>
        <p:txBody>
          <a:bodyPr/>
          <a:lstStyle/>
          <a:p>
            <a:r>
              <a:rPr lang="en-US" altLang="zh-CN" dirty="0"/>
              <a:t>Valid </a:t>
            </a:r>
            <a:r>
              <a:rPr lang="en-US" altLang="zh-CN" dirty="0" smtClean="0"/>
              <a:t>bit – </a:t>
            </a:r>
            <a:r>
              <a:rPr lang="zh-CN" altLang="en-US" dirty="0" smtClean="0"/>
              <a:t>表明该</a:t>
            </a:r>
            <a:r>
              <a:rPr lang="en-US" altLang="zh-CN" dirty="0" smtClean="0"/>
              <a:t>block</a:t>
            </a:r>
            <a:r>
              <a:rPr lang="zh-CN" altLang="en-US" dirty="0" smtClean="0"/>
              <a:t>是否保存了有效的数据</a:t>
            </a:r>
            <a:endParaRPr lang="en-US" altLang="zh-CN" dirty="0"/>
          </a:p>
          <a:p>
            <a:r>
              <a:rPr lang="en-US" altLang="zh-CN" dirty="0" smtClean="0"/>
              <a:t>Tag – </a:t>
            </a:r>
            <a:r>
              <a:rPr lang="zh-CN" altLang="en-US" dirty="0" smtClean="0"/>
              <a:t>该</a:t>
            </a:r>
            <a:r>
              <a:rPr lang="en-US" altLang="zh-CN" dirty="0" smtClean="0"/>
              <a:t>block</a:t>
            </a:r>
            <a:r>
              <a:rPr lang="zh-CN" altLang="en-US" dirty="0" smtClean="0"/>
              <a:t>保存的数据的</a:t>
            </a:r>
            <a:r>
              <a:rPr lang="en-US" altLang="zh-CN" dirty="0" smtClean="0"/>
              <a:t>ID</a:t>
            </a:r>
            <a:endParaRPr lang="en-US" altLang="zh-CN" dirty="0"/>
          </a:p>
          <a:p>
            <a:r>
              <a:rPr lang="en-US" altLang="zh-CN" dirty="0"/>
              <a:t>Replacement policy </a:t>
            </a:r>
            <a:r>
              <a:rPr lang="en-US" altLang="zh-CN" dirty="0" smtClean="0"/>
              <a:t>bits – priority</a:t>
            </a:r>
            <a:r>
              <a:rPr lang="zh-CN" altLang="en-US" dirty="0" smtClean="0"/>
              <a:t>信息</a:t>
            </a:r>
            <a:endParaRPr lang="en-US" altLang="zh-CN" dirty="0"/>
          </a:p>
          <a:p>
            <a:r>
              <a:rPr lang="en-US" altLang="zh-CN" dirty="0"/>
              <a:t>Dirty </a:t>
            </a:r>
            <a:r>
              <a:rPr lang="en-US" altLang="zh-CN" dirty="0" smtClean="0"/>
              <a:t>bit</a:t>
            </a:r>
            <a:r>
              <a:rPr lang="en-US" altLang="zh-CN" dirty="0"/>
              <a:t> </a:t>
            </a:r>
            <a:r>
              <a:rPr lang="en-US" altLang="zh-CN" dirty="0" smtClean="0"/>
              <a:t>– </a:t>
            </a:r>
            <a:r>
              <a:rPr lang="zh-CN" altLang="en-US" dirty="0" smtClean="0"/>
              <a:t>表明该</a:t>
            </a:r>
            <a:r>
              <a:rPr lang="en-US" altLang="zh-CN" dirty="0" smtClean="0"/>
              <a:t>block</a:t>
            </a:r>
            <a:r>
              <a:rPr lang="zh-CN" altLang="en-US" dirty="0" smtClean="0"/>
              <a:t>是否被修改</a:t>
            </a:r>
            <a:endParaRPr lang="en-US" altLang="zh-CN"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写回 </a:t>
            </a:r>
            <a:r>
              <a:rPr lang="en-US" altLang="zh-CN" kern="1200" dirty="0">
                <a:cs typeface="Calibri" panose="020F0502020204030204" pitchFamily="34" charset="0"/>
              </a:rPr>
              <a:t>vs. </a:t>
            </a:r>
            <a:r>
              <a:rPr lang="zh-CN" altLang="en-US" kern="1200" dirty="0">
                <a:cs typeface="Calibri" panose="020F0502020204030204" pitchFamily="34" charset="0"/>
              </a:rPr>
              <a:t>写直达 缓存</a:t>
            </a:r>
            <a:endParaRPr lang="en-US" altLang="zh-CN" kern="1200" dirty="0">
              <a:cs typeface="Calibri" panose="020F0502020204030204" pitchFamily="34" charset="0"/>
            </a:endParaRPr>
          </a:p>
          <a:p>
            <a:pPr marL="342900" lvl="1" indent="-342900">
              <a:buFont typeface="Arial" charset="0"/>
              <a:buChar char="•"/>
            </a:pPr>
            <a:r>
              <a:rPr lang="en-US" altLang="zh-CN" sz="3200" dirty="0"/>
              <a:t>Anything else</a:t>
            </a:r>
            <a:r>
              <a:rPr lang="zh-CN" altLang="en-US" sz="3200" dirty="0"/>
              <a:t>？</a:t>
            </a:r>
            <a:endParaRPr lang="en-US" altLang="zh-CN" sz="32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例如，多核的一致性协议状态。</a:t>
            </a:r>
            <a:endParaRPr lang="en-US" altLang="zh-CN" kern="1200" dirty="0">
              <a:cs typeface="Calibri" panose="020F0502020204030204" pitchFamily="34" charset="0"/>
            </a:endParaRPr>
          </a:p>
          <a:p>
            <a:pPr lvl="1"/>
            <a:endParaRPr lang="en-US" altLang="zh-CN" dirty="0"/>
          </a:p>
        </p:txBody>
      </p:sp>
      <p:sp>
        <p:nvSpPr>
          <p:cNvPr id="2" name="对话气泡: 圆角矩形 1">
            <a:extLst>
              <a:ext uri="{FF2B5EF4-FFF2-40B4-BE49-F238E27FC236}">
                <a16:creationId xmlns:a16="http://schemas.microsoft.com/office/drawing/2014/main" id="{49FBE132-C9B7-4327-8457-AB45BC6B8655}"/>
              </a:ext>
            </a:extLst>
          </p:cNvPr>
          <p:cNvSpPr/>
          <p:nvPr/>
        </p:nvSpPr>
        <p:spPr>
          <a:xfrm>
            <a:off x="2667000" y="4938936"/>
            <a:ext cx="5867400" cy="922114"/>
          </a:xfrm>
          <a:prstGeom prst="wedgeRoundRectCallout">
            <a:avLst>
              <a:gd name="adj1" fmla="val 2875"/>
              <a:gd name="adj2" fmla="val -260513"/>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这些不是数据本身的数据，叫做元数据。</a:t>
            </a:r>
          </a:p>
        </p:txBody>
      </p:sp>
      <p:sp>
        <p:nvSpPr>
          <p:cNvPr id="8" name="灯片编号占位符 7">
            <a:extLst>
              <a:ext uri="{FF2B5EF4-FFF2-40B4-BE49-F238E27FC236}">
                <a16:creationId xmlns:a16="http://schemas.microsoft.com/office/drawing/2014/main" id="{57D6DBEF-7A33-44A6-8140-75C9293854E9}"/>
              </a:ext>
            </a:extLst>
          </p:cNvPr>
          <p:cNvSpPr>
            <a:spLocks noGrp="1"/>
          </p:cNvSpPr>
          <p:nvPr>
            <p:ph type="sldNum" sz="quarter" idx="12"/>
          </p:nvPr>
        </p:nvSpPr>
        <p:spPr/>
        <p:txBody>
          <a:bodyPr/>
          <a:lstStyle/>
          <a:p>
            <a:fld id="{281828B1-9571-413B-8DF6-88C4749FAF08}" type="slidenum">
              <a:rPr lang="en-US" altLang="en-US" smtClean="0"/>
              <a:pPr/>
              <a:t>16</a:t>
            </a:fld>
            <a:endParaRPr lang="en-US" altLang="en-US"/>
          </a:p>
        </p:txBody>
      </p:sp>
    </p:spTree>
    <p:extLst>
      <p:ext uri="{BB962C8B-B14F-4D97-AF65-F5344CB8AC3E}">
        <p14:creationId xmlns:p14="http://schemas.microsoft.com/office/powerpoint/2010/main" val="361498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457200" y="116632"/>
            <a:ext cx="8229600" cy="922114"/>
          </a:xfrm>
        </p:spPr>
        <p:txBody>
          <a:bodyPr/>
          <a:lstStyle/>
          <a:p>
            <a:r>
              <a:rPr lang="zh-CN" altLang="en-US" dirty="0"/>
              <a:t>处理写操作 </a:t>
            </a:r>
            <a:r>
              <a:rPr lang="en-US" altLang="zh-CN" dirty="0"/>
              <a:t>(I)</a:t>
            </a:r>
          </a:p>
        </p:txBody>
      </p:sp>
      <p:sp>
        <p:nvSpPr>
          <p:cNvPr id="3" name="Content Placeholder 2"/>
          <p:cNvSpPr>
            <a:spLocks noGrp="1"/>
          </p:cNvSpPr>
          <p:nvPr>
            <p:ph idx="1"/>
          </p:nvPr>
        </p:nvSpPr>
        <p:spPr>
          <a:xfrm>
            <a:off x="457200" y="990600"/>
            <a:ext cx="8229600" cy="5750768"/>
          </a:xfrm>
        </p:spPr>
        <p:txBody>
          <a:bodyPr/>
          <a:lstStyle/>
          <a:p>
            <a:pPr marL="342900" lvl="1" indent="-342900">
              <a:spcBef>
                <a:spcPts val="0"/>
              </a:spcBef>
              <a:spcAft>
                <a:spcPts val="600"/>
              </a:spcAft>
              <a:buClr>
                <a:schemeClr val="tx1">
                  <a:lumMod val="95000"/>
                  <a:lumOff val="5000"/>
                </a:schemeClr>
              </a:buClr>
              <a:buSzPct val="100000"/>
              <a:buFont typeface="Arial" charset="0"/>
              <a:buChar char="•"/>
            </a:pPr>
            <a:r>
              <a:rPr lang="zh-CN" altLang="en-US" dirty="0">
                <a:solidFill>
                  <a:schemeClr val="tx1">
                    <a:lumMod val="95000"/>
                    <a:lumOff val="5000"/>
                  </a:schemeClr>
                </a:solidFill>
              </a:rPr>
              <a:t>何时将修改了的数据写到下一级</a:t>
            </a:r>
            <a:r>
              <a:rPr lang="en-US" altLang="zh-CN" dirty="0">
                <a:solidFill>
                  <a:schemeClr val="tx1">
                    <a:lumMod val="95000"/>
                    <a:lumOff val="5000"/>
                  </a:schemeClr>
                </a:solidFill>
              </a:rPr>
              <a:t>?</a:t>
            </a:r>
          </a:p>
          <a:p>
            <a:pPr marL="628650" lvl="1" indent="-265113">
              <a:spcBef>
                <a:spcPts val="600"/>
              </a:spcBef>
              <a:spcAft>
                <a:spcPts val="600"/>
              </a:spcAft>
              <a:buClr>
                <a:schemeClr val="tx1"/>
              </a:buClr>
              <a:buFont typeface="Tahoma" panose="020B0604030504040204" pitchFamily="34" charset="0"/>
              <a:buChar char="−"/>
              <a:defRPr/>
            </a:pPr>
            <a:r>
              <a:rPr lang="en-US" altLang="zh-CN" sz="2000" kern="1200" dirty="0">
                <a:cs typeface="Calibri" panose="020F0502020204030204" pitchFamily="34" charset="0"/>
              </a:rPr>
              <a:t>Write through: </a:t>
            </a:r>
            <a:r>
              <a:rPr lang="zh-CN" altLang="en-US" sz="2000" kern="1200" dirty="0">
                <a:cs typeface="Calibri" panose="020F0502020204030204" pitchFamily="34" charset="0"/>
              </a:rPr>
              <a:t>写发生的同时，写到下一级；</a:t>
            </a:r>
            <a:endParaRPr lang="en-US" altLang="zh-CN" sz="2000"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sz="2000" kern="1200" dirty="0">
                <a:cs typeface="Calibri" panose="020F0502020204030204" pitchFamily="34" charset="0"/>
              </a:rPr>
              <a:t>Write back: </a:t>
            </a:r>
            <a:r>
              <a:rPr lang="en-US" altLang="zh-CN" sz="2000" kern="1200" dirty="0" smtClean="0">
                <a:cs typeface="Calibri" panose="020F0502020204030204" pitchFamily="34" charset="0"/>
              </a:rPr>
              <a:t>     </a:t>
            </a:r>
            <a:r>
              <a:rPr lang="zh-CN" altLang="en-US" sz="2000" kern="1200" dirty="0" smtClean="0">
                <a:cs typeface="Calibri" panose="020F0502020204030204" pitchFamily="34" charset="0"/>
              </a:rPr>
              <a:t>当</a:t>
            </a:r>
            <a:r>
              <a:rPr lang="en-US" altLang="zh-CN" sz="2000" kern="1200" dirty="0">
                <a:cs typeface="Calibri" panose="020F0502020204030204" pitchFamily="34" charset="0"/>
              </a:rPr>
              <a:t>block</a:t>
            </a:r>
            <a:r>
              <a:rPr lang="zh-CN" altLang="en-US" sz="2000" kern="1200" dirty="0">
                <a:cs typeface="Calibri" panose="020F0502020204030204" pitchFamily="34" charset="0"/>
              </a:rPr>
              <a:t>被替换的时候写到下一级。</a:t>
            </a:r>
            <a:endParaRPr lang="en-US" altLang="zh-CN" sz="2000" kern="1200" dirty="0">
              <a:cs typeface="Calibri" panose="020F0502020204030204" pitchFamily="34" charset="0"/>
            </a:endParaRPr>
          </a:p>
          <a:p>
            <a:pPr marL="342900" lvl="1" indent="-342900">
              <a:spcBef>
                <a:spcPts val="0"/>
              </a:spcBef>
              <a:spcAft>
                <a:spcPts val="600"/>
              </a:spcAft>
            </a:pPr>
            <a:r>
              <a:rPr lang="en-US" altLang="zh-CN" dirty="0"/>
              <a:t>Write-back</a:t>
            </a:r>
          </a:p>
          <a:p>
            <a:pPr marL="695325" lvl="2" indent="-342900">
              <a:spcBef>
                <a:spcPts val="0"/>
              </a:spcBef>
              <a:spcAft>
                <a:spcPts val="600"/>
              </a:spcAft>
              <a:buFont typeface="Wingdings" panose="05000000000000000000" pitchFamily="2" charset="2"/>
              <a:buNone/>
            </a:pPr>
            <a:r>
              <a:rPr lang="en-US" altLang="zh-CN" sz="2000" dirty="0"/>
              <a:t>+ </a:t>
            </a:r>
            <a:r>
              <a:rPr lang="zh-CN" altLang="en-US" sz="2000" dirty="0"/>
              <a:t>在被替换之前，可以合并对同一个</a:t>
            </a:r>
            <a:r>
              <a:rPr lang="en-US" altLang="zh-CN" sz="2000" dirty="0"/>
              <a:t>block</a:t>
            </a:r>
            <a:r>
              <a:rPr lang="zh-CN" altLang="en-US" sz="2000" dirty="0"/>
              <a:t>的多次写；</a:t>
            </a:r>
            <a:endParaRPr lang="en-US" altLang="zh-CN" sz="2000" dirty="0"/>
          </a:p>
          <a:p>
            <a:pPr marL="695325" lvl="2" indent="-342900">
              <a:spcBef>
                <a:spcPts val="0"/>
              </a:spcBef>
              <a:spcAft>
                <a:spcPts val="600"/>
              </a:spcAft>
              <a:buFont typeface="Wingdings" panose="05000000000000000000" pitchFamily="2" charset="2"/>
              <a:buNone/>
            </a:pPr>
            <a:r>
              <a:rPr lang="en-US" altLang="zh-CN" sz="2000" dirty="0"/>
              <a:t>+ </a:t>
            </a:r>
            <a:r>
              <a:rPr lang="zh-CN" altLang="en-US" sz="2000" dirty="0"/>
              <a:t>有可能减少缓存层级之间的带宽消耗 </a:t>
            </a:r>
            <a:r>
              <a:rPr lang="en-US" altLang="zh-CN" sz="2000" dirty="0"/>
              <a:t>+ </a:t>
            </a:r>
            <a:r>
              <a:rPr lang="zh-CN" altLang="en-US" sz="2000" dirty="0"/>
              <a:t>节省能耗</a:t>
            </a:r>
            <a:endParaRPr lang="en-US" altLang="zh-CN" sz="2000" dirty="0"/>
          </a:p>
          <a:p>
            <a:pPr marL="342900" lvl="1" indent="-342900">
              <a:spcBef>
                <a:spcPts val="0"/>
              </a:spcBef>
              <a:spcAft>
                <a:spcPts val="600"/>
              </a:spcAft>
              <a:buFont typeface="Wingdings" panose="05000000000000000000" pitchFamily="2" charset="2"/>
              <a:buNone/>
            </a:pPr>
            <a:r>
              <a:rPr lang="en-US" altLang="zh-CN" sz="2000" dirty="0"/>
              <a:t>      -  </a:t>
            </a:r>
            <a:r>
              <a:rPr lang="zh-CN" altLang="en-US" sz="2000" dirty="0"/>
              <a:t>标签存储中需要一个额外的</a:t>
            </a:r>
            <a:r>
              <a:rPr lang="en-US" altLang="zh-CN" sz="2000" dirty="0"/>
              <a:t>bit</a:t>
            </a:r>
            <a:r>
              <a:rPr lang="zh-CN" altLang="en-US" sz="2000" dirty="0"/>
              <a:t>来标明</a:t>
            </a:r>
            <a:r>
              <a:rPr lang="en-US" altLang="zh-CN" sz="2000" dirty="0"/>
              <a:t> block</a:t>
            </a:r>
            <a:r>
              <a:rPr lang="zh-CN" altLang="en-US" sz="2000" dirty="0"/>
              <a:t>是否是</a:t>
            </a:r>
            <a:r>
              <a:rPr lang="en-US" altLang="zh-CN" sz="2000" dirty="0"/>
              <a:t>/</a:t>
            </a:r>
            <a:r>
              <a:rPr lang="zh-CN" altLang="en-US" sz="2000" dirty="0"/>
              <a:t>被</a:t>
            </a:r>
            <a:r>
              <a:rPr lang="en-US" altLang="zh-CN" sz="2000" dirty="0"/>
              <a:t> </a:t>
            </a:r>
            <a:r>
              <a:rPr lang="ja-JP" altLang="en-US" sz="2000" dirty="0"/>
              <a:t>“</a:t>
            </a:r>
            <a:r>
              <a:rPr lang="en-US" altLang="ja-JP" sz="2000" dirty="0"/>
              <a:t>dirty/modified</a:t>
            </a:r>
            <a:r>
              <a:rPr lang="ja-JP" altLang="en-US" sz="2000" dirty="0"/>
              <a:t>”</a:t>
            </a:r>
            <a:endParaRPr lang="en-US" altLang="zh-CN" sz="2000" dirty="0"/>
          </a:p>
          <a:p>
            <a:pPr marL="342900" lvl="1" indent="-342900">
              <a:spcBef>
                <a:spcPts val="0"/>
              </a:spcBef>
              <a:spcAft>
                <a:spcPts val="600"/>
              </a:spcAft>
              <a:buClr>
                <a:schemeClr val="tx1">
                  <a:lumMod val="95000"/>
                  <a:lumOff val="5000"/>
                </a:schemeClr>
              </a:buClr>
              <a:buSzPct val="100000"/>
              <a:buFont typeface="Arial" charset="0"/>
              <a:buChar char="•"/>
            </a:pPr>
            <a:r>
              <a:rPr lang="en-US" altLang="zh-CN" dirty="0">
                <a:solidFill>
                  <a:schemeClr val="tx1">
                    <a:lumMod val="95000"/>
                    <a:lumOff val="5000"/>
                  </a:schemeClr>
                </a:solidFill>
              </a:rPr>
              <a:t>Write-through</a:t>
            </a:r>
          </a:p>
          <a:p>
            <a:pPr marL="695325" lvl="2" indent="-342900">
              <a:spcBef>
                <a:spcPts val="0"/>
              </a:spcBef>
              <a:spcAft>
                <a:spcPts val="600"/>
              </a:spcAft>
              <a:buFont typeface="Wingdings" panose="05000000000000000000" pitchFamily="2" charset="2"/>
              <a:buNone/>
            </a:pPr>
            <a:r>
              <a:rPr lang="en-US" altLang="zh-CN" sz="2000" dirty="0"/>
              <a:t>+ </a:t>
            </a:r>
            <a:r>
              <a:rPr lang="zh-CN" altLang="en-US" sz="2000" dirty="0"/>
              <a:t>其实现简单</a:t>
            </a:r>
            <a:endParaRPr lang="en-US" altLang="zh-CN" sz="2000" dirty="0"/>
          </a:p>
          <a:p>
            <a:pPr marL="695325" lvl="2" indent="-342900">
              <a:spcBef>
                <a:spcPts val="0"/>
              </a:spcBef>
              <a:spcAft>
                <a:spcPts val="600"/>
              </a:spcAft>
              <a:buFont typeface="Wingdings" panose="05000000000000000000" pitchFamily="2" charset="2"/>
              <a:buNone/>
            </a:pPr>
            <a:r>
              <a:rPr lang="en-US" altLang="zh-CN" sz="2000" dirty="0"/>
              <a:t>+ </a:t>
            </a:r>
            <a:r>
              <a:rPr lang="zh-CN" altLang="en-US" sz="2000" dirty="0"/>
              <a:t>所有层级中的数据都是最新的，</a:t>
            </a:r>
            <a:r>
              <a:rPr lang="zh-CN" altLang="en-US" sz="2000" dirty="0">
                <a:solidFill>
                  <a:srgbClr val="FF0000"/>
                </a:solidFill>
              </a:rPr>
              <a:t>简化一致性协议的实现。</a:t>
            </a:r>
            <a:endParaRPr lang="en-US" altLang="zh-CN" sz="2000" dirty="0">
              <a:solidFill>
                <a:srgbClr val="FF0000"/>
              </a:solidFill>
            </a:endParaRPr>
          </a:p>
          <a:p>
            <a:pPr marL="695325" lvl="2" indent="-342900">
              <a:spcBef>
                <a:spcPts val="0"/>
              </a:spcBef>
              <a:spcAft>
                <a:spcPts val="600"/>
              </a:spcAft>
              <a:buFont typeface="Wingdings" panose="05000000000000000000" pitchFamily="2" charset="2"/>
              <a:buNone/>
            </a:pPr>
            <a:r>
              <a:rPr lang="en-US" altLang="zh-CN" sz="2000" dirty="0"/>
              <a:t>-  </a:t>
            </a:r>
            <a:r>
              <a:rPr lang="zh-CN" altLang="en-US" sz="2000" dirty="0"/>
              <a:t>需要消耗更多的带宽</a:t>
            </a:r>
            <a:endParaRPr lang="en-US" altLang="zh-CN" sz="2000" dirty="0"/>
          </a:p>
        </p:txBody>
      </p:sp>
      <p:sp>
        <p:nvSpPr>
          <p:cNvPr id="2" name="灯片编号占位符 1">
            <a:extLst>
              <a:ext uri="{FF2B5EF4-FFF2-40B4-BE49-F238E27FC236}">
                <a16:creationId xmlns:a16="http://schemas.microsoft.com/office/drawing/2014/main" id="{19AB3F20-5AA4-40C5-9CD9-A50819241263}"/>
              </a:ext>
            </a:extLst>
          </p:cNvPr>
          <p:cNvSpPr>
            <a:spLocks noGrp="1"/>
          </p:cNvSpPr>
          <p:nvPr>
            <p:ph type="sldNum" sz="quarter" idx="12"/>
          </p:nvPr>
        </p:nvSpPr>
        <p:spPr/>
        <p:txBody>
          <a:bodyPr/>
          <a:lstStyle/>
          <a:p>
            <a:fld id="{281828B1-9571-413B-8DF6-88C4749FAF08}" type="slidenum">
              <a:rPr lang="en-US" altLang="en-US" smtClean="0"/>
              <a:t>17</a:t>
            </a:fld>
            <a:endParaRPr lang="en-US" altLang="en-US" sz="1600"/>
          </a:p>
        </p:txBody>
      </p:sp>
    </p:spTree>
    <p:extLst>
      <p:ext uri="{BB962C8B-B14F-4D97-AF65-F5344CB8AC3E}">
        <p14:creationId xmlns:p14="http://schemas.microsoft.com/office/powerpoint/2010/main" val="2274712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FC82B32-60D6-4F72-8958-8D5EF0A39C90}"/>
              </a:ext>
            </a:extLst>
          </p:cNvPr>
          <p:cNvSpPr>
            <a:spLocks noGrp="1"/>
          </p:cNvSpPr>
          <p:nvPr>
            <p:ph type="title"/>
          </p:nvPr>
        </p:nvSpPr>
        <p:spPr>
          <a:xfrm>
            <a:off x="457200" y="116632"/>
            <a:ext cx="8229600" cy="922114"/>
          </a:xfrm>
        </p:spPr>
        <p:txBody>
          <a:bodyPr/>
          <a:lstStyle/>
          <a:p>
            <a:r>
              <a:rPr lang="zh-CN" altLang="en-US" dirty="0"/>
              <a:t>处理写操作 </a:t>
            </a:r>
            <a:r>
              <a:rPr lang="en-US" altLang="zh-CN" dirty="0"/>
              <a:t>(II)</a:t>
            </a:r>
          </a:p>
        </p:txBody>
      </p:sp>
      <p:sp>
        <p:nvSpPr>
          <p:cNvPr id="35842" name="Content Placeholder 2"/>
          <p:cNvSpPr>
            <a:spLocks noGrp="1"/>
          </p:cNvSpPr>
          <p:nvPr>
            <p:ph idx="1"/>
          </p:nvPr>
        </p:nvSpPr>
        <p:spPr>
          <a:xfrm>
            <a:off x="457200" y="996950"/>
            <a:ext cx="8229600" cy="5384378"/>
          </a:xfrm>
        </p:spPr>
        <p:txBody>
          <a:bodyPr/>
          <a:lstStyle/>
          <a:p>
            <a:r>
              <a:rPr lang="zh-CN" altLang="en-US" sz="2800" dirty="0">
                <a:solidFill>
                  <a:schemeClr val="tx1">
                    <a:lumMod val="95000"/>
                    <a:lumOff val="5000"/>
                  </a:schemeClr>
                </a:solidFill>
              </a:rPr>
              <a:t>当发生写缺失时，是否在缓存中分配一个</a:t>
            </a:r>
            <a:r>
              <a:rPr lang="en-US" altLang="zh-CN" sz="2800" dirty="0">
                <a:solidFill>
                  <a:schemeClr val="tx1">
                    <a:lumMod val="95000"/>
                    <a:lumOff val="5000"/>
                  </a:schemeClr>
                </a:solidFill>
              </a:rPr>
              <a:t>block?</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写分配</a:t>
            </a:r>
            <a:r>
              <a:rPr lang="en-US" altLang="zh-CN" kern="1200" dirty="0">
                <a:cs typeface="Calibri" panose="020F0502020204030204" pitchFamily="34" charset="0"/>
              </a:rPr>
              <a:t>: Yes</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写不分配</a:t>
            </a:r>
            <a:r>
              <a:rPr lang="en-US" altLang="zh-CN" kern="1200" dirty="0">
                <a:cs typeface="Calibri" panose="020F0502020204030204" pitchFamily="34" charset="0"/>
              </a:rPr>
              <a:t>: No</a:t>
            </a:r>
          </a:p>
          <a:p>
            <a:r>
              <a:rPr lang="zh-CN" altLang="en-US" sz="2800" dirty="0"/>
              <a:t>写分配</a:t>
            </a:r>
            <a:r>
              <a:rPr lang="zh-CN" altLang="en-US" dirty="0"/>
              <a:t>：</a:t>
            </a:r>
            <a:endParaRPr lang="en-US" altLang="zh-CN" sz="2800" dirty="0"/>
          </a:p>
          <a:p>
            <a:pPr lvl="1">
              <a:buFont typeface="Wingdings" panose="05000000000000000000" pitchFamily="2" charset="2"/>
              <a:buNone/>
            </a:pPr>
            <a:r>
              <a:rPr lang="en-US" altLang="zh-CN" sz="2400" dirty="0"/>
              <a:t>+ </a:t>
            </a:r>
            <a:r>
              <a:rPr lang="zh-CN" altLang="en-US" sz="2400" dirty="0"/>
              <a:t>可以聚合写操作，而不需要每次都写到下一级存储</a:t>
            </a:r>
            <a:endParaRPr lang="en-US" altLang="zh-CN" sz="2400" dirty="0"/>
          </a:p>
          <a:p>
            <a:pPr lvl="1">
              <a:buFont typeface="Wingdings" panose="05000000000000000000" pitchFamily="2" charset="2"/>
              <a:buNone/>
            </a:pPr>
            <a:r>
              <a:rPr lang="en-US" altLang="zh-CN" sz="2400" dirty="0"/>
              <a:t>+ </a:t>
            </a:r>
            <a:r>
              <a:rPr lang="zh-CN" altLang="en-US" sz="2400" dirty="0"/>
              <a:t>更加简单：因为写可以和读一样进行处理</a:t>
            </a:r>
            <a:endParaRPr lang="en-US" altLang="zh-CN" sz="2400" dirty="0"/>
          </a:p>
          <a:p>
            <a:pPr lvl="1">
              <a:buFont typeface="Wingdings" panose="05000000000000000000" pitchFamily="2" charset="2"/>
              <a:buNone/>
            </a:pPr>
            <a:r>
              <a:rPr lang="en-US" altLang="zh-CN" sz="2400" dirty="0"/>
              <a:t> - </a:t>
            </a:r>
            <a:r>
              <a:rPr lang="zh-CN" altLang="en-US" sz="2400" dirty="0"/>
              <a:t>需要在层级之间传输整个缓存块</a:t>
            </a:r>
            <a:endParaRPr lang="en-US" altLang="zh-CN" sz="2400" dirty="0"/>
          </a:p>
          <a:p>
            <a:r>
              <a:rPr lang="zh-CN" altLang="en-US" sz="2800" dirty="0"/>
              <a:t>写不分配：</a:t>
            </a:r>
            <a:endParaRPr lang="en-US" altLang="zh-CN" sz="2800" dirty="0"/>
          </a:p>
          <a:p>
            <a:pPr lvl="1">
              <a:buFont typeface="Wingdings" panose="05000000000000000000" pitchFamily="2" charset="2"/>
              <a:buNone/>
            </a:pPr>
            <a:r>
              <a:rPr lang="en-US" altLang="zh-CN" dirty="0"/>
              <a:t>+ </a:t>
            </a:r>
            <a:r>
              <a:rPr lang="zh-CN" altLang="en-US" sz="2400" dirty="0" smtClean="0"/>
              <a:t>若写操作的局部性低，可节省缓存空间</a:t>
            </a:r>
            <a:r>
              <a:rPr lang="en-US" altLang="zh-CN" sz="2400" dirty="0" smtClean="0"/>
              <a:t> (</a:t>
            </a:r>
            <a:r>
              <a:rPr lang="zh-CN" altLang="en-US" sz="2400" dirty="0" smtClean="0"/>
              <a:t>可能具有更好的缓存命中率</a:t>
            </a:r>
            <a:r>
              <a:rPr lang="en-US" altLang="zh-CN" sz="2400" dirty="0" smtClean="0"/>
              <a:t>)</a:t>
            </a:r>
            <a:endParaRPr lang="en-US" altLang="zh-CN" sz="2400" dirty="0"/>
          </a:p>
        </p:txBody>
      </p:sp>
      <p:sp>
        <p:nvSpPr>
          <p:cNvPr id="2" name="灯片编号占位符 1">
            <a:extLst>
              <a:ext uri="{FF2B5EF4-FFF2-40B4-BE49-F238E27FC236}">
                <a16:creationId xmlns:a16="http://schemas.microsoft.com/office/drawing/2014/main" id="{11847430-25CF-4403-B318-16E58C6C91B8}"/>
              </a:ext>
            </a:extLst>
          </p:cNvPr>
          <p:cNvSpPr>
            <a:spLocks noGrp="1"/>
          </p:cNvSpPr>
          <p:nvPr>
            <p:ph type="sldNum" sz="quarter" idx="12"/>
          </p:nvPr>
        </p:nvSpPr>
        <p:spPr/>
        <p:txBody>
          <a:bodyPr/>
          <a:lstStyle/>
          <a:p>
            <a:fld id="{281828B1-9571-413B-8DF6-88C4749FAF08}" type="slidenum">
              <a:rPr lang="en-US" altLang="en-US" smtClean="0"/>
              <a:t>18</a:t>
            </a:fld>
            <a:endParaRPr lang="en-US" altLang="en-US" sz="1600"/>
          </a:p>
        </p:txBody>
      </p:sp>
    </p:spTree>
    <p:extLst>
      <p:ext uri="{BB962C8B-B14F-4D97-AF65-F5344CB8AC3E}">
        <p14:creationId xmlns:p14="http://schemas.microsoft.com/office/powerpoint/2010/main" val="65408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457200" y="116632"/>
            <a:ext cx="8229600" cy="922114"/>
          </a:xfrm>
        </p:spPr>
        <p:txBody>
          <a:bodyPr/>
          <a:lstStyle/>
          <a:p>
            <a:r>
              <a:rPr lang="zh-CN" altLang="en-US" dirty="0" smtClean="0"/>
              <a:t>指令和数据缓存</a:t>
            </a:r>
            <a:endParaRPr lang="en-US" altLang="zh-CN" dirty="0"/>
          </a:p>
        </p:txBody>
      </p:sp>
      <p:sp>
        <p:nvSpPr>
          <p:cNvPr id="37890" name="Content Placeholder 2"/>
          <p:cNvSpPr>
            <a:spLocks noGrp="1"/>
          </p:cNvSpPr>
          <p:nvPr>
            <p:ph idx="1"/>
          </p:nvPr>
        </p:nvSpPr>
        <p:spPr>
          <a:xfrm>
            <a:off x="457200" y="996950"/>
            <a:ext cx="8229600" cy="5194300"/>
          </a:xfrm>
        </p:spPr>
        <p:txBody>
          <a:bodyPr/>
          <a:lstStyle/>
          <a:p>
            <a:r>
              <a:rPr lang="zh-CN" altLang="en-US" sz="2800" dirty="0"/>
              <a:t>分离还是合并</a:t>
            </a:r>
            <a:r>
              <a:rPr lang="en-US" altLang="zh-CN" sz="2800" dirty="0"/>
              <a:t>?</a:t>
            </a:r>
          </a:p>
          <a:p>
            <a:r>
              <a:rPr lang="zh-CN" altLang="en-US" sz="2800" dirty="0"/>
              <a:t>合并</a:t>
            </a:r>
            <a:r>
              <a:rPr lang="en-US" altLang="zh-CN" sz="2800" dirty="0"/>
              <a:t>:</a:t>
            </a:r>
          </a:p>
          <a:p>
            <a:pPr lvl="1">
              <a:buFont typeface="Wingdings" panose="05000000000000000000" pitchFamily="2" charset="2"/>
              <a:buNone/>
            </a:pPr>
            <a:r>
              <a:rPr lang="en-US" altLang="zh-CN" sz="2400" dirty="0"/>
              <a:t>+ </a:t>
            </a:r>
            <a:r>
              <a:rPr lang="zh-CN" altLang="en-US" sz="2400" dirty="0"/>
              <a:t>可以共享缓存空间</a:t>
            </a:r>
            <a:r>
              <a:rPr lang="en-US" altLang="zh-CN" sz="2400" dirty="0"/>
              <a:t>: </a:t>
            </a:r>
            <a:r>
              <a:rPr lang="zh-CN" altLang="en-US" sz="2400" dirty="0"/>
              <a:t>不需要分离设计中空间的</a:t>
            </a:r>
            <a:r>
              <a:rPr lang="en-US" altLang="zh-CN" sz="2400" dirty="0"/>
              <a:t>overprovisioning </a:t>
            </a:r>
            <a:r>
              <a:rPr lang="zh-CN" altLang="en-US" sz="2400" dirty="0"/>
              <a:t>（超量配置）</a:t>
            </a:r>
            <a:endParaRPr lang="en-US" altLang="zh-CN" sz="2400" dirty="0"/>
          </a:p>
          <a:p>
            <a:pPr lvl="1">
              <a:buFont typeface="Wingdings" panose="05000000000000000000" pitchFamily="2" charset="2"/>
              <a:buNone/>
            </a:pPr>
            <a:r>
              <a:rPr lang="en-US" altLang="zh-CN" sz="2400" dirty="0"/>
              <a:t>- </a:t>
            </a:r>
            <a:r>
              <a:rPr lang="zh-CN" altLang="en-US" sz="2400" dirty="0"/>
              <a:t>指令和数据可能相互竞争，没有空间的完全保障；</a:t>
            </a:r>
            <a:endParaRPr lang="en-US" altLang="zh-CN" sz="2400" dirty="0"/>
          </a:p>
          <a:p>
            <a:pPr lvl="1">
              <a:buFont typeface="Wingdings" panose="05000000000000000000" pitchFamily="2" charset="2"/>
              <a:buNone/>
            </a:pPr>
            <a:r>
              <a:rPr lang="en-US" altLang="zh-CN" sz="2400" dirty="0">
                <a:solidFill>
                  <a:srgbClr val="FF0000"/>
                </a:solidFill>
              </a:rPr>
              <a:t>- </a:t>
            </a:r>
            <a:r>
              <a:rPr lang="zh-CN" altLang="en-US" sz="2400" dirty="0">
                <a:solidFill>
                  <a:srgbClr val="FF0000"/>
                </a:solidFill>
              </a:rPr>
              <a:t>流水线中指令和数据在不同的阶段访问。可能会产生什么问题</a:t>
            </a:r>
            <a:r>
              <a:rPr lang="en-US" altLang="zh-CN" sz="2400" dirty="0">
                <a:solidFill>
                  <a:srgbClr val="FF0000"/>
                </a:solidFill>
              </a:rPr>
              <a:t>?</a:t>
            </a:r>
          </a:p>
          <a:p>
            <a:r>
              <a:rPr lang="zh-CN" altLang="en-US" sz="2800" dirty="0"/>
              <a:t>一级缓存绝大多数采取分离的方案</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主要由于上面的最后一个原因</a:t>
            </a:r>
            <a:endParaRPr lang="en-US" altLang="zh-CN" kern="1200" dirty="0">
              <a:cs typeface="Calibri" panose="020F0502020204030204" pitchFamily="34" charset="0"/>
            </a:endParaRPr>
          </a:p>
          <a:p>
            <a:r>
              <a:rPr lang="zh-CN" altLang="en-US" sz="2800" dirty="0"/>
              <a:t>二级和其它级别的缓存通常采用合并的方案</a:t>
            </a:r>
            <a:endParaRPr lang="en-US" altLang="zh-CN" sz="2800" dirty="0"/>
          </a:p>
          <a:p>
            <a:endParaRPr lang="en-US" altLang="zh-CN" dirty="0"/>
          </a:p>
        </p:txBody>
      </p:sp>
      <p:sp>
        <p:nvSpPr>
          <p:cNvPr id="2" name="灯片编号占位符 1">
            <a:extLst>
              <a:ext uri="{FF2B5EF4-FFF2-40B4-BE49-F238E27FC236}">
                <a16:creationId xmlns:a16="http://schemas.microsoft.com/office/drawing/2014/main" id="{92063A93-F2C6-49E3-BA19-BBCFA3868F5E}"/>
              </a:ext>
            </a:extLst>
          </p:cNvPr>
          <p:cNvSpPr>
            <a:spLocks noGrp="1"/>
          </p:cNvSpPr>
          <p:nvPr>
            <p:ph type="sldNum" sz="quarter" idx="12"/>
          </p:nvPr>
        </p:nvSpPr>
        <p:spPr/>
        <p:txBody>
          <a:bodyPr/>
          <a:lstStyle/>
          <a:p>
            <a:fld id="{281828B1-9571-413B-8DF6-88C4749FAF08}" type="slidenum">
              <a:rPr lang="en-US" altLang="en-US" smtClean="0"/>
              <a:t>19</a:t>
            </a:fld>
            <a:endParaRPr lang="en-US" altLang="en-US" sz="1600"/>
          </a:p>
        </p:txBody>
      </p:sp>
    </p:spTree>
    <p:extLst>
      <p:ext uri="{BB962C8B-B14F-4D97-AF65-F5344CB8AC3E}">
        <p14:creationId xmlns:p14="http://schemas.microsoft.com/office/powerpoint/2010/main" val="11019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89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116632"/>
            <a:ext cx="8229600" cy="922114"/>
          </a:xfrm>
        </p:spPr>
        <p:txBody>
          <a:bodyPr/>
          <a:lstStyle/>
          <a:p>
            <a:pPr eaLnBrk="0" hangingPunct="0"/>
            <a:r>
              <a:rPr lang="zh-CN" altLang="en-US" dirty="0">
                <a:latin typeface="Tw Cen MT"/>
                <a:cs typeface="Calibri" panose="020F0502020204030204" pitchFamily="34" charset="0"/>
              </a:rPr>
              <a:t>高速缓存的块和地址映射</a:t>
            </a:r>
            <a:endParaRPr lang="en-US" altLang="zh-CN" dirty="0">
              <a:latin typeface="Tw Cen MT"/>
              <a:cs typeface="Calibri" panose="020F0502020204030204" pitchFamily="34" charset="0"/>
            </a:endParaRPr>
          </a:p>
        </p:txBody>
      </p:sp>
      <p:sp>
        <p:nvSpPr>
          <p:cNvPr id="84994" name="Content Placeholder 2"/>
          <p:cNvSpPr>
            <a:spLocks noGrp="1"/>
          </p:cNvSpPr>
          <p:nvPr>
            <p:ph idx="1"/>
          </p:nvPr>
        </p:nvSpPr>
        <p:spPr>
          <a:xfrm>
            <a:off x="457200" y="1115020"/>
            <a:ext cx="8229600" cy="5514380"/>
          </a:xfrm>
        </p:spPr>
        <p:txBody>
          <a:bodyPr/>
          <a:lstStyle/>
          <a:p>
            <a:pPr>
              <a:spcBef>
                <a:spcPts val="600"/>
              </a:spcBef>
              <a:spcAft>
                <a:spcPts val="600"/>
              </a:spcAft>
              <a:defRPr/>
            </a:pPr>
            <a:r>
              <a:rPr lang="zh-CN" altLang="en-US" sz="2800" dirty="0"/>
              <a:t>内存会被划分为固定大小的块：</a:t>
            </a:r>
            <a:r>
              <a:rPr lang="en-US" sz="2800" dirty="0"/>
              <a:t>blocks/lines</a:t>
            </a:r>
            <a:endParaRPr lang="en-US" sz="1600" dirty="0">
              <a:ea typeface="ＭＳ Ｐゴシック" charset="0"/>
            </a:endParaRPr>
          </a:p>
          <a:p>
            <a:pPr>
              <a:spcBef>
                <a:spcPts val="600"/>
              </a:spcBef>
              <a:spcAft>
                <a:spcPts val="600"/>
              </a:spcAft>
              <a:defRPr/>
            </a:pPr>
            <a:r>
              <a:rPr lang="zh-CN" altLang="en-US" sz="2800" dirty="0"/>
              <a:t>每个</a:t>
            </a:r>
            <a:r>
              <a:rPr lang="en-US" sz="2800" dirty="0"/>
              <a:t>block </a:t>
            </a:r>
            <a:r>
              <a:rPr lang="zh-CN" altLang="en-US" sz="2800" dirty="0"/>
              <a:t>会被映射到缓存中的一个确定的</a:t>
            </a:r>
            <a:r>
              <a:rPr lang="zh-CN" altLang="en-US" sz="2800" b="1" dirty="0"/>
              <a:t>组</a:t>
            </a:r>
            <a:r>
              <a:rPr lang="en-US" sz="2800" dirty="0"/>
              <a:t>, </a:t>
            </a:r>
            <a:r>
              <a:rPr lang="zh-CN" altLang="en-US" sz="2800" dirty="0"/>
              <a:t>由地址中的</a:t>
            </a:r>
            <a:r>
              <a:rPr lang="en-US" sz="2800" b="1" dirty="0">
                <a:solidFill>
                  <a:srgbClr val="FF0000"/>
                </a:solidFill>
              </a:rPr>
              <a:t>index bits</a:t>
            </a:r>
            <a:r>
              <a:rPr lang="zh-CN" altLang="en-US" sz="2800" dirty="0"/>
              <a:t>来确定哪个组。</a:t>
            </a:r>
            <a:endParaRPr lang="en-US" sz="2800" dirty="0"/>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index</a:t>
            </a:r>
            <a:r>
              <a:rPr lang="zh-CN" altLang="en-US" kern="1200" dirty="0">
                <a:cs typeface="Calibri" panose="020F0502020204030204" pitchFamily="34" charset="0"/>
              </a:rPr>
              <a:t>用来索引缓存的</a:t>
            </a:r>
            <a:r>
              <a:rPr lang="en-US" kern="1200" dirty="0">
                <a:cs typeface="Calibri" panose="020F0502020204030204" pitchFamily="34" charset="0"/>
              </a:rPr>
              <a:t>tag</a:t>
            </a:r>
            <a:r>
              <a:rPr lang="zh-CN" altLang="en-US" kern="1200" dirty="0">
                <a:cs typeface="Calibri" panose="020F0502020204030204" pitchFamily="34" charset="0"/>
              </a:rPr>
              <a:t>和</a:t>
            </a:r>
            <a:r>
              <a:rPr lang="en-US" kern="1200" dirty="0">
                <a:cs typeface="Calibri" panose="020F0502020204030204" pitchFamily="34" charset="0"/>
              </a:rPr>
              <a:t>data</a:t>
            </a:r>
            <a:r>
              <a:rPr lang="zh-CN" altLang="en-US" kern="1200" dirty="0">
                <a:cs typeface="Calibri" panose="020F0502020204030204" pitchFamily="34" charset="0"/>
              </a:rPr>
              <a:t> </a:t>
            </a:r>
            <a:r>
              <a:rPr lang="en-US" altLang="zh-CN" kern="1200" dirty="0">
                <a:cs typeface="Calibri" panose="020F0502020204030204" pitchFamily="34" charset="0"/>
              </a:rPr>
              <a:t>store</a:t>
            </a:r>
            <a:r>
              <a:rPr lang="en-US" kern="1200" dirty="0">
                <a:cs typeface="Calibri" panose="020F0502020204030204" pitchFamily="34" charset="0"/>
              </a:rPr>
              <a:t> </a:t>
            </a:r>
          </a:p>
          <a:p>
            <a:pPr>
              <a:spcBef>
                <a:spcPts val="600"/>
              </a:spcBef>
              <a:spcAft>
                <a:spcPts val="600"/>
              </a:spcAft>
              <a:defRPr/>
            </a:pPr>
            <a:r>
              <a:rPr lang="zh-CN" altLang="en-US" sz="2800" dirty="0"/>
              <a:t>缓存的访问</a:t>
            </a:r>
            <a:r>
              <a:rPr lang="en-US" sz="2800" dirty="0"/>
              <a:t>: </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首先，用</a:t>
            </a:r>
            <a:r>
              <a:rPr lang="en-US" altLang="zh-CN" kern="1200" dirty="0">
                <a:cs typeface="Calibri" panose="020F0502020204030204" pitchFamily="34" charset="0"/>
              </a:rPr>
              <a:t>index bits</a:t>
            </a:r>
            <a:r>
              <a:rPr lang="zh-CN" altLang="en-US" kern="1200" dirty="0">
                <a:cs typeface="Calibri" panose="020F0502020204030204" pitchFamily="34" charset="0"/>
              </a:rPr>
              <a:t>索引到</a:t>
            </a:r>
            <a:r>
              <a:rPr lang="en-US" kern="1200" dirty="0">
                <a:cs typeface="Calibri" panose="020F0502020204030204" pitchFamily="34" charset="0"/>
              </a:rPr>
              <a:t>tag</a:t>
            </a:r>
            <a:r>
              <a:rPr lang="zh-CN" altLang="en-US" kern="1200" dirty="0">
                <a:cs typeface="Calibri" panose="020F0502020204030204" pitchFamily="34" charset="0"/>
              </a:rPr>
              <a:t>和</a:t>
            </a:r>
            <a:r>
              <a:rPr lang="en-US" altLang="zh-CN" kern="1200" dirty="0">
                <a:cs typeface="Calibri" panose="020F0502020204030204" pitchFamily="34" charset="0"/>
              </a:rPr>
              <a:t>data</a:t>
            </a:r>
            <a:r>
              <a:rPr lang="zh-CN" altLang="en-US" kern="1200" dirty="0">
                <a:cs typeface="Calibri" panose="020F0502020204030204" pitchFamily="34" charset="0"/>
              </a:rPr>
              <a:t>存储；</a:t>
            </a:r>
            <a:endParaRPr lang="en-US"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检查</a:t>
            </a:r>
            <a:r>
              <a:rPr lang="en-US" altLang="zh-CN" kern="1200" dirty="0">
                <a:cs typeface="Calibri" panose="020F0502020204030204" pitchFamily="34" charset="0"/>
              </a:rPr>
              <a:t>tag</a:t>
            </a:r>
            <a:r>
              <a:rPr lang="zh-CN" altLang="en-US" kern="1200" dirty="0">
                <a:cs typeface="Calibri" panose="020F0502020204030204" pitchFamily="34" charset="0"/>
              </a:rPr>
              <a:t>存储中的</a:t>
            </a:r>
            <a:r>
              <a:rPr lang="en-US" altLang="zh-CN" kern="1200" dirty="0">
                <a:cs typeface="Calibri" panose="020F0502020204030204" pitchFamily="34" charset="0"/>
              </a:rPr>
              <a:t>valid bit</a:t>
            </a:r>
            <a:r>
              <a:rPr lang="zh-CN" altLang="en-US" kern="1200" dirty="0">
                <a:cs typeface="Calibri" panose="020F0502020204030204" pitchFamily="34" charset="0"/>
              </a:rPr>
              <a:t>是否有效；</a:t>
            </a:r>
            <a:endParaRPr lang="en-US"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检查地址中的</a:t>
            </a:r>
            <a:r>
              <a:rPr lang="en-US" kern="1200" dirty="0">
                <a:cs typeface="Calibri" panose="020F0502020204030204" pitchFamily="34" charset="0"/>
              </a:rPr>
              <a:t>tag bits</a:t>
            </a:r>
            <a:r>
              <a:rPr lang="zh-CN" altLang="en-US" kern="1200" dirty="0">
                <a:cs typeface="Calibri" panose="020F0502020204030204" pitchFamily="34" charset="0"/>
              </a:rPr>
              <a:t>与</a:t>
            </a:r>
            <a:r>
              <a:rPr lang="en-US" altLang="zh-CN" kern="1200" dirty="0">
                <a:cs typeface="Calibri" panose="020F0502020204030204" pitchFamily="34" charset="0"/>
              </a:rPr>
              <a:t>tag store</a:t>
            </a:r>
            <a:r>
              <a:rPr lang="zh-CN" altLang="en-US" kern="1200" dirty="0">
                <a:cs typeface="Calibri" panose="020F0502020204030204" pitchFamily="34" charset="0"/>
              </a:rPr>
              <a:t>中保存的</a:t>
            </a:r>
            <a:r>
              <a:rPr lang="en-US" altLang="zh-CN" kern="1200" dirty="0">
                <a:cs typeface="Calibri" panose="020F0502020204030204" pitchFamily="34" charset="0"/>
              </a:rPr>
              <a:t>tag</a:t>
            </a:r>
            <a:r>
              <a:rPr lang="zh-CN" altLang="en-US" kern="1200" dirty="0">
                <a:cs typeface="Calibri" panose="020F0502020204030204" pitchFamily="34" charset="0"/>
              </a:rPr>
              <a:t>是否匹配；</a:t>
            </a:r>
            <a:endParaRPr lang="en-US" kern="1200" dirty="0">
              <a:cs typeface="Calibri" panose="020F0502020204030204" pitchFamily="34" charset="0"/>
            </a:endParaRPr>
          </a:p>
          <a:p>
            <a:pPr>
              <a:spcBef>
                <a:spcPts val="600"/>
              </a:spcBef>
              <a:spcAft>
                <a:spcPts val="600"/>
              </a:spcAft>
              <a:defRPr/>
            </a:pPr>
            <a:r>
              <a:rPr lang="zh-CN" altLang="en-US" sz="2800" dirty="0"/>
              <a:t>如果要查找的</a:t>
            </a:r>
            <a:r>
              <a:rPr lang="en-US" altLang="zh-CN" sz="2800" dirty="0"/>
              <a:t>block</a:t>
            </a:r>
            <a:r>
              <a:rPr lang="zh-CN" altLang="en-US" sz="2800" dirty="0"/>
              <a:t>在缓存中</a:t>
            </a:r>
            <a:r>
              <a:rPr lang="zh-CN" altLang="en-US" sz="2800" b="1" dirty="0"/>
              <a:t>命中</a:t>
            </a:r>
            <a:r>
              <a:rPr lang="en-US" sz="2800" dirty="0"/>
              <a:t>, </a:t>
            </a:r>
            <a:r>
              <a:rPr lang="zh-CN" altLang="en-US" sz="2800" dirty="0"/>
              <a:t>那么</a:t>
            </a:r>
            <a:r>
              <a:rPr lang="zh-CN" altLang="en-US" sz="2800" u="sng" dirty="0"/>
              <a:t>所存储的</a:t>
            </a:r>
            <a:r>
              <a:rPr lang="en-US" altLang="zh-CN" sz="2800" u="sng" dirty="0"/>
              <a:t>tag</a:t>
            </a:r>
            <a:r>
              <a:rPr lang="zh-CN" altLang="en-US" sz="2800" u="sng" dirty="0"/>
              <a:t>必须</a:t>
            </a:r>
            <a:r>
              <a:rPr lang="zh-CN" altLang="en-US" sz="2800" b="1" u="sng" dirty="0"/>
              <a:t>匹配</a:t>
            </a:r>
            <a:r>
              <a:rPr lang="zh-CN" altLang="en-US" sz="2800" u="sng" dirty="0"/>
              <a:t>地址中的</a:t>
            </a:r>
            <a:r>
              <a:rPr lang="en-US" altLang="zh-CN" sz="2800" u="sng" dirty="0"/>
              <a:t>tag</a:t>
            </a:r>
            <a:r>
              <a:rPr lang="zh-CN" altLang="en-US" sz="2800" u="sng" dirty="0"/>
              <a:t>，并且该</a:t>
            </a:r>
            <a:r>
              <a:rPr lang="en-US" altLang="zh-CN" sz="2800" u="sng" dirty="0"/>
              <a:t>block</a:t>
            </a:r>
            <a:r>
              <a:rPr lang="zh-CN" altLang="en-US" sz="2800" b="1" u="sng" dirty="0"/>
              <a:t>有效</a:t>
            </a:r>
            <a:r>
              <a:rPr lang="zh-CN" altLang="en-US" sz="2800" dirty="0"/>
              <a:t>。</a:t>
            </a:r>
            <a:endParaRPr lang="en-US" sz="2800" dirty="0"/>
          </a:p>
        </p:txBody>
      </p:sp>
      <p:sp>
        <p:nvSpPr>
          <p:cNvPr id="84996" name="Rectangle 71"/>
          <p:cNvSpPr>
            <a:spLocks noChangeArrowheads="1"/>
          </p:cNvSpPr>
          <p:nvPr/>
        </p:nvSpPr>
        <p:spPr bwMode="auto">
          <a:xfrm>
            <a:off x="6691313" y="2636838"/>
            <a:ext cx="1477962"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B0F0"/>
              </a:solidFill>
            </a:endParaRPr>
          </a:p>
        </p:txBody>
      </p:sp>
      <p:sp>
        <p:nvSpPr>
          <p:cNvPr id="84997" name="TextBox 72"/>
          <p:cNvSpPr txBox="1">
            <a:spLocks noChangeArrowheads="1"/>
          </p:cNvSpPr>
          <p:nvPr/>
        </p:nvSpPr>
        <p:spPr bwMode="auto">
          <a:xfrm>
            <a:off x="7580313" y="3024188"/>
            <a:ext cx="1222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dirty="0">
                <a:solidFill>
                  <a:srgbClr val="00B0F0"/>
                </a:solidFill>
                <a:cs typeface="Arial" panose="020B0604020202020204" pitchFamily="34" charset="0"/>
              </a:rPr>
              <a:t>8-bit address</a:t>
            </a:r>
          </a:p>
        </p:txBody>
      </p:sp>
      <p:cxnSp>
        <p:nvCxnSpPr>
          <p:cNvPr id="84998" name="Straight Connector 74"/>
          <p:cNvCxnSpPr>
            <a:cxnSpLocks noChangeShapeType="1"/>
          </p:cNvCxnSpPr>
          <p:nvPr/>
        </p:nvCxnSpPr>
        <p:spPr bwMode="auto">
          <a:xfrm rot="5400000">
            <a:off x="7461250" y="2803525"/>
            <a:ext cx="3317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4999" name="Straight Connector 75"/>
          <p:cNvCxnSpPr>
            <a:cxnSpLocks noChangeShapeType="1"/>
          </p:cNvCxnSpPr>
          <p:nvPr/>
        </p:nvCxnSpPr>
        <p:spPr bwMode="auto">
          <a:xfrm rot="5400000">
            <a:off x="6925469" y="2802732"/>
            <a:ext cx="3333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00" name="TextBox 78"/>
          <p:cNvSpPr txBox="1">
            <a:spLocks noChangeArrowheads="1"/>
          </p:cNvSpPr>
          <p:nvPr/>
        </p:nvSpPr>
        <p:spPr bwMode="auto">
          <a:xfrm>
            <a:off x="6586538" y="2286000"/>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tag</a:t>
            </a:r>
          </a:p>
        </p:txBody>
      </p:sp>
      <p:sp>
        <p:nvSpPr>
          <p:cNvPr id="85001" name="TextBox 80"/>
          <p:cNvSpPr txBox="1">
            <a:spLocks noChangeArrowheads="1"/>
          </p:cNvSpPr>
          <p:nvPr/>
        </p:nvSpPr>
        <p:spPr bwMode="auto">
          <a:xfrm>
            <a:off x="7046913" y="2300288"/>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index</a:t>
            </a:r>
          </a:p>
        </p:txBody>
      </p:sp>
      <p:sp>
        <p:nvSpPr>
          <p:cNvPr id="85002" name="TextBox 81"/>
          <p:cNvSpPr txBox="1">
            <a:spLocks noChangeArrowheads="1"/>
          </p:cNvSpPr>
          <p:nvPr/>
        </p:nvSpPr>
        <p:spPr bwMode="auto">
          <a:xfrm>
            <a:off x="7659688" y="2300288"/>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byte in block</a:t>
            </a:r>
          </a:p>
        </p:txBody>
      </p:sp>
      <p:sp>
        <p:nvSpPr>
          <p:cNvPr id="85003" name="TextBox 82"/>
          <p:cNvSpPr txBox="1">
            <a:spLocks noChangeArrowheads="1"/>
          </p:cNvSpPr>
          <p:nvPr/>
        </p:nvSpPr>
        <p:spPr bwMode="auto">
          <a:xfrm>
            <a:off x="7626350" y="2636838"/>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3 bits</a:t>
            </a:r>
          </a:p>
        </p:txBody>
      </p:sp>
      <p:sp>
        <p:nvSpPr>
          <p:cNvPr id="85004" name="TextBox 83"/>
          <p:cNvSpPr txBox="1">
            <a:spLocks noChangeArrowheads="1"/>
          </p:cNvSpPr>
          <p:nvPr/>
        </p:nvSpPr>
        <p:spPr bwMode="auto">
          <a:xfrm>
            <a:off x="7092950" y="2635250"/>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3 bits</a:t>
            </a:r>
          </a:p>
        </p:txBody>
      </p:sp>
      <p:sp>
        <p:nvSpPr>
          <p:cNvPr id="85005" name="TextBox 84"/>
          <p:cNvSpPr txBox="1">
            <a:spLocks noChangeArrowheads="1"/>
          </p:cNvSpPr>
          <p:nvPr/>
        </p:nvSpPr>
        <p:spPr bwMode="auto">
          <a:xfrm>
            <a:off x="6691313" y="2652713"/>
            <a:ext cx="382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solidFill>
                  <a:srgbClr val="00B0F0"/>
                </a:solidFill>
                <a:cs typeface="Arial" panose="020B0604020202020204" pitchFamily="34" charset="0"/>
              </a:rPr>
              <a:t>2b</a:t>
            </a:r>
          </a:p>
        </p:txBody>
      </p:sp>
      <p:sp>
        <p:nvSpPr>
          <p:cNvPr id="5" name="灯片编号占位符 4">
            <a:extLst>
              <a:ext uri="{FF2B5EF4-FFF2-40B4-BE49-F238E27FC236}">
                <a16:creationId xmlns:a16="http://schemas.microsoft.com/office/drawing/2014/main" id="{2F829C39-3887-40BB-A4A9-86F4FAADC94C}"/>
              </a:ext>
            </a:extLst>
          </p:cNvPr>
          <p:cNvSpPr>
            <a:spLocks noGrp="1"/>
          </p:cNvSpPr>
          <p:nvPr>
            <p:ph type="sldNum" sz="quarter" idx="12"/>
          </p:nvPr>
        </p:nvSpPr>
        <p:spPr/>
        <p:txBody>
          <a:bodyPr/>
          <a:lstStyle/>
          <a:p>
            <a:fld id="{281828B1-9571-413B-8DF6-88C4749FAF08}" type="slidenum">
              <a:rPr lang="en-US" altLang="en-US" smtClean="0"/>
              <a:pPr/>
              <a:t>2</a:t>
            </a:fld>
            <a:endParaRPr lang="en-US" altLang="en-US"/>
          </a:p>
        </p:txBody>
      </p:sp>
    </p:spTree>
    <p:extLst>
      <p:ext uri="{BB962C8B-B14F-4D97-AF65-F5344CB8AC3E}">
        <p14:creationId xmlns:p14="http://schemas.microsoft.com/office/powerpoint/2010/main" val="1097448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9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0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499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99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99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p:bldP spid="85000" grpId="0"/>
      <p:bldP spid="85001" grpId="0"/>
      <p:bldP spid="85002" grpId="0"/>
      <p:bldP spid="85003" grpId="0"/>
      <p:bldP spid="85004" grpId="0"/>
      <p:bldP spid="8500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28600" y="116632"/>
            <a:ext cx="8663880" cy="922114"/>
          </a:xfrm>
        </p:spPr>
        <p:txBody>
          <a:bodyPr/>
          <a:lstStyle/>
          <a:p>
            <a:r>
              <a:rPr lang="zh-CN" altLang="en-US" sz="3200" dirty="0"/>
              <a:t>流水线设计中的多级缓存</a:t>
            </a:r>
            <a:endParaRPr lang="en-US" altLang="zh-CN" sz="3200" dirty="0"/>
          </a:p>
        </p:txBody>
      </p:sp>
      <p:sp>
        <p:nvSpPr>
          <p:cNvPr id="3" name="Content Placeholder 2"/>
          <p:cNvSpPr>
            <a:spLocks noGrp="1"/>
          </p:cNvSpPr>
          <p:nvPr>
            <p:ph idx="1"/>
          </p:nvPr>
        </p:nvSpPr>
        <p:spPr>
          <a:xfrm>
            <a:off x="480120" y="1134135"/>
            <a:ext cx="8206680" cy="5266665"/>
          </a:xfrm>
        </p:spPr>
        <p:txBody>
          <a:bodyPr/>
          <a:lstStyle/>
          <a:p>
            <a:pPr>
              <a:spcBef>
                <a:spcPts val="0"/>
              </a:spcBef>
              <a:spcAft>
                <a:spcPts val="0"/>
              </a:spcAft>
            </a:pPr>
            <a:r>
              <a:rPr lang="zh-CN" altLang="en-US" sz="2800" dirty="0"/>
              <a:t>一级缓存 </a:t>
            </a:r>
            <a:r>
              <a:rPr lang="en-US" altLang="zh-CN" sz="2800" dirty="0"/>
              <a:t>(instruction and data)</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设计的很多决定受</a:t>
            </a:r>
            <a:r>
              <a:rPr lang="en-US" altLang="zh-CN" kern="1200" dirty="0">
                <a:cs typeface="Calibri" panose="020F0502020204030204" pitchFamily="34" charset="0"/>
              </a:rPr>
              <a:t>cycle time</a:t>
            </a:r>
            <a:r>
              <a:rPr lang="zh-CN" altLang="en-US" kern="1200" dirty="0">
                <a:cs typeface="Calibri" panose="020F0502020204030204" pitchFamily="34" charset="0"/>
              </a:rPr>
              <a:t>影响</a:t>
            </a:r>
            <a:endParaRPr lang="en-US" altLang="zh-CN"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en-US" altLang="zh-CN" kern="1200" dirty="0">
                <a:cs typeface="Calibri" panose="020F0502020204030204" pitchFamily="34" charset="0"/>
              </a:rPr>
              <a:t>Small, lower associativity</a:t>
            </a:r>
          </a:p>
          <a:p>
            <a:pPr marL="628650" lvl="1" indent="-265113">
              <a:spcBef>
                <a:spcPts val="0"/>
              </a:spcBef>
              <a:spcAft>
                <a:spcPts val="0"/>
              </a:spcAft>
              <a:buClr>
                <a:schemeClr val="tx1"/>
              </a:buClr>
              <a:buFont typeface="Tahoma" panose="020B0604030504040204" pitchFamily="34" charset="0"/>
              <a:buChar char="−"/>
              <a:defRPr/>
            </a:pPr>
            <a:r>
              <a:rPr lang="en-US" altLang="zh-CN" kern="1200" dirty="0">
                <a:cs typeface="Calibri" panose="020F0502020204030204" pitchFamily="34" charset="0"/>
              </a:rPr>
              <a:t>Tag store</a:t>
            </a:r>
            <a:r>
              <a:rPr lang="zh-CN" altLang="en-US" kern="1200" dirty="0">
                <a:cs typeface="Calibri" panose="020F0502020204030204" pitchFamily="34" charset="0"/>
              </a:rPr>
              <a:t>和</a:t>
            </a:r>
            <a:r>
              <a:rPr lang="en-US" altLang="zh-CN" kern="1200" dirty="0">
                <a:cs typeface="Calibri" panose="020F0502020204030204" pitchFamily="34" charset="0"/>
              </a:rPr>
              <a:t>data store</a:t>
            </a:r>
            <a:r>
              <a:rPr lang="zh-CN" altLang="en-US" kern="1200" dirty="0">
                <a:cs typeface="Calibri" panose="020F0502020204030204" pitchFamily="34" charset="0"/>
              </a:rPr>
              <a:t>通常并行访问</a:t>
            </a:r>
            <a:endParaRPr lang="en-US" altLang="zh-CN" kern="1200" dirty="0">
              <a:cs typeface="Calibri" panose="020F0502020204030204" pitchFamily="34" charset="0"/>
            </a:endParaRPr>
          </a:p>
          <a:p>
            <a:pPr>
              <a:spcBef>
                <a:spcPts val="0"/>
              </a:spcBef>
              <a:spcAft>
                <a:spcPts val="0"/>
              </a:spcAft>
            </a:pPr>
            <a:r>
              <a:rPr lang="zh-CN" altLang="en-US" sz="2800" dirty="0"/>
              <a:t>二级缓存</a:t>
            </a:r>
            <a:endParaRPr lang="en-US" altLang="zh-CN" sz="2800" dirty="0"/>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设计的决定需要均衡</a:t>
            </a:r>
            <a:r>
              <a:rPr lang="en-US" altLang="zh-CN" kern="1200" dirty="0">
                <a:cs typeface="Calibri" panose="020F0502020204030204" pitchFamily="34" charset="0"/>
              </a:rPr>
              <a:t>hit rate</a:t>
            </a:r>
            <a:r>
              <a:rPr lang="zh-CN" altLang="en-US" kern="1200" dirty="0">
                <a:cs typeface="Calibri" panose="020F0502020204030204" pitchFamily="34" charset="0"/>
              </a:rPr>
              <a:t>和</a:t>
            </a:r>
            <a:r>
              <a:rPr lang="en-US" altLang="zh-CN" kern="1200" dirty="0">
                <a:cs typeface="Calibri" panose="020F0502020204030204" pitchFamily="34" charset="0"/>
              </a:rPr>
              <a:t>access latency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通常</a:t>
            </a:r>
            <a:r>
              <a:rPr lang="en-US" altLang="zh-CN" kern="1200" dirty="0">
                <a:cs typeface="Calibri" panose="020F0502020204030204" pitchFamily="34" charset="0"/>
              </a:rPr>
              <a:t>large</a:t>
            </a:r>
            <a:r>
              <a:rPr lang="zh-CN" altLang="en-US" kern="1200" dirty="0">
                <a:cs typeface="Calibri" panose="020F0502020204030204" pitchFamily="34" charset="0"/>
              </a:rPr>
              <a:t>，</a:t>
            </a:r>
            <a:r>
              <a:rPr lang="en-US" altLang="zh-CN" kern="1200" dirty="0">
                <a:cs typeface="Calibri" panose="020F0502020204030204" pitchFamily="34" charset="0"/>
              </a:rPr>
              <a:t>highly associative; </a:t>
            </a:r>
            <a:r>
              <a:rPr lang="zh-CN" altLang="en-US" kern="1200" dirty="0">
                <a:cs typeface="Calibri" panose="020F0502020204030204" pitchFamily="34" charset="0"/>
              </a:rPr>
              <a:t>延迟不是最重要的。</a:t>
            </a:r>
            <a:endParaRPr lang="en-US" altLang="zh-CN"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en-US" altLang="zh-CN" kern="1200" dirty="0">
                <a:cs typeface="Calibri" panose="020F0502020204030204" pitchFamily="34" charset="0"/>
              </a:rPr>
              <a:t>Tag store</a:t>
            </a:r>
            <a:r>
              <a:rPr lang="zh-CN" altLang="en-US" kern="1200" dirty="0">
                <a:cs typeface="Calibri" panose="020F0502020204030204" pitchFamily="34" charset="0"/>
              </a:rPr>
              <a:t>和</a:t>
            </a:r>
            <a:r>
              <a:rPr lang="en-US" altLang="zh-CN" kern="1200" dirty="0">
                <a:cs typeface="Calibri" panose="020F0502020204030204" pitchFamily="34" charset="0"/>
              </a:rPr>
              <a:t>data store</a:t>
            </a:r>
            <a:r>
              <a:rPr lang="zh-CN" altLang="en-US" kern="1200" dirty="0">
                <a:cs typeface="Calibri" panose="020F0502020204030204" pitchFamily="34" charset="0"/>
              </a:rPr>
              <a:t>通常顺序访问</a:t>
            </a:r>
            <a:endParaRPr lang="en-US" altLang="zh-CN" kern="1200" dirty="0">
              <a:cs typeface="Calibri" panose="020F0502020204030204" pitchFamily="34" charset="0"/>
            </a:endParaRPr>
          </a:p>
          <a:p>
            <a:pPr>
              <a:spcBef>
                <a:spcPts val="0"/>
              </a:spcBef>
              <a:spcAft>
                <a:spcPts val="0"/>
              </a:spcAft>
            </a:pPr>
            <a:r>
              <a:rPr lang="zh-CN" altLang="en-US" sz="2800" dirty="0"/>
              <a:t>层级之间的顺序和并行访问</a:t>
            </a:r>
            <a:endParaRPr lang="en-US" altLang="zh-CN" sz="2800" dirty="0"/>
          </a:p>
          <a:p>
            <a:pPr marL="628650" lvl="1" indent="-265113">
              <a:spcBef>
                <a:spcPts val="0"/>
              </a:spcBef>
              <a:spcAft>
                <a:spcPts val="0"/>
              </a:spcAft>
              <a:buClr>
                <a:schemeClr val="tx1"/>
              </a:buClr>
              <a:buFont typeface="Tahoma" panose="020B0604030504040204" pitchFamily="34" charset="0"/>
              <a:buChar char="−"/>
              <a:defRPr/>
            </a:pPr>
            <a:r>
              <a:rPr lang="en-US" altLang="zh-CN" kern="1200" dirty="0">
                <a:cs typeface="Calibri" panose="020F0502020204030204" pitchFamily="34" charset="0"/>
              </a:rPr>
              <a:t>Serial: </a:t>
            </a:r>
            <a:r>
              <a:rPr lang="zh-CN" altLang="en-US" kern="1200" dirty="0">
                <a:cs typeface="Calibri" panose="020F0502020204030204" pitchFamily="34" charset="0"/>
              </a:rPr>
              <a:t>一级缓存缺失的时候，才访问二级；</a:t>
            </a:r>
            <a:endParaRPr lang="en-US" altLang="zh-CN"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二级缓存所看到的</a:t>
            </a:r>
            <a:r>
              <a:rPr lang="zh-CN" altLang="en-US" kern="1200" dirty="0" smtClean="0">
                <a:cs typeface="Calibri" panose="020F0502020204030204" pitchFamily="34" charset="0"/>
              </a:rPr>
              <a:t>访问请求和</a:t>
            </a:r>
            <a:r>
              <a:rPr lang="zh-CN" altLang="en-US" kern="1200" dirty="0">
                <a:cs typeface="Calibri" panose="020F0502020204030204" pitchFamily="34" charset="0"/>
              </a:rPr>
              <a:t>一级所看到的不同：</a:t>
            </a:r>
            <a:endParaRPr lang="en-US" altLang="zh-CN" kern="1200" dirty="0">
              <a:cs typeface="Calibri" panose="020F0502020204030204" pitchFamily="34" charset="0"/>
            </a:endParaRPr>
          </a:p>
          <a:p>
            <a:pPr marL="1173162" lvl="2" indent="-457200">
              <a:spcBef>
                <a:spcPts val="0"/>
              </a:spcBef>
              <a:spcAft>
                <a:spcPts val="0"/>
              </a:spcAft>
              <a:buFont typeface="Arial" panose="020B0604020202020204" pitchFamily="34" charset="0"/>
              <a:buChar char="•"/>
            </a:pPr>
            <a:r>
              <a:rPr lang="zh-CN" altLang="en-US" sz="2000" dirty="0">
                <a:solidFill>
                  <a:schemeClr val="tx1">
                    <a:lumMod val="95000"/>
                    <a:lumOff val="5000"/>
                  </a:schemeClr>
                </a:solidFill>
              </a:rPr>
              <a:t>一级缓存像是一个访问过滤器</a:t>
            </a:r>
            <a:r>
              <a:rPr lang="en-US" altLang="zh-CN" sz="2000" dirty="0">
                <a:solidFill>
                  <a:schemeClr val="tx1">
                    <a:lumMod val="95000"/>
                    <a:lumOff val="5000"/>
                  </a:schemeClr>
                </a:solidFill>
              </a:rPr>
              <a:t>  (</a:t>
            </a:r>
            <a:r>
              <a:rPr lang="zh-CN" altLang="en-US" sz="2000" dirty="0">
                <a:solidFill>
                  <a:schemeClr val="tx1">
                    <a:lumMod val="95000"/>
                    <a:lumOff val="5000"/>
                  </a:schemeClr>
                </a:solidFill>
              </a:rPr>
              <a:t>过滤掉了一些局部性</a:t>
            </a:r>
            <a:r>
              <a:rPr lang="en-US" altLang="zh-CN" sz="2000" dirty="0">
                <a:solidFill>
                  <a:schemeClr val="tx1">
                    <a:lumMod val="95000"/>
                    <a:lumOff val="5000"/>
                  </a:schemeClr>
                </a:solidFill>
              </a:rPr>
              <a:t>)</a:t>
            </a:r>
          </a:p>
          <a:p>
            <a:pPr marL="1173162" lvl="2" indent="-457200">
              <a:spcBef>
                <a:spcPts val="0"/>
              </a:spcBef>
              <a:spcAft>
                <a:spcPts val="0"/>
              </a:spcAft>
              <a:buFont typeface="Arial" panose="020B0604020202020204" pitchFamily="34" charset="0"/>
              <a:buChar char="•"/>
            </a:pPr>
            <a:r>
              <a:rPr lang="zh-CN" altLang="en-US" sz="2000" dirty="0">
                <a:solidFill>
                  <a:schemeClr val="tx1">
                    <a:lumMod val="95000"/>
                    <a:lumOff val="5000"/>
                  </a:schemeClr>
                </a:solidFill>
              </a:rPr>
              <a:t>所以，不同缓存</a:t>
            </a:r>
            <a:r>
              <a:rPr lang="zh-CN" altLang="en-US" sz="2000" dirty="0" smtClean="0">
                <a:solidFill>
                  <a:schemeClr val="tx1">
                    <a:lumMod val="95000"/>
                    <a:lumOff val="5000"/>
                  </a:schemeClr>
                </a:solidFill>
              </a:rPr>
              <a:t>级别所适用的管理</a:t>
            </a:r>
            <a:r>
              <a:rPr lang="zh-CN" altLang="en-US" sz="2000" dirty="0">
                <a:solidFill>
                  <a:schemeClr val="tx1">
                    <a:lumMod val="95000"/>
                    <a:lumOff val="5000"/>
                  </a:schemeClr>
                </a:solidFill>
              </a:rPr>
              <a:t>策略不同。</a:t>
            </a:r>
            <a:endParaRPr lang="en-US" altLang="zh-CN" sz="2000" dirty="0">
              <a:solidFill>
                <a:schemeClr val="tx1">
                  <a:lumMod val="95000"/>
                  <a:lumOff val="5000"/>
                </a:schemeClr>
              </a:solidFill>
            </a:endParaRPr>
          </a:p>
        </p:txBody>
      </p:sp>
      <p:sp>
        <p:nvSpPr>
          <p:cNvPr id="2" name="灯片编号占位符 1">
            <a:extLst>
              <a:ext uri="{FF2B5EF4-FFF2-40B4-BE49-F238E27FC236}">
                <a16:creationId xmlns:a16="http://schemas.microsoft.com/office/drawing/2014/main" id="{04A0C393-6AFD-43CA-9B97-FD3DD520416E}"/>
              </a:ext>
            </a:extLst>
          </p:cNvPr>
          <p:cNvSpPr>
            <a:spLocks noGrp="1"/>
          </p:cNvSpPr>
          <p:nvPr>
            <p:ph type="sldNum" sz="quarter" idx="12"/>
          </p:nvPr>
        </p:nvSpPr>
        <p:spPr/>
        <p:txBody>
          <a:bodyPr/>
          <a:lstStyle/>
          <a:p>
            <a:fld id="{281828B1-9571-413B-8DF6-88C4749FAF08}" type="slidenum">
              <a:rPr lang="en-US" altLang="en-US" smtClean="0"/>
              <a:t>20</a:t>
            </a:fld>
            <a:endParaRPr lang="en-US" altLang="en-US" sz="1600"/>
          </a:p>
        </p:txBody>
      </p:sp>
    </p:spTree>
    <p:extLst>
      <p:ext uri="{BB962C8B-B14F-4D97-AF65-F5344CB8AC3E}">
        <p14:creationId xmlns:p14="http://schemas.microsoft.com/office/powerpoint/2010/main" val="258923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457200" y="116632"/>
            <a:ext cx="8229600" cy="922114"/>
          </a:xfrm>
        </p:spPr>
        <p:txBody>
          <a:bodyPr/>
          <a:lstStyle/>
          <a:p>
            <a:r>
              <a:rPr lang="zh-CN" altLang="en-US" sz="3600" dirty="0"/>
              <a:t>高速缓存的</a:t>
            </a:r>
            <a:r>
              <a:rPr lang="zh-CN" altLang="en-US" dirty="0"/>
              <a:t>参数与性能</a:t>
            </a:r>
            <a:endParaRPr lang="en-US" altLang="zh-CN" dirty="0"/>
          </a:p>
        </p:txBody>
      </p:sp>
      <p:sp>
        <p:nvSpPr>
          <p:cNvPr id="64514" name="Content Placeholder 2"/>
          <p:cNvSpPr>
            <a:spLocks noGrp="1"/>
          </p:cNvSpPr>
          <p:nvPr>
            <p:ph idx="1"/>
          </p:nvPr>
        </p:nvSpPr>
        <p:spPr>
          <a:xfrm>
            <a:off x="457200" y="996950"/>
            <a:ext cx="8229600" cy="5194300"/>
          </a:xfrm>
        </p:spPr>
        <p:txBody>
          <a:bodyPr/>
          <a:lstStyle/>
          <a:p>
            <a:pPr>
              <a:spcBef>
                <a:spcPts val="600"/>
              </a:spcBef>
              <a:spcAft>
                <a:spcPts val="600"/>
              </a:spcAft>
            </a:pPr>
            <a:r>
              <a:rPr lang="en-US" altLang="zh-CN" dirty="0"/>
              <a:t>Cache size</a:t>
            </a:r>
          </a:p>
          <a:p>
            <a:pPr>
              <a:spcBef>
                <a:spcPts val="600"/>
              </a:spcBef>
              <a:spcAft>
                <a:spcPts val="600"/>
              </a:spcAft>
            </a:pPr>
            <a:r>
              <a:rPr lang="en-US" altLang="zh-CN" dirty="0"/>
              <a:t>Block size</a:t>
            </a:r>
          </a:p>
          <a:p>
            <a:pPr>
              <a:spcBef>
                <a:spcPts val="600"/>
              </a:spcBef>
              <a:spcAft>
                <a:spcPts val="600"/>
              </a:spcAft>
            </a:pPr>
            <a:r>
              <a:rPr lang="en-US" altLang="zh-CN" dirty="0"/>
              <a:t>Associativity</a:t>
            </a:r>
          </a:p>
          <a:p>
            <a:pPr>
              <a:spcBef>
                <a:spcPts val="600"/>
              </a:spcBef>
              <a:spcAft>
                <a:spcPts val="600"/>
              </a:spcAft>
            </a:pPr>
            <a:r>
              <a:rPr lang="en-US" altLang="zh-CN" dirty="0"/>
              <a:t>Replacement policy</a:t>
            </a:r>
          </a:p>
          <a:p>
            <a:pPr>
              <a:spcBef>
                <a:spcPts val="600"/>
              </a:spcBef>
              <a:spcAft>
                <a:spcPts val="600"/>
              </a:spcAft>
            </a:pPr>
            <a:r>
              <a:rPr lang="en-US" altLang="zh-CN" dirty="0"/>
              <a:t>Insertion/Placement policy</a:t>
            </a:r>
          </a:p>
        </p:txBody>
      </p:sp>
      <p:sp>
        <p:nvSpPr>
          <p:cNvPr id="2" name="灯片编号占位符 1">
            <a:extLst>
              <a:ext uri="{FF2B5EF4-FFF2-40B4-BE49-F238E27FC236}">
                <a16:creationId xmlns:a16="http://schemas.microsoft.com/office/drawing/2014/main" id="{0566D913-F5D3-4568-B787-CAF76E1A08FB}"/>
              </a:ext>
            </a:extLst>
          </p:cNvPr>
          <p:cNvSpPr>
            <a:spLocks noGrp="1"/>
          </p:cNvSpPr>
          <p:nvPr>
            <p:ph type="sldNum" sz="quarter" idx="12"/>
          </p:nvPr>
        </p:nvSpPr>
        <p:spPr/>
        <p:txBody>
          <a:bodyPr/>
          <a:lstStyle/>
          <a:p>
            <a:fld id="{281828B1-9571-413B-8DF6-88C4749FAF08}" type="slidenum">
              <a:rPr lang="en-US" altLang="en-US" smtClean="0"/>
              <a:t>21</a:t>
            </a:fld>
            <a:endParaRPr lang="en-US" altLang="en-US" sz="1600"/>
          </a:p>
        </p:txBody>
      </p:sp>
    </p:spTree>
    <p:extLst>
      <p:ext uri="{BB962C8B-B14F-4D97-AF65-F5344CB8AC3E}">
        <p14:creationId xmlns:p14="http://schemas.microsoft.com/office/powerpoint/2010/main" val="43978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457200" y="116632"/>
            <a:ext cx="8229600" cy="922114"/>
          </a:xfrm>
        </p:spPr>
        <p:txBody>
          <a:bodyPr/>
          <a:lstStyle/>
          <a:p>
            <a:r>
              <a:rPr lang="zh-CN" altLang="en-US" dirty="0"/>
              <a:t>缓存的大小</a:t>
            </a:r>
            <a:endParaRPr lang="en-US" altLang="zh-CN" dirty="0"/>
          </a:p>
        </p:txBody>
      </p:sp>
      <p:sp>
        <p:nvSpPr>
          <p:cNvPr id="14339" name="Content Placeholder 2"/>
          <p:cNvSpPr>
            <a:spLocks noGrp="1"/>
          </p:cNvSpPr>
          <p:nvPr>
            <p:ph idx="1"/>
          </p:nvPr>
        </p:nvSpPr>
        <p:spPr>
          <a:xfrm>
            <a:off x="457200" y="996950"/>
            <a:ext cx="8229600" cy="5708650"/>
          </a:xfrm>
        </p:spPr>
        <p:txBody>
          <a:bodyPr/>
          <a:lstStyle/>
          <a:p>
            <a:pPr>
              <a:spcBef>
                <a:spcPts val="0"/>
              </a:spcBef>
            </a:pPr>
            <a:r>
              <a:rPr lang="zh-CN" altLang="en-US" sz="2800" dirty="0"/>
              <a:t>缓存的大小（</a:t>
            </a:r>
            <a:r>
              <a:rPr lang="en-US" altLang="zh-CN" sz="2800" dirty="0"/>
              <a:t>Cache size</a:t>
            </a:r>
            <a:r>
              <a:rPr lang="zh-CN" altLang="en-US" sz="2800" dirty="0"/>
              <a:t>）</a:t>
            </a:r>
            <a:r>
              <a:rPr lang="en-US" altLang="zh-CN" sz="2800" dirty="0"/>
              <a:t>: </a:t>
            </a:r>
            <a:r>
              <a:rPr lang="zh-CN" altLang="en-US" sz="2800" dirty="0"/>
              <a:t>总的数据容量 </a:t>
            </a:r>
            <a:r>
              <a:rPr lang="en-US" altLang="zh-CN" sz="2800" dirty="0"/>
              <a:t>(</a:t>
            </a:r>
            <a:r>
              <a:rPr lang="zh-CN" altLang="en-US" sz="2800" dirty="0"/>
              <a:t>不包括</a:t>
            </a:r>
            <a:r>
              <a:rPr lang="en-US" altLang="zh-CN" sz="2800" dirty="0"/>
              <a:t>tag) </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容量越大就能更好地挖掘利用时间局部性</a:t>
            </a:r>
            <a:endParaRPr lang="en-US" altLang="zh-CN"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但是，容量并不是越大一直越好。</a:t>
            </a:r>
            <a:endParaRPr lang="en-US" altLang="zh-CN" kern="1200" dirty="0">
              <a:cs typeface="Calibri" panose="020F0502020204030204" pitchFamily="34" charset="0"/>
            </a:endParaRPr>
          </a:p>
          <a:p>
            <a:pPr>
              <a:spcBef>
                <a:spcPts val="0"/>
              </a:spcBef>
            </a:pPr>
            <a:r>
              <a:rPr lang="zh-CN" altLang="en-US" sz="2800" dirty="0"/>
              <a:t>容量太大对访问延迟有负面影响</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因为：</a:t>
            </a:r>
            <a:r>
              <a:rPr lang="en-US" altLang="zh-CN" kern="1200" dirty="0">
                <a:cs typeface="Calibri" panose="020F0502020204030204" pitchFamily="34" charset="0"/>
              </a:rPr>
              <a:t>smaller is faster</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访问时间可能影响关键路径</a:t>
            </a:r>
            <a:endParaRPr lang="en-US" altLang="zh-CN" kern="1200" dirty="0">
              <a:cs typeface="Calibri" panose="020F0502020204030204" pitchFamily="34" charset="0"/>
            </a:endParaRPr>
          </a:p>
          <a:p>
            <a:pPr>
              <a:spcBef>
                <a:spcPts val="0"/>
              </a:spcBef>
            </a:pPr>
            <a:r>
              <a:rPr lang="zh-CN" altLang="en-US" sz="2800" dirty="0"/>
              <a:t>容量太小影响局部性的挖掘</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不能很好地挖掘时间局部性</a:t>
            </a:r>
            <a:endParaRPr lang="en-US" altLang="ja-JP"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 </a:t>
            </a:r>
            <a:r>
              <a:rPr lang="zh-CN" altLang="en-US" kern="1200" dirty="0">
                <a:cs typeface="Calibri" panose="020F0502020204030204" pitchFamily="34" charset="0"/>
              </a:rPr>
              <a:t>有用的数据可能会被频繁替换</a:t>
            </a:r>
            <a:endParaRPr lang="en-US" altLang="zh-CN" kern="1200" dirty="0">
              <a:cs typeface="Calibri" panose="020F0502020204030204" pitchFamily="34" charset="0"/>
            </a:endParaRPr>
          </a:p>
          <a:p>
            <a:pPr>
              <a:spcBef>
                <a:spcPts val="0"/>
              </a:spcBef>
            </a:pPr>
            <a:r>
              <a:rPr lang="en-US" altLang="zh-CN" sz="2800" b="1" dirty="0"/>
              <a:t>Working set</a:t>
            </a:r>
            <a:r>
              <a:rPr lang="en-US" altLang="zh-CN" sz="2800" dirty="0"/>
              <a:t>: </a:t>
            </a:r>
            <a:r>
              <a:rPr lang="zh-CN" altLang="en-US" sz="2800" dirty="0"/>
              <a:t>应用程序访问的所</a:t>
            </a:r>
            <a:endParaRPr lang="en-US" altLang="zh-CN" sz="2800" dirty="0"/>
          </a:p>
          <a:p>
            <a:pPr marL="0" indent="0">
              <a:spcBef>
                <a:spcPts val="0"/>
              </a:spcBef>
              <a:buNone/>
            </a:pPr>
            <a:r>
              <a:rPr lang="en-US" altLang="zh-CN" sz="2800" dirty="0"/>
              <a:t>    </a:t>
            </a:r>
            <a:r>
              <a:rPr lang="zh-CN" altLang="en-US" sz="2800" dirty="0"/>
              <a:t>有数据的合集</a:t>
            </a:r>
            <a:r>
              <a:rPr lang="en-US" altLang="zh-CN" sz="2800" dirty="0"/>
              <a:t> </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在一个时间窗口内</a:t>
            </a:r>
            <a:endParaRPr lang="en-US" altLang="zh-CN" kern="1200" dirty="0">
              <a:cs typeface="Calibri" panose="020F0502020204030204" pitchFamily="34" charset="0"/>
            </a:endParaRPr>
          </a:p>
        </p:txBody>
      </p:sp>
      <p:sp>
        <p:nvSpPr>
          <p:cNvPr id="65540" name="Freeform 4"/>
          <p:cNvSpPr>
            <a:spLocks/>
          </p:cNvSpPr>
          <p:nvPr/>
        </p:nvSpPr>
        <p:spPr bwMode="auto">
          <a:xfrm>
            <a:off x="5951636" y="2971800"/>
            <a:ext cx="3048000" cy="2286000"/>
          </a:xfrm>
          <a:custGeom>
            <a:avLst/>
            <a:gdLst>
              <a:gd name="T0" fmla="*/ 0 w 1920"/>
              <a:gd name="T1" fmla="*/ 0 h 1440"/>
              <a:gd name="T2" fmla="*/ 0 w 1920"/>
              <a:gd name="T3" fmla="*/ 2147483647 h 1440"/>
              <a:gd name="T4" fmla="*/ 2147483647 w 1920"/>
              <a:gd name="T5" fmla="*/ 2147483647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1" name="Text Box 5"/>
          <p:cNvSpPr txBox="1">
            <a:spLocks noChangeArrowheads="1"/>
          </p:cNvSpPr>
          <p:nvPr/>
        </p:nvSpPr>
        <p:spPr bwMode="auto">
          <a:xfrm>
            <a:off x="5867400" y="27432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dirty="0">
                <a:solidFill>
                  <a:srgbClr val="000000"/>
                </a:solidFill>
                <a:cs typeface="Arial" panose="020B0604020202020204" pitchFamily="34" charset="0"/>
              </a:rPr>
              <a:t>hit rate</a:t>
            </a:r>
          </a:p>
        </p:txBody>
      </p:sp>
      <p:sp>
        <p:nvSpPr>
          <p:cNvPr id="65542" name="Text Box 6"/>
          <p:cNvSpPr txBox="1">
            <a:spLocks noChangeArrowheads="1"/>
          </p:cNvSpPr>
          <p:nvPr/>
        </p:nvSpPr>
        <p:spPr bwMode="auto">
          <a:xfrm>
            <a:off x="7832378" y="5287963"/>
            <a:ext cx="1274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solidFill>
                  <a:srgbClr val="000000"/>
                </a:solidFill>
                <a:cs typeface="Arial" panose="020B0604020202020204" pitchFamily="34" charset="0"/>
              </a:rPr>
              <a:t>cache size</a:t>
            </a:r>
          </a:p>
        </p:txBody>
      </p:sp>
      <p:sp>
        <p:nvSpPr>
          <p:cNvPr id="65543" name="Line 8"/>
          <p:cNvSpPr>
            <a:spLocks noChangeShapeType="1"/>
          </p:cNvSpPr>
          <p:nvPr/>
        </p:nvSpPr>
        <p:spPr bwMode="auto">
          <a:xfrm>
            <a:off x="6973540" y="2590800"/>
            <a:ext cx="0" cy="2667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Oval 9"/>
          <p:cNvSpPr>
            <a:spLocks noChangeArrowheads="1"/>
          </p:cNvSpPr>
          <p:nvPr/>
        </p:nvSpPr>
        <p:spPr bwMode="auto">
          <a:xfrm>
            <a:off x="6897340" y="5181600"/>
            <a:ext cx="152400" cy="1524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5545" name="Text Box 10"/>
          <p:cNvSpPr txBox="1">
            <a:spLocks noChangeArrowheads="1"/>
          </p:cNvSpPr>
          <p:nvPr/>
        </p:nvSpPr>
        <p:spPr bwMode="auto">
          <a:xfrm>
            <a:off x="7583140" y="3830638"/>
            <a:ext cx="1347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ja-JP" altLang="en-US" sz="1600">
                <a:solidFill>
                  <a:srgbClr val="FF0000"/>
                </a:solidFill>
                <a:cs typeface="Arial" panose="020B0604020202020204" pitchFamily="34" charset="0"/>
              </a:rPr>
              <a:t>“</a:t>
            </a:r>
            <a:r>
              <a:rPr lang="en-US" altLang="ja-JP" sz="1600">
                <a:solidFill>
                  <a:srgbClr val="FF0000"/>
                </a:solidFill>
                <a:cs typeface="Arial" panose="020B0604020202020204" pitchFamily="34" charset="0"/>
              </a:rPr>
              <a:t>working set</a:t>
            </a:r>
            <a:r>
              <a:rPr lang="ja-JP" altLang="en-US" sz="1600">
                <a:solidFill>
                  <a:srgbClr val="FF0000"/>
                </a:solidFill>
                <a:cs typeface="Arial" panose="020B0604020202020204" pitchFamily="34" charset="0"/>
              </a:rPr>
              <a:t>”</a:t>
            </a:r>
            <a:endParaRPr lang="en-US" altLang="ja-JP" sz="1600">
              <a:solidFill>
                <a:srgbClr val="FF0000"/>
              </a:solidFill>
              <a:cs typeface="Arial" panose="020B0604020202020204" pitchFamily="34" charset="0"/>
            </a:endParaRPr>
          </a:p>
          <a:p>
            <a:pPr algn="ctr" eaLnBrk="1" hangingPunct="1"/>
            <a:r>
              <a:rPr lang="en-US" altLang="zh-CN" sz="1600">
                <a:solidFill>
                  <a:srgbClr val="FF0000"/>
                </a:solidFill>
                <a:cs typeface="Arial" panose="020B0604020202020204" pitchFamily="34" charset="0"/>
              </a:rPr>
              <a:t> size</a:t>
            </a:r>
          </a:p>
        </p:txBody>
      </p:sp>
      <p:sp>
        <p:nvSpPr>
          <p:cNvPr id="65546" name="Freeform 11"/>
          <p:cNvSpPr>
            <a:spLocks/>
          </p:cNvSpPr>
          <p:nvPr/>
        </p:nvSpPr>
        <p:spPr bwMode="auto">
          <a:xfrm>
            <a:off x="7049740" y="4178300"/>
            <a:ext cx="990600" cy="1003300"/>
          </a:xfrm>
          <a:custGeom>
            <a:avLst/>
            <a:gdLst>
              <a:gd name="T0" fmla="*/ 2147483647 w 624"/>
              <a:gd name="T1" fmla="*/ 2147483647 h 632"/>
              <a:gd name="T2" fmla="*/ 2147483647 w 624"/>
              <a:gd name="T3" fmla="*/ 2147483647 h 632"/>
              <a:gd name="T4" fmla="*/ 2147483647 w 624"/>
              <a:gd name="T5" fmla="*/ 2147483647 h 632"/>
              <a:gd name="T6" fmla="*/ 0 w 624"/>
              <a:gd name="T7" fmla="*/ 2147483647 h 632"/>
              <a:gd name="T8" fmla="*/ 0 60000 65536"/>
              <a:gd name="T9" fmla="*/ 0 60000 65536"/>
              <a:gd name="T10" fmla="*/ 0 60000 65536"/>
              <a:gd name="T11" fmla="*/ 0 60000 65536"/>
              <a:gd name="T12" fmla="*/ 0 w 624"/>
              <a:gd name="T13" fmla="*/ 0 h 632"/>
              <a:gd name="T14" fmla="*/ 624 w 624"/>
              <a:gd name="T15" fmla="*/ 632 h 632"/>
            </a:gdLst>
            <a:ahLst/>
            <a:cxnLst>
              <a:cxn ang="T8">
                <a:pos x="T0" y="T1"/>
              </a:cxn>
              <a:cxn ang="T9">
                <a:pos x="T2" y="T3"/>
              </a:cxn>
              <a:cxn ang="T10">
                <a:pos x="T4" y="T5"/>
              </a:cxn>
              <a:cxn ang="T11">
                <a:pos x="T6" y="T7"/>
              </a:cxn>
            </a:cxnLst>
            <a:rect l="T12" t="T13" r="T14" b="T15"/>
            <a:pathLst>
              <a:path w="624" h="632">
                <a:moveTo>
                  <a:pt x="624" y="8"/>
                </a:moveTo>
                <a:cubicBezTo>
                  <a:pt x="484" y="4"/>
                  <a:pt x="344" y="0"/>
                  <a:pt x="288" y="56"/>
                </a:cubicBezTo>
                <a:cubicBezTo>
                  <a:pt x="232" y="112"/>
                  <a:pt x="336" y="248"/>
                  <a:pt x="288" y="344"/>
                </a:cubicBezTo>
                <a:cubicBezTo>
                  <a:pt x="240" y="440"/>
                  <a:pt x="120" y="536"/>
                  <a:pt x="0" y="632"/>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7" name="Freeform 7"/>
          <p:cNvSpPr>
            <a:spLocks/>
          </p:cNvSpPr>
          <p:nvPr/>
        </p:nvSpPr>
        <p:spPr bwMode="auto">
          <a:xfrm>
            <a:off x="5960020" y="2971800"/>
            <a:ext cx="2895600" cy="2286000"/>
          </a:xfrm>
          <a:custGeom>
            <a:avLst/>
            <a:gdLst>
              <a:gd name="T0" fmla="*/ 0 w 1824"/>
              <a:gd name="T1" fmla="*/ 2147483647 h 1440"/>
              <a:gd name="T2" fmla="*/ 2147483647 w 1824"/>
              <a:gd name="T3" fmla="*/ 2147483647 h 1440"/>
              <a:gd name="T4" fmla="*/ 2147483647 w 1824"/>
              <a:gd name="T5" fmla="*/ 2147483647 h 1440"/>
              <a:gd name="T6" fmla="*/ 2147483647 w 1824"/>
              <a:gd name="T7" fmla="*/ 2147483647 h 1440"/>
              <a:gd name="T8" fmla="*/ 2147483647 w 1824"/>
              <a:gd name="T9" fmla="*/ 0 h 1440"/>
              <a:gd name="T10" fmla="*/ 0 60000 65536"/>
              <a:gd name="T11" fmla="*/ 0 60000 65536"/>
              <a:gd name="T12" fmla="*/ 0 60000 65536"/>
              <a:gd name="T13" fmla="*/ 0 60000 65536"/>
              <a:gd name="T14" fmla="*/ 0 60000 65536"/>
              <a:gd name="T15" fmla="*/ 0 w 1824"/>
              <a:gd name="T16" fmla="*/ 0 h 1440"/>
              <a:gd name="T17" fmla="*/ 1824 w 1824"/>
              <a:gd name="T18" fmla="*/ 1440 h 1440"/>
            </a:gdLst>
            <a:ahLst/>
            <a:cxnLst>
              <a:cxn ang="T10">
                <a:pos x="T0" y="T1"/>
              </a:cxn>
              <a:cxn ang="T11">
                <a:pos x="T2" y="T3"/>
              </a:cxn>
              <a:cxn ang="T12">
                <a:pos x="T4" y="T5"/>
              </a:cxn>
              <a:cxn ang="T13">
                <a:pos x="T6" y="T7"/>
              </a:cxn>
              <a:cxn ang="T14">
                <a:pos x="T8" y="T9"/>
              </a:cxn>
            </a:cxnLst>
            <a:rect l="T15" t="T16" r="T17" b="T18"/>
            <a:pathLst>
              <a:path w="1824" h="1440">
                <a:moveTo>
                  <a:pt x="0" y="1440"/>
                </a:moveTo>
                <a:cubicBezTo>
                  <a:pt x="36" y="1220"/>
                  <a:pt x="72" y="1000"/>
                  <a:pt x="144" y="816"/>
                </a:cubicBezTo>
                <a:cubicBezTo>
                  <a:pt x="216" y="632"/>
                  <a:pt x="318" y="457"/>
                  <a:pt x="432" y="336"/>
                </a:cubicBezTo>
                <a:cubicBezTo>
                  <a:pt x="546" y="215"/>
                  <a:pt x="597" y="146"/>
                  <a:pt x="829" y="90"/>
                </a:cubicBezTo>
                <a:cubicBezTo>
                  <a:pt x="1061" y="34"/>
                  <a:pt x="1617" y="19"/>
                  <a:pt x="18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灯片编号占位符 1">
            <a:extLst>
              <a:ext uri="{FF2B5EF4-FFF2-40B4-BE49-F238E27FC236}">
                <a16:creationId xmlns:a16="http://schemas.microsoft.com/office/drawing/2014/main" id="{D6FB172C-C0B6-4141-8E66-154D1598ECA5}"/>
              </a:ext>
            </a:extLst>
          </p:cNvPr>
          <p:cNvSpPr>
            <a:spLocks noGrp="1"/>
          </p:cNvSpPr>
          <p:nvPr>
            <p:ph type="sldNum" sz="quarter" idx="12"/>
          </p:nvPr>
        </p:nvSpPr>
        <p:spPr/>
        <p:txBody>
          <a:bodyPr/>
          <a:lstStyle/>
          <a:p>
            <a:fld id="{281828B1-9571-413B-8DF6-88C4749FAF08}" type="slidenum">
              <a:rPr lang="en-US" altLang="en-US" smtClean="0"/>
              <a:t>22</a:t>
            </a:fld>
            <a:endParaRPr lang="en-US" altLang="en-US" sz="1600"/>
          </a:p>
        </p:txBody>
      </p:sp>
    </p:spTree>
    <p:extLst>
      <p:ext uri="{BB962C8B-B14F-4D97-AF65-F5344CB8AC3E}">
        <p14:creationId xmlns:p14="http://schemas.microsoft.com/office/powerpoint/2010/main" val="492551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457200" y="116632"/>
            <a:ext cx="8229600" cy="922114"/>
          </a:xfrm>
        </p:spPr>
        <p:txBody>
          <a:bodyPr/>
          <a:lstStyle/>
          <a:p>
            <a:r>
              <a:rPr lang="en-US" altLang="zh-CN" dirty="0"/>
              <a:t>block</a:t>
            </a:r>
            <a:r>
              <a:rPr lang="zh-CN" altLang="en-US" dirty="0"/>
              <a:t>大小</a:t>
            </a:r>
            <a:endParaRPr lang="en-US" altLang="zh-CN" dirty="0"/>
          </a:p>
        </p:txBody>
      </p:sp>
      <p:sp>
        <p:nvSpPr>
          <p:cNvPr id="3" name="Content Placeholder 2"/>
          <p:cNvSpPr>
            <a:spLocks noGrp="1"/>
          </p:cNvSpPr>
          <p:nvPr>
            <p:ph idx="1"/>
          </p:nvPr>
        </p:nvSpPr>
        <p:spPr>
          <a:xfrm>
            <a:off x="436562" y="999166"/>
            <a:ext cx="8229600" cy="5194300"/>
          </a:xfrm>
        </p:spPr>
        <p:txBody>
          <a:bodyPr/>
          <a:lstStyle/>
          <a:p>
            <a:pPr>
              <a:spcBef>
                <a:spcPts val="0"/>
              </a:spcBef>
            </a:pPr>
            <a:r>
              <a:rPr lang="en-US" altLang="zh-CN" sz="2800" dirty="0"/>
              <a:t>Block size</a:t>
            </a:r>
            <a:r>
              <a:rPr lang="zh-CN" altLang="en-US" sz="2800" dirty="0"/>
              <a:t>是与地址中</a:t>
            </a:r>
            <a:r>
              <a:rPr lang="en-US" altLang="zh-CN" sz="2800" dirty="0"/>
              <a:t>tag</a:t>
            </a:r>
            <a:r>
              <a:rPr lang="zh-CN" altLang="en-US" sz="2800" dirty="0"/>
              <a:t>关联的一个数据</a:t>
            </a:r>
            <a:r>
              <a:rPr lang="en-US" altLang="zh-CN" sz="2800" dirty="0"/>
              <a:t> </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不一定非要是存储层级之间数据传输的基本粒度</a:t>
            </a:r>
            <a:endParaRPr lang="en-US" altLang="zh-CN" kern="1200" dirty="0">
              <a:cs typeface="Calibri" panose="020F0502020204030204" pitchFamily="34" charset="0"/>
            </a:endParaRPr>
          </a:p>
          <a:p>
            <a:pPr lvl="2">
              <a:spcBef>
                <a:spcPts val="0"/>
              </a:spcBef>
              <a:buFont typeface="Arial" panose="020B0604020202020204" pitchFamily="34" charset="0"/>
              <a:buChar char="•"/>
            </a:pPr>
            <a:r>
              <a:rPr lang="en-US" altLang="zh-CN" sz="2000" dirty="0">
                <a:solidFill>
                  <a:schemeClr val="tx1">
                    <a:lumMod val="95000"/>
                    <a:lumOff val="5000"/>
                  </a:schemeClr>
                </a:solidFill>
              </a:rPr>
              <a:t>Sub-blocking: </a:t>
            </a:r>
            <a:r>
              <a:rPr lang="zh-CN" altLang="en-US" sz="2000" dirty="0">
                <a:solidFill>
                  <a:schemeClr val="tx1">
                    <a:lumMod val="95000"/>
                    <a:lumOff val="5000"/>
                  </a:schemeClr>
                </a:solidFill>
              </a:rPr>
              <a:t>将一个</a:t>
            </a:r>
            <a:r>
              <a:rPr lang="en-US" altLang="zh-CN" sz="2000" dirty="0">
                <a:solidFill>
                  <a:schemeClr val="tx1">
                    <a:lumMod val="95000"/>
                    <a:lumOff val="5000"/>
                  </a:schemeClr>
                </a:solidFill>
              </a:rPr>
              <a:t>block</a:t>
            </a:r>
            <a:r>
              <a:rPr lang="zh-CN" altLang="en-US" sz="2000" dirty="0">
                <a:solidFill>
                  <a:schemeClr val="tx1">
                    <a:lumMod val="95000"/>
                    <a:lumOff val="5000"/>
                  </a:schemeClr>
                </a:solidFill>
              </a:rPr>
              <a:t>划分为多个</a:t>
            </a:r>
            <a:r>
              <a:rPr lang="en-US" altLang="zh-CN" sz="2000" dirty="0">
                <a:solidFill>
                  <a:schemeClr val="tx1">
                    <a:lumMod val="95000"/>
                    <a:lumOff val="5000"/>
                  </a:schemeClr>
                </a:solidFill>
              </a:rPr>
              <a:t>pieces (</a:t>
            </a:r>
            <a:r>
              <a:rPr lang="zh-CN" altLang="en-US" sz="2000" dirty="0">
                <a:solidFill>
                  <a:schemeClr val="tx1">
                    <a:lumMod val="95000"/>
                    <a:lumOff val="5000"/>
                  </a:schemeClr>
                </a:solidFill>
              </a:rPr>
              <a:t>每个都配置</a:t>
            </a:r>
            <a:r>
              <a:rPr lang="en-US" altLang="zh-CN" sz="2000" dirty="0">
                <a:solidFill>
                  <a:schemeClr val="tx1">
                    <a:lumMod val="95000"/>
                    <a:lumOff val="5000"/>
                  </a:schemeClr>
                </a:solidFill>
              </a:rPr>
              <a:t>valid bit) —&gt; </a:t>
            </a:r>
            <a:r>
              <a:rPr lang="zh-CN" altLang="en-US" sz="2000" dirty="0">
                <a:solidFill>
                  <a:schemeClr val="tx1">
                    <a:lumMod val="95000"/>
                    <a:lumOff val="5000"/>
                  </a:schemeClr>
                </a:solidFill>
              </a:rPr>
              <a:t>可以提升写操作性能</a:t>
            </a:r>
            <a:endParaRPr lang="en-US" altLang="zh-CN" sz="2000" dirty="0">
              <a:solidFill>
                <a:schemeClr val="tx1">
                  <a:lumMod val="95000"/>
                  <a:lumOff val="5000"/>
                </a:schemeClr>
              </a:solidFill>
            </a:endParaRPr>
          </a:p>
          <a:p>
            <a:pPr>
              <a:spcBef>
                <a:spcPts val="0"/>
              </a:spcBef>
            </a:pPr>
            <a:r>
              <a:rPr lang="zh-CN" altLang="en-US" sz="2800" dirty="0"/>
              <a:t>太小的</a:t>
            </a:r>
            <a:r>
              <a:rPr lang="en-US" altLang="zh-CN" sz="2800" dirty="0"/>
              <a:t>block</a:t>
            </a: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不能很好地挖掘空间局部性</a:t>
            </a:r>
            <a:endParaRPr lang="en-US" altLang="zh-CN"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tag</a:t>
            </a:r>
            <a:r>
              <a:rPr lang="zh-CN" altLang="en-US" kern="1200" dirty="0">
                <a:cs typeface="Calibri" panose="020F0502020204030204" pitchFamily="34" charset="0"/>
              </a:rPr>
              <a:t>的空间开销大</a:t>
            </a:r>
            <a:endParaRPr lang="en-US" altLang="zh-CN" sz="2000" dirty="0"/>
          </a:p>
          <a:p>
            <a:pPr>
              <a:spcBef>
                <a:spcPts val="0"/>
              </a:spcBef>
            </a:pPr>
            <a:r>
              <a:rPr lang="zh-CN" altLang="en-US" sz="2800" dirty="0"/>
              <a:t>太大的</a:t>
            </a:r>
            <a:r>
              <a:rPr lang="en-US" altLang="zh-CN" sz="2800" dirty="0"/>
              <a:t>block</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smtClean="0">
                <a:cs typeface="Calibri" panose="020F0502020204030204" pitchFamily="34" charset="0"/>
              </a:rPr>
              <a:t>Block</a:t>
            </a:r>
            <a:r>
              <a:rPr lang="zh-CN" altLang="en-US" kern="1200" dirty="0" smtClean="0">
                <a:cs typeface="Calibri" panose="020F0502020204030204" pitchFamily="34" charset="0"/>
              </a:rPr>
              <a:t>数量过少</a:t>
            </a:r>
            <a:endParaRPr lang="en-US" altLang="zh-CN" kern="1200" dirty="0">
              <a:cs typeface="Calibri" panose="020F0502020204030204" pitchFamily="34" charset="0"/>
              <a:sym typeface="Wingdings" panose="05000000000000000000" pitchFamily="2" charset="2"/>
            </a:endParaRPr>
          </a:p>
          <a:p>
            <a:pPr lvl="2">
              <a:spcBef>
                <a:spcPts val="0"/>
              </a:spcBef>
              <a:buClr>
                <a:schemeClr val="tx1"/>
              </a:buClr>
              <a:buFont typeface="Arial" panose="020B0604020202020204" pitchFamily="34" charset="0"/>
              <a:buChar char="•"/>
              <a:defRPr/>
            </a:pPr>
            <a:r>
              <a:rPr lang="zh-CN" altLang="en-US" sz="2000" dirty="0">
                <a:solidFill>
                  <a:schemeClr val="tx1">
                    <a:lumMod val="95000"/>
                    <a:lumOff val="5000"/>
                  </a:schemeClr>
                </a:solidFill>
                <a:sym typeface="Wingdings" panose="05000000000000000000" pitchFamily="2" charset="2"/>
              </a:rPr>
              <a:t>挖掘时间局部性难度增大</a:t>
            </a:r>
            <a:endParaRPr lang="en-US" altLang="zh-CN" sz="2000" dirty="0">
              <a:solidFill>
                <a:schemeClr val="tx1">
                  <a:lumMod val="95000"/>
                  <a:lumOff val="5000"/>
                </a:schemeClr>
              </a:solidFill>
              <a:sym typeface="Wingdings" panose="05000000000000000000" pitchFamily="2" charset="2"/>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当空间局部性差的时候</a:t>
            </a:r>
            <a:endParaRPr lang="en-US" altLang="zh-CN" kern="1200" dirty="0">
              <a:cs typeface="Calibri" panose="020F0502020204030204" pitchFamily="34" charset="0"/>
              <a:sym typeface="Wingdings" panose="05000000000000000000" pitchFamily="2" charset="2"/>
            </a:endParaRPr>
          </a:p>
          <a:p>
            <a:pPr lvl="2">
              <a:spcBef>
                <a:spcPts val="0"/>
              </a:spcBef>
              <a:buClr>
                <a:schemeClr val="tx1"/>
              </a:buClr>
              <a:buFont typeface="Arial" panose="020B0604020202020204" pitchFamily="34" charset="0"/>
              <a:buChar char="•"/>
              <a:defRPr/>
            </a:pPr>
            <a:r>
              <a:rPr lang="zh-CN" altLang="en-US" sz="2000" dirty="0">
                <a:solidFill>
                  <a:schemeClr val="tx1">
                    <a:lumMod val="95000"/>
                    <a:lumOff val="5000"/>
                  </a:schemeClr>
                </a:solidFill>
                <a:sym typeface="Wingdings" panose="05000000000000000000" pitchFamily="2" charset="2"/>
              </a:rPr>
              <a:t>浪费空间浪费带宽，浪费功耗</a:t>
            </a:r>
            <a:endParaRPr lang="en-US" altLang="zh-CN" sz="2000" dirty="0">
              <a:solidFill>
                <a:schemeClr val="tx1">
                  <a:lumMod val="95000"/>
                  <a:lumOff val="5000"/>
                </a:schemeClr>
              </a:solidFill>
            </a:endParaRPr>
          </a:p>
        </p:txBody>
      </p:sp>
      <p:sp>
        <p:nvSpPr>
          <p:cNvPr id="66564" name="Freeform 4"/>
          <p:cNvSpPr>
            <a:spLocks/>
          </p:cNvSpPr>
          <p:nvPr/>
        </p:nvSpPr>
        <p:spPr bwMode="auto">
          <a:xfrm>
            <a:off x="5659438" y="3089175"/>
            <a:ext cx="3048000" cy="2286000"/>
          </a:xfrm>
          <a:custGeom>
            <a:avLst/>
            <a:gdLst>
              <a:gd name="T0" fmla="*/ 0 w 1920"/>
              <a:gd name="T1" fmla="*/ 0 h 1440"/>
              <a:gd name="T2" fmla="*/ 0 w 1920"/>
              <a:gd name="T3" fmla="*/ 2147483647 h 1440"/>
              <a:gd name="T4" fmla="*/ 2147483647 w 1920"/>
              <a:gd name="T5" fmla="*/ 2147483647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65" name="Text Box 5"/>
          <p:cNvSpPr txBox="1">
            <a:spLocks noChangeArrowheads="1"/>
          </p:cNvSpPr>
          <p:nvPr/>
        </p:nvSpPr>
        <p:spPr bwMode="auto">
          <a:xfrm>
            <a:off x="5075238" y="26478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dirty="0">
                <a:solidFill>
                  <a:srgbClr val="000000"/>
                </a:solidFill>
                <a:cs typeface="Arial" panose="020B0604020202020204" pitchFamily="34" charset="0"/>
              </a:rPr>
              <a:t>hit rate</a:t>
            </a:r>
          </a:p>
        </p:txBody>
      </p:sp>
      <p:sp>
        <p:nvSpPr>
          <p:cNvPr id="66566" name="Text Box 6"/>
          <p:cNvSpPr txBox="1">
            <a:spLocks noChangeArrowheads="1"/>
          </p:cNvSpPr>
          <p:nvPr/>
        </p:nvSpPr>
        <p:spPr bwMode="auto">
          <a:xfrm>
            <a:off x="8347075" y="5375175"/>
            <a:ext cx="722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solidFill>
                  <a:srgbClr val="000000"/>
                </a:solidFill>
                <a:cs typeface="Arial" panose="020B0604020202020204" pitchFamily="34" charset="0"/>
              </a:rPr>
              <a:t>block</a:t>
            </a:r>
          </a:p>
          <a:p>
            <a:pPr algn="ctr" eaLnBrk="1" hangingPunct="1"/>
            <a:r>
              <a:rPr lang="en-US" altLang="zh-CN" sz="1800">
                <a:solidFill>
                  <a:srgbClr val="000000"/>
                </a:solidFill>
                <a:cs typeface="Arial" panose="020B0604020202020204" pitchFamily="34" charset="0"/>
              </a:rPr>
              <a:t>size</a:t>
            </a:r>
          </a:p>
        </p:txBody>
      </p:sp>
      <p:sp>
        <p:nvSpPr>
          <p:cNvPr id="66567" name="Freeform 7"/>
          <p:cNvSpPr>
            <a:spLocks/>
          </p:cNvSpPr>
          <p:nvPr/>
        </p:nvSpPr>
        <p:spPr bwMode="auto">
          <a:xfrm>
            <a:off x="5659438" y="3105050"/>
            <a:ext cx="2863850" cy="2270125"/>
          </a:xfrm>
          <a:custGeom>
            <a:avLst/>
            <a:gdLst>
              <a:gd name="T0" fmla="*/ 0 w 1804"/>
              <a:gd name="T1" fmla="*/ 2147483647 h 1430"/>
              <a:gd name="T2" fmla="*/ 2147483647 w 1804"/>
              <a:gd name="T3" fmla="*/ 2147483647 h 1430"/>
              <a:gd name="T4" fmla="*/ 2147483647 w 1804"/>
              <a:gd name="T5" fmla="*/ 2147483647 h 1430"/>
              <a:gd name="T6" fmla="*/ 2147483647 w 1804"/>
              <a:gd name="T7" fmla="*/ 2147483647 h 1430"/>
              <a:gd name="T8" fmla="*/ 2147483647 w 1804"/>
              <a:gd name="T9" fmla="*/ 2147483647 h 1430"/>
              <a:gd name="T10" fmla="*/ 0 60000 65536"/>
              <a:gd name="T11" fmla="*/ 0 60000 65536"/>
              <a:gd name="T12" fmla="*/ 0 60000 65536"/>
              <a:gd name="T13" fmla="*/ 0 60000 65536"/>
              <a:gd name="T14" fmla="*/ 0 60000 65536"/>
              <a:gd name="T15" fmla="*/ 0 w 1804"/>
              <a:gd name="T16" fmla="*/ 0 h 1430"/>
              <a:gd name="T17" fmla="*/ 1804 w 1804"/>
              <a:gd name="T18" fmla="*/ 1430 h 1430"/>
            </a:gdLst>
            <a:ahLst/>
            <a:cxnLst>
              <a:cxn ang="T10">
                <a:pos x="T0" y="T1"/>
              </a:cxn>
              <a:cxn ang="T11">
                <a:pos x="T2" y="T3"/>
              </a:cxn>
              <a:cxn ang="T12">
                <a:pos x="T4" y="T5"/>
              </a:cxn>
              <a:cxn ang="T13">
                <a:pos x="T6" y="T7"/>
              </a:cxn>
              <a:cxn ang="T14">
                <a:pos x="T8" y="T9"/>
              </a:cxn>
            </a:cxnLst>
            <a:rect l="T15" t="T16" r="T17" b="T18"/>
            <a:pathLst>
              <a:path w="1804" h="1430">
                <a:moveTo>
                  <a:pt x="0" y="1430"/>
                </a:moveTo>
                <a:cubicBezTo>
                  <a:pt x="36" y="1210"/>
                  <a:pt x="52" y="1027"/>
                  <a:pt x="144" y="806"/>
                </a:cubicBezTo>
                <a:cubicBezTo>
                  <a:pt x="236" y="585"/>
                  <a:pt x="384" y="212"/>
                  <a:pt x="551" y="106"/>
                </a:cubicBezTo>
                <a:cubicBezTo>
                  <a:pt x="718" y="0"/>
                  <a:pt x="937" y="45"/>
                  <a:pt x="1146" y="169"/>
                </a:cubicBezTo>
                <a:cubicBezTo>
                  <a:pt x="1355" y="293"/>
                  <a:pt x="1667" y="710"/>
                  <a:pt x="1804" y="8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云形标注 1"/>
          <p:cNvSpPr/>
          <p:nvPr/>
        </p:nvSpPr>
        <p:spPr>
          <a:xfrm>
            <a:off x="1823958" y="1102884"/>
            <a:ext cx="4680520" cy="1440160"/>
          </a:xfrm>
          <a:prstGeom prst="cloudCallout">
            <a:avLst>
              <a:gd name="adj1" fmla="val 52134"/>
              <a:gd name="adj2" fmla="val 750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Can someone explain this curve?</a:t>
            </a:r>
            <a:endParaRPr lang="zh-CN" altLang="en-US" sz="2400" dirty="0"/>
          </a:p>
        </p:txBody>
      </p:sp>
      <p:sp>
        <p:nvSpPr>
          <p:cNvPr id="4" name="灯片编号占位符 3">
            <a:extLst>
              <a:ext uri="{FF2B5EF4-FFF2-40B4-BE49-F238E27FC236}">
                <a16:creationId xmlns:a16="http://schemas.microsoft.com/office/drawing/2014/main" id="{A2309D3C-5ED4-4F49-8325-F49D8C27F914}"/>
              </a:ext>
            </a:extLst>
          </p:cNvPr>
          <p:cNvSpPr>
            <a:spLocks noGrp="1"/>
          </p:cNvSpPr>
          <p:nvPr>
            <p:ph type="sldNum" sz="quarter" idx="12"/>
          </p:nvPr>
        </p:nvSpPr>
        <p:spPr/>
        <p:txBody>
          <a:bodyPr/>
          <a:lstStyle/>
          <a:p>
            <a:fld id="{281828B1-9571-413B-8DF6-88C4749FAF08}" type="slidenum">
              <a:rPr lang="en-US" altLang="en-US" smtClean="0"/>
              <a:t>23</a:t>
            </a:fld>
            <a:endParaRPr lang="en-US" altLang="en-US" sz="1600"/>
          </a:p>
        </p:txBody>
      </p:sp>
    </p:spTree>
    <p:extLst>
      <p:ext uri="{BB962C8B-B14F-4D97-AF65-F5344CB8AC3E}">
        <p14:creationId xmlns:p14="http://schemas.microsoft.com/office/powerpoint/2010/main" val="3430188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457200" y="116632"/>
            <a:ext cx="8229600" cy="922114"/>
          </a:xfrm>
        </p:spPr>
        <p:txBody>
          <a:bodyPr/>
          <a:lstStyle/>
          <a:p>
            <a:r>
              <a:rPr lang="en-US" altLang="zh-CN" sz="2800" dirty="0"/>
              <a:t>Large Blocks: Critical-Word and Sub-blocking</a:t>
            </a:r>
          </a:p>
        </p:txBody>
      </p:sp>
      <p:sp>
        <p:nvSpPr>
          <p:cNvPr id="3"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800" dirty="0"/>
              <a:t>大的</a:t>
            </a:r>
            <a:r>
              <a:rPr lang="en-US" altLang="zh-CN" sz="2800" dirty="0"/>
              <a:t>block</a:t>
            </a:r>
            <a:r>
              <a:rPr lang="zh-CN" altLang="en-US" sz="2800" dirty="0"/>
              <a:t>需要</a:t>
            </a:r>
            <a:r>
              <a:rPr lang="zh-CN" altLang="en-US" sz="2800" b="1" dirty="0"/>
              <a:t>较长的时间</a:t>
            </a:r>
            <a:r>
              <a:rPr lang="zh-CN" altLang="en-US" sz="2800" dirty="0"/>
              <a:t>导入缓存中</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因此，可以将</a:t>
            </a:r>
            <a:r>
              <a:rPr lang="en-US" altLang="zh-CN" kern="1200" dirty="0">
                <a:cs typeface="Calibri" panose="020F0502020204030204" pitchFamily="34" charset="0"/>
              </a:rPr>
              <a:t>block</a:t>
            </a:r>
            <a:r>
              <a:rPr lang="zh-CN" altLang="en-US" kern="1200" dirty="0">
                <a:cs typeface="Calibri" panose="020F0502020204030204" pitchFamily="34" charset="0"/>
              </a:rPr>
              <a:t>中的</a:t>
            </a:r>
            <a:r>
              <a:rPr lang="en-US" altLang="zh-CN" kern="1200" dirty="0">
                <a:cs typeface="Calibri" panose="020F0502020204030204" pitchFamily="34" charset="0"/>
              </a:rPr>
              <a:t>critical word</a:t>
            </a:r>
            <a:r>
              <a:rPr lang="zh-CN" altLang="en-US" kern="1200" dirty="0">
                <a:cs typeface="Calibri" panose="020F0502020204030204" pitchFamily="34" charset="0"/>
              </a:rPr>
              <a:t>先导入缓存</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restart cache access before complete fill</a:t>
            </a:r>
          </a:p>
          <a:p>
            <a:pPr>
              <a:spcBef>
                <a:spcPts val="600"/>
              </a:spcBef>
              <a:spcAft>
                <a:spcPts val="600"/>
              </a:spcAft>
            </a:pPr>
            <a:r>
              <a:rPr lang="zh-CN" altLang="en-US" sz="2800" dirty="0"/>
              <a:t>大的</a:t>
            </a:r>
            <a:r>
              <a:rPr lang="en-US" altLang="zh-CN" sz="2800" dirty="0"/>
              <a:t>block</a:t>
            </a:r>
            <a:r>
              <a:rPr lang="zh-CN" altLang="en-US" sz="2800" b="1" dirty="0"/>
              <a:t>有可能会</a:t>
            </a:r>
            <a:r>
              <a:rPr lang="zh-CN" altLang="en-US" sz="2800" dirty="0"/>
              <a:t>浪费总线带宽</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可以将</a:t>
            </a:r>
            <a:r>
              <a:rPr lang="en-US" altLang="zh-CN" kern="1200" dirty="0">
                <a:cs typeface="Calibri" panose="020F0502020204030204" pitchFamily="34" charset="0"/>
              </a:rPr>
              <a:t>block</a:t>
            </a:r>
            <a:r>
              <a:rPr lang="zh-CN" altLang="en-US" kern="1200" dirty="0">
                <a:cs typeface="Calibri" panose="020F0502020204030204" pitchFamily="34" charset="0"/>
              </a:rPr>
              <a:t>分割为多个</a:t>
            </a:r>
            <a:r>
              <a:rPr lang="en-US" altLang="zh-CN" kern="1200" dirty="0">
                <a:cs typeface="Calibri" panose="020F0502020204030204" pitchFamily="34" charset="0"/>
              </a:rPr>
              <a:t>sub-block</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为每个</a:t>
            </a:r>
            <a:r>
              <a:rPr lang="en-US" altLang="zh-CN" kern="1200" dirty="0">
                <a:cs typeface="Calibri" panose="020F0502020204030204" pitchFamily="34" charset="0"/>
              </a:rPr>
              <a:t>sub-block</a:t>
            </a:r>
            <a:r>
              <a:rPr lang="zh-CN" altLang="en-US" kern="1200" dirty="0">
                <a:cs typeface="Calibri" panose="020F0502020204030204" pitchFamily="34" charset="0"/>
              </a:rPr>
              <a:t>配置专门的</a:t>
            </a:r>
            <a:r>
              <a:rPr lang="en-US" altLang="zh-CN" kern="1200" dirty="0">
                <a:cs typeface="Calibri" panose="020F0502020204030204" pitchFamily="34" charset="0"/>
              </a:rPr>
              <a:t>valid bit</a:t>
            </a:r>
            <a:r>
              <a:rPr lang="zh-CN" altLang="en-US" kern="1200" dirty="0">
                <a:cs typeface="Calibri" panose="020F0502020204030204" pitchFamily="34" charset="0"/>
              </a:rPr>
              <a:t>和</a:t>
            </a:r>
            <a:r>
              <a:rPr lang="en-US" altLang="zh-CN" kern="1200" dirty="0">
                <a:cs typeface="Calibri" panose="020F0502020204030204" pitchFamily="34" charset="0"/>
              </a:rPr>
              <a:t>dirty bit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这个</a:t>
            </a:r>
            <a:r>
              <a:rPr lang="en-US" altLang="zh-CN" kern="1200" dirty="0">
                <a:cs typeface="Calibri" panose="020F0502020204030204" pitchFamily="34" charset="0"/>
              </a:rPr>
              <a:t>sub-blocking</a:t>
            </a:r>
            <a:r>
              <a:rPr lang="zh-CN" altLang="en-US" kern="1200" dirty="0">
                <a:cs typeface="Calibri" panose="020F0502020204030204" pitchFamily="34" charset="0"/>
              </a:rPr>
              <a:t>方案在什么情况下有用</a:t>
            </a:r>
            <a:r>
              <a:rPr lang="en-US" altLang="zh-CN" kern="1200" dirty="0">
                <a:cs typeface="Calibri" panose="020F0502020204030204" pitchFamily="34" charset="0"/>
              </a:rPr>
              <a:t>?</a:t>
            </a:r>
          </a:p>
          <a:p>
            <a:pPr>
              <a:spcBef>
                <a:spcPts val="600"/>
              </a:spcBef>
              <a:spcAft>
                <a:spcPts val="600"/>
              </a:spcAft>
            </a:pPr>
            <a:endParaRPr lang="en-US" altLang="zh-CN" dirty="0"/>
          </a:p>
        </p:txBody>
      </p:sp>
      <p:sp>
        <p:nvSpPr>
          <p:cNvPr id="67588" name="Rectangle 4"/>
          <p:cNvSpPr>
            <a:spLocks noChangeArrowheads="1"/>
          </p:cNvSpPr>
          <p:nvPr/>
        </p:nvSpPr>
        <p:spPr bwMode="auto">
          <a:xfrm>
            <a:off x="609600" y="5410200"/>
            <a:ext cx="80010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589" name="Rectangle 5"/>
          <p:cNvSpPr>
            <a:spLocks noChangeArrowheads="1"/>
          </p:cNvSpPr>
          <p:nvPr/>
        </p:nvSpPr>
        <p:spPr bwMode="auto">
          <a:xfrm>
            <a:off x="7086600" y="5410200"/>
            <a:ext cx="15240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tag</a:t>
            </a:r>
          </a:p>
        </p:txBody>
      </p:sp>
      <p:sp>
        <p:nvSpPr>
          <p:cNvPr id="67590" name="Rectangle 6"/>
          <p:cNvSpPr>
            <a:spLocks noChangeArrowheads="1"/>
          </p:cNvSpPr>
          <p:nvPr/>
        </p:nvSpPr>
        <p:spPr bwMode="auto">
          <a:xfrm>
            <a:off x="54102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      subblock</a:t>
            </a:r>
          </a:p>
        </p:txBody>
      </p:sp>
      <p:sp>
        <p:nvSpPr>
          <p:cNvPr id="67591" name="Rectangle 7"/>
          <p:cNvSpPr>
            <a:spLocks noChangeArrowheads="1"/>
          </p:cNvSpPr>
          <p:nvPr/>
        </p:nvSpPr>
        <p:spPr bwMode="auto">
          <a:xfrm>
            <a:off x="5410200" y="54102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v</a:t>
            </a:r>
          </a:p>
        </p:txBody>
      </p:sp>
      <p:sp>
        <p:nvSpPr>
          <p:cNvPr id="67592" name="Rectangle 8"/>
          <p:cNvSpPr>
            <a:spLocks noChangeArrowheads="1"/>
          </p:cNvSpPr>
          <p:nvPr/>
        </p:nvSpPr>
        <p:spPr bwMode="auto">
          <a:xfrm>
            <a:off x="6096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      subblock</a:t>
            </a:r>
          </a:p>
        </p:txBody>
      </p:sp>
      <p:sp>
        <p:nvSpPr>
          <p:cNvPr id="67593" name="Rectangle 9"/>
          <p:cNvSpPr>
            <a:spLocks noChangeArrowheads="1"/>
          </p:cNvSpPr>
          <p:nvPr/>
        </p:nvSpPr>
        <p:spPr bwMode="auto">
          <a:xfrm>
            <a:off x="609600" y="54102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v</a:t>
            </a:r>
          </a:p>
        </p:txBody>
      </p:sp>
      <p:sp>
        <p:nvSpPr>
          <p:cNvPr id="67594" name="Rectangle 10"/>
          <p:cNvSpPr>
            <a:spLocks noChangeArrowheads="1"/>
          </p:cNvSpPr>
          <p:nvPr/>
        </p:nvSpPr>
        <p:spPr bwMode="auto">
          <a:xfrm>
            <a:off x="22860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dirty="0">
                <a:solidFill>
                  <a:srgbClr val="000000"/>
                </a:solidFill>
              </a:rPr>
              <a:t>     subblock</a:t>
            </a:r>
          </a:p>
        </p:txBody>
      </p:sp>
      <p:sp>
        <p:nvSpPr>
          <p:cNvPr id="67595" name="Rectangle 11"/>
          <p:cNvSpPr>
            <a:spLocks noChangeArrowheads="1"/>
          </p:cNvSpPr>
          <p:nvPr/>
        </p:nvSpPr>
        <p:spPr bwMode="auto">
          <a:xfrm>
            <a:off x="2286000" y="54102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v</a:t>
            </a:r>
          </a:p>
        </p:txBody>
      </p:sp>
      <p:sp>
        <p:nvSpPr>
          <p:cNvPr id="67596" name="Oval 12"/>
          <p:cNvSpPr>
            <a:spLocks noChangeArrowheads="1"/>
          </p:cNvSpPr>
          <p:nvPr/>
        </p:nvSpPr>
        <p:spPr bwMode="auto">
          <a:xfrm rot="10800000">
            <a:off x="4294188" y="5532438"/>
            <a:ext cx="76200" cy="76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597" name="Oval 13"/>
          <p:cNvSpPr>
            <a:spLocks noChangeArrowheads="1"/>
          </p:cNvSpPr>
          <p:nvPr/>
        </p:nvSpPr>
        <p:spPr bwMode="auto">
          <a:xfrm rot="10800000">
            <a:off x="4522788" y="5532438"/>
            <a:ext cx="76200" cy="76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598" name="Oval 14"/>
          <p:cNvSpPr>
            <a:spLocks noChangeArrowheads="1"/>
          </p:cNvSpPr>
          <p:nvPr/>
        </p:nvSpPr>
        <p:spPr bwMode="auto">
          <a:xfrm rot="10800000">
            <a:off x="4751388" y="5532438"/>
            <a:ext cx="76200" cy="76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599" name="Oval 15"/>
          <p:cNvSpPr>
            <a:spLocks noChangeArrowheads="1"/>
          </p:cNvSpPr>
          <p:nvPr/>
        </p:nvSpPr>
        <p:spPr bwMode="auto">
          <a:xfrm rot="10800000">
            <a:off x="4979988" y="5532438"/>
            <a:ext cx="76200" cy="76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000000"/>
              </a:solidFill>
            </a:endParaRPr>
          </a:p>
        </p:txBody>
      </p:sp>
      <p:sp>
        <p:nvSpPr>
          <p:cNvPr id="67600" name="Rectangle 9"/>
          <p:cNvSpPr>
            <a:spLocks noChangeArrowheads="1"/>
          </p:cNvSpPr>
          <p:nvPr/>
        </p:nvSpPr>
        <p:spPr bwMode="auto">
          <a:xfrm>
            <a:off x="838200" y="54102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d</a:t>
            </a:r>
          </a:p>
        </p:txBody>
      </p:sp>
      <p:sp>
        <p:nvSpPr>
          <p:cNvPr id="67601" name="Rectangle 9"/>
          <p:cNvSpPr>
            <a:spLocks noChangeArrowheads="1"/>
          </p:cNvSpPr>
          <p:nvPr/>
        </p:nvSpPr>
        <p:spPr bwMode="auto">
          <a:xfrm>
            <a:off x="2514600" y="54102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d</a:t>
            </a:r>
          </a:p>
        </p:txBody>
      </p:sp>
      <p:sp>
        <p:nvSpPr>
          <p:cNvPr id="67602" name="Rectangle 9"/>
          <p:cNvSpPr>
            <a:spLocks noChangeArrowheads="1"/>
          </p:cNvSpPr>
          <p:nvPr/>
        </p:nvSpPr>
        <p:spPr bwMode="auto">
          <a:xfrm>
            <a:off x="5638800" y="5410200"/>
            <a:ext cx="228600" cy="3048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2000">
                <a:solidFill>
                  <a:srgbClr val="000000"/>
                </a:solidFill>
              </a:rPr>
              <a:t>d</a:t>
            </a:r>
          </a:p>
        </p:txBody>
      </p:sp>
      <p:sp>
        <p:nvSpPr>
          <p:cNvPr id="2" name="灯片编号占位符 1">
            <a:extLst>
              <a:ext uri="{FF2B5EF4-FFF2-40B4-BE49-F238E27FC236}">
                <a16:creationId xmlns:a16="http://schemas.microsoft.com/office/drawing/2014/main" id="{5798B3A2-0351-4617-A7EB-C73A33C247C0}"/>
              </a:ext>
            </a:extLst>
          </p:cNvPr>
          <p:cNvSpPr>
            <a:spLocks noGrp="1"/>
          </p:cNvSpPr>
          <p:nvPr>
            <p:ph type="sldNum" sz="quarter" idx="12"/>
          </p:nvPr>
        </p:nvSpPr>
        <p:spPr/>
        <p:txBody>
          <a:bodyPr/>
          <a:lstStyle/>
          <a:p>
            <a:fld id="{281828B1-9571-413B-8DF6-88C4749FAF08}" type="slidenum">
              <a:rPr lang="en-US" altLang="en-US" smtClean="0"/>
              <a:t>24</a:t>
            </a:fld>
            <a:endParaRPr lang="en-US" altLang="en-US" sz="1600"/>
          </a:p>
        </p:txBody>
      </p:sp>
    </p:spTree>
    <p:extLst>
      <p:ext uri="{BB962C8B-B14F-4D97-AF65-F5344CB8AC3E}">
        <p14:creationId xmlns:p14="http://schemas.microsoft.com/office/powerpoint/2010/main" val="1977624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457200" y="116632"/>
            <a:ext cx="8229600" cy="922114"/>
          </a:xfrm>
        </p:spPr>
        <p:txBody>
          <a:bodyPr/>
          <a:lstStyle/>
          <a:p>
            <a:r>
              <a:rPr lang="zh-CN" altLang="en-US" dirty="0"/>
              <a:t>相联度</a:t>
            </a:r>
            <a:endParaRPr lang="en-US" altLang="zh-CN" dirty="0"/>
          </a:p>
        </p:txBody>
      </p:sp>
      <p:sp>
        <p:nvSpPr>
          <p:cNvPr id="3" name="Content Placeholder 2"/>
          <p:cNvSpPr>
            <a:spLocks noGrp="1"/>
          </p:cNvSpPr>
          <p:nvPr>
            <p:ph idx="1"/>
          </p:nvPr>
        </p:nvSpPr>
        <p:spPr>
          <a:xfrm>
            <a:off x="457200" y="996950"/>
            <a:ext cx="8229600" cy="5194300"/>
          </a:xfrm>
        </p:spPr>
        <p:txBody>
          <a:bodyPr/>
          <a:lstStyle/>
          <a:p>
            <a:r>
              <a:rPr lang="zh-CN" altLang="en-US" sz="2800" dirty="0"/>
              <a:t>组相联缓存中一个组 </a:t>
            </a:r>
            <a:r>
              <a:rPr lang="en-US" altLang="zh-CN" sz="2800" dirty="0"/>
              <a:t>(set) </a:t>
            </a:r>
            <a:r>
              <a:rPr lang="zh-CN" altLang="en-US" sz="2800" dirty="0"/>
              <a:t>内的</a:t>
            </a:r>
            <a:r>
              <a:rPr lang="en-US" altLang="zh-CN" sz="2800" dirty="0"/>
              <a:t>block</a:t>
            </a:r>
            <a:r>
              <a:rPr lang="zh-CN" altLang="en-US" sz="2800" dirty="0"/>
              <a:t>的数量</a:t>
            </a:r>
            <a:endParaRPr lang="en-US" altLang="zh-CN" sz="2800" dirty="0"/>
          </a:p>
          <a:p>
            <a:r>
              <a:rPr lang="zh-CN" altLang="en-US" sz="2800" dirty="0"/>
              <a:t>大相联度</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缺失率低，不同程序运行时获得的缺失率变化不大；</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获得的命中率的收益有衰减趋势</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命中的延迟较大</a:t>
            </a:r>
            <a:endParaRPr lang="en-US" altLang="zh-CN" kern="1200" dirty="0">
              <a:cs typeface="Calibri" panose="020F0502020204030204" pitchFamily="34" charset="0"/>
            </a:endParaRPr>
          </a:p>
          <a:p>
            <a:r>
              <a:rPr lang="zh-CN" altLang="en-US" sz="2800" dirty="0"/>
              <a:t>小相联度</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开销小</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命中延迟低</a:t>
            </a:r>
            <a:endParaRPr lang="en-US" altLang="zh-CN" kern="1200" dirty="0">
              <a:cs typeface="Calibri" panose="020F0502020204030204" pitchFamily="34" charset="0"/>
            </a:endParaRPr>
          </a:p>
          <a:p>
            <a:pPr lvl="2">
              <a:buFont typeface="Arial" panose="020B0604020202020204" pitchFamily="34" charset="0"/>
              <a:buChar char="•"/>
            </a:pPr>
            <a:r>
              <a:rPr lang="zh-CN" altLang="en-US" sz="2000" dirty="0"/>
              <a:t>对</a:t>
            </a:r>
            <a:r>
              <a:rPr lang="en-US" altLang="zh-CN" sz="2000" dirty="0"/>
              <a:t>L1</a:t>
            </a:r>
            <a:r>
              <a:rPr lang="zh-CN" altLang="en-US" sz="2000" dirty="0"/>
              <a:t>来说尤其重要</a:t>
            </a:r>
            <a:endParaRPr lang="en-US" altLang="zh-CN" sz="2000" dirty="0"/>
          </a:p>
          <a:p>
            <a:r>
              <a:rPr lang="zh-CN" altLang="en-US" sz="2800" dirty="0"/>
              <a:t>相联度需要是</a:t>
            </a:r>
            <a:r>
              <a:rPr lang="en-US" altLang="zh-CN" sz="2800" dirty="0"/>
              <a:t>2</a:t>
            </a:r>
            <a:r>
              <a:rPr lang="zh-CN" altLang="en-US" sz="2800" dirty="0"/>
              <a:t>的整数次幂吗</a:t>
            </a:r>
            <a:r>
              <a:rPr lang="en-US" altLang="zh-CN" sz="2800" dirty="0"/>
              <a:t>?</a:t>
            </a:r>
          </a:p>
          <a:p>
            <a:pPr lvl="1">
              <a:buFont typeface="Wingdings" panose="05000000000000000000" pitchFamily="2" charset="2"/>
              <a:buNone/>
            </a:pPr>
            <a:endParaRPr lang="en-US" altLang="zh-CN" dirty="0"/>
          </a:p>
          <a:p>
            <a:endParaRPr lang="en-US" altLang="zh-CN" dirty="0"/>
          </a:p>
        </p:txBody>
      </p:sp>
      <p:sp>
        <p:nvSpPr>
          <p:cNvPr id="68612" name="Freeform 5"/>
          <p:cNvSpPr>
            <a:spLocks/>
          </p:cNvSpPr>
          <p:nvPr/>
        </p:nvSpPr>
        <p:spPr bwMode="auto">
          <a:xfrm>
            <a:off x="5624512" y="3255963"/>
            <a:ext cx="3048000" cy="2286000"/>
          </a:xfrm>
          <a:custGeom>
            <a:avLst/>
            <a:gdLst>
              <a:gd name="T0" fmla="*/ 0 w 1920"/>
              <a:gd name="T1" fmla="*/ 0 h 1440"/>
              <a:gd name="T2" fmla="*/ 0 w 1920"/>
              <a:gd name="T3" fmla="*/ 2147483647 h 1440"/>
              <a:gd name="T4" fmla="*/ 2147483647 w 1920"/>
              <a:gd name="T5" fmla="*/ 2147483647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13" name="Text Box 7"/>
          <p:cNvSpPr txBox="1">
            <a:spLocks noChangeArrowheads="1"/>
          </p:cNvSpPr>
          <p:nvPr/>
        </p:nvSpPr>
        <p:spPr bwMode="auto">
          <a:xfrm>
            <a:off x="7739062" y="5575300"/>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solidFill>
                  <a:srgbClr val="000000"/>
                </a:solidFill>
                <a:cs typeface="Arial" panose="020B0604020202020204" pitchFamily="34" charset="0"/>
              </a:rPr>
              <a:t>associativity</a:t>
            </a:r>
          </a:p>
        </p:txBody>
      </p:sp>
      <p:sp>
        <p:nvSpPr>
          <p:cNvPr id="68614" name="Freeform 8"/>
          <p:cNvSpPr>
            <a:spLocks/>
          </p:cNvSpPr>
          <p:nvPr/>
        </p:nvSpPr>
        <p:spPr bwMode="auto">
          <a:xfrm>
            <a:off x="5910262" y="3255963"/>
            <a:ext cx="2609850" cy="852487"/>
          </a:xfrm>
          <a:custGeom>
            <a:avLst/>
            <a:gdLst>
              <a:gd name="T0" fmla="*/ 0 w 1644"/>
              <a:gd name="T1" fmla="*/ 2147483647 h 537"/>
              <a:gd name="T2" fmla="*/ 2147483647 w 1644"/>
              <a:gd name="T3" fmla="*/ 2147483647 h 537"/>
              <a:gd name="T4" fmla="*/ 2147483647 w 1644"/>
              <a:gd name="T5" fmla="*/ 2147483647 h 537"/>
              <a:gd name="T6" fmla="*/ 2147483647 w 1644"/>
              <a:gd name="T7" fmla="*/ 0 h 537"/>
              <a:gd name="T8" fmla="*/ 0 60000 65536"/>
              <a:gd name="T9" fmla="*/ 0 60000 65536"/>
              <a:gd name="T10" fmla="*/ 0 60000 65536"/>
              <a:gd name="T11" fmla="*/ 0 60000 65536"/>
              <a:gd name="T12" fmla="*/ 0 w 1644"/>
              <a:gd name="T13" fmla="*/ 0 h 537"/>
              <a:gd name="T14" fmla="*/ 1644 w 1644"/>
              <a:gd name="T15" fmla="*/ 537 h 537"/>
            </a:gdLst>
            <a:ahLst/>
            <a:cxnLst>
              <a:cxn ang="T8">
                <a:pos x="T0" y="T1"/>
              </a:cxn>
              <a:cxn ang="T9">
                <a:pos x="T2" y="T3"/>
              </a:cxn>
              <a:cxn ang="T10">
                <a:pos x="T4" y="T5"/>
              </a:cxn>
              <a:cxn ang="T11">
                <a:pos x="T6" y="T7"/>
              </a:cxn>
            </a:cxnLst>
            <a:rect l="T12" t="T13" r="T14" b="T15"/>
            <a:pathLst>
              <a:path w="1644" h="537">
                <a:moveTo>
                  <a:pt x="0" y="537"/>
                </a:moveTo>
                <a:cubicBezTo>
                  <a:pt x="35" y="492"/>
                  <a:pt x="101" y="341"/>
                  <a:pt x="209" y="267"/>
                </a:cubicBezTo>
                <a:cubicBezTo>
                  <a:pt x="317" y="193"/>
                  <a:pt x="410" y="134"/>
                  <a:pt x="649" y="90"/>
                </a:cubicBezTo>
                <a:cubicBezTo>
                  <a:pt x="888" y="46"/>
                  <a:pt x="1437" y="19"/>
                  <a:pt x="16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15" name="Text Box 6"/>
          <p:cNvSpPr txBox="1">
            <a:spLocks noChangeArrowheads="1"/>
          </p:cNvSpPr>
          <p:nvPr/>
        </p:nvSpPr>
        <p:spPr bwMode="auto">
          <a:xfrm>
            <a:off x="4821237" y="2971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solidFill>
                  <a:srgbClr val="000000"/>
                </a:solidFill>
                <a:cs typeface="Arial" panose="020B0604020202020204" pitchFamily="34" charset="0"/>
              </a:rPr>
              <a:t>hit rate</a:t>
            </a:r>
          </a:p>
        </p:txBody>
      </p:sp>
      <p:sp>
        <p:nvSpPr>
          <p:cNvPr id="2" name="灯片编号占位符 1">
            <a:extLst>
              <a:ext uri="{FF2B5EF4-FFF2-40B4-BE49-F238E27FC236}">
                <a16:creationId xmlns:a16="http://schemas.microsoft.com/office/drawing/2014/main" id="{CFE3D910-5D02-4BD9-8FFC-76F44BC68618}"/>
              </a:ext>
            </a:extLst>
          </p:cNvPr>
          <p:cNvSpPr>
            <a:spLocks noGrp="1"/>
          </p:cNvSpPr>
          <p:nvPr>
            <p:ph type="sldNum" sz="quarter" idx="12"/>
          </p:nvPr>
        </p:nvSpPr>
        <p:spPr/>
        <p:txBody>
          <a:bodyPr/>
          <a:lstStyle/>
          <a:p>
            <a:fld id="{281828B1-9571-413B-8DF6-88C4749FAF08}" type="slidenum">
              <a:rPr lang="en-US" altLang="en-US" smtClean="0"/>
              <a:t>25</a:t>
            </a:fld>
            <a:endParaRPr lang="en-US" altLang="en-US" sz="1600"/>
          </a:p>
        </p:txBody>
      </p:sp>
    </p:spTree>
    <p:extLst>
      <p:ext uri="{BB962C8B-B14F-4D97-AF65-F5344CB8AC3E}">
        <p14:creationId xmlns:p14="http://schemas.microsoft.com/office/powerpoint/2010/main" val="151011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6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P spid="68613" grpId="0"/>
      <p:bldP spid="68614" grpId="0" animBg="1"/>
      <p:bldP spid="686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457200" y="116632"/>
            <a:ext cx="8229600" cy="922114"/>
          </a:xfrm>
        </p:spPr>
        <p:txBody>
          <a:bodyPr/>
          <a:lstStyle/>
          <a:p>
            <a:r>
              <a:rPr lang="zh-CN" altLang="en-US" dirty="0"/>
              <a:t>缓存缺失的分类</a:t>
            </a:r>
            <a:endParaRPr lang="en-US" altLang="zh-CN" dirty="0"/>
          </a:p>
        </p:txBody>
      </p:sp>
      <p:sp>
        <p:nvSpPr>
          <p:cNvPr id="48130" name="Content Placeholder 2"/>
          <p:cNvSpPr>
            <a:spLocks noGrp="1"/>
          </p:cNvSpPr>
          <p:nvPr>
            <p:ph idx="1"/>
          </p:nvPr>
        </p:nvSpPr>
        <p:spPr>
          <a:xfrm>
            <a:off x="457200" y="996950"/>
            <a:ext cx="8229600" cy="5556250"/>
          </a:xfrm>
        </p:spPr>
        <p:txBody>
          <a:bodyPr/>
          <a:lstStyle/>
          <a:p>
            <a:pPr>
              <a:spcBef>
                <a:spcPts val="600"/>
              </a:spcBef>
              <a:spcAft>
                <a:spcPts val="600"/>
              </a:spcAft>
            </a:pPr>
            <a:r>
              <a:rPr lang="zh-CN" altLang="en-US" sz="2800" dirty="0"/>
              <a:t>强制性缺失</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首次访问一个</a:t>
            </a:r>
            <a:r>
              <a:rPr lang="en-US" altLang="zh-CN" kern="1200" dirty="0">
                <a:cs typeface="Calibri" panose="020F0502020204030204" pitchFamily="34" charset="0"/>
              </a:rPr>
              <a:t>block</a:t>
            </a:r>
            <a:r>
              <a:rPr lang="zh-CN" altLang="en-US" kern="1200" dirty="0">
                <a:cs typeface="Calibri" panose="020F0502020204030204" pitchFamily="34" charset="0"/>
              </a:rPr>
              <a:t>，发生的缺失。</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随后访问该</a:t>
            </a:r>
            <a:r>
              <a:rPr lang="en-US" altLang="zh-CN" kern="1200" dirty="0">
                <a:cs typeface="Calibri" panose="020F0502020204030204" pitchFamily="34" charset="0"/>
              </a:rPr>
              <a:t>block</a:t>
            </a:r>
            <a:r>
              <a:rPr lang="zh-CN" altLang="en-US" kern="1200" dirty="0">
                <a:cs typeface="Calibri" panose="020F0502020204030204" pitchFamily="34" charset="0"/>
              </a:rPr>
              <a:t>应该是命中，除非它已经被替换。</a:t>
            </a:r>
            <a:endParaRPr lang="en-US" altLang="zh-CN" kern="1200" dirty="0">
              <a:cs typeface="Calibri" panose="020F0502020204030204" pitchFamily="34" charset="0"/>
            </a:endParaRPr>
          </a:p>
          <a:p>
            <a:pPr>
              <a:spcBef>
                <a:spcPts val="600"/>
              </a:spcBef>
              <a:spcAft>
                <a:spcPts val="600"/>
              </a:spcAft>
            </a:pPr>
            <a:r>
              <a:rPr lang="zh-CN" altLang="en-US" sz="2800" dirty="0"/>
              <a:t>容量缺失</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缓存空间小了，不能容纳程序所需的所有内容；</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定义为：在相同大小的缓存配置下，即使采用全相联和最优替换算法也会发生的缺失。</a:t>
            </a:r>
            <a:r>
              <a:rPr lang="en-US" altLang="zh-CN" dirty="0"/>
              <a:t>		</a:t>
            </a:r>
          </a:p>
          <a:p>
            <a:pPr>
              <a:spcBef>
                <a:spcPts val="600"/>
              </a:spcBef>
              <a:spcAft>
                <a:spcPts val="600"/>
              </a:spcAft>
            </a:pPr>
            <a:r>
              <a:rPr lang="zh-CN" altLang="en-US" sz="2800" dirty="0"/>
              <a:t>冲突缺失：</a:t>
            </a:r>
            <a:r>
              <a:rPr lang="en-US" altLang="zh-CN" sz="2800" dirty="0"/>
              <a:t> </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定义为：既不是强制性缺失，也不是容量缺失的其它</a:t>
            </a:r>
            <a:r>
              <a:rPr lang="zh-CN" altLang="en-US" kern="1200" dirty="0" smtClean="0">
                <a:cs typeface="Calibri" panose="020F0502020204030204" pitchFamily="34" charset="0"/>
              </a:rPr>
              <a:t>缺失</a:t>
            </a:r>
            <a:r>
              <a:rPr lang="zh-CN" altLang="en-US" kern="1200" dirty="0">
                <a:cs typeface="Calibri" panose="020F0502020204030204" pitchFamily="34" charset="0"/>
              </a:rPr>
              <a:t>；</a:t>
            </a:r>
            <a:endParaRPr lang="en-US" altLang="zh-CN" kern="1200" dirty="0" smtClean="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由于缓存的配置不合理而导致的实效。</a:t>
            </a:r>
            <a:endParaRPr lang="en-US" altLang="zh-CN"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3CFAAD86-EE87-4A8A-BA4D-9A3A43C9E3BF}"/>
              </a:ext>
            </a:extLst>
          </p:cNvPr>
          <p:cNvSpPr>
            <a:spLocks noGrp="1"/>
          </p:cNvSpPr>
          <p:nvPr>
            <p:ph type="sldNum" sz="quarter" idx="12"/>
          </p:nvPr>
        </p:nvSpPr>
        <p:spPr/>
        <p:txBody>
          <a:bodyPr/>
          <a:lstStyle/>
          <a:p>
            <a:fld id="{281828B1-9571-413B-8DF6-88C4749FAF08}" type="slidenum">
              <a:rPr lang="en-US" altLang="en-US" smtClean="0"/>
              <a:t>26</a:t>
            </a:fld>
            <a:endParaRPr lang="en-US" altLang="en-US" sz="1600"/>
          </a:p>
        </p:txBody>
      </p:sp>
    </p:spTree>
    <p:extLst>
      <p:ext uri="{BB962C8B-B14F-4D97-AF65-F5344CB8AC3E}">
        <p14:creationId xmlns:p14="http://schemas.microsoft.com/office/powerpoint/2010/main" val="92084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0">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0" y="116632"/>
            <a:ext cx="8229600" cy="922114"/>
          </a:xfrm>
        </p:spPr>
        <p:txBody>
          <a:bodyPr/>
          <a:lstStyle/>
          <a:p>
            <a:r>
              <a:rPr lang="zh-CN" altLang="en-US" dirty="0"/>
              <a:t>如何减少各类缺失？</a:t>
            </a:r>
            <a:endParaRPr lang="en-US" altLang="zh-CN" dirty="0"/>
          </a:p>
        </p:txBody>
      </p:sp>
      <p:sp>
        <p:nvSpPr>
          <p:cNvPr id="3" name="Content Placeholder 2"/>
          <p:cNvSpPr>
            <a:spLocks noGrp="1"/>
          </p:cNvSpPr>
          <p:nvPr>
            <p:ph idx="1"/>
          </p:nvPr>
        </p:nvSpPr>
        <p:spPr>
          <a:xfrm>
            <a:off x="457200" y="996950"/>
            <a:ext cx="8229600" cy="5744418"/>
          </a:xfrm>
        </p:spPr>
        <p:txBody>
          <a:bodyPr/>
          <a:lstStyle/>
          <a:p>
            <a:pPr>
              <a:spcBef>
                <a:spcPts val="0"/>
              </a:spcBef>
              <a:spcAft>
                <a:spcPts val="600"/>
              </a:spcAft>
            </a:pPr>
            <a:r>
              <a:rPr lang="zh-CN" altLang="en-US" sz="2800" dirty="0"/>
              <a:t>强制性缺失</a:t>
            </a:r>
            <a:endParaRPr lang="en-US" altLang="zh-CN" sz="24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预取 或 增加</a:t>
            </a:r>
            <a:r>
              <a:rPr lang="en-US" altLang="zh-CN" kern="1200" dirty="0">
                <a:cs typeface="Calibri" panose="020F0502020204030204" pitchFamily="34" charset="0"/>
              </a:rPr>
              <a:t>block size</a:t>
            </a:r>
            <a:r>
              <a:rPr lang="zh-CN" altLang="en-US" kern="1200" dirty="0">
                <a:cs typeface="Calibri" panose="020F0502020204030204" pitchFamily="34" charset="0"/>
              </a:rPr>
              <a:t>可减少强制性缺失</a:t>
            </a:r>
            <a:endParaRPr lang="en-US" altLang="zh-CN" kern="1200" dirty="0">
              <a:cs typeface="Calibri" panose="020F0502020204030204" pitchFamily="34" charset="0"/>
            </a:endParaRPr>
          </a:p>
          <a:p>
            <a:pPr>
              <a:spcBef>
                <a:spcPts val="0"/>
              </a:spcBef>
              <a:spcAft>
                <a:spcPts val="600"/>
              </a:spcAft>
            </a:pPr>
            <a:r>
              <a:rPr lang="zh-CN" altLang="en-US" sz="2800" dirty="0"/>
              <a:t>冲突缺失</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采用更高的相联度</a:t>
            </a:r>
            <a:endParaRPr lang="en-US" altLang="zh-CN" kern="1200" dirty="0">
              <a:cs typeface="Calibri" panose="020F0502020204030204" pitchFamily="34" charset="0"/>
            </a:endParaRPr>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其它提升缓存有效相联度的方法</a:t>
            </a:r>
            <a:endParaRPr lang="en-US" altLang="zh-CN" kern="1200" dirty="0">
              <a:cs typeface="Calibri" panose="020F0502020204030204" pitchFamily="34" charset="0"/>
            </a:endParaRPr>
          </a:p>
          <a:p>
            <a:pPr lvl="2">
              <a:spcBef>
                <a:spcPts val="0"/>
              </a:spcBef>
              <a:spcAft>
                <a:spcPts val="600"/>
              </a:spcAft>
              <a:buFont typeface="Arial" panose="020B0604020202020204" pitchFamily="34" charset="0"/>
              <a:buChar char="•"/>
            </a:pPr>
            <a:r>
              <a:rPr lang="en-US" altLang="zh-CN" sz="2000" dirty="0"/>
              <a:t>Victim cache</a:t>
            </a:r>
          </a:p>
          <a:p>
            <a:pPr lvl="2">
              <a:spcBef>
                <a:spcPts val="0"/>
              </a:spcBef>
              <a:spcAft>
                <a:spcPts val="600"/>
              </a:spcAft>
              <a:buFont typeface="Arial" panose="020B0604020202020204" pitchFamily="34" charset="0"/>
              <a:buChar char="•"/>
            </a:pPr>
            <a:r>
              <a:rPr lang="en-US" altLang="zh-CN" sz="2000" dirty="0"/>
              <a:t>Hashing</a:t>
            </a:r>
          </a:p>
          <a:p>
            <a:pPr lvl="2">
              <a:spcBef>
                <a:spcPts val="0"/>
              </a:spcBef>
              <a:spcAft>
                <a:spcPts val="600"/>
              </a:spcAft>
              <a:buFont typeface="Arial" panose="020B0604020202020204" pitchFamily="34" charset="0"/>
              <a:buChar char="•"/>
            </a:pPr>
            <a:r>
              <a:rPr lang="en-US" altLang="zh-CN" sz="2000" dirty="0"/>
              <a:t>Software hints?</a:t>
            </a:r>
          </a:p>
          <a:p>
            <a:pPr>
              <a:spcBef>
                <a:spcPts val="0"/>
              </a:spcBef>
              <a:spcAft>
                <a:spcPts val="600"/>
              </a:spcAft>
            </a:pPr>
            <a:r>
              <a:rPr lang="zh-CN" altLang="en-US" sz="2800" dirty="0"/>
              <a:t>容量缺失</a:t>
            </a:r>
            <a:endParaRPr lang="en-US" altLang="zh-CN" sz="28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更好地利用缓存空间的方法</a:t>
            </a:r>
            <a:endParaRPr lang="en-US" altLang="zh-CN" kern="1200" dirty="0">
              <a:cs typeface="Calibri" panose="020F0502020204030204" pitchFamily="34" charset="0"/>
            </a:endParaRPr>
          </a:p>
          <a:p>
            <a:pPr lvl="2">
              <a:spcBef>
                <a:spcPts val="0"/>
              </a:spcBef>
              <a:spcAft>
                <a:spcPts val="600"/>
              </a:spcAft>
              <a:buFont typeface="Arial" panose="020B0604020202020204" pitchFamily="34" charset="0"/>
              <a:buChar char="•"/>
            </a:pPr>
            <a:r>
              <a:rPr lang="zh-CN" altLang="en-US" sz="2000" dirty="0"/>
              <a:t>设法将会被再次访问的</a:t>
            </a:r>
            <a:r>
              <a:rPr lang="en-US" altLang="zh-CN" sz="2000" dirty="0"/>
              <a:t>block</a:t>
            </a:r>
            <a:r>
              <a:rPr lang="zh-CN" altLang="en-US" sz="2000" dirty="0"/>
              <a:t>放在缓存里</a:t>
            </a:r>
            <a:endParaRPr lang="en-US" altLang="zh-CN" sz="2000" dirty="0"/>
          </a:p>
          <a:p>
            <a:pPr marL="628650" lvl="1" indent="-2651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基于软件的策略</a:t>
            </a:r>
            <a:endParaRPr lang="en-US" altLang="zh-CN" kern="1200" dirty="0">
              <a:cs typeface="Calibri" panose="020F0502020204030204" pitchFamily="34" charset="0"/>
            </a:endParaRPr>
          </a:p>
          <a:p>
            <a:pPr lvl="2">
              <a:spcBef>
                <a:spcPts val="0"/>
              </a:spcBef>
              <a:spcAft>
                <a:spcPts val="600"/>
              </a:spcAft>
              <a:buFont typeface="Arial" panose="020B0604020202020204" pitchFamily="34" charset="0"/>
              <a:buChar char="•"/>
            </a:pPr>
            <a:r>
              <a:rPr lang="zh-CN" altLang="en-US" sz="2000" dirty="0"/>
              <a:t>将程序运行划分为阶段，让缓存可容纳每个阶段的工作集。</a:t>
            </a:r>
            <a:endParaRPr lang="en-US" altLang="zh-CN" sz="2000" dirty="0"/>
          </a:p>
        </p:txBody>
      </p:sp>
      <p:sp>
        <p:nvSpPr>
          <p:cNvPr id="2" name="灯片编号占位符 1">
            <a:extLst>
              <a:ext uri="{FF2B5EF4-FFF2-40B4-BE49-F238E27FC236}">
                <a16:creationId xmlns:a16="http://schemas.microsoft.com/office/drawing/2014/main" id="{CF9388DD-3466-418C-AF26-8485B3253D57}"/>
              </a:ext>
            </a:extLst>
          </p:cNvPr>
          <p:cNvSpPr>
            <a:spLocks noGrp="1"/>
          </p:cNvSpPr>
          <p:nvPr>
            <p:ph type="sldNum" sz="quarter" idx="12"/>
          </p:nvPr>
        </p:nvSpPr>
        <p:spPr/>
        <p:txBody>
          <a:bodyPr/>
          <a:lstStyle/>
          <a:p>
            <a:fld id="{281828B1-9571-413B-8DF6-88C4749FAF08}" type="slidenum">
              <a:rPr lang="en-US" altLang="en-US" smtClean="0"/>
              <a:t>27</a:t>
            </a:fld>
            <a:endParaRPr lang="en-US" altLang="en-US" sz="1600"/>
          </a:p>
        </p:txBody>
      </p:sp>
    </p:spTree>
    <p:extLst>
      <p:ext uri="{BB962C8B-B14F-4D97-AF65-F5344CB8AC3E}">
        <p14:creationId xmlns:p14="http://schemas.microsoft.com/office/powerpoint/2010/main" val="3240702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457200" y="116632"/>
            <a:ext cx="8229600" cy="922114"/>
          </a:xfrm>
        </p:spPr>
        <p:txBody>
          <a:bodyPr/>
          <a:lstStyle/>
          <a:p>
            <a:r>
              <a:rPr lang="zh-CN" altLang="en-US" dirty="0"/>
              <a:t>优化缓存的性能</a:t>
            </a:r>
            <a:endParaRPr lang="en-US" altLang="zh-CN" dirty="0"/>
          </a:p>
        </p:txBody>
      </p:sp>
      <p:sp>
        <p:nvSpPr>
          <p:cNvPr id="50178" name="Content Placeholder 2"/>
          <p:cNvSpPr>
            <a:spLocks noGrp="1"/>
          </p:cNvSpPr>
          <p:nvPr>
            <p:ph idx="1"/>
          </p:nvPr>
        </p:nvSpPr>
        <p:spPr>
          <a:xfrm>
            <a:off x="457200" y="996950"/>
            <a:ext cx="8153400" cy="5194300"/>
          </a:xfrm>
        </p:spPr>
        <p:txBody>
          <a:bodyPr/>
          <a:lstStyle/>
          <a:p>
            <a:pPr>
              <a:lnSpc>
                <a:spcPts val="3600"/>
              </a:lnSpc>
              <a:spcBef>
                <a:spcPts val="600"/>
              </a:spcBef>
              <a:spcAft>
                <a:spcPts val="600"/>
              </a:spcAft>
            </a:pPr>
            <a:r>
              <a:rPr lang="zh-CN" altLang="en-US" sz="2800" dirty="0"/>
              <a:t>缓存的性能公式：</a:t>
            </a:r>
            <a:r>
              <a:rPr lang="en-US" altLang="zh-CN" sz="2800" dirty="0"/>
              <a:t> </a:t>
            </a:r>
          </a:p>
          <a:p>
            <a:pPr marL="628650" lvl="1" indent="-265113">
              <a:lnSpc>
                <a:spcPts val="3600"/>
              </a:lnSpc>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平均存储器访问时间 </a:t>
            </a:r>
            <a:r>
              <a:rPr lang="en-US" altLang="zh-CN" kern="1200" dirty="0">
                <a:cs typeface="Calibri" panose="020F0502020204030204" pitchFamily="34" charset="0"/>
              </a:rPr>
              <a:t>(AMAT)</a:t>
            </a:r>
          </a:p>
          <a:p>
            <a:pPr marL="669925" lvl="2" indent="0">
              <a:lnSpc>
                <a:spcPts val="3600"/>
              </a:lnSpc>
              <a:spcBef>
                <a:spcPts val="600"/>
              </a:spcBef>
              <a:spcAft>
                <a:spcPts val="600"/>
              </a:spcAft>
              <a:buFont typeface="Wingdings" panose="05000000000000000000" pitchFamily="2" charset="2"/>
              <a:buNone/>
            </a:pPr>
            <a:r>
              <a:rPr lang="en-US" altLang="zh-CN" dirty="0"/>
              <a:t> = (hit-rate*hit-latency) + (miss-rate*miss-latency)</a:t>
            </a:r>
          </a:p>
          <a:p>
            <a:pPr>
              <a:lnSpc>
                <a:spcPts val="3600"/>
              </a:lnSpc>
              <a:spcBef>
                <a:spcPts val="600"/>
              </a:spcBef>
              <a:spcAft>
                <a:spcPts val="600"/>
              </a:spcAft>
            </a:pPr>
            <a:r>
              <a:rPr lang="zh-CN" altLang="en-US" sz="2800" dirty="0"/>
              <a:t>减少缺失率</a:t>
            </a:r>
            <a:endParaRPr lang="en-US" altLang="zh-CN" sz="2800" dirty="0"/>
          </a:p>
          <a:p>
            <a:pPr marL="628650" lvl="1" indent="-265113">
              <a:lnSpc>
                <a:spcPts val="3600"/>
              </a:lnSpc>
              <a:spcBef>
                <a:spcPts val="0"/>
              </a:spcBef>
              <a:spcAft>
                <a:spcPts val="600"/>
              </a:spcAft>
              <a:buClr>
                <a:schemeClr val="tx1"/>
              </a:buClr>
              <a:buFont typeface="Tahoma" panose="020B0604030504040204" pitchFamily="34" charset="0"/>
              <a:buChar char="−"/>
              <a:defRPr/>
            </a:pPr>
            <a:r>
              <a:rPr lang="zh-CN" altLang="en-US" b="1" kern="1200" dirty="0">
                <a:cs typeface="Calibri" panose="020F0502020204030204" pitchFamily="34" charset="0"/>
              </a:rPr>
              <a:t>留心</a:t>
            </a:r>
            <a:r>
              <a:rPr lang="en-US" altLang="zh-CN" b="1" kern="1200" dirty="0">
                <a:cs typeface="Calibri" panose="020F0502020204030204" pitchFamily="34" charset="0"/>
              </a:rPr>
              <a:t>: </a:t>
            </a:r>
            <a:r>
              <a:rPr lang="zh-CN" altLang="en-US" kern="1200" dirty="0">
                <a:cs typeface="Calibri" panose="020F0502020204030204" pitchFamily="34" charset="0"/>
              </a:rPr>
              <a:t>一味地减少缺失率可能减低性能，如果</a:t>
            </a:r>
            <a:r>
              <a:rPr lang="zh-CN" altLang="en-US" kern="1200" dirty="0">
                <a:solidFill>
                  <a:srgbClr val="FF0000"/>
                </a:solidFill>
                <a:cs typeface="Calibri" panose="020F0502020204030204" pitchFamily="34" charset="0"/>
              </a:rPr>
              <a:t>重取开销更大的</a:t>
            </a:r>
            <a:r>
              <a:rPr lang="en-US" altLang="zh-CN" kern="1200" dirty="0">
                <a:cs typeface="Calibri" panose="020F0502020204030204" pitchFamily="34" charset="0"/>
              </a:rPr>
              <a:t>block</a:t>
            </a:r>
            <a:r>
              <a:rPr lang="zh-CN" altLang="en-US" kern="1200" dirty="0">
                <a:cs typeface="Calibri" panose="020F0502020204030204" pitchFamily="34" charset="0"/>
              </a:rPr>
              <a:t>被替换的话。</a:t>
            </a:r>
            <a:endParaRPr lang="en-US" altLang="zh-CN" kern="1200" dirty="0">
              <a:cs typeface="Calibri" panose="020F0502020204030204" pitchFamily="34" charset="0"/>
            </a:endParaRPr>
          </a:p>
          <a:p>
            <a:pPr>
              <a:lnSpc>
                <a:spcPts val="3600"/>
              </a:lnSpc>
              <a:spcBef>
                <a:spcPts val="600"/>
              </a:spcBef>
              <a:spcAft>
                <a:spcPts val="600"/>
              </a:spcAft>
            </a:pPr>
            <a:r>
              <a:rPr lang="zh-CN" altLang="en-US" sz="2800" dirty="0"/>
              <a:t>减少缺失的开销</a:t>
            </a:r>
            <a:r>
              <a:rPr lang="en-US" altLang="zh-CN" sz="2800" dirty="0"/>
              <a:t>/</a:t>
            </a:r>
            <a:r>
              <a:rPr lang="zh-CN" altLang="en-US" sz="2800" dirty="0"/>
              <a:t>延迟</a:t>
            </a:r>
            <a:endParaRPr lang="en-US" altLang="zh-CN" sz="2800" dirty="0"/>
          </a:p>
          <a:p>
            <a:pPr>
              <a:lnSpc>
                <a:spcPts val="3600"/>
              </a:lnSpc>
              <a:spcBef>
                <a:spcPts val="600"/>
              </a:spcBef>
              <a:spcAft>
                <a:spcPts val="600"/>
              </a:spcAft>
            </a:pPr>
            <a:r>
              <a:rPr lang="zh-CN" altLang="en-US" sz="2800" dirty="0"/>
              <a:t>减少命中的开销</a:t>
            </a:r>
            <a:r>
              <a:rPr lang="en-US" altLang="zh-CN" sz="2800" dirty="0"/>
              <a:t>/</a:t>
            </a:r>
            <a:r>
              <a:rPr lang="zh-CN" altLang="en-US" sz="2800" dirty="0"/>
              <a:t>延迟</a:t>
            </a:r>
            <a:endParaRPr lang="en-US" altLang="zh-CN" sz="2800" dirty="0"/>
          </a:p>
          <a:p>
            <a:pPr>
              <a:spcBef>
                <a:spcPts val="600"/>
              </a:spcBef>
              <a:spcAft>
                <a:spcPts val="600"/>
              </a:spcAft>
            </a:pPr>
            <a:endParaRPr lang="en-US" altLang="zh-CN" dirty="0"/>
          </a:p>
          <a:p>
            <a:pPr>
              <a:spcBef>
                <a:spcPts val="600"/>
              </a:spcBef>
              <a:spcAft>
                <a:spcPts val="600"/>
              </a:spcAft>
            </a:pPr>
            <a:endParaRPr lang="en-US" altLang="zh-CN" dirty="0"/>
          </a:p>
        </p:txBody>
      </p:sp>
      <p:sp>
        <p:nvSpPr>
          <p:cNvPr id="2" name="灯片编号占位符 1">
            <a:extLst>
              <a:ext uri="{FF2B5EF4-FFF2-40B4-BE49-F238E27FC236}">
                <a16:creationId xmlns:a16="http://schemas.microsoft.com/office/drawing/2014/main" id="{0CAA2070-A9DF-4323-8B4F-3ADD137ABA5E}"/>
              </a:ext>
            </a:extLst>
          </p:cNvPr>
          <p:cNvSpPr>
            <a:spLocks noGrp="1"/>
          </p:cNvSpPr>
          <p:nvPr>
            <p:ph type="sldNum" sz="quarter" idx="12"/>
          </p:nvPr>
        </p:nvSpPr>
        <p:spPr/>
        <p:txBody>
          <a:bodyPr/>
          <a:lstStyle/>
          <a:p>
            <a:fld id="{281828B1-9571-413B-8DF6-88C4749FAF08}" type="slidenum">
              <a:rPr lang="en-US" altLang="en-US" smtClean="0"/>
              <a:t>28</a:t>
            </a:fld>
            <a:endParaRPr lang="en-US" altLang="en-US" sz="1600"/>
          </a:p>
        </p:txBody>
      </p:sp>
    </p:spTree>
    <p:extLst>
      <p:ext uri="{BB962C8B-B14F-4D97-AF65-F5344CB8AC3E}">
        <p14:creationId xmlns:p14="http://schemas.microsoft.com/office/powerpoint/2010/main" val="2254885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1166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382000" cy="5867400"/>
          </a:xfrm>
        </p:spPr>
        <p:txBody>
          <a:bodyPr/>
          <a:lstStyle/>
          <a:p>
            <a:pPr>
              <a:spcBef>
                <a:spcPts val="0"/>
              </a:spcBef>
              <a:spcAft>
                <a:spcPts val="0"/>
              </a:spcAft>
            </a:pPr>
            <a:r>
              <a:rPr lang="zh-CN" altLang="en-US" sz="2800" dirty="0">
                <a:solidFill>
                  <a:schemeClr val="tx1">
                    <a:lumMod val="95000"/>
                    <a:lumOff val="5000"/>
                  </a:schemeClr>
                </a:solidFill>
              </a:rPr>
              <a:t>减少缺失率</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更高的相联度</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其它提升相联度的方法</a:t>
            </a:r>
            <a:r>
              <a:rPr lang="en-US" kern="1200" dirty="0">
                <a:cs typeface="Calibri" panose="020F0502020204030204" pitchFamily="34" charset="0"/>
              </a:rPr>
              <a:t> </a:t>
            </a:r>
          </a:p>
          <a:p>
            <a:pPr lvl="2">
              <a:spcBef>
                <a:spcPts val="0"/>
              </a:spcBef>
              <a:spcAft>
                <a:spcPts val="0"/>
              </a:spcAft>
              <a:buFont typeface="Arial" panose="020B0604020202020204" pitchFamily="34" charset="0"/>
              <a:buChar char="•"/>
            </a:pPr>
            <a:r>
              <a:rPr lang="en-US" sz="2000" dirty="0"/>
              <a:t>Victim caches, pseudo-associativity, skewed associativity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更好的插入</a:t>
            </a:r>
            <a:r>
              <a:rPr lang="en-US" altLang="zh-CN" kern="1200" dirty="0">
                <a:cs typeface="Calibri" panose="020F0502020204030204" pitchFamily="34" charset="0"/>
              </a:rPr>
              <a:t>/</a:t>
            </a:r>
            <a:r>
              <a:rPr lang="zh-CN" altLang="en-US" kern="1200" dirty="0">
                <a:cs typeface="Calibri" panose="020F0502020204030204" pitchFamily="34" charset="0"/>
              </a:rPr>
              <a:t>替换策略</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基于软件的优化方法</a:t>
            </a:r>
            <a:endParaRPr lang="en-US" kern="1200" dirty="0">
              <a:cs typeface="Calibri" panose="020F0502020204030204" pitchFamily="34" charset="0"/>
            </a:endParaRPr>
          </a:p>
          <a:p>
            <a:pPr lvl="1">
              <a:spcBef>
                <a:spcPts val="0"/>
              </a:spcBef>
              <a:spcAft>
                <a:spcPts val="0"/>
              </a:spcAft>
            </a:pPr>
            <a:endParaRPr lang="en-US" sz="400" dirty="0">
              <a:solidFill>
                <a:schemeClr val="tx1">
                  <a:lumMod val="95000"/>
                  <a:lumOff val="5000"/>
                </a:schemeClr>
              </a:solidFill>
            </a:endParaRPr>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多级缓存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请求字优先</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子块划分</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更好</a:t>
            </a:r>
            <a:r>
              <a:rPr lang="zh-CN" altLang="en-US" kern="1200" dirty="0" smtClean="0">
                <a:cs typeface="Calibri" panose="020F0502020204030204" pitchFamily="34" charset="0"/>
              </a:rPr>
              <a:t>的替换策略</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非阻塞缓存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多核处理器中缓存的问题</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29</a:t>
            </a:fld>
            <a:endParaRPr lang="en-US" altLang="zh-CN"/>
          </a:p>
        </p:txBody>
      </p:sp>
      <p:pic>
        <p:nvPicPr>
          <p:cNvPr id="2" name="图片 1"/>
          <p:cNvPicPr>
            <a:picLocks noChangeAspect="1"/>
          </p:cNvPicPr>
          <p:nvPr/>
        </p:nvPicPr>
        <p:blipFill>
          <a:blip r:embed="rId3"/>
          <a:stretch>
            <a:fillRect/>
          </a:stretch>
        </p:blipFill>
        <p:spPr>
          <a:xfrm>
            <a:off x="3512358" y="3810000"/>
            <a:ext cx="5326842" cy="1371719"/>
          </a:xfrm>
          <a:prstGeom prst="rect">
            <a:avLst/>
          </a:prstGeom>
        </p:spPr>
      </p:pic>
    </p:spTree>
    <p:extLst>
      <p:ext uri="{BB962C8B-B14F-4D97-AF65-F5344CB8AC3E}">
        <p14:creationId xmlns:p14="http://schemas.microsoft.com/office/powerpoint/2010/main" val="112744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0" y="152400"/>
            <a:ext cx="9144000" cy="782701"/>
          </a:xfrm>
        </p:spPr>
        <p:txBody>
          <a:bodyPr/>
          <a:lstStyle/>
          <a:p>
            <a:pPr eaLnBrk="0" hangingPunct="0"/>
            <a:r>
              <a:rPr lang="zh-CN" altLang="en-US" dirty="0">
                <a:latin typeface="Tw Cen MT"/>
                <a:cs typeface="Calibri" panose="020F0502020204030204" pitchFamily="34" charset="0"/>
              </a:rPr>
              <a:t>直接相联缓存</a:t>
            </a:r>
            <a:endParaRPr lang="en-US" altLang="zh-CN" dirty="0">
              <a:latin typeface="Tw Cen MT"/>
              <a:cs typeface="Calibri" panose="020F0502020204030204" pitchFamily="34" charset="0"/>
            </a:endParaRPr>
          </a:p>
        </p:txBody>
      </p:sp>
      <p:sp>
        <p:nvSpPr>
          <p:cNvPr id="82946" name="Content Placeholder 2"/>
          <p:cNvSpPr>
            <a:spLocks noGrp="1"/>
          </p:cNvSpPr>
          <p:nvPr>
            <p:ph idx="1"/>
          </p:nvPr>
        </p:nvSpPr>
        <p:spPr>
          <a:xfrm>
            <a:off x="2114550" y="990600"/>
            <a:ext cx="6659562" cy="5720680"/>
          </a:xfrm>
        </p:spPr>
        <p:txBody>
          <a:bodyPr/>
          <a:lstStyle/>
          <a:p>
            <a:pPr>
              <a:spcBef>
                <a:spcPts val="0"/>
              </a:spcBef>
            </a:pPr>
            <a:r>
              <a:rPr lang="zh-CN" altLang="en-US" sz="2400" dirty="0"/>
              <a:t>假定一个字节寻址的存储器配置</a:t>
            </a:r>
            <a:r>
              <a:rPr lang="en-US" altLang="zh-CN" sz="2400" dirty="0"/>
              <a:t>:   256 bytes, 8-byte blocks  </a:t>
            </a:r>
            <a:r>
              <a:rPr lang="en-US" altLang="zh-CN" sz="2400" dirty="0">
                <a:sym typeface="Wingdings" panose="05000000000000000000" pitchFamily="2" charset="2"/>
              </a:rPr>
              <a:t>  32 blocks</a:t>
            </a:r>
          </a:p>
          <a:p>
            <a:pPr>
              <a:spcBef>
                <a:spcPts val="0"/>
              </a:spcBef>
            </a:pPr>
            <a:r>
              <a:rPr lang="zh-CN" altLang="en-US" sz="2400" dirty="0">
                <a:sym typeface="Wingdings" panose="05000000000000000000" pitchFamily="2" charset="2"/>
              </a:rPr>
              <a:t>假定高速缓存配置</a:t>
            </a:r>
            <a:r>
              <a:rPr lang="en-US" altLang="zh-CN" sz="2400" dirty="0">
                <a:sym typeface="Wingdings" panose="05000000000000000000" pitchFamily="2" charset="2"/>
              </a:rPr>
              <a:t>: 64 bytes  8 blocks</a:t>
            </a:r>
          </a:p>
          <a:p>
            <a:pPr marL="628650" lvl="1" indent="-265113">
              <a:spcBef>
                <a:spcPts val="0"/>
              </a:spcBef>
              <a:spcAft>
                <a:spcPts val="600"/>
              </a:spcAft>
              <a:buClr>
                <a:schemeClr val="tx1"/>
              </a:buClr>
              <a:buFont typeface="Tahoma" panose="020B0604030504040204" pitchFamily="34" charset="0"/>
              <a:buChar char="−"/>
            </a:pPr>
            <a:r>
              <a:rPr lang="zh-CN" altLang="en-US" sz="2000" kern="1200" dirty="0">
                <a:solidFill>
                  <a:srgbClr val="FF0000"/>
                </a:solidFill>
                <a:cs typeface="Calibri" panose="020F0502020204030204" pitchFamily="34" charset="0"/>
                <a:sym typeface="Wingdings" panose="05000000000000000000" pitchFamily="2" charset="2"/>
              </a:rPr>
              <a:t>直接相联</a:t>
            </a:r>
            <a:r>
              <a:rPr lang="en-US" altLang="zh-CN" sz="2000" kern="1200" dirty="0">
                <a:solidFill>
                  <a:srgbClr val="FF0000"/>
                </a:solidFill>
                <a:cs typeface="Calibri" panose="020F0502020204030204" pitchFamily="34" charset="0"/>
                <a:sym typeface="Wingdings" panose="05000000000000000000" pitchFamily="2" charset="2"/>
              </a:rPr>
              <a:t>: </a:t>
            </a:r>
            <a:r>
              <a:rPr lang="zh-CN" altLang="en-US" sz="2000" kern="1200" dirty="0">
                <a:solidFill>
                  <a:srgbClr val="FF0000"/>
                </a:solidFill>
                <a:cs typeface="Calibri" panose="020F0502020204030204" pitchFamily="34" charset="0"/>
                <a:sym typeface="Wingdings" panose="05000000000000000000" pitchFamily="2" charset="2"/>
              </a:rPr>
              <a:t>一个</a:t>
            </a:r>
            <a:r>
              <a:rPr lang="en-US" altLang="zh-CN" sz="2000" kern="1200" dirty="0">
                <a:solidFill>
                  <a:srgbClr val="FF0000"/>
                </a:solidFill>
                <a:cs typeface="Calibri" panose="020F0502020204030204" pitchFamily="34" charset="0"/>
                <a:sym typeface="Wingdings" panose="05000000000000000000" pitchFamily="2" charset="2"/>
              </a:rPr>
              <a:t>block</a:t>
            </a:r>
            <a:r>
              <a:rPr lang="zh-CN" altLang="en-US" sz="2000" kern="1200" dirty="0">
                <a:solidFill>
                  <a:srgbClr val="FF0000"/>
                </a:solidFill>
                <a:cs typeface="Calibri" panose="020F0502020204030204" pitchFamily="34" charset="0"/>
                <a:sym typeface="Wingdings" panose="05000000000000000000" pitchFamily="2" charset="2"/>
              </a:rPr>
              <a:t>只能保存到唯一的一个位置</a:t>
            </a:r>
            <a:endParaRPr lang="en-US" altLang="zh-CN" sz="2000" kern="1200" dirty="0">
              <a:solidFill>
                <a:srgbClr val="FF0000"/>
              </a:solidFill>
              <a:cs typeface="Calibri" panose="020F0502020204030204" pitchFamily="34" charset="0"/>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1800" dirty="0">
              <a:solidFill>
                <a:srgbClr val="FF0000"/>
              </a:solidFill>
              <a:sym typeface="Wingdings" panose="05000000000000000000" pitchFamily="2" charset="2"/>
            </a:endParaRPr>
          </a:p>
          <a:p>
            <a:pPr marL="457200" lvl="1" indent="0">
              <a:spcBef>
                <a:spcPts val="0"/>
              </a:spcBef>
              <a:buNone/>
            </a:pPr>
            <a:endParaRPr lang="en-US" altLang="zh-CN" sz="1200" dirty="0">
              <a:solidFill>
                <a:srgbClr val="FF0000"/>
              </a:solidFill>
              <a:sym typeface="Wingdings" panose="05000000000000000000" pitchFamily="2" charset="2"/>
            </a:endParaRPr>
          </a:p>
          <a:p>
            <a:pPr marL="457200" lvl="1" indent="0">
              <a:spcBef>
                <a:spcPts val="0"/>
              </a:spcBef>
              <a:buNone/>
            </a:pPr>
            <a:endParaRPr lang="en-US" altLang="zh-CN" sz="1200" dirty="0">
              <a:solidFill>
                <a:srgbClr val="FF0000"/>
              </a:solidFill>
              <a:sym typeface="Wingdings" panose="05000000000000000000" pitchFamily="2" charset="2"/>
            </a:endParaRPr>
          </a:p>
          <a:p>
            <a:pPr lvl="1">
              <a:spcBef>
                <a:spcPts val="0"/>
              </a:spcBef>
            </a:pPr>
            <a:r>
              <a:rPr lang="zh-CN" altLang="en-US" sz="2000" dirty="0">
                <a:solidFill>
                  <a:srgbClr val="FF0000"/>
                </a:solidFill>
                <a:sym typeface="Wingdings" panose="05000000000000000000" pitchFamily="2" charset="2"/>
              </a:rPr>
              <a:t>具有相同</a:t>
            </a:r>
            <a:r>
              <a:rPr lang="en-US" altLang="zh-CN" sz="2000" dirty="0">
                <a:solidFill>
                  <a:srgbClr val="FF0000"/>
                </a:solidFill>
                <a:sym typeface="Wingdings" panose="05000000000000000000" pitchFamily="2" charset="2"/>
              </a:rPr>
              <a:t>index bits</a:t>
            </a:r>
            <a:r>
              <a:rPr lang="zh-CN" altLang="en-US" sz="2000" dirty="0">
                <a:solidFill>
                  <a:srgbClr val="FF0000"/>
                </a:solidFill>
                <a:sym typeface="Wingdings" panose="05000000000000000000" pitchFamily="2" charset="2"/>
              </a:rPr>
              <a:t>的地址会映射到相同的缓存块，从而发生冲突。</a:t>
            </a: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a:p>
            <a:pPr lvl="1">
              <a:spcBef>
                <a:spcPts val="0"/>
              </a:spcBef>
            </a:pPr>
            <a:endParaRPr lang="en-US" altLang="zh-CN" sz="2000" dirty="0">
              <a:solidFill>
                <a:srgbClr val="FF0000"/>
              </a:solidFill>
              <a:sym typeface="Wingdings" panose="05000000000000000000" pitchFamily="2" charset="2"/>
            </a:endParaRPr>
          </a:p>
        </p:txBody>
      </p:sp>
      <p:grpSp>
        <p:nvGrpSpPr>
          <p:cNvPr id="82948" name="Group 50"/>
          <p:cNvGrpSpPr>
            <a:grpSpLocks/>
          </p:cNvGrpSpPr>
          <p:nvPr/>
        </p:nvGrpSpPr>
        <p:grpSpPr bwMode="auto">
          <a:xfrm>
            <a:off x="369888" y="1143000"/>
            <a:ext cx="1477962" cy="5356225"/>
            <a:chOff x="369455" y="1171281"/>
            <a:chExt cx="1477818" cy="5357096"/>
          </a:xfrm>
        </p:grpSpPr>
        <p:grpSp>
          <p:nvGrpSpPr>
            <p:cNvPr id="35896" name="Group 48"/>
            <p:cNvGrpSpPr>
              <a:grpSpLocks/>
            </p:cNvGrpSpPr>
            <p:nvPr/>
          </p:nvGrpSpPr>
          <p:grpSpPr bwMode="auto">
            <a:xfrm>
              <a:off x="369455" y="1171281"/>
              <a:ext cx="1477818" cy="2678548"/>
              <a:chOff x="554182" y="1985841"/>
              <a:chExt cx="1477818" cy="2678548"/>
            </a:xfrm>
          </p:grpSpPr>
          <p:grpSp>
            <p:nvGrpSpPr>
              <p:cNvPr id="35920" name="Group 14"/>
              <p:cNvGrpSpPr>
                <a:grpSpLocks/>
              </p:cNvGrpSpPr>
              <p:nvPr/>
            </p:nvGrpSpPr>
            <p:grpSpPr bwMode="auto">
              <a:xfrm>
                <a:off x="554182" y="1985841"/>
                <a:ext cx="1477818" cy="1339274"/>
                <a:chOff x="554182" y="2567709"/>
                <a:chExt cx="1477818" cy="1339274"/>
              </a:xfrm>
            </p:grpSpPr>
            <p:grpSp>
              <p:nvGrpSpPr>
                <p:cNvPr id="35932" name="Group 8"/>
                <p:cNvGrpSpPr>
                  <a:grpSpLocks/>
                </p:cNvGrpSpPr>
                <p:nvPr/>
              </p:nvGrpSpPr>
              <p:grpSpPr bwMode="auto">
                <a:xfrm>
                  <a:off x="554182" y="2567709"/>
                  <a:ext cx="1477818" cy="669637"/>
                  <a:chOff x="554182" y="2567709"/>
                  <a:chExt cx="1477818" cy="669637"/>
                </a:xfrm>
              </p:grpSpPr>
              <p:sp>
                <p:nvSpPr>
                  <p:cNvPr id="35938" name="Rectangle 4"/>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solidFill>
                        <a:srgbClr val="FF0000"/>
                      </a:solidFill>
                    </a:endParaRPr>
                  </a:p>
                </p:txBody>
              </p:sp>
              <p:sp>
                <p:nvSpPr>
                  <p:cNvPr id="35939" name="Rectangle 5"/>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40" name="Rectangle 6"/>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41" name="Rectangle 7"/>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nvGrpSpPr>
                <p:cNvPr id="35933" name="Group 9"/>
                <p:cNvGrpSpPr>
                  <a:grpSpLocks/>
                </p:cNvGrpSpPr>
                <p:nvPr/>
              </p:nvGrpSpPr>
              <p:grpSpPr bwMode="auto">
                <a:xfrm>
                  <a:off x="554182" y="3237346"/>
                  <a:ext cx="1477818" cy="669637"/>
                  <a:chOff x="554182" y="2567709"/>
                  <a:chExt cx="1477818" cy="669637"/>
                </a:xfrm>
              </p:grpSpPr>
              <p:sp>
                <p:nvSpPr>
                  <p:cNvPr id="35934" name="Rectangle 10"/>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5" name="Rectangle 11"/>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6" name="Rectangle 12"/>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7" name="Rectangle 13"/>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grpSp>
            <p:nvGrpSpPr>
              <p:cNvPr id="35921" name="Group 15"/>
              <p:cNvGrpSpPr>
                <a:grpSpLocks/>
              </p:cNvGrpSpPr>
              <p:nvPr/>
            </p:nvGrpSpPr>
            <p:grpSpPr bwMode="auto">
              <a:xfrm>
                <a:off x="554182" y="3325115"/>
                <a:ext cx="1477818" cy="1339274"/>
                <a:chOff x="554182" y="2567709"/>
                <a:chExt cx="1477818" cy="1339274"/>
              </a:xfrm>
            </p:grpSpPr>
            <p:grpSp>
              <p:nvGrpSpPr>
                <p:cNvPr id="35922" name="Group 8"/>
                <p:cNvGrpSpPr>
                  <a:grpSpLocks/>
                </p:cNvGrpSpPr>
                <p:nvPr/>
              </p:nvGrpSpPr>
              <p:grpSpPr bwMode="auto">
                <a:xfrm>
                  <a:off x="554182" y="2567709"/>
                  <a:ext cx="1477818" cy="669637"/>
                  <a:chOff x="554182" y="2567709"/>
                  <a:chExt cx="1477818" cy="669637"/>
                </a:xfrm>
              </p:grpSpPr>
              <p:sp>
                <p:nvSpPr>
                  <p:cNvPr id="35928" name="Rectangle 22"/>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29" name="Rectangle 23"/>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0" name="Rectangle 24"/>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31" name="Rectangle 25"/>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nvGrpSpPr>
                <p:cNvPr id="35923" name="Group 9"/>
                <p:cNvGrpSpPr>
                  <a:grpSpLocks/>
                </p:cNvGrpSpPr>
                <p:nvPr/>
              </p:nvGrpSpPr>
              <p:grpSpPr bwMode="auto">
                <a:xfrm>
                  <a:off x="554182" y="3237346"/>
                  <a:ext cx="1477818" cy="669637"/>
                  <a:chOff x="554182" y="2567709"/>
                  <a:chExt cx="1477818" cy="669637"/>
                </a:xfrm>
              </p:grpSpPr>
              <p:sp>
                <p:nvSpPr>
                  <p:cNvPr id="35924" name="Rectangle 18"/>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25" name="Rectangle 19"/>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26" name="Rectangle 20"/>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27" name="Rectangle 21"/>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grpSp>
        <p:grpSp>
          <p:nvGrpSpPr>
            <p:cNvPr id="35897" name="Group 49"/>
            <p:cNvGrpSpPr>
              <a:grpSpLocks/>
            </p:cNvGrpSpPr>
            <p:nvPr/>
          </p:nvGrpSpPr>
          <p:grpSpPr bwMode="auto">
            <a:xfrm>
              <a:off x="369455" y="3849829"/>
              <a:ext cx="1477818" cy="2678548"/>
              <a:chOff x="2433782" y="3512702"/>
              <a:chExt cx="1477818" cy="2678548"/>
            </a:xfrm>
          </p:grpSpPr>
          <p:grpSp>
            <p:nvGrpSpPr>
              <p:cNvPr id="35898" name="Group 26"/>
              <p:cNvGrpSpPr>
                <a:grpSpLocks/>
              </p:cNvGrpSpPr>
              <p:nvPr/>
            </p:nvGrpSpPr>
            <p:grpSpPr bwMode="auto">
              <a:xfrm>
                <a:off x="2433782" y="3512702"/>
                <a:ext cx="1477818" cy="1339274"/>
                <a:chOff x="554182" y="2567709"/>
                <a:chExt cx="1477818" cy="1339274"/>
              </a:xfrm>
            </p:grpSpPr>
            <p:grpSp>
              <p:nvGrpSpPr>
                <p:cNvPr id="35910" name="Group 8"/>
                <p:cNvGrpSpPr>
                  <a:grpSpLocks/>
                </p:cNvGrpSpPr>
                <p:nvPr/>
              </p:nvGrpSpPr>
              <p:grpSpPr bwMode="auto">
                <a:xfrm>
                  <a:off x="554182" y="2567709"/>
                  <a:ext cx="1477818" cy="669637"/>
                  <a:chOff x="554182" y="2567709"/>
                  <a:chExt cx="1477818" cy="669637"/>
                </a:xfrm>
              </p:grpSpPr>
              <p:sp>
                <p:nvSpPr>
                  <p:cNvPr id="35916" name="Rectangle 33"/>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7" name="Rectangle 34"/>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8" name="Rectangle 35"/>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9" name="Rectangle 36"/>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nvGrpSpPr>
                <p:cNvPr id="35911" name="Group 9"/>
                <p:cNvGrpSpPr>
                  <a:grpSpLocks/>
                </p:cNvGrpSpPr>
                <p:nvPr/>
              </p:nvGrpSpPr>
              <p:grpSpPr bwMode="auto">
                <a:xfrm>
                  <a:off x="554182" y="3237346"/>
                  <a:ext cx="1477818" cy="669637"/>
                  <a:chOff x="554182" y="2567709"/>
                  <a:chExt cx="1477818" cy="669637"/>
                </a:xfrm>
              </p:grpSpPr>
              <p:sp>
                <p:nvSpPr>
                  <p:cNvPr id="35912" name="Rectangle 29"/>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3" name="Rectangle 30"/>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4" name="Rectangle 31"/>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15" name="Rectangle 32"/>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grpSp>
            <p:nvGrpSpPr>
              <p:cNvPr id="35899" name="Group 37"/>
              <p:cNvGrpSpPr>
                <a:grpSpLocks/>
              </p:cNvGrpSpPr>
              <p:nvPr/>
            </p:nvGrpSpPr>
            <p:grpSpPr bwMode="auto">
              <a:xfrm>
                <a:off x="2433782" y="4851976"/>
                <a:ext cx="1477818" cy="1339274"/>
                <a:chOff x="554182" y="2567709"/>
                <a:chExt cx="1477818" cy="1339274"/>
              </a:xfrm>
            </p:grpSpPr>
            <p:grpSp>
              <p:nvGrpSpPr>
                <p:cNvPr id="35900" name="Group 8"/>
                <p:cNvGrpSpPr>
                  <a:grpSpLocks/>
                </p:cNvGrpSpPr>
                <p:nvPr/>
              </p:nvGrpSpPr>
              <p:grpSpPr bwMode="auto">
                <a:xfrm>
                  <a:off x="554182" y="2567709"/>
                  <a:ext cx="1477818" cy="669637"/>
                  <a:chOff x="554182" y="2567709"/>
                  <a:chExt cx="1477818" cy="669637"/>
                </a:xfrm>
              </p:grpSpPr>
              <p:sp>
                <p:nvSpPr>
                  <p:cNvPr id="35906" name="Rectangle 44"/>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7" name="Rectangle 45"/>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8" name="Rectangle 46"/>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9" name="Rectangle 47"/>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nvGrpSpPr>
                <p:cNvPr id="35901" name="Group 9"/>
                <p:cNvGrpSpPr>
                  <a:grpSpLocks/>
                </p:cNvGrpSpPr>
                <p:nvPr/>
              </p:nvGrpSpPr>
              <p:grpSpPr bwMode="auto">
                <a:xfrm>
                  <a:off x="554182" y="3237346"/>
                  <a:ext cx="1477818" cy="669637"/>
                  <a:chOff x="554182" y="2567709"/>
                  <a:chExt cx="1477818" cy="669637"/>
                </a:xfrm>
              </p:grpSpPr>
              <p:sp>
                <p:nvSpPr>
                  <p:cNvPr id="35902" name="Rectangle 40"/>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3" name="Rectangle 41"/>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4" name="Rectangle 42"/>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905" name="Rectangle 43"/>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grpSp>
        </p:grpSp>
      </p:grpSp>
      <p:grpSp>
        <p:nvGrpSpPr>
          <p:cNvPr id="82949" name="Group 59"/>
          <p:cNvGrpSpPr>
            <a:grpSpLocks/>
          </p:cNvGrpSpPr>
          <p:nvPr/>
        </p:nvGrpSpPr>
        <p:grpSpPr bwMode="auto">
          <a:xfrm>
            <a:off x="4502150" y="3268662"/>
            <a:ext cx="1477963" cy="1338263"/>
            <a:chOff x="2544619" y="2612161"/>
            <a:chExt cx="1477818" cy="1339274"/>
          </a:xfrm>
        </p:grpSpPr>
        <p:sp>
          <p:nvSpPr>
            <p:cNvPr id="35888" name="Rectangle 51"/>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9" name="Rectangle 52"/>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0" name="Rectangle 53"/>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1" name="Rectangle 54"/>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2" name="Rectangle 55"/>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3" name="Rectangle 56"/>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4" name="Rectangle 57"/>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95" name="Rectangle 58"/>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sp>
        <p:nvSpPr>
          <p:cNvPr id="82950" name="TextBox 60"/>
          <p:cNvSpPr txBox="1">
            <a:spLocks noChangeArrowheads="1"/>
          </p:cNvSpPr>
          <p:nvPr/>
        </p:nvSpPr>
        <p:spPr bwMode="auto">
          <a:xfrm>
            <a:off x="4678363" y="2852737"/>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Tag store</a:t>
            </a:r>
          </a:p>
        </p:txBody>
      </p:sp>
      <p:grpSp>
        <p:nvGrpSpPr>
          <p:cNvPr id="82951" name="Group 61"/>
          <p:cNvGrpSpPr>
            <a:grpSpLocks/>
          </p:cNvGrpSpPr>
          <p:nvPr/>
        </p:nvGrpSpPr>
        <p:grpSpPr bwMode="auto">
          <a:xfrm>
            <a:off x="6400800" y="3263900"/>
            <a:ext cx="1477963" cy="1339850"/>
            <a:chOff x="2544619" y="2612161"/>
            <a:chExt cx="1477818" cy="1339274"/>
          </a:xfrm>
        </p:grpSpPr>
        <p:sp>
          <p:nvSpPr>
            <p:cNvPr id="35880" name="Rectangle 62"/>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1" name="Rectangle 63"/>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2" name="Rectangle 64"/>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3" name="Rectangle 65"/>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4" name="Rectangle 66"/>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5" name="Rectangle 67"/>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6" name="Rectangle 68"/>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35887" name="Rectangle 69"/>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grpSp>
      <p:sp>
        <p:nvSpPr>
          <p:cNvPr id="82952" name="TextBox 70"/>
          <p:cNvSpPr txBox="1">
            <a:spLocks noChangeArrowheads="1"/>
          </p:cNvSpPr>
          <p:nvPr/>
        </p:nvSpPr>
        <p:spPr bwMode="auto">
          <a:xfrm>
            <a:off x="6548438" y="2847975"/>
            <a:ext cx="1249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 store</a:t>
            </a:r>
          </a:p>
        </p:txBody>
      </p:sp>
      <p:sp>
        <p:nvSpPr>
          <p:cNvPr id="82953" name="Rectangle 71"/>
          <p:cNvSpPr>
            <a:spLocks noChangeArrowheads="1"/>
          </p:cNvSpPr>
          <p:nvPr/>
        </p:nvSpPr>
        <p:spPr bwMode="auto">
          <a:xfrm>
            <a:off x="2241550" y="2898775"/>
            <a:ext cx="1477963"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2954" name="TextBox 72"/>
          <p:cNvSpPr txBox="1">
            <a:spLocks noChangeArrowheads="1"/>
          </p:cNvSpPr>
          <p:nvPr/>
        </p:nvSpPr>
        <p:spPr bwMode="auto">
          <a:xfrm>
            <a:off x="3130550" y="3286125"/>
            <a:ext cx="841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Address</a:t>
            </a:r>
          </a:p>
        </p:txBody>
      </p:sp>
      <p:cxnSp>
        <p:nvCxnSpPr>
          <p:cNvPr id="82955" name="Straight Connector 74"/>
          <p:cNvCxnSpPr>
            <a:cxnSpLocks noChangeShapeType="1"/>
          </p:cNvCxnSpPr>
          <p:nvPr/>
        </p:nvCxnSpPr>
        <p:spPr bwMode="auto">
          <a:xfrm rot="5400000">
            <a:off x="3011488" y="3065462"/>
            <a:ext cx="331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56" name="Straight Connector 75"/>
          <p:cNvCxnSpPr>
            <a:cxnSpLocks noChangeShapeType="1"/>
          </p:cNvCxnSpPr>
          <p:nvPr/>
        </p:nvCxnSpPr>
        <p:spPr bwMode="auto">
          <a:xfrm rot="5400000">
            <a:off x="2475706" y="3064669"/>
            <a:ext cx="33337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957" name="TextBox 78"/>
          <p:cNvSpPr txBox="1">
            <a:spLocks noChangeArrowheads="1"/>
          </p:cNvSpPr>
          <p:nvPr/>
        </p:nvSpPr>
        <p:spPr bwMode="auto">
          <a:xfrm>
            <a:off x="2136775" y="2440087"/>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tag</a:t>
            </a:r>
          </a:p>
        </p:txBody>
      </p:sp>
      <p:sp>
        <p:nvSpPr>
          <p:cNvPr id="82958" name="TextBox 80"/>
          <p:cNvSpPr txBox="1">
            <a:spLocks noChangeArrowheads="1"/>
          </p:cNvSpPr>
          <p:nvPr/>
        </p:nvSpPr>
        <p:spPr bwMode="auto">
          <a:xfrm>
            <a:off x="2597150" y="245437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index</a:t>
            </a:r>
          </a:p>
        </p:txBody>
      </p:sp>
      <p:sp>
        <p:nvSpPr>
          <p:cNvPr id="82959" name="TextBox 81"/>
          <p:cNvSpPr txBox="1">
            <a:spLocks noChangeArrowheads="1"/>
          </p:cNvSpPr>
          <p:nvPr/>
        </p:nvSpPr>
        <p:spPr bwMode="auto">
          <a:xfrm>
            <a:off x="3209925" y="2454375"/>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dirty="0">
                <a:cs typeface="Arial" panose="020B0604020202020204" pitchFamily="34" charset="0"/>
              </a:rPr>
              <a:t>byte in block</a:t>
            </a:r>
          </a:p>
        </p:txBody>
      </p:sp>
      <p:sp>
        <p:nvSpPr>
          <p:cNvPr id="82960" name="TextBox 82"/>
          <p:cNvSpPr txBox="1">
            <a:spLocks noChangeArrowheads="1"/>
          </p:cNvSpPr>
          <p:nvPr/>
        </p:nvSpPr>
        <p:spPr bwMode="auto">
          <a:xfrm>
            <a:off x="3176588" y="289877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3 bits</a:t>
            </a:r>
          </a:p>
        </p:txBody>
      </p:sp>
      <p:sp>
        <p:nvSpPr>
          <p:cNvPr id="82961" name="TextBox 83"/>
          <p:cNvSpPr txBox="1">
            <a:spLocks noChangeArrowheads="1"/>
          </p:cNvSpPr>
          <p:nvPr/>
        </p:nvSpPr>
        <p:spPr bwMode="auto">
          <a:xfrm>
            <a:off x="2643188" y="2897187"/>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3 bits</a:t>
            </a:r>
          </a:p>
        </p:txBody>
      </p:sp>
      <p:sp>
        <p:nvSpPr>
          <p:cNvPr id="82962" name="TextBox 84"/>
          <p:cNvSpPr txBox="1">
            <a:spLocks noChangeArrowheads="1"/>
          </p:cNvSpPr>
          <p:nvPr/>
        </p:nvSpPr>
        <p:spPr bwMode="auto">
          <a:xfrm>
            <a:off x="2241550" y="2914650"/>
            <a:ext cx="382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2b</a:t>
            </a:r>
          </a:p>
        </p:txBody>
      </p:sp>
      <p:cxnSp>
        <p:nvCxnSpPr>
          <p:cNvPr id="82963" name="Straight Connector 86"/>
          <p:cNvCxnSpPr>
            <a:cxnSpLocks noChangeShapeType="1"/>
            <a:stCxn id="82953" idx="2"/>
          </p:cNvCxnSpPr>
          <p:nvPr/>
        </p:nvCxnSpPr>
        <p:spPr bwMode="auto">
          <a:xfrm rot="16200000" flipH="1">
            <a:off x="2625726" y="3586162"/>
            <a:ext cx="711200"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64" name="Straight Arrow Connector 88"/>
          <p:cNvCxnSpPr>
            <a:cxnSpLocks noChangeShapeType="1"/>
          </p:cNvCxnSpPr>
          <p:nvPr/>
        </p:nvCxnSpPr>
        <p:spPr bwMode="auto">
          <a:xfrm flipV="1">
            <a:off x="2982913" y="3933825"/>
            <a:ext cx="1519237"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65" name="Straight Arrow Connector 89"/>
          <p:cNvCxnSpPr>
            <a:cxnSpLocks noChangeShapeType="1"/>
          </p:cNvCxnSpPr>
          <p:nvPr/>
        </p:nvCxnSpPr>
        <p:spPr bwMode="auto">
          <a:xfrm>
            <a:off x="6161088" y="3943350"/>
            <a:ext cx="2397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66" name="Straight Connector 95"/>
          <p:cNvCxnSpPr>
            <a:cxnSpLocks noChangeShapeType="1"/>
          </p:cNvCxnSpPr>
          <p:nvPr/>
        </p:nvCxnSpPr>
        <p:spPr bwMode="auto">
          <a:xfrm rot="5400000">
            <a:off x="4198144" y="3937793"/>
            <a:ext cx="13398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967" name="TextBox 96"/>
          <p:cNvSpPr txBox="1">
            <a:spLocks noChangeArrowheads="1"/>
          </p:cNvSpPr>
          <p:nvPr/>
        </p:nvSpPr>
        <p:spPr bwMode="auto">
          <a:xfrm>
            <a:off x="4562475" y="4400550"/>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V</a:t>
            </a:r>
          </a:p>
        </p:txBody>
      </p:sp>
      <p:sp>
        <p:nvSpPr>
          <p:cNvPr id="82968" name="TextBox 97"/>
          <p:cNvSpPr txBox="1">
            <a:spLocks noChangeArrowheads="1"/>
          </p:cNvSpPr>
          <p:nvPr/>
        </p:nvSpPr>
        <p:spPr bwMode="auto">
          <a:xfrm>
            <a:off x="5175250" y="4391025"/>
            <a:ext cx="39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tag</a:t>
            </a:r>
          </a:p>
        </p:txBody>
      </p:sp>
      <p:sp>
        <p:nvSpPr>
          <p:cNvPr id="82969" name="Rectangle 98"/>
          <p:cNvSpPr>
            <a:spLocks noChangeArrowheads="1"/>
          </p:cNvSpPr>
          <p:nvPr/>
        </p:nvSpPr>
        <p:spPr bwMode="auto">
          <a:xfrm>
            <a:off x="4948238" y="5022850"/>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2970" name="TextBox 99"/>
          <p:cNvSpPr txBox="1">
            <a:spLocks noChangeArrowheads="1"/>
          </p:cNvSpPr>
          <p:nvPr/>
        </p:nvSpPr>
        <p:spPr bwMode="auto">
          <a:xfrm>
            <a:off x="5046663" y="50006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2971" name="Straight Arrow Connector 101"/>
          <p:cNvCxnSpPr>
            <a:cxnSpLocks noChangeShapeType="1"/>
          </p:cNvCxnSpPr>
          <p:nvPr/>
        </p:nvCxnSpPr>
        <p:spPr bwMode="auto">
          <a:xfrm rot="5400000">
            <a:off x="5076032" y="4818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2" name="Straight Arrow Connector 106"/>
          <p:cNvCxnSpPr>
            <a:cxnSpLocks noChangeShapeType="1"/>
          </p:cNvCxnSpPr>
          <p:nvPr/>
        </p:nvCxnSpPr>
        <p:spPr bwMode="auto">
          <a:xfrm>
            <a:off x="4705350" y="4603750"/>
            <a:ext cx="469900" cy="4238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3" name="Straight Connector 113"/>
          <p:cNvCxnSpPr>
            <a:cxnSpLocks noChangeShapeType="1"/>
          </p:cNvCxnSpPr>
          <p:nvPr/>
        </p:nvCxnSpPr>
        <p:spPr bwMode="auto">
          <a:xfrm rot="16200000" flipH="1">
            <a:off x="1464469" y="4217193"/>
            <a:ext cx="1971675" cy="36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74" name="Straight Arrow Connector 115"/>
          <p:cNvCxnSpPr>
            <a:cxnSpLocks noChangeShapeType="1"/>
            <a:endCxn id="82969" idx="1"/>
          </p:cNvCxnSpPr>
          <p:nvPr/>
        </p:nvCxnSpPr>
        <p:spPr bwMode="auto">
          <a:xfrm flipV="1">
            <a:off x="2468563" y="5191125"/>
            <a:ext cx="2479675" cy="301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5" name="Straight Arrow Connector 116"/>
          <p:cNvCxnSpPr>
            <a:cxnSpLocks noChangeShapeType="1"/>
          </p:cNvCxnSpPr>
          <p:nvPr/>
        </p:nvCxnSpPr>
        <p:spPr bwMode="auto">
          <a:xfrm rot="5400000">
            <a:off x="6911182" y="4818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6" name="Freeform 48"/>
          <p:cNvSpPr>
            <a:spLocks/>
          </p:cNvSpPr>
          <p:nvPr/>
        </p:nvSpPr>
        <p:spPr bwMode="auto">
          <a:xfrm>
            <a:off x="6229350" y="5024437"/>
            <a:ext cx="17970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77" name="Text Box 61"/>
          <p:cNvSpPr txBox="1">
            <a:spLocks noChangeArrowheads="1"/>
          </p:cNvSpPr>
          <p:nvPr/>
        </p:nvSpPr>
        <p:spPr bwMode="auto">
          <a:xfrm>
            <a:off x="6777038" y="5000625"/>
            <a:ext cx="69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2978" name="Straight Arrow Connector 121"/>
          <p:cNvCxnSpPr>
            <a:cxnSpLocks noChangeShapeType="1"/>
          </p:cNvCxnSpPr>
          <p:nvPr/>
        </p:nvCxnSpPr>
        <p:spPr bwMode="auto">
          <a:xfrm rot="10800000">
            <a:off x="7797800" y="5184775"/>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9" name="TextBox 122"/>
          <p:cNvSpPr txBox="1">
            <a:spLocks noChangeArrowheads="1"/>
          </p:cNvSpPr>
          <p:nvPr/>
        </p:nvSpPr>
        <p:spPr bwMode="auto">
          <a:xfrm>
            <a:off x="7964488" y="4876800"/>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cxnSp>
        <p:nvCxnSpPr>
          <p:cNvPr id="82980" name="Straight Arrow Connector 99"/>
          <p:cNvCxnSpPr>
            <a:cxnSpLocks noChangeShapeType="1"/>
          </p:cNvCxnSpPr>
          <p:nvPr/>
        </p:nvCxnSpPr>
        <p:spPr bwMode="auto">
          <a:xfrm rot="16200000" flipH="1">
            <a:off x="5153819" y="5495131"/>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81" name="Straight Arrow Connector 100"/>
          <p:cNvCxnSpPr>
            <a:cxnSpLocks noChangeShapeType="1"/>
          </p:cNvCxnSpPr>
          <p:nvPr/>
        </p:nvCxnSpPr>
        <p:spPr bwMode="auto">
          <a:xfrm rot="16200000" flipH="1">
            <a:off x="6989762" y="5473700"/>
            <a:ext cx="2651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82" name="TextBox 102"/>
          <p:cNvSpPr txBox="1">
            <a:spLocks noChangeArrowheads="1"/>
          </p:cNvSpPr>
          <p:nvPr/>
        </p:nvSpPr>
        <p:spPr bwMode="auto">
          <a:xfrm>
            <a:off x="5403850" y="5499100"/>
            <a:ext cx="59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dirty="0">
                <a:cs typeface="Arial" panose="020B0604020202020204" pitchFamily="34" charset="0"/>
              </a:rPr>
              <a:t>Hit?</a:t>
            </a:r>
          </a:p>
        </p:txBody>
      </p:sp>
      <p:sp>
        <p:nvSpPr>
          <p:cNvPr id="82983" name="TextBox 103"/>
          <p:cNvSpPr txBox="1">
            <a:spLocks noChangeArrowheads="1"/>
          </p:cNvSpPr>
          <p:nvPr/>
        </p:nvSpPr>
        <p:spPr bwMode="auto">
          <a:xfrm>
            <a:off x="7202488" y="5499100"/>
            <a:ext cx="67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a:t>
            </a:r>
          </a:p>
        </p:txBody>
      </p:sp>
      <p:sp>
        <p:nvSpPr>
          <p:cNvPr id="5" name="灯片编号占位符 4">
            <a:extLst>
              <a:ext uri="{FF2B5EF4-FFF2-40B4-BE49-F238E27FC236}">
                <a16:creationId xmlns:a16="http://schemas.microsoft.com/office/drawing/2014/main" id="{870F7C5C-37D8-4C71-888A-FFBBDECA3828}"/>
              </a:ext>
            </a:extLst>
          </p:cNvPr>
          <p:cNvSpPr>
            <a:spLocks noGrp="1"/>
          </p:cNvSpPr>
          <p:nvPr>
            <p:ph type="sldNum" sz="quarter" idx="12"/>
          </p:nvPr>
        </p:nvSpPr>
        <p:spPr/>
        <p:txBody>
          <a:bodyPr/>
          <a:lstStyle/>
          <a:p>
            <a:fld id="{281828B1-9571-413B-8DF6-88C4749FAF08}" type="slidenum">
              <a:rPr lang="en-US" altLang="en-US" smtClean="0"/>
              <a:pPr/>
              <a:t>3</a:t>
            </a:fld>
            <a:endParaRPr lang="en-US" altLang="en-US"/>
          </a:p>
        </p:txBody>
      </p:sp>
    </p:spTree>
    <p:extLst>
      <p:ext uri="{BB962C8B-B14F-4D97-AF65-F5344CB8AC3E}">
        <p14:creationId xmlns:p14="http://schemas.microsoft.com/office/powerpoint/2010/main" val="3229628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9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9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9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96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29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9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29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29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9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9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9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2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9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96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29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9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296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29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297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297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29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297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29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96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29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298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8297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297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29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9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29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98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294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2" grpId="0"/>
      <p:bldP spid="82953" grpId="0" animBg="1"/>
      <p:bldP spid="82954" grpId="0"/>
      <p:bldP spid="82957" grpId="0"/>
      <p:bldP spid="82958" grpId="0"/>
      <p:bldP spid="82959" grpId="0"/>
      <p:bldP spid="82960" grpId="0"/>
      <p:bldP spid="82961" grpId="0"/>
      <p:bldP spid="82962" grpId="0"/>
      <p:bldP spid="82967" grpId="0"/>
      <p:bldP spid="82968" grpId="0"/>
      <p:bldP spid="82969" grpId="0" animBg="1"/>
      <p:bldP spid="82970" grpId="0"/>
      <p:bldP spid="82977" grpId="0"/>
      <p:bldP spid="82979" grpId="0"/>
      <p:bldP spid="82982" grpId="0"/>
      <p:bldP spid="829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0"/>
            <a:ext cx="9144000"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缓存性能优化</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800" b="1" dirty="0">
                <a:solidFill>
                  <a:schemeClr val="tx1">
                    <a:lumMod val="95000"/>
                    <a:lumOff val="5000"/>
                  </a:schemeClr>
                </a:solidFill>
              </a:rPr>
              <a:t>直接相联缓存</a:t>
            </a:r>
            <a:r>
              <a:rPr lang="en-US" altLang="zh-CN" sz="2800" b="1" dirty="0">
                <a:solidFill>
                  <a:schemeClr val="tx1">
                    <a:lumMod val="95000"/>
                    <a:lumOff val="5000"/>
                  </a:schemeClr>
                </a:solidFill>
              </a:rPr>
              <a:t>: </a:t>
            </a:r>
            <a:r>
              <a:rPr lang="zh-CN" altLang="en-US" sz="2800" dirty="0"/>
              <a:t>存储器中的</a:t>
            </a:r>
            <a:r>
              <a:rPr lang="en-US" altLang="zh-CN" sz="2800" dirty="0"/>
              <a:t>2</a:t>
            </a:r>
            <a:r>
              <a:rPr lang="zh-CN" altLang="en-US" sz="2800" dirty="0"/>
              <a:t>个</a:t>
            </a:r>
            <a:r>
              <a:rPr lang="en-US" altLang="zh-CN" sz="2800" dirty="0"/>
              <a:t>block</a:t>
            </a:r>
            <a:r>
              <a:rPr lang="zh-CN" altLang="en-US" sz="2800" dirty="0"/>
              <a:t>映射到缓存中的相同</a:t>
            </a:r>
            <a:r>
              <a:rPr lang="en-US" altLang="zh-CN" sz="2800" dirty="0"/>
              <a:t>index</a:t>
            </a:r>
            <a:r>
              <a:rPr lang="zh-CN" altLang="en-US" sz="2800" dirty="0"/>
              <a:t>所确定的同一个位置 </a:t>
            </a:r>
            <a:r>
              <a:rPr lang="en-US" altLang="zh-CN" sz="2800" dirty="0"/>
              <a:t>— </a:t>
            </a:r>
            <a:r>
              <a:rPr lang="zh-CN" altLang="en-US" sz="2800" dirty="0"/>
              <a:t>不能同时容纳</a:t>
            </a:r>
            <a:r>
              <a:rPr lang="en-US" altLang="zh-CN" sz="2800" dirty="0"/>
              <a:t>2</a:t>
            </a:r>
            <a:r>
              <a:rPr lang="zh-CN" altLang="en-US" sz="2800" dirty="0"/>
              <a:t>个</a:t>
            </a:r>
            <a:r>
              <a:rPr lang="en-US" altLang="zh-CN" sz="2800" dirty="0"/>
              <a:t>block</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一个索引</a:t>
            </a:r>
            <a:r>
              <a:rPr lang="en-US" altLang="zh-CN" kern="1200" dirty="0">
                <a:cs typeface="Calibri" panose="020F0502020204030204" pitchFamily="34" charset="0"/>
                <a:sym typeface="Wingdings" panose="05000000000000000000" pitchFamily="2" charset="2"/>
              </a:rPr>
              <a:t> </a:t>
            </a:r>
            <a:r>
              <a:rPr lang="zh-CN" altLang="en-US" kern="1200" dirty="0">
                <a:cs typeface="Calibri" panose="020F0502020204030204" pitchFamily="34" charset="0"/>
                <a:sym typeface="Wingdings" panose="05000000000000000000" pitchFamily="2" charset="2"/>
              </a:rPr>
              <a:t>一个缓存位置</a:t>
            </a:r>
            <a:endParaRPr lang="en-US" altLang="zh-CN" kern="1200" dirty="0">
              <a:cs typeface="Calibri" panose="020F0502020204030204" pitchFamily="34" charset="0"/>
              <a:sym typeface="Wingdings" panose="05000000000000000000" pitchFamily="2" charset="2"/>
            </a:endParaRPr>
          </a:p>
          <a:p>
            <a:pPr>
              <a:spcBef>
                <a:spcPts val="600"/>
              </a:spcBef>
              <a:spcAft>
                <a:spcPts val="600"/>
              </a:spcAft>
            </a:pPr>
            <a:r>
              <a:rPr lang="zh-CN" altLang="en-US" sz="2800" dirty="0">
                <a:sym typeface="Wingdings" panose="05000000000000000000" pitchFamily="2" charset="2"/>
              </a:rPr>
              <a:t>当</a:t>
            </a:r>
            <a:r>
              <a:rPr lang="zh-CN" altLang="en-US" sz="2800" dirty="0" smtClean="0">
                <a:sym typeface="Wingdings" panose="05000000000000000000" pitchFamily="2" charset="2"/>
              </a:rPr>
              <a:t>循环访问</a:t>
            </a:r>
            <a:r>
              <a:rPr lang="zh-CN" altLang="en-US" sz="2800" dirty="0">
                <a:sym typeface="Wingdings" panose="05000000000000000000" pitchFamily="2" charset="2"/>
              </a:rPr>
              <a:t>超过</a:t>
            </a:r>
            <a:r>
              <a:rPr lang="en-US" altLang="zh-CN" sz="2800" dirty="0">
                <a:sym typeface="Wingdings" panose="05000000000000000000" pitchFamily="2" charset="2"/>
              </a:rPr>
              <a:t>1</a:t>
            </a:r>
            <a:r>
              <a:rPr lang="zh-CN" altLang="en-US" sz="2800" dirty="0">
                <a:sym typeface="Wingdings" panose="05000000000000000000" pitchFamily="2" charset="2"/>
              </a:rPr>
              <a:t>个</a:t>
            </a:r>
            <a:r>
              <a:rPr lang="en-US" altLang="zh-CN" sz="2800" dirty="0">
                <a:sym typeface="Wingdings" panose="05000000000000000000" pitchFamily="2" charset="2"/>
              </a:rPr>
              <a:t>block</a:t>
            </a:r>
            <a:r>
              <a:rPr lang="zh-CN" altLang="en-US" sz="2800" dirty="0" smtClean="0">
                <a:sym typeface="Wingdings" panose="05000000000000000000" pitchFamily="2" charset="2"/>
              </a:rPr>
              <a:t>（</a:t>
            </a:r>
            <a:r>
              <a:rPr lang="zh-CN" altLang="en-US" dirty="0">
                <a:sym typeface="Wingdings" panose="05000000000000000000" pitchFamily="2" charset="2"/>
              </a:rPr>
              <a:t>均</a:t>
            </a:r>
            <a:r>
              <a:rPr lang="zh-CN" altLang="en-US" sz="2800" dirty="0" smtClean="0">
                <a:sym typeface="Wingdings" panose="05000000000000000000" pitchFamily="2" charset="2"/>
              </a:rPr>
              <a:t>具有</a:t>
            </a:r>
            <a:r>
              <a:rPr lang="zh-CN" altLang="en-US" sz="2800" dirty="0">
                <a:sym typeface="Wingdings" panose="05000000000000000000" pitchFamily="2" charset="2"/>
              </a:rPr>
              <a:t>相同的</a:t>
            </a:r>
            <a:r>
              <a:rPr lang="en-US" altLang="zh-CN" sz="2800" dirty="0">
                <a:sym typeface="Wingdings" panose="05000000000000000000" pitchFamily="2" charset="2"/>
              </a:rPr>
              <a:t>index</a:t>
            </a:r>
            <a:r>
              <a:rPr lang="zh-CN" altLang="en-US" sz="2800" dirty="0">
                <a:sym typeface="Wingdings" panose="05000000000000000000" pitchFamily="2" charset="2"/>
              </a:rPr>
              <a:t>），就会</a:t>
            </a:r>
            <a:r>
              <a:rPr lang="zh-CN" altLang="en-US" sz="2800" dirty="0" smtClean="0">
                <a:sym typeface="Wingdings" panose="05000000000000000000" pitchFamily="2" charset="2"/>
              </a:rPr>
              <a:t>导致缓存的命中率</a:t>
            </a:r>
            <a:r>
              <a:rPr lang="zh-CN" altLang="en-US" sz="2800" dirty="0">
                <a:sym typeface="Wingdings" panose="05000000000000000000" pitchFamily="2" charset="2"/>
              </a:rPr>
              <a:t>为</a:t>
            </a:r>
            <a:r>
              <a:rPr lang="en-US" altLang="zh-CN" sz="2800" dirty="0">
                <a:sym typeface="Wingdings" panose="05000000000000000000" pitchFamily="2" charset="2"/>
              </a:rPr>
              <a:t>0</a:t>
            </a:r>
            <a:r>
              <a:rPr lang="zh-CN" altLang="en-US" sz="2800" dirty="0">
                <a:sym typeface="Wingdings" panose="05000000000000000000" pitchFamily="2" charset="2"/>
              </a:rPr>
              <a:t>。</a:t>
            </a:r>
            <a:endParaRPr lang="en-US" altLang="zh-CN" sz="2800" dirty="0">
              <a:sym typeface="Wingdings" panose="05000000000000000000" pitchFamily="2" charset="2"/>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假定地址</a:t>
            </a:r>
            <a:r>
              <a:rPr lang="en-US" altLang="zh-CN" kern="1200" dirty="0">
                <a:cs typeface="Calibri" panose="020F0502020204030204" pitchFamily="34" charset="0"/>
                <a:sym typeface="Wingdings" panose="05000000000000000000" pitchFamily="2" charset="2"/>
              </a:rPr>
              <a:t>A</a:t>
            </a:r>
            <a:r>
              <a:rPr lang="zh-CN" altLang="en-US" kern="1200" dirty="0">
                <a:cs typeface="Calibri" panose="020F0502020204030204" pitchFamily="34" charset="0"/>
                <a:sym typeface="Wingdings" panose="05000000000000000000" pitchFamily="2" charset="2"/>
              </a:rPr>
              <a:t>和</a:t>
            </a:r>
            <a:r>
              <a:rPr lang="en-US" altLang="zh-CN" kern="1200" dirty="0">
                <a:cs typeface="Calibri" panose="020F0502020204030204" pitchFamily="34" charset="0"/>
                <a:sym typeface="Wingdings" panose="05000000000000000000" pitchFamily="2" charset="2"/>
              </a:rPr>
              <a:t>B</a:t>
            </a:r>
            <a:r>
              <a:rPr lang="zh-CN" altLang="en-US" kern="1200" dirty="0">
                <a:cs typeface="Calibri" panose="020F0502020204030204" pitchFamily="34" charset="0"/>
                <a:sym typeface="Wingdings" panose="05000000000000000000" pitchFamily="2" charset="2"/>
              </a:rPr>
              <a:t>具有相同的</a:t>
            </a:r>
            <a:r>
              <a:rPr lang="en-US" altLang="zh-CN" kern="1200" dirty="0">
                <a:cs typeface="Calibri" panose="020F0502020204030204" pitchFamily="34" charset="0"/>
                <a:sym typeface="Wingdings" panose="05000000000000000000" pitchFamily="2" charset="2"/>
              </a:rPr>
              <a:t>index bits</a:t>
            </a:r>
            <a:r>
              <a:rPr lang="zh-CN" altLang="en-US" kern="1200" dirty="0">
                <a:cs typeface="Calibri" panose="020F0502020204030204" pitchFamily="34" charset="0"/>
                <a:sym typeface="Wingdings" panose="05000000000000000000" pitchFamily="2" charset="2"/>
              </a:rPr>
              <a:t>，不同的</a:t>
            </a:r>
            <a:r>
              <a:rPr lang="en-US" altLang="zh-CN" kern="1200" dirty="0">
                <a:cs typeface="Calibri" panose="020F0502020204030204" pitchFamily="34" charset="0"/>
                <a:sym typeface="Wingdings" panose="05000000000000000000" pitchFamily="2" charset="2"/>
              </a:rPr>
              <a:t>tag bits</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sym typeface="Wingdings" panose="05000000000000000000" pitchFamily="2" charset="2"/>
              </a:rPr>
              <a:t>访问</a:t>
            </a:r>
            <a:r>
              <a:rPr lang="en-US" altLang="zh-CN" kern="1200" dirty="0" smtClean="0">
                <a:cs typeface="Calibri" panose="020F0502020204030204" pitchFamily="34" charset="0"/>
                <a:sym typeface="Wingdings" panose="05000000000000000000" pitchFamily="2" charset="2"/>
              </a:rPr>
              <a:t>A</a:t>
            </a:r>
            <a:r>
              <a:rPr lang="en-US" altLang="zh-CN" kern="1200" dirty="0">
                <a:cs typeface="Calibri" panose="020F0502020204030204" pitchFamily="34" charset="0"/>
                <a:sym typeface="Wingdings" panose="05000000000000000000" pitchFamily="2" charset="2"/>
              </a:rPr>
              <a:t>, B, A, B, A, B, A, B, …  index</a:t>
            </a:r>
            <a:r>
              <a:rPr lang="zh-CN" altLang="en-US" kern="1200" dirty="0">
                <a:cs typeface="Calibri" panose="020F0502020204030204" pitchFamily="34" charset="0"/>
                <a:sym typeface="Wingdings" panose="05000000000000000000" pitchFamily="2" charset="2"/>
              </a:rPr>
              <a:t>相同会导致冲突</a:t>
            </a:r>
            <a:endParaRPr lang="en-US" altLang="zh-CN" kern="1200" dirty="0">
              <a:cs typeface="Calibri" panose="020F0502020204030204" pitchFamily="34" charset="0"/>
              <a:sym typeface="Wingdings" panose="05000000000000000000" pitchFamily="2" charset="2"/>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sym typeface="Wingdings" panose="05000000000000000000" pitchFamily="2" charset="2"/>
              </a:rPr>
              <a:t>所有的访问都是冲突失效 （</a:t>
            </a:r>
            <a:r>
              <a:rPr lang="en-US" altLang="zh-CN" kern="1200" dirty="0">
                <a:cs typeface="Calibri" panose="020F0502020204030204" pitchFamily="34" charset="0"/>
                <a:sym typeface="Wingdings" panose="05000000000000000000" pitchFamily="2" charset="2"/>
              </a:rPr>
              <a:t>conflict misses</a:t>
            </a:r>
            <a:r>
              <a:rPr lang="zh-CN" altLang="en-US" kern="1200" dirty="0">
                <a:cs typeface="Calibri" panose="020F0502020204030204" pitchFamily="34" charset="0"/>
                <a:sym typeface="Wingdings" panose="05000000000000000000" pitchFamily="2" charset="2"/>
              </a:rPr>
              <a:t>）</a:t>
            </a:r>
            <a:endParaRPr lang="en-US" altLang="zh-CN" kern="1200" dirty="0">
              <a:cs typeface="Calibri" panose="020F0502020204030204" pitchFamily="34" charset="0"/>
              <a:sym typeface="Wingdings" panose="05000000000000000000" pitchFamily="2" charset="2"/>
            </a:endParaRPr>
          </a:p>
          <a:p>
            <a:pPr>
              <a:spcBef>
                <a:spcPts val="600"/>
              </a:spcBef>
              <a:spcAft>
                <a:spcPts val="600"/>
              </a:spcAft>
            </a:pPr>
            <a:endParaRPr lang="en-US" altLang="zh-CN" dirty="0"/>
          </a:p>
        </p:txBody>
      </p:sp>
      <p:sp>
        <p:nvSpPr>
          <p:cNvPr id="3" name="云形标注 2"/>
          <p:cNvSpPr/>
          <p:nvPr/>
        </p:nvSpPr>
        <p:spPr>
          <a:xfrm>
            <a:off x="5562600" y="2057400"/>
            <a:ext cx="2880320" cy="792088"/>
          </a:xfrm>
          <a:prstGeom prst="cloudCallout">
            <a:avLst>
              <a:gd name="adj1" fmla="val -75572"/>
              <a:gd name="adj2" fmla="val 2078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What’s the problem?</a:t>
            </a:r>
            <a:endParaRPr lang="zh-CN" altLang="en-US" sz="2000" b="1" dirty="0"/>
          </a:p>
        </p:txBody>
      </p:sp>
      <p:sp>
        <p:nvSpPr>
          <p:cNvPr id="7" name="Title 1">
            <a:extLst>
              <a:ext uri="{FF2B5EF4-FFF2-40B4-BE49-F238E27FC236}">
                <a16:creationId xmlns:a16="http://schemas.microsoft.com/office/drawing/2014/main" id="{0CC58D34-16FF-492F-A3DD-B191675ABAAA}"/>
              </a:ext>
            </a:extLst>
          </p:cNvPr>
          <p:cNvSpPr txBox="1">
            <a:spLocks/>
          </p:cNvSpPr>
          <p:nvPr/>
        </p:nvSpPr>
        <p:spPr bwMode="auto">
          <a:xfrm>
            <a:off x="0" y="152400"/>
            <a:ext cx="91440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rgbClr val="00B0F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00B0F0"/>
                </a:solidFill>
                <a:latin typeface="Calibri" pitchFamily="34" charset="0"/>
              </a:defRPr>
            </a:lvl2pPr>
            <a:lvl3pPr algn="ctr" rtl="0" eaLnBrk="0" fontAlgn="base" hangingPunct="0">
              <a:spcBef>
                <a:spcPct val="0"/>
              </a:spcBef>
              <a:spcAft>
                <a:spcPct val="0"/>
              </a:spcAft>
              <a:defRPr sz="4400">
                <a:solidFill>
                  <a:srgbClr val="00B0F0"/>
                </a:solidFill>
                <a:latin typeface="Calibri" pitchFamily="34" charset="0"/>
              </a:defRPr>
            </a:lvl3pPr>
            <a:lvl4pPr algn="ctr" rtl="0" eaLnBrk="0" fontAlgn="base" hangingPunct="0">
              <a:spcBef>
                <a:spcPct val="0"/>
              </a:spcBef>
              <a:spcAft>
                <a:spcPct val="0"/>
              </a:spcAft>
              <a:defRPr sz="4400">
                <a:solidFill>
                  <a:srgbClr val="00B0F0"/>
                </a:solidFill>
                <a:latin typeface="Calibri" pitchFamily="34" charset="0"/>
              </a:defRPr>
            </a:lvl4pPr>
            <a:lvl5pPr algn="ct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zh-CN" altLang="en-US" dirty="0">
                <a:solidFill>
                  <a:srgbClr val="336699"/>
                </a:solidFill>
                <a:latin typeface="Tw Cen MT"/>
                <a:cs typeface="Calibri" panose="020F0502020204030204" pitchFamily="34" charset="0"/>
              </a:rPr>
              <a:t>直接相联缓存</a:t>
            </a:r>
            <a:endParaRPr lang="en-US" altLang="zh-CN" dirty="0">
              <a:solidFill>
                <a:srgbClr val="336699"/>
              </a:solidFill>
              <a:latin typeface="Tw Cen MT"/>
              <a:cs typeface="Calibri" panose="020F0502020204030204" pitchFamily="34" charset="0"/>
            </a:endParaRPr>
          </a:p>
        </p:txBody>
      </p:sp>
      <p:sp>
        <p:nvSpPr>
          <p:cNvPr id="6" name="灯片编号占位符 5">
            <a:extLst>
              <a:ext uri="{FF2B5EF4-FFF2-40B4-BE49-F238E27FC236}">
                <a16:creationId xmlns:a16="http://schemas.microsoft.com/office/drawing/2014/main" id="{427B55BE-4E78-4C66-9111-044D40A5145C}"/>
              </a:ext>
            </a:extLst>
          </p:cNvPr>
          <p:cNvSpPr>
            <a:spLocks noGrp="1"/>
          </p:cNvSpPr>
          <p:nvPr>
            <p:ph type="sldNum" sz="quarter" idx="12"/>
          </p:nvPr>
        </p:nvSpPr>
        <p:spPr/>
        <p:txBody>
          <a:bodyPr/>
          <a:lstStyle/>
          <a:p>
            <a:fld id="{281828B1-9571-413B-8DF6-88C4749FAF08}" type="slidenum">
              <a:rPr lang="en-US" altLang="en-US" smtClean="0"/>
              <a:pPr/>
              <a:t>4</a:t>
            </a:fld>
            <a:endParaRPr lang="en-US" altLang="en-US"/>
          </a:p>
        </p:txBody>
      </p:sp>
    </p:spTree>
    <p:extLst>
      <p:ext uri="{BB962C8B-B14F-4D97-AF65-F5344CB8AC3E}">
        <p14:creationId xmlns:p14="http://schemas.microsoft.com/office/powerpoint/2010/main" val="2767960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04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16632"/>
            <a:ext cx="8229600" cy="922114"/>
          </a:xfrm>
        </p:spPr>
        <p:txBody>
          <a:bodyPr/>
          <a:lstStyle/>
          <a:p>
            <a:r>
              <a:rPr lang="zh-CN" altLang="en-US" dirty="0"/>
              <a:t>组相联映射</a:t>
            </a:r>
            <a:endParaRPr lang="en-US" altLang="zh-CN" dirty="0"/>
          </a:p>
        </p:txBody>
      </p:sp>
      <p:sp>
        <p:nvSpPr>
          <p:cNvPr id="84994"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400" dirty="0"/>
              <a:t>地址</a:t>
            </a:r>
            <a:r>
              <a:rPr lang="en-US" altLang="zh-CN" sz="2400" dirty="0"/>
              <a:t>0</a:t>
            </a:r>
            <a:r>
              <a:rPr lang="zh-CN" altLang="en-US" sz="2400" dirty="0"/>
              <a:t>和</a:t>
            </a:r>
            <a:r>
              <a:rPr lang="en-US" altLang="zh-CN" sz="2400" dirty="0"/>
              <a:t>8</a:t>
            </a:r>
            <a:r>
              <a:rPr lang="zh-CN" altLang="en-US" sz="2400" dirty="0"/>
              <a:t>在上述直接相联缓存里总是冲突</a:t>
            </a:r>
            <a:endParaRPr lang="en-US" altLang="zh-CN" sz="2400" dirty="0"/>
          </a:p>
          <a:p>
            <a:pPr>
              <a:spcBef>
                <a:spcPts val="600"/>
              </a:spcBef>
              <a:spcAft>
                <a:spcPts val="600"/>
              </a:spcAft>
            </a:pPr>
            <a:r>
              <a:rPr lang="zh-CN" altLang="en-US" sz="2400" dirty="0"/>
              <a:t>与其使用</a:t>
            </a:r>
            <a:r>
              <a:rPr lang="en-US" altLang="zh-CN" sz="2400" dirty="0"/>
              <a:t>1</a:t>
            </a:r>
            <a:r>
              <a:rPr lang="zh-CN" altLang="en-US" sz="2400" dirty="0"/>
              <a:t>列</a:t>
            </a:r>
            <a:r>
              <a:rPr lang="en-US" altLang="zh-CN" sz="2400" dirty="0"/>
              <a:t>8</a:t>
            </a:r>
            <a:r>
              <a:rPr lang="zh-CN" altLang="en-US" sz="2400" dirty="0"/>
              <a:t>个块的结构</a:t>
            </a:r>
            <a:r>
              <a:rPr lang="en-US" altLang="zh-CN" sz="2400" dirty="0"/>
              <a:t>, </a:t>
            </a:r>
            <a:r>
              <a:rPr lang="zh-CN" altLang="en-US" sz="2400" dirty="0"/>
              <a:t>不如使用</a:t>
            </a:r>
            <a:r>
              <a:rPr lang="en-US" altLang="zh-CN" sz="2400" dirty="0"/>
              <a:t>2</a:t>
            </a:r>
            <a:r>
              <a:rPr lang="zh-CN" altLang="en-US" sz="2400" dirty="0"/>
              <a:t>列结构</a:t>
            </a:r>
            <a:endParaRPr lang="en-US" altLang="zh-CN" sz="24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pPr lvl="4"/>
            <a:endParaRPr lang="en-US" altLang="zh-CN" sz="1400" dirty="0"/>
          </a:p>
        </p:txBody>
      </p:sp>
      <p:sp>
        <p:nvSpPr>
          <p:cNvPr id="84996" name="Rectangle 5"/>
          <p:cNvSpPr>
            <a:spLocks noChangeArrowheads="1"/>
          </p:cNvSpPr>
          <p:nvPr/>
        </p:nvSpPr>
        <p:spPr bwMode="auto">
          <a:xfrm>
            <a:off x="941388" y="262572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4997" name="Rectangle 6"/>
          <p:cNvSpPr>
            <a:spLocks noChangeArrowheads="1"/>
          </p:cNvSpPr>
          <p:nvPr/>
        </p:nvSpPr>
        <p:spPr bwMode="auto">
          <a:xfrm>
            <a:off x="94138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4998" name="Rectangle 7"/>
          <p:cNvSpPr>
            <a:spLocks noChangeArrowheads="1"/>
          </p:cNvSpPr>
          <p:nvPr/>
        </p:nvSpPr>
        <p:spPr bwMode="auto">
          <a:xfrm>
            <a:off x="94138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4999" name="Rectangle 8"/>
          <p:cNvSpPr>
            <a:spLocks noChangeArrowheads="1"/>
          </p:cNvSpPr>
          <p:nvPr/>
        </p:nvSpPr>
        <p:spPr bwMode="auto">
          <a:xfrm>
            <a:off x="94138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0" name="Rectangle 9"/>
          <p:cNvSpPr>
            <a:spLocks noChangeArrowheads="1"/>
          </p:cNvSpPr>
          <p:nvPr/>
        </p:nvSpPr>
        <p:spPr bwMode="auto">
          <a:xfrm>
            <a:off x="2566988" y="2630488"/>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1" name="Rectangle 10"/>
          <p:cNvSpPr>
            <a:spLocks noChangeArrowheads="1"/>
          </p:cNvSpPr>
          <p:nvPr/>
        </p:nvSpPr>
        <p:spPr bwMode="auto">
          <a:xfrm>
            <a:off x="256698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2" name="Rectangle 11"/>
          <p:cNvSpPr>
            <a:spLocks noChangeArrowheads="1"/>
          </p:cNvSpPr>
          <p:nvPr/>
        </p:nvSpPr>
        <p:spPr bwMode="auto">
          <a:xfrm>
            <a:off x="256698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3" name="Rectangle 12"/>
          <p:cNvSpPr>
            <a:spLocks noChangeArrowheads="1"/>
          </p:cNvSpPr>
          <p:nvPr/>
        </p:nvSpPr>
        <p:spPr bwMode="auto">
          <a:xfrm>
            <a:off x="256698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4" name="TextBox 13"/>
          <p:cNvSpPr txBox="1">
            <a:spLocks noChangeArrowheads="1"/>
          </p:cNvSpPr>
          <p:nvPr/>
        </p:nvSpPr>
        <p:spPr bwMode="auto">
          <a:xfrm>
            <a:off x="1879600" y="209232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Tag store</a:t>
            </a:r>
          </a:p>
        </p:txBody>
      </p:sp>
      <p:sp>
        <p:nvSpPr>
          <p:cNvPr id="85005" name="Rectangle 15"/>
          <p:cNvSpPr>
            <a:spLocks noChangeArrowheads="1"/>
          </p:cNvSpPr>
          <p:nvPr/>
        </p:nvSpPr>
        <p:spPr bwMode="auto">
          <a:xfrm>
            <a:off x="5070475" y="2619375"/>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6" name="Rectangle 16"/>
          <p:cNvSpPr>
            <a:spLocks noChangeArrowheads="1"/>
          </p:cNvSpPr>
          <p:nvPr/>
        </p:nvSpPr>
        <p:spPr bwMode="auto">
          <a:xfrm>
            <a:off x="5070475" y="2789238"/>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7" name="Rectangle 17"/>
          <p:cNvSpPr>
            <a:spLocks noChangeArrowheads="1"/>
          </p:cNvSpPr>
          <p:nvPr/>
        </p:nvSpPr>
        <p:spPr bwMode="auto">
          <a:xfrm>
            <a:off x="5070475" y="2955925"/>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8" name="Rectangle 18"/>
          <p:cNvSpPr>
            <a:spLocks noChangeArrowheads="1"/>
          </p:cNvSpPr>
          <p:nvPr/>
        </p:nvSpPr>
        <p:spPr bwMode="auto">
          <a:xfrm>
            <a:off x="5070475" y="3122613"/>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09" name="Rectangle 19"/>
          <p:cNvSpPr>
            <a:spLocks noChangeArrowheads="1"/>
          </p:cNvSpPr>
          <p:nvPr/>
        </p:nvSpPr>
        <p:spPr bwMode="auto">
          <a:xfrm>
            <a:off x="6777038" y="2630488"/>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0" name="Rectangle 20"/>
          <p:cNvSpPr>
            <a:spLocks noChangeArrowheads="1"/>
          </p:cNvSpPr>
          <p:nvPr/>
        </p:nvSpPr>
        <p:spPr bwMode="auto">
          <a:xfrm>
            <a:off x="677703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1" name="Rectangle 21"/>
          <p:cNvSpPr>
            <a:spLocks noChangeArrowheads="1"/>
          </p:cNvSpPr>
          <p:nvPr/>
        </p:nvSpPr>
        <p:spPr bwMode="auto">
          <a:xfrm>
            <a:off x="677703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2" name="Rectangle 22"/>
          <p:cNvSpPr>
            <a:spLocks noChangeArrowheads="1"/>
          </p:cNvSpPr>
          <p:nvPr/>
        </p:nvSpPr>
        <p:spPr bwMode="auto">
          <a:xfrm>
            <a:off x="677703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3" name="TextBox 23"/>
          <p:cNvSpPr txBox="1">
            <a:spLocks noChangeArrowheads="1"/>
          </p:cNvSpPr>
          <p:nvPr/>
        </p:nvSpPr>
        <p:spPr bwMode="auto">
          <a:xfrm>
            <a:off x="5924550" y="2092325"/>
            <a:ext cx="1247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 store</a:t>
            </a:r>
          </a:p>
        </p:txBody>
      </p:sp>
      <p:sp>
        <p:nvSpPr>
          <p:cNvPr id="85014" name="TextBox 24"/>
          <p:cNvSpPr txBox="1">
            <a:spLocks noChangeArrowheads="1"/>
          </p:cNvSpPr>
          <p:nvPr/>
        </p:nvSpPr>
        <p:spPr bwMode="auto">
          <a:xfrm>
            <a:off x="2627313" y="3087688"/>
            <a:ext cx="287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V</a:t>
            </a:r>
          </a:p>
        </p:txBody>
      </p:sp>
      <p:sp>
        <p:nvSpPr>
          <p:cNvPr id="85015" name="TextBox 25"/>
          <p:cNvSpPr txBox="1">
            <a:spLocks noChangeArrowheads="1"/>
          </p:cNvSpPr>
          <p:nvPr/>
        </p:nvSpPr>
        <p:spPr bwMode="auto">
          <a:xfrm>
            <a:off x="3240088" y="3078163"/>
            <a:ext cx="3984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tag</a:t>
            </a:r>
          </a:p>
        </p:txBody>
      </p:sp>
      <p:sp>
        <p:nvSpPr>
          <p:cNvPr id="85016" name="Rectangle 26"/>
          <p:cNvSpPr>
            <a:spLocks noChangeArrowheads="1"/>
          </p:cNvSpPr>
          <p:nvPr/>
        </p:nvSpPr>
        <p:spPr bwMode="auto">
          <a:xfrm>
            <a:off x="3013075" y="371157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17" name="TextBox 27"/>
          <p:cNvSpPr txBox="1">
            <a:spLocks noChangeArrowheads="1"/>
          </p:cNvSpPr>
          <p:nvPr/>
        </p:nvSpPr>
        <p:spPr bwMode="auto">
          <a:xfrm>
            <a:off x="3111500" y="36877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5018" name="Straight Arrow Connector 28"/>
          <p:cNvCxnSpPr>
            <a:cxnSpLocks noChangeShapeType="1"/>
          </p:cNvCxnSpPr>
          <p:nvPr/>
        </p:nvCxnSpPr>
        <p:spPr bwMode="auto">
          <a:xfrm rot="5400000">
            <a:off x="3141662" y="3506788"/>
            <a:ext cx="4175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19" name="Straight Arrow Connector 29"/>
          <p:cNvCxnSpPr>
            <a:cxnSpLocks noChangeShapeType="1"/>
          </p:cNvCxnSpPr>
          <p:nvPr/>
        </p:nvCxnSpPr>
        <p:spPr bwMode="auto">
          <a:xfrm>
            <a:off x="2770188" y="3290888"/>
            <a:ext cx="469900" cy="4254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0" name="Straight Arrow Connector 30"/>
          <p:cNvCxnSpPr>
            <a:cxnSpLocks noChangeShapeType="1"/>
          </p:cNvCxnSpPr>
          <p:nvPr/>
        </p:nvCxnSpPr>
        <p:spPr bwMode="auto">
          <a:xfrm rot="5400000">
            <a:off x="7287419" y="35107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1" name="Straight Connector 31"/>
          <p:cNvCxnSpPr>
            <a:cxnSpLocks noChangeShapeType="1"/>
          </p:cNvCxnSpPr>
          <p:nvPr/>
        </p:nvCxnSpPr>
        <p:spPr bwMode="auto">
          <a:xfrm rot="5400000">
            <a:off x="2674144" y="2959894"/>
            <a:ext cx="6762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22" name="TextBox 33"/>
          <p:cNvSpPr txBox="1">
            <a:spLocks noChangeArrowheads="1"/>
          </p:cNvSpPr>
          <p:nvPr/>
        </p:nvSpPr>
        <p:spPr bwMode="auto">
          <a:xfrm>
            <a:off x="1063625" y="3086100"/>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V</a:t>
            </a:r>
          </a:p>
        </p:txBody>
      </p:sp>
      <p:sp>
        <p:nvSpPr>
          <p:cNvPr id="85023" name="TextBox 34"/>
          <p:cNvSpPr txBox="1">
            <a:spLocks noChangeArrowheads="1"/>
          </p:cNvSpPr>
          <p:nvPr/>
        </p:nvSpPr>
        <p:spPr bwMode="auto">
          <a:xfrm>
            <a:off x="1676400" y="3076575"/>
            <a:ext cx="39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cs typeface="Arial" panose="020B0604020202020204" pitchFamily="34" charset="0"/>
              </a:rPr>
              <a:t>tag</a:t>
            </a:r>
          </a:p>
        </p:txBody>
      </p:sp>
      <p:sp>
        <p:nvSpPr>
          <p:cNvPr id="85024" name="Rectangle 35"/>
          <p:cNvSpPr>
            <a:spLocks noChangeArrowheads="1"/>
          </p:cNvSpPr>
          <p:nvPr/>
        </p:nvSpPr>
        <p:spPr bwMode="auto">
          <a:xfrm>
            <a:off x="1449388" y="37084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25" name="TextBox 36"/>
          <p:cNvSpPr txBox="1">
            <a:spLocks noChangeArrowheads="1"/>
          </p:cNvSpPr>
          <p:nvPr/>
        </p:nvSpPr>
        <p:spPr bwMode="auto">
          <a:xfrm>
            <a:off x="1547813" y="36861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5026" name="Straight Arrow Connector 37"/>
          <p:cNvCxnSpPr>
            <a:cxnSpLocks noChangeShapeType="1"/>
          </p:cNvCxnSpPr>
          <p:nvPr/>
        </p:nvCxnSpPr>
        <p:spPr bwMode="auto">
          <a:xfrm rot="5400000">
            <a:off x="1577182" y="350440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7" name="Straight Arrow Connector 38"/>
          <p:cNvCxnSpPr>
            <a:cxnSpLocks noChangeShapeType="1"/>
          </p:cNvCxnSpPr>
          <p:nvPr/>
        </p:nvCxnSpPr>
        <p:spPr bwMode="auto">
          <a:xfrm>
            <a:off x="1206500" y="3289300"/>
            <a:ext cx="469900" cy="4238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8" name="Straight Connector 39"/>
          <p:cNvCxnSpPr>
            <a:cxnSpLocks noChangeShapeType="1"/>
          </p:cNvCxnSpPr>
          <p:nvPr/>
        </p:nvCxnSpPr>
        <p:spPr bwMode="auto">
          <a:xfrm rot="5400000">
            <a:off x="1109662" y="2957513"/>
            <a:ext cx="677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29" name="Rectangle 40"/>
          <p:cNvSpPr>
            <a:spLocks noChangeArrowheads="1"/>
          </p:cNvSpPr>
          <p:nvPr/>
        </p:nvSpPr>
        <p:spPr bwMode="auto">
          <a:xfrm>
            <a:off x="909638" y="5710238"/>
            <a:ext cx="1477962"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30" name="TextBox 41"/>
          <p:cNvSpPr txBox="1">
            <a:spLocks noChangeArrowheads="1"/>
          </p:cNvSpPr>
          <p:nvPr/>
        </p:nvSpPr>
        <p:spPr bwMode="auto">
          <a:xfrm>
            <a:off x="1136650" y="4989513"/>
            <a:ext cx="1030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Address</a:t>
            </a:r>
          </a:p>
        </p:txBody>
      </p:sp>
      <p:cxnSp>
        <p:nvCxnSpPr>
          <p:cNvPr id="85031" name="Straight Connector 42"/>
          <p:cNvCxnSpPr>
            <a:cxnSpLocks noChangeShapeType="1"/>
          </p:cNvCxnSpPr>
          <p:nvPr/>
        </p:nvCxnSpPr>
        <p:spPr bwMode="auto">
          <a:xfrm rot="5400000">
            <a:off x="1681163" y="5876925"/>
            <a:ext cx="331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5032" name="Straight Connector 43"/>
          <p:cNvCxnSpPr>
            <a:cxnSpLocks noChangeShapeType="1"/>
          </p:cNvCxnSpPr>
          <p:nvPr/>
        </p:nvCxnSpPr>
        <p:spPr bwMode="auto">
          <a:xfrm rot="5400000">
            <a:off x="1143794" y="5876132"/>
            <a:ext cx="3333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33" name="TextBox 44"/>
          <p:cNvSpPr txBox="1">
            <a:spLocks noChangeArrowheads="1"/>
          </p:cNvSpPr>
          <p:nvPr/>
        </p:nvSpPr>
        <p:spPr bwMode="auto">
          <a:xfrm>
            <a:off x="804863" y="5359400"/>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tag</a:t>
            </a:r>
          </a:p>
        </p:txBody>
      </p:sp>
      <p:sp>
        <p:nvSpPr>
          <p:cNvPr id="85034" name="TextBox 45"/>
          <p:cNvSpPr txBox="1">
            <a:spLocks noChangeArrowheads="1"/>
          </p:cNvSpPr>
          <p:nvPr/>
        </p:nvSpPr>
        <p:spPr bwMode="auto">
          <a:xfrm>
            <a:off x="1265238" y="5373688"/>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index</a:t>
            </a:r>
          </a:p>
        </p:txBody>
      </p:sp>
      <p:sp>
        <p:nvSpPr>
          <p:cNvPr id="85035" name="TextBox 46"/>
          <p:cNvSpPr txBox="1">
            <a:spLocks noChangeArrowheads="1"/>
          </p:cNvSpPr>
          <p:nvPr/>
        </p:nvSpPr>
        <p:spPr bwMode="auto">
          <a:xfrm>
            <a:off x="1878013" y="5373688"/>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sp>
        <p:nvSpPr>
          <p:cNvPr id="85036" name="TextBox 47"/>
          <p:cNvSpPr txBox="1">
            <a:spLocks noChangeArrowheads="1"/>
          </p:cNvSpPr>
          <p:nvPr/>
        </p:nvSpPr>
        <p:spPr bwMode="auto">
          <a:xfrm>
            <a:off x="1846263" y="5710238"/>
            <a:ext cx="611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3 bits</a:t>
            </a:r>
          </a:p>
        </p:txBody>
      </p:sp>
      <p:sp>
        <p:nvSpPr>
          <p:cNvPr id="85037" name="TextBox 48"/>
          <p:cNvSpPr txBox="1">
            <a:spLocks noChangeArrowheads="1"/>
          </p:cNvSpPr>
          <p:nvPr/>
        </p:nvSpPr>
        <p:spPr bwMode="auto">
          <a:xfrm>
            <a:off x="1311275" y="5708650"/>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2 bits</a:t>
            </a:r>
          </a:p>
        </p:txBody>
      </p:sp>
      <p:sp>
        <p:nvSpPr>
          <p:cNvPr id="85038" name="TextBox 49"/>
          <p:cNvSpPr txBox="1">
            <a:spLocks noChangeArrowheads="1"/>
          </p:cNvSpPr>
          <p:nvPr/>
        </p:nvSpPr>
        <p:spPr bwMode="auto">
          <a:xfrm>
            <a:off x="909638" y="5726113"/>
            <a:ext cx="382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3b</a:t>
            </a:r>
          </a:p>
        </p:txBody>
      </p:sp>
      <p:sp>
        <p:nvSpPr>
          <p:cNvPr id="85039" name="Rectangle 50"/>
          <p:cNvSpPr>
            <a:spLocks noChangeArrowheads="1"/>
          </p:cNvSpPr>
          <p:nvPr/>
        </p:nvSpPr>
        <p:spPr bwMode="auto">
          <a:xfrm>
            <a:off x="2798763" y="44005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5040" name="TextBox 51"/>
          <p:cNvSpPr txBox="1">
            <a:spLocks noChangeArrowheads="1"/>
          </p:cNvSpPr>
          <p:nvPr/>
        </p:nvSpPr>
        <p:spPr bwMode="auto">
          <a:xfrm>
            <a:off x="2809875" y="4400550"/>
            <a:ext cx="673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a:cs typeface="Arial" panose="020B0604020202020204" pitchFamily="34" charset="0"/>
              </a:rPr>
              <a:t>Logic</a:t>
            </a:r>
          </a:p>
        </p:txBody>
      </p:sp>
      <p:cxnSp>
        <p:nvCxnSpPr>
          <p:cNvPr id="85041" name="Straight Arrow Connector 53"/>
          <p:cNvCxnSpPr>
            <a:cxnSpLocks noChangeShapeType="1"/>
            <a:endCxn id="85040" idx="1"/>
          </p:cNvCxnSpPr>
          <p:nvPr/>
        </p:nvCxnSpPr>
        <p:spPr bwMode="auto">
          <a:xfrm>
            <a:off x="2074863" y="4046538"/>
            <a:ext cx="735012" cy="523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2" name="Straight Arrow Connector 55"/>
          <p:cNvCxnSpPr>
            <a:cxnSpLocks noChangeShapeType="1"/>
            <a:endCxn id="85040" idx="0"/>
          </p:cNvCxnSpPr>
          <p:nvPr/>
        </p:nvCxnSpPr>
        <p:spPr bwMode="auto">
          <a:xfrm rot="10800000" flipV="1">
            <a:off x="3146425" y="4046538"/>
            <a:ext cx="441325" cy="3540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3" name="Straight Arrow Connector 59"/>
          <p:cNvCxnSpPr>
            <a:cxnSpLocks noChangeShapeType="1"/>
          </p:cNvCxnSpPr>
          <p:nvPr/>
        </p:nvCxnSpPr>
        <p:spPr bwMode="auto">
          <a:xfrm rot="5400000">
            <a:off x="5714207" y="350123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44" name="Freeform 48"/>
          <p:cNvSpPr>
            <a:spLocks/>
          </p:cNvSpPr>
          <p:nvPr/>
        </p:nvSpPr>
        <p:spPr bwMode="auto">
          <a:xfrm>
            <a:off x="5649913" y="3721100"/>
            <a:ext cx="21272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45" name="Text Box 61"/>
          <p:cNvSpPr txBox="1">
            <a:spLocks noChangeArrowheads="1"/>
          </p:cNvSpPr>
          <p:nvPr/>
        </p:nvSpPr>
        <p:spPr bwMode="auto">
          <a:xfrm>
            <a:off x="6427788" y="3719513"/>
            <a:ext cx="698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5046" name="Straight Arrow Connector 63"/>
          <p:cNvCxnSpPr>
            <a:cxnSpLocks noChangeShapeType="1"/>
            <a:stCxn id="85040" idx="3"/>
          </p:cNvCxnSpPr>
          <p:nvPr/>
        </p:nvCxnSpPr>
        <p:spPr bwMode="auto">
          <a:xfrm flipV="1">
            <a:off x="3482975" y="3897313"/>
            <a:ext cx="2441575" cy="67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7" name="Straight Arrow Connector 66"/>
          <p:cNvCxnSpPr>
            <a:cxnSpLocks noChangeShapeType="1"/>
          </p:cNvCxnSpPr>
          <p:nvPr/>
        </p:nvCxnSpPr>
        <p:spPr bwMode="auto">
          <a:xfrm rot="5400000">
            <a:off x="6560344" y="4256881"/>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48" name="Freeform 48"/>
          <p:cNvSpPr>
            <a:spLocks/>
          </p:cNvSpPr>
          <p:nvPr/>
        </p:nvSpPr>
        <p:spPr bwMode="auto">
          <a:xfrm>
            <a:off x="5878513" y="4500563"/>
            <a:ext cx="17970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49" name="Text Box 61"/>
          <p:cNvSpPr txBox="1">
            <a:spLocks noChangeArrowheads="1"/>
          </p:cNvSpPr>
          <p:nvPr/>
        </p:nvSpPr>
        <p:spPr bwMode="auto">
          <a:xfrm>
            <a:off x="6426200" y="447516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5050" name="Straight Arrow Connector 69"/>
          <p:cNvCxnSpPr>
            <a:cxnSpLocks noChangeShapeType="1"/>
          </p:cNvCxnSpPr>
          <p:nvPr/>
        </p:nvCxnSpPr>
        <p:spPr bwMode="auto">
          <a:xfrm rot="10800000">
            <a:off x="7446963" y="4660900"/>
            <a:ext cx="523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51" name="TextBox 70"/>
          <p:cNvSpPr txBox="1">
            <a:spLocks noChangeArrowheads="1"/>
          </p:cNvSpPr>
          <p:nvPr/>
        </p:nvSpPr>
        <p:spPr bwMode="auto">
          <a:xfrm>
            <a:off x="7613650" y="4352925"/>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cxnSp>
        <p:nvCxnSpPr>
          <p:cNvPr id="85052" name="Straight Arrow Connector 71"/>
          <p:cNvCxnSpPr>
            <a:cxnSpLocks noChangeShapeType="1"/>
          </p:cNvCxnSpPr>
          <p:nvPr/>
        </p:nvCxnSpPr>
        <p:spPr bwMode="auto">
          <a:xfrm rot="5400000">
            <a:off x="6559551" y="5029200"/>
            <a:ext cx="4175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73" name="TextBox 72"/>
          <p:cNvSpPr txBox="1">
            <a:spLocks noChangeArrowheads="1"/>
          </p:cNvSpPr>
          <p:nvPr/>
        </p:nvSpPr>
        <p:spPr bwMode="auto">
          <a:xfrm>
            <a:off x="3390900" y="5540375"/>
            <a:ext cx="558197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关键想法</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使用组的概念来设计相联存储</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可以更好地容纳冲突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较少的冲突缺失</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更加复杂，访问速度变慢，</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tag</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所需存储增加</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Rounded Rectangle 73"/>
          <p:cNvSpPr>
            <a:spLocks noChangeArrowheads="1"/>
          </p:cNvSpPr>
          <p:nvPr/>
        </p:nvSpPr>
        <p:spPr bwMode="auto">
          <a:xfrm>
            <a:off x="804863" y="2619375"/>
            <a:ext cx="3351212" cy="17780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75" name="TextBox 74"/>
          <p:cNvSpPr txBox="1">
            <a:spLocks noChangeArrowheads="1"/>
          </p:cNvSpPr>
          <p:nvPr/>
        </p:nvSpPr>
        <p:spPr bwMode="auto">
          <a:xfrm>
            <a:off x="36513" y="252571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solidFill>
                  <a:srgbClr val="FF0000"/>
                </a:solidFill>
                <a:cs typeface="Arial" panose="020B0604020202020204" pitchFamily="34" charset="0"/>
              </a:rPr>
              <a:t>SET</a:t>
            </a:r>
          </a:p>
        </p:txBody>
      </p:sp>
      <p:sp>
        <p:nvSpPr>
          <p:cNvPr id="76" name="Rounded Rectangle 75"/>
          <p:cNvSpPr>
            <a:spLocks noChangeArrowheads="1"/>
          </p:cNvSpPr>
          <p:nvPr/>
        </p:nvSpPr>
        <p:spPr bwMode="auto">
          <a:xfrm>
            <a:off x="4986338" y="2619375"/>
            <a:ext cx="3351212" cy="17780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cxnSp>
        <p:nvCxnSpPr>
          <p:cNvPr id="85057" name="Straight Arrow Connector 68"/>
          <p:cNvCxnSpPr>
            <a:cxnSpLocks noChangeShapeType="1"/>
          </p:cNvCxnSpPr>
          <p:nvPr/>
        </p:nvCxnSpPr>
        <p:spPr bwMode="auto">
          <a:xfrm rot="16200000" flipH="1">
            <a:off x="2979738" y="4870450"/>
            <a:ext cx="265112"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58" name="TextBox 69"/>
          <p:cNvSpPr txBox="1">
            <a:spLocks noChangeArrowheads="1"/>
          </p:cNvSpPr>
          <p:nvPr/>
        </p:nvSpPr>
        <p:spPr bwMode="auto">
          <a:xfrm>
            <a:off x="3230563" y="4873625"/>
            <a:ext cx="59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Hit?</a:t>
            </a:r>
          </a:p>
        </p:txBody>
      </p:sp>
      <p:sp>
        <p:nvSpPr>
          <p:cNvPr id="5" name="灯片编号占位符 4">
            <a:extLst>
              <a:ext uri="{FF2B5EF4-FFF2-40B4-BE49-F238E27FC236}">
                <a16:creationId xmlns:a16="http://schemas.microsoft.com/office/drawing/2014/main" id="{8A754728-C6A2-4FBC-BFE1-A46C2141DC6C}"/>
              </a:ext>
            </a:extLst>
          </p:cNvPr>
          <p:cNvSpPr>
            <a:spLocks noGrp="1"/>
          </p:cNvSpPr>
          <p:nvPr>
            <p:ph type="sldNum" sz="quarter" idx="12"/>
          </p:nvPr>
        </p:nvSpPr>
        <p:spPr/>
        <p:txBody>
          <a:bodyPr/>
          <a:lstStyle/>
          <a:p>
            <a:fld id="{281828B1-9571-413B-8DF6-88C4749FAF08}" type="slidenum">
              <a:rPr lang="en-US" altLang="en-US" smtClean="0"/>
              <a:pPr/>
              <a:t>5</a:t>
            </a:fld>
            <a:endParaRPr lang="en-US" altLang="en-US"/>
          </a:p>
        </p:txBody>
      </p:sp>
    </p:spTree>
    <p:extLst>
      <p:ext uri="{BB962C8B-B14F-4D97-AF65-F5344CB8AC3E}">
        <p14:creationId xmlns:p14="http://schemas.microsoft.com/office/powerpoint/2010/main" val="2850741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0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0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0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0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03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9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9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99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9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00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0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0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00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0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0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50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0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0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0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50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0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0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500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500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50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0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50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0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501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501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50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02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502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502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02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503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50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50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50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50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505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8504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8502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504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504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5045"/>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8504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504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504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505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505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505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animBg="1"/>
      <p:bldP spid="84998" grpId="0" animBg="1"/>
      <p:bldP spid="84999" grpId="0" animBg="1"/>
      <p:bldP spid="85000" grpId="0" animBg="1"/>
      <p:bldP spid="85001" grpId="0" animBg="1"/>
      <p:bldP spid="85002" grpId="0" animBg="1"/>
      <p:bldP spid="85003" grpId="0" animBg="1"/>
      <p:bldP spid="85004" grpId="0"/>
      <p:bldP spid="85005" grpId="0" animBg="1"/>
      <p:bldP spid="85006" grpId="0" animBg="1"/>
      <p:bldP spid="85007" grpId="0" animBg="1"/>
      <p:bldP spid="85008" grpId="0" animBg="1"/>
      <p:bldP spid="85009" grpId="0" animBg="1"/>
      <p:bldP spid="85010" grpId="0" animBg="1"/>
      <p:bldP spid="85011" grpId="0" animBg="1"/>
      <p:bldP spid="85012" grpId="0" animBg="1"/>
      <p:bldP spid="85013" grpId="0"/>
      <p:bldP spid="85014" grpId="0"/>
      <p:bldP spid="85015" grpId="0"/>
      <p:bldP spid="85016" grpId="0" animBg="1"/>
      <p:bldP spid="85017" grpId="0"/>
      <p:bldP spid="85022" grpId="0"/>
      <p:bldP spid="85023" grpId="0"/>
      <p:bldP spid="85024" grpId="0" animBg="1"/>
      <p:bldP spid="85025" grpId="0"/>
      <p:bldP spid="85029" grpId="0" animBg="1"/>
      <p:bldP spid="85030" grpId="0"/>
      <p:bldP spid="85033" grpId="0"/>
      <p:bldP spid="85034" grpId="0"/>
      <p:bldP spid="85035" grpId="0"/>
      <p:bldP spid="85036" grpId="0"/>
      <p:bldP spid="85037" grpId="0"/>
      <p:bldP spid="85038" grpId="0"/>
      <p:bldP spid="85039" grpId="0" animBg="1"/>
      <p:bldP spid="85040" grpId="0"/>
      <p:bldP spid="85045" grpId="0"/>
      <p:bldP spid="85049" grpId="0"/>
      <p:bldP spid="85051" grpId="0"/>
      <p:bldP spid="74" grpId="0" animBg="1"/>
      <p:bldP spid="75" grpId="0"/>
      <p:bldP spid="76" grpId="0" animBg="1"/>
      <p:bldP spid="850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457200" y="116632"/>
            <a:ext cx="8229600" cy="922114"/>
          </a:xfrm>
        </p:spPr>
        <p:txBody>
          <a:bodyPr/>
          <a:lstStyle/>
          <a:p>
            <a:r>
              <a:rPr lang="zh-CN" altLang="en-US" dirty="0"/>
              <a:t>提高相联度</a:t>
            </a:r>
            <a:endParaRPr lang="en-US" altLang="zh-CN" dirty="0"/>
          </a:p>
        </p:txBody>
      </p:sp>
      <p:sp>
        <p:nvSpPr>
          <p:cNvPr id="86018" name="Content Placeholder 2"/>
          <p:cNvSpPr>
            <a:spLocks noGrp="1"/>
          </p:cNvSpPr>
          <p:nvPr>
            <p:ph idx="1"/>
          </p:nvPr>
        </p:nvSpPr>
        <p:spPr>
          <a:xfrm>
            <a:off x="457200" y="1033562"/>
            <a:ext cx="8229600" cy="5519638"/>
          </a:xfrm>
        </p:spPr>
        <p:txBody>
          <a:bodyPr/>
          <a:lstStyle/>
          <a:p>
            <a:r>
              <a:rPr lang="en-US" altLang="zh-CN" dirty="0"/>
              <a:t>4-</a:t>
            </a:r>
            <a:r>
              <a:rPr lang="zh-CN" altLang="en-US" dirty="0"/>
              <a:t>路组相联</a:t>
            </a:r>
            <a:endParaRPr lang="en-US" altLang="zh-CN" dirty="0"/>
          </a:p>
          <a:p>
            <a:endParaRPr lang="en-US" altLang="zh-CN" dirty="0"/>
          </a:p>
          <a:p>
            <a:endParaRPr lang="en-US" altLang="zh-CN" dirty="0"/>
          </a:p>
          <a:p>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sz="2000" dirty="0"/>
          </a:p>
          <a:p>
            <a:pPr>
              <a:buFont typeface="Wingdings" panose="05000000000000000000" pitchFamily="2" charset="2"/>
              <a:buNone/>
            </a:pPr>
            <a:endParaRPr lang="en-US" altLang="zh-CN" dirty="0"/>
          </a:p>
          <a:p>
            <a:pPr>
              <a:buFont typeface="Wingdings" panose="05000000000000000000" pitchFamily="2" charset="2"/>
              <a:buNone/>
            </a:pPr>
            <a:endParaRPr lang="en-US" altLang="zh-CN" sz="1200" dirty="0"/>
          </a:p>
          <a:p>
            <a:pPr>
              <a:buFont typeface="Wingdings" panose="05000000000000000000" pitchFamily="2" charset="2"/>
              <a:buNone/>
            </a:pPr>
            <a:endParaRPr lang="en-US" altLang="zh-CN" sz="2400" dirty="0"/>
          </a:p>
          <a:p>
            <a:pPr>
              <a:buFont typeface="Wingdings" panose="05000000000000000000" pitchFamily="2" charset="2"/>
              <a:buNone/>
            </a:pPr>
            <a:r>
              <a:rPr lang="en-US" altLang="zh-CN" sz="2400" dirty="0"/>
              <a:t>+ </a:t>
            </a:r>
            <a:r>
              <a:rPr lang="zh-CN" altLang="en-US" sz="2400" dirty="0"/>
              <a:t>发生冲突（失效）的概率进一步降低</a:t>
            </a:r>
            <a:endParaRPr lang="en-US" altLang="zh-CN" sz="2400" dirty="0"/>
          </a:p>
          <a:p>
            <a:pPr>
              <a:buFont typeface="Wingdings" panose="05000000000000000000" pitchFamily="2" charset="2"/>
              <a:buNone/>
            </a:pPr>
            <a:r>
              <a:rPr lang="en-US" altLang="zh-CN" sz="2400" dirty="0"/>
              <a:t>-- </a:t>
            </a:r>
            <a:r>
              <a:rPr lang="zh-CN" altLang="en-US" sz="2400" dirty="0"/>
              <a:t>更多的</a:t>
            </a:r>
            <a:r>
              <a:rPr lang="en-US" altLang="zh-CN" sz="2400" dirty="0"/>
              <a:t>tag</a:t>
            </a:r>
            <a:r>
              <a:rPr lang="zh-CN" altLang="en-US" sz="2400" dirty="0"/>
              <a:t>比较器，以及更宽的数据</a:t>
            </a:r>
            <a:r>
              <a:rPr lang="en-US" altLang="zh-CN" sz="2400" dirty="0"/>
              <a:t>mux</a:t>
            </a:r>
            <a:r>
              <a:rPr lang="zh-CN" altLang="en-US" sz="2400" dirty="0"/>
              <a:t>，更大的</a:t>
            </a:r>
            <a:r>
              <a:rPr lang="en-US" altLang="zh-CN" sz="2400" dirty="0"/>
              <a:t>tag</a:t>
            </a:r>
            <a:r>
              <a:rPr lang="zh-CN" altLang="en-US" sz="2400" dirty="0"/>
              <a:t>存储</a:t>
            </a:r>
            <a:endParaRPr lang="en-US" altLang="zh-CN" sz="2400" dirty="0"/>
          </a:p>
          <a:p>
            <a:endParaRPr lang="en-US" altLang="zh-CN" dirty="0"/>
          </a:p>
          <a:p>
            <a:pPr>
              <a:buFont typeface="Wingdings" panose="05000000000000000000" pitchFamily="2" charset="2"/>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86020" name="Rectangle 4"/>
          <p:cNvSpPr>
            <a:spLocks noChangeArrowheads="1"/>
          </p:cNvSpPr>
          <p:nvPr/>
        </p:nvSpPr>
        <p:spPr bwMode="auto">
          <a:xfrm>
            <a:off x="941388" y="168751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1" name="Rectangle 5"/>
          <p:cNvSpPr>
            <a:spLocks noChangeArrowheads="1"/>
          </p:cNvSpPr>
          <p:nvPr/>
        </p:nvSpPr>
        <p:spPr bwMode="auto">
          <a:xfrm>
            <a:off x="941388" y="18573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2" name="Rectangle 6"/>
          <p:cNvSpPr>
            <a:spLocks noChangeArrowheads="1"/>
          </p:cNvSpPr>
          <p:nvPr/>
        </p:nvSpPr>
        <p:spPr bwMode="auto">
          <a:xfrm>
            <a:off x="2571750" y="1682750"/>
            <a:ext cx="1477963"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3" name="Rectangle 7"/>
          <p:cNvSpPr>
            <a:spLocks noChangeArrowheads="1"/>
          </p:cNvSpPr>
          <p:nvPr/>
        </p:nvSpPr>
        <p:spPr bwMode="auto">
          <a:xfrm>
            <a:off x="2571750" y="1852613"/>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4" name="Rectangle 8"/>
          <p:cNvSpPr>
            <a:spLocks noChangeArrowheads="1"/>
          </p:cNvSpPr>
          <p:nvPr/>
        </p:nvSpPr>
        <p:spPr bwMode="auto">
          <a:xfrm>
            <a:off x="4202113" y="16684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5" name="Rectangle 9"/>
          <p:cNvSpPr>
            <a:spLocks noChangeArrowheads="1"/>
          </p:cNvSpPr>
          <p:nvPr/>
        </p:nvSpPr>
        <p:spPr bwMode="auto">
          <a:xfrm>
            <a:off x="4202113" y="183991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6" name="Rectangle 10"/>
          <p:cNvSpPr>
            <a:spLocks noChangeArrowheads="1"/>
          </p:cNvSpPr>
          <p:nvPr/>
        </p:nvSpPr>
        <p:spPr bwMode="auto">
          <a:xfrm>
            <a:off x="5832475" y="1649413"/>
            <a:ext cx="1476375"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7" name="Rectangle 11"/>
          <p:cNvSpPr>
            <a:spLocks noChangeArrowheads="1"/>
          </p:cNvSpPr>
          <p:nvPr/>
        </p:nvSpPr>
        <p:spPr bwMode="auto">
          <a:xfrm>
            <a:off x="5832475" y="1820863"/>
            <a:ext cx="1476375"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28" name="TextBox 12"/>
          <p:cNvSpPr txBox="1">
            <a:spLocks noChangeArrowheads="1"/>
          </p:cNvSpPr>
          <p:nvPr/>
        </p:nvSpPr>
        <p:spPr bwMode="auto">
          <a:xfrm>
            <a:off x="3482975" y="1193800"/>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Tag store</a:t>
            </a:r>
          </a:p>
        </p:txBody>
      </p:sp>
      <p:sp>
        <p:nvSpPr>
          <p:cNvPr id="86029" name="Rectangle 13"/>
          <p:cNvSpPr>
            <a:spLocks noChangeArrowheads="1"/>
          </p:cNvSpPr>
          <p:nvPr/>
        </p:nvSpPr>
        <p:spPr bwMode="auto">
          <a:xfrm>
            <a:off x="941388" y="3956050"/>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0" name="Rectangle 14"/>
          <p:cNvSpPr>
            <a:spLocks noChangeArrowheads="1"/>
          </p:cNvSpPr>
          <p:nvPr/>
        </p:nvSpPr>
        <p:spPr bwMode="auto">
          <a:xfrm>
            <a:off x="941388" y="412591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1" name="Rectangle 15"/>
          <p:cNvSpPr>
            <a:spLocks noChangeArrowheads="1"/>
          </p:cNvSpPr>
          <p:nvPr/>
        </p:nvSpPr>
        <p:spPr bwMode="auto">
          <a:xfrm>
            <a:off x="2571750" y="3951288"/>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2" name="Rectangle 16"/>
          <p:cNvSpPr>
            <a:spLocks noChangeArrowheads="1"/>
          </p:cNvSpPr>
          <p:nvPr/>
        </p:nvSpPr>
        <p:spPr bwMode="auto">
          <a:xfrm>
            <a:off x="2571750" y="4121150"/>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3" name="Rectangle 17"/>
          <p:cNvSpPr>
            <a:spLocks noChangeArrowheads="1"/>
          </p:cNvSpPr>
          <p:nvPr/>
        </p:nvSpPr>
        <p:spPr bwMode="auto">
          <a:xfrm>
            <a:off x="4202113" y="3937000"/>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4" name="Rectangle 18"/>
          <p:cNvSpPr>
            <a:spLocks noChangeArrowheads="1"/>
          </p:cNvSpPr>
          <p:nvPr/>
        </p:nvSpPr>
        <p:spPr bwMode="auto">
          <a:xfrm>
            <a:off x="4202113" y="4108450"/>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5" name="Rectangle 19"/>
          <p:cNvSpPr>
            <a:spLocks noChangeArrowheads="1"/>
          </p:cNvSpPr>
          <p:nvPr/>
        </p:nvSpPr>
        <p:spPr bwMode="auto">
          <a:xfrm>
            <a:off x="5832475" y="3917950"/>
            <a:ext cx="1476375"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6" name="Rectangle 20"/>
          <p:cNvSpPr>
            <a:spLocks noChangeArrowheads="1"/>
          </p:cNvSpPr>
          <p:nvPr/>
        </p:nvSpPr>
        <p:spPr bwMode="auto">
          <a:xfrm>
            <a:off x="5832475" y="4089400"/>
            <a:ext cx="1476375"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7" name="TextBox 21"/>
          <p:cNvSpPr txBox="1">
            <a:spLocks noChangeArrowheads="1"/>
          </p:cNvSpPr>
          <p:nvPr/>
        </p:nvSpPr>
        <p:spPr bwMode="auto">
          <a:xfrm>
            <a:off x="3482975" y="3463925"/>
            <a:ext cx="1247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 store</a:t>
            </a:r>
          </a:p>
        </p:txBody>
      </p:sp>
      <p:sp>
        <p:nvSpPr>
          <p:cNvPr id="86038" name="Rectangle 26"/>
          <p:cNvSpPr>
            <a:spLocks noChangeArrowheads="1"/>
          </p:cNvSpPr>
          <p:nvPr/>
        </p:nvSpPr>
        <p:spPr bwMode="auto">
          <a:xfrm>
            <a:off x="3013075" y="230187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39" name="TextBox 27"/>
          <p:cNvSpPr txBox="1">
            <a:spLocks noChangeArrowheads="1"/>
          </p:cNvSpPr>
          <p:nvPr/>
        </p:nvSpPr>
        <p:spPr bwMode="auto">
          <a:xfrm>
            <a:off x="3111500" y="22780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sp>
        <p:nvSpPr>
          <p:cNvPr id="86040" name="Rectangle 35"/>
          <p:cNvSpPr>
            <a:spLocks noChangeArrowheads="1"/>
          </p:cNvSpPr>
          <p:nvPr/>
        </p:nvSpPr>
        <p:spPr bwMode="auto">
          <a:xfrm>
            <a:off x="1449388" y="22987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41" name="TextBox 36"/>
          <p:cNvSpPr txBox="1">
            <a:spLocks noChangeArrowheads="1"/>
          </p:cNvSpPr>
          <p:nvPr/>
        </p:nvSpPr>
        <p:spPr bwMode="auto">
          <a:xfrm>
            <a:off x="1547813" y="22764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sp>
        <p:nvSpPr>
          <p:cNvPr id="86042" name="Rectangle 26"/>
          <p:cNvSpPr>
            <a:spLocks noChangeArrowheads="1"/>
          </p:cNvSpPr>
          <p:nvPr/>
        </p:nvSpPr>
        <p:spPr bwMode="auto">
          <a:xfrm>
            <a:off x="6294438" y="229552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43" name="TextBox 27"/>
          <p:cNvSpPr txBox="1">
            <a:spLocks noChangeArrowheads="1"/>
          </p:cNvSpPr>
          <p:nvPr/>
        </p:nvSpPr>
        <p:spPr bwMode="auto">
          <a:xfrm>
            <a:off x="6392863" y="227171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sp>
        <p:nvSpPr>
          <p:cNvPr id="86044" name="Rectangle 35"/>
          <p:cNvSpPr>
            <a:spLocks noChangeArrowheads="1"/>
          </p:cNvSpPr>
          <p:nvPr/>
        </p:nvSpPr>
        <p:spPr bwMode="auto">
          <a:xfrm>
            <a:off x="4730750" y="22923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6045" name="TextBox 36"/>
          <p:cNvSpPr txBox="1">
            <a:spLocks noChangeArrowheads="1"/>
          </p:cNvSpPr>
          <p:nvPr/>
        </p:nvSpPr>
        <p:spPr bwMode="auto">
          <a:xfrm>
            <a:off x="4829175" y="22701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6046" name="Straight Arrow Connector 37"/>
          <p:cNvCxnSpPr>
            <a:cxnSpLocks noChangeShapeType="1"/>
          </p:cNvCxnSpPr>
          <p:nvPr/>
        </p:nvCxnSpPr>
        <p:spPr bwMode="auto">
          <a:xfrm rot="5400000">
            <a:off x="1651794" y="216773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47" name="Freeform 48"/>
          <p:cNvSpPr>
            <a:spLocks/>
          </p:cNvSpPr>
          <p:nvPr/>
        </p:nvSpPr>
        <p:spPr bwMode="auto">
          <a:xfrm>
            <a:off x="941388" y="4568825"/>
            <a:ext cx="6367462"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48" name="Text Box 61"/>
          <p:cNvSpPr txBox="1">
            <a:spLocks noChangeArrowheads="1"/>
          </p:cNvSpPr>
          <p:nvPr/>
        </p:nvSpPr>
        <p:spPr bwMode="auto">
          <a:xfrm>
            <a:off x="3846513" y="4548188"/>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6049" name="Straight Arrow Connector 59"/>
          <p:cNvCxnSpPr>
            <a:cxnSpLocks noChangeShapeType="1"/>
          </p:cNvCxnSpPr>
          <p:nvPr/>
        </p:nvCxnSpPr>
        <p:spPr bwMode="auto">
          <a:xfrm rot="16200000" flipH="1">
            <a:off x="1639094" y="442039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0" name="Straight Arrow Connector 59"/>
          <p:cNvCxnSpPr>
            <a:cxnSpLocks noChangeShapeType="1"/>
          </p:cNvCxnSpPr>
          <p:nvPr/>
        </p:nvCxnSpPr>
        <p:spPr bwMode="auto">
          <a:xfrm rot="16200000" flipH="1">
            <a:off x="3083719" y="443944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1" name="Straight Arrow Connector 59"/>
          <p:cNvCxnSpPr>
            <a:cxnSpLocks noChangeShapeType="1"/>
          </p:cNvCxnSpPr>
          <p:nvPr/>
        </p:nvCxnSpPr>
        <p:spPr bwMode="auto">
          <a:xfrm rot="16200000" flipH="1">
            <a:off x="4872831" y="4420394"/>
            <a:ext cx="2952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2" name="Straight Arrow Connector 59"/>
          <p:cNvCxnSpPr>
            <a:cxnSpLocks noChangeShapeType="1"/>
          </p:cNvCxnSpPr>
          <p:nvPr/>
        </p:nvCxnSpPr>
        <p:spPr bwMode="auto">
          <a:xfrm rot="16200000" flipH="1">
            <a:off x="6436519" y="442039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3" name="Straight Arrow Connector 37"/>
          <p:cNvCxnSpPr>
            <a:cxnSpLocks noChangeShapeType="1"/>
          </p:cNvCxnSpPr>
          <p:nvPr/>
        </p:nvCxnSpPr>
        <p:spPr bwMode="auto">
          <a:xfrm rot="5400000">
            <a:off x="3218656" y="21582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4" name="Straight Arrow Connector 37"/>
          <p:cNvCxnSpPr>
            <a:cxnSpLocks noChangeShapeType="1"/>
          </p:cNvCxnSpPr>
          <p:nvPr/>
        </p:nvCxnSpPr>
        <p:spPr bwMode="auto">
          <a:xfrm rot="5400000">
            <a:off x="4887119" y="213915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5" name="Straight Arrow Connector 37"/>
          <p:cNvCxnSpPr>
            <a:cxnSpLocks noChangeShapeType="1"/>
          </p:cNvCxnSpPr>
          <p:nvPr/>
        </p:nvCxnSpPr>
        <p:spPr bwMode="auto">
          <a:xfrm rot="5400000">
            <a:off x="6452394" y="213915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6" name="Straight Arrow Connector 66"/>
          <p:cNvCxnSpPr>
            <a:cxnSpLocks noChangeShapeType="1"/>
          </p:cNvCxnSpPr>
          <p:nvPr/>
        </p:nvCxnSpPr>
        <p:spPr bwMode="auto">
          <a:xfrm rot="5400000">
            <a:off x="4114007" y="4982369"/>
            <a:ext cx="18415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57" name="Freeform 48"/>
          <p:cNvSpPr>
            <a:spLocks/>
          </p:cNvSpPr>
          <p:nvPr/>
        </p:nvSpPr>
        <p:spPr bwMode="auto">
          <a:xfrm>
            <a:off x="3313113" y="5073650"/>
            <a:ext cx="17970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58" name="Text Box 61"/>
          <p:cNvSpPr txBox="1">
            <a:spLocks noChangeArrowheads="1"/>
          </p:cNvSpPr>
          <p:nvPr/>
        </p:nvSpPr>
        <p:spPr bwMode="auto">
          <a:xfrm>
            <a:off x="3860800" y="504825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6059" name="Straight Arrow Connector 69"/>
          <p:cNvCxnSpPr>
            <a:cxnSpLocks noChangeShapeType="1"/>
          </p:cNvCxnSpPr>
          <p:nvPr/>
        </p:nvCxnSpPr>
        <p:spPr bwMode="auto">
          <a:xfrm rot="10800000">
            <a:off x="4881563" y="5233988"/>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0" name="TextBox 70"/>
          <p:cNvSpPr txBox="1">
            <a:spLocks noChangeArrowheads="1"/>
          </p:cNvSpPr>
          <p:nvPr/>
        </p:nvSpPr>
        <p:spPr bwMode="auto">
          <a:xfrm>
            <a:off x="5048250" y="4926013"/>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cxnSp>
        <p:nvCxnSpPr>
          <p:cNvPr id="86061" name="Straight Arrow Connector 71"/>
          <p:cNvCxnSpPr>
            <a:cxnSpLocks noChangeShapeType="1"/>
          </p:cNvCxnSpPr>
          <p:nvPr/>
        </p:nvCxnSpPr>
        <p:spPr bwMode="auto">
          <a:xfrm rot="16200000" flipH="1">
            <a:off x="4121150" y="5476875"/>
            <a:ext cx="168275"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2" name="TextBox 51"/>
          <p:cNvSpPr txBox="1">
            <a:spLocks noChangeArrowheads="1"/>
          </p:cNvSpPr>
          <p:nvPr/>
        </p:nvSpPr>
        <p:spPr bwMode="auto">
          <a:xfrm>
            <a:off x="3713163" y="2887663"/>
            <a:ext cx="673100"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a:cs typeface="Arial" panose="020B0604020202020204" pitchFamily="34" charset="0"/>
              </a:rPr>
              <a:t>Logic</a:t>
            </a:r>
          </a:p>
        </p:txBody>
      </p:sp>
      <p:cxnSp>
        <p:nvCxnSpPr>
          <p:cNvPr id="86063" name="Straight Arrow Connector 76"/>
          <p:cNvCxnSpPr>
            <a:cxnSpLocks noChangeShapeType="1"/>
          </p:cNvCxnSpPr>
          <p:nvPr/>
        </p:nvCxnSpPr>
        <p:spPr bwMode="auto">
          <a:xfrm>
            <a:off x="2074863" y="2630488"/>
            <a:ext cx="1638300" cy="257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4" name="Straight Arrow Connector 78"/>
          <p:cNvCxnSpPr>
            <a:cxnSpLocks noChangeShapeType="1"/>
          </p:cNvCxnSpPr>
          <p:nvPr/>
        </p:nvCxnSpPr>
        <p:spPr bwMode="auto">
          <a:xfrm rot="16200000" flipH="1">
            <a:off x="3621087" y="2647951"/>
            <a:ext cx="257175" cy="2222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5" name="Straight Arrow Connector 80"/>
          <p:cNvCxnSpPr>
            <a:cxnSpLocks noChangeShapeType="1"/>
          </p:cNvCxnSpPr>
          <p:nvPr/>
        </p:nvCxnSpPr>
        <p:spPr bwMode="auto">
          <a:xfrm rot="10800000" flipV="1">
            <a:off x="4202113" y="2630488"/>
            <a:ext cx="528637" cy="257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6" name="Straight Arrow Connector 82"/>
          <p:cNvCxnSpPr>
            <a:cxnSpLocks noChangeShapeType="1"/>
          </p:cNvCxnSpPr>
          <p:nvPr/>
        </p:nvCxnSpPr>
        <p:spPr bwMode="auto">
          <a:xfrm rot="10800000" flipV="1">
            <a:off x="4386263" y="2636838"/>
            <a:ext cx="1908175" cy="2508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7" name="Straight Arrow Connector 84"/>
          <p:cNvCxnSpPr>
            <a:cxnSpLocks noChangeShapeType="1"/>
            <a:stCxn id="86062" idx="3"/>
          </p:cNvCxnSpPr>
          <p:nvPr/>
        </p:nvCxnSpPr>
        <p:spPr bwMode="auto">
          <a:xfrm>
            <a:off x="4386263" y="3057525"/>
            <a:ext cx="495300" cy="111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8" name="TextBox 86"/>
          <p:cNvSpPr txBox="1">
            <a:spLocks noChangeArrowheads="1"/>
          </p:cNvSpPr>
          <p:nvPr/>
        </p:nvSpPr>
        <p:spPr bwMode="auto">
          <a:xfrm>
            <a:off x="4881563" y="2884488"/>
            <a:ext cx="595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Hit?</a:t>
            </a:r>
          </a:p>
        </p:txBody>
      </p:sp>
      <p:cxnSp>
        <p:nvCxnSpPr>
          <p:cNvPr id="86069" name="Straight Connector 91"/>
          <p:cNvCxnSpPr>
            <a:cxnSpLocks noChangeShapeType="1"/>
            <a:stCxn id="86062" idx="1"/>
          </p:cNvCxnSpPr>
          <p:nvPr/>
        </p:nvCxnSpPr>
        <p:spPr bwMode="auto">
          <a:xfrm rot="10800000" flipV="1">
            <a:off x="508000" y="3057525"/>
            <a:ext cx="3205163"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70" name="Straight Connector 93"/>
          <p:cNvCxnSpPr>
            <a:cxnSpLocks noChangeShapeType="1"/>
          </p:cNvCxnSpPr>
          <p:nvPr/>
        </p:nvCxnSpPr>
        <p:spPr bwMode="auto">
          <a:xfrm rot="5400000">
            <a:off x="-296862" y="4268788"/>
            <a:ext cx="16097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71" name="Straight Arrow Connector 95"/>
          <p:cNvCxnSpPr>
            <a:cxnSpLocks noChangeShapeType="1"/>
          </p:cNvCxnSpPr>
          <p:nvPr/>
        </p:nvCxnSpPr>
        <p:spPr bwMode="auto">
          <a:xfrm flipV="1">
            <a:off x="508000" y="4722813"/>
            <a:ext cx="1163638" cy="3524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灯片编号占位符 4">
            <a:extLst>
              <a:ext uri="{FF2B5EF4-FFF2-40B4-BE49-F238E27FC236}">
                <a16:creationId xmlns:a16="http://schemas.microsoft.com/office/drawing/2014/main" id="{1C9939D7-72F8-4EBC-B075-6286DFFCA642}"/>
              </a:ext>
            </a:extLst>
          </p:cNvPr>
          <p:cNvSpPr>
            <a:spLocks noGrp="1"/>
          </p:cNvSpPr>
          <p:nvPr>
            <p:ph type="sldNum" sz="quarter" idx="12"/>
          </p:nvPr>
        </p:nvSpPr>
        <p:spPr/>
        <p:txBody>
          <a:bodyPr/>
          <a:lstStyle/>
          <a:p>
            <a:fld id="{281828B1-9571-413B-8DF6-88C4749FAF08}" type="slidenum">
              <a:rPr lang="en-US" altLang="en-US" smtClean="0"/>
              <a:pPr/>
              <a:t>6</a:t>
            </a:fld>
            <a:endParaRPr lang="en-US" altLang="en-US"/>
          </a:p>
        </p:txBody>
      </p:sp>
    </p:spTree>
    <p:extLst>
      <p:ext uri="{BB962C8B-B14F-4D97-AF65-F5344CB8AC3E}">
        <p14:creationId xmlns:p14="http://schemas.microsoft.com/office/powerpoint/2010/main" val="1188948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0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0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0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0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0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0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0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0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0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0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0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0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0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0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0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60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0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0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0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0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0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60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606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60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0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0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0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0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60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60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0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60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04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604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05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60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605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605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60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05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60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606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60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606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60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07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86018">
                                            <p:txEl>
                                              <p:pRg st="10" end="10"/>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860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1" grpId="0" animBg="1"/>
      <p:bldP spid="86022" grpId="0" animBg="1"/>
      <p:bldP spid="86023" grpId="0" animBg="1"/>
      <p:bldP spid="86024" grpId="0" animBg="1"/>
      <p:bldP spid="86025" grpId="0" animBg="1"/>
      <p:bldP spid="86026" grpId="0" animBg="1"/>
      <p:bldP spid="86027" grpId="0" animBg="1"/>
      <p:bldP spid="86028" grpId="0"/>
      <p:bldP spid="86029" grpId="0" animBg="1"/>
      <p:bldP spid="86030" grpId="0" animBg="1"/>
      <p:bldP spid="86031" grpId="0" animBg="1"/>
      <p:bldP spid="86032" grpId="0" animBg="1"/>
      <p:bldP spid="86033" grpId="0" animBg="1"/>
      <p:bldP spid="86034" grpId="0" animBg="1"/>
      <p:bldP spid="86035" grpId="0" animBg="1"/>
      <p:bldP spid="86036" grpId="0" animBg="1"/>
      <p:bldP spid="86037" grpId="0"/>
      <p:bldP spid="86038" grpId="0" animBg="1"/>
      <p:bldP spid="86039" grpId="0"/>
      <p:bldP spid="86040" grpId="0" animBg="1"/>
      <p:bldP spid="86041" grpId="0"/>
      <p:bldP spid="86042" grpId="0" animBg="1"/>
      <p:bldP spid="86043" grpId="0"/>
      <p:bldP spid="86044" grpId="0" animBg="1"/>
      <p:bldP spid="86045" grpId="0"/>
      <p:bldP spid="86048" grpId="0"/>
      <p:bldP spid="86058" grpId="0"/>
      <p:bldP spid="86060" grpId="0"/>
      <p:bldP spid="86062" grpId="0" animBg="1"/>
      <p:bldP spid="860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116632"/>
            <a:ext cx="8229600" cy="922114"/>
          </a:xfrm>
        </p:spPr>
        <p:txBody>
          <a:bodyPr/>
          <a:lstStyle/>
          <a:p>
            <a:r>
              <a:rPr lang="zh-CN" altLang="en-US" dirty="0"/>
              <a:t>全相联映射</a:t>
            </a:r>
            <a:endParaRPr lang="en-US" altLang="zh-CN" dirty="0"/>
          </a:p>
        </p:txBody>
      </p:sp>
      <p:sp>
        <p:nvSpPr>
          <p:cNvPr id="39938" name="Content Placeholder 2"/>
          <p:cNvSpPr>
            <a:spLocks noGrp="1"/>
          </p:cNvSpPr>
          <p:nvPr>
            <p:ph idx="1"/>
          </p:nvPr>
        </p:nvSpPr>
        <p:spPr>
          <a:xfrm>
            <a:off x="457200" y="996950"/>
            <a:ext cx="8229600" cy="5194300"/>
          </a:xfrm>
        </p:spPr>
        <p:txBody>
          <a:bodyPr/>
          <a:lstStyle/>
          <a:p>
            <a:r>
              <a:rPr lang="zh-CN" altLang="en-US" dirty="0"/>
              <a:t>全相联映射缓存</a:t>
            </a:r>
            <a:endParaRPr lang="en-US" altLang="zh-CN" dirty="0"/>
          </a:p>
          <a:p>
            <a:pPr marL="628650" lvl="1" indent="-265113">
              <a:spcBef>
                <a:spcPts val="600"/>
              </a:spcBef>
              <a:spcAft>
                <a:spcPts val="600"/>
              </a:spcAft>
              <a:buClr>
                <a:schemeClr val="tx1"/>
              </a:buClr>
              <a:buFont typeface="Tahoma" panose="020B0604030504040204" pitchFamily="34" charset="0"/>
              <a:buChar char="−"/>
              <a:defRPr/>
            </a:pPr>
            <a:r>
              <a:rPr lang="en-US" altLang="zh-CN" kern="1200" dirty="0" smtClean="0">
                <a:cs typeface="Calibri" panose="020F0502020204030204" pitchFamily="34" charset="0"/>
              </a:rPr>
              <a:t>block</a:t>
            </a:r>
            <a:r>
              <a:rPr lang="zh-CN" altLang="en-US" kern="1200" dirty="0">
                <a:cs typeface="Calibri" panose="020F0502020204030204" pitchFamily="34" charset="0"/>
              </a:rPr>
              <a:t>可以放置到缓存中的任何位置</a:t>
            </a:r>
            <a:endParaRPr lang="en-US" altLang="zh-CN" kern="1200" dirty="0">
              <a:cs typeface="Calibri" panose="020F0502020204030204" pitchFamily="34" charset="0"/>
            </a:endParaRPr>
          </a:p>
          <a:p>
            <a:endParaRPr lang="en-US" altLang="zh-CN" dirty="0"/>
          </a:p>
        </p:txBody>
      </p:sp>
      <p:sp>
        <p:nvSpPr>
          <p:cNvPr id="87044" name="Rectangle 4"/>
          <p:cNvSpPr>
            <a:spLocks noChangeArrowheads="1"/>
          </p:cNvSpPr>
          <p:nvPr/>
        </p:nvSpPr>
        <p:spPr bwMode="auto">
          <a:xfrm>
            <a:off x="1414463"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5" name="Rectangle 5"/>
          <p:cNvSpPr>
            <a:spLocks noChangeArrowheads="1"/>
          </p:cNvSpPr>
          <p:nvPr/>
        </p:nvSpPr>
        <p:spPr bwMode="auto">
          <a:xfrm>
            <a:off x="2332038"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6" name="Rectangle 6"/>
          <p:cNvSpPr>
            <a:spLocks noChangeArrowheads="1"/>
          </p:cNvSpPr>
          <p:nvPr/>
        </p:nvSpPr>
        <p:spPr bwMode="auto">
          <a:xfrm>
            <a:off x="3243263"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7" name="Rectangle 7"/>
          <p:cNvSpPr>
            <a:spLocks noChangeArrowheads="1"/>
          </p:cNvSpPr>
          <p:nvPr/>
        </p:nvSpPr>
        <p:spPr bwMode="auto">
          <a:xfrm>
            <a:off x="4152900"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8" name="Rectangle 8"/>
          <p:cNvSpPr>
            <a:spLocks noChangeArrowheads="1"/>
          </p:cNvSpPr>
          <p:nvPr/>
        </p:nvSpPr>
        <p:spPr bwMode="auto">
          <a:xfrm>
            <a:off x="5067300"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49" name="Rectangle 9"/>
          <p:cNvSpPr>
            <a:spLocks noChangeArrowheads="1"/>
          </p:cNvSpPr>
          <p:nvPr/>
        </p:nvSpPr>
        <p:spPr bwMode="auto">
          <a:xfrm>
            <a:off x="5984875"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0" name="Rectangle 10"/>
          <p:cNvSpPr>
            <a:spLocks noChangeArrowheads="1"/>
          </p:cNvSpPr>
          <p:nvPr/>
        </p:nvSpPr>
        <p:spPr bwMode="auto">
          <a:xfrm>
            <a:off x="6896100"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1" name="Rectangle 11"/>
          <p:cNvSpPr>
            <a:spLocks noChangeArrowheads="1"/>
          </p:cNvSpPr>
          <p:nvPr/>
        </p:nvSpPr>
        <p:spPr bwMode="auto">
          <a:xfrm>
            <a:off x="7805738"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2" name="Rectangle 12"/>
          <p:cNvSpPr>
            <a:spLocks noChangeArrowheads="1"/>
          </p:cNvSpPr>
          <p:nvPr/>
        </p:nvSpPr>
        <p:spPr bwMode="auto">
          <a:xfrm>
            <a:off x="1368425"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3" name="Rectangle 13"/>
          <p:cNvSpPr>
            <a:spLocks noChangeArrowheads="1"/>
          </p:cNvSpPr>
          <p:nvPr/>
        </p:nvSpPr>
        <p:spPr bwMode="auto">
          <a:xfrm>
            <a:off x="2286000"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4" name="Rectangle 14"/>
          <p:cNvSpPr>
            <a:spLocks noChangeArrowheads="1"/>
          </p:cNvSpPr>
          <p:nvPr/>
        </p:nvSpPr>
        <p:spPr bwMode="auto">
          <a:xfrm>
            <a:off x="3197225"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5" name="Rectangle 15"/>
          <p:cNvSpPr>
            <a:spLocks noChangeArrowheads="1"/>
          </p:cNvSpPr>
          <p:nvPr/>
        </p:nvSpPr>
        <p:spPr bwMode="auto">
          <a:xfrm>
            <a:off x="4106863"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6" name="Rectangle 16"/>
          <p:cNvSpPr>
            <a:spLocks noChangeArrowheads="1"/>
          </p:cNvSpPr>
          <p:nvPr/>
        </p:nvSpPr>
        <p:spPr bwMode="auto">
          <a:xfrm>
            <a:off x="5021263"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7" name="Rectangle 17"/>
          <p:cNvSpPr>
            <a:spLocks noChangeArrowheads="1"/>
          </p:cNvSpPr>
          <p:nvPr/>
        </p:nvSpPr>
        <p:spPr bwMode="auto">
          <a:xfrm>
            <a:off x="5938838"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8" name="Rectangle 18"/>
          <p:cNvSpPr>
            <a:spLocks noChangeArrowheads="1"/>
          </p:cNvSpPr>
          <p:nvPr/>
        </p:nvSpPr>
        <p:spPr bwMode="auto">
          <a:xfrm>
            <a:off x="6850063"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59" name="Rectangle 19"/>
          <p:cNvSpPr>
            <a:spLocks noChangeArrowheads="1"/>
          </p:cNvSpPr>
          <p:nvPr/>
        </p:nvSpPr>
        <p:spPr bwMode="auto">
          <a:xfrm>
            <a:off x="7759700"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60" name="TextBox 20"/>
          <p:cNvSpPr txBox="1">
            <a:spLocks noChangeArrowheads="1"/>
          </p:cNvSpPr>
          <p:nvPr/>
        </p:nvSpPr>
        <p:spPr bwMode="auto">
          <a:xfrm>
            <a:off x="285750" y="2147888"/>
            <a:ext cx="113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Tag store</a:t>
            </a:r>
          </a:p>
        </p:txBody>
      </p:sp>
      <p:sp>
        <p:nvSpPr>
          <p:cNvPr id="87061" name="TextBox 21"/>
          <p:cNvSpPr txBox="1">
            <a:spLocks noChangeArrowheads="1"/>
          </p:cNvSpPr>
          <p:nvPr/>
        </p:nvSpPr>
        <p:spPr bwMode="auto">
          <a:xfrm>
            <a:off x="174625" y="4518025"/>
            <a:ext cx="1249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Data store</a:t>
            </a:r>
          </a:p>
        </p:txBody>
      </p:sp>
      <p:sp>
        <p:nvSpPr>
          <p:cNvPr id="87062" name="Rectangle 35"/>
          <p:cNvSpPr>
            <a:spLocks noChangeArrowheads="1"/>
          </p:cNvSpPr>
          <p:nvPr/>
        </p:nvSpPr>
        <p:spPr bwMode="auto">
          <a:xfrm>
            <a:off x="1547813" y="2744788"/>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63" name="TextBox 36"/>
          <p:cNvSpPr txBox="1">
            <a:spLocks noChangeArrowheads="1"/>
          </p:cNvSpPr>
          <p:nvPr/>
        </p:nvSpPr>
        <p:spPr bwMode="auto">
          <a:xfrm>
            <a:off x="1646238" y="27225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64" name="Straight Arrow Connector 37"/>
          <p:cNvCxnSpPr>
            <a:cxnSpLocks noChangeShapeType="1"/>
          </p:cNvCxnSpPr>
          <p:nvPr/>
        </p:nvCxnSpPr>
        <p:spPr bwMode="auto">
          <a:xfrm rot="5400000">
            <a:off x="1751013" y="26130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65" name="Rectangle 35"/>
          <p:cNvSpPr>
            <a:spLocks noChangeArrowheads="1"/>
          </p:cNvSpPr>
          <p:nvPr/>
        </p:nvSpPr>
        <p:spPr bwMode="auto">
          <a:xfrm>
            <a:off x="2422525" y="275431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66" name="TextBox 36"/>
          <p:cNvSpPr txBox="1">
            <a:spLocks noChangeArrowheads="1"/>
          </p:cNvSpPr>
          <p:nvPr/>
        </p:nvSpPr>
        <p:spPr bwMode="auto">
          <a:xfrm>
            <a:off x="2520950" y="273208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67" name="Straight Arrow Connector 37"/>
          <p:cNvCxnSpPr>
            <a:cxnSpLocks noChangeShapeType="1"/>
          </p:cNvCxnSpPr>
          <p:nvPr/>
        </p:nvCxnSpPr>
        <p:spPr bwMode="auto">
          <a:xfrm rot="5400000">
            <a:off x="2624931" y="26233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68" name="Rectangle 35"/>
          <p:cNvSpPr>
            <a:spLocks noChangeArrowheads="1"/>
          </p:cNvSpPr>
          <p:nvPr/>
        </p:nvSpPr>
        <p:spPr bwMode="auto">
          <a:xfrm>
            <a:off x="3371850" y="27590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69" name="TextBox 36"/>
          <p:cNvSpPr txBox="1">
            <a:spLocks noChangeArrowheads="1"/>
          </p:cNvSpPr>
          <p:nvPr/>
        </p:nvSpPr>
        <p:spPr bwMode="auto">
          <a:xfrm>
            <a:off x="3470275" y="27368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70" name="Straight Arrow Connector 37"/>
          <p:cNvCxnSpPr>
            <a:cxnSpLocks noChangeShapeType="1"/>
          </p:cNvCxnSpPr>
          <p:nvPr/>
        </p:nvCxnSpPr>
        <p:spPr bwMode="auto">
          <a:xfrm rot="5400000">
            <a:off x="3574256" y="26281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1" name="Rectangle 35"/>
          <p:cNvSpPr>
            <a:spLocks noChangeArrowheads="1"/>
          </p:cNvSpPr>
          <p:nvPr/>
        </p:nvSpPr>
        <p:spPr bwMode="auto">
          <a:xfrm>
            <a:off x="4254500" y="274796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72" name="TextBox 36"/>
          <p:cNvSpPr txBox="1">
            <a:spLocks noChangeArrowheads="1"/>
          </p:cNvSpPr>
          <p:nvPr/>
        </p:nvSpPr>
        <p:spPr bwMode="auto">
          <a:xfrm>
            <a:off x="4352925" y="27257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73" name="Straight Arrow Connector 37"/>
          <p:cNvCxnSpPr>
            <a:cxnSpLocks noChangeShapeType="1"/>
          </p:cNvCxnSpPr>
          <p:nvPr/>
        </p:nvCxnSpPr>
        <p:spPr bwMode="auto">
          <a:xfrm rot="5400000">
            <a:off x="4457700" y="2617788"/>
            <a:ext cx="268287"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4" name="Rectangle 35"/>
          <p:cNvSpPr>
            <a:spLocks noChangeArrowheads="1"/>
          </p:cNvSpPr>
          <p:nvPr/>
        </p:nvSpPr>
        <p:spPr bwMode="auto">
          <a:xfrm>
            <a:off x="5167313" y="27813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75" name="TextBox 36"/>
          <p:cNvSpPr txBox="1">
            <a:spLocks noChangeArrowheads="1"/>
          </p:cNvSpPr>
          <p:nvPr/>
        </p:nvSpPr>
        <p:spPr bwMode="auto">
          <a:xfrm>
            <a:off x="5265738" y="27590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76" name="Straight Arrow Connector 37"/>
          <p:cNvCxnSpPr>
            <a:cxnSpLocks noChangeShapeType="1"/>
          </p:cNvCxnSpPr>
          <p:nvPr/>
        </p:nvCxnSpPr>
        <p:spPr bwMode="auto">
          <a:xfrm rot="5400000">
            <a:off x="5369719" y="265033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7" name="Rectangle 35"/>
          <p:cNvSpPr>
            <a:spLocks noChangeArrowheads="1"/>
          </p:cNvSpPr>
          <p:nvPr/>
        </p:nvSpPr>
        <p:spPr bwMode="auto">
          <a:xfrm>
            <a:off x="6086475" y="2768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78" name="TextBox 36"/>
          <p:cNvSpPr txBox="1">
            <a:spLocks noChangeArrowheads="1"/>
          </p:cNvSpPr>
          <p:nvPr/>
        </p:nvSpPr>
        <p:spPr bwMode="auto">
          <a:xfrm>
            <a:off x="6184900" y="27463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79" name="Straight Arrow Connector 37"/>
          <p:cNvCxnSpPr>
            <a:cxnSpLocks noChangeShapeType="1"/>
          </p:cNvCxnSpPr>
          <p:nvPr/>
        </p:nvCxnSpPr>
        <p:spPr bwMode="auto">
          <a:xfrm rot="5400000">
            <a:off x="6289675" y="2638425"/>
            <a:ext cx="26828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0" name="Rectangle 35"/>
          <p:cNvSpPr>
            <a:spLocks noChangeArrowheads="1"/>
          </p:cNvSpPr>
          <p:nvPr/>
        </p:nvSpPr>
        <p:spPr bwMode="auto">
          <a:xfrm>
            <a:off x="7016750" y="275431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81" name="TextBox 36"/>
          <p:cNvSpPr txBox="1">
            <a:spLocks noChangeArrowheads="1"/>
          </p:cNvSpPr>
          <p:nvPr/>
        </p:nvSpPr>
        <p:spPr bwMode="auto">
          <a:xfrm>
            <a:off x="7115175" y="273208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82" name="Straight Arrow Connector 37"/>
          <p:cNvCxnSpPr>
            <a:cxnSpLocks noChangeShapeType="1"/>
          </p:cNvCxnSpPr>
          <p:nvPr/>
        </p:nvCxnSpPr>
        <p:spPr bwMode="auto">
          <a:xfrm rot="5400000">
            <a:off x="7219156" y="26233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3" name="Rectangle 35"/>
          <p:cNvSpPr>
            <a:spLocks noChangeArrowheads="1"/>
          </p:cNvSpPr>
          <p:nvPr/>
        </p:nvSpPr>
        <p:spPr bwMode="auto">
          <a:xfrm>
            <a:off x="7896225" y="277336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800"/>
          </a:p>
        </p:txBody>
      </p:sp>
      <p:sp>
        <p:nvSpPr>
          <p:cNvPr id="87084" name="TextBox 36"/>
          <p:cNvSpPr txBox="1">
            <a:spLocks noChangeArrowheads="1"/>
          </p:cNvSpPr>
          <p:nvPr/>
        </p:nvSpPr>
        <p:spPr bwMode="auto">
          <a:xfrm>
            <a:off x="7994650" y="27511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cs typeface="Arial" panose="020B0604020202020204" pitchFamily="34" charset="0"/>
              </a:rPr>
              <a:t>=?</a:t>
            </a:r>
          </a:p>
        </p:txBody>
      </p:sp>
      <p:cxnSp>
        <p:nvCxnSpPr>
          <p:cNvPr id="87085" name="Straight Arrow Connector 37"/>
          <p:cNvCxnSpPr>
            <a:cxnSpLocks noChangeShapeType="1"/>
          </p:cNvCxnSpPr>
          <p:nvPr/>
        </p:nvCxnSpPr>
        <p:spPr bwMode="auto">
          <a:xfrm rot="5400000">
            <a:off x="8098631" y="264239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6" name="Freeform 48"/>
          <p:cNvSpPr>
            <a:spLocks/>
          </p:cNvSpPr>
          <p:nvPr/>
        </p:nvSpPr>
        <p:spPr bwMode="auto">
          <a:xfrm>
            <a:off x="1368425" y="5072063"/>
            <a:ext cx="7254875"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7" name="Text Box 61"/>
          <p:cNvSpPr txBox="1">
            <a:spLocks noChangeArrowheads="1"/>
          </p:cNvSpPr>
          <p:nvPr/>
        </p:nvSpPr>
        <p:spPr bwMode="auto">
          <a:xfrm>
            <a:off x="4616450" y="5024438"/>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cxnSp>
        <p:nvCxnSpPr>
          <p:cNvPr id="87088" name="Straight Arrow Connector 66"/>
          <p:cNvCxnSpPr>
            <a:cxnSpLocks noChangeShapeType="1"/>
          </p:cNvCxnSpPr>
          <p:nvPr/>
        </p:nvCxnSpPr>
        <p:spPr bwMode="auto">
          <a:xfrm rot="16200000" flipH="1">
            <a:off x="4922837" y="5499101"/>
            <a:ext cx="15557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9" name="Freeform 48"/>
          <p:cNvSpPr>
            <a:spLocks/>
          </p:cNvSpPr>
          <p:nvPr/>
        </p:nvSpPr>
        <p:spPr bwMode="auto">
          <a:xfrm>
            <a:off x="3971925" y="5576888"/>
            <a:ext cx="2046288"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90" name="Text Box 61"/>
          <p:cNvSpPr txBox="1">
            <a:spLocks noChangeArrowheads="1"/>
          </p:cNvSpPr>
          <p:nvPr/>
        </p:nvSpPr>
        <p:spPr bwMode="auto">
          <a:xfrm>
            <a:off x="4622800" y="5559425"/>
            <a:ext cx="79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MUX</a:t>
            </a:r>
          </a:p>
        </p:txBody>
      </p:sp>
      <p:sp>
        <p:nvSpPr>
          <p:cNvPr id="87091" name="TextBox 70"/>
          <p:cNvSpPr txBox="1">
            <a:spLocks noChangeArrowheads="1"/>
          </p:cNvSpPr>
          <p:nvPr/>
        </p:nvSpPr>
        <p:spPr bwMode="auto">
          <a:xfrm>
            <a:off x="6048375" y="5429250"/>
            <a:ext cx="1343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a:cs typeface="Arial" panose="020B0604020202020204" pitchFamily="34" charset="0"/>
              </a:rPr>
              <a:t>byte in block</a:t>
            </a:r>
          </a:p>
        </p:txBody>
      </p:sp>
      <p:cxnSp>
        <p:nvCxnSpPr>
          <p:cNvPr id="87092" name="Straight Arrow Connector 71"/>
          <p:cNvCxnSpPr>
            <a:cxnSpLocks noChangeShapeType="1"/>
          </p:cNvCxnSpPr>
          <p:nvPr/>
        </p:nvCxnSpPr>
        <p:spPr bwMode="auto">
          <a:xfrm rot="16200000" flipH="1">
            <a:off x="4866482" y="6022181"/>
            <a:ext cx="252412"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3" name="Straight Arrow Connector 69"/>
          <p:cNvCxnSpPr>
            <a:cxnSpLocks noChangeShapeType="1"/>
          </p:cNvCxnSpPr>
          <p:nvPr/>
        </p:nvCxnSpPr>
        <p:spPr bwMode="auto">
          <a:xfrm rot="10800000">
            <a:off x="5722938" y="5735638"/>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4" name="Straight Arrow Connector 37"/>
          <p:cNvCxnSpPr>
            <a:cxnSpLocks noChangeShapeType="1"/>
          </p:cNvCxnSpPr>
          <p:nvPr/>
        </p:nvCxnSpPr>
        <p:spPr bwMode="auto">
          <a:xfrm rot="5400000">
            <a:off x="1748631" y="49204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5" name="Straight Arrow Connector 37"/>
          <p:cNvCxnSpPr>
            <a:cxnSpLocks noChangeShapeType="1"/>
          </p:cNvCxnSpPr>
          <p:nvPr/>
        </p:nvCxnSpPr>
        <p:spPr bwMode="auto">
          <a:xfrm rot="5400000">
            <a:off x="2623344" y="49299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6" name="Straight Arrow Connector 37"/>
          <p:cNvCxnSpPr>
            <a:cxnSpLocks noChangeShapeType="1"/>
          </p:cNvCxnSpPr>
          <p:nvPr/>
        </p:nvCxnSpPr>
        <p:spPr bwMode="auto">
          <a:xfrm rot="5400000">
            <a:off x="3572669" y="49347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7" name="Straight Arrow Connector 37"/>
          <p:cNvCxnSpPr>
            <a:cxnSpLocks noChangeShapeType="1"/>
          </p:cNvCxnSpPr>
          <p:nvPr/>
        </p:nvCxnSpPr>
        <p:spPr bwMode="auto">
          <a:xfrm rot="5400000">
            <a:off x="4456113" y="49244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8" name="Straight Arrow Connector 37"/>
          <p:cNvCxnSpPr>
            <a:cxnSpLocks noChangeShapeType="1"/>
          </p:cNvCxnSpPr>
          <p:nvPr/>
        </p:nvCxnSpPr>
        <p:spPr bwMode="auto">
          <a:xfrm rot="5400000">
            <a:off x="5368131" y="4956969"/>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9" name="Straight Arrow Connector 37"/>
          <p:cNvCxnSpPr>
            <a:cxnSpLocks noChangeShapeType="1"/>
          </p:cNvCxnSpPr>
          <p:nvPr/>
        </p:nvCxnSpPr>
        <p:spPr bwMode="auto">
          <a:xfrm rot="5400000">
            <a:off x="6288088" y="4945063"/>
            <a:ext cx="268287"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0" name="Straight Arrow Connector 37"/>
          <p:cNvCxnSpPr>
            <a:cxnSpLocks noChangeShapeType="1"/>
          </p:cNvCxnSpPr>
          <p:nvPr/>
        </p:nvCxnSpPr>
        <p:spPr bwMode="auto">
          <a:xfrm rot="5400000">
            <a:off x="7217569" y="49299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1" name="Straight Arrow Connector 37"/>
          <p:cNvCxnSpPr>
            <a:cxnSpLocks noChangeShapeType="1"/>
          </p:cNvCxnSpPr>
          <p:nvPr/>
        </p:nvCxnSpPr>
        <p:spPr bwMode="auto">
          <a:xfrm rot="5400000">
            <a:off x="8097838" y="49498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2" name="Straight Arrow Connector 37"/>
          <p:cNvCxnSpPr>
            <a:cxnSpLocks noChangeShapeType="1"/>
          </p:cNvCxnSpPr>
          <p:nvPr/>
        </p:nvCxnSpPr>
        <p:spPr bwMode="auto">
          <a:xfrm rot="5400000">
            <a:off x="1750219" y="32202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3" name="Straight Arrow Connector 37"/>
          <p:cNvCxnSpPr>
            <a:cxnSpLocks noChangeShapeType="1"/>
          </p:cNvCxnSpPr>
          <p:nvPr/>
        </p:nvCxnSpPr>
        <p:spPr bwMode="auto">
          <a:xfrm rot="5400000">
            <a:off x="2624931" y="323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4" name="Straight Arrow Connector 37"/>
          <p:cNvCxnSpPr>
            <a:cxnSpLocks noChangeShapeType="1"/>
          </p:cNvCxnSpPr>
          <p:nvPr/>
        </p:nvCxnSpPr>
        <p:spPr bwMode="auto">
          <a:xfrm rot="5400000">
            <a:off x="3574256" y="3236119"/>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5" name="Straight Arrow Connector 37"/>
          <p:cNvCxnSpPr>
            <a:cxnSpLocks noChangeShapeType="1"/>
          </p:cNvCxnSpPr>
          <p:nvPr/>
        </p:nvCxnSpPr>
        <p:spPr bwMode="auto">
          <a:xfrm rot="5400000">
            <a:off x="4456906" y="32250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6" name="Straight Arrow Connector 37"/>
          <p:cNvCxnSpPr>
            <a:cxnSpLocks noChangeShapeType="1"/>
          </p:cNvCxnSpPr>
          <p:nvPr/>
        </p:nvCxnSpPr>
        <p:spPr bwMode="auto">
          <a:xfrm rot="5400000">
            <a:off x="5369719" y="32583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7" name="Straight Arrow Connector 37"/>
          <p:cNvCxnSpPr>
            <a:cxnSpLocks noChangeShapeType="1"/>
          </p:cNvCxnSpPr>
          <p:nvPr/>
        </p:nvCxnSpPr>
        <p:spPr bwMode="auto">
          <a:xfrm rot="5400000">
            <a:off x="6288881" y="32456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8" name="Straight Arrow Connector 37"/>
          <p:cNvCxnSpPr>
            <a:cxnSpLocks noChangeShapeType="1"/>
          </p:cNvCxnSpPr>
          <p:nvPr/>
        </p:nvCxnSpPr>
        <p:spPr bwMode="auto">
          <a:xfrm rot="5400000">
            <a:off x="7219156" y="323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9" name="Straight Arrow Connector 37"/>
          <p:cNvCxnSpPr>
            <a:cxnSpLocks noChangeShapeType="1"/>
          </p:cNvCxnSpPr>
          <p:nvPr/>
        </p:nvCxnSpPr>
        <p:spPr bwMode="auto">
          <a:xfrm rot="5400000">
            <a:off x="8098631" y="32504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110" name="TextBox 51"/>
          <p:cNvSpPr txBox="1">
            <a:spLocks noChangeArrowheads="1"/>
          </p:cNvSpPr>
          <p:nvPr/>
        </p:nvSpPr>
        <p:spPr bwMode="auto">
          <a:xfrm>
            <a:off x="1547813" y="3375025"/>
            <a:ext cx="6923087"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600">
                <a:cs typeface="Arial" panose="020B0604020202020204" pitchFamily="34" charset="0"/>
              </a:rPr>
              <a:t>Logic</a:t>
            </a:r>
          </a:p>
        </p:txBody>
      </p:sp>
      <p:sp>
        <p:nvSpPr>
          <p:cNvPr id="87111" name="TextBox 79"/>
          <p:cNvSpPr txBox="1">
            <a:spLocks noChangeArrowheads="1"/>
          </p:cNvSpPr>
          <p:nvPr/>
        </p:nvSpPr>
        <p:spPr bwMode="auto">
          <a:xfrm>
            <a:off x="5118100" y="379730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cs typeface="Arial" panose="020B0604020202020204" pitchFamily="34" charset="0"/>
              </a:rPr>
              <a:t>Hit?</a:t>
            </a:r>
          </a:p>
        </p:txBody>
      </p:sp>
      <p:cxnSp>
        <p:nvCxnSpPr>
          <p:cNvPr id="87112" name="Straight Arrow Connector 37"/>
          <p:cNvCxnSpPr>
            <a:cxnSpLocks noChangeShapeType="1"/>
          </p:cNvCxnSpPr>
          <p:nvPr/>
        </p:nvCxnSpPr>
        <p:spPr bwMode="auto">
          <a:xfrm rot="5400000">
            <a:off x="4931569" y="384730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13" name="Straight Connector 82"/>
          <p:cNvCxnSpPr>
            <a:cxnSpLocks noChangeShapeType="1"/>
            <a:stCxn id="87110" idx="3"/>
          </p:cNvCxnSpPr>
          <p:nvPr/>
        </p:nvCxnSpPr>
        <p:spPr bwMode="auto">
          <a:xfrm>
            <a:off x="8470900" y="3543300"/>
            <a:ext cx="439738" cy="2033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4" name="Straight Arrow Connector 84"/>
          <p:cNvCxnSpPr>
            <a:cxnSpLocks noChangeShapeType="1"/>
          </p:cNvCxnSpPr>
          <p:nvPr/>
        </p:nvCxnSpPr>
        <p:spPr bwMode="auto">
          <a:xfrm rot="10800000">
            <a:off x="7642225" y="5237163"/>
            <a:ext cx="1268413" cy="3397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灯片编号占位符 4">
            <a:extLst>
              <a:ext uri="{FF2B5EF4-FFF2-40B4-BE49-F238E27FC236}">
                <a16:creationId xmlns:a16="http://schemas.microsoft.com/office/drawing/2014/main" id="{0AF81255-7EA3-41FC-BF03-D93AB8B226FB}"/>
              </a:ext>
            </a:extLst>
          </p:cNvPr>
          <p:cNvSpPr>
            <a:spLocks noGrp="1"/>
          </p:cNvSpPr>
          <p:nvPr>
            <p:ph type="sldNum" sz="quarter" idx="12"/>
          </p:nvPr>
        </p:nvSpPr>
        <p:spPr/>
        <p:txBody>
          <a:bodyPr/>
          <a:lstStyle/>
          <a:p>
            <a:fld id="{281828B1-9571-413B-8DF6-88C4749FAF08}" type="slidenum">
              <a:rPr lang="en-US" altLang="en-US" smtClean="0"/>
              <a:pPr/>
              <a:t>7</a:t>
            </a:fld>
            <a:endParaRPr lang="en-US" altLang="en-US"/>
          </a:p>
        </p:txBody>
      </p:sp>
    </p:spTree>
    <p:extLst>
      <p:ext uri="{BB962C8B-B14F-4D97-AF65-F5344CB8AC3E}">
        <p14:creationId xmlns:p14="http://schemas.microsoft.com/office/powerpoint/2010/main" val="1711336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0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0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0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0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0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0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0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0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0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0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0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0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70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0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70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0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0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70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70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0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70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0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08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0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70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0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708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7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7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10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10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710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710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710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7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7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711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711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70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70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0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70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0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70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0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70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706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70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708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708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8708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709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709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709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709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709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709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709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709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709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709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710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10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711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711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7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p:bldP spid="87045" grpId="0" animBg="1"/>
      <p:bldP spid="87046" grpId="0" animBg="1"/>
      <p:bldP spid="87047" grpId="0" animBg="1"/>
      <p:bldP spid="87048" grpId="0" animBg="1"/>
      <p:bldP spid="87049" grpId="0" animBg="1"/>
      <p:bldP spid="87050" grpId="0" animBg="1"/>
      <p:bldP spid="87051" grpId="0" animBg="1"/>
      <p:bldP spid="87052" grpId="0" animBg="1"/>
      <p:bldP spid="87053" grpId="0" animBg="1"/>
      <p:bldP spid="87054" grpId="0" animBg="1"/>
      <p:bldP spid="87055" grpId="0" animBg="1"/>
      <p:bldP spid="87056" grpId="0" animBg="1"/>
      <p:bldP spid="87057" grpId="0" animBg="1"/>
      <p:bldP spid="87058" grpId="0" animBg="1"/>
      <p:bldP spid="87059" grpId="0" animBg="1"/>
      <p:bldP spid="87060" grpId="0"/>
      <p:bldP spid="87061" grpId="0"/>
      <p:bldP spid="87062" grpId="0" animBg="1"/>
      <p:bldP spid="87063" grpId="0"/>
      <p:bldP spid="87065" grpId="0" animBg="1"/>
      <p:bldP spid="87066" grpId="0"/>
      <p:bldP spid="87068" grpId="0" animBg="1"/>
      <p:bldP spid="87069" grpId="0"/>
      <p:bldP spid="87071" grpId="0" animBg="1"/>
      <p:bldP spid="87072" grpId="0"/>
      <p:bldP spid="87074" grpId="0" animBg="1"/>
      <p:bldP spid="87075" grpId="0"/>
      <p:bldP spid="87077" grpId="0" animBg="1"/>
      <p:bldP spid="87078" grpId="0"/>
      <p:bldP spid="87080" grpId="0" animBg="1"/>
      <p:bldP spid="87081" grpId="0"/>
      <p:bldP spid="87083" grpId="0" animBg="1"/>
      <p:bldP spid="87084" grpId="0"/>
      <p:bldP spid="87087" grpId="0"/>
      <p:bldP spid="87090" grpId="0"/>
      <p:bldP spid="87091" grpId="0"/>
      <p:bldP spid="87110" grpId="0" animBg="1"/>
      <p:bldP spid="871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116632"/>
            <a:ext cx="8229600" cy="922114"/>
          </a:xfrm>
        </p:spPr>
        <p:txBody>
          <a:bodyPr/>
          <a:lstStyle/>
          <a:p>
            <a:r>
              <a:rPr lang="zh-CN" altLang="en-US" dirty="0"/>
              <a:t>相联度</a:t>
            </a:r>
            <a:r>
              <a:rPr lang="en-US" altLang="zh-CN" dirty="0"/>
              <a:t> (</a:t>
            </a:r>
            <a:r>
              <a:rPr lang="zh-CN" altLang="en-US" dirty="0"/>
              <a:t>及权衡</a:t>
            </a:r>
            <a:r>
              <a:rPr lang="en-US" altLang="zh-CN" dirty="0"/>
              <a:t>)</a:t>
            </a:r>
          </a:p>
        </p:txBody>
      </p:sp>
      <p:sp>
        <p:nvSpPr>
          <p:cNvPr id="3" name="Content Placeholder 2"/>
          <p:cNvSpPr>
            <a:spLocks noGrp="1"/>
          </p:cNvSpPr>
          <p:nvPr>
            <p:ph idx="1"/>
          </p:nvPr>
        </p:nvSpPr>
        <p:spPr>
          <a:xfrm>
            <a:off x="457200" y="996950"/>
            <a:ext cx="8229600" cy="5194300"/>
          </a:xfrm>
        </p:spPr>
        <p:txBody>
          <a:bodyPr/>
          <a:lstStyle/>
          <a:p>
            <a:r>
              <a:rPr lang="zh-CN" altLang="en-US" sz="2800" b="1" dirty="0">
                <a:solidFill>
                  <a:schemeClr val="tx1">
                    <a:lumMod val="95000"/>
                    <a:lumOff val="5000"/>
                  </a:schemeClr>
                </a:solidFill>
              </a:rPr>
              <a:t>相联度的大小</a:t>
            </a:r>
            <a:r>
              <a:rPr lang="en-US" altLang="zh-CN" sz="2800" b="1" dirty="0">
                <a:solidFill>
                  <a:schemeClr val="tx1">
                    <a:lumMod val="95000"/>
                    <a:lumOff val="5000"/>
                  </a:schemeClr>
                </a:solidFill>
              </a:rPr>
              <a:t>: </a:t>
            </a:r>
            <a:r>
              <a:rPr lang="zh-CN" altLang="en-US" sz="2800" dirty="0"/>
              <a:t>多少个</a:t>
            </a:r>
            <a:r>
              <a:rPr lang="en-US" altLang="zh-CN" sz="2800" dirty="0"/>
              <a:t>block</a:t>
            </a:r>
            <a:r>
              <a:rPr lang="zh-CN" altLang="en-US" sz="2800" dirty="0"/>
              <a:t>可以放置到相同的组</a:t>
            </a:r>
            <a:r>
              <a:rPr lang="en-US" altLang="zh-CN" sz="2800" dirty="0"/>
              <a:t>?</a:t>
            </a:r>
          </a:p>
          <a:p>
            <a:r>
              <a:rPr lang="zh-CN" altLang="en-US" sz="2800" dirty="0"/>
              <a:t>高相联度</a:t>
            </a:r>
            <a:r>
              <a:rPr lang="en-US" altLang="zh-CN" sz="2800" dirty="0"/>
              <a:t> </a:t>
            </a:r>
          </a:p>
          <a:p>
            <a:pPr marL="342900" lvl="1" indent="0">
              <a:buFont typeface="Wingdings" panose="05000000000000000000" pitchFamily="2" charset="2"/>
              <a:buNone/>
            </a:pPr>
            <a:r>
              <a:rPr lang="en-US" altLang="zh-CN" sz="2400" dirty="0" smtClean="0"/>
              <a:t>+ </a:t>
            </a:r>
            <a:r>
              <a:rPr lang="zh-CN" altLang="en-US" sz="2400" dirty="0" smtClean="0"/>
              <a:t>较高</a:t>
            </a:r>
            <a:r>
              <a:rPr lang="zh-CN" altLang="en-US" sz="2400" dirty="0"/>
              <a:t>的缓存命中率</a:t>
            </a:r>
            <a:endParaRPr lang="en-US" altLang="zh-CN" sz="2400" dirty="0"/>
          </a:p>
          <a:p>
            <a:pPr marL="342900" lvl="1" indent="0">
              <a:buFont typeface="Wingdings" panose="05000000000000000000" pitchFamily="2" charset="2"/>
              <a:buNone/>
            </a:pPr>
            <a:r>
              <a:rPr lang="en-US" altLang="zh-CN" sz="2400" dirty="0" smtClean="0"/>
              <a:t>-  </a:t>
            </a:r>
            <a:r>
              <a:rPr lang="zh-CN" altLang="en-US" sz="2400" dirty="0" smtClean="0"/>
              <a:t>较</a:t>
            </a:r>
            <a:r>
              <a:rPr lang="zh-CN" altLang="en-US" sz="2400" dirty="0"/>
              <a:t>慢的缓存访问速度 </a:t>
            </a:r>
            <a:r>
              <a:rPr lang="en-US" altLang="zh-CN" sz="2400" dirty="0"/>
              <a:t>(</a:t>
            </a:r>
            <a:r>
              <a:rPr lang="zh-CN" altLang="en-US" sz="2400" dirty="0"/>
              <a:t>命中延迟 和 数据访问延迟</a:t>
            </a:r>
            <a:r>
              <a:rPr lang="en-US" altLang="zh-CN" sz="2400" dirty="0"/>
              <a:t>)</a:t>
            </a:r>
          </a:p>
          <a:p>
            <a:pPr marL="342900" lvl="1" indent="0">
              <a:buFont typeface="Wingdings" panose="05000000000000000000" pitchFamily="2" charset="2"/>
              <a:buNone/>
            </a:pPr>
            <a:r>
              <a:rPr lang="en-US" altLang="zh-CN" sz="2400" dirty="0" smtClean="0"/>
              <a:t>-  </a:t>
            </a:r>
            <a:r>
              <a:rPr lang="zh-CN" altLang="en-US" sz="2400" dirty="0" smtClean="0"/>
              <a:t>更大的</a:t>
            </a:r>
            <a:r>
              <a:rPr lang="zh-CN" altLang="en-US" sz="2400" dirty="0"/>
              <a:t>硬件开销 </a:t>
            </a:r>
            <a:r>
              <a:rPr lang="en-US" altLang="zh-CN" sz="2400" dirty="0"/>
              <a:t>(</a:t>
            </a:r>
            <a:r>
              <a:rPr lang="zh-CN" altLang="en-US" sz="2400" dirty="0"/>
              <a:t>需要更多的比较器</a:t>
            </a:r>
            <a:r>
              <a:rPr lang="en-US" altLang="zh-CN" sz="2400" dirty="0"/>
              <a:t>)</a:t>
            </a:r>
            <a:endParaRPr lang="en-US" altLang="zh-CN" dirty="0"/>
          </a:p>
          <a:p>
            <a:r>
              <a:rPr lang="zh-CN" altLang="en-US" sz="2800" dirty="0"/>
              <a:t>高相联度所带来的命中率收益有一个衰减趋势</a:t>
            </a:r>
            <a:endParaRPr lang="en-US" altLang="zh-CN" dirty="0"/>
          </a:p>
          <a:p>
            <a:pPr marL="342900" lvl="1" indent="0">
              <a:buFont typeface="Wingdings" panose="05000000000000000000" pitchFamily="2" charset="2"/>
              <a:buNone/>
            </a:pPr>
            <a:endParaRPr lang="en-US" altLang="zh-CN" dirty="0"/>
          </a:p>
        </p:txBody>
      </p:sp>
      <p:sp>
        <p:nvSpPr>
          <p:cNvPr id="5" name="Freeform 5"/>
          <p:cNvSpPr>
            <a:spLocks/>
          </p:cNvSpPr>
          <p:nvPr/>
        </p:nvSpPr>
        <p:spPr bwMode="auto">
          <a:xfrm>
            <a:off x="2590800" y="4110285"/>
            <a:ext cx="3048000" cy="2286000"/>
          </a:xfrm>
          <a:custGeom>
            <a:avLst/>
            <a:gdLst>
              <a:gd name="T0" fmla="*/ 0 w 1920"/>
              <a:gd name="T1" fmla="*/ 0 h 1440"/>
              <a:gd name="T2" fmla="*/ 0 w 1920"/>
              <a:gd name="T3" fmla="*/ 2147483647 h 1440"/>
              <a:gd name="T4" fmla="*/ 2147483647 w 1920"/>
              <a:gd name="T5" fmla="*/ 2147483647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Text Box 7"/>
          <p:cNvSpPr txBox="1">
            <a:spLocks noChangeArrowheads="1"/>
          </p:cNvSpPr>
          <p:nvPr/>
        </p:nvSpPr>
        <p:spPr bwMode="auto">
          <a:xfrm>
            <a:off x="4705350" y="6357937"/>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cs typeface="Arial" panose="020B0604020202020204" pitchFamily="34" charset="0"/>
              </a:rPr>
              <a:t>associativity</a:t>
            </a:r>
          </a:p>
        </p:txBody>
      </p:sp>
      <p:sp>
        <p:nvSpPr>
          <p:cNvPr id="7" name="Freeform 8"/>
          <p:cNvSpPr>
            <a:spLocks/>
          </p:cNvSpPr>
          <p:nvPr/>
        </p:nvSpPr>
        <p:spPr bwMode="auto">
          <a:xfrm>
            <a:off x="2876550" y="4038600"/>
            <a:ext cx="2609850" cy="852487"/>
          </a:xfrm>
          <a:custGeom>
            <a:avLst/>
            <a:gdLst>
              <a:gd name="T0" fmla="*/ 0 w 1644"/>
              <a:gd name="T1" fmla="*/ 2147483647 h 537"/>
              <a:gd name="T2" fmla="*/ 2147483647 w 1644"/>
              <a:gd name="T3" fmla="*/ 2147483647 h 537"/>
              <a:gd name="T4" fmla="*/ 2147483647 w 1644"/>
              <a:gd name="T5" fmla="*/ 2147483647 h 537"/>
              <a:gd name="T6" fmla="*/ 2147483647 w 1644"/>
              <a:gd name="T7" fmla="*/ 0 h 537"/>
              <a:gd name="T8" fmla="*/ 0 60000 65536"/>
              <a:gd name="T9" fmla="*/ 0 60000 65536"/>
              <a:gd name="T10" fmla="*/ 0 60000 65536"/>
              <a:gd name="T11" fmla="*/ 0 60000 65536"/>
              <a:gd name="T12" fmla="*/ 0 w 1644"/>
              <a:gd name="T13" fmla="*/ 0 h 537"/>
              <a:gd name="T14" fmla="*/ 1644 w 1644"/>
              <a:gd name="T15" fmla="*/ 537 h 537"/>
            </a:gdLst>
            <a:ahLst/>
            <a:cxnLst>
              <a:cxn ang="T8">
                <a:pos x="T0" y="T1"/>
              </a:cxn>
              <a:cxn ang="T9">
                <a:pos x="T2" y="T3"/>
              </a:cxn>
              <a:cxn ang="T10">
                <a:pos x="T4" y="T5"/>
              </a:cxn>
              <a:cxn ang="T11">
                <a:pos x="T6" y="T7"/>
              </a:cxn>
            </a:cxnLst>
            <a:rect l="T12" t="T13" r="T14" b="T15"/>
            <a:pathLst>
              <a:path w="1644" h="537">
                <a:moveTo>
                  <a:pt x="0" y="537"/>
                </a:moveTo>
                <a:cubicBezTo>
                  <a:pt x="35" y="492"/>
                  <a:pt x="101" y="341"/>
                  <a:pt x="209" y="267"/>
                </a:cubicBezTo>
                <a:cubicBezTo>
                  <a:pt x="317" y="193"/>
                  <a:pt x="410" y="134"/>
                  <a:pt x="649" y="90"/>
                </a:cubicBezTo>
                <a:cubicBezTo>
                  <a:pt x="888" y="46"/>
                  <a:pt x="1437" y="19"/>
                  <a:pt x="16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6"/>
          <p:cNvSpPr txBox="1">
            <a:spLocks noChangeArrowheads="1"/>
          </p:cNvSpPr>
          <p:nvPr/>
        </p:nvSpPr>
        <p:spPr bwMode="auto">
          <a:xfrm>
            <a:off x="1532384" y="4085133"/>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cs typeface="Arial" panose="020B0604020202020204" pitchFamily="34" charset="0"/>
              </a:rPr>
              <a:t>hit rate</a:t>
            </a:r>
          </a:p>
        </p:txBody>
      </p:sp>
      <p:sp>
        <p:nvSpPr>
          <p:cNvPr id="10" name="灯片编号占位符 9">
            <a:extLst>
              <a:ext uri="{FF2B5EF4-FFF2-40B4-BE49-F238E27FC236}">
                <a16:creationId xmlns:a16="http://schemas.microsoft.com/office/drawing/2014/main" id="{80306809-7B11-425C-AB32-FC8351E26235}"/>
              </a:ext>
            </a:extLst>
          </p:cNvPr>
          <p:cNvSpPr>
            <a:spLocks noGrp="1"/>
          </p:cNvSpPr>
          <p:nvPr>
            <p:ph type="sldNum" sz="quarter" idx="12"/>
          </p:nvPr>
        </p:nvSpPr>
        <p:spPr/>
        <p:txBody>
          <a:bodyPr/>
          <a:lstStyle/>
          <a:p>
            <a:fld id="{281828B1-9571-413B-8DF6-88C4749FAF08}" type="slidenum">
              <a:rPr lang="en-US" altLang="en-US" smtClean="0"/>
              <a:pPr/>
              <a:t>8</a:t>
            </a:fld>
            <a:endParaRPr lang="en-US" altLang="en-US"/>
          </a:p>
        </p:txBody>
      </p:sp>
    </p:spTree>
    <p:extLst>
      <p:ext uri="{BB962C8B-B14F-4D97-AF65-F5344CB8AC3E}">
        <p14:creationId xmlns:p14="http://schemas.microsoft.com/office/powerpoint/2010/main" val="1977681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457200" y="116632"/>
            <a:ext cx="8229600" cy="922114"/>
          </a:xfrm>
        </p:spPr>
        <p:txBody>
          <a:bodyPr/>
          <a:lstStyle/>
          <a:p>
            <a:r>
              <a:rPr lang="zh-CN" altLang="en-US" dirty="0"/>
              <a:t>组相联缓存的主要问题</a:t>
            </a:r>
            <a:endParaRPr lang="en-US" altLang="zh-CN" dirty="0"/>
          </a:p>
        </p:txBody>
      </p:sp>
      <p:sp>
        <p:nvSpPr>
          <p:cNvPr id="3" name="Content Placeholder 2"/>
          <p:cNvSpPr>
            <a:spLocks noGrp="1"/>
          </p:cNvSpPr>
          <p:nvPr>
            <p:ph idx="1"/>
          </p:nvPr>
        </p:nvSpPr>
        <p:spPr>
          <a:xfrm>
            <a:off x="457200" y="996950"/>
            <a:ext cx="8229600" cy="5744418"/>
          </a:xfrm>
        </p:spPr>
        <p:txBody>
          <a:bodyPr/>
          <a:lstStyle/>
          <a:p>
            <a:pPr>
              <a:spcBef>
                <a:spcPts val="600"/>
              </a:spcBef>
              <a:spcAft>
                <a:spcPts val="600"/>
              </a:spcAft>
            </a:pPr>
            <a:r>
              <a:rPr lang="zh-CN" altLang="en-US" sz="2800" dirty="0"/>
              <a:t>可以认为缓存组中每个</a:t>
            </a:r>
            <a:r>
              <a:rPr lang="en-US" altLang="zh-CN" sz="2800" dirty="0"/>
              <a:t>block</a:t>
            </a:r>
            <a:r>
              <a:rPr lang="zh-CN" altLang="en-US" sz="2800" dirty="0"/>
              <a:t>均具有</a:t>
            </a:r>
            <a:r>
              <a:rPr lang="en-US" altLang="en-US" sz="2800" dirty="0"/>
              <a:t>“</a:t>
            </a:r>
            <a:r>
              <a:rPr lang="en-US" altLang="zh-CN" sz="2800" dirty="0"/>
              <a:t>priority</a:t>
            </a:r>
            <a:r>
              <a:rPr lang="en-US" altLang="en-US" sz="2800" dirty="0"/>
              <a:t>”</a:t>
            </a:r>
            <a:endParaRPr lang="en-US" altLang="zh-CN"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用来表明这个</a:t>
            </a:r>
            <a:r>
              <a:rPr lang="en-US" altLang="zh-CN" kern="1200" dirty="0">
                <a:cs typeface="Calibri" panose="020F0502020204030204" pitchFamily="34" charset="0"/>
              </a:rPr>
              <a:t>block</a:t>
            </a:r>
            <a:r>
              <a:rPr lang="zh-CN" altLang="en-US" kern="1200" dirty="0">
                <a:cs typeface="Calibri" panose="020F0502020204030204" pitchFamily="34" charset="0"/>
              </a:rPr>
              <a:t>的重要程度</a:t>
            </a:r>
            <a:endParaRPr lang="en-US" altLang="zh-CN" kern="1200" dirty="0">
              <a:cs typeface="Calibri" panose="020F0502020204030204" pitchFamily="34" charset="0"/>
            </a:endParaRPr>
          </a:p>
          <a:p>
            <a:pPr>
              <a:spcBef>
                <a:spcPts val="600"/>
              </a:spcBef>
              <a:spcAft>
                <a:spcPts val="600"/>
              </a:spcAft>
            </a:pPr>
            <a:r>
              <a:rPr lang="zh-CN" altLang="en-US" sz="2800" dirty="0"/>
              <a:t>关键问题</a:t>
            </a:r>
            <a:r>
              <a:rPr lang="en-US" altLang="zh-CN" sz="2800" dirty="0"/>
              <a:t>: </a:t>
            </a:r>
            <a:r>
              <a:rPr lang="zh-CN" altLang="en-US" sz="2800" dirty="0">
                <a:solidFill>
                  <a:schemeClr val="tx1">
                    <a:lumMod val="95000"/>
                    <a:lumOff val="5000"/>
                  </a:schemeClr>
                </a:solidFill>
              </a:rPr>
              <a:t>如何决定</a:t>
            </a:r>
            <a:r>
              <a:rPr lang="en-US" altLang="zh-CN" sz="2800" dirty="0" smtClean="0">
                <a:solidFill>
                  <a:schemeClr val="tx1">
                    <a:lumMod val="95000"/>
                    <a:lumOff val="5000"/>
                  </a:schemeClr>
                </a:solidFill>
              </a:rPr>
              <a:t>/</a:t>
            </a:r>
            <a:r>
              <a:rPr lang="zh-CN" altLang="en-US" sz="2800" dirty="0" smtClean="0">
                <a:solidFill>
                  <a:schemeClr val="tx1">
                    <a:lumMod val="95000"/>
                    <a:lumOff val="5000"/>
                  </a:schemeClr>
                </a:solidFill>
              </a:rPr>
              <a:t>调整</a:t>
            </a:r>
            <a:r>
              <a:rPr lang="en-US" altLang="zh-CN" sz="2800" dirty="0" smtClean="0">
                <a:solidFill>
                  <a:schemeClr val="tx1">
                    <a:lumMod val="95000"/>
                    <a:lumOff val="5000"/>
                  </a:schemeClr>
                </a:solidFill>
              </a:rPr>
              <a:t> </a:t>
            </a:r>
            <a:r>
              <a:rPr lang="en-US" altLang="zh-CN" sz="2800" dirty="0">
                <a:solidFill>
                  <a:schemeClr val="tx1">
                    <a:lumMod val="95000"/>
                    <a:lumOff val="5000"/>
                  </a:schemeClr>
                </a:solidFill>
              </a:rPr>
              <a:t>block priorities?</a:t>
            </a:r>
          </a:p>
          <a:p>
            <a:pPr>
              <a:spcBef>
                <a:spcPts val="600"/>
              </a:spcBef>
              <a:spcAft>
                <a:spcPts val="600"/>
              </a:spcAft>
            </a:pPr>
            <a:r>
              <a:rPr lang="zh-CN" altLang="en-US" sz="2800" dirty="0"/>
              <a:t>在三个地方可以调整</a:t>
            </a:r>
            <a:r>
              <a:rPr lang="en-US" altLang="zh-CN" sz="2800" dirty="0"/>
              <a:t>block</a:t>
            </a:r>
            <a:r>
              <a:rPr lang="zh-CN" altLang="en-US" sz="2800" dirty="0"/>
              <a:t>的</a:t>
            </a:r>
            <a:r>
              <a:rPr lang="en-US" altLang="zh-CN" sz="2800" dirty="0"/>
              <a:t>priority:</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Insertion, promotion, eviction (replacement)</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Insertion: </a:t>
            </a:r>
            <a:r>
              <a:rPr lang="zh-CN" altLang="en-US" kern="1200" dirty="0">
                <a:cs typeface="Calibri" panose="020F0502020204030204" pitchFamily="34" charset="0"/>
              </a:rPr>
              <a:t>当一个块导入缓存的时候</a:t>
            </a:r>
            <a:r>
              <a:rPr lang="en-US" altLang="zh-CN" kern="1200" dirty="0">
                <a:cs typeface="Calibri" panose="020F0502020204030204" pitchFamily="34" charset="0"/>
              </a:rPr>
              <a:t>?</a:t>
            </a:r>
          </a:p>
          <a:p>
            <a:pPr marL="1106487" lvl="2" indent="-342900">
              <a:spcBef>
                <a:spcPts val="600"/>
              </a:spcBef>
              <a:spcAft>
                <a:spcPts val="600"/>
              </a:spcAft>
              <a:buClr>
                <a:schemeClr val="tx1"/>
              </a:buClr>
              <a:buFont typeface="Arial" panose="020B0604020202020204" pitchFamily="34" charset="0"/>
              <a:buChar char="•"/>
              <a:defRPr/>
            </a:pPr>
            <a:r>
              <a:rPr lang="zh-CN" altLang="en-US" sz="2000" kern="1200" dirty="0">
                <a:cs typeface="Calibri" panose="020F0502020204030204" pitchFamily="34" charset="0"/>
              </a:rPr>
              <a:t>即将导入缓存的</a:t>
            </a:r>
            <a:r>
              <a:rPr lang="en-US" altLang="zh-CN" sz="2000" kern="1200" dirty="0">
                <a:cs typeface="Calibri" panose="020F0502020204030204" pitchFamily="34" charset="0"/>
              </a:rPr>
              <a:t>block</a:t>
            </a:r>
            <a:r>
              <a:rPr lang="zh-CN" altLang="en-US" sz="2000" kern="1200" dirty="0">
                <a:cs typeface="Calibri" panose="020F0502020204030204" pitchFamily="34" charset="0"/>
              </a:rPr>
              <a:t>放到什么位置？是否将该</a:t>
            </a:r>
            <a:r>
              <a:rPr lang="en-US" altLang="zh-CN" sz="2000" kern="1200" dirty="0">
                <a:cs typeface="Calibri" panose="020F0502020204030204" pitchFamily="34" charset="0"/>
              </a:rPr>
              <a:t>block</a:t>
            </a:r>
            <a:r>
              <a:rPr lang="zh-CN" altLang="en-US" sz="2000" kern="1200" dirty="0">
                <a:cs typeface="Calibri" panose="020F0502020204030204" pitchFamily="34" charset="0"/>
              </a:rPr>
              <a:t>放入缓存？</a:t>
            </a:r>
            <a:endParaRPr lang="en-US" altLang="zh-CN" sz="2000"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Promotion: </a:t>
            </a:r>
            <a:r>
              <a:rPr lang="zh-CN" altLang="en-US" kern="1200" dirty="0">
                <a:cs typeface="Calibri" panose="020F0502020204030204" pitchFamily="34" charset="0"/>
              </a:rPr>
              <a:t>当命中一个</a:t>
            </a:r>
            <a:r>
              <a:rPr lang="en-US" altLang="zh-CN" kern="1200" dirty="0">
                <a:cs typeface="Calibri" panose="020F0502020204030204" pitchFamily="34" charset="0"/>
              </a:rPr>
              <a:t>block</a:t>
            </a:r>
            <a:r>
              <a:rPr lang="zh-CN" altLang="en-US" kern="1200" dirty="0">
                <a:cs typeface="Calibri" panose="020F0502020204030204" pitchFamily="34" charset="0"/>
              </a:rPr>
              <a:t>时如何调整</a:t>
            </a:r>
            <a:r>
              <a:rPr lang="en-US" altLang="zh-CN" kern="1200" dirty="0">
                <a:cs typeface="Calibri" panose="020F0502020204030204" pitchFamily="34" charset="0"/>
              </a:rPr>
              <a:t>priority?</a:t>
            </a:r>
          </a:p>
          <a:p>
            <a:pPr marL="1106487" lvl="2" indent="-342900">
              <a:spcBef>
                <a:spcPts val="600"/>
              </a:spcBef>
              <a:spcAft>
                <a:spcPts val="600"/>
              </a:spcAft>
              <a:buClr>
                <a:schemeClr val="tx1"/>
              </a:buClr>
              <a:buFont typeface="Arial" panose="020B0604020202020204" pitchFamily="34" charset="0"/>
              <a:buChar char="•"/>
              <a:defRPr/>
            </a:pPr>
            <a:r>
              <a:rPr lang="zh-CN" altLang="en-US" sz="2000" kern="1200" dirty="0">
                <a:cs typeface="Calibri" panose="020F0502020204030204" pitchFamily="34" charset="0"/>
              </a:rPr>
              <a:t>是否 并 如何调整</a:t>
            </a:r>
            <a:r>
              <a:rPr lang="en-US" altLang="zh-CN" sz="2000" kern="1200" dirty="0">
                <a:cs typeface="Calibri" panose="020F0502020204030204" pitchFamily="34" charset="0"/>
              </a:rPr>
              <a:t> block priority</a:t>
            </a:r>
            <a:r>
              <a:rPr lang="zh-CN" altLang="en-US" sz="2000" kern="1200" dirty="0">
                <a:cs typeface="Calibri" panose="020F0502020204030204" pitchFamily="34" charset="0"/>
              </a:rPr>
              <a:t>？</a:t>
            </a:r>
            <a:endParaRPr lang="en-US" altLang="zh-CN" sz="2000"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Eviction: </a:t>
            </a:r>
            <a:r>
              <a:rPr lang="zh-CN" altLang="en-US" kern="1200" dirty="0">
                <a:cs typeface="Calibri" panose="020F0502020204030204" pitchFamily="34" charset="0"/>
              </a:rPr>
              <a:t>当访问缓存发生缺失的时候如何处理</a:t>
            </a:r>
            <a:r>
              <a:rPr lang="en-US" altLang="zh-CN" kern="1200" dirty="0">
                <a:cs typeface="Calibri" panose="020F0502020204030204" pitchFamily="34" charset="0"/>
              </a:rPr>
              <a:t>?</a:t>
            </a:r>
          </a:p>
          <a:p>
            <a:pPr marL="1106487" lvl="2" indent="-342900">
              <a:spcBef>
                <a:spcPts val="600"/>
              </a:spcBef>
              <a:spcAft>
                <a:spcPts val="600"/>
              </a:spcAft>
              <a:buClr>
                <a:schemeClr val="tx1"/>
              </a:buClr>
              <a:buFont typeface="Arial" panose="020B0604020202020204" pitchFamily="34" charset="0"/>
              <a:buChar char="•"/>
              <a:defRPr/>
            </a:pPr>
            <a:r>
              <a:rPr lang="zh-CN" altLang="en-US" sz="2000" kern="1200" dirty="0">
                <a:cs typeface="Calibri" panose="020F0502020204030204" pitchFamily="34" charset="0"/>
              </a:rPr>
              <a:t>将哪一个</a:t>
            </a:r>
            <a:r>
              <a:rPr lang="en-US" altLang="zh-CN" sz="2000" kern="1200" dirty="0">
                <a:cs typeface="Calibri" panose="020F0502020204030204" pitchFamily="34" charset="0"/>
              </a:rPr>
              <a:t>block</a:t>
            </a:r>
            <a:r>
              <a:rPr lang="zh-CN" altLang="en-US" sz="2000" kern="1200" dirty="0">
                <a:cs typeface="Calibri" panose="020F0502020204030204" pitchFamily="34" charset="0"/>
              </a:rPr>
              <a:t>进行</a:t>
            </a:r>
            <a:r>
              <a:rPr lang="en-US" altLang="zh-CN" sz="2000" kern="1200" dirty="0">
                <a:cs typeface="Calibri" panose="020F0502020204030204" pitchFamily="34" charset="0"/>
              </a:rPr>
              <a:t>evict</a:t>
            </a:r>
            <a:r>
              <a:rPr lang="zh-CN" altLang="en-US" sz="2000" kern="1200" dirty="0">
                <a:cs typeface="Calibri" panose="020F0502020204030204" pitchFamily="34" charset="0"/>
              </a:rPr>
              <a:t>？如何调整</a:t>
            </a:r>
            <a:r>
              <a:rPr lang="en-US" altLang="zh-CN" sz="2000" kern="1200" dirty="0">
                <a:cs typeface="Calibri" panose="020F0502020204030204" pitchFamily="34" charset="0"/>
              </a:rPr>
              <a:t>priority</a:t>
            </a:r>
            <a:r>
              <a:rPr lang="zh-CN" altLang="en-US" sz="2000" kern="1200" dirty="0">
                <a:cs typeface="Calibri" panose="020F0502020204030204" pitchFamily="34" charset="0"/>
              </a:rPr>
              <a:t>？</a:t>
            </a:r>
            <a:endParaRPr lang="en-US" altLang="zh-CN" sz="2000" kern="1200" dirty="0">
              <a:cs typeface="Calibri" panose="020F0502020204030204" pitchFamily="34" charset="0"/>
            </a:endParaRPr>
          </a:p>
        </p:txBody>
      </p:sp>
      <p:sp>
        <p:nvSpPr>
          <p:cNvPr id="6" name="灯片编号占位符 5">
            <a:extLst>
              <a:ext uri="{FF2B5EF4-FFF2-40B4-BE49-F238E27FC236}">
                <a16:creationId xmlns:a16="http://schemas.microsoft.com/office/drawing/2014/main" id="{DF4B77A7-DE74-4813-8040-0F3F160C992F}"/>
              </a:ext>
            </a:extLst>
          </p:cNvPr>
          <p:cNvSpPr>
            <a:spLocks noGrp="1"/>
          </p:cNvSpPr>
          <p:nvPr>
            <p:ph type="sldNum" sz="quarter" idx="12"/>
          </p:nvPr>
        </p:nvSpPr>
        <p:spPr/>
        <p:txBody>
          <a:bodyPr/>
          <a:lstStyle/>
          <a:p>
            <a:fld id="{281828B1-9571-413B-8DF6-88C4749FAF08}" type="slidenum">
              <a:rPr lang="en-US" altLang="en-US" smtClean="0"/>
              <a:pPr/>
              <a:t>9</a:t>
            </a:fld>
            <a:endParaRPr lang="en-US" altLang="en-US"/>
          </a:p>
        </p:txBody>
      </p:sp>
    </p:spTree>
    <p:extLst>
      <p:ext uri="{BB962C8B-B14F-4D97-AF65-F5344CB8AC3E}">
        <p14:creationId xmlns:p14="http://schemas.microsoft.com/office/powerpoint/2010/main" val="2686890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17961</TotalTime>
  <Words>2673</Words>
  <Application>Microsoft Office PowerPoint</Application>
  <PresentationFormat>全屏显示(4:3)</PresentationFormat>
  <Paragraphs>474</Paragraphs>
  <Slides>30</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MS PGothic</vt:lpstr>
      <vt:lpstr>MS PGothic</vt:lpstr>
      <vt:lpstr>华文行楷</vt:lpstr>
      <vt:lpstr>宋体</vt:lpstr>
      <vt:lpstr>微软雅黑</vt:lpstr>
      <vt:lpstr>Arial</vt:lpstr>
      <vt:lpstr>Calibri</vt:lpstr>
      <vt:lpstr>Sitka Text</vt:lpstr>
      <vt:lpstr>Tahoma</vt:lpstr>
      <vt:lpstr>Times New Roman</vt:lpstr>
      <vt:lpstr>Tw Cen MT</vt:lpstr>
      <vt:lpstr>Wingdings</vt:lpstr>
      <vt:lpstr>Default Design</vt:lpstr>
      <vt:lpstr>计算机体系结构</vt:lpstr>
      <vt:lpstr>高速缓存的块和地址映射</vt:lpstr>
      <vt:lpstr>直接相联缓存</vt:lpstr>
      <vt:lpstr>PowerPoint 演示文稿</vt:lpstr>
      <vt:lpstr>组相联映射</vt:lpstr>
      <vt:lpstr>提高相联度</vt:lpstr>
      <vt:lpstr>全相联映射</vt:lpstr>
      <vt:lpstr>相联度 (及权衡)</vt:lpstr>
      <vt:lpstr>组相联缓存的主要问题</vt:lpstr>
      <vt:lpstr>Replacement 策略</vt:lpstr>
      <vt:lpstr>LRU算法的实现</vt:lpstr>
      <vt:lpstr>Approximations of LRU</vt:lpstr>
      <vt:lpstr>示例：LRU or Random？</vt:lpstr>
      <vt:lpstr>最优的替换策略存在吗?</vt:lpstr>
      <vt:lpstr>高速缓存 vs 页面的替换</vt:lpstr>
      <vt:lpstr>Tag Store中都保存了什么?</vt:lpstr>
      <vt:lpstr>处理写操作 (I)</vt:lpstr>
      <vt:lpstr>处理写操作 (II)</vt:lpstr>
      <vt:lpstr>指令和数据缓存</vt:lpstr>
      <vt:lpstr>流水线设计中的多级缓存</vt:lpstr>
      <vt:lpstr>高速缓存的参数与性能</vt:lpstr>
      <vt:lpstr>缓存的大小</vt:lpstr>
      <vt:lpstr>block大小</vt:lpstr>
      <vt:lpstr>Large Blocks: Critical-Word and Sub-blocking</vt:lpstr>
      <vt:lpstr>相联度</vt:lpstr>
      <vt:lpstr>缓存缺失的分类</vt:lpstr>
      <vt:lpstr>如何减少各类缺失？</vt:lpstr>
      <vt:lpstr>优化缓存的性能</vt:lpstr>
      <vt:lpstr>优化缓存性能的基本方法</vt:lpstr>
      <vt:lpstr>下一个主题  缓存性能优化</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551</cp:revision>
  <cp:lastPrinted>2018-09-25T14:31:05Z</cp:lastPrinted>
  <dcterms:created xsi:type="dcterms:W3CDTF">2010-09-08T00:51:32Z</dcterms:created>
  <dcterms:modified xsi:type="dcterms:W3CDTF">2022-12-07T15:00:56Z</dcterms:modified>
</cp:coreProperties>
</file>