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5" r:id="rId1"/>
  </p:sldMasterIdLst>
  <p:notesMasterIdLst>
    <p:notesMasterId r:id="rId41"/>
  </p:notesMasterIdLst>
  <p:handoutMasterIdLst>
    <p:handoutMasterId r:id="rId42"/>
  </p:handoutMasterIdLst>
  <p:sldIdLst>
    <p:sldId id="101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6829" r:id="rId16"/>
    <p:sldId id="418" r:id="rId17"/>
    <p:sldId id="419" r:id="rId18"/>
    <p:sldId id="420" r:id="rId19"/>
    <p:sldId id="421" r:id="rId20"/>
    <p:sldId id="422" r:id="rId21"/>
    <p:sldId id="423" r:id="rId22"/>
    <p:sldId id="6830" r:id="rId23"/>
    <p:sldId id="425" r:id="rId24"/>
    <p:sldId id="426" r:id="rId25"/>
    <p:sldId id="427" r:id="rId26"/>
    <p:sldId id="428" r:id="rId27"/>
    <p:sldId id="429" r:id="rId28"/>
    <p:sldId id="6831" r:id="rId29"/>
    <p:sldId id="442" r:id="rId30"/>
    <p:sldId id="443" r:id="rId31"/>
    <p:sldId id="444" r:id="rId32"/>
    <p:sldId id="445" r:id="rId33"/>
    <p:sldId id="447" r:id="rId34"/>
    <p:sldId id="448" r:id="rId35"/>
    <p:sldId id="449" r:id="rId36"/>
    <p:sldId id="450" r:id="rId37"/>
    <p:sldId id="451" r:id="rId38"/>
    <p:sldId id="453" r:id="rId39"/>
    <p:sldId id="6828" r:id="rId40"/>
  </p:sldIdLst>
  <p:sldSz cx="9144000" cy="6858000" type="screen4x3"/>
  <p:notesSz cx="6791325" cy="992505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81463" autoAdjust="0"/>
  </p:normalViewPr>
  <p:slideViewPr>
    <p:cSldViewPr>
      <p:cViewPr varScale="1">
        <p:scale>
          <a:sx n="68" d="100"/>
          <a:sy n="68" d="100"/>
        </p:scale>
        <p:origin x="17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2907" cy="496252"/>
          </a:xfrm>
          <a:prstGeom prst="rect">
            <a:avLst/>
          </a:prstGeom>
        </p:spPr>
        <p:txBody>
          <a:bodyPr vert="horz" lIns="91385" tIns="45693" rIns="91385" bIns="45693" rtlCol="0"/>
          <a:lstStyle>
            <a:lvl1pPr algn="l">
              <a:defRPr sz="1200"/>
            </a:lvl1pPr>
          </a:lstStyle>
          <a:p>
            <a:endParaRPr lang="zh-CN" altLang="en-US"/>
          </a:p>
        </p:txBody>
      </p:sp>
      <p:sp>
        <p:nvSpPr>
          <p:cNvPr id="3" name="日期占位符 2"/>
          <p:cNvSpPr>
            <a:spLocks noGrp="1"/>
          </p:cNvSpPr>
          <p:nvPr>
            <p:ph type="dt" sz="quarter" idx="1"/>
          </p:nvPr>
        </p:nvSpPr>
        <p:spPr>
          <a:xfrm>
            <a:off x="3846847" y="1"/>
            <a:ext cx="2942907" cy="496252"/>
          </a:xfrm>
          <a:prstGeom prst="rect">
            <a:avLst/>
          </a:prstGeom>
        </p:spPr>
        <p:txBody>
          <a:bodyPr vert="horz" lIns="91385" tIns="45693" rIns="91385" bIns="45693" rtlCol="0"/>
          <a:lstStyle>
            <a:lvl1pPr algn="r">
              <a:defRPr sz="1200"/>
            </a:lvl1pPr>
          </a:lstStyle>
          <a:p>
            <a:fld id="{666DD694-EC1C-48B0-A94F-FDBEAC6E1E3E}" type="datetimeFigureOut">
              <a:rPr lang="zh-CN" altLang="en-US" smtClean="0"/>
              <a:t>2022/12/9</a:t>
            </a:fld>
            <a:endParaRPr lang="zh-CN" altLang="en-US"/>
          </a:p>
        </p:txBody>
      </p:sp>
      <p:sp>
        <p:nvSpPr>
          <p:cNvPr id="4" name="页脚占位符 3"/>
          <p:cNvSpPr>
            <a:spLocks noGrp="1"/>
          </p:cNvSpPr>
          <p:nvPr>
            <p:ph type="ftr" sz="quarter" idx="2"/>
          </p:nvPr>
        </p:nvSpPr>
        <p:spPr>
          <a:xfrm>
            <a:off x="1" y="9427076"/>
            <a:ext cx="2942907" cy="496252"/>
          </a:xfrm>
          <a:prstGeom prst="rect">
            <a:avLst/>
          </a:prstGeom>
        </p:spPr>
        <p:txBody>
          <a:bodyPr vert="horz" lIns="91385" tIns="45693" rIns="91385" bIns="45693"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6847" y="9427076"/>
            <a:ext cx="2942907" cy="496252"/>
          </a:xfrm>
          <a:prstGeom prst="rect">
            <a:avLst/>
          </a:prstGeom>
        </p:spPr>
        <p:txBody>
          <a:bodyPr vert="horz" lIns="91385" tIns="45693" rIns="91385" bIns="45693"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2907" cy="496252"/>
          </a:xfrm>
          <a:prstGeom prst="rect">
            <a:avLst/>
          </a:prstGeom>
        </p:spPr>
        <p:txBody>
          <a:bodyPr vert="horz" wrap="square" lIns="91385" tIns="45693" rIns="91385" bIns="45693"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46847" y="1"/>
            <a:ext cx="2942907" cy="496252"/>
          </a:xfrm>
          <a:prstGeom prst="rect">
            <a:avLst/>
          </a:prstGeom>
        </p:spPr>
        <p:txBody>
          <a:bodyPr vert="horz" wrap="square" lIns="91385" tIns="45693" rIns="91385" bIns="45693"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12/9/2022</a:t>
            </a:fld>
            <a:endParaRPr lang="en-US" altLang="zh-CN"/>
          </a:p>
        </p:txBody>
      </p:sp>
      <p:sp>
        <p:nvSpPr>
          <p:cNvPr id="4" name="Slide Image Placeholder 3"/>
          <p:cNvSpPr>
            <a:spLocks noGrp="1" noRot="1" noChangeAspect="1"/>
          </p:cNvSpPr>
          <p:nvPr>
            <p:ph type="sldImg" idx="2"/>
          </p:nvPr>
        </p:nvSpPr>
        <p:spPr>
          <a:xfrm>
            <a:off x="915988" y="744538"/>
            <a:ext cx="4959350" cy="3721100"/>
          </a:xfrm>
          <a:prstGeom prst="rect">
            <a:avLst/>
          </a:prstGeom>
          <a:noFill/>
          <a:ln w="12700">
            <a:solidFill>
              <a:prstClr val="black"/>
            </a:solidFill>
          </a:ln>
        </p:spPr>
        <p:txBody>
          <a:bodyPr vert="horz" wrap="square" lIns="91385" tIns="45693" rIns="91385" bIns="45693"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133" y="4714399"/>
            <a:ext cx="5433060" cy="4466272"/>
          </a:xfrm>
          <a:prstGeom prst="rect">
            <a:avLst/>
          </a:prstGeom>
        </p:spPr>
        <p:txBody>
          <a:bodyPr vert="horz" lIns="91385" tIns="45693" rIns="91385" bIns="4569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27076"/>
            <a:ext cx="2942907" cy="496252"/>
          </a:xfrm>
          <a:prstGeom prst="rect">
            <a:avLst/>
          </a:prstGeom>
        </p:spPr>
        <p:txBody>
          <a:bodyPr vert="horz" wrap="square" lIns="91385" tIns="45693" rIns="91385" bIns="45693"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46847" y="9427076"/>
            <a:ext cx="2942907" cy="496252"/>
          </a:xfrm>
          <a:prstGeom prst="rect">
            <a:avLst/>
          </a:prstGeom>
        </p:spPr>
        <p:txBody>
          <a:bodyPr vert="horz" wrap="square" lIns="91385" tIns="45693" rIns="91385" bIns="45693"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015040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504" indent="-285579" eaLnBrk="0" hangingPunct="0">
              <a:defRPr sz="2400">
                <a:solidFill>
                  <a:schemeClr val="tx1"/>
                </a:solidFill>
                <a:latin typeface="Arial" charset="0"/>
                <a:ea typeface="ＭＳ Ｐゴシック" charset="0"/>
              </a:defRPr>
            </a:lvl2pPr>
            <a:lvl3pPr marL="1142314" indent="-228463" eaLnBrk="0" hangingPunct="0">
              <a:defRPr sz="2400">
                <a:solidFill>
                  <a:schemeClr val="tx1"/>
                </a:solidFill>
                <a:latin typeface="Arial" charset="0"/>
                <a:ea typeface="ＭＳ Ｐゴシック" charset="0"/>
              </a:defRPr>
            </a:lvl3pPr>
            <a:lvl4pPr marL="1599240" indent="-228463" eaLnBrk="0" hangingPunct="0">
              <a:defRPr sz="2400">
                <a:solidFill>
                  <a:schemeClr val="tx1"/>
                </a:solidFill>
                <a:latin typeface="Arial" charset="0"/>
                <a:ea typeface="ＭＳ Ｐゴシック" charset="0"/>
              </a:defRPr>
            </a:lvl4pPr>
            <a:lvl5pPr marL="2056166" indent="-228463" eaLnBrk="0" hangingPunct="0">
              <a:defRPr sz="2400">
                <a:solidFill>
                  <a:schemeClr val="tx1"/>
                </a:solidFill>
                <a:latin typeface="Arial" charset="0"/>
                <a:ea typeface="ＭＳ Ｐゴシック" charset="0"/>
              </a:defRPr>
            </a:lvl5pPr>
            <a:lvl6pPr marL="2513091" indent="-228463" eaLnBrk="0" fontAlgn="base" hangingPunct="0">
              <a:spcBef>
                <a:spcPct val="0"/>
              </a:spcBef>
              <a:spcAft>
                <a:spcPct val="0"/>
              </a:spcAft>
              <a:defRPr sz="2400">
                <a:solidFill>
                  <a:schemeClr val="tx1"/>
                </a:solidFill>
                <a:latin typeface="Arial" charset="0"/>
                <a:ea typeface="ＭＳ Ｐゴシック" charset="0"/>
              </a:defRPr>
            </a:lvl6pPr>
            <a:lvl7pPr marL="2970017" indent="-228463" eaLnBrk="0" fontAlgn="base" hangingPunct="0">
              <a:spcBef>
                <a:spcPct val="0"/>
              </a:spcBef>
              <a:spcAft>
                <a:spcPct val="0"/>
              </a:spcAft>
              <a:defRPr sz="2400">
                <a:solidFill>
                  <a:schemeClr val="tx1"/>
                </a:solidFill>
                <a:latin typeface="Arial" charset="0"/>
                <a:ea typeface="ＭＳ Ｐゴシック" charset="0"/>
              </a:defRPr>
            </a:lvl7pPr>
            <a:lvl8pPr marL="3426943" indent="-228463" eaLnBrk="0" fontAlgn="base" hangingPunct="0">
              <a:spcBef>
                <a:spcPct val="0"/>
              </a:spcBef>
              <a:spcAft>
                <a:spcPct val="0"/>
              </a:spcAft>
              <a:defRPr sz="2400">
                <a:solidFill>
                  <a:schemeClr val="tx1"/>
                </a:solidFill>
                <a:latin typeface="Arial" charset="0"/>
                <a:ea typeface="ＭＳ Ｐゴシック" charset="0"/>
              </a:defRPr>
            </a:lvl8pPr>
            <a:lvl9pPr marL="3883868" indent="-22846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42F023-1958-5541-AD1E-E19FDEFB94F6}" type="slidenum">
              <a:rPr lang="en-US" sz="1200">
                <a:solidFill>
                  <a:srgbClr val="000000"/>
                </a:solidFill>
                <a:latin typeface="Calibri" charset="0"/>
                <a:cs typeface="Arial" charset="0"/>
              </a:rPr>
              <a:pPr eaLnBrk="1" hangingPunct="1"/>
              <a:t>17</a:t>
            </a:fld>
            <a:endParaRPr lang="en-US" sz="1200">
              <a:solidFill>
                <a:srgbClr val="000000"/>
              </a:solidFill>
              <a:latin typeface="Calibri" charset="0"/>
              <a:cs typeface="Arial" charset="0"/>
            </a:endParaRP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Processors are fast, Memory is slow. One way to bridge this gap is to service the memory accesses in parallel.  If misses are serviced in parallel, the processor incurs only one long latency stall for all the parallel misses. </a:t>
            </a:r>
          </a:p>
          <a:p>
            <a:r>
              <a:rPr lang="en-US" dirty="0">
                <a:latin typeface="Arial" charset="0"/>
              </a:rPr>
              <a:t>The notion of generating and servicing off-chip accesses in parallel is termed as Memory Level Parallelism or MLP.  </a:t>
            </a:r>
            <a:r>
              <a:rPr lang="en-US" b="1" dirty="0">
                <a:solidFill>
                  <a:srgbClr val="FF0000"/>
                </a:solidFill>
                <a:latin typeface="Arial" charset="0"/>
              </a:rPr>
              <a:t>Out of order processors improve MLP by continuing processing of independent instructions till the instruction window is full</a:t>
            </a:r>
            <a:r>
              <a:rPr lang="en-US" dirty="0">
                <a:latin typeface="Arial" charset="0"/>
              </a:rPr>
              <a:t>.  If there is a miss during the processing of independent instructions, the miss is serviced concurrently with the stalling miss.  There are several techniques, such as </a:t>
            </a:r>
            <a:r>
              <a:rPr lang="en-US" dirty="0" err="1">
                <a:latin typeface="Arial" charset="0"/>
              </a:rPr>
              <a:t>Runahead</a:t>
            </a:r>
            <a:r>
              <a:rPr lang="en-US" dirty="0">
                <a:latin typeface="Arial" charset="0"/>
              </a:rPr>
              <a:t>, CFP, to improve the MLP of out-of-order processors.  MLP is not uniform for all cache misses.  </a:t>
            </a:r>
            <a:r>
              <a:rPr lang="en-US" dirty="0">
                <a:solidFill>
                  <a:srgbClr val="FF0000"/>
                </a:solidFill>
                <a:latin typeface="Arial" charset="0"/>
              </a:rPr>
              <a:t>Some misses, such as pointer chasing loads, are typically serviced with low MLP while other misses, such as array accesses are serviced with high MLP.  </a:t>
            </a:r>
            <a:r>
              <a:rPr lang="en-US" dirty="0">
                <a:latin typeface="Arial" charset="0"/>
              </a:rPr>
              <a:t>Current cache management techniques are not aware of this variation in MLP. </a:t>
            </a:r>
          </a:p>
        </p:txBody>
      </p:sp>
    </p:spTree>
    <p:extLst>
      <p:ext uri="{BB962C8B-B14F-4D97-AF65-F5344CB8AC3E}">
        <p14:creationId xmlns:p14="http://schemas.microsoft.com/office/powerpoint/2010/main" val="409933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22286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504" indent="-285579" eaLnBrk="0" hangingPunct="0">
              <a:defRPr sz="2400">
                <a:solidFill>
                  <a:schemeClr val="tx1"/>
                </a:solidFill>
                <a:latin typeface="Arial" charset="0"/>
                <a:ea typeface="ＭＳ Ｐゴシック" charset="0"/>
              </a:defRPr>
            </a:lvl2pPr>
            <a:lvl3pPr marL="1142314" indent="-228463" eaLnBrk="0" hangingPunct="0">
              <a:defRPr sz="2400">
                <a:solidFill>
                  <a:schemeClr val="tx1"/>
                </a:solidFill>
                <a:latin typeface="Arial" charset="0"/>
                <a:ea typeface="ＭＳ Ｐゴシック" charset="0"/>
              </a:defRPr>
            </a:lvl3pPr>
            <a:lvl4pPr marL="1599240" indent="-228463" eaLnBrk="0" hangingPunct="0">
              <a:defRPr sz="2400">
                <a:solidFill>
                  <a:schemeClr val="tx1"/>
                </a:solidFill>
                <a:latin typeface="Arial" charset="0"/>
                <a:ea typeface="ＭＳ Ｐゴシック" charset="0"/>
              </a:defRPr>
            </a:lvl4pPr>
            <a:lvl5pPr marL="2056166" indent="-228463" eaLnBrk="0" hangingPunct="0">
              <a:defRPr sz="2400">
                <a:solidFill>
                  <a:schemeClr val="tx1"/>
                </a:solidFill>
                <a:latin typeface="Arial" charset="0"/>
                <a:ea typeface="ＭＳ Ｐゴシック" charset="0"/>
              </a:defRPr>
            </a:lvl5pPr>
            <a:lvl6pPr marL="2513091" indent="-228463" eaLnBrk="0" fontAlgn="base" hangingPunct="0">
              <a:spcBef>
                <a:spcPct val="0"/>
              </a:spcBef>
              <a:spcAft>
                <a:spcPct val="0"/>
              </a:spcAft>
              <a:defRPr sz="2400">
                <a:solidFill>
                  <a:schemeClr val="tx1"/>
                </a:solidFill>
                <a:latin typeface="Arial" charset="0"/>
                <a:ea typeface="ＭＳ Ｐゴシック" charset="0"/>
              </a:defRPr>
            </a:lvl6pPr>
            <a:lvl7pPr marL="2970017" indent="-228463" eaLnBrk="0" fontAlgn="base" hangingPunct="0">
              <a:spcBef>
                <a:spcPct val="0"/>
              </a:spcBef>
              <a:spcAft>
                <a:spcPct val="0"/>
              </a:spcAft>
              <a:defRPr sz="2400">
                <a:solidFill>
                  <a:schemeClr val="tx1"/>
                </a:solidFill>
                <a:latin typeface="Arial" charset="0"/>
                <a:ea typeface="ＭＳ Ｐゴシック" charset="0"/>
              </a:defRPr>
            </a:lvl7pPr>
            <a:lvl8pPr marL="3426943" indent="-228463" eaLnBrk="0" fontAlgn="base" hangingPunct="0">
              <a:spcBef>
                <a:spcPct val="0"/>
              </a:spcBef>
              <a:spcAft>
                <a:spcPct val="0"/>
              </a:spcAft>
              <a:defRPr sz="2400">
                <a:solidFill>
                  <a:schemeClr val="tx1"/>
                </a:solidFill>
                <a:latin typeface="Arial" charset="0"/>
                <a:ea typeface="ＭＳ Ｐゴシック" charset="0"/>
              </a:defRPr>
            </a:lvl8pPr>
            <a:lvl9pPr marL="3883868" indent="-22846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E5CD280-27BD-B646-9B0D-1C12C51E75F6}" type="slidenum">
              <a:rPr lang="en-US" sz="1200">
                <a:solidFill>
                  <a:srgbClr val="000000"/>
                </a:solidFill>
                <a:latin typeface="Calibri" charset="0"/>
                <a:cs typeface="Arial" charset="0"/>
              </a:rPr>
              <a:pPr eaLnBrk="1" hangingPunct="1"/>
              <a:t>19</a:t>
            </a:fld>
            <a:endParaRPr lang="en-US" sz="1200">
              <a:solidFill>
                <a:srgbClr val="000000"/>
              </a:solidFill>
              <a:latin typeface="Calibri" charset="0"/>
              <a:cs typeface="Arial" charset="0"/>
            </a:endParaRPr>
          </a:p>
        </p:txBody>
      </p:sp>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There are 11 memory access instructions in the loop. The  accesses to cache blocks P1, P2, P3, P4 occur in the instruction window at same time.  If these accesses result in more than 1 miss, then those misses are serviced in parallel.  Conversely, misses to the S blocks are spaced far apart in time to misses to the S blocks are always serviced in isolation.   This loop executes many time.  I will analyze the cache behavior of this loop for two replacement algorithms.  The first minimizes the number of misses.  The well known </a:t>
            </a:r>
            <a:r>
              <a:rPr lang="en-US" dirty="0" err="1">
                <a:latin typeface="Arial" charset="0"/>
              </a:rPr>
              <a:t>Belady's</a:t>
            </a:r>
            <a:r>
              <a:rPr lang="en-US" dirty="0">
                <a:latin typeface="Arial" charset="0"/>
              </a:rPr>
              <a:t> opt algorithm provides a theoretical lower bound on the number of misses.  The other is MLP-aware replacement, which tries to reduce the number of isolated miss.</a:t>
            </a:r>
          </a:p>
        </p:txBody>
      </p:sp>
    </p:spTree>
    <p:extLst>
      <p:ext uri="{BB962C8B-B14F-4D97-AF65-F5344CB8AC3E}">
        <p14:creationId xmlns:p14="http://schemas.microsoft.com/office/powerpoint/2010/main" val="216746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504" indent="-285579" eaLnBrk="0" hangingPunct="0">
              <a:defRPr sz="2400">
                <a:solidFill>
                  <a:schemeClr val="tx1"/>
                </a:solidFill>
                <a:latin typeface="Arial" charset="0"/>
                <a:ea typeface="ＭＳ Ｐゴシック" charset="0"/>
              </a:defRPr>
            </a:lvl2pPr>
            <a:lvl3pPr marL="1142314" indent="-228463" eaLnBrk="0" hangingPunct="0">
              <a:defRPr sz="2400">
                <a:solidFill>
                  <a:schemeClr val="tx1"/>
                </a:solidFill>
                <a:latin typeface="Arial" charset="0"/>
                <a:ea typeface="ＭＳ Ｐゴシック" charset="0"/>
              </a:defRPr>
            </a:lvl3pPr>
            <a:lvl4pPr marL="1599240" indent="-228463" eaLnBrk="0" hangingPunct="0">
              <a:defRPr sz="2400">
                <a:solidFill>
                  <a:schemeClr val="tx1"/>
                </a:solidFill>
                <a:latin typeface="Arial" charset="0"/>
                <a:ea typeface="ＭＳ Ｐゴシック" charset="0"/>
              </a:defRPr>
            </a:lvl4pPr>
            <a:lvl5pPr marL="2056166" indent="-228463" eaLnBrk="0" hangingPunct="0">
              <a:defRPr sz="2400">
                <a:solidFill>
                  <a:schemeClr val="tx1"/>
                </a:solidFill>
                <a:latin typeface="Arial" charset="0"/>
                <a:ea typeface="ＭＳ Ｐゴシック" charset="0"/>
              </a:defRPr>
            </a:lvl5pPr>
            <a:lvl6pPr marL="2513091" indent="-228463" eaLnBrk="0" fontAlgn="base" hangingPunct="0">
              <a:spcBef>
                <a:spcPct val="0"/>
              </a:spcBef>
              <a:spcAft>
                <a:spcPct val="0"/>
              </a:spcAft>
              <a:defRPr sz="2400">
                <a:solidFill>
                  <a:schemeClr val="tx1"/>
                </a:solidFill>
                <a:latin typeface="Arial" charset="0"/>
                <a:ea typeface="ＭＳ Ｐゴシック" charset="0"/>
              </a:defRPr>
            </a:lvl6pPr>
            <a:lvl7pPr marL="2970017" indent="-228463" eaLnBrk="0" fontAlgn="base" hangingPunct="0">
              <a:spcBef>
                <a:spcPct val="0"/>
              </a:spcBef>
              <a:spcAft>
                <a:spcPct val="0"/>
              </a:spcAft>
              <a:defRPr sz="2400">
                <a:solidFill>
                  <a:schemeClr val="tx1"/>
                </a:solidFill>
                <a:latin typeface="Arial" charset="0"/>
                <a:ea typeface="ＭＳ Ｐゴシック" charset="0"/>
              </a:defRPr>
            </a:lvl7pPr>
            <a:lvl8pPr marL="3426943" indent="-228463" eaLnBrk="0" fontAlgn="base" hangingPunct="0">
              <a:spcBef>
                <a:spcPct val="0"/>
              </a:spcBef>
              <a:spcAft>
                <a:spcPct val="0"/>
              </a:spcAft>
              <a:defRPr sz="2400">
                <a:solidFill>
                  <a:schemeClr val="tx1"/>
                </a:solidFill>
                <a:latin typeface="Arial" charset="0"/>
                <a:ea typeface="ＭＳ Ｐゴシック" charset="0"/>
              </a:defRPr>
            </a:lvl8pPr>
            <a:lvl9pPr marL="3883868" indent="-22846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48A545-8018-4542-BF1F-2F9D606B3FDC}" type="slidenum">
              <a:rPr lang="en-US" sz="1200">
                <a:solidFill>
                  <a:srgbClr val="000000"/>
                </a:solidFill>
                <a:latin typeface="Calibri" charset="0"/>
                <a:cs typeface="Arial" charset="0"/>
              </a:rPr>
              <a:pPr eaLnBrk="1" hangingPunct="1"/>
              <a:t>20</a:t>
            </a:fld>
            <a:endParaRPr lang="en-US" sz="1200">
              <a:solidFill>
                <a:srgbClr val="000000"/>
              </a:solidFill>
              <a:latin typeface="Calibri" charset="0"/>
              <a:cs typeface="Arial" charset="0"/>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Although </a:t>
            </a:r>
            <a:r>
              <a:rPr lang="en-US" dirty="0" err="1">
                <a:latin typeface="Arial" charset="0"/>
              </a:rPr>
              <a:t>Belady</a:t>
            </a:r>
            <a:r>
              <a:rPr lang="ja-JP" altLang="en-US" dirty="0">
                <a:latin typeface="Arial" charset="0"/>
              </a:rPr>
              <a:t>’</a:t>
            </a:r>
            <a:r>
              <a:rPr lang="en-US" altLang="ja-JP" dirty="0">
                <a:latin typeface="Arial" charset="0"/>
              </a:rPr>
              <a:t>s OPT minimizes misses, it is impossible to implement it in a real processor as it requires knowledge of the future.  We employ the commonly used LRU policy in our experiments</a:t>
            </a:r>
            <a:endParaRPr lang="en-US" dirty="0">
              <a:latin typeface="Arial" charset="0"/>
            </a:endParaRPr>
          </a:p>
        </p:txBody>
      </p:sp>
    </p:spTree>
    <p:extLst>
      <p:ext uri="{BB962C8B-B14F-4D97-AF65-F5344CB8AC3E}">
        <p14:creationId xmlns:p14="http://schemas.microsoft.com/office/powerpoint/2010/main" val="109938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263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22</a:t>
            </a:fld>
            <a:endParaRPr lang="en-US" altLang="zh-CN"/>
          </a:p>
        </p:txBody>
      </p:sp>
    </p:spTree>
    <p:extLst>
      <p:ext uri="{BB962C8B-B14F-4D97-AF65-F5344CB8AC3E}">
        <p14:creationId xmlns:p14="http://schemas.microsoft.com/office/powerpoint/2010/main" val="84230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354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689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5923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28</a:t>
            </a:fld>
            <a:endParaRPr lang="en-US" altLang="zh-CN"/>
          </a:p>
        </p:txBody>
      </p:sp>
    </p:spTree>
    <p:extLst>
      <p:ext uri="{BB962C8B-B14F-4D97-AF65-F5344CB8AC3E}">
        <p14:creationId xmlns:p14="http://schemas.microsoft.com/office/powerpoint/2010/main" val="70958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a:t>
            </a:fld>
            <a:endParaRPr lang="en-US" altLang="zh-CN"/>
          </a:p>
        </p:txBody>
      </p:sp>
    </p:spTree>
    <p:extLst>
      <p:ext uri="{BB962C8B-B14F-4D97-AF65-F5344CB8AC3E}">
        <p14:creationId xmlns:p14="http://schemas.microsoft.com/office/powerpoint/2010/main" val="359707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633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75213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36</a:t>
            </a:fld>
            <a:endParaRPr lang="en-US" altLang="zh-CN"/>
          </a:p>
        </p:txBody>
      </p:sp>
    </p:spTree>
    <p:extLst>
      <p:ext uri="{BB962C8B-B14F-4D97-AF65-F5344CB8AC3E}">
        <p14:creationId xmlns:p14="http://schemas.microsoft.com/office/powerpoint/2010/main" val="2082397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一个例子，自助餐。</a:t>
            </a:r>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37</a:t>
            </a:fld>
            <a:endParaRPr lang="en-US" altLang="zh-CN"/>
          </a:p>
        </p:txBody>
      </p:sp>
    </p:spTree>
    <p:extLst>
      <p:ext uri="{BB962C8B-B14F-4D97-AF65-F5344CB8AC3E}">
        <p14:creationId xmlns:p14="http://schemas.microsoft.com/office/powerpoint/2010/main" val="1368099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3851">
              <a:defRPr/>
            </a:pPr>
            <a:fld id="{3FFABDBD-A15D-4120-AC7D-6B6EC1163407}" type="slidenum">
              <a:rPr lang="en-US" altLang="en-US">
                <a:solidFill>
                  <a:srgbClr val="000000"/>
                </a:solidFill>
                <a:latin typeface="Times New Roman" panose="02020603050405020304" pitchFamily="18" charset="0"/>
                <a:ea typeface="+mn-ea"/>
                <a:cs typeface="+mn-cs"/>
              </a:rPr>
              <a:pPr defTabSz="913851">
                <a:defRPr/>
              </a:pPr>
              <a:t>39</a:t>
            </a:fld>
            <a:endParaRPr lang="en-US" altLang="en-US">
              <a:solidFill>
                <a:srgbClr val="000000"/>
              </a:solidFill>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L1</a:t>
            </a:r>
            <a:r>
              <a:rPr lang="zh-CN" altLang="en-US" dirty="0"/>
              <a:t>有更优的时间空间局部性</a:t>
            </a:r>
          </a:p>
        </p:txBody>
      </p:sp>
    </p:spTree>
    <p:extLst>
      <p:ext uri="{BB962C8B-B14F-4D97-AF65-F5344CB8AC3E}">
        <p14:creationId xmlns:p14="http://schemas.microsoft.com/office/powerpoint/2010/main" val="411106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ea typeface="+mn-ea"/>
                <a:cs typeface="+mn-cs"/>
              </a:rPr>
              <a:t>A pseudo-associative cache is between a direct-mapped and set-associative cache</a:t>
            </a:r>
            <a:r>
              <a:rPr lang="en-US" altLang="zh-CN" b="1" dirty="0">
                <a:ea typeface="+mn-ea"/>
                <a:cs typeface="+mn-cs"/>
              </a:rPr>
              <a:t>. </a:t>
            </a:r>
          </a:p>
          <a:p>
            <a:r>
              <a:rPr lang="en-US" altLang="zh-CN" b="1" dirty="0">
                <a:ea typeface="+mn-ea"/>
                <a:cs typeface="+mn-cs"/>
              </a:rPr>
              <a:t>For a set-associative cache, all entries in the set are accessed in parallel. </a:t>
            </a:r>
            <a:r>
              <a:rPr lang="en-US" altLang="zh-CN" dirty="0">
                <a:ea typeface="+mn-ea"/>
                <a:cs typeface="+mn-cs"/>
              </a:rPr>
              <a:t>This slows down the access. </a:t>
            </a:r>
          </a:p>
          <a:p>
            <a:r>
              <a:rPr lang="en-US" altLang="zh-CN" dirty="0">
                <a:ea typeface="+mn-ea"/>
                <a:cs typeface="+mn-cs"/>
              </a:rPr>
              <a:t>In a pseudo-associative cache, we view each "way" of the set as a separate direct-mapped cache. They are accessed in sequence, not in parallel. This saves time if the item is found in the first "way", but wastes time if it is found in the last "way."</a:t>
            </a:r>
          </a:p>
          <a:p>
            <a:r>
              <a:rPr lang="en-US" altLang="zh-CN" dirty="0">
                <a:ea typeface="+mn-ea"/>
                <a:cs typeface="+mn-cs"/>
              </a:rPr>
              <a:t>On an access, you first try the first "way", then the second "way", etc., until you get to the nth "way".</a:t>
            </a:r>
          </a:p>
          <a:p>
            <a:r>
              <a:rPr lang="en-US" altLang="zh-CN" dirty="0">
                <a:ea typeface="+mn-ea"/>
                <a:cs typeface="+mn-cs"/>
              </a:rPr>
              <a:t>On a hit, if it is found in the </a:t>
            </a:r>
            <a:r>
              <a:rPr lang="en-US" altLang="zh-CN" dirty="0" err="1">
                <a:ea typeface="+mn-ea"/>
                <a:cs typeface="+mn-cs"/>
              </a:rPr>
              <a:t>kth</a:t>
            </a:r>
            <a:r>
              <a:rPr lang="en-US" altLang="zh-CN" dirty="0">
                <a:ea typeface="+mn-ea"/>
                <a:cs typeface="+mn-cs"/>
              </a:rPr>
              <a:t> way, then the line is promoted to the first way, and all lines in caches 1 to k-1 get demoted one cache.</a:t>
            </a:r>
          </a:p>
          <a:p>
            <a:r>
              <a:rPr lang="en-US" altLang="zh-CN" dirty="0">
                <a:ea typeface="+mn-ea"/>
                <a:cs typeface="+mn-cs"/>
              </a:rPr>
              <a:t>On a miss, the item is placed in also placed in the first way, the item in the nth way is evicted, and all items in the 1 to n-1 way are demoted one cache.</a:t>
            </a:r>
          </a:p>
          <a:p>
            <a:endParaRPr lang="en-US" altLang="zh-CN" dirty="0">
              <a:ea typeface="+mn-ea"/>
              <a:cs typeface="+mn-cs"/>
            </a:endParaRPr>
          </a:p>
          <a:p>
            <a:pPr algn="l"/>
            <a:r>
              <a:rPr lang="en-US" altLang="zh-CN" sz="1800" dirty="0">
                <a:solidFill>
                  <a:srgbClr val="000000"/>
                </a:solidFill>
                <a:latin typeface="Tahoma" panose="020B0604030504040204" pitchFamily="34" charset="0"/>
              </a:rPr>
              <a:t>Pseudo-associativity (Poor Man</a:t>
            </a:r>
            <a:r>
              <a:rPr lang="en-US" altLang="zh-CN" sz="1800" dirty="0">
                <a:solidFill>
                  <a:srgbClr val="000000"/>
                </a:solidFill>
                <a:latin typeface="MS-PGothic"/>
              </a:rPr>
              <a:t>’</a:t>
            </a:r>
            <a:r>
              <a:rPr lang="en-US" altLang="zh-CN" sz="1800" dirty="0">
                <a:solidFill>
                  <a:srgbClr val="000000"/>
                </a:solidFill>
                <a:latin typeface="Tahoma" panose="020B0604030504040204" pitchFamily="34" charset="0"/>
              </a:rPr>
              <a:t>s associative cache)</a:t>
            </a:r>
          </a:p>
          <a:p>
            <a:pPr algn="l"/>
            <a:r>
              <a:rPr lang="en-US" altLang="zh-CN" sz="1800" dirty="0">
                <a:solidFill>
                  <a:srgbClr val="3B822F"/>
                </a:solidFill>
                <a:latin typeface="Wingdings-Regular"/>
              </a:rPr>
              <a:t>- </a:t>
            </a:r>
            <a:r>
              <a:rPr lang="en-US" altLang="zh-CN" sz="1800" b="1" dirty="0">
                <a:solidFill>
                  <a:srgbClr val="0432FF"/>
                </a:solidFill>
                <a:latin typeface="Tahoma" panose="020B0604030504040204" pitchFamily="34" charset="0"/>
              </a:rPr>
              <a:t>Serial lookup</a:t>
            </a:r>
            <a:r>
              <a:rPr lang="en-US" altLang="zh-CN" sz="1800" dirty="0">
                <a:solidFill>
                  <a:srgbClr val="0432FF"/>
                </a:solidFill>
                <a:latin typeface="Tahoma" panose="020B0604030504040204" pitchFamily="34" charset="0"/>
              </a:rPr>
              <a:t>: On a miss, use a different index function and access cache again</a:t>
            </a:r>
            <a:endParaRPr lang="en-US" altLang="zh-CN" dirty="0">
              <a:ea typeface="+mn-ea"/>
              <a:cs typeface="+mn-cs"/>
            </a:endParaRPr>
          </a:p>
          <a:p>
            <a:endParaRPr lang="en-US" altLang="zh-CN" dirty="0">
              <a:ea typeface="+mn-ea"/>
              <a:cs typeface="+mn-cs"/>
            </a:endParaRPr>
          </a:p>
          <a:p>
            <a:r>
              <a:rPr lang="en-US" altLang="zh-CN" dirty="0">
                <a:ea typeface="+mn-ea"/>
                <a:cs typeface="+mn-cs"/>
              </a:rPr>
              <a:t>Column-Associative Cache</a:t>
            </a:r>
            <a:r>
              <a:rPr lang="zh-CN" altLang="en-US" dirty="0">
                <a:ea typeface="+mn-ea"/>
                <a:cs typeface="+mn-cs"/>
              </a:rPr>
              <a:t>是</a:t>
            </a:r>
            <a:r>
              <a:rPr lang="en-US" altLang="zh-CN" dirty="0">
                <a:ea typeface="+mn-ea"/>
                <a:cs typeface="+mn-cs"/>
              </a:rPr>
              <a:t>Pseudo-Associative Cache</a:t>
            </a:r>
            <a:r>
              <a:rPr lang="zh-CN" altLang="en-US" dirty="0">
                <a:ea typeface="+mn-ea"/>
                <a:cs typeface="+mn-cs"/>
              </a:rPr>
              <a:t>的一种形式。</a:t>
            </a:r>
            <a:endParaRPr lang="en-US" altLang="zh-CN" dirty="0">
              <a:ea typeface="+mn-ea"/>
              <a:cs typeface="+mn-cs"/>
            </a:endParaRPr>
          </a:p>
          <a:p>
            <a:endParaRPr lang="zh-CN" altLang="en-US" dirty="0"/>
          </a:p>
        </p:txBody>
      </p:sp>
    </p:spTree>
    <p:extLst>
      <p:ext uri="{BB962C8B-B14F-4D97-AF65-F5344CB8AC3E}">
        <p14:creationId xmlns:p14="http://schemas.microsoft.com/office/powerpoint/2010/main" val="396403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6</a:t>
            </a:fld>
            <a:endParaRPr lang="en-US" altLang="zh-CN"/>
          </a:p>
        </p:txBody>
      </p:sp>
    </p:spTree>
    <p:extLst>
      <p:ext uri="{BB962C8B-B14F-4D97-AF65-F5344CB8AC3E}">
        <p14:creationId xmlns:p14="http://schemas.microsoft.com/office/powerpoint/2010/main" val="105089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9844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3075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谁决定了数据访问方式，数据的经常使用</a:t>
            </a:r>
            <a:endParaRPr lang="en-US" altLang="zh-CN" dirty="0"/>
          </a:p>
          <a:p>
            <a:r>
              <a:rPr lang="zh-CN" altLang="en-US" dirty="0"/>
              <a:t>程序员：</a:t>
            </a:r>
            <a:r>
              <a:rPr lang="en-US" altLang="zh-CN" dirty="0"/>
              <a:t>the best way</a:t>
            </a:r>
            <a:r>
              <a:rPr lang="zh-CN" altLang="en-US" dirty="0"/>
              <a:t>，</a:t>
            </a:r>
            <a:r>
              <a:rPr lang="en-US" altLang="zh-CN" dirty="0"/>
              <a:t>understand the access pattern</a:t>
            </a:r>
          </a:p>
          <a:p>
            <a:r>
              <a:rPr lang="zh-CN" altLang="en-US" dirty="0"/>
              <a:t>编译器：</a:t>
            </a:r>
            <a:r>
              <a:rPr lang="en-US" altLang="zh-CN" dirty="0"/>
              <a:t>can help</a:t>
            </a:r>
            <a:r>
              <a:rPr lang="zh-CN" altLang="en-US" dirty="0"/>
              <a:t>，</a:t>
            </a:r>
            <a:r>
              <a:rPr lang="en-US" altLang="zh-CN" dirty="0"/>
              <a:t>how to know the access pattern   (Profiling, PGO </a:t>
            </a:r>
            <a:r>
              <a:rPr lang="en-US" altLang="zh-CN" b="0" i="0" dirty="0">
                <a:solidFill>
                  <a:srgbClr val="111111"/>
                </a:solidFill>
                <a:effectLst/>
                <a:latin typeface="Microsoft YaHei" panose="020B0503020204020204" pitchFamily="34" charset="-122"/>
                <a:ea typeface="Microsoft YaHei" panose="020B0503020204020204" pitchFamily="34" charset="-122"/>
              </a:rPr>
              <a:t>Profile-guided optimization</a:t>
            </a:r>
            <a:r>
              <a:rPr lang="en-US" altLang="zh-CN" dirty="0"/>
              <a:t>)</a:t>
            </a:r>
          </a:p>
          <a:p>
            <a:r>
              <a:rPr lang="zh-CN" altLang="en-US" dirty="0"/>
              <a:t>硬件：</a:t>
            </a:r>
            <a:r>
              <a:rPr lang="en-US" altLang="zh-CN" dirty="0"/>
              <a:t>a bit</a:t>
            </a:r>
            <a:r>
              <a:rPr lang="zh-CN" altLang="en-US" dirty="0"/>
              <a:t> </a:t>
            </a:r>
            <a:r>
              <a:rPr lang="en-US" altLang="zh-CN" dirty="0"/>
              <a:t>tough</a:t>
            </a:r>
            <a:r>
              <a:rPr lang="zh-CN" altLang="en-US" dirty="0"/>
              <a:t>，</a:t>
            </a:r>
            <a:r>
              <a:rPr lang="en-US" altLang="zh-CN" dirty="0"/>
              <a:t>you are</a:t>
            </a:r>
            <a:r>
              <a:rPr lang="zh-CN" altLang="en-US" dirty="0"/>
              <a:t> </a:t>
            </a:r>
            <a:r>
              <a:rPr lang="en-US" altLang="zh-CN" dirty="0"/>
              <a:t>just not bringing stuff into the cash, but you cannot utilize your cash well </a:t>
            </a:r>
          </a:p>
        </p:txBody>
      </p:sp>
    </p:spTree>
    <p:extLst>
      <p:ext uri="{BB962C8B-B14F-4D97-AF65-F5344CB8AC3E}">
        <p14:creationId xmlns:p14="http://schemas.microsoft.com/office/powerpoint/2010/main" val="696089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15</a:t>
            </a:fld>
            <a:endParaRPr lang="en-US" altLang="zh-CN"/>
          </a:p>
        </p:txBody>
      </p:sp>
    </p:spTree>
    <p:extLst>
      <p:ext uri="{BB962C8B-B14F-4D97-AF65-F5344CB8AC3E}">
        <p14:creationId xmlns:p14="http://schemas.microsoft.com/office/powerpoint/2010/main" val="196490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0450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Rectangle 12"/>
          <p:cNvSpPr>
            <a:spLocks noGrp="1" noChangeArrowheads="1"/>
          </p:cNvSpPr>
          <p:nvPr>
            <p:ph type="sldNum" sz="quarter" idx="12"/>
          </p:nvPr>
        </p:nvSpPr>
        <p:spPr>
          <a:xfrm>
            <a:off x="8458200" y="6511184"/>
            <a:ext cx="685800" cy="211137"/>
          </a:xfrm>
        </p:spPr>
        <p:txBody>
          <a:bodyPr/>
          <a:lstStyle>
            <a:lvl1pP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7847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Rectangle 10"/>
          <p:cNvSpPr>
            <a:spLocks noGrp="1" noChangeArrowheads="1"/>
          </p:cNvSpPr>
          <p:nvPr>
            <p:ph type="dt" sz="half" idx="10"/>
          </p:nvPr>
        </p:nvSpPr>
        <p:spPr/>
        <p:txBody>
          <a:bodyPr/>
          <a:lstStyle>
            <a:lvl1pPr>
              <a:defRPr/>
            </a:lvl1pPr>
          </a:lstStyle>
          <a:p>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extLst>
      <p:ext uri="{BB962C8B-B14F-4D97-AF65-F5344CB8AC3E}">
        <p14:creationId xmlns:p14="http://schemas.microsoft.com/office/powerpoint/2010/main" val="412399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201150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328538691"/>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AEBB5DD-18A6-4F54-95FE-6766D66E62F6}"/>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0" name="Rectangle 3">
            <a:extLst>
              <a:ext uri="{FF2B5EF4-FFF2-40B4-BE49-F238E27FC236}">
                <a16:creationId xmlns:a16="http://schemas.microsoft.com/office/drawing/2014/main" id="{41FEFBB4-E0C2-4634-8681-35EA3907E43A}"/>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rPr>
              <a:t>11</a:t>
            </a:r>
            <a:r>
              <a:rPr lang="en-US" altLang="zh-CN" sz="3600" dirty="0">
                <a:solidFill>
                  <a:schemeClr val="tx1"/>
                </a:solidFill>
                <a:latin typeface="微软雅黑" panose="020B0503020204020204" pitchFamily="34" charset="-122"/>
                <a:ea typeface="微软雅黑" panose="020B0503020204020204" pitchFamily="34" charset="-122"/>
              </a:rPr>
              <a:t>. </a:t>
            </a:r>
            <a:r>
              <a:rPr lang="zh-CN" altLang="en-US" sz="3600" dirty="0">
                <a:solidFill>
                  <a:schemeClr val="tx1"/>
                </a:solidFill>
                <a:latin typeface="微软雅黑" panose="020B0503020204020204" pitchFamily="34" charset="-122"/>
                <a:ea typeface="微软雅黑" panose="020B0503020204020204" pitchFamily="34" charset="-122"/>
              </a:rPr>
              <a:t>优化缓存的性能</a:t>
            </a:r>
            <a:endParaRPr lang="zh-CN" altLang="en-US" sz="1400" dirty="0"/>
          </a:p>
          <a:p>
            <a:pPr eaLnBrk="1" hangingPunct="1">
              <a:buFontTx/>
              <a:buNone/>
            </a:pPr>
            <a:endParaRPr lang="en-US" altLang="en-US" sz="3600" baseline="30000" dirty="0"/>
          </a:p>
        </p:txBody>
      </p:sp>
      <p:sp>
        <p:nvSpPr>
          <p:cNvPr id="11" name="Text Box 4">
            <a:extLst>
              <a:ext uri="{FF2B5EF4-FFF2-40B4-BE49-F238E27FC236}">
                <a16:creationId xmlns:a16="http://schemas.microsoft.com/office/drawing/2014/main" id="{CE98BCAF-44A5-4395-BC08-39C0FD1369C6}"/>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smtClean="0">
                <a:latin typeface="微软雅黑" panose="020B0503020204020204" pitchFamily="34" charset="-122"/>
                <a:ea typeface="微软雅黑" panose="020B0503020204020204" pitchFamily="34" charset="-122"/>
              </a:rPr>
              <a:t>李</a:t>
            </a:r>
            <a:r>
              <a:rPr lang="zh-CN" altLang="en-US" sz="2800" b="0" dirty="0">
                <a:latin typeface="微软雅黑" panose="020B0503020204020204" pitchFamily="34" charset="-122"/>
                <a:ea typeface="微软雅黑" panose="020B0503020204020204" pitchFamily="34" charset="-122"/>
              </a:rPr>
              <a:t>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2CDCCCA-A87E-4348-A563-DEEDA5E16A87}"/>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457200" y="268288"/>
            <a:ext cx="8229600" cy="722312"/>
          </a:xfrm>
        </p:spPr>
        <p:txBody>
          <a:bodyPr/>
          <a:lstStyle/>
          <a:p>
            <a:r>
              <a:rPr lang="zh-CN" altLang="en-US" dirty="0">
                <a:latin typeface="+mj-lt"/>
              </a:rPr>
              <a:t>基于软件的优化方法</a:t>
            </a:r>
            <a:endParaRPr lang="en-US" dirty="0">
              <a:latin typeface="+mj-lt"/>
            </a:endParaRPr>
          </a:p>
        </p:txBody>
      </p:sp>
      <p:sp>
        <p:nvSpPr>
          <p:cNvPr id="95234" name="Content Placeholder 2"/>
          <p:cNvSpPr>
            <a:spLocks noGrp="1"/>
          </p:cNvSpPr>
          <p:nvPr>
            <p:ph idx="1"/>
          </p:nvPr>
        </p:nvSpPr>
        <p:spPr>
          <a:xfrm>
            <a:off x="457200" y="1073150"/>
            <a:ext cx="8229600" cy="3803650"/>
          </a:xfrm>
        </p:spPr>
        <p:txBody>
          <a:bodyPr/>
          <a:lstStyle/>
          <a:p>
            <a:pPr>
              <a:lnSpc>
                <a:spcPts val="3600"/>
              </a:lnSpc>
              <a:spcBef>
                <a:spcPts val="600"/>
              </a:spcBef>
              <a:spcAft>
                <a:spcPts val="600"/>
              </a:spcAft>
            </a:pPr>
            <a:r>
              <a:rPr lang="zh-CN" altLang="en-US" sz="2800" dirty="0"/>
              <a:t>重构数据访问特征</a:t>
            </a:r>
            <a:endParaRPr lang="en-US" sz="2800" dirty="0"/>
          </a:p>
          <a:p>
            <a:pPr>
              <a:lnSpc>
                <a:spcPts val="3600"/>
              </a:lnSpc>
              <a:spcBef>
                <a:spcPts val="600"/>
              </a:spcBef>
              <a:spcAft>
                <a:spcPts val="600"/>
              </a:spcAft>
            </a:pPr>
            <a:r>
              <a:rPr lang="zh-CN" altLang="en-US" sz="2800" dirty="0"/>
              <a:t>重构数据在存储中的布局</a:t>
            </a:r>
            <a:endParaRPr lang="en-US" sz="2800" dirty="0"/>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Loop interchange</a:t>
            </a: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Data structure separation/merging</a:t>
            </a: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Blocking</a:t>
            </a: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10</a:t>
            </a:fld>
            <a:endParaRPr lang="en-US" altLang="zh-CN"/>
          </a:p>
        </p:txBody>
      </p:sp>
    </p:spTree>
    <p:extLst>
      <p:ext uri="{BB962C8B-B14F-4D97-AF65-F5344CB8AC3E}">
        <p14:creationId xmlns:p14="http://schemas.microsoft.com/office/powerpoint/2010/main" val="711836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457200" y="268288"/>
            <a:ext cx="8229600" cy="722312"/>
          </a:xfrm>
        </p:spPr>
        <p:txBody>
          <a:bodyPr/>
          <a:lstStyle/>
          <a:p>
            <a:r>
              <a:rPr lang="zh-CN" altLang="en-US" dirty="0">
                <a:latin typeface="+mj-lt"/>
              </a:rPr>
              <a:t>重构数据访问特征 </a:t>
            </a:r>
            <a:r>
              <a:rPr lang="en-US" dirty="0">
                <a:latin typeface="+mj-lt"/>
              </a:rPr>
              <a:t>(I)</a:t>
            </a:r>
          </a:p>
        </p:txBody>
      </p:sp>
      <p:sp>
        <p:nvSpPr>
          <p:cNvPr id="3" name="Content Placeholder 2"/>
          <p:cNvSpPr>
            <a:spLocks noGrp="1"/>
          </p:cNvSpPr>
          <p:nvPr>
            <p:ph idx="1"/>
          </p:nvPr>
        </p:nvSpPr>
        <p:spPr>
          <a:xfrm>
            <a:off x="457201" y="996950"/>
            <a:ext cx="8229600" cy="5528394"/>
          </a:xfrm>
        </p:spPr>
        <p:txBody>
          <a:bodyPr/>
          <a:lstStyle/>
          <a:p>
            <a:pPr>
              <a:spcBef>
                <a:spcPts val="0"/>
              </a:spcBef>
              <a:spcAft>
                <a:spcPts val="600"/>
              </a:spcAft>
            </a:pPr>
            <a:r>
              <a:rPr lang="zh-CN" altLang="en-US" sz="2800" dirty="0"/>
              <a:t>示例</a:t>
            </a:r>
            <a:r>
              <a:rPr lang="en-US" sz="2800" dirty="0"/>
              <a:t>: </a:t>
            </a:r>
            <a:r>
              <a:rPr lang="zh-CN" altLang="en-US" sz="2800" dirty="0"/>
              <a:t>如果是</a:t>
            </a:r>
            <a:r>
              <a:rPr lang="zh-CN" altLang="en-US" sz="2800" b="1" dirty="0"/>
              <a:t>列式存储</a:t>
            </a:r>
            <a:endParaRPr lang="en-US" sz="2800" b="1" dirty="0"/>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x[i+1,j] </a:t>
            </a:r>
            <a:r>
              <a:rPr lang="zh-CN" altLang="en-US" kern="1200" dirty="0">
                <a:cs typeface="Calibri" panose="020F0502020204030204" pitchFamily="34" charset="0"/>
              </a:rPr>
              <a:t>在内存中位于</a:t>
            </a:r>
            <a:r>
              <a:rPr lang="en-US" kern="1200" dirty="0">
                <a:cs typeface="Calibri" panose="020F0502020204030204" pitchFamily="34" charset="0"/>
              </a:rPr>
              <a:t> x[</a:t>
            </a:r>
            <a:r>
              <a:rPr lang="en-US" kern="1200" dirty="0" err="1">
                <a:cs typeface="Calibri" panose="020F0502020204030204" pitchFamily="34" charset="0"/>
              </a:rPr>
              <a:t>i,j</a:t>
            </a:r>
            <a:r>
              <a:rPr lang="en-US" kern="1200" dirty="0">
                <a:cs typeface="Calibri" panose="020F0502020204030204" pitchFamily="34" charset="0"/>
              </a:rPr>
              <a:t>] </a:t>
            </a:r>
            <a:r>
              <a:rPr lang="zh-CN" altLang="en-US" kern="1200" dirty="0">
                <a:cs typeface="Calibri" panose="020F0502020204030204" pitchFamily="34" charset="0"/>
              </a:rPr>
              <a:t>之后</a:t>
            </a:r>
            <a:endParaRPr lang="en-US" kern="1200" dirty="0">
              <a:cs typeface="Calibri" panose="020F0502020204030204" pitchFamily="34" charset="0"/>
            </a:endParaRP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x[i,j+1] </a:t>
            </a:r>
            <a:r>
              <a:rPr lang="zh-CN" altLang="en-US" kern="1200" dirty="0">
                <a:cs typeface="Calibri" panose="020F0502020204030204" pitchFamily="34" charset="0"/>
              </a:rPr>
              <a:t>在内存中距离 </a:t>
            </a:r>
            <a:r>
              <a:rPr lang="en-US" kern="1200" dirty="0">
                <a:cs typeface="Calibri" panose="020F0502020204030204" pitchFamily="34" charset="0"/>
              </a:rPr>
              <a:t>x[</a:t>
            </a:r>
            <a:r>
              <a:rPr lang="en-US" kern="1200" dirty="0" err="1">
                <a:cs typeface="Calibri" panose="020F0502020204030204" pitchFamily="34" charset="0"/>
              </a:rPr>
              <a:t>i,j</a:t>
            </a:r>
            <a:r>
              <a:rPr lang="en-US" kern="1200" dirty="0">
                <a:cs typeface="Calibri" panose="020F0502020204030204" pitchFamily="34" charset="0"/>
              </a:rPr>
              <a:t>] </a:t>
            </a:r>
            <a:r>
              <a:rPr lang="zh-CN" altLang="en-US" kern="1200" dirty="0">
                <a:cs typeface="Calibri" panose="020F0502020204030204" pitchFamily="34" charset="0"/>
              </a:rPr>
              <a:t>较远</a:t>
            </a:r>
            <a:endParaRPr lang="en-US" kern="1200" dirty="0">
              <a:cs typeface="Calibri" panose="020F0502020204030204" pitchFamily="34" charset="0"/>
            </a:endParaRPr>
          </a:p>
          <a:p>
            <a:pPr marL="457200" lvl="1" indent="0">
              <a:spcBef>
                <a:spcPts val="0"/>
              </a:spcBef>
              <a:spcAft>
                <a:spcPts val="600"/>
              </a:spcAft>
              <a:buNone/>
            </a:pPr>
            <a:endParaRPr lang="en-US" dirty="0"/>
          </a:p>
          <a:p>
            <a:pPr lvl="1">
              <a:spcBef>
                <a:spcPts val="0"/>
              </a:spcBef>
              <a:spcAft>
                <a:spcPts val="600"/>
              </a:spcAft>
            </a:pPr>
            <a:endParaRPr lang="en-US" dirty="0"/>
          </a:p>
          <a:p>
            <a:pPr lvl="1">
              <a:spcBef>
                <a:spcPts val="0"/>
              </a:spcBef>
              <a:spcAft>
                <a:spcPts val="600"/>
              </a:spcAft>
            </a:pPr>
            <a:endParaRPr lang="en-US" dirty="0"/>
          </a:p>
          <a:p>
            <a:pPr marL="457200" lvl="1" indent="0">
              <a:spcBef>
                <a:spcPts val="0"/>
              </a:spcBef>
              <a:spcAft>
                <a:spcPts val="600"/>
              </a:spcAft>
              <a:buNone/>
            </a:pPr>
            <a:endParaRPr lang="en-US" dirty="0"/>
          </a:p>
          <a:p>
            <a:pPr>
              <a:spcBef>
                <a:spcPts val="0"/>
              </a:spcBef>
              <a:spcAft>
                <a:spcPts val="600"/>
              </a:spcAft>
            </a:pPr>
            <a:r>
              <a:rPr lang="zh-CN" altLang="en-US" sz="2800" dirty="0"/>
              <a:t>该方法叫：</a:t>
            </a:r>
            <a:r>
              <a:rPr lang="en-US" sz="2800" dirty="0">
                <a:solidFill>
                  <a:srgbClr val="FF0000"/>
                </a:solidFill>
              </a:rPr>
              <a:t>loop interchange</a:t>
            </a:r>
          </a:p>
          <a:p>
            <a:pPr>
              <a:spcBef>
                <a:spcPts val="0"/>
              </a:spcBef>
              <a:spcAft>
                <a:spcPts val="600"/>
              </a:spcAft>
            </a:pPr>
            <a:r>
              <a:rPr lang="zh-CN" altLang="en-US" sz="2800" dirty="0"/>
              <a:t>还有一些其它方法来提升命中率：</a:t>
            </a:r>
            <a:endParaRPr lang="en-US" sz="2800" dirty="0"/>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Loop fusion, array merging, … </a:t>
            </a:r>
            <a:r>
              <a:rPr lang="en-US" altLang="zh-CN" kern="1200" dirty="0">
                <a:cs typeface="Calibri" panose="020F0502020204030204" pitchFamily="34" charset="0"/>
              </a:rPr>
              <a:t>【</a:t>
            </a:r>
            <a:r>
              <a:rPr lang="zh-CN" altLang="en-US" kern="1200" dirty="0">
                <a:cs typeface="Calibri" panose="020F0502020204030204" pitchFamily="34" charset="0"/>
              </a:rPr>
              <a:t>请看教材</a:t>
            </a:r>
            <a:r>
              <a:rPr lang="en-US" altLang="zh-CN" kern="1200" dirty="0">
                <a:cs typeface="Calibri" panose="020F0502020204030204" pitchFamily="34" charset="0"/>
              </a:rPr>
              <a:t>2.2</a:t>
            </a:r>
            <a:r>
              <a:rPr lang="zh-CN" altLang="en-US" kern="1200" dirty="0">
                <a:cs typeface="Calibri" panose="020F0502020204030204" pitchFamily="34" charset="0"/>
              </a:rPr>
              <a:t>节</a:t>
            </a:r>
            <a:r>
              <a:rPr lang="en-US" altLang="zh-CN" kern="1200" dirty="0">
                <a:cs typeface="Calibri" panose="020F0502020204030204" pitchFamily="34" charset="0"/>
              </a:rPr>
              <a:t>】</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11</a:t>
            </a:fld>
            <a:endParaRPr lang="en-US" altLang="zh-CN"/>
          </a:p>
        </p:txBody>
      </p:sp>
      <p:sp>
        <p:nvSpPr>
          <p:cNvPr id="5" name="TextBox 4"/>
          <p:cNvSpPr txBox="1">
            <a:spLocks noChangeArrowheads="1"/>
          </p:cNvSpPr>
          <p:nvPr/>
        </p:nvSpPr>
        <p:spPr bwMode="auto">
          <a:xfrm>
            <a:off x="671513" y="2790825"/>
            <a:ext cx="3035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solidFill>
                  <a:srgbClr val="FF0000"/>
                </a:solidFill>
                <a:cs typeface="Arial" charset="0"/>
              </a:rPr>
              <a:t>Poor code		</a:t>
            </a:r>
          </a:p>
          <a:p>
            <a:pPr eaLnBrk="1" hangingPunct="1"/>
            <a:r>
              <a:rPr lang="en-US" sz="2000" dirty="0">
                <a:solidFill>
                  <a:srgbClr val="000000"/>
                </a:solidFill>
                <a:cs typeface="Arial" charset="0"/>
              </a:rPr>
              <a:t>for i = 1, rows</a:t>
            </a:r>
          </a:p>
          <a:p>
            <a:pPr eaLnBrk="1" hangingPunct="1"/>
            <a:r>
              <a:rPr lang="en-US" sz="2000" dirty="0">
                <a:solidFill>
                  <a:srgbClr val="000000"/>
                </a:solidFill>
                <a:cs typeface="Arial" charset="0"/>
              </a:rPr>
              <a:t>      for j = 1, columns</a:t>
            </a:r>
          </a:p>
          <a:p>
            <a:pPr eaLnBrk="1" hangingPunct="1"/>
            <a:r>
              <a:rPr lang="en-US" sz="2000" dirty="0">
                <a:solidFill>
                  <a:srgbClr val="000000"/>
                </a:solidFill>
                <a:cs typeface="Arial" charset="0"/>
              </a:rPr>
              <a:t>            sum = sum + x[</a:t>
            </a:r>
            <a:r>
              <a:rPr lang="en-US" sz="2000" dirty="0" err="1">
                <a:solidFill>
                  <a:srgbClr val="000000"/>
                </a:solidFill>
                <a:cs typeface="Arial" charset="0"/>
              </a:rPr>
              <a:t>i,j</a:t>
            </a:r>
            <a:r>
              <a:rPr lang="en-US" sz="2000" dirty="0">
                <a:solidFill>
                  <a:srgbClr val="000000"/>
                </a:solidFill>
                <a:cs typeface="Arial" charset="0"/>
              </a:rPr>
              <a:t>]</a:t>
            </a:r>
          </a:p>
        </p:txBody>
      </p:sp>
      <p:sp>
        <p:nvSpPr>
          <p:cNvPr id="6" name="TextBox 5"/>
          <p:cNvSpPr txBox="1">
            <a:spLocks noChangeArrowheads="1"/>
          </p:cNvSpPr>
          <p:nvPr/>
        </p:nvSpPr>
        <p:spPr bwMode="auto">
          <a:xfrm>
            <a:off x="4525963" y="2790825"/>
            <a:ext cx="3878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lvl="1" eaLnBrk="1" hangingPunct="1"/>
            <a:r>
              <a:rPr lang="en-US" sz="2000" dirty="0">
                <a:solidFill>
                  <a:srgbClr val="FF0000"/>
                </a:solidFill>
                <a:cs typeface="Arial" charset="0"/>
              </a:rPr>
              <a:t>Better code			</a:t>
            </a:r>
          </a:p>
          <a:p>
            <a:pPr lvl="1" eaLnBrk="1" hangingPunct="1">
              <a:buFont typeface="ZapfDingbats" charset="0"/>
              <a:buNone/>
            </a:pPr>
            <a:r>
              <a:rPr lang="en-US" sz="2000" dirty="0">
                <a:solidFill>
                  <a:srgbClr val="000000"/>
                </a:solidFill>
                <a:cs typeface="Arial" charset="0"/>
              </a:rPr>
              <a:t>for j = 1, columns</a:t>
            </a:r>
          </a:p>
          <a:p>
            <a:pPr lvl="1" eaLnBrk="1" hangingPunct="1">
              <a:buFont typeface="ZapfDingbats" charset="0"/>
              <a:buNone/>
            </a:pPr>
            <a:r>
              <a:rPr lang="en-US" sz="2000" dirty="0">
                <a:solidFill>
                  <a:srgbClr val="000000"/>
                </a:solidFill>
                <a:cs typeface="Arial" charset="0"/>
              </a:rPr>
              <a:t>      for i = 1, rows</a:t>
            </a:r>
          </a:p>
          <a:p>
            <a:pPr lvl="1" eaLnBrk="1" hangingPunct="1">
              <a:buFont typeface="ZapfDingbats" charset="0"/>
              <a:buNone/>
            </a:pPr>
            <a:r>
              <a:rPr lang="en-US" sz="2000" dirty="0">
                <a:solidFill>
                  <a:srgbClr val="000000"/>
                </a:solidFill>
                <a:cs typeface="Arial" charset="0"/>
              </a:rPr>
              <a:t>           sum = sum + x[</a:t>
            </a:r>
            <a:r>
              <a:rPr lang="en-US" sz="2000" dirty="0" err="1">
                <a:solidFill>
                  <a:srgbClr val="000000"/>
                </a:solidFill>
                <a:cs typeface="Arial" charset="0"/>
              </a:rPr>
              <a:t>i,j</a:t>
            </a:r>
            <a:r>
              <a:rPr lang="en-US" sz="2000" dirty="0">
                <a:solidFill>
                  <a:srgbClr val="000000"/>
                </a:solidFill>
                <a:cs typeface="Arial" charset="0"/>
              </a:rPr>
              <a:t>]</a:t>
            </a:r>
          </a:p>
        </p:txBody>
      </p:sp>
    </p:spTree>
    <p:extLst>
      <p:ext uri="{BB962C8B-B14F-4D97-AF65-F5344CB8AC3E}">
        <p14:creationId xmlns:p14="http://schemas.microsoft.com/office/powerpoint/2010/main" val="2269999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6D2311B-21FA-497E-8AE0-5505CE98EFCF}"/>
              </a:ext>
            </a:extLst>
          </p:cNvPr>
          <p:cNvSpPr>
            <a:spLocks noGrp="1"/>
          </p:cNvSpPr>
          <p:nvPr>
            <p:ph type="title"/>
          </p:nvPr>
        </p:nvSpPr>
        <p:spPr>
          <a:xfrm>
            <a:off x="457200" y="268288"/>
            <a:ext cx="8229600" cy="722312"/>
          </a:xfrm>
        </p:spPr>
        <p:txBody>
          <a:bodyPr/>
          <a:lstStyle/>
          <a:p>
            <a:r>
              <a:rPr lang="zh-CN" altLang="en-US" dirty="0">
                <a:latin typeface="+mj-lt"/>
              </a:rPr>
              <a:t>重构数据访问特征 </a:t>
            </a:r>
            <a:r>
              <a:rPr lang="en-US" dirty="0">
                <a:latin typeface="+mj-lt"/>
              </a:rPr>
              <a:t>(I</a:t>
            </a:r>
            <a:r>
              <a:rPr lang="en-US" altLang="zh-CN" dirty="0">
                <a:latin typeface="+mj-lt"/>
              </a:rPr>
              <a:t>I</a:t>
            </a:r>
            <a:r>
              <a:rPr lang="en-US" dirty="0">
                <a:latin typeface="+mj-lt"/>
              </a:rPr>
              <a:t>)</a:t>
            </a:r>
          </a:p>
        </p:txBody>
      </p:sp>
      <p:sp>
        <p:nvSpPr>
          <p:cNvPr id="35843" name="Content Placeholder 2"/>
          <p:cNvSpPr>
            <a:spLocks noGrp="1"/>
          </p:cNvSpPr>
          <p:nvPr>
            <p:ph idx="1"/>
          </p:nvPr>
        </p:nvSpPr>
        <p:spPr>
          <a:xfrm>
            <a:off x="457200" y="996950"/>
            <a:ext cx="8229600" cy="5480050"/>
          </a:xfrm>
        </p:spPr>
        <p:txBody>
          <a:bodyPr/>
          <a:lstStyle/>
          <a:p>
            <a:pPr>
              <a:spcBef>
                <a:spcPts val="600"/>
              </a:spcBef>
              <a:spcAft>
                <a:spcPts val="600"/>
              </a:spcAft>
            </a:pPr>
            <a:r>
              <a:rPr lang="zh-CN" altLang="en-US" sz="2800" dirty="0"/>
              <a:t>利用分块来更好地利用缓存</a:t>
            </a:r>
            <a:r>
              <a:rPr lang="en-US" altLang="zh-CN" sz="2800" dirty="0"/>
              <a:t>【</a:t>
            </a:r>
            <a:r>
              <a:rPr lang="zh-CN" altLang="en-US" sz="2800" dirty="0"/>
              <a:t>示例见教材</a:t>
            </a:r>
            <a:r>
              <a:rPr lang="en-US" altLang="zh-CN" sz="2800" dirty="0"/>
              <a:t>2.2</a:t>
            </a:r>
            <a:r>
              <a:rPr lang="zh-CN" altLang="en-US" sz="2800" dirty="0"/>
              <a:t>节</a:t>
            </a:r>
            <a:r>
              <a:rPr lang="en-US" altLang="zh-CN" sz="2800" dirty="0"/>
              <a:t>】</a:t>
            </a:r>
            <a:endParaRPr lang="en-US"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将循环所操作的矩阵划分成子块 </a:t>
            </a:r>
            <a:r>
              <a:rPr lang="en-US" altLang="zh-CN" kern="1200" dirty="0">
                <a:cs typeface="Calibri" panose="020F0502020204030204" pitchFamily="34" charset="0"/>
              </a:rPr>
              <a:t>(chunk)</a:t>
            </a:r>
            <a:r>
              <a:rPr lang="zh-CN" altLang="en-US" kern="1200" dirty="0">
                <a:cs typeface="Calibri" panose="020F0502020204030204" pitchFamily="34" charset="0"/>
              </a:rPr>
              <a:t>，使得缓存可以容纳每个</a:t>
            </a:r>
            <a:r>
              <a:rPr lang="en-US" altLang="zh-CN" kern="1200" dirty="0">
                <a:cs typeface="Calibri" panose="020F0502020204030204" pitchFamily="34" charset="0"/>
              </a:rPr>
              <a:t>chunk</a:t>
            </a:r>
            <a:r>
              <a:rPr lang="zh-CN" altLang="en-US" kern="1200" dirty="0">
                <a:cs typeface="Calibri" panose="020F0502020204030204" pitchFamily="34" charset="0"/>
              </a:rPr>
              <a:t>及其操作的数据。</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这样可以避免</a:t>
            </a:r>
            <a:r>
              <a:rPr lang="en-US" altLang="zh-CN" kern="1200" dirty="0">
                <a:cs typeface="Calibri" panose="020F0502020204030204" pitchFamily="34" charset="0"/>
              </a:rPr>
              <a:t>chunk</a:t>
            </a:r>
            <a:r>
              <a:rPr lang="zh-CN" altLang="en-US" kern="1200" dirty="0">
                <a:cs typeface="Calibri" panose="020F0502020204030204" pitchFamily="34" charset="0"/>
              </a:rPr>
              <a:t>原先计算时大量的缺失</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本质上：将工作集划分，以便缓存可容纳子工作集</a:t>
            </a:r>
            <a:r>
              <a:rPr lang="en-US" altLang="zh-CN" kern="1200" dirty="0">
                <a:cs typeface="Calibri" panose="020F0502020204030204" pitchFamily="34" charset="0"/>
              </a:rPr>
              <a:t>【</a:t>
            </a:r>
            <a:r>
              <a:rPr lang="zh-CN" altLang="en-US" kern="1200" dirty="0">
                <a:cs typeface="Calibri" panose="020F0502020204030204" pitchFamily="34" charset="0"/>
              </a:rPr>
              <a:t>时间局部性</a:t>
            </a:r>
            <a:r>
              <a:rPr lang="en-US" altLang="zh-CN" kern="1200" dirty="0">
                <a:cs typeface="Calibri" panose="020F0502020204030204" pitchFamily="34" charset="0"/>
              </a:rPr>
              <a:t>】</a:t>
            </a:r>
            <a:r>
              <a:rPr lang="zh-CN" altLang="en-US" kern="1200" dirty="0">
                <a:cs typeface="Calibri" panose="020F0502020204030204" pitchFamily="34" charset="0"/>
              </a:rPr>
              <a:t>。</a:t>
            </a:r>
            <a:endParaRPr lang="en-US" kern="1200" dirty="0">
              <a:cs typeface="Calibri" panose="020F0502020204030204" pitchFamily="34" charset="0"/>
            </a:endParaRPr>
          </a:p>
          <a:p>
            <a:pPr>
              <a:spcBef>
                <a:spcPts val="600"/>
              </a:spcBef>
              <a:spcAft>
                <a:spcPts val="600"/>
              </a:spcAft>
            </a:pPr>
            <a:r>
              <a:rPr lang="zh-CN" altLang="en-US" sz="2800" dirty="0"/>
              <a:t>该方法不能消除所有的缺失，</a:t>
            </a:r>
            <a:r>
              <a:rPr lang="en-US" altLang="zh-CN" sz="2800" dirty="0"/>
              <a:t>chunk</a:t>
            </a:r>
            <a:r>
              <a:rPr lang="zh-CN" altLang="en-US" sz="2800" dirty="0"/>
              <a:t>内仍然可能有缺失。</a:t>
            </a:r>
            <a:endParaRPr lang="en-US"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不同的矩阵之间，可能会造成冲突；</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此外，在编译或者编程期间，矩阵的大小可能是未知的。</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12</a:t>
            </a:fld>
            <a:endParaRPr lang="en-US" altLang="zh-CN"/>
          </a:p>
        </p:txBody>
      </p:sp>
    </p:spTree>
    <p:extLst>
      <p:ext uri="{BB962C8B-B14F-4D97-AF65-F5344CB8AC3E}">
        <p14:creationId xmlns:p14="http://schemas.microsoft.com/office/powerpoint/2010/main" val="3141649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57200" y="268288"/>
            <a:ext cx="8229600" cy="722312"/>
          </a:xfrm>
        </p:spPr>
        <p:txBody>
          <a:bodyPr/>
          <a:lstStyle/>
          <a:p>
            <a:r>
              <a:rPr lang="zh-CN" altLang="en-US" dirty="0">
                <a:latin typeface="+mj-lt"/>
              </a:rPr>
              <a:t>重构数据的布局 </a:t>
            </a:r>
            <a:r>
              <a:rPr lang="en-US" dirty="0">
                <a:latin typeface="+mj-lt"/>
              </a:rPr>
              <a:t>(I)</a:t>
            </a:r>
          </a:p>
        </p:txBody>
      </p:sp>
      <p:sp>
        <p:nvSpPr>
          <p:cNvPr id="3" name="Content Placeholder 2"/>
          <p:cNvSpPr>
            <a:spLocks noGrp="1"/>
          </p:cNvSpPr>
          <p:nvPr>
            <p:ph idx="1"/>
          </p:nvPr>
        </p:nvSpPr>
        <p:spPr>
          <a:xfrm>
            <a:off x="4546724" y="996950"/>
            <a:ext cx="4417763" cy="5240362"/>
          </a:xfrm>
        </p:spPr>
        <p:txBody>
          <a:bodyPr/>
          <a:lstStyle/>
          <a:p>
            <a:pPr>
              <a:spcBef>
                <a:spcPts val="0"/>
              </a:spcBef>
              <a:spcAft>
                <a:spcPts val="600"/>
              </a:spcAft>
            </a:pPr>
            <a:r>
              <a:rPr lang="zh-CN" altLang="en-US" sz="2800" dirty="0">
                <a:latin typeface="+mj-lt"/>
              </a:rPr>
              <a:t>基于指针的数据访问        </a:t>
            </a:r>
            <a:endParaRPr lang="en-US" altLang="zh-CN" sz="2800" dirty="0">
              <a:latin typeface="+mj-lt"/>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例如，链表</a:t>
            </a:r>
            <a:endParaRPr lang="en-US" kern="1200" dirty="0">
              <a:cs typeface="Calibri" panose="020F0502020204030204" pitchFamily="34" charset="0"/>
            </a:endParaRPr>
          </a:p>
          <a:p>
            <a:pPr>
              <a:spcBef>
                <a:spcPts val="0"/>
              </a:spcBef>
              <a:spcAft>
                <a:spcPts val="600"/>
              </a:spcAft>
            </a:pPr>
            <a:r>
              <a:rPr lang="zh-CN" altLang="en-US" sz="2800" dirty="0">
                <a:latin typeface="+mj-lt"/>
              </a:rPr>
              <a:t>假定一个具有主键的巨大链表 </a:t>
            </a:r>
            <a:r>
              <a:rPr lang="en-US" sz="2800" dirty="0">
                <a:latin typeface="+mj-lt"/>
              </a:rPr>
              <a:t>(1M </a:t>
            </a:r>
            <a:r>
              <a:rPr lang="zh-CN" altLang="en-US" sz="2800" dirty="0">
                <a:latin typeface="+mj-lt"/>
              </a:rPr>
              <a:t>个节点</a:t>
            </a:r>
            <a:r>
              <a:rPr lang="en-US" sz="2800" dirty="0">
                <a:latin typeface="+mj-lt"/>
              </a:rPr>
              <a:t>) </a:t>
            </a:r>
          </a:p>
          <a:p>
            <a:pPr>
              <a:spcBef>
                <a:spcPts val="0"/>
              </a:spcBef>
              <a:spcAft>
                <a:spcPts val="600"/>
              </a:spcAft>
            </a:pPr>
            <a:r>
              <a:rPr lang="zh-CN" altLang="en-US" sz="2800" dirty="0">
                <a:solidFill>
                  <a:schemeClr val="tx1">
                    <a:lumMod val="95000"/>
                    <a:lumOff val="5000"/>
                  </a:schemeClr>
                </a:solidFill>
                <a:latin typeface="+mj-lt"/>
              </a:rPr>
              <a:t>为什么左侧的代码执行时缓存的命中率较差</a:t>
            </a:r>
            <a:r>
              <a:rPr lang="en-US" sz="2800" dirty="0">
                <a:solidFill>
                  <a:schemeClr val="tx1">
                    <a:lumMod val="95000"/>
                    <a:lumOff val="5000"/>
                  </a:schemeClr>
                </a:solidFill>
                <a:latin typeface="+mj-lt"/>
              </a:rPr>
              <a:t>?</a:t>
            </a:r>
          </a:p>
          <a:p>
            <a:pPr marL="628650" lvl="1" indent="-265113">
              <a:spcBef>
                <a:spcPts val="600"/>
              </a:spcBef>
              <a:spcAft>
                <a:spcPts val="600"/>
              </a:spcAft>
              <a:buClr>
                <a:schemeClr val="tx1"/>
              </a:buClr>
              <a:buFont typeface="Tahoma" panose="020B0604030504040204" pitchFamily="34" charset="0"/>
              <a:buChar char="−"/>
              <a:defRPr/>
            </a:pPr>
            <a:r>
              <a:rPr lang="ja-JP" altLang="en-US" kern="1200" dirty="0">
                <a:cs typeface="Calibri" panose="020F0502020204030204" pitchFamily="34" charset="0"/>
              </a:rPr>
              <a:t>“</a:t>
            </a:r>
            <a:r>
              <a:rPr lang="zh-CN" altLang="en-US" kern="1200" dirty="0">
                <a:cs typeface="Calibri" panose="020F0502020204030204" pitchFamily="34" charset="0"/>
              </a:rPr>
              <a:t>其它域</a:t>
            </a:r>
            <a:r>
              <a:rPr lang="ja-JP" altLang="en-US" kern="1200" dirty="0">
                <a:cs typeface="Calibri" panose="020F0502020204030204" pitchFamily="34" charset="0"/>
              </a:rPr>
              <a:t>”</a:t>
            </a:r>
            <a:r>
              <a:rPr lang="en-US" altLang="ja-JP" kern="1200" dirty="0">
                <a:cs typeface="Calibri" panose="020F0502020204030204" pitchFamily="34" charset="0"/>
              </a:rPr>
              <a:t> </a:t>
            </a:r>
            <a:r>
              <a:rPr lang="zh-CN" altLang="en-US" kern="1200" dirty="0">
                <a:cs typeface="Calibri" panose="020F0502020204030204" pitchFamily="34" charset="0"/>
              </a:rPr>
              <a:t>占据了缓存行中大部分空间，尽管它们很少用到。</a:t>
            </a:r>
            <a:endParaRPr lang="en-US" kern="1200" dirty="0">
              <a:cs typeface="Calibri" panose="020F0502020204030204" pitchFamily="34" charset="0"/>
            </a:endParaRPr>
          </a:p>
        </p:txBody>
      </p:sp>
      <p:sp>
        <p:nvSpPr>
          <p:cNvPr id="5" name="灯片编号占位符 4"/>
          <p:cNvSpPr>
            <a:spLocks noGrp="1"/>
          </p:cNvSpPr>
          <p:nvPr>
            <p:ph type="sldNum" sz="quarter" idx="12"/>
          </p:nvPr>
        </p:nvSpPr>
        <p:spPr/>
        <p:txBody>
          <a:bodyPr/>
          <a:lstStyle/>
          <a:p>
            <a:pPr>
              <a:defRPr/>
            </a:pPr>
            <a:fld id="{4D61D28F-70AE-4570-A6CA-7CE9CC809164}" type="slidenum">
              <a:rPr lang="en-US" altLang="zh-CN" smtClean="0"/>
              <a:pPr>
                <a:defRPr/>
              </a:pPr>
              <a:t>13</a:t>
            </a:fld>
            <a:endParaRPr lang="en-US" altLang="zh-CN"/>
          </a:p>
        </p:txBody>
      </p:sp>
      <p:sp>
        <p:nvSpPr>
          <p:cNvPr id="98308" name="TextBox 4"/>
          <p:cNvSpPr txBox="1">
            <a:spLocks noChangeArrowheads="1"/>
          </p:cNvSpPr>
          <p:nvPr/>
        </p:nvSpPr>
        <p:spPr bwMode="auto">
          <a:xfrm>
            <a:off x="533400" y="1320800"/>
            <a:ext cx="43672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err="1">
                <a:solidFill>
                  <a:srgbClr val="000000"/>
                </a:solidFill>
                <a:cs typeface="Arial" charset="0"/>
              </a:rPr>
              <a:t>struct</a:t>
            </a:r>
            <a:r>
              <a:rPr lang="en-US" sz="2000" dirty="0">
                <a:solidFill>
                  <a:srgbClr val="000000"/>
                </a:solidFill>
                <a:cs typeface="Arial" charset="0"/>
              </a:rPr>
              <a:t> Node {</a:t>
            </a:r>
          </a:p>
          <a:p>
            <a:pPr eaLnBrk="1" hangingPunct="1"/>
            <a:r>
              <a:rPr lang="en-US" sz="2000" dirty="0">
                <a:solidFill>
                  <a:srgbClr val="000000"/>
                </a:solidFill>
                <a:cs typeface="Arial" charset="0"/>
              </a:rPr>
              <a:t>     </a:t>
            </a:r>
            <a:r>
              <a:rPr lang="en-US" sz="2000" dirty="0" err="1">
                <a:solidFill>
                  <a:srgbClr val="000000"/>
                </a:solidFill>
                <a:cs typeface="Arial" charset="0"/>
              </a:rPr>
              <a:t>struct</a:t>
            </a:r>
            <a:r>
              <a:rPr lang="en-US" sz="2000" dirty="0">
                <a:solidFill>
                  <a:srgbClr val="000000"/>
                </a:solidFill>
                <a:cs typeface="Arial" charset="0"/>
              </a:rPr>
              <a:t> Node* </a:t>
            </a:r>
            <a:r>
              <a:rPr lang="en-US" sz="2000" dirty="0" smtClean="0">
                <a:solidFill>
                  <a:srgbClr val="000000"/>
                </a:solidFill>
                <a:cs typeface="Arial" charset="0"/>
              </a:rPr>
              <a:t>next;</a:t>
            </a:r>
            <a:endParaRPr lang="en-US" sz="2000" dirty="0">
              <a:solidFill>
                <a:srgbClr val="000000"/>
              </a:solidFill>
              <a:cs typeface="Arial" charset="0"/>
            </a:endParaRPr>
          </a:p>
          <a:p>
            <a:pPr eaLnBrk="1" hangingPunct="1"/>
            <a:r>
              <a:rPr lang="en-US" sz="2000" dirty="0">
                <a:solidFill>
                  <a:srgbClr val="000000"/>
                </a:solidFill>
                <a:cs typeface="Arial" charset="0"/>
              </a:rPr>
              <a:t>     </a:t>
            </a:r>
            <a:r>
              <a:rPr lang="en-US" sz="2000" dirty="0" err="1">
                <a:solidFill>
                  <a:srgbClr val="000000"/>
                </a:solidFill>
                <a:cs typeface="Arial" charset="0"/>
              </a:rPr>
              <a:t>int</a:t>
            </a:r>
            <a:r>
              <a:rPr lang="en-US" sz="2000" dirty="0">
                <a:solidFill>
                  <a:srgbClr val="000000"/>
                </a:solidFill>
                <a:cs typeface="Arial" charset="0"/>
              </a:rPr>
              <a:t> key;</a:t>
            </a:r>
          </a:p>
          <a:p>
            <a:pPr eaLnBrk="1" hangingPunct="1"/>
            <a:r>
              <a:rPr lang="en-US" sz="2000" dirty="0">
                <a:solidFill>
                  <a:srgbClr val="000000"/>
                </a:solidFill>
                <a:cs typeface="Arial" charset="0"/>
              </a:rPr>
              <a:t>     char [256] name;</a:t>
            </a:r>
          </a:p>
          <a:p>
            <a:pPr eaLnBrk="1" hangingPunct="1"/>
            <a:r>
              <a:rPr lang="en-US" sz="2000" dirty="0">
                <a:solidFill>
                  <a:srgbClr val="000000"/>
                </a:solidFill>
                <a:cs typeface="Arial" charset="0"/>
              </a:rPr>
              <a:t>     char [256] school;</a:t>
            </a:r>
          </a:p>
          <a:p>
            <a:pPr eaLnBrk="1" hangingPunct="1"/>
            <a:r>
              <a:rPr lang="en-US" sz="2000" dirty="0">
                <a:solidFill>
                  <a:srgbClr val="000000"/>
                </a:solidFill>
                <a:cs typeface="Arial" charset="0"/>
              </a:rPr>
              <a:t>}</a:t>
            </a:r>
          </a:p>
          <a:p>
            <a:pPr eaLnBrk="1" hangingPunct="1"/>
            <a:endParaRPr lang="en-US" sz="2000" dirty="0">
              <a:solidFill>
                <a:srgbClr val="000000"/>
              </a:solidFill>
              <a:cs typeface="Arial" charset="0"/>
            </a:endParaRPr>
          </a:p>
          <a:p>
            <a:pPr eaLnBrk="1" hangingPunct="1"/>
            <a:r>
              <a:rPr lang="en-US" sz="2000" dirty="0">
                <a:solidFill>
                  <a:srgbClr val="000000"/>
                </a:solidFill>
                <a:cs typeface="Arial" charset="0"/>
              </a:rPr>
              <a:t>while (node) {</a:t>
            </a:r>
          </a:p>
          <a:p>
            <a:pPr eaLnBrk="1" hangingPunct="1"/>
            <a:r>
              <a:rPr lang="en-US" sz="2000" dirty="0">
                <a:solidFill>
                  <a:srgbClr val="000000"/>
                </a:solidFill>
                <a:cs typeface="Arial" charset="0"/>
              </a:rPr>
              <a:t>      if (</a:t>
            </a:r>
            <a:r>
              <a:rPr lang="en-US" sz="2000" dirty="0" err="1">
                <a:solidFill>
                  <a:srgbClr val="000000"/>
                </a:solidFill>
                <a:cs typeface="Arial" charset="0"/>
              </a:rPr>
              <a:t>node</a:t>
            </a:r>
            <a:r>
              <a:rPr lang="en-US" sz="2000" dirty="0" err="1">
                <a:solidFill>
                  <a:srgbClr val="000000"/>
                </a:solidFill>
                <a:cs typeface="Arial" charset="0"/>
                <a:sym typeface="Wingdings" charset="0"/>
              </a:rPr>
              <a:t>key</a:t>
            </a:r>
            <a:r>
              <a:rPr lang="en-US" sz="2000" dirty="0">
                <a:solidFill>
                  <a:srgbClr val="000000"/>
                </a:solidFill>
                <a:cs typeface="Arial" charset="0"/>
                <a:sym typeface="Wingdings" charset="0"/>
              </a:rPr>
              <a:t> == input-key) {</a:t>
            </a:r>
          </a:p>
          <a:p>
            <a:pPr eaLnBrk="1" hangingPunct="1"/>
            <a:r>
              <a:rPr lang="en-US" sz="2000" dirty="0">
                <a:solidFill>
                  <a:srgbClr val="000000"/>
                </a:solidFill>
                <a:cs typeface="Arial" charset="0"/>
                <a:sym typeface="Wingdings" charset="0"/>
              </a:rPr>
              <a:t>      	// access other fields of node</a:t>
            </a:r>
          </a:p>
          <a:p>
            <a:pPr eaLnBrk="1" hangingPunct="1"/>
            <a:r>
              <a:rPr lang="en-US" sz="2000" dirty="0">
                <a:solidFill>
                  <a:srgbClr val="000000"/>
                </a:solidFill>
                <a:cs typeface="Arial" charset="0"/>
                <a:sym typeface="Wingdings" charset="0"/>
              </a:rPr>
              <a:t>      }</a:t>
            </a:r>
            <a:endParaRPr lang="en-US" sz="2000" dirty="0">
              <a:solidFill>
                <a:srgbClr val="000000"/>
              </a:solidFill>
              <a:cs typeface="Arial" charset="0"/>
            </a:endParaRPr>
          </a:p>
          <a:p>
            <a:pPr eaLnBrk="1" hangingPunct="1"/>
            <a:r>
              <a:rPr lang="en-US" sz="2000" dirty="0">
                <a:solidFill>
                  <a:srgbClr val="000000"/>
                </a:solidFill>
                <a:cs typeface="Arial" charset="0"/>
              </a:rPr>
              <a:t>      node = </a:t>
            </a:r>
            <a:r>
              <a:rPr lang="en-US" sz="2000" dirty="0" err="1">
                <a:solidFill>
                  <a:srgbClr val="000000"/>
                </a:solidFill>
                <a:cs typeface="Arial" charset="0"/>
              </a:rPr>
              <a:t>node</a:t>
            </a:r>
            <a:r>
              <a:rPr lang="en-US" sz="2000" dirty="0" err="1">
                <a:solidFill>
                  <a:srgbClr val="000000"/>
                </a:solidFill>
                <a:cs typeface="Arial" charset="0"/>
                <a:sym typeface="Wingdings" charset="0"/>
              </a:rPr>
              <a:t>next</a:t>
            </a:r>
            <a:r>
              <a:rPr lang="en-US" sz="2000" dirty="0">
                <a:solidFill>
                  <a:srgbClr val="000000"/>
                </a:solidFill>
                <a:cs typeface="Arial" charset="0"/>
                <a:sym typeface="Wingdings" charset="0"/>
              </a:rPr>
              <a:t>;</a:t>
            </a:r>
          </a:p>
          <a:p>
            <a:pPr eaLnBrk="1" hangingPunct="1"/>
            <a:r>
              <a:rPr lang="en-US" sz="2000" dirty="0">
                <a:solidFill>
                  <a:srgbClr val="000000"/>
                </a:solidFill>
                <a:cs typeface="Arial" charset="0"/>
              </a:rPr>
              <a:t>}</a:t>
            </a:r>
          </a:p>
          <a:p>
            <a:pPr eaLnBrk="1" hangingPunct="1"/>
            <a:r>
              <a:rPr lang="en-US" sz="2000" dirty="0">
                <a:solidFill>
                  <a:srgbClr val="000000"/>
                </a:solidFill>
                <a:cs typeface="Arial" charset="0"/>
              </a:rPr>
              <a:t> </a:t>
            </a:r>
          </a:p>
        </p:txBody>
      </p:sp>
      <p:sp>
        <p:nvSpPr>
          <p:cNvPr id="2" name="云形标注 1"/>
          <p:cNvSpPr/>
          <p:nvPr/>
        </p:nvSpPr>
        <p:spPr>
          <a:xfrm>
            <a:off x="5294043" y="5257800"/>
            <a:ext cx="2478358" cy="1300670"/>
          </a:xfrm>
          <a:prstGeom prst="cloudCallout">
            <a:avLst>
              <a:gd name="adj1" fmla="val -107764"/>
              <a:gd name="adj2" fmla="val -1030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如何优化</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561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98F8768-F144-4C34-B1AA-F9BEDD3DD565}"/>
              </a:ext>
            </a:extLst>
          </p:cNvPr>
          <p:cNvSpPr>
            <a:spLocks noGrp="1"/>
          </p:cNvSpPr>
          <p:nvPr>
            <p:ph type="title"/>
          </p:nvPr>
        </p:nvSpPr>
        <p:spPr>
          <a:xfrm>
            <a:off x="457200" y="268288"/>
            <a:ext cx="8229600" cy="722312"/>
          </a:xfrm>
        </p:spPr>
        <p:txBody>
          <a:bodyPr/>
          <a:lstStyle/>
          <a:p>
            <a:r>
              <a:rPr lang="zh-CN" altLang="en-US" dirty="0">
                <a:latin typeface="+mj-lt"/>
              </a:rPr>
              <a:t>重构数据的布局 </a:t>
            </a:r>
            <a:r>
              <a:rPr lang="en-US" dirty="0">
                <a:latin typeface="+mj-lt"/>
              </a:rPr>
              <a:t>(I</a:t>
            </a:r>
            <a:r>
              <a:rPr lang="en-US" altLang="zh-CN" dirty="0">
                <a:latin typeface="+mj-lt"/>
              </a:rPr>
              <a:t>I</a:t>
            </a:r>
            <a:r>
              <a:rPr lang="en-US" dirty="0">
                <a:latin typeface="+mj-lt"/>
              </a:rPr>
              <a:t>)</a:t>
            </a:r>
          </a:p>
        </p:txBody>
      </p:sp>
      <p:sp>
        <p:nvSpPr>
          <p:cNvPr id="3" name="Content Placeholder 2"/>
          <p:cNvSpPr>
            <a:spLocks noGrp="1"/>
          </p:cNvSpPr>
          <p:nvPr>
            <p:ph idx="1"/>
          </p:nvPr>
        </p:nvSpPr>
        <p:spPr>
          <a:xfrm>
            <a:off x="4283968" y="996950"/>
            <a:ext cx="4680520" cy="5194300"/>
          </a:xfrm>
        </p:spPr>
        <p:txBody>
          <a:bodyPr/>
          <a:lstStyle/>
          <a:p>
            <a:pPr>
              <a:spcBef>
                <a:spcPts val="600"/>
              </a:spcBef>
              <a:spcAft>
                <a:spcPts val="600"/>
              </a:spcAft>
            </a:pPr>
            <a:r>
              <a:rPr lang="zh-CN" altLang="en-US" sz="2800" b="1" dirty="0"/>
              <a:t>优化方法：</a:t>
            </a:r>
            <a:r>
              <a:rPr lang="zh-CN" altLang="en-US" sz="2800" dirty="0"/>
              <a:t>将频繁访问的数据剥离开，单独组成数据结构；</a:t>
            </a:r>
            <a:endParaRPr lang="en-US" sz="2800" dirty="0">
              <a:solidFill>
                <a:srgbClr val="FF0000"/>
              </a:solidFill>
            </a:endParaRPr>
          </a:p>
          <a:p>
            <a:pPr>
              <a:spcBef>
                <a:spcPts val="600"/>
              </a:spcBef>
              <a:spcAft>
                <a:spcPts val="600"/>
              </a:spcAft>
            </a:pPr>
            <a:r>
              <a:rPr lang="zh-CN" altLang="en-US" sz="2800" dirty="0"/>
              <a:t>谁可以开展此类优化</a:t>
            </a:r>
            <a:r>
              <a:rPr lang="en-US"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程序员 </a:t>
            </a:r>
            <a:r>
              <a:rPr lang="en-US" altLang="zh-CN" kern="1200" dirty="0" smtClean="0">
                <a:cs typeface="Calibri" panose="020F0502020204030204" pitchFamily="34" charset="0"/>
              </a:rPr>
              <a:t>—&gt; </a:t>
            </a:r>
            <a:r>
              <a:rPr lang="zh-CN" altLang="en-US" kern="1200" dirty="0" smtClean="0">
                <a:cs typeface="Calibri" panose="020F0502020204030204" pitchFamily="34" charset="0"/>
              </a:rPr>
              <a:t>最方便</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编译器 </a:t>
            </a:r>
            <a:r>
              <a:rPr lang="en-US" altLang="zh-CN" kern="1200" dirty="0" smtClean="0">
                <a:cs typeface="Calibri" panose="020F0502020204030204" pitchFamily="34" charset="0"/>
              </a:rPr>
              <a:t>—&gt; </a:t>
            </a:r>
            <a:r>
              <a:rPr lang="zh-CN" altLang="en-US" kern="1200" dirty="0" smtClean="0">
                <a:cs typeface="Calibri" panose="020F0502020204030204" pitchFamily="34" charset="0"/>
              </a:rPr>
              <a:t>可以提供帮助</a:t>
            </a:r>
            <a:endParaRPr lang="en-US" kern="1200" dirty="0">
              <a:cs typeface="Calibri" panose="020F0502020204030204" pitchFamily="34" charset="0"/>
            </a:endParaRPr>
          </a:p>
          <a:p>
            <a:pPr lvl="2">
              <a:spcBef>
                <a:spcPts val="600"/>
              </a:spcBef>
              <a:spcAft>
                <a:spcPts val="600"/>
              </a:spcAft>
              <a:buFont typeface="Arial" panose="020B0604020202020204" pitchFamily="34" charset="0"/>
              <a:buChar char="•"/>
            </a:pPr>
            <a:r>
              <a:rPr lang="en-US" sz="2000" dirty="0"/>
              <a:t>Profiling</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硬件</a:t>
            </a:r>
            <a:r>
              <a:rPr lang="en-US" kern="1200" dirty="0">
                <a:cs typeface="Calibri" panose="020F0502020204030204" pitchFamily="34" charset="0"/>
              </a:rPr>
              <a:t>? </a:t>
            </a:r>
            <a:r>
              <a:rPr lang="zh-CN" altLang="en-US" kern="1200" dirty="0">
                <a:cs typeface="Calibri" panose="020F0502020204030204" pitchFamily="34" charset="0"/>
              </a:rPr>
              <a:t>可行，但比较困难。</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谁能感知频繁访问的数据</a:t>
            </a:r>
            <a:r>
              <a:rPr lang="en-US" kern="1200" dirty="0">
                <a:cs typeface="Calibri" panose="020F0502020204030204" pitchFamily="34" charset="0"/>
              </a:rPr>
              <a:t>?</a:t>
            </a: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14</a:t>
            </a:fld>
            <a:endParaRPr lang="en-US" altLang="zh-CN"/>
          </a:p>
        </p:txBody>
      </p:sp>
      <p:sp>
        <p:nvSpPr>
          <p:cNvPr id="99332" name="TextBox 4"/>
          <p:cNvSpPr txBox="1">
            <a:spLocks noChangeArrowheads="1"/>
          </p:cNvSpPr>
          <p:nvPr/>
        </p:nvSpPr>
        <p:spPr bwMode="auto">
          <a:xfrm>
            <a:off x="457200" y="1035050"/>
            <a:ext cx="43672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err="1">
                <a:solidFill>
                  <a:srgbClr val="000000"/>
                </a:solidFill>
                <a:cs typeface="Arial" charset="0"/>
              </a:rPr>
              <a:t>struct</a:t>
            </a:r>
            <a:r>
              <a:rPr lang="en-US" sz="2000" dirty="0">
                <a:solidFill>
                  <a:srgbClr val="000000"/>
                </a:solidFill>
                <a:cs typeface="Arial" charset="0"/>
              </a:rPr>
              <a:t> Node {</a:t>
            </a:r>
          </a:p>
          <a:p>
            <a:pPr eaLnBrk="1" hangingPunct="1"/>
            <a:r>
              <a:rPr lang="en-US" sz="2000" dirty="0">
                <a:solidFill>
                  <a:srgbClr val="000000"/>
                </a:solidFill>
                <a:cs typeface="Arial" charset="0"/>
              </a:rPr>
              <a:t>     </a:t>
            </a:r>
            <a:r>
              <a:rPr lang="en-US" sz="2000" dirty="0" err="1">
                <a:solidFill>
                  <a:srgbClr val="000000"/>
                </a:solidFill>
                <a:cs typeface="Arial" charset="0"/>
              </a:rPr>
              <a:t>struct</a:t>
            </a:r>
            <a:r>
              <a:rPr lang="en-US" sz="2000" dirty="0">
                <a:solidFill>
                  <a:srgbClr val="000000"/>
                </a:solidFill>
                <a:cs typeface="Arial" charset="0"/>
              </a:rPr>
              <a:t> Node* </a:t>
            </a:r>
            <a:r>
              <a:rPr lang="en-US" sz="2000" dirty="0" smtClean="0">
                <a:solidFill>
                  <a:srgbClr val="000000"/>
                </a:solidFill>
                <a:cs typeface="Arial" charset="0"/>
              </a:rPr>
              <a:t>next;</a:t>
            </a:r>
            <a:endParaRPr lang="en-US" sz="2000" dirty="0">
              <a:solidFill>
                <a:srgbClr val="000000"/>
              </a:solidFill>
              <a:cs typeface="Arial" charset="0"/>
            </a:endParaRPr>
          </a:p>
          <a:p>
            <a:pPr eaLnBrk="1" hangingPunct="1"/>
            <a:r>
              <a:rPr lang="en-US" sz="2000" dirty="0">
                <a:solidFill>
                  <a:srgbClr val="000000"/>
                </a:solidFill>
                <a:cs typeface="Arial" charset="0"/>
              </a:rPr>
              <a:t>     </a:t>
            </a:r>
            <a:r>
              <a:rPr lang="en-US" sz="2000" dirty="0" err="1">
                <a:solidFill>
                  <a:srgbClr val="000000"/>
                </a:solidFill>
                <a:cs typeface="Arial" charset="0"/>
              </a:rPr>
              <a:t>int</a:t>
            </a:r>
            <a:r>
              <a:rPr lang="en-US" sz="2000" dirty="0">
                <a:solidFill>
                  <a:srgbClr val="000000"/>
                </a:solidFill>
                <a:cs typeface="Arial" charset="0"/>
              </a:rPr>
              <a:t> key;</a:t>
            </a:r>
          </a:p>
          <a:p>
            <a:pPr eaLnBrk="1" hangingPunct="1"/>
            <a:r>
              <a:rPr lang="en-US" sz="2000" dirty="0">
                <a:solidFill>
                  <a:srgbClr val="000000"/>
                </a:solidFill>
                <a:cs typeface="Arial" charset="0"/>
              </a:rPr>
              <a:t>     </a:t>
            </a:r>
            <a:r>
              <a:rPr lang="en-US" sz="2000" dirty="0" err="1">
                <a:solidFill>
                  <a:srgbClr val="FF0000"/>
                </a:solidFill>
                <a:cs typeface="Arial" charset="0"/>
              </a:rPr>
              <a:t>struct</a:t>
            </a:r>
            <a:r>
              <a:rPr lang="en-US" sz="2000" dirty="0">
                <a:solidFill>
                  <a:srgbClr val="FF0000"/>
                </a:solidFill>
                <a:cs typeface="Arial" charset="0"/>
              </a:rPr>
              <a:t> Node-data* node-data;</a:t>
            </a:r>
          </a:p>
          <a:p>
            <a:pPr eaLnBrk="1" hangingPunct="1"/>
            <a:r>
              <a:rPr lang="en-US" sz="2000" dirty="0">
                <a:solidFill>
                  <a:srgbClr val="000000"/>
                </a:solidFill>
                <a:cs typeface="Arial" charset="0"/>
              </a:rPr>
              <a:t>}</a:t>
            </a:r>
          </a:p>
          <a:p>
            <a:pPr eaLnBrk="1" hangingPunct="1"/>
            <a:endParaRPr lang="en-US" sz="2000" dirty="0">
              <a:solidFill>
                <a:srgbClr val="000000"/>
              </a:solidFill>
              <a:cs typeface="Arial" charset="0"/>
            </a:endParaRPr>
          </a:p>
          <a:p>
            <a:pPr eaLnBrk="1" hangingPunct="1"/>
            <a:r>
              <a:rPr lang="en-US" sz="2000" dirty="0" err="1">
                <a:solidFill>
                  <a:srgbClr val="FF0000"/>
                </a:solidFill>
                <a:cs typeface="Arial" charset="0"/>
              </a:rPr>
              <a:t>struct</a:t>
            </a:r>
            <a:r>
              <a:rPr lang="en-US" sz="2000" dirty="0">
                <a:solidFill>
                  <a:srgbClr val="FF0000"/>
                </a:solidFill>
                <a:cs typeface="Arial" charset="0"/>
              </a:rPr>
              <a:t> Node-data {</a:t>
            </a:r>
          </a:p>
          <a:p>
            <a:pPr eaLnBrk="1" hangingPunct="1"/>
            <a:r>
              <a:rPr lang="en-US" sz="2000" dirty="0">
                <a:solidFill>
                  <a:srgbClr val="FF0000"/>
                </a:solidFill>
                <a:cs typeface="Arial" charset="0"/>
              </a:rPr>
              <a:t>     char [256] name;</a:t>
            </a:r>
          </a:p>
          <a:p>
            <a:pPr eaLnBrk="1" hangingPunct="1"/>
            <a:r>
              <a:rPr lang="en-US" sz="2000" dirty="0">
                <a:solidFill>
                  <a:srgbClr val="FF0000"/>
                </a:solidFill>
                <a:cs typeface="Arial" charset="0"/>
              </a:rPr>
              <a:t>     char [256] school;</a:t>
            </a:r>
          </a:p>
          <a:p>
            <a:pPr eaLnBrk="1" hangingPunct="1"/>
            <a:r>
              <a:rPr lang="en-US" sz="2000" dirty="0">
                <a:solidFill>
                  <a:srgbClr val="FF0000"/>
                </a:solidFill>
                <a:cs typeface="Arial" charset="0"/>
              </a:rPr>
              <a:t>}</a:t>
            </a:r>
          </a:p>
          <a:p>
            <a:pPr eaLnBrk="1" hangingPunct="1"/>
            <a:endParaRPr lang="en-US" sz="2000" dirty="0">
              <a:solidFill>
                <a:srgbClr val="000000"/>
              </a:solidFill>
              <a:cs typeface="Arial" charset="0"/>
            </a:endParaRPr>
          </a:p>
          <a:p>
            <a:pPr eaLnBrk="1" hangingPunct="1"/>
            <a:r>
              <a:rPr lang="en-US" sz="2000" dirty="0">
                <a:solidFill>
                  <a:srgbClr val="000000"/>
                </a:solidFill>
                <a:cs typeface="Arial" charset="0"/>
              </a:rPr>
              <a:t>while (node) {</a:t>
            </a:r>
          </a:p>
          <a:p>
            <a:pPr eaLnBrk="1" hangingPunct="1"/>
            <a:r>
              <a:rPr lang="en-US" sz="2000" dirty="0">
                <a:solidFill>
                  <a:srgbClr val="000000"/>
                </a:solidFill>
                <a:cs typeface="Arial" charset="0"/>
              </a:rPr>
              <a:t>      if (</a:t>
            </a:r>
            <a:r>
              <a:rPr lang="en-US" sz="2000" dirty="0" err="1">
                <a:solidFill>
                  <a:srgbClr val="000000"/>
                </a:solidFill>
                <a:cs typeface="Arial" charset="0"/>
              </a:rPr>
              <a:t>node</a:t>
            </a:r>
            <a:r>
              <a:rPr lang="en-US" sz="2000" dirty="0" err="1">
                <a:solidFill>
                  <a:srgbClr val="000000"/>
                </a:solidFill>
                <a:cs typeface="Arial" charset="0"/>
                <a:sym typeface="Wingdings" charset="0"/>
              </a:rPr>
              <a:t>key</a:t>
            </a:r>
            <a:r>
              <a:rPr lang="en-US" sz="2000" dirty="0">
                <a:solidFill>
                  <a:srgbClr val="000000"/>
                </a:solidFill>
                <a:cs typeface="Arial" charset="0"/>
                <a:sym typeface="Wingdings" charset="0"/>
              </a:rPr>
              <a:t> == input-key) {</a:t>
            </a:r>
          </a:p>
          <a:p>
            <a:pPr eaLnBrk="1" hangingPunct="1"/>
            <a:r>
              <a:rPr lang="en-US" sz="2000" dirty="0">
                <a:solidFill>
                  <a:srgbClr val="000000"/>
                </a:solidFill>
                <a:cs typeface="Arial" charset="0"/>
                <a:sym typeface="Wingdings" charset="0"/>
              </a:rPr>
              <a:t>      	// access </a:t>
            </a:r>
            <a:r>
              <a:rPr lang="en-US" sz="2000" dirty="0" err="1">
                <a:solidFill>
                  <a:srgbClr val="000000"/>
                </a:solidFill>
                <a:cs typeface="Arial" charset="0"/>
                <a:sym typeface="Wingdings" charset="0"/>
              </a:rPr>
              <a:t>nodenode-data</a:t>
            </a:r>
            <a:endParaRPr lang="en-US" sz="2000" dirty="0">
              <a:solidFill>
                <a:srgbClr val="000000"/>
              </a:solidFill>
              <a:cs typeface="Arial" charset="0"/>
              <a:sym typeface="Wingdings" charset="0"/>
            </a:endParaRPr>
          </a:p>
          <a:p>
            <a:pPr eaLnBrk="1" hangingPunct="1"/>
            <a:r>
              <a:rPr lang="en-US" sz="2000" dirty="0">
                <a:solidFill>
                  <a:srgbClr val="000000"/>
                </a:solidFill>
                <a:cs typeface="Arial" charset="0"/>
                <a:sym typeface="Wingdings" charset="0"/>
              </a:rPr>
              <a:t>      }</a:t>
            </a:r>
            <a:endParaRPr lang="en-US" sz="2000" dirty="0">
              <a:solidFill>
                <a:srgbClr val="000000"/>
              </a:solidFill>
              <a:cs typeface="Arial" charset="0"/>
            </a:endParaRPr>
          </a:p>
          <a:p>
            <a:pPr eaLnBrk="1" hangingPunct="1"/>
            <a:r>
              <a:rPr lang="en-US" sz="2000" dirty="0">
                <a:solidFill>
                  <a:srgbClr val="000000"/>
                </a:solidFill>
                <a:cs typeface="Arial" charset="0"/>
              </a:rPr>
              <a:t>      node = </a:t>
            </a:r>
            <a:r>
              <a:rPr lang="en-US" sz="2000" dirty="0" err="1">
                <a:solidFill>
                  <a:srgbClr val="000000"/>
                </a:solidFill>
                <a:cs typeface="Arial" charset="0"/>
              </a:rPr>
              <a:t>node</a:t>
            </a:r>
            <a:r>
              <a:rPr lang="en-US" sz="2000" dirty="0" err="1">
                <a:solidFill>
                  <a:srgbClr val="000000"/>
                </a:solidFill>
                <a:cs typeface="Arial" charset="0"/>
                <a:sym typeface="Wingdings" charset="0"/>
              </a:rPr>
              <a:t>next</a:t>
            </a:r>
            <a:r>
              <a:rPr lang="en-US" sz="2000" dirty="0">
                <a:solidFill>
                  <a:srgbClr val="000000"/>
                </a:solidFill>
                <a:cs typeface="Arial" charset="0"/>
                <a:sym typeface="Wingdings" charset="0"/>
              </a:rPr>
              <a:t>;</a:t>
            </a:r>
          </a:p>
          <a:p>
            <a:pPr eaLnBrk="1" hangingPunct="1"/>
            <a:r>
              <a:rPr lang="en-US" sz="2000" dirty="0">
                <a:solidFill>
                  <a:srgbClr val="000000"/>
                </a:solidFill>
                <a:cs typeface="Arial" charset="0"/>
              </a:rPr>
              <a:t>}</a:t>
            </a:r>
          </a:p>
          <a:p>
            <a:pPr eaLnBrk="1" hangingPunct="1"/>
            <a:r>
              <a:rPr lang="en-US" sz="2000" dirty="0">
                <a:solidFill>
                  <a:srgbClr val="000000"/>
                </a:solidFill>
                <a:cs typeface="Arial" charset="0"/>
              </a:rPr>
              <a:t> </a:t>
            </a:r>
          </a:p>
        </p:txBody>
      </p:sp>
    </p:spTree>
    <p:extLst>
      <p:ext uri="{BB962C8B-B14F-4D97-AF65-F5344CB8AC3E}">
        <p14:creationId xmlns:p14="http://schemas.microsoft.com/office/powerpoint/2010/main" val="639341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dirty="0">
                <a:solidFill>
                  <a:schemeClr val="bg1">
                    <a:lumMod val="75000"/>
                  </a:schemeClr>
                </a:solidFill>
              </a:rPr>
              <a:t>减少缺失率</a:t>
            </a:r>
            <a:endParaRPr lang="en-US" sz="2800" dirty="0">
              <a:solidFill>
                <a:schemeClr val="bg1">
                  <a:lumMod val="7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其它提升相联度的方法</a:t>
            </a:r>
            <a:r>
              <a:rPr lang="en-US" kern="1200" dirty="0">
                <a:solidFill>
                  <a:schemeClr val="bg1">
                    <a:lumMod val="75000"/>
                  </a:schemeClr>
                </a:solidFill>
                <a:cs typeface="Calibri" panose="020F0502020204030204" pitchFamily="34" charset="0"/>
              </a:rPr>
              <a:t> </a:t>
            </a:r>
          </a:p>
          <a:p>
            <a:pPr lvl="2">
              <a:spcBef>
                <a:spcPts val="0"/>
              </a:spcBef>
              <a:spcAft>
                <a:spcPts val="0"/>
              </a:spcAft>
              <a:buFont typeface="Arial" panose="020B0604020202020204" pitchFamily="34" charset="0"/>
              <a:buChar char="•"/>
            </a:pPr>
            <a:r>
              <a:rPr lang="en-US" sz="2000" dirty="0">
                <a:solidFill>
                  <a:schemeClr val="bg1">
                    <a:lumMod val="75000"/>
                  </a:schemeClr>
                </a:solidFill>
              </a:rPr>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基于软件的优化方法</a:t>
            </a:r>
            <a:endParaRPr lang="en-US" kern="1200" dirty="0">
              <a:solidFill>
                <a:schemeClr val="bg1">
                  <a:lumMod val="75000"/>
                </a:schemeClr>
              </a:solidFill>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多级缓存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很显然</a:t>
            </a:r>
            <a:endParaRPr lang="en-US"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请求字优先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已介绍过</a:t>
            </a:r>
            <a:endParaRPr lang="en-US"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子块划分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已介绍过</a:t>
            </a:r>
            <a:endParaRPr lang="en-US"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更好的插入</a:t>
            </a:r>
            <a:r>
              <a:rPr lang="en-US" altLang="zh-CN" kern="1200" dirty="0">
                <a:solidFill>
                  <a:srgbClr val="00B0F0"/>
                </a:solidFill>
                <a:cs typeface="Calibri" panose="020F0502020204030204" pitchFamily="34" charset="0"/>
              </a:rPr>
              <a:t>/</a:t>
            </a:r>
            <a:r>
              <a:rPr lang="zh-CN" altLang="en-US" kern="1200" dirty="0">
                <a:solidFill>
                  <a:srgbClr val="00B0F0"/>
                </a:solidFill>
                <a:cs typeface="Calibri" panose="020F0502020204030204" pitchFamily="34" charset="0"/>
              </a:rPr>
              <a:t>替换策略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研究热点</a:t>
            </a:r>
            <a:endParaRPr lang="en-US" altLang="zh-CN"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dirty="0">
                <a:solidFill>
                  <a:schemeClr val="tx1">
                    <a:lumMod val="95000"/>
                    <a:lumOff val="5000"/>
                  </a:schemeClr>
                </a:solidFill>
              </a:rPr>
              <a:t>缓存缺失的延迟开销分析</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非阻塞缓存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15</a:t>
            </a:fld>
            <a:endParaRPr lang="en-US" altLang="en-US"/>
          </a:p>
        </p:txBody>
      </p:sp>
    </p:spTree>
    <p:extLst>
      <p:ext uri="{BB962C8B-B14F-4D97-AF65-F5344CB8AC3E}">
        <p14:creationId xmlns:p14="http://schemas.microsoft.com/office/powerpoint/2010/main" val="2443429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457200" y="268288"/>
            <a:ext cx="8229600" cy="722312"/>
          </a:xfrm>
        </p:spPr>
        <p:txBody>
          <a:bodyPr/>
          <a:lstStyle/>
          <a:p>
            <a:r>
              <a:rPr lang="zh-CN" altLang="en-US" dirty="0">
                <a:latin typeface="+mj-lt"/>
              </a:rPr>
              <a:t>缓存缺失的延迟和开销分析</a:t>
            </a:r>
            <a:endParaRPr lang="en-US" dirty="0">
              <a:latin typeface="+mj-lt"/>
            </a:endParaRPr>
          </a:p>
        </p:txBody>
      </p:sp>
      <p:sp>
        <p:nvSpPr>
          <p:cNvPr id="3" name="Content Placeholder 2"/>
          <p:cNvSpPr>
            <a:spLocks noGrp="1"/>
          </p:cNvSpPr>
          <p:nvPr>
            <p:ph idx="1"/>
          </p:nvPr>
        </p:nvSpPr>
        <p:spPr>
          <a:xfrm>
            <a:off x="457200" y="1054100"/>
            <a:ext cx="8229600" cy="5194300"/>
          </a:xfrm>
        </p:spPr>
        <p:txBody>
          <a:bodyPr/>
          <a:lstStyle/>
          <a:p>
            <a:pPr>
              <a:spcBef>
                <a:spcPts val="600"/>
              </a:spcBef>
              <a:spcAft>
                <a:spcPts val="600"/>
              </a:spcAft>
            </a:pPr>
            <a:r>
              <a:rPr lang="zh-CN" altLang="en-US" sz="2800" dirty="0"/>
              <a:t>缺失的</a:t>
            </a:r>
            <a:r>
              <a:rPr lang="zh-CN" altLang="en-US" sz="2800" dirty="0">
                <a:solidFill>
                  <a:srgbClr val="FF0000"/>
                </a:solidFill>
              </a:rPr>
              <a:t>延迟或者开销</a:t>
            </a:r>
            <a:r>
              <a:rPr lang="zh-CN" altLang="en-US" sz="2800" dirty="0"/>
              <a:t>受哪些因素影响</a:t>
            </a:r>
            <a:r>
              <a:rPr lang="en-US"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solidFill>
                  <a:schemeClr val="tx1">
                    <a:lumMod val="95000"/>
                    <a:lumOff val="5000"/>
                  </a:schemeClr>
                </a:solidFill>
                <a:cs typeface="Calibri" panose="020F0502020204030204" pitchFamily="34" charset="0"/>
              </a:rPr>
              <a:t>缺失的</a:t>
            </a:r>
            <a:r>
              <a:rPr lang="en-US" altLang="zh-CN" kern="1200" dirty="0">
                <a:solidFill>
                  <a:schemeClr val="tx1">
                    <a:lumMod val="95000"/>
                    <a:lumOff val="5000"/>
                  </a:schemeClr>
                </a:solidFill>
                <a:cs typeface="Calibri" panose="020F0502020204030204" pitchFamily="34" charset="0"/>
              </a:rPr>
              <a:t>block</a:t>
            </a:r>
            <a:r>
              <a:rPr lang="zh-CN" altLang="en-US" kern="1200" dirty="0">
                <a:solidFill>
                  <a:schemeClr val="tx1">
                    <a:lumMod val="95000"/>
                    <a:lumOff val="5000"/>
                  </a:schemeClr>
                </a:solidFill>
                <a:cs typeface="Calibri" panose="020F0502020204030204" pitchFamily="34" charset="0"/>
              </a:rPr>
              <a:t>最终从哪里获取</a:t>
            </a:r>
            <a:r>
              <a:rPr lang="en-US" kern="1200" dirty="0">
                <a:solidFill>
                  <a:schemeClr val="tx1">
                    <a:lumMod val="95000"/>
                    <a:lumOff val="5000"/>
                  </a:schemeClr>
                </a:solidFill>
                <a:cs typeface="Calibri" panose="020F0502020204030204" pitchFamily="34" charset="0"/>
              </a:rPr>
              <a:t>?</a:t>
            </a:r>
          </a:p>
          <a:p>
            <a:pPr lvl="2">
              <a:spcBef>
                <a:spcPts val="600"/>
              </a:spcBef>
              <a:spcAft>
                <a:spcPts val="600"/>
              </a:spcAft>
              <a:buFont typeface="Arial" panose="020B0604020202020204" pitchFamily="34" charset="0"/>
              <a:buChar char="•"/>
            </a:pPr>
            <a:r>
              <a:rPr lang="zh-CN" altLang="en-US" sz="2000" dirty="0"/>
              <a:t>本地和远程内存访问</a:t>
            </a:r>
            <a:endParaRPr lang="en-US" altLang="zh-CN" sz="2000" dirty="0"/>
          </a:p>
          <a:p>
            <a:pPr lvl="2">
              <a:spcBef>
                <a:spcPts val="600"/>
              </a:spcBef>
              <a:spcAft>
                <a:spcPts val="600"/>
              </a:spcAft>
              <a:buFont typeface="Arial" panose="020B0604020202020204" pitchFamily="34" charset="0"/>
              <a:buChar char="•"/>
            </a:pPr>
            <a:r>
              <a:rPr lang="zh-CN" altLang="en-US" sz="2000" dirty="0"/>
              <a:t>缓存处于存储层次的哪个层级</a:t>
            </a:r>
            <a:endParaRPr lang="en-US" altLang="zh-CN" sz="2000" dirty="0"/>
          </a:p>
          <a:p>
            <a:pPr lvl="2">
              <a:spcBef>
                <a:spcPts val="600"/>
              </a:spcBef>
              <a:spcAft>
                <a:spcPts val="600"/>
              </a:spcAft>
              <a:buFont typeface="Arial" panose="020B0604020202020204" pitchFamily="34" charset="0"/>
              <a:buChar char="•"/>
            </a:pPr>
            <a:r>
              <a:rPr lang="zh-CN" altLang="en-US" sz="2000" dirty="0"/>
              <a:t>行命中还是行缺失</a:t>
            </a:r>
            <a:endParaRPr lang="en-US" sz="2000" dirty="0"/>
          </a:p>
          <a:p>
            <a:pPr lvl="2">
              <a:spcBef>
                <a:spcPts val="600"/>
              </a:spcBef>
              <a:spcAft>
                <a:spcPts val="600"/>
              </a:spcAft>
              <a:buFont typeface="Arial" panose="020B0604020202020204" pitchFamily="34" charset="0"/>
              <a:buChar char="•"/>
            </a:pPr>
            <a:r>
              <a:rPr lang="zh-CN" altLang="en-US" sz="2000" dirty="0"/>
              <a:t>内存控制器中的排队延迟</a:t>
            </a:r>
            <a:endParaRPr lang="en-US" altLang="zh-CN" sz="2000" dirty="0"/>
          </a:p>
          <a:p>
            <a:pPr lvl="2">
              <a:spcBef>
                <a:spcPts val="600"/>
              </a:spcBef>
              <a:spcAft>
                <a:spcPts val="600"/>
              </a:spcAft>
              <a:buFont typeface="Arial" panose="020B0604020202020204" pitchFamily="34" charset="0"/>
              <a:buChar char="•"/>
            </a:pPr>
            <a:r>
              <a:rPr lang="en-US" sz="20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solidFill>
                  <a:schemeClr val="tx1">
                    <a:lumMod val="95000"/>
                    <a:lumOff val="5000"/>
                  </a:schemeClr>
                </a:solidFill>
                <a:cs typeface="Calibri" panose="020F0502020204030204" pitchFamily="34" charset="0"/>
              </a:rPr>
              <a:t>缺失造成处理器停顿的时间多长</a:t>
            </a:r>
            <a:r>
              <a:rPr lang="en-US" kern="1200" dirty="0">
                <a:solidFill>
                  <a:schemeClr val="tx1">
                    <a:lumMod val="95000"/>
                    <a:lumOff val="5000"/>
                  </a:schemeClr>
                </a:solidFill>
                <a:cs typeface="Calibri" panose="020F0502020204030204" pitchFamily="34" charset="0"/>
              </a:rPr>
              <a:t>?</a:t>
            </a:r>
          </a:p>
          <a:p>
            <a:pPr lvl="2">
              <a:spcBef>
                <a:spcPts val="600"/>
              </a:spcBef>
              <a:spcAft>
                <a:spcPts val="600"/>
              </a:spcAft>
              <a:buFont typeface="Arial" panose="020B0604020202020204" pitchFamily="34" charset="0"/>
              <a:buChar char="•"/>
            </a:pPr>
            <a:r>
              <a:rPr lang="zh-CN" altLang="en-US" sz="2000" dirty="0"/>
              <a:t>该缺失能否与其它操作重叠处理</a:t>
            </a:r>
            <a:r>
              <a:rPr lang="en-US" sz="2000" dirty="0"/>
              <a:t>?</a:t>
            </a:r>
          </a:p>
          <a:p>
            <a:pPr lvl="2">
              <a:spcBef>
                <a:spcPts val="600"/>
              </a:spcBef>
              <a:spcAft>
                <a:spcPts val="600"/>
              </a:spcAft>
              <a:buFont typeface="Arial" panose="020B0604020202020204" pitchFamily="34" charset="0"/>
              <a:buChar char="•"/>
            </a:pPr>
            <a:r>
              <a:rPr lang="zh-CN" altLang="en-US" sz="2000" dirty="0"/>
              <a:t>缺失的数据是否立即需要</a:t>
            </a:r>
            <a:r>
              <a:rPr lang="en-US" sz="2000" dirty="0"/>
              <a:t>?</a:t>
            </a:r>
          </a:p>
          <a:p>
            <a:pPr lvl="2">
              <a:spcBef>
                <a:spcPts val="600"/>
              </a:spcBef>
              <a:spcAft>
                <a:spcPts val="600"/>
              </a:spcAft>
              <a:buFont typeface="Arial" panose="020B0604020202020204" pitchFamily="34" charset="0"/>
              <a:buChar char="•"/>
            </a:pPr>
            <a:r>
              <a:rPr lang="en-US" sz="2000" dirty="0"/>
              <a:t>…</a:t>
            </a: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16</a:t>
            </a:fld>
            <a:endParaRPr lang="en-US" altLang="zh-CN"/>
          </a:p>
        </p:txBody>
      </p:sp>
    </p:spTree>
    <p:extLst>
      <p:ext uri="{BB962C8B-B14F-4D97-AF65-F5344CB8AC3E}">
        <p14:creationId xmlns:p14="http://schemas.microsoft.com/office/powerpoint/2010/main" val="302851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194519"/>
            <a:ext cx="8229600" cy="796081"/>
          </a:xfrm>
        </p:spPr>
        <p:txBody>
          <a:bodyPr/>
          <a:lstStyle/>
          <a:p>
            <a:r>
              <a:rPr lang="zh-CN" altLang="en-US" dirty="0"/>
              <a:t>示例</a:t>
            </a:r>
            <a:r>
              <a:rPr lang="en-US" altLang="zh-CN" dirty="0"/>
              <a:t>: </a:t>
            </a:r>
            <a:r>
              <a:rPr lang="zh-CN" altLang="en-US" dirty="0"/>
              <a:t>存储级并行性 </a:t>
            </a:r>
            <a:r>
              <a:rPr lang="en-US" dirty="0"/>
              <a:t>(MLP) </a:t>
            </a:r>
          </a:p>
        </p:txBody>
      </p:sp>
      <p:sp>
        <p:nvSpPr>
          <p:cNvPr id="91139" name="Rectangle 3"/>
          <p:cNvSpPr>
            <a:spLocks noGrp="1" noChangeArrowheads="1"/>
          </p:cNvSpPr>
          <p:nvPr>
            <p:ph idx="1"/>
          </p:nvPr>
        </p:nvSpPr>
        <p:spPr>
          <a:xfrm>
            <a:off x="457200" y="2924944"/>
            <a:ext cx="8229600" cy="3425155"/>
          </a:xfrm>
        </p:spPr>
        <p:txBody>
          <a:bodyPr/>
          <a:lstStyle/>
          <a:p>
            <a:pPr marL="342000">
              <a:spcBef>
                <a:spcPts val="0"/>
              </a:spcBef>
              <a:spcAft>
                <a:spcPts val="600"/>
              </a:spcAft>
            </a:pPr>
            <a:r>
              <a:rPr lang="en-US" sz="2800" dirty="0"/>
              <a:t>Memory Level </a:t>
            </a:r>
            <a:r>
              <a:rPr lang="en-US" sz="2800" dirty="0">
                <a:solidFill>
                  <a:srgbClr val="FF0000"/>
                </a:solidFill>
              </a:rPr>
              <a:t>Parallelism</a:t>
            </a:r>
            <a:r>
              <a:rPr lang="en-US" sz="2800" dirty="0"/>
              <a:t> (MLP) </a:t>
            </a:r>
            <a:r>
              <a:rPr lang="zh-CN" altLang="en-US" sz="2800" dirty="0"/>
              <a:t>指并行产生和服务多个内存访问</a:t>
            </a:r>
            <a:r>
              <a:rPr lang="en-US" sz="2800" dirty="0"/>
              <a:t> [</a:t>
            </a:r>
            <a:r>
              <a:rPr lang="en-US" sz="2800" dirty="0" err="1"/>
              <a:t>Glew</a:t>
            </a:r>
            <a:r>
              <a:rPr lang="ja-JP" altLang="en-US" sz="2800" dirty="0">
                <a:latin typeface="Yu Gothic" panose="020B0400000000000000" pitchFamily="34" charset="-128"/>
                <a:ea typeface="Yu Gothic" panose="020B0400000000000000" pitchFamily="34" charset="-128"/>
                <a:cs typeface="Arial" panose="020B0604020202020204" pitchFamily="34" charset="0"/>
              </a:rPr>
              <a:t>’</a:t>
            </a:r>
            <a:r>
              <a:rPr lang="en-US" altLang="ja-JP" sz="2800" dirty="0"/>
              <a:t>98]</a:t>
            </a:r>
            <a:endParaRPr lang="en-US" sz="2800" dirty="0"/>
          </a:p>
          <a:p>
            <a:pPr marL="342000">
              <a:spcBef>
                <a:spcPts val="0"/>
              </a:spcBef>
              <a:spcAft>
                <a:spcPts val="600"/>
              </a:spcAft>
            </a:pPr>
            <a:r>
              <a:rPr lang="zh-CN" altLang="en-US" sz="2800" dirty="0"/>
              <a:t>有若干个技术可以提升</a:t>
            </a:r>
            <a:r>
              <a:rPr lang="en-US" sz="2800" dirty="0"/>
              <a:t>MLP</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例如，乱序执行</a:t>
            </a:r>
            <a:endParaRPr lang="en-US" kern="1200" dirty="0">
              <a:cs typeface="Calibri" panose="020F0502020204030204" pitchFamily="34" charset="0"/>
            </a:endParaRPr>
          </a:p>
          <a:p>
            <a:pPr marL="342000">
              <a:spcBef>
                <a:spcPts val="0"/>
              </a:spcBef>
              <a:spcAft>
                <a:spcPts val="600"/>
              </a:spcAft>
            </a:pPr>
            <a:r>
              <a:rPr lang="en-US" sz="2800" b="1" dirty="0">
                <a:solidFill>
                  <a:schemeClr val="tx1">
                    <a:lumMod val="95000"/>
                    <a:lumOff val="5000"/>
                  </a:schemeClr>
                </a:solidFill>
              </a:rPr>
              <a:t>MLP</a:t>
            </a:r>
            <a:r>
              <a:rPr lang="zh-CN" altLang="en-US" sz="2800" b="1" dirty="0">
                <a:solidFill>
                  <a:schemeClr val="tx1">
                    <a:lumMod val="95000"/>
                    <a:lumOff val="5000"/>
                  </a:schemeClr>
                </a:solidFill>
              </a:rPr>
              <a:t>是可变的：</a:t>
            </a:r>
            <a:r>
              <a:rPr lang="zh-CN" altLang="en-US" sz="2800" dirty="0"/>
              <a:t>有些缺失是独立的，而有些缺失可并行处理。</a:t>
            </a:r>
            <a:endParaRPr lang="en-US" sz="2800" dirty="0"/>
          </a:p>
          <a:p>
            <a:pPr marL="342000">
              <a:spcBef>
                <a:spcPts val="0"/>
              </a:spcBef>
              <a:spcAft>
                <a:spcPts val="600"/>
              </a:spcAft>
            </a:pPr>
            <a:r>
              <a:rPr lang="zh-CN" altLang="en-US" sz="2800" dirty="0"/>
              <a:t>这些特征如何影响替换算法</a:t>
            </a:r>
            <a:r>
              <a:rPr lang="en-US" sz="2800" dirty="0"/>
              <a:t>?</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17</a:t>
            </a:fld>
            <a:endParaRPr lang="en-US" altLang="zh-CN"/>
          </a:p>
        </p:txBody>
      </p:sp>
      <p:sp>
        <p:nvSpPr>
          <p:cNvPr id="102404" name="Rectangle 18"/>
          <p:cNvSpPr>
            <a:spLocks noChangeArrowheads="1"/>
          </p:cNvSpPr>
          <p:nvPr/>
        </p:nvSpPr>
        <p:spPr bwMode="auto">
          <a:xfrm>
            <a:off x="762000" y="1032520"/>
            <a:ext cx="7543800" cy="1676400"/>
          </a:xfrm>
          <a:prstGeom prst="rect">
            <a:avLst/>
          </a:prstGeom>
          <a:solidFill>
            <a:srgbClr val="EAEAEA"/>
          </a:solidFill>
          <a:ln w="9525">
            <a:solidFill>
              <a:schemeClr val="tx1"/>
            </a:solidFill>
            <a:miter lim="800000"/>
            <a:headEnd/>
            <a:tailEnd/>
          </a:ln>
        </p:spPr>
        <p:txBody>
          <a:bodyPr wrap="none" anchor="ctr"/>
          <a:lstStyle/>
          <a:p>
            <a:endParaRPr lang="en-US">
              <a:solidFill>
                <a:srgbClr val="000000"/>
              </a:solidFill>
            </a:endParaRPr>
          </a:p>
        </p:txBody>
      </p:sp>
      <p:sp>
        <p:nvSpPr>
          <p:cNvPr id="102405" name="Rectangle 4"/>
          <p:cNvSpPr>
            <a:spLocks noChangeArrowheads="1"/>
          </p:cNvSpPr>
          <p:nvPr/>
        </p:nvSpPr>
        <p:spPr bwMode="auto">
          <a:xfrm>
            <a:off x="1905000" y="1756519"/>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6" name="Rectangle 5"/>
          <p:cNvSpPr>
            <a:spLocks noChangeArrowheads="1"/>
          </p:cNvSpPr>
          <p:nvPr/>
        </p:nvSpPr>
        <p:spPr bwMode="auto">
          <a:xfrm>
            <a:off x="4876800" y="1604119"/>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7" name="Rectangle 7"/>
          <p:cNvSpPr>
            <a:spLocks noChangeArrowheads="1"/>
          </p:cNvSpPr>
          <p:nvPr/>
        </p:nvSpPr>
        <p:spPr bwMode="auto">
          <a:xfrm>
            <a:off x="4648200" y="1985119"/>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8" name="Line 8"/>
          <p:cNvSpPr>
            <a:spLocks noChangeShapeType="1"/>
          </p:cNvSpPr>
          <p:nvPr/>
        </p:nvSpPr>
        <p:spPr bwMode="auto">
          <a:xfrm>
            <a:off x="1870075" y="2518519"/>
            <a:ext cx="5410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09" name="Text Box 9"/>
          <p:cNvSpPr txBox="1">
            <a:spLocks noChangeArrowheads="1"/>
          </p:cNvSpPr>
          <p:nvPr/>
        </p:nvSpPr>
        <p:spPr bwMode="auto">
          <a:xfrm>
            <a:off x="7261225" y="224546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time</a:t>
            </a:r>
          </a:p>
        </p:txBody>
      </p:sp>
      <p:sp>
        <p:nvSpPr>
          <p:cNvPr id="102410" name="Text Box 10"/>
          <p:cNvSpPr txBox="1">
            <a:spLocks noChangeArrowheads="1"/>
          </p:cNvSpPr>
          <p:nvPr/>
        </p:nvSpPr>
        <p:spPr bwMode="auto">
          <a:xfrm>
            <a:off x="1600200" y="16803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A</a:t>
            </a:r>
          </a:p>
        </p:txBody>
      </p:sp>
      <p:sp>
        <p:nvSpPr>
          <p:cNvPr id="102411" name="Text Box 11"/>
          <p:cNvSpPr txBox="1">
            <a:spLocks noChangeArrowheads="1"/>
          </p:cNvSpPr>
          <p:nvPr/>
        </p:nvSpPr>
        <p:spPr bwMode="auto">
          <a:xfrm>
            <a:off x="4575175" y="15152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B</a:t>
            </a:r>
          </a:p>
        </p:txBody>
      </p:sp>
      <p:sp>
        <p:nvSpPr>
          <p:cNvPr id="102412" name="Text Box 12"/>
          <p:cNvSpPr txBox="1">
            <a:spLocks noChangeArrowheads="1"/>
          </p:cNvSpPr>
          <p:nvPr/>
        </p:nvSpPr>
        <p:spPr bwMode="auto">
          <a:xfrm>
            <a:off x="4330700" y="19057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C</a:t>
            </a:r>
          </a:p>
        </p:txBody>
      </p:sp>
      <p:sp>
        <p:nvSpPr>
          <p:cNvPr id="102413" name="Line 13"/>
          <p:cNvSpPr>
            <a:spLocks noChangeShapeType="1"/>
          </p:cNvSpPr>
          <p:nvPr/>
        </p:nvSpPr>
        <p:spPr bwMode="auto">
          <a:xfrm>
            <a:off x="2362200" y="1527919"/>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14" name="Text Box 14"/>
          <p:cNvSpPr txBox="1">
            <a:spLocks noChangeArrowheads="1"/>
          </p:cNvSpPr>
          <p:nvPr/>
        </p:nvSpPr>
        <p:spPr bwMode="auto">
          <a:xfrm>
            <a:off x="1447800" y="1143744"/>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isolated miss</a:t>
            </a:r>
          </a:p>
        </p:txBody>
      </p:sp>
      <p:sp>
        <p:nvSpPr>
          <p:cNvPr id="102415" name="Text Box 15"/>
          <p:cNvSpPr txBox="1">
            <a:spLocks noChangeArrowheads="1"/>
          </p:cNvSpPr>
          <p:nvPr/>
        </p:nvSpPr>
        <p:spPr bwMode="auto">
          <a:xfrm>
            <a:off x="6216650" y="1070719"/>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parallel miss</a:t>
            </a:r>
          </a:p>
        </p:txBody>
      </p:sp>
      <p:sp>
        <p:nvSpPr>
          <p:cNvPr id="102416" name="Line 16"/>
          <p:cNvSpPr>
            <a:spLocks noChangeShapeType="1"/>
          </p:cNvSpPr>
          <p:nvPr/>
        </p:nvSpPr>
        <p:spPr bwMode="auto">
          <a:xfrm flipH="1">
            <a:off x="5943600" y="1375519"/>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17" name="Line 17"/>
          <p:cNvSpPr>
            <a:spLocks noChangeShapeType="1"/>
          </p:cNvSpPr>
          <p:nvPr/>
        </p:nvSpPr>
        <p:spPr bwMode="auto">
          <a:xfrm flipH="1">
            <a:off x="6096000" y="1375519"/>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17835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457200" y="228600"/>
            <a:ext cx="8229600" cy="779462"/>
          </a:xfrm>
        </p:spPr>
        <p:txBody>
          <a:bodyPr/>
          <a:lstStyle/>
          <a:p>
            <a:r>
              <a:rPr lang="zh-CN" altLang="en-US" dirty="0">
                <a:latin typeface="+mj-lt"/>
              </a:rPr>
              <a:t>传统的缓存替换算法</a:t>
            </a:r>
            <a:endParaRPr lang="en-US" dirty="0">
              <a:latin typeface="+mj-lt"/>
            </a:endParaRPr>
          </a:p>
        </p:txBody>
      </p:sp>
      <p:sp>
        <p:nvSpPr>
          <p:cNvPr id="93186" name="Content Placeholder 2"/>
          <p:cNvSpPr>
            <a:spLocks noGrp="1"/>
          </p:cNvSpPr>
          <p:nvPr>
            <p:ph idx="1"/>
          </p:nvPr>
        </p:nvSpPr>
        <p:spPr>
          <a:xfrm>
            <a:off x="457200" y="1066800"/>
            <a:ext cx="8229600" cy="4972050"/>
          </a:xfrm>
        </p:spPr>
        <p:txBody>
          <a:bodyPr/>
          <a:lstStyle/>
          <a:p>
            <a:pPr defTabSz="912813">
              <a:spcBef>
                <a:spcPts val="600"/>
              </a:spcBef>
              <a:spcAft>
                <a:spcPts val="600"/>
              </a:spcAft>
            </a:pPr>
            <a:r>
              <a:rPr lang="zh-CN" altLang="en-US" sz="2800" dirty="0"/>
              <a:t>传统的策略均尝试减少缓存访问缺失的数量</a:t>
            </a:r>
            <a:r>
              <a:rPr lang="en-US" sz="2800" dirty="0"/>
              <a:t> (</a:t>
            </a:r>
            <a:r>
              <a:rPr lang="zh-CN" altLang="en-US" sz="2800" b="1" u="sng" dirty="0">
                <a:solidFill>
                  <a:srgbClr val="FF0000"/>
                </a:solidFill>
              </a:rPr>
              <a:t>纯粹的缺失数量</a:t>
            </a:r>
            <a:r>
              <a:rPr lang="en-US" sz="2800" dirty="0"/>
              <a:t>)</a:t>
            </a:r>
          </a:p>
          <a:p>
            <a:pPr defTabSz="912813">
              <a:spcBef>
                <a:spcPts val="600"/>
              </a:spcBef>
              <a:spcAft>
                <a:spcPts val="600"/>
              </a:spcAft>
            </a:pPr>
            <a:r>
              <a:rPr lang="zh-CN" altLang="en-US" sz="2800" b="1" dirty="0"/>
              <a:t>隐含的假设：</a:t>
            </a:r>
            <a:r>
              <a:rPr lang="zh-CN" altLang="en-US" sz="2800" dirty="0"/>
              <a:t>减少缺失的数量总能获得最好的存储访问时间的减少。</a:t>
            </a:r>
            <a:endParaRPr lang="en-US" sz="2800" dirty="0"/>
          </a:p>
          <a:p>
            <a:pPr defTabSz="912813">
              <a:spcBef>
                <a:spcPts val="600"/>
              </a:spcBef>
              <a:spcAft>
                <a:spcPts val="600"/>
              </a:spcAft>
            </a:pPr>
            <a:r>
              <a:rPr lang="zh-CN" altLang="en-US" sz="2800" dirty="0"/>
              <a:t>然而，实际情况下不同缺失的开销不同，</a:t>
            </a:r>
            <a:r>
              <a:rPr lang="en-US" altLang="zh-CN" sz="2800" dirty="0"/>
              <a:t>MLP</a:t>
            </a:r>
            <a:r>
              <a:rPr lang="zh-CN" altLang="en-US" sz="2800" dirty="0"/>
              <a:t>不同，从而使得上面的假设不成立</a:t>
            </a:r>
            <a:r>
              <a:rPr lang="en-US" sz="2800" dirty="0"/>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与可并行处理的缺失相比，减少一个独立的缺失对性能的帮助更大</a:t>
            </a:r>
            <a:endParaRPr lang="en-US"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换句话说，减少一个长延迟的缺失比减少一个短延迟的缺失带来的收益更大</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18</a:t>
            </a:fld>
            <a:endParaRPr lang="en-US" altLang="zh-CN"/>
          </a:p>
        </p:txBody>
      </p:sp>
    </p:spTree>
    <p:extLst>
      <p:ext uri="{BB962C8B-B14F-4D97-AF65-F5344CB8AC3E}">
        <p14:creationId xmlns:p14="http://schemas.microsoft.com/office/powerpoint/2010/main" val="302058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6"/>
          <p:cNvSpPr txBox="1">
            <a:spLocks noChangeArrowheads="1"/>
          </p:cNvSpPr>
          <p:nvPr/>
        </p:nvSpPr>
        <p:spPr bwMode="auto">
          <a:xfrm>
            <a:off x="685800" y="2743200"/>
            <a:ext cx="779780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Aft>
                <a:spcPts val="600"/>
              </a:spcAft>
            </a:pPr>
            <a:r>
              <a:rPr lang="zh-CN" altLang="en-US" dirty="0">
                <a:solidFill>
                  <a:srgbClr val="000000"/>
                </a:solidFill>
                <a:latin typeface="微软雅黑" panose="020B0503020204020204" pitchFamily="34" charset="-122"/>
                <a:ea typeface="微软雅黑" panose="020B0503020204020204" pitchFamily="34" charset="-122"/>
                <a:cs typeface="Arial" charset="0"/>
              </a:rPr>
              <a:t>访问块： </a:t>
            </a:r>
            <a:r>
              <a:rPr lang="en-US" dirty="0">
                <a:solidFill>
                  <a:srgbClr val="000000"/>
                </a:solidFill>
                <a:latin typeface="微软雅黑" panose="020B0503020204020204" pitchFamily="34" charset="-122"/>
                <a:ea typeface="微软雅黑" panose="020B0503020204020204" pitchFamily="34" charset="-122"/>
                <a:cs typeface="Arial" charset="0"/>
              </a:rPr>
              <a:t>P1, P2, P3, P4 </a:t>
            </a:r>
            <a:r>
              <a:rPr lang="zh-CN" altLang="en-US" dirty="0">
                <a:solidFill>
                  <a:srgbClr val="000000"/>
                </a:solidFill>
                <a:latin typeface="微软雅黑" panose="020B0503020204020204" pitchFamily="34" charset="-122"/>
                <a:ea typeface="微软雅黑" panose="020B0503020204020204" pitchFamily="34" charset="-122"/>
                <a:cs typeface="Arial" charset="0"/>
              </a:rPr>
              <a:t>发生缺失可以并行处理</a:t>
            </a:r>
            <a:endParaRPr lang="en-US" dirty="0">
              <a:solidFill>
                <a:srgbClr val="000000"/>
              </a:solidFill>
              <a:latin typeface="微软雅黑" panose="020B0503020204020204" pitchFamily="34" charset="-122"/>
              <a:ea typeface="微软雅黑" panose="020B0503020204020204" pitchFamily="34" charset="-122"/>
              <a:cs typeface="Arial" charset="0"/>
            </a:endParaRPr>
          </a:p>
          <a:p>
            <a:pPr eaLnBrk="1" hangingPunct="1">
              <a:spcAft>
                <a:spcPts val="600"/>
              </a:spcAft>
            </a:pPr>
            <a:r>
              <a:rPr lang="zh-CN" altLang="en-US" dirty="0">
                <a:solidFill>
                  <a:srgbClr val="000000"/>
                </a:solidFill>
                <a:latin typeface="微软雅黑" panose="020B0503020204020204" pitchFamily="34" charset="-122"/>
                <a:ea typeface="微软雅黑" panose="020B0503020204020204" pitchFamily="34" charset="-122"/>
                <a:cs typeface="Arial" charset="0"/>
              </a:rPr>
              <a:t>访问块： </a:t>
            </a:r>
            <a:r>
              <a:rPr lang="en-US" dirty="0">
                <a:solidFill>
                  <a:srgbClr val="000000"/>
                </a:solidFill>
                <a:latin typeface="微软雅黑" panose="020B0503020204020204" pitchFamily="34" charset="-122"/>
                <a:ea typeface="微软雅黑" panose="020B0503020204020204" pitchFamily="34" charset="-122"/>
                <a:cs typeface="Arial" charset="0"/>
              </a:rPr>
              <a:t>S1, S2, S3 </a:t>
            </a:r>
            <a:r>
              <a:rPr lang="zh-CN" altLang="en-US" dirty="0">
                <a:solidFill>
                  <a:srgbClr val="000000"/>
                </a:solidFill>
                <a:latin typeface="微软雅黑" panose="020B0503020204020204" pitchFamily="34" charset="-122"/>
                <a:ea typeface="微软雅黑" panose="020B0503020204020204" pitchFamily="34" charset="-122"/>
                <a:cs typeface="Arial" charset="0"/>
              </a:rPr>
              <a:t>发生缺失仅能独立处理</a:t>
            </a:r>
            <a:endParaRPr lang="en-US" dirty="0">
              <a:solidFill>
                <a:srgbClr val="000000"/>
              </a:solidFill>
              <a:latin typeface="微软雅黑" panose="020B0503020204020204" pitchFamily="34" charset="-122"/>
              <a:ea typeface="微软雅黑" panose="020B0503020204020204" pitchFamily="34" charset="-122"/>
              <a:cs typeface="Arial" charset="0"/>
            </a:endParaRPr>
          </a:p>
        </p:txBody>
      </p:sp>
      <p:sp>
        <p:nvSpPr>
          <p:cNvPr id="2575387" name="Text Box 27"/>
          <p:cNvSpPr txBox="1">
            <a:spLocks noChangeArrowheads="1"/>
          </p:cNvSpPr>
          <p:nvPr/>
        </p:nvSpPr>
        <p:spPr bwMode="auto">
          <a:xfrm>
            <a:off x="736600" y="4002375"/>
            <a:ext cx="80264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914400" indent="-45720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Aft>
                <a:spcPts val="600"/>
              </a:spcAft>
            </a:pPr>
            <a:r>
              <a:rPr lang="zh-CN" altLang="en-US" b="1" dirty="0">
                <a:solidFill>
                  <a:srgbClr val="000000"/>
                </a:solidFill>
                <a:latin typeface="微软雅黑" panose="020B0503020204020204" pitchFamily="34" charset="-122"/>
                <a:ea typeface="微软雅黑" panose="020B0503020204020204" pitchFamily="34" charset="-122"/>
                <a:cs typeface="Arial" charset="0"/>
              </a:rPr>
              <a:t>思考：</a:t>
            </a:r>
            <a:r>
              <a:rPr lang="zh-CN" altLang="en-US" dirty="0">
                <a:solidFill>
                  <a:srgbClr val="000000"/>
                </a:solidFill>
                <a:latin typeface="微软雅黑" panose="020B0503020204020204" pitchFamily="34" charset="-122"/>
                <a:ea typeface="微软雅黑" panose="020B0503020204020204" pitchFamily="34" charset="-122"/>
                <a:cs typeface="Arial" charset="0"/>
              </a:rPr>
              <a:t>基于一个具有</a:t>
            </a:r>
            <a:r>
              <a:rPr lang="en-US" altLang="zh-CN" dirty="0">
                <a:solidFill>
                  <a:srgbClr val="000000"/>
                </a:solidFill>
                <a:latin typeface="微软雅黑" panose="020B0503020204020204" pitchFamily="34" charset="-122"/>
                <a:ea typeface="微软雅黑" panose="020B0503020204020204" pitchFamily="34" charset="-122"/>
                <a:cs typeface="Arial" charset="0"/>
              </a:rPr>
              <a:t>4</a:t>
            </a:r>
            <a:r>
              <a:rPr lang="zh-CN" altLang="en-US" dirty="0">
                <a:solidFill>
                  <a:srgbClr val="000000"/>
                </a:solidFill>
                <a:latin typeface="微软雅黑" panose="020B0503020204020204" pitchFamily="34" charset="-122"/>
                <a:ea typeface="微软雅黑" panose="020B0503020204020204" pitchFamily="34" charset="-122"/>
                <a:cs typeface="Arial" charset="0"/>
              </a:rPr>
              <a:t>个</a:t>
            </a:r>
            <a:r>
              <a:rPr lang="en-US" altLang="zh-CN" dirty="0">
                <a:solidFill>
                  <a:srgbClr val="000000"/>
                </a:solidFill>
                <a:latin typeface="微软雅黑" panose="020B0503020204020204" pitchFamily="34" charset="-122"/>
                <a:ea typeface="微软雅黑" panose="020B0503020204020204" pitchFamily="34" charset="-122"/>
                <a:cs typeface="Arial" charset="0"/>
              </a:rPr>
              <a:t>block</a:t>
            </a:r>
            <a:r>
              <a:rPr lang="zh-CN" altLang="en-US" dirty="0">
                <a:solidFill>
                  <a:srgbClr val="000000"/>
                </a:solidFill>
                <a:latin typeface="微软雅黑" panose="020B0503020204020204" pitchFamily="34" charset="-122"/>
                <a:ea typeface="微软雅黑" panose="020B0503020204020204" pitchFamily="34" charset="-122"/>
                <a:cs typeface="Arial" charset="0"/>
              </a:rPr>
              <a:t>的全相联缓存，考虑下面</a:t>
            </a:r>
            <a:r>
              <a:rPr lang="en-US" dirty="0">
                <a:solidFill>
                  <a:srgbClr val="000000"/>
                </a:solidFill>
                <a:latin typeface="微软雅黑" panose="020B0503020204020204" pitchFamily="34" charset="-122"/>
                <a:ea typeface="微软雅黑" panose="020B0503020204020204" pitchFamily="34" charset="-122"/>
                <a:cs typeface="Arial" charset="0"/>
              </a:rPr>
              <a:t>2</a:t>
            </a:r>
            <a:r>
              <a:rPr lang="zh-CN" altLang="en-US" dirty="0">
                <a:solidFill>
                  <a:srgbClr val="000000"/>
                </a:solidFill>
                <a:latin typeface="微软雅黑" panose="020B0503020204020204" pitchFamily="34" charset="-122"/>
                <a:ea typeface="微软雅黑" panose="020B0503020204020204" pitchFamily="34" charset="-122"/>
                <a:cs typeface="Arial" charset="0"/>
              </a:rPr>
              <a:t>个替换算法的性能。</a:t>
            </a:r>
            <a:endParaRPr lang="en-US" dirty="0">
              <a:solidFill>
                <a:srgbClr val="000000"/>
              </a:solidFill>
              <a:latin typeface="微软雅黑" panose="020B0503020204020204" pitchFamily="34" charset="-122"/>
              <a:ea typeface="微软雅黑" panose="020B0503020204020204" pitchFamily="34" charset="-122"/>
              <a:cs typeface="Arial" charset="0"/>
            </a:endParaRPr>
          </a:p>
          <a:p>
            <a:pPr lvl="1" eaLnBrk="1" hangingPunct="1">
              <a:spcAft>
                <a:spcPts val="600"/>
              </a:spcAft>
              <a:buFontTx/>
              <a:buAutoNum type="arabicPeriod"/>
            </a:pPr>
            <a:r>
              <a:rPr lang="zh-CN" altLang="en-US" dirty="0">
                <a:solidFill>
                  <a:srgbClr val="000000"/>
                </a:solidFill>
                <a:latin typeface="微软雅黑" panose="020B0503020204020204" pitchFamily="34" charset="-122"/>
                <a:ea typeface="微软雅黑" panose="020B0503020204020204" pitchFamily="34" charset="-122"/>
                <a:cs typeface="Arial" charset="0"/>
              </a:rPr>
              <a:t>最小化缺失数量 </a:t>
            </a:r>
            <a:r>
              <a:rPr lang="en-US" dirty="0">
                <a:solidFill>
                  <a:srgbClr val="000000"/>
                </a:solidFill>
                <a:latin typeface="微软雅黑" panose="020B0503020204020204" pitchFamily="34" charset="-122"/>
                <a:ea typeface="微软雅黑" panose="020B0503020204020204" pitchFamily="34" charset="-122"/>
                <a:cs typeface="Arial" charset="0"/>
              </a:rPr>
              <a:t>(</a:t>
            </a:r>
            <a:r>
              <a:rPr lang="en-US" dirty="0" err="1">
                <a:solidFill>
                  <a:srgbClr val="000000"/>
                </a:solidFill>
                <a:latin typeface="微软雅黑" panose="020B0503020204020204" pitchFamily="34" charset="-122"/>
                <a:ea typeface="微软雅黑" panose="020B0503020204020204" pitchFamily="34" charset="-122"/>
                <a:cs typeface="Arial" charset="0"/>
              </a:rPr>
              <a:t>Belady</a:t>
            </a:r>
            <a:r>
              <a:rPr lang="ja-JP" altLang="en-US" dirty="0">
                <a:solidFill>
                  <a:srgbClr val="000000"/>
                </a:solidFill>
                <a:latin typeface="Yu Gothic UI Light" panose="020B0300000000000000" pitchFamily="34" charset="-128"/>
                <a:ea typeface="Yu Gothic UI Light" panose="020B0300000000000000" pitchFamily="34" charset="-128"/>
                <a:cs typeface="Arial" panose="020B0604020202020204" pitchFamily="34" charset="0"/>
              </a:rPr>
              <a:t>’</a:t>
            </a:r>
            <a:r>
              <a:rPr lang="en-US" altLang="ja-JP" dirty="0">
                <a:solidFill>
                  <a:srgbClr val="000000"/>
                </a:solidFill>
                <a:latin typeface="微软雅黑" panose="020B0503020204020204" pitchFamily="34" charset="-122"/>
                <a:ea typeface="微软雅黑" panose="020B0503020204020204" pitchFamily="34" charset="-122"/>
                <a:cs typeface="Arial" charset="0"/>
              </a:rPr>
              <a:t>s OPT)</a:t>
            </a:r>
          </a:p>
          <a:p>
            <a:pPr lvl="1" eaLnBrk="1" hangingPunct="1">
              <a:spcAft>
                <a:spcPts val="600"/>
              </a:spcAft>
              <a:buFontTx/>
              <a:buAutoNum type="arabicPeriod"/>
            </a:pPr>
            <a:r>
              <a:rPr lang="zh-CN" altLang="en-US" dirty="0">
                <a:solidFill>
                  <a:srgbClr val="000000"/>
                </a:solidFill>
                <a:latin typeface="微软雅黑" panose="020B0503020204020204" pitchFamily="34" charset="-122"/>
                <a:ea typeface="微软雅黑" panose="020B0503020204020204" pitchFamily="34" charset="-122"/>
                <a:cs typeface="Arial" charset="0"/>
              </a:rPr>
              <a:t>减少独立缺失数量 </a:t>
            </a:r>
            <a:r>
              <a:rPr lang="en-US" dirty="0">
                <a:solidFill>
                  <a:srgbClr val="000000"/>
                </a:solidFill>
                <a:latin typeface="微软雅黑" panose="020B0503020204020204" pitchFamily="34" charset="-122"/>
                <a:ea typeface="微软雅黑" panose="020B0503020204020204" pitchFamily="34" charset="-122"/>
                <a:cs typeface="Arial" charset="0"/>
              </a:rPr>
              <a:t>(MLP-Aware)</a:t>
            </a:r>
          </a:p>
          <a:p>
            <a:pPr eaLnBrk="1" hangingPunct="1">
              <a:spcAft>
                <a:spcPts val="600"/>
              </a:spcAft>
              <a:buFontTx/>
              <a:buAutoNum type="arabicPeriod"/>
            </a:pPr>
            <a:endParaRPr lang="en-US" dirty="0">
              <a:solidFill>
                <a:srgbClr val="000000"/>
              </a:solidFill>
              <a:latin typeface="微软雅黑" panose="020B0503020204020204" pitchFamily="34" charset="-122"/>
              <a:ea typeface="微软雅黑" panose="020B0503020204020204" pitchFamily="34" charset="-122"/>
              <a:cs typeface="Arial" charset="0"/>
            </a:endParaRPr>
          </a:p>
        </p:txBody>
      </p:sp>
      <p:grpSp>
        <p:nvGrpSpPr>
          <p:cNvPr id="105476" name="Group 44"/>
          <p:cNvGrpSpPr>
            <a:grpSpLocks/>
          </p:cNvGrpSpPr>
          <p:nvPr/>
        </p:nvGrpSpPr>
        <p:grpSpPr bwMode="auto">
          <a:xfrm>
            <a:off x="609600" y="1295400"/>
            <a:ext cx="7772400" cy="1155700"/>
            <a:chOff x="288" y="1000"/>
            <a:chExt cx="4896" cy="728"/>
          </a:xfrm>
        </p:grpSpPr>
        <p:sp>
          <p:nvSpPr>
            <p:cNvPr id="105478" name="Oval 6"/>
            <p:cNvSpPr>
              <a:spLocks noChangeArrowheads="1"/>
            </p:cNvSpPr>
            <p:nvPr/>
          </p:nvSpPr>
          <p:spPr bwMode="auto">
            <a:xfrm>
              <a:off x="3312" y="1392"/>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S1</a:t>
              </a:r>
            </a:p>
          </p:txBody>
        </p:sp>
        <p:sp>
          <p:nvSpPr>
            <p:cNvPr id="105479" name="AutoShape 29"/>
            <p:cNvSpPr>
              <a:spLocks noChangeArrowheads="1"/>
            </p:cNvSpPr>
            <p:nvPr/>
          </p:nvSpPr>
          <p:spPr bwMode="auto">
            <a:xfrm>
              <a:off x="720" y="1384"/>
              <a:ext cx="912" cy="336"/>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P4 P3 P2 P1</a:t>
              </a:r>
            </a:p>
          </p:txBody>
        </p:sp>
        <p:sp>
          <p:nvSpPr>
            <p:cNvPr id="105480" name="AutoShape 30"/>
            <p:cNvSpPr>
              <a:spLocks noChangeArrowheads="1"/>
            </p:cNvSpPr>
            <p:nvPr/>
          </p:nvSpPr>
          <p:spPr bwMode="auto">
            <a:xfrm>
              <a:off x="2016" y="1392"/>
              <a:ext cx="912" cy="336"/>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P1 P2 P3 P4</a:t>
              </a:r>
            </a:p>
          </p:txBody>
        </p:sp>
        <p:sp>
          <p:nvSpPr>
            <p:cNvPr id="105481" name="Line 31"/>
            <p:cNvSpPr>
              <a:spLocks noChangeShapeType="1"/>
            </p:cNvSpPr>
            <p:nvPr/>
          </p:nvSpPr>
          <p:spPr bwMode="auto">
            <a:xfrm>
              <a:off x="163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Line 32"/>
            <p:cNvSpPr>
              <a:spLocks noChangeShapeType="1"/>
            </p:cNvSpPr>
            <p:nvPr/>
          </p:nvSpPr>
          <p:spPr bwMode="auto">
            <a:xfrm>
              <a:off x="2936"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3" name="Line 33"/>
            <p:cNvSpPr>
              <a:spLocks noChangeShapeType="1"/>
            </p:cNvSpPr>
            <p:nvPr/>
          </p:nvSpPr>
          <p:spPr bwMode="auto">
            <a:xfrm>
              <a:off x="3600"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Line 34"/>
            <p:cNvSpPr>
              <a:spLocks noChangeShapeType="1"/>
            </p:cNvSpPr>
            <p:nvPr/>
          </p:nvSpPr>
          <p:spPr bwMode="auto">
            <a:xfrm>
              <a:off x="427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5" name="Line 36"/>
            <p:cNvSpPr>
              <a:spLocks noChangeShapeType="1"/>
            </p:cNvSpPr>
            <p:nvPr/>
          </p:nvSpPr>
          <p:spPr bwMode="auto">
            <a:xfrm rot="10800000" flipV="1">
              <a:off x="464" y="1016"/>
              <a:ext cx="47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86" name="Line 37"/>
            <p:cNvSpPr>
              <a:spLocks noChangeShapeType="1"/>
            </p:cNvSpPr>
            <p:nvPr/>
          </p:nvSpPr>
          <p:spPr bwMode="auto">
            <a:xfrm>
              <a:off x="4944" y="1536"/>
              <a:ext cx="2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Line 38"/>
            <p:cNvSpPr>
              <a:spLocks noChangeShapeType="1"/>
            </p:cNvSpPr>
            <p:nvPr/>
          </p:nvSpPr>
          <p:spPr bwMode="auto">
            <a:xfrm>
              <a:off x="288" y="1536"/>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8" name="Line 39"/>
            <p:cNvSpPr>
              <a:spLocks noChangeShapeType="1"/>
            </p:cNvSpPr>
            <p:nvPr/>
          </p:nvSpPr>
          <p:spPr bwMode="auto">
            <a:xfrm flipH="1">
              <a:off x="472" y="1008"/>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9" name="Line 40"/>
            <p:cNvSpPr>
              <a:spLocks noChangeShapeType="1"/>
            </p:cNvSpPr>
            <p:nvPr/>
          </p:nvSpPr>
          <p:spPr bwMode="auto">
            <a:xfrm flipV="1">
              <a:off x="5168" y="100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90" name="Oval 42"/>
            <p:cNvSpPr>
              <a:spLocks noChangeArrowheads="1"/>
            </p:cNvSpPr>
            <p:nvPr/>
          </p:nvSpPr>
          <p:spPr bwMode="auto">
            <a:xfrm>
              <a:off x="3976" y="1384"/>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S2</a:t>
              </a:r>
            </a:p>
          </p:txBody>
        </p:sp>
        <p:sp>
          <p:nvSpPr>
            <p:cNvPr id="105491" name="Oval 43"/>
            <p:cNvSpPr>
              <a:spLocks noChangeArrowheads="1"/>
            </p:cNvSpPr>
            <p:nvPr/>
          </p:nvSpPr>
          <p:spPr bwMode="auto">
            <a:xfrm>
              <a:off x="4648" y="1384"/>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S3</a:t>
              </a:r>
            </a:p>
          </p:txBody>
        </p:sp>
      </p:grpSp>
      <p:sp>
        <p:nvSpPr>
          <p:cNvPr id="105477" name="Title 20"/>
          <p:cNvSpPr>
            <a:spLocks noGrp="1"/>
          </p:cNvSpPr>
          <p:nvPr>
            <p:ph type="title"/>
          </p:nvPr>
        </p:nvSpPr>
        <p:spPr>
          <a:xfrm>
            <a:off x="457200" y="152400"/>
            <a:ext cx="8229600" cy="838200"/>
          </a:xfrm>
        </p:spPr>
        <p:txBody>
          <a:bodyPr/>
          <a:lstStyle/>
          <a:p>
            <a:r>
              <a:rPr lang="zh-CN" altLang="en-US" dirty="0">
                <a:latin typeface="+mj-lt"/>
              </a:rPr>
              <a:t>一个具体的</a:t>
            </a:r>
            <a:r>
              <a:rPr lang="en-US" altLang="zh-CN" dirty="0"/>
              <a:t>DEMO</a:t>
            </a: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19</a:t>
            </a:fld>
            <a:endParaRPr lang="en-US" altLang="zh-CN"/>
          </a:p>
        </p:txBody>
      </p:sp>
    </p:spTree>
    <p:extLst>
      <p:ext uri="{BB962C8B-B14F-4D97-AF65-F5344CB8AC3E}">
        <p14:creationId xmlns:p14="http://schemas.microsoft.com/office/powerpoint/2010/main" val="8888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5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3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b="1" dirty="0"/>
              <a:t>减少缺失率</a:t>
            </a:r>
            <a:endParaRPr lang="en-US" sz="2800" b="1" dirty="0"/>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kern="1200" dirty="0">
                <a:cs typeface="Calibri" panose="020F0502020204030204" pitchFamily="34" charset="0"/>
              </a:rPr>
              <a:t>其它提升相联度的方法</a:t>
            </a:r>
            <a:r>
              <a:rPr lang="en-US" b="1" kern="1200" dirty="0">
                <a:cs typeface="Calibri" panose="020F0502020204030204" pitchFamily="34" charset="0"/>
              </a:rPr>
              <a:t> </a:t>
            </a:r>
          </a:p>
          <a:p>
            <a:pPr lvl="2">
              <a:spcBef>
                <a:spcPts val="0"/>
              </a:spcBef>
              <a:spcAft>
                <a:spcPts val="0"/>
              </a:spcAft>
              <a:buFont typeface="Arial" panose="020B0604020202020204" pitchFamily="34" charset="0"/>
              <a:buChar char="•"/>
            </a:pPr>
            <a:r>
              <a:rPr lang="en-US" sz="2000" b="1" dirty="0"/>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kern="1200" dirty="0">
                <a:cs typeface="Calibri" panose="020F0502020204030204" pitchFamily="34" charset="0"/>
              </a:rPr>
              <a:t>基于软件的优化方法</a:t>
            </a:r>
            <a:endParaRPr lang="en-US" b="1" kern="1200" dirty="0">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多级缓存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请求字优先</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子块划分</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更好的插入</a:t>
            </a:r>
            <a:r>
              <a:rPr lang="en-US" altLang="zh-CN" kern="1200" dirty="0">
                <a:cs typeface="Calibri" panose="020F0502020204030204" pitchFamily="34" charset="0"/>
              </a:rPr>
              <a:t>/</a:t>
            </a:r>
            <a:r>
              <a:rPr lang="zh-CN" altLang="en-US" kern="1200" dirty="0">
                <a:cs typeface="Calibri" panose="020F0502020204030204" pitchFamily="34" charset="0"/>
              </a:rPr>
              <a:t>替换策略</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非阻塞缓存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2</a:t>
            </a:fld>
            <a:endParaRPr lang="en-US" altLang="en-US"/>
          </a:p>
        </p:txBody>
      </p:sp>
    </p:spTree>
    <p:extLst>
      <p:ext uri="{BB962C8B-B14F-4D97-AF65-F5344CB8AC3E}">
        <p14:creationId xmlns:p14="http://schemas.microsoft.com/office/powerpoint/2010/main" val="11274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09"/>
          <p:cNvSpPr>
            <a:spLocks noGrp="1"/>
          </p:cNvSpPr>
          <p:nvPr>
            <p:ph type="title"/>
          </p:nvPr>
        </p:nvSpPr>
        <p:spPr>
          <a:xfrm>
            <a:off x="457200" y="261937"/>
            <a:ext cx="8229600" cy="728663"/>
          </a:xfrm>
        </p:spPr>
        <p:txBody>
          <a:bodyPr/>
          <a:lstStyle/>
          <a:p>
            <a:r>
              <a:rPr lang="zh-CN" altLang="en-US" dirty="0">
                <a:latin typeface="+mj-lt"/>
              </a:rPr>
              <a:t>最少的缺失数</a:t>
            </a:r>
            <a:r>
              <a:rPr lang="zh-CN" altLang="en-US" dirty="0">
                <a:latin typeface="仿宋" panose="02010609060101010101" pitchFamily="49" charset="-122"/>
                <a:ea typeface="仿宋" panose="02010609060101010101" pitchFamily="49" charset="-122"/>
              </a:rPr>
              <a:t>≠</a:t>
            </a:r>
            <a:r>
              <a:rPr lang="zh-CN" altLang="en-US" dirty="0">
                <a:latin typeface="+mj-lt"/>
              </a:rPr>
              <a:t>最好的性能</a:t>
            </a:r>
            <a:endParaRPr lang="en-US" dirty="0">
              <a:latin typeface="+mj-lt"/>
            </a:endParaRPr>
          </a:p>
        </p:txBody>
      </p:sp>
      <p:sp>
        <p:nvSpPr>
          <p:cNvPr id="14" name="灯片编号占位符 13"/>
          <p:cNvSpPr>
            <a:spLocks noGrp="1"/>
          </p:cNvSpPr>
          <p:nvPr>
            <p:ph type="sldNum" sz="quarter" idx="12"/>
          </p:nvPr>
        </p:nvSpPr>
        <p:spPr/>
        <p:txBody>
          <a:bodyPr/>
          <a:lstStyle/>
          <a:p>
            <a:pPr>
              <a:defRPr/>
            </a:pPr>
            <a:fld id="{4D61D28F-70AE-4570-A6CA-7CE9CC809164}" type="slidenum">
              <a:rPr lang="en-US" altLang="zh-CN" smtClean="0"/>
              <a:pPr>
                <a:defRPr/>
              </a:pPr>
              <a:t>20</a:t>
            </a:fld>
            <a:endParaRPr lang="en-US" altLang="zh-CN"/>
          </a:p>
        </p:txBody>
      </p:sp>
      <p:grpSp>
        <p:nvGrpSpPr>
          <p:cNvPr id="2" name="Group 31"/>
          <p:cNvGrpSpPr>
            <a:grpSpLocks/>
          </p:cNvGrpSpPr>
          <p:nvPr/>
        </p:nvGrpSpPr>
        <p:grpSpPr bwMode="auto">
          <a:xfrm>
            <a:off x="2133600" y="1524000"/>
            <a:ext cx="1828800" cy="457200"/>
            <a:chOff x="1248" y="2112"/>
            <a:chExt cx="1152" cy="288"/>
          </a:xfrm>
        </p:grpSpPr>
        <p:sp>
          <p:nvSpPr>
            <p:cNvPr id="107625" name="Rectangle 21"/>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26" name="Rectangle 22"/>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27" name="Rectangle 23"/>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sp>
          <p:nvSpPr>
            <p:cNvPr id="107628" name="Rectangle 24"/>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107524" name="Text Box 27"/>
          <p:cNvSpPr txBox="1">
            <a:spLocks noChangeArrowheads="1"/>
          </p:cNvSpPr>
          <p:nvPr/>
        </p:nvSpPr>
        <p:spPr bwMode="auto">
          <a:xfrm>
            <a:off x="33528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H  H  H</a:t>
            </a:r>
          </a:p>
        </p:txBody>
      </p:sp>
      <p:sp>
        <p:nvSpPr>
          <p:cNvPr id="2576412" name="Text Box 28"/>
          <p:cNvSpPr txBox="1">
            <a:spLocks noChangeArrowheads="1"/>
          </p:cNvSpPr>
          <p:nvPr/>
        </p:nvSpPr>
        <p:spPr bwMode="auto">
          <a:xfrm>
            <a:off x="54102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422" name="Text Box 38"/>
          <p:cNvSpPr txBox="1">
            <a:spLocks noChangeArrowheads="1"/>
          </p:cNvSpPr>
          <p:nvPr/>
        </p:nvSpPr>
        <p:spPr bwMode="auto">
          <a:xfrm>
            <a:off x="12954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H  H</a:t>
            </a:r>
            <a:r>
              <a:rPr lang="en-US" sz="2000" b="1">
                <a:solidFill>
                  <a:srgbClr val="000000"/>
                </a:solidFill>
                <a:latin typeface="Lucida Sans Unicode" charset="0"/>
                <a:cs typeface="Arial" charset="0"/>
              </a:rPr>
              <a:t>  </a:t>
            </a:r>
            <a:r>
              <a:rPr lang="en-US" sz="2000" b="1">
                <a:solidFill>
                  <a:srgbClr val="CC0000"/>
                </a:solidFill>
                <a:latin typeface="Lucida Sans Unicode" charset="0"/>
                <a:cs typeface="Arial" charset="0"/>
              </a:rPr>
              <a:t>M</a:t>
            </a:r>
          </a:p>
        </p:txBody>
      </p:sp>
      <p:sp>
        <p:nvSpPr>
          <p:cNvPr id="2576433" name="Text Box 49"/>
          <p:cNvSpPr txBox="1">
            <a:spLocks noChangeArrowheads="1"/>
          </p:cNvSpPr>
          <p:nvPr/>
        </p:nvSpPr>
        <p:spPr bwMode="auto">
          <a:xfrm>
            <a:off x="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6600"/>
                </a:solidFill>
                <a:latin typeface="Lucida Sans Unicode" charset="0"/>
                <a:cs typeface="Arial" charset="0"/>
              </a:rPr>
              <a:t>Hit</a:t>
            </a:r>
            <a:r>
              <a:rPr lang="en-US" sz="2000" b="1">
                <a:solidFill>
                  <a:srgbClr val="000000"/>
                </a:solidFill>
                <a:latin typeface="Lucida Sans Unicode" charset="0"/>
                <a:cs typeface="Arial" charset="0"/>
              </a:rPr>
              <a:t>/</a:t>
            </a:r>
            <a:r>
              <a:rPr lang="en-US" sz="2000" b="1">
                <a:solidFill>
                  <a:srgbClr val="CC0000"/>
                </a:solidFill>
                <a:latin typeface="Lucida Sans Unicode" charset="0"/>
                <a:cs typeface="Arial" charset="0"/>
              </a:rPr>
              <a:t>Miss</a:t>
            </a:r>
          </a:p>
        </p:txBody>
      </p:sp>
      <p:sp>
        <p:nvSpPr>
          <p:cNvPr id="2576442" name="Text Box 58"/>
          <p:cNvSpPr txBox="1">
            <a:spLocks noChangeArrowheads="1"/>
          </p:cNvSpPr>
          <p:nvPr/>
        </p:nvSpPr>
        <p:spPr bwMode="auto">
          <a:xfrm>
            <a:off x="7696200" y="31765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Tahoma" charset="0"/>
                <a:cs typeface="Arial" charset="0"/>
              </a:rPr>
              <a:t>Misses=4 Stalls=4</a:t>
            </a:r>
          </a:p>
        </p:txBody>
      </p:sp>
      <p:sp>
        <p:nvSpPr>
          <p:cNvPr id="107529" name="Oval 62"/>
          <p:cNvSpPr>
            <a:spLocks noChangeArrowheads="1"/>
          </p:cNvSpPr>
          <p:nvPr/>
        </p:nvSpPr>
        <p:spPr bwMode="auto">
          <a:xfrm>
            <a:off x="5410200" y="20701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S1</a:t>
            </a:r>
          </a:p>
        </p:txBody>
      </p:sp>
      <p:sp>
        <p:nvSpPr>
          <p:cNvPr id="107530" name="AutoShape 63"/>
          <p:cNvSpPr>
            <a:spLocks noChangeArrowheads="1"/>
          </p:cNvSpPr>
          <p:nvPr/>
        </p:nvSpPr>
        <p:spPr bwMode="auto">
          <a:xfrm>
            <a:off x="1295400" y="2057400"/>
            <a:ext cx="1447800" cy="533400"/>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P4 P3 P2 P1</a:t>
            </a:r>
          </a:p>
        </p:txBody>
      </p:sp>
      <p:sp>
        <p:nvSpPr>
          <p:cNvPr id="107531" name="AutoShape 64"/>
          <p:cNvSpPr>
            <a:spLocks noChangeArrowheads="1"/>
          </p:cNvSpPr>
          <p:nvPr/>
        </p:nvSpPr>
        <p:spPr bwMode="auto">
          <a:xfrm>
            <a:off x="3352800" y="2070100"/>
            <a:ext cx="1447800" cy="533400"/>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P1 P2 P3 P4</a:t>
            </a:r>
          </a:p>
        </p:txBody>
      </p:sp>
      <p:sp>
        <p:nvSpPr>
          <p:cNvPr id="107532" name="Line 65"/>
          <p:cNvSpPr>
            <a:spLocks noChangeShapeType="1"/>
          </p:cNvSpPr>
          <p:nvPr/>
        </p:nvSpPr>
        <p:spPr bwMode="auto">
          <a:xfrm>
            <a:off x="2743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3" name="Line 66"/>
          <p:cNvSpPr>
            <a:spLocks noChangeShapeType="1"/>
          </p:cNvSpPr>
          <p:nvPr/>
        </p:nvSpPr>
        <p:spPr bwMode="auto">
          <a:xfrm>
            <a:off x="48133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4" name="Line 67"/>
          <p:cNvSpPr>
            <a:spLocks noChangeShapeType="1"/>
          </p:cNvSpPr>
          <p:nvPr/>
        </p:nvSpPr>
        <p:spPr bwMode="auto">
          <a:xfrm>
            <a:off x="58674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5" name="Line 68"/>
          <p:cNvSpPr>
            <a:spLocks noChangeShapeType="1"/>
          </p:cNvSpPr>
          <p:nvPr/>
        </p:nvSpPr>
        <p:spPr bwMode="auto">
          <a:xfrm>
            <a:off x="6934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6" name="Line 69"/>
          <p:cNvSpPr>
            <a:spLocks noChangeShapeType="1"/>
          </p:cNvSpPr>
          <p:nvPr/>
        </p:nvSpPr>
        <p:spPr bwMode="auto">
          <a:xfrm rot="10800000" flipV="1">
            <a:off x="838200" y="1371600"/>
            <a:ext cx="746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37" name="Line 70"/>
          <p:cNvSpPr>
            <a:spLocks noChangeShapeType="1"/>
          </p:cNvSpPr>
          <p:nvPr/>
        </p:nvSpPr>
        <p:spPr bwMode="auto">
          <a:xfrm>
            <a:off x="8001000" y="2298700"/>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8" name="Line 71"/>
          <p:cNvSpPr>
            <a:spLocks noChangeShapeType="1"/>
          </p:cNvSpPr>
          <p:nvPr/>
        </p:nvSpPr>
        <p:spPr bwMode="auto">
          <a:xfrm>
            <a:off x="609600" y="22987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9" name="Line 72"/>
          <p:cNvSpPr>
            <a:spLocks noChangeShapeType="1"/>
          </p:cNvSpPr>
          <p:nvPr/>
        </p:nvSpPr>
        <p:spPr bwMode="auto">
          <a:xfrm flipH="1">
            <a:off x="839788" y="1371600"/>
            <a:ext cx="12700" cy="927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40" name="Oval 74"/>
          <p:cNvSpPr>
            <a:spLocks noChangeArrowheads="1"/>
          </p:cNvSpPr>
          <p:nvPr/>
        </p:nvSpPr>
        <p:spPr bwMode="auto">
          <a:xfrm>
            <a:off x="6464300" y="20574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S2</a:t>
            </a:r>
          </a:p>
        </p:txBody>
      </p:sp>
      <p:sp>
        <p:nvSpPr>
          <p:cNvPr id="107541" name="Oval 75"/>
          <p:cNvSpPr>
            <a:spLocks noChangeArrowheads="1"/>
          </p:cNvSpPr>
          <p:nvPr/>
        </p:nvSpPr>
        <p:spPr bwMode="auto">
          <a:xfrm>
            <a:off x="7531100" y="20574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S3</a:t>
            </a:r>
          </a:p>
        </p:txBody>
      </p:sp>
      <p:sp>
        <p:nvSpPr>
          <p:cNvPr id="107542" name="Line 76"/>
          <p:cNvSpPr>
            <a:spLocks noChangeShapeType="1"/>
          </p:cNvSpPr>
          <p:nvPr/>
        </p:nvSpPr>
        <p:spPr bwMode="auto">
          <a:xfrm flipH="1">
            <a:off x="8304213" y="1347788"/>
            <a:ext cx="12700" cy="927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43" name="Text Box 39"/>
          <p:cNvSpPr txBox="1">
            <a:spLocks noChangeArrowheads="1"/>
          </p:cNvSpPr>
          <p:nvPr/>
        </p:nvSpPr>
        <p:spPr bwMode="auto">
          <a:xfrm>
            <a:off x="0" y="3886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0000"/>
                </a:solidFill>
                <a:latin typeface="Lucida Sans Unicode" charset="0"/>
                <a:cs typeface="Arial" charset="0"/>
              </a:rPr>
              <a:t> </a:t>
            </a:r>
          </a:p>
        </p:txBody>
      </p:sp>
      <p:grpSp>
        <p:nvGrpSpPr>
          <p:cNvPr id="3" name="Group 137"/>
          <p:cNvGrpSpPr>
            <a:grpSpLocks/>
          </p:cNvGrpSpPr>
          <p:nvPr/>
        </p:nvGrpSpPr>
        <p:grpSpPr bwMode="auto">
          <a:xfrm>
            <a:off x="228600" y="3352800"/>
            <a:ext cx="7467600" cy="396875"/>
            <a:chOff x="96" y="2400"/>
            <a:chExt cx="4704" cy="250"/>
          </a:xfrm>
        </p:grpSpPr>
        <p:sp>
          <p:nvSpPr>
            <p:cNvPr id="107614" name="Text Box 83"/>
            <p:cNvSpPr txBox="1">
              <a:spLocks noChangeArrowheads="1"/>
            </p:cNvSpPr>
            <p:nvPr/>
          </p:nvSpPr>
          <p:spPr bwMode="auto">
            <a:xfrm>
              <a:off x="96" y="2400"/>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Lucida Sans Unicode" charset="0"/>
                  <a:cs typeface="Arial" charset="0"/>
                </a:rPr>
                <a:t>Time</a:t>
              </a:r>
              <a:endParaRPr lang="en-US" sz="2000" b="1">
                <a:solidFill>
                  <a:srgbClr val="CC0000"/>
                </a:solidFill>
                <a:latin typeface="Lucida Sans Unicode" charset="0"/>
                <a:cs typeface="Arial" charset="0"/>
              </a:endParaRPr>
            </a:p>
          </p:txBody>
        </p:sp>
        <p:sp>
          <p:nvSpPr>
            <p:cNvPr id="107615" name="Rectangle 88"/>
            <p:cNvSpPr>
              <a:spLocks noChangeArrowheads="1"/>
            </p:cNvSpPr>
            <p:nvPr/>
          </p:nvSpPr>
          <p:spPr bwMode="auto">
            <a:xfrm>
              <a:off x="576" y="2448"/>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16" name="Rectangle 90"/>
            <p:cNvSpPr>
              <a:spLocks noChangeArrowheads="1"/>
            </p:cNvSpPr>
            <p:nvPr/>
          </p:nvSpPr>
          <p:spPr bwMode="auto">
            <a:xfrm>
              <a:off x="768" y="2448"/>
              <a:ext cx="480" cy="192"/>
            </a:xfrm>
            <a:prstGeom prst="rect">
              <a:avLst/>
            </a:prstGeom>
            <a:solidFill>
              <a:srgbClr val="FF0000"/>
            </a:solidFill>
            <a:ln w="9525">
              <a:solidFill>
                <a:schemeClr val="tx1"/>
              </a:solidFill>
              <a:miter lim="800000"/>
              <a:headEnd/>
              <a:tailEnd/>
            </a:ln>
          </p:spPr>
          <p:txBody>
            <a:bodyPr wrap="none" anchor="ctr"/>
            <a:lstStyle/>
            <a:p>
              <a:pPr algn="ctr"/>
              <a:r>
                <a:rPr lang="en-US" sz="2000">
                  <a:solidFill>
                    <a:srgbClr val="000000"/>
                  </a:solidFill>
                  <a:latin typeface="Lucida Sans Unicode" charset="0"/>
                </a:rPr>
                <a:t>stall</a:t>
              </a:r>
            </a:p>
          </p:txBody>
        </p:sp>
        <p:sp>
          <p:nvSpPr>
            <p:cNvPr id="107617" name="Rectangle 97"/>
            <p:cNvSpPr>
              <a:spLocks noChangeArrowheads="1"/>
            </p:cNvSpPr>
            <p:nvPr/>
          </p:nvSpPr>
          <p:spPr bwMode="auto">
            <a:xfrm>
              <a:off x="1248" y="2448"/>
              <a:ext cx="480" cy="192"/>
            </a:xfrm>
            <a:prstGeom prst="rect">
              <a:avLst/>
            </a:prstGeom>
            <a:solidFill>
              <a:srgbClr val="00FF00"/>
            </a:solidFill>
            <a:ln w="9525">
              <a:solidFill>
                <a:schemeClr val="tx1"/>
              </a:solidFill>
              <a:miter lim="800000"/>
              <a:headEnd/>
              <a:tailEnd/>
            </a:ln>
          </p:spPr>
          <p:txBody>
            <a:bodyPr wrap="none" anchor="ctr"/>
            <a:lstStyle/>
            <a:p>
              <a:pPr algn="ctr"/>
              <a:endParaRPr lang="en-US" sz="2000">
                <a:solidFill>
                  <a:srgbClr val="000000"/>
                </a:solidFill>
                <a:latin typeface="Lucida Sans Unicode" charset="0"/>
              </a:endParaRPr>
            </a:p>
          </p:txBody>
        </p:sp>
        <p:sp>
          <p:nvSpPr>
            <p:cNvPr id="107618" name="Rectangle 98"/>
            <p:cNvSpPr>
              <a:spLocks noChangeArrowheads="1"/>
            </p:cNvSpPr>
            <p:nvPr/>
          </p:nvSpPr>
          <p:spPr bwMode="auto">
            <a:xfrm>
              <a:off x="172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19" name="Rectangle 99"/>
            <p:cNvSpPr>
              <a:spLocks noChangeArrowheads="1"/>
            </p:cNvSpPr>
            <p:nvPr/>
          </p:nvSpPr>
          <p:spPr bwMode="auto">
            <a:xfrm>
              <a:off x="220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0" name="Rectangle 100"/>
            <p:cNvSpPr>
              <a:spLocks noChangeArrowheads="1"/>
            </p:cNvSpPr>
            <p:nvPr/>
          </p:nvSpPr>
          <p:spPr bwMode="auto">
            <a:xfrm>
              <a:off x="268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21" name="Rectangle 101"/>
            <p:cNvSpPr>
              <a:spLocks noChangeArrowheads="1"/>
            </p:cNvSpPr>
            <p:nvPr/>
          </p:nvSpPr>
          <p:spPr bwMode="auto">
            <a:xfrm>
              <a:off x="316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2" name="Rectangle 102"/>
            <p:cNvSpPr>
              <a:spLocks noChangeArrowheads="1"/>
            </p:cNvSpPr>
            <p:nvPr/>
          </p:nvSpPr>
          <p:spPr bwMode="auto">
            <a:xfrm>
              <a:off x="412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3" name="Rectangle 103"/>
            <p:cNvSpPr>
              <a:spLocks noChangeArrowheads="1"/>
            </p:cNvSpPr>
            <p:nvPr/>
          </p:nvSpPr>
          <p:spPr bwMode="auto">
            <a:xfrm>
              <a:off x="364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24" name="Rectangle 104"/>
            <p:cNvSpPr>
              <a:spLocks noChangeArrowheads="1"/>
            </p:cNvSpPr>
            <p:nvPr/>
          </p:nvSpPr>
          <p:spPr bwMode="auto">
            <a:xfrm>
              <a:off x="4608" y="2448"/>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grpSp>
      <p:sp>
        <p:nvSpPr>
          <p:cNvPr id="2576522" name="Text Box 138"/>
          <p:cNvSpPr txBox="1">
            <a:spLocks noChangeArrowheads="1"/>
          </p:cNvSpPr>
          <p:nvPr/>
        </p:nvSpPr>
        <p:spPr bwMode="auto">
          <a:xfrm>
            <a:off x="2819400" y="38100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Belady</a:t>
            </a:r>
            <a:r>
              <a:rPr lang="ja-JP" altLang="en-US" sz="2000">
                <a:solidFill>
                  <a:srgbClr val="000000"/>
                </a:solidFill>
                <a:latin typeface="Tahoma" charset="0"/>
                <a:cs typeface="Arial" charset="0"/>
              </a:rPr>
              <a:t>’</a:t>
            </a:r>
            <a:r>
              <a:rPr lang="en-US" altLang="ja-JP" sz="2000">
                <a:solidFill>
                  <a:srgbClr val="000000"/>
                </a:solidFill>
                <a:latin typeface="Tahoma" charset="0"/>
                <a:cs typeface="Arial" charset="0"/>
              </a:rPr>
              <a:t>s OPT replacement</a:t>
            </a:r>
            <a:endParaRPr lang="en-US" sz="2000">
              <a:solidFill>
                <a:srgbClr val="000000"/>
              </a:solidFill>
              <a:latin typeface="Tahoma" charset="0"/>
              <a:cs typeface="Arial" charset="0"/>
            </a:endParaRPr>
          </a:p>
        </p:txBody>
      </p:sp>
      <p:sp>
        <p:nvSpPr>
          <p:cNvPr id="2576530" name="Text Box 146"/>
          <p:cNvSpPr txBox="1">
            <a:spLocks noChangeArrowheads="1"/>
          </p:cNvSpPr>
          <p:nvPr/>
        </p:nvSpPr>
        <p:spPr bwMode="auto">
          <a:xfrm>
            <a:off x="64008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534" name="Text Box 150"/>
          <p:cNvSpPr txBox="1">
            <a:spLocks noChangeArrowheads="1"/>
          </p:cNvSpPr>
          <p:nvPr/>
        </p:nvSpPr>
        <p:spPr bwMode="auto">
          <a:xfrm>
            <a:off x="73914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535" name="Text Box 151"/>
          <p:cNvSpPr txBox="1">
            <a:spLocks noChangeArrowheads="1"/>
          </p:cNvSpPr>
          <p:nvPr/>
        </p:nvSpPr>
        <p:spPr bwMode="auto">
          <a:xfrm>
            <a:off x="2895600" y="5791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MLP-Aware replacement</a:t>
            </a:r>
          </a:p>
        </p:txBody>
      </p:sp>
      <p:sp>
        <p:nvSpPr>
          <p:cNvPr id="2576536" name="Text Box 152"/>
          <p:cNvSpPr txBox="1">
            <a:spLocks noChangeArrowheads="1"/>
          </p:cNvSpPr>
          <p:nvPr/>
        </p:nvSpPr>
        <p:spPr bwMode="auto">
          <a:xfrm>
            <a:off x="0" y="4800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6600"/>
                </a:solidFill>
                <a:latin typeface="Lucida Sans Unicode" charset="0"/>
                <a:cs typeface="Arial" charset="0"/>
              </a:rPr>
              <a:t>Hit</a:t>
            </a:r>
            <a:r>
              <a:rPr lang="en-US" sz="2000" b="1">
                <a:solidFill>
                  <a:srgbClr val="000000"/>
                </a:solidFill>
                <a:latin typeface="Lucida Sans Unicode" charset="0"/>
                <a:cs typeface="Arial" charset="0"/>
              </a:rPr>
              <a:t>/</a:t>
            </a:r>
            <a:r>
              <a:rPr lang="en-US" sz="2000" b="1">
                <a:solidFill>
                  <a:srgbClr val="CC0000"/>
                </a:solidFill>
                <a:latin typeface="Lucida Sans Unicode" charset="0"/>
                <a:cs typeface="Arial" charset="0"/>
              </a:rPr>
              <a:t>Miss</a:t>
            </a:r>
          </a:p>
        </p:txBody>
      </p:sp>
      <p:grpSp>
        <p:nvGrpSpPr>
          <p:cNvPr id="4" name="Group 158"/>
          <p:cNvGrpSpPr>
            <a:grpSpLocks/>
          </p:cNvGrpSpPr>
          <p:nvPr/>
        </p:nvGrpSpPr>
        <p:grpSpPr bwMode="auto">
          <a:xfrm>
            <a:off x="4800600" y="1524000"/>
            <a:ext cx="1828800" cy="457200"/>
            <a:chOff x="1248" y="2112"/>
            <a:chExt cx="1152" cy="288"/>
          </a:xfrm>
        </p:grpSpPr>
        <p:sp>
          <p:nvSpPr>
            <p:cNvPr id="107610" name="Rectangle 15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11" name="Rectangle 16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12" name="Rectangle 16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S1 </a:t>
              </a:r>
            </a:p>
          </p:txBody>
        </p:sp>
        <p:sp>
          <p:nvSpPr>
            <p:cNvPr id="107613" name="Rectangle 16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5" name="Group 163"/>
          <p:cNvGrpSpPr>
            <a:grpSpLocks/>
          </p:cNvGrpSpPr>
          <p:nvPr/>
        </p:nvGrpSpPr>
        <p:grpSpPr bwMode="auto">
          <a:xfrm>
            <a:off x="3886200" y="1524000"/>
            <a:ext cx="1828800" cy="457200"/>
            <a:chOff x="1248" y="2112"/>
            <a:chExt cx="1152" cy="288"/>
          </a:xfrm>
        </p:grpSpPr>
        <p:sp>
          <p:nvSpPr>
            <p:cNvPr id="107606" name="Rectangle 16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07" name="Rectangle 16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8" name="Rectangle 16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sp>
          <p:nvSpPr>
            <p:cNvPr id="107609" name="Rectangle 16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6" name="Group 178"/>
          <p:cNvGrpSpPr>
            <a:grpSpLocks/>
          </p:cNvGrpSpPr>
          <p:nvPr/>
        </p:nvGrpSpPr>
        <p:grpSpPr bwMode="auto">
          <a:xfrm>
            <a:off x="5715000" y="1524000"/>
            <a:ext cx="1828800" cy="457200"/>
            <a:chOff x="1248" y="2112"/>
            <a:chExt cx="1152" cy="288"/>
          </a:xfrm>
        </p:grpSpPr>
        <p:sp>
          <p:nvSpPr>
            <p:cNvPr id="107602" name="Rectangle 17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03" name="Rectangle 18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4" name="Rectangle 18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S2</a:t>
              </a:r>
            </a:p>
          </p:txBody>
        </p:sp>
        <p:sp>
          <p:nvSpPr>
            <p:cNvPr id="107605" name="Rectangle 18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7" name="Group 183"/>
          <p:cNvGrpSpPr>
            <a:grpSpLocks/>
          </p:cNvGrpSpPr>
          <p:nvPr/>
        </p:nvGrpSpPr>
        <p:grpSpPr bwMode="auto">
          <a:xfrm>
            <a:off x="6934200" y="1524000"/>
            <a:ext cx="1828800" cy="457200"/>
            <a:chOff x="1248" y="2112"/>
            <a:chExt cx="1152" cy="288"/>
          </a:xfrm>
        </p:grpSpPr>
        <p:sp>
          <p:nvSpPr>
            <p:cNvPr id="107598" name="Rectangle 18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599" name="Rectangle 18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0" name="Rectangle 18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S3</a:t>
              </a:r>
            </a:p>
          </p:txBody>
        </p:sp>
        <p:sp>
          <p:nvSpPr>
            <p:cNvPr id="107601" name="Rectangle 18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8" name="Group 188"/>
          <p:cNvGrpSpPr>
            <a:grpSpLocks/>
          </p:cNvGrpSpPr>
          <p:nvPr/>
        </p:nvGrpSpPr>
        <p:grpSpPr bwMode="auto">
          <a:xfrm>
            <a:off x="2133600" y="1524000"/>
            <a:ext cx="1828800" cy="457200"/>
            <a:chOff x="1248" y="2112"/>
            <a:chExt cx="1152" cy="288"/>
          </a:xfrm>
        </p:grpSpPr>
        <p:sp>
          <p:nvSpPr>
            <p:cNvPr id="107594" name="Rectangle 18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95" name="Rectangle 19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96" name="Rectangle 19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97" name="Rectangle 19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grpSp>
      <p:grpSp>
        <p:nvGrpSpPr>
          <p:cNvPr id="9" name="Group 193"/>
          <p:cNvGrpSpPr>
            <a:grpSpLocks/>
          </p:cNvGrpSpPr>
          <p:nvPr/>
        </p:nvGrpSpPr>
        <p:grpSpPr bwMode="auto">
          <a:xfrm>
            <a:off x="381000" y="1524000"/>
            <a:ext cx="1828800" cy="457200"/>
            <a:chOff x="1248" y="2112"/>
            <a:chExt cx="1152" cy="288"/>
          </a:xfrm>
        </p:grpSpPr>
        <p:sp>
          <p:nvSpPr>
            <p:cNvPr id="107590" name="Rectangle 19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591" name="Rectangle 19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592" name="Rectangle 19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S3</a:t>
              </a:r>
            </a:p>
          </p:txBody>
        </p:sp>
        <p:sp>
          <p:nvSpPr>
            <p:cNvPr id="107593" name="Rectangle 19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10" name="Group 198"/>
          <p:cNvGrpSpPr>
            <a:grpSpLocks/>
          </p:cNvGrpSpPr>
          <p:nvPr/>
        </p:nvGrpSpPr>
        <p:grpSpPr bwMode="auto">
          <a:xfrm>
            <a:off x="4114800" y="1524000"/>
            <a:ext cx="1828800" cy="457200"/>
            <a:chOff x="1248" y="2112"/>
            <a:chExt cx="1152" cy="288"/>
          </a:xfrm>
        </p:grpSpPr>
        <p:sp>
          <p:nvSpPr>
            <p:cNvPr id="107586" name="Rectangle 19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87" name="Rectangle 20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88" name="Rectangle 20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89" name="Rectangle 20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2576587" name="Text Box 203"/>
          <p:cNvSpPr txBox="1">
            <a:spLocks noChangeArrowheads="1"/>
          </p:cNvSpPr>
          <p:nvPr/>
        </p:nvSpPr>
        <p:spPr bwMode="auto">
          <a:xfrm>
            <a:off x="5486400" y="4767263"/>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8000"/>
                </a:solidFill>
                <a:latin typeface="Lucida Sans Unicode" charset="0"/>
                <a:cs typeface="Arial" charset="0"/>
              </a:rPr>
              <a:t>H           H           H</a:t>
            </a:r>
            <a:r>
              <a:rPr lang="en-US" sz="2000" b="1">
                <a:solidFill>
                  <a:srgbClr val="CC0000"/>
                </a:solidFill>
                <a:latin typeface="Lucida Sans Unicode" charset="0"/>
                <a:cs typeface="Arial" charset="0"/>
              </a:rPr>
              <a:t>        </a:t>
            </a:r>
          </a:p>
        </p:txBody>
      </p:sp>
      <p:grpSp>
        <p:nvGrpSpPr>
          <p:cNvPr id="11" name="Group 204"/>
          <p:cNvGrpSpPr>
            <a:grpSpLocks/>
          </p:cNvGrpSpPr>
          <p:nvPr/>
        </p:nvGrpSpPr>
        <p:grpSpPr bwMode="auto">
          <a:xfrm>
            <a:off x="381000" y="1524000"/>
            <a:ext cx="1828800" cy="457200"/>
            <a:chOff x="1248" y="2112"/>
            <a:chExt cx="1152" cy="288"/>
          </a:xfrm>
        </p:grpSpPr>
        <p:sp>
          <p:nvSpPr>
            <p:cNvPr id="107582" name="Rectangle 205"/>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83" name="Rectangle 206"/>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84" name="Rectangle 207"/>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85" name="Rectangle 208"/>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2576593" name="Text Box 209"/>
          <p:cNvSpPr txBox="1">
            <a:spLocks noChangeArrowheads="1"/>
          </p:cNvSpPr>
          <p:nvPr/>
        </p:nvSpPr>
        <p:spPr bwMode="auto">
          <a:xfrm>
            <a:off x="12954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a:t>
            </a:r>
            <a:r>
              <a:rPr lang="en-US" sz="2000" b="1">
                <a:solidFill>
                  <a:srgbClr val="CC0000"/>
                </a:solidFill>
                <a:latin typeface="Lucida Sans Unicode" charset="0"/>
                <a:cs typeface="Arial" charset="0"/>
              </a:rPr>
              <a:t>M  M  M</a:t>
            </a:r>
          </a:p>
        </p:txBody>
      </p:sp>
      <p:sp>
        <p:nvSpPr>
          <p:cNvPr id="2576595" name="Text Box 211"/>
          <p:cNvSpPr txBox="1">
            <a:spLocks noChangeArrowheads="1"/>
          </p:cNvSpPr>
          <p:nvPr/>
        </p:nvSpPr>
        <p:spPr bwMode="auto">
          <a:xfrm>
            <a:off x="33528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a:t>
            </a:r>
            <a:r>
              <a:rPr lang="en-US" sz="2000" b="1">
                <a:solidFill>
                  <a:srgbClr val="CC0000"/>
                </a:solidFill>
                <a:latin typeface="Lucida Sans Unicode" charset="0"/>
                <a:cs typeface="Arial" charset="0"/>
              </a:rPr>
              <a:t>M  M  M</a:t>
            </a:r>
          </a:p>
        </p:txBody>
      </p:sp>
      <p:grpSp>
        <p:nvGrpSpPr>
          <p:cNvPr id="12" name="Group 228"/>
          <p:cNvGrpSpPr>
            <a:grpSpLocks/>
          </p:cNvGrpSpPr>
          <p:nvPr/>
        </p:nvGrpSpPr>
        <p:grpSpPr bwMode="auto">
          <a:xfrm>
            <a:off x="252413" y="5257800"/>
            <a:ext cx="5867400" cy="447675"/>
            <a:chOff x="240" y="3408"/>
            <a:chExt cx="3696" cy="282"/>
          </a:xfrm>
        </p:grpSpPr>
        <p:sp>
          <p:nvSpPr>
            <p:cNvPr id="107569" name="Text Box 213"/>
            <p:cNvSpPr txBox="1">
              <a:spLocks noChangeArrowheads="1"/>
            </p:cNvSpPr>
            <p:nvPr/>
          </p:nvSpPr>
          <p:spPr bwMode="auto">
            <a:xfrm>
              <a:off x="240" y="3408"/>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Lucida Sans Unicode" charset="0"/>
                  <a:cs typeface="Arial" charset="0"/>
                </a:rPr>
                <a:t>Time</a:t>
              </a:r>
              <a:endParaRPr lang="en-US" sz="2000" b="1">
                <a:solidFill>
                  <a:srgbClr val="CC0000"/>
                </a:solidFill>
                <a:latin typeface="Lucida Sans Unicode" charset="0"/>
                <a:cs typeface="Arial" charset="0"/>
              </a:endParaRPr>
            </a:p>
          </p:txBody>
        </p:sp>
        <p:sp>
          <p:nvSpPr>
            <p:cNvPr id="107570" name="Rectangle 214"/>
            <p:cNvSpPr>
              <a:spLocks noChangeArrowheads="1"/>
            </p:cNvSpPr>
            <p:nvPr/>
          </p:nvSpPr>
          <p:spPr bwMode="auto">
            <a:xfrm>
              <a:off x="720" y="3456"/>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1" name="Rectangle 216"/>
            <p:cNvSpPr>
              <a:spLocks noChangeArrowheads="1"/>
            </p:cNvSpPr>
            <p:nvPr/>
          </p:nvSpPr>
          <p:spPr bwMode="auto">
            <a:xfrm>
              <a:off x="1392" y="3456"/>
              <a:ext cx="480" cy="192"/>
            </a:xfrm>
            <a:prstGeom prst="rect">
              <a:avLst/>
            </a:prstGeom>
            <a:solidFill>
              <a:srgbClr val="00FF00"/>
            </a:solidFill>
            <a:ln w="9525">
              <a:solidFill>
                <a:schemeClr val="tx1"/>
              </a:solidFill>
              <a:miter lim="800000"/>
              <a:headEnd/>
              <a:tailEnd/>
            </a:ln>
          </p:spPr>
          <p:txBody>
            <a:bodyPr wrap="none" anchor="ctr"/>
            <a:lstStyle/>
            <a:p>
              <a:pPr algn="ctr"/>
              <a:endParaRPr lang="en-US" sz="2000">
                <a:solidFill>
                  <a:srgbClr val="000000"/>
                </a:solidFill>
                <a:latin typeface="Lucida Sans Unicode" charset="0"/>
              </a:endParaRPr>
            </a:p>
          </p:txBody>
        </p:sp>
        <p:sp>
          <p:nvSpPr>
            <p:cNvPr id="107572" name="Rectangle 219"/>
            <p:cNvSpPr>
              <a:spLocks noChangeArrowheads="1"/>
            </p:cNvSpPr>
            <p:nvPr/>
          </p:nvSpPr>
          <p:spPr bwMode="auto">
            <a:xfrm>
              <a:off x="235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3" name="Rectangle 220"/>
            <p:cNvSpPr>
              <a:spLocks noChangeArrowheads="1"/>
            </p:cNvSpPr>
            <p:nvPr/>
          </p:nvSpPr>
          <p:spPr bwMode="auto">
            <a:xfrm>
              <a:off x="1872" y="3456"/>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4" name="Rectangle 221"/>
            <p:cNvSpPr>
              <a:spLocks noChangeArrowheads="1"/>
            </p:cNvSpPr>
            <p:nvPr/>
          </p:nvSpPr>
          <p:spPr bwMode="auto">
            <a:xfrm>
              <a:off x="1890" y="3483"/>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5" name="Rectangle 222"/>
            <p:cNvSpPr>
              <a:spLocks noChangeArrowheads="1"/>
            </p:cNvSpPr>
            <p:nvPr/>
          </p:nvSpPr>
          <p:spPr bwMode="auto">
            <a:xfrm>
              <a:off x="283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6" name="Rectangle 223"/>
            <p:cNvSpPr>
              <a:spLocks noChangeArrowheads="1"/>
            </p:cNvSpPr>
            <p:nvPr/>
          </p:nvSpPr>
          <p:spPr bwMode="auto">
            <a:xfrm>
              <a:off x="3744" y="3456"/>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7" name="Rectangle 224"/>
            <p:cNvSpPr>
              <a:spLocks noChangeArrowheads="1"/>
            </p:cNvSpPr>
            <p:nvPr/>
          </p:nvSpPr>
          <p:spPr bwMode="auto">
            <a:xfrm>
              <a:off x="912" y="3456"/>
              <a:ext cx="480" cy="192"/>
            </a:xfrm>
            <a:prstGeom prst="rect">
              <a:avLst/>
            </a:prstGeom>
            <a:solidFill>
              <a:srgbClr val="CC0000"/>
            </a:solidFill>
            <a:ln w="9525">
              <a:solidFill>
                <a:schemeClr val="tx1"/>
              </a:solidFill>
              <a:miter lim="800000"/>
              <a:headEnd/>
              <a:tailEnd/>
            </a:ln>
          </p:spPr>
          <p:txBody>
            <a:bodyPr wrap="none" anchor="ctr"/>
            <a:lstStyle/>
            <a:p>
              <a:endParaRPr lang="en-US">
                <a:solidFill>
                  <a:srgbClr val="000000"/>
                </a:solidFill>
              </a:endParaRPr>
            </a:p>
          </p:txBody>
        </p:sp>
        <p:sp>
          <p:nvSpPr>
            <p:cNvPr id="107578" name="Rectangle 225"/>
            <p:cNvSpPr>
              <a:spLocks noChangeArrowheads="1"/>
            </p:cNvSpPr>
            <p:nvPr/>
          </p:nvSpPr>
          <p:spPr bwMode="auto">
            <a:xfrm>
              <a:off x="924" y="3477"/>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9" name="Rectangle 215"/>
            <p:cNvSpPr>
              <a:spLocks noChangeArrowheads="1"/>
            </p:cNvSpPr>
            <p:nvPr/>
          </p:nvSpPr>
          <p:spPr bwMode="auto">
            <a:xfrm>
              <a:off x="957" y="3498"/>
              <a:ext cx="480" cy="192"/>
            </a:xfrm>
            <a:prstGeom prst="rect">
              <a:avLst/>
            </a:prstGeom>
            <a:solidFill>
              <a:srgbClr val="FF0000"/>
            </a:solidFill>
            <a:ln w="9525">
              <a:solidFill>
                <a:schemeClr val="tx1"/>
              </a:solidFill>
              <a:miter lim="800000"/>
              <a:headEnd/>
              <a:tailEnd/>
            </a:ln>
          </p:spPr>
          <p:txBody>
            <a:bodyPr wrap="none" anchor="ctr"/>
            <a:lstStyle/>
            <a:p>
              <a:pPr algn="ctr"/>
              <a:r>
                <a:rPr lang="en-US" sz="2000">
                  <a:solidFill>
                    <a:srgbClr val="000000"/>
                  </a:solidFill>
                  <a:latin typeface="Lucida Sans Unicode" charset="0"/>
                </a:rPr>
                <a:t>stall</a:t>
              </a:r>
            </a:p>
          </p:txBody>
        </p:sp>
        <p:sp>
          <p:nvSpPr>
            <p:cNvPr id="107580" name="Rectangle 226"/>
            <p:cNvSpPr>
              <a:spLocks noChangeArrowheads="1"/>
            </p:cNvSpPr>
            <p:nvPr/>
          </p:nvSpPr>
          <p:spPr bwMode="auto">
            <a:xfrm>
              <a:off x="1914" y="349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81" name="Rectangle 227"/>
            <p:cNvSpPr>
              <a:spLocks noChangeArrowheads="1"/>
            </p:cNvSpPr>
            <p:nvPr/>
          </p:nvSpPr>
          <p:spPr bwMode="auto">
            <a:xfrm>
              <a:off x="331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grpSp>
      <p:sp>
        <p:nvSpPr>
          <p:cNvPr id="2576613" name="Text Box 229"/>
          <p:cNvSpPr txBox="1">
            <a:spLocks noChangeArrowheads="1"/>
          </p:cNvSpPr>
          <p:nvPr/>
        </p:nvSpPr>
        <p:spPr bwMode="auto">
          <a:xfrm>
            <a:off x="7696200" y="52339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Tahoma" charset="0"/>
                <a:cs typeface="Arial" charset="0"/>
              </a:rPr>
              <a:t>Misses=6Stalls=2</a:t>
            </a:r>
          </a:p>
        </p:txBody>
      </p:sp>
      <p:sp>
        <p:nvSpPr>
          <p:cNvPr id="2576614" name="Line 230"/>
          <p:cNvSpPr>
            <a:spLocks noChangeShapeType="1"/>
          </p:cNvSpPr>
          <p:nvPr/>
        </p:nvSpPr>
        <p:spPr bwMode="auto">
          <a:xfrm>
            <a:off x="6096000" y="5486400"/>
            <a:ext cx="167640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6615" name="Text Box 231"/>
          <p:cNvSpPr txBox="1">
            <a:spLocks noChangeArrowheads="1"/>
          </p:cNvSpPr>
          <p:nvPr/>
        </p:nvSpPr>
        <p:spPr bwMode="auto">
          <a:xfrm>
            <a:off x="6400800" y="5105400"/>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Saved cycles</a:t>
            </a:r>
          </a:p>
        </p:txBody>
      </p:sp>
      <p:sp>
        <p:nvSpPr>
          <p:cNvPr id="2576618" name="Line 234"/>
          <p:cNvSpPr>
            <a:spLocks noChangeShapeType="1"/>
          </p:cNvSpPr>
          <p:nvPr/>
        </p:nvSpPr>
        <p:spPr bwMode="auto">
          <a:xfrm>
            <a:off x="0" y="274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0" name="Line 236"/>
          <p:cNvSpPr>
            <a:spLocks noChangeShapeType="1"/>
          </p:cNvSpPr>
          <p:nvPr/>
        </p:nvSpPr>
        <p:spPr bwMode="auto">
          <a:xfrm>
            <a:off x="0" y="4267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2" name="Text Box 238"/>
          <p:cNvSpPr txBox="1">
            <a:spLocks noChangeArrowheads="1"/>
          </p:cNvSpPr>
          <p:nvPr/>
        </p:nvSpPr>
        <p:spPr bwMode="auto">
          <a:xfrm>
            <a:off x="762000" y="9906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000000"/>
                </a:solidFill>
                <a:cs typeface="Arial" charset="0"/>
              </a:rPr>
              <a:t>Cache</a:t>
            </a:r>
          </a:p>
        </p:txBody>
      </p:sp>
    </p:spTree>
    <p:extLst>
      <p:ext uri="{BB962C8B-B14F-4D97-AF65-F5344CB8AC3E}">
        <p14:creationId xmlns:p14="http://schemas.microsoft.com/office/powerpoint/2010/main" val="2333927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65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64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6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57662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64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765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765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764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xit" presetSubtype="0" fill="hold" nodeType="clickEffect">
                                  <p:stCondLst>
                                    <p:cond delay="0"/>
                                  </p:stCondLst>
                                  <p:childTnLst>
                                    <p:animEffect transition="out" filter="dissolv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7644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nodeType="click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576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57662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57653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7653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57658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10"/>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257659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1"/>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257659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xit" presetSubtype="0" fill="hold" nodeType="clickEffect">
                                  <p:stCondLst>
                                    <p:cond delay="0"/>
                                  </p:stCondLst>
                                  <p:childTnLst>
                                    <p:animEffect transition="out" filter="dissolve">
                                      <p:cBhvr>
                                        <p:cTn id="115" dur="500"/>
                                        <p:tgtEl>
                                          <p:spTgt spid="8"/>
                                        </p:tgtEl>
                                      </p:cBhvr>
                                    </p:animEffect>
                                    <p:set>
                                      <p:cBhvr>
                                        <p:cTn id="116" dur="1" fill="hold">
                                          <p:stCondLst>
                                            <p:cond delay="499"/>
                                          </p:stCondLst>
                                        </p:cTn>
                                        <p:tgtEl>
                                          <p:spTgt spid="8"/>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7661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5766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7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412" grpId="0"/>
      <p:bldP spid="2576422" grpId="0"/>
      <p:bldP spid="2576433" grpId="0"/>
      <p:bldP spid="2576442" grpId="0"/>
      <p:bldP spid="2576522" grpId="0"/>
      <p:bldP spid="2576530" grpId="0"/>
      <p:bldP spid="2576534" grpId="0"/>
      <p:bldP spid="2576535" grpId="0"/>
      <p:bldP spid="2576536" grpId="0"/>
      <p:bldP spid="2576587" grpId="0"/>
      <p:bldP spid="2576613" grpId="0"/>
      <p:bldP spid="2576614" grpId="0" animBg="1"/>
      <p:bldP spid="2576615" grpId="0"/>
      <p:bldP spid="2576618" grpId="0" animBg="1"/>
      <p:bldP spid="2576620" grpId="0" animBg="1"/>
      <p:bldP spid="2576622" grpId="0"/>
      <p:bldP spid="257662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457200" y="268288"/>
            <a:ext cx="8229600" cy="722312"/>
          </a:xfrm>
        </p:spPr>
        <p:txBody>
          <a:bodyPr/>
          <a:lstStyle/>
          <a:p>
            <a:r>
              <a:rPr lang="zh-CN" altLang="en-US" dirty="0">
                <a:latin typeface="+mj-lt"/>
              </a:rPr>
              <a:t>感知</a:t>
            </a:r>
            <a:r>
              <a:rPr lang="en-US" dirty="0">
                <a:latin typeface="+mj-lt"/>
              </a:rPr>
              <a:t>MLP</a:t>
            </a:r>
            <a:r>
              <a:rPr lang="zh-CN" altLang="en-US" dirty="0">
                <a:latin typeface="+mj-lt"/>
              </a:rPr>
              <a:t>的替换策略</a:t>
            </a:r>
            <a:endParaRPr lang="en-US" dirty="0">
              <a:latin typeface="+mj-lt"/>
            </a:endParaRPr>
          </a:p>
        </p:txBody>
      </p:sp>
      <p:sp>
        <p:nvSpPr>
          <p:cNvPr id="109570" name="Content Placeholder 2"/>
          <p:cNvSpPr>
            <a:spLocks noGrp="1"/>
          </p:cNvSpPr>
          <p:nvPr>
            <p:ph idx="1"/>
          </p:nvPr>
        </p:nvSpPr>
        <p:spPr>
          <a:xfrm>
            <a:off x="457200" y="1054100"/>
            <a:ext cx="8229600" cy="5194300"/>
          </a:xfrm>
        </p:spPr>
        <p:txBody>
          <a:bodyPr/>
          <a:lstStyle/>
          <a:p>
            <a:r>
              <a:rPr lang="zh-CN" altLang="en-US" sz="2800" dirty="0"/>
              <a:t>如何将</a:t>
            </a:r>
            <a:r>
              <a:rPr lang="en-US" altLang="zh-CN" sz="2800" dirty="0"/>
              <a:t>MLP</a:t>
            </a:r>
            <a:r>
              <a:rPr lang="zh-CN" altLang="en-US" sz="2800" dirty="0"/>
              <a:t>信息融合到替换算法的决策中</a:t>
            </a:r>
            <a:r>
              <a:rPr lang="en-US" sz="2800" dirty="0"/>
              <a:t>?</a:t>
            </a:r>
          </a:p>
          <a:p>
            <a:r>
              <a:rPr lang="en-US" sz="2800" dirty="0">
                <a:solidFill>
                  <a:schemeClr val="tx1">
                    <a:lumMod val="95000"/>
                    <a:lumOff val="5000"/>
                  </a:schemeClr>
                </a:solidFill>
              </a:rPr>
              <a:t>Qureshi et </a:t>
            </a:r>
            <a:r>
              <a:rPr lang="en-US" sz="2800" dirty="0" err="1">
                <a:solidFill>
                  <a:schemeClr val="tx1">
                    <a:lumMod val="95000"/>
                    <a:lumOff val="5000"/>
                  </a:schemeClr>
                </a:solidFill>
              </a:rPr>
              <a:t>al.,“</a:t>
            </a:r>
            <a:r>
              <a:rPr lang="en-US" altLang="ja-JP" sz="2800" dirty="0" err="1">
                <a:solidFill>
                  <a:schemeClr val="tx1">
                    <a:lumMod val="95000"/>
                    <a:lumOff val="5000"/>
                  </a:schemeClr>
                </a:solidFill>
              </a:rPr>
              <a:t>A</a:t>
            </a:r>
            <a:r>
              <a:rPr lang="en-US" altLang="ja-JP" sz="2800" dirty="0">
                <a:solidFill>
                  <a:schemeClr val="tx1">
                    <a:lumMod val="95000"/>
                    <a:lumOff val="5000"/>
                  </a:schemeClr>
                </a:solidFill>
              </a:rPr>
              <a:t> Case for MLP-Aware Cache Replacement,</a:t>
            </a:r>
            <a:r>
              <a:rPr lang="en-US" sz="2800" dirty="0">
                <a:solidFill>
                  <a:schemeClr val="tx1">
                    <a:lumMod val="95000"/>
                    <a:lumOff val="5000"/>
                  </a:schemeClr>
                </a:solidFill>
              </a:rPr>
              <a:t>”</a:t>
            </a:r>
            <a:r>
              <a:rPr lang="en-US" altLang="ja-JP" sz="2800" dirty="0">
                <a:solidFill>
                  <a:schemeClr val="tx1">
                    <a:lumMod val="95000"/>
                    <a:lumOff val="5000"/>
                  </a:schemeClr>
                </a:solidFill>
              </a:rPr>
              <a:t> </a:t>
            </a:r>
            <a:r>
              <a:rPr lang="en-US" altLang="zh-CN" sz="2800" dirty="0">
                <a:solidFill>
                  <a:schemeClr val="tx1">
                    <a:lumMod val="95000"/>
                    <a:lumOff val="5000"/>
                  </a:schemeClr>
                </a:solidFill>
              </a:rPr>
              <a:t>in </a:t>
            </a:r>
            <a:r>
              <a:rPr lang="en-US" altLang="ja-JP" sz="2800" dirty="0">
                <a:solidFill>
                  <a:schemeClr val="tx1">
                    <a:lumMod val="95000"/>
                    <a:lumOff val="5000"/>
                  </a:schemeClr>
                </a:solidFill>
              </a:rPr>
              <a:t>ISCA 2006.</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建议课下阅读，作为科研启蒙。</a:t>
            </a:r>
            <a:endParaRPr lang="en-US" altLang="ja-JP"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这是更好的插入</a:t>
            </a:r>
            <a:r>
              <a:rPr lang="en-US" altLang="zh-CN" kern="1200" dirty="0">
                <a:cs typeface="Calibri" panose="020F0502020204030204" pitchFamily="34" charset="0"/>
              </a:rPr>
              <a:t>/</a:t>
            </a:r>
            <a:r>
              <a:rPr lang="zh-CN" altLang="en-US" kern="1200" dirty="0">
                <a:cs typeface="Calibri" panose="020F0502020204030204" pitchFamily="34" charset="0"/>
              </a:rPr>
              <a:t>替换策略的示例</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21</a:t>
            </a:fld>
            <a:endParaRPr lang="en-US" altLang="zh-CN"/>
          </a:p>
        </p:txBody>
      </p:sp>
      <p:pic>
        <p:nvPicPr>
          <p:cNvPr id="2" name="图片 1">
            <a:extLst>
              <a:ext uri="{FF2B5EF4-FFF2-40B4-BE49-F238E27FC236}">
                <a16:creationId xmlns:a16="http://schemas.microsoft.com/office/drawing/2014/main" id="{F18E83C4-F8C1-4482-B98E-2AB83D698EED}"/>
              </a:ext>
            </a:extLst>
          </p:cNvPr>
          <p:cNvPicPr>
            <a:picLocks noChangeAspect="1"/>
          </p:cNvPicPr>
          <p:nvPr/>
        </p:nvPicPr>
        <p:blipFill>
          <a:blip r:embed="rId3"/>
          <a:stretch>
            <a:fillRect/>
          </a:stretch>
        </p:blipFill>
        <p:spPr>
          <a:xfrm>
            <a:off x="990600" y="3733800"/>
            <a:ext cx="6738256" cy="2133600"/>
          </a:xfrm>
          <a:prstGeom prst="rect">
            <a:avLst/>
          </a:prstGeom>
        </p:spPr>
      </p:pic>
    </p:spTree>
    <p:extLst>
      <p:ext uri="{BB962C8B-B14F-4D97-AF65-F5344CB8AC3E}">
        <p14:creationId xmlns:p14="http://schemas.microsoft.com/office/powerpoint/2010/main" val="5703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5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dirty="0">
                <a:solidFill>
                  <a:schemeClr val="bg1">
                    <a:lumMod val="75000"/>
                  </a:schemeClr>
                </a:solidFill>
              </a:rPr>
              <a:t>减少缺失率</a:t>
            </a:r>
            <a:endParaRPr lang="en-US" sz="2800" dirty="0">
              <a:solidFill>
                <a:schemeClr val="bg1">
                  <a:lumMod val="7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其它提升相联度的方法</a:t>
            </a:r>
            <a:r>
              <a:rPr lang="en-US" kern="1200" dirty="0">
                <a:solidFill>
                  <a:schemeClr val="bg1">
                    <a:lumMod val="75000"/>
                  </a:schemeClr>
                </a:solidFill>
                <a:cs typeface="Calibri" panose="020F0502020204030204" pitchFamily="34" charset="0"/>
              </a:rPr>
              <a:t> </a:t>
            </a:r>
          </a:p>
          <a:p>
            <a:pPr lvl="2">
              <a:spcBef>
                <a:spcPts val="0"/>
              </a:spcBef>
              <a:spcAft>
                <a:spcPts val="0"/>
              </a:spcAft>
              <a:buFont typeface="Arial" panose="020B0604020202020204" pitchFamily="34" charset="0"/>
              <a:buChar char="•"/>
            </a:pPr>
            <a:r>
              <a:rPr lang="en-US" sz="2000" dirty="0">
                <a:solidFill>
                  <a:schemeClr val="bg1">
                    <a:lumMod val="75000"/>
                  </a:schemeClr>
                </a:solidFill>
              </a:rPr>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基于软件的优化方法</a:t>
            </a:r>
            <a:endParaRPr lang="en-US" kern="1200" dirty="0">
              <a:solidFill>
                <a:schemeClr val="bg1">
                  <a:lumMod val="75000"/>
                </a:schemeClr>
              </a:solidFill>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多级缓存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很显然</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请求字优先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子块划分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研究热点</a:t>
            </a:r>
            <a:endParaRPr lang="en-US" altLang="zh-CN"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缓存缺失的延迟开销分析</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dirty="0">
                <a:solidFill>
                  <a:schemeClr val="tx1">
                    <a:lumMod val="95000"/>
                    <a:lumOff val="5000"/>
                  </a:schemeClr>
                </a:solidFill>
              </a:rPr>
              <a:t>非阻塞缓存</a:t>
            </a:r>
            <a:endParaRPr lang="en-US" b="1"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22</a:t>
            </a:fld>
            <a:endParaRPr lang="en-US" altLang="en-US"/>
          </a:p>
        </p:txBody>
      </p:sp>
    </p:spTree>
    <p:extLst>
      <p:ext uri="{BB962C8B-B14F-4D97-AF65-F5344CB8AC3E}">
        <p14:creationId xmlns:p14="http://schemas.microsoft.com/office/powerpoint/2010/main" val="2743014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a:xfrm>
            <a:off x="457200" y="268288"/>
            <a:ext cx="8229600" cy="722312"/>
          </a:xfrm>
        </p:spPr>
        <p:txBody>
          <a:bodyPr/>
          <a:lstStyle/>
          <a:p>
            <a:r>
              <a:rPr lang="zh-CN" altLang="en-US" dirty="0">
                <a:latin typeface="+mj-lt"/>
              </a:rPr>
              <a:t>处理多个悬而未决的访问请求</a:t>
            </a:r>
            <a:endParaRPr lang="en-US" dirty="0">
              <a:latin typeface="+mj-lt"/>
            </a:endParaRPr>
          </a:p>
        </p:txBody>
      </p:sp>
      <p:sp>
        <p:nvSpPr>
          <p:cNvPr id="3" name="Content Placeholder 2"/>
          <p:cNvSpPr>
            <a:spLocks noGrp="1"/>
          </p:cNvSpPr>
          <p:nvPr>
            <p:ph idx="1"/>
          </p:nvPr>
        </p:nvSpPr>
        <p:spPr>
          <a:xfrm>
            <a:off x="457200" y="996950"/>
            <a:ext cx="8229600" cy="5592762"/>
          </a:xfrm>
        </p:spPr>
        <p:txBody>
          <a:bodyPr/>
          <a:lstStyle/>
          <a:p>
            <a:pPr>
              <a:spcBef>
                <a:spcPts val="0"/>
              </a:spcBef>
              <a:spcAft>
                <a:spcPts val="600"/>
              </a:spcAft>
            </a:pPr>
            <a:r>
              <a:rPr lang="zh-CN" altLang="en-US" sz="2800" b="1" dirty="0"/>
              <a:t>问题分析：</a:t>
            </a:r>
            <a:r>
              <a:rPr lang="zh-CN" altLang="en-US" sz="2800" dirty="0"/>
              <a:t>如果处理器可以发出多个缓存访问请求，那么当前一个缺失还未处理完时后续的访问能否继续处理</a:t>
            </a:r>
            <a:r>
              <a:rPr lang="en-US" sz="2800" dirty="0"/>
              <a:t>? </a:t>
            </a:r>
            <a:r>
              <a:rPr lang="en-US" altLang="zh-CN" sz="2800" dirty="0"/>
              <a:t>—&gt; </a:t>
            </a:r>
            <a:r>
              <a:rPr lang="zh-CN" altLang="en-US" sz="2800" b="1" dirty="0"/>
              <a:t>好处很明显：较少的停顿。</a:t>
            </a:r>
            <a:endParaRPr lang="en-US" sz="2800" b="1" dirty="0"/>
          </a:p>
          <a:p>
            <a:pPr>
              <a:spcBef>
                <a:spcPts val="0"/>
              </a:spcBef>
              <a:spcAft>
                <a:spcPts val="600"/>
              </a:spcAft>
            </a:pPr>
            <a:r>
              <a:rPr lang="zh-CN" altLang="en-US" sz="2800" b="1" dirty="0"/>
              <a:t>目标 </a:t>
            </a:r>
            <a:r>
              <a:rPr lang="en-US" altLang="zh-CN" sz="2800" b="1" dirty="0"/>
              <a:t>1</a:t>
            </a:r>
            <a:r>
              <a:rPr lang="zh-CN" altLang="en-US" sz="2800" b="1" dirty="0"/>
              <a:t>：</a:t>
            </a:r>
            <a:r>
              <a:rPr lang="zh-CN" altLang="en-US" sz="2800" dirty="0"/>
              <a:t>当有一个未处理完的缓存缺失，允许继续访问缓存，而不是暂停。</a:t>
            </a:r>
            <a:endParaRPr lang="en-US" sz="2800" dirty="0"/>
          </a:p>
          <a:p>
            <a:pPr>
              <a:spcBef>
                <a:spcPts val="0"/>
              </a:spcBef>
              <a:spcAft>
                <a:spcPts val="600"/>
              </a:spcAft>
            </a:pPr>
            <a:r>
              <a:rPr lang="zh-CN" altLang="en-US" sz="2800" b="1" dirty="0"/>
              <a:t>目标 </a:t>
            </a:r>
            <a:r>
              <a:rPr lang="en-US" altLang="zh-CN" sz="2800" b="1" dirty="0"/>
              <a:t>2</a:t>
            </a:r>
            <a:r>
              <a:rPr lang="zh-CN" altLang="en-US" sz="2800" b="1" dirty="0"/>
              <a:t>：</a:t>
            </a:r>
            <a:r>
              <a:rPr lang="zh-CN" altLang="en-US" sz="2800" dirty="0"/>
              <a:t>使得多个缺失可以并行处理</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提升存储级并行性 </a:t>
            </a:r>
            <a:r>
              <a:rPr lang="en-US" kern="1200" dirty="0">
                <a:cs typeface="Calibri" panose="020F0502020204030204" pitchFamily="34" charset="0"/>
              </a:rPr>
              <a:t>(MLP)</a:t>
            </a:r>
          </a:p>
          <a:p>
            <a:pPr>
              <a:spcBef>
                <a:spcPts val="0"/>
              </a:spcBef>
              <a:spcAft>
                <a:spcPts val="600"/>
              </a:spcAft>
            </a:pPr>
            <a:r>
              <a:rPr lang="zh-CN" altLang="en-US" sz="2800" b="1" dirty="0"/>
              <a:t>解决方法：</a:t>
            </a:r>
            <a:r>
              <a:rPr lang="en-US" sz="2800" dirty="0">
                <a:solidFill>
                  <a:srgbClr val="FF0000"/>
                </a:solidFill>
              </a:rPr>
              <a:t>Non-blocking</a:t>
            </a:r>
            <a:r>
              <a:rPr lang="en-US" sz="2800" dirty="0"/>
              <a:t> or</a:t>
            </a:r>
            <a:r>
              <a:rPr lang="en-US" sz="2800" dirty="0">
                <a:solidFill>
                  <a:srgbClr val="FF0000"/>
                </a:solidFill>
              </a:rPr>
              <a:t> lockup-free </a:t>
            </a:r>
            <a:r>
              <a:rPr lang="en-US" sz="2800" dirty="0"/>
              <a:t>caches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err="1">
                <a:cs typeface="Calibri" panose="020F0502020204030204" pitchFamily="34" charset="0"/>
              </a:rPr>
              <a:t>Kroft</a:t>
            </a:r>
            <a:r>
              <a:rPr lang="en-US" kern="1200" dirty="0">
                <a:cs typeface="Calibri" panose="020F0502020204030204" pitchFamily="34" charset="0"/>
              </a:rPr>
              <a:t>, </a:t>
            </a:r>
            <a:r>
              <a:rPr lang="ja-JP" altLang="en-US" kern="1200" dirty="0">
                <a:cs typeface="Calibri" panose="020F0502020204030204" pitchFamily="34" charset="0"/>
              </a:rPr>
              <a:t>“</a:t>
            </a:r>
            <a:r>
              <a:rPr lang="en-US" altLang="ja-JP" kern="1200" dirty="0">
                <a:cs typeface="Calibri" panose="020F0502020204030204" pitchFamily="34" charset="0"/>
              </a:rPr>
              <a:t>Lockup-Free Instruction Fetch/</a:t>
            </a:r>
            <a:r>
              <a:rPr lang="en-US" altLang="ja-JP" kern="1200" dirty="0" err="1">
                <a:cs typeface="Calibri" panose="020F0502020204030204" pitchFamily="34" charset="0"/>
              </a:rPr>
              <a:t>Prefetch</a:t>
            </a:r>
            <a:r>
              <a:rPr lang="en-US" altLang="ja-JP" kern="1200" dirty="0">
                <a:cs typeface="Calibri" panose="020F0502020204030204" pitchFamily="34" charset="0"/>
              </a:rPr>
              <a:t> Cache Organization," ISCA 1981.</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ISCA 25</a:t>
            </a:r>
            <a:r>
              <a:rPr lang="zh-CN" altLang="en-US" kern="1200" dirty="0">
                <a:cs typeface="Calibri" panose="020F0502020204030204" pitchFamily="34" charset="0"/>
              </a:rPr>
              <a:t>周年经典论文之一，建议课下阅读。</a:t>
            </a:r>
            <a:endParaRPr lang="en-US" kern="1200" dirty="0">
              <a:cs typeface="Calibri" panose="020F0502020204030204" pitchFamily="34" charset="0"/>
            </a:endParaRPr>
          </a:p>
          <a:p>
            <a:pPr>
              <a:spcBef>
                <a:spcPts val="0"/>
              </a:spcBef>
              <a:spcAft>
                <a:spcPts val="600"/>
              </a:spcAft>
            </a:pPr>
            <a:endParaRPr lang="en-US"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23</a:t>
            </a:fld>
            <a:endParaRPr lang="en-US" altLang="zh-CN"/>
          </a:p>
        </p:txBody>
      </p:sp>
    </p:spTree>
    <p:extLst>
      <p:ext uri="{BB962C8B-B14F-4D97-AF65-F5344CB8AC3E}">
        <p14:creationId xmlns:p14="http://schemas.microsoft.com/office/powerpoint/2010/main" val="428253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81E13-211E-420B-8369-1B5567EEE49E}"/>
              </a:ext>
            </a:extLst>
          </p:cNvPr>
          <p:cNvSpPr>
            <a:spLocks noGrp="1"/>
          </p:cNvSpPr>
          <p:nvPr>
            <p:ph type="title"/>
          </p:nvPr>
        </p:nvSpPr>
        <p:spPr>
          <a:xfrm>
            <a:off x="457200" y="268288"/>
            <a:ext cx="8229600" cy="722312"/>
          </a:xfrm>
        </p:spPr>
        <p:txBody>
          <a:bodyPr/>
          <a:lstStyle/>
          <a:p>
            <a:r>
              <a:rPr lang="zh-CN" altLang="en-US" dirty="0">
                <a:latin typeface="+mj-lt"/>
              </a:rPr>
              <a:t>处理多个悬而未决的访问请求</a:t>
            </a:r>
            <a:endParaRPr lang="en-US" dirty="0">
              <a:latin typeface="+mj-lt"/>
            </a:endParaRPr>
          </a:p>
        </p:txBody>
      </p:sp>
      <p:sp>
        <p:nvSpPr>
          <p:cNvPr id="3" name="Content Placeholder 2"/>
          <p:cNvSpPr>
            <a:spLocks noGrp="1"/>
          </p:cNvSpPr>
          <p:nvPr>
            <p:ph idx="1"/>
          </p:nvPr>
        </p:nvSpPr>
        <p:spPr>
          <a:xfrm>
            <a:off x="457200" y="1054100"/>
            <a:ext cx="8229600" cy="5194300"/>
          </a:xfrm>
        </p:spPr>
        <p:txBody>
          <a:bodyPr/>
          <a:lstStyle/>
          <a:p>
            <a:pPr>
              <a:spcBef>
                <a:spcPts val="600"/>
              </a:spcBef>
              <a:spcAft>
                <a:spcPts val="600"/>
              </a:spcAft>
            </a:pPr>
            <a:r>
              <a:rPr lang="zh-CN" altLang="en-US" sz="2800" b="1" dirty="0"/>
              <a:t>想法：</a:t>
            </a:r>
            <a:r>
              <a:rPr lang="zh-CN" altLang="en-US" sz="2800" dirty="0"/>
              <a:t>用</a:t>
            </a:r>
            <a:r>
              <a:rPr lang="en-US" altLang="zh-CN" sz="2800" dirty="0"/>
              <a:t>MSHR</a:t>
            </a:r>
            <a:r>
              <a:rPr lang="zh-CN" altLang="en-US" sz="2800" dirty="0"/>
              <a:t>来记录正在处理的缺失请求的相关信息（状态和数据），后续访问尽量继续。</a:t>
            </a:r>
            <a:r>
              <a:rPr lang="en-US" sz="2800" dirty="0"/>
              <a:t> </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MSHR</a:t>
            </a:r>
            <a:r>
              <a:rPr lang="zh-CN" altLang="en-US" kern="1200" dirty="0">
                <a:cs typeface="Calibri" panose="020F0502020204030204" pitchFamily="34" charset="0"/>
              </a:rPr>
              <a:t>：</a:t>
            </a:r>
            <a:r>
              <a:rPr lang="en-US" kern="1200" dirty="0">
                <a:cs typeface="Calibri" panose="020F0502020204030204" pitchFamily="34" charset="0"/>
              </a:rPr>
              <a:t>Miss Status Handling Registers (MSHR)</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那么：访问缓存缺失时需要检查</a:t>
            </a:r>
            <a:r>
              <a:rPr lang="en-US" kern="1200" dirty="0">
                <a:cs typeface="Calibri" panose="020F0502020204030204" pitchFamily="34" charset="0"/>
              </a:rPr>
              <a:t>MSHR</a:t>
            </a:r>
            <a:r>
              <a:rPr lang="zh-CN" altLang="en-US" kern="1200" dirty="0">
                <a:cs typeface="Calibri" panose="020F0502020204030204" pitchFamily="34" charset="0"/>
              </a:rPr>
              <a:t>，确认是否已经有访问相同的</a:t>
            </a:r>
            <a:r>
              <a:rPr lang="en-US" altLang="zh-CN" kern="1200" dirty="0">
                <a:cs typeface="Calibri" panose="020F0502020204030204" pitchFamily="34" charset="0"/>
              </a:rPr>
              <a:t>block</a:t>
            </a:r>
            <a:r>
              <a:rPr lang="zh-CN" altLang="en-US" kern="1200" dirty="0">
                <a:cs typeface="Calibri" panose="020F0502020204030204" pitchFamily="34" charset="0"/>
              </a:rPr>
              <a:t>的请求正在处理。</a:t>
            </a:r>
            <a:endParaRPr lang="en-US" kern="1200" dirty="0">
              <a:cs typeface="Calibri" panose="020F0502020204030204" pitchFamily="34" charset="0"/>
            </a:endParaRPr>
          </a:p>
          <a:p>
            <a:pPr marL="893763" lvl="2" indent="-266700">
              <a:spcBef>
                <a:spcPts val="600"/>
              </a:spcBef>
              <a:spcAft>
                <a:spcPts val="600"/>
              </a:spcAft>
              <a:buFont typeface="Arial" panose="020B0604020202020204" pitchFamily="34" charset="0"/>
              <a:buChar char="•"/>
            </a:pPr>
            <a:r>
              <a:rPr lang="zh-CN" altLang="en-US" sz="2000" dirty="0"/>
              <a:t>如果有，那么就没有必要产生一个新的缺失请求；</a:t>
            </a:r>
            <a:endParaRPr lang="en-US" sz="2000" dirty="0"/>
          </a:p>
          <a:p>
            <a:pPr marL="893763" lvl="2" indent="-266700">
              <a:spcBef>
                <a:spcPts val="600"/>
              </a:spcBef>
              <a:spcAft>
                <a:spcPts val="600"/>
              </a:spcAft>
              <a:buFont typeface="Arial" panose="020B0604020202020204" pitchFamily="34" charset="0"/>
              <a:buChar char="•"/>
            </a:pPr>
            <a:r>
              <a:rPr lang="zh-CN" altLang="en-US" sz="2000" dirty="0"/>
              <a:t>如果有并且所需的数据已返回 </a:t>
            </a:r>
            <a:r>
              <a:rPr lang="en-US" altLang="zh-CN" sz="2000" dirty="0"/>
              <a:t>(</a:t>
            </a:r>
            <a:r>
              <a:rPr lang="zh-CN" altLang="en-US" sz="2000" dirty="0"/>
              <a:t>在</a:t>
            </a:r>
            <a:r>
              <a:rPr lang="en-US" altLang="zh-CN" sz="2000" dirty="0"/>
              <a:t>MSHR</a:t>
            </a:r>
            <a:r>
              <a:rPr lang="zh-CN" altLang="en-US" sz="2000" dirty="0"/>
              <a:t>里面</a:t>
            </a:r>
            <a:r>
              <a:rPr lang="en-US" altLang="zh-CN" sz="2000" dirty="0"/>
              <a:t>)</a:t>
            </a:r>
            <a:r>
              <a:rPr lang="en-US" sz="2000" dirty="0"/>
              <a:t>, </a:t>
            </a:r>
            <a:r>
              <a:rPr lang="zh-CN" altLang="en-US" sz="2000" dirty="0"/>
              <a:t>那么数据直接发给请求者即可；</a:t>
            </a:r>
            <a:endParaRPr lang="en-US" altLang="zh-CN" sz="2000" dirty="0"/>
          </a:p>
          <a:p>
            <a:pPr marL="893763" lvl="2" indent="-266700">
              <a:spcBef>
                <a:spcPts val="600"/>
              </a:spcBef>
              <a:spcAft>
                <a:spcPts val="600"/>
              </a:spcAft>
              <a:buFont typeface="Arial" panose="020B0604020202020204" pitchFamily="34" charset="0"/>
              <a:buChar char="•"/>
            </a:pPr>
            <a:r>
              <a:rPr lang="zh-CN" altLang="en-US" sz="2000" dirty="0"/>
              <a:t>如果没有，则产生一个新的缺失请求，在</a:t>
            </a:r>
            <a:r>
              <a:rPr lang="en-US" altLang="zh-CN" sz="2000" dirty="0"/>
              <a:t>MSHR</a:t>
            </a:r>
            <a:r>
              <a:rPr lang="zh-CN" altLang="en-US" sz="2000" dirty="0"/>
              <a:t>里记录相关信息即可。</a:t>
            </a:r>
            <a:endParaRPr lang="en-US" altLang="zh-CN" sz="2000"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24</a:t>
            </a:fld>
            <a:endParaRPr lang="en-US" altLang="zh-CN"/>
          </a:p>
        </p:txBody>
      </p:sp>
    </p:spTree>
    <p:extLst>
      <p:ext uri="{BB962C8B-B14F-4D97-AF65-F5344CB8AC3E}">
        <p14:creationId xmlns:p14="http://schemas.microsoft.com/office/powerpoint/2010/main" val="2213946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457200" y="268288"/>
            <a:ext cx="8229600" cy="722312"/>
          </a:xfrm>
        </p:spPr>
        <p:txBody>
          <a:bodyPr/>
          <a:lstStyle/>
          <a:p>
            <a:r>
              <a:rPr lang="en-US" altLang="zh-CN" dirty="0"/>
              <a:t>MSHR</a:t>
            </a:r>
            <a:endParaRPr lang="en-US" dirty="0"/>
          </a:p>
        </p:txBody>
      </p:sp>
      <p:sp>
        <p:nvSpPr>
          <p:cNvPr id="54274" name="Content Placeholder 2"/>
          <p:cNvSpPr>
            <a:spLocks noGrp="1"/>
          </p:cNvSpPr>
          <p:nvPr>
            <p:ph idx="1"/>
          </p:nvPr>
        </p:nvSpPr>
        <p:spPr>
          <a:xfrm>
            <a:off x="457200" y="990600"/>
            <a:ext cx="8229600" cy="5867400"/>
          </a:xfrm>
        </p:spPr>
        <p:txBody>
          <a:bodyPr/>
          <a:lstStyle/>
          <a:p>
            <a:pPr>
              <a:spcBef>
                <a:spcPts val="0"/>
              </a:spcBef>
              <a:spcAft>
                <a:spcPts val="600"/>
              </a:spcAft>
            </a:pPr>
            <a:r>
              <a:rPr lang="zh-CN" altLang="en-US" sz="2800" dirty="0"/>
              <a:t>用于记录：</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正在处理的缓存访问缺失请求</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正在处于等待状态的读写请求，访问的是一个已经在缺失状态的</a:t>
            </a:r>
            <a:r>
              <a:rPr lang="en-US" altLang="zh-CN" kern="1200" dirty="0">
                <a:cs typeface="Calibri" panose="020F0502020204030204" pitchFamily="34" charset="0"/>
              </a:rPr>
              <a:t>block</a:t>
            </a:r>
            <a:r>
              <a:rPr lang="zh-CN" altLang="en-US" kern="1200" dirty="0">
                <a:cs typeface="Calibri" panose="020F0502020204030204" pitchFamily="34" charset="0"/>
              </a:rPr>
              <a:t>。</a:t>
            </a:r>
            <a:endParaRPr lang="en-US" kern="1200" dirty="0">
              <a:cs typeface="Calibri" panose="020F0502020204030204" pitchFamily="34" charset="0"/>
            </a:endParaRPr>
          </a:p>
          <a:p>
            <a:pPr>
              <a:spcBef>
                <a:spcPts val="0"/>
              </a:spcBef>
              <a:spcAft>
                <a:spcPts val="600"/>
              </a:spcAft>
            </a:pPr>
            <a:r>
              <a:rPr lang="en-US" sz="2800" dirty="0"/>
              <a:t>MSHR</a:t>
            </a:r>
            <a:r>
              <a:rPr lang="zh-CN" altLang="en-US" sz="2800" dirty="0"/>
              <a:t>条目中记录的信息：</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Valid bit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block address (</a:t>
            </a:r>
            <a:r>
              <a:rPr lang="zh-CN" altLang="en-US" kern="1200" dirty="0">
                <a:cs typeface="Calibri" panose="020F0502020204030204" pitchFamily="34" charset="0"/>
              </a:rPr>
              <a:t>用于后续的请求进行匹配</a:t>
            </a:r>
            <a:r>
              <a:rPr lang="en-US" kern="1200" dirty="0">
                <a:cs typeface="Calibri" panose="020F0502020204030204" pitchFamily="34"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c</a:t>
            </a:r>
            <a:r>
              <a:rPr lang="en-US" kern="1200" dirty="0">
                <a:cs typeface="Calibri" panose="020F0502020204030204" pitchFamily="34" charset="0"/>
              </a:rPr>
              <a:t>ontrol/status bits </a:t>
            </a:r>
          </a:p>
          <a:p>
            <a:pPr marL="893763" lvl="2" indent="-266700">
              <a:spcBef>
                <a:spcPts val="0"/>
              </a:spcBef>
              <a:spcAft>
                <a:spcPts val="600"/>
              </a:spcAft>
              <a:buFont typeface="Arial" panose="020B0604020202020204" pitchFamily="34" charset="0"/>
              <a:buChar char="•"/>
            </a:pPr>
            <a:r>
              <a:rPr lang="en-US" sz="2000" dirty="0"/>
              <a:t>Prefetch? issued to memory? which sub-blocks have arrived? </a:t>
            </a:r>
            <a:r>
              <a:rPr lang="en-US" sz="2000" dirty="0" err="1"/>
              <a:t>etc</a:t>
            </a:r>
            <a:r>
              <a:rPr lang="en-US" sz="2000" dirty="0"/>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data for each sub-block</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对每个处于等待状态的读写请求，记录：</a:t>
            </a:r>
            <a:endParaRPr lang="en-US" kern="1200" dirty="0">
              <a:cs typeface="Calibri" panose="020F0502020204030204" pitchFamily="34" charset="0"/>
            </a:endParaRPr>
          </a:p>
          <a:p>
            <a:pPr marL="893763" lvl="2" indent="-266700">
              <a:spcBef>
                <a:spcPts val="0"/>
              </a:spcBef>
              <a:spcAft>
                <a:spcPts val="600"/>
              </a:spcAft>
              <a:buFont typeface="Arial" panose="020B0604020202020204" pitchFamily="34" charset="0"/>
              <a:buChar char="•"/>
            </a:pPr>
            <a:r>
              <a:rPr lang="en-US" altLang="zh-CN" sz="2000" dirty="0"/>
              <a:t>v</a:t>
            </a:r>
            <a:r>
              <a:rPr lang="en-US" sz="2000" dirty="0"/>
              <a:t>alid, type, byte in block, destination register or store buffer entry address</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25</a:t>
            </a:fld>
            <a:endParaRPr lang="en-US" altLang="zh-CN"/>
          </a:p>
        </p:txBody>
      </p:sp>
    </p:spTree>
    <p:extLst>
      <p:ext uri="{BB962C8B-B14F-4D97-AF65-F5344CB8AC3E}">
        <p14:creationId xmlns:p14="http://schemas.microsoft.com/office/powerpoint/2010/main" val="2527783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a:xfrm>
            <a:off x="0" y="304800"/>
            <a:ext cx="9144000" cy="685800"/>
          </a:xfrm>
        </p:spPr>
        <p:txBody>
          <a:bodyPr/>
          <a:lstStyle/>
          <a:p>
            <a:r>
              <a:rPr lang="en-US" dirty="0"/>
              <a:t>MSHR Entry Demo</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26</a:t>
            </a:fld>
            <a:endParaRPr lang="en-US" altLang="zh-CN"/>
          </a:p>
        </p:txBody>
      </p:sp>
      <p:pic>
        <p:nvPicPr>
          <p:cNvPr id="1146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05038"/>
            <a:ext cx="86915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2D620D59-0428-47FA-B85C-C7C1E76B1002}"/>
              </a:ext>
            </a:extLst>
          </p:cNvPr>
          <p:cNvSpPr txBox="1"/>
          <p:nvPr/>
        </p:nvSpPr>
        <p:spPr>
          <a:xfrm>
            <a:off x="609600" y="4996805"/>
            <a:ext cx="7577715" cy="461665"/>
          </a:xfrm>
          <a:prstGeom prst="rect">
            <a:avLst/>
          </a:prstGeom>
          <a:noFill/>
        </p:spPr>
        <p:txBody>
          <a:bodyPr wrap="none" rtlCol="0">
            <a:spAutoFit/>
          </a:bodyPr>
          <a:lstStyle/>
          <a:p>
            <a:r>
              <a:rPr lang="en-US" altLang="zh-CN" sz="2400" dirty="0">
                <a:solidFill>
                  <a:srgbClr val="FF0000"/>
                </a:solidFill>
              </a:rPr>
              <a:t>The data for each sub-block is not shown in the figure</a:t>
            </a:r>
            <a:endParaRPr lang="zh-CN" altLang="en-US" sz="2400" dirty="0">
              <a:solidFill>
                <a:srgbClr val="FF0000"/>
              </a:solidFill>
            </a:endParaRPr>
          </a:p>
        </p:txBody>
      </p:sp>
    </p:spTree>
    <p:extLst>
      <p:ext uri="{BB962C8B-B14F-4D97-AF65-F5344CB8AC3E}">
        <p14:creationId xmlns:p14="http://schemas.microsoft.com/office/powerpoint/2010/main" val="6396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457200" y="268288"/>
            <a:ext cx="8229600" cy="722312"/>
          </a:xfrm>
        </p:spPr>
        <p:txBody>
          <a:bodyPr/>
          <a:lstStyle/>
          <a:p>
            <a:r>
              <a:rPr lang="en-US" dirty="0"/>
              <a:t>MSHR </a:t>
            </a:r>
            <a:r>
              <a:rPr lang="zh-CN" altLang="en-US" dirty="0">
                <a:latin typeface="+mj-lt"/>
              </a:rPr>
              <a:t>操作</a:t>
            </a:r>
            <a:endParaRPr lang="en-US" dirty="0">
              <a:latin typeface="+mj-lt"/>
            </a:endParaRPr>
          </a:p>
        </p:txBody>
      </p:sp>
      <p:sp>
        <p:nvSpPr>
          <p:cNvPr id="56322" name="Content Placeholder 2"/>
          <p:cNvSpPr>
            <a:spLocks noGrp="1"/>
          </p:cNvSpPr>
          <p:nvPr>
            <p:ph idx="1"/>
          </p:nvPr>
        </p:nvSpPr>
        <p:spPr>
          <a:xfrm>
            <a:off x="457200" y="996949"/>
            <a:ext cx="8229600" cy="5725371"/>
          </a:xfrm>
        </p:spPr>
        <p:txBody>
          <a:bodyPr/>
          <a:lstStyle/>
          <a:p>
            <a:pPr>
              <a:spcBef>
                <a:spcPts val="0"/>
              </a:spcBef>
              <a:spcAft>
                <a:spcPts val="600"/>
              </a:spcAft>
            </a:pPr>
            <a:r>
              <a:rPr lang="zh-CN" altLang="en-US" sz="2800" dirty="0"/>
              <a:t>发生缓存缺失时：</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查找</a:t>
            </a:r>
            <a:r>
              <a:rPr lang="en-US" kern="1200" dirty="0">
                <a:cs typeface="Calibri" panose="020F0502020204030204" pitchFamily="34" charset="0"/>
              </a:rPr>
              <a:t>MSHR</a:t>
            </a:r>
            <a:r>
              <a:rPr lang="zh-CN" altLang="en-US" kern="1200" dirty="0">
                <a:cs typeface="Calibri" panose="020F0502020204030204" pitchFamily="34" charset="0"/>
              </a:rPr>
              <a:t>看是否有其它处于等待状态的请求访问相同的</a:t>
            </a:r>
            <a:r>
              <a:rPr lang="en-US" altLang="zh-CN" kern="1200" dirty="0">
                <a:cs typeface="Calibri" panose="020F0502020204030204" pitchFamily="34" charset="0"/>
              </a:rPr>
              <a:t>block</a:t>
            </a:r>
            <a:endParaRPr lang="en-US" kern="1200" dirty="0">
              <a:cs typeface="Calibri" panose="020F0502020204030204" pitchFamily="34" charset="0"/>
            </a:endParaRPr>
          </a:p>
          <a:p>
            <a:pPr marL="893763" lvl="2" indent="-266700">
              <a:spcBef>
                <a:spcPts val="0"/>
              </a:spcBef>
              <a:spcAft>
                <a:spcPts val="600"/>
              </a:spcAft>
              <a:buFont typeface="Arial" panose="020B0604020202020204" pitchFamily="34" charset="0"/>
              <a:buChar char="•"/>
            </a:pPr>
            <a:r>
              <a:rPr lang="zh-CN" altLang="en-US" sz="2000" dirty="0"/>
              <a:t>若找到</a:t>
            </a:r>
            <a:r>
              <a:rPr lang="zh-CN" altLang="en-US" sz="2000" dirty="0" smtClean="0"/>
              <a:t>：尝试在</a:t>
            </a:r>
            <a:r>
              <a:rPr lang="zh-CN" altLang="en-US" sz="2000" dirty="0"/>
              <a:t>同一个</a:t>
            </a:r>
            <a:r>
              <a:rPr lang="en-US" altLang="zh-CN" sz="2000" dirty="0"/>
              <a:t>MSHR</a:t>
            </a:r>
            <a:r>
              <a:rPr lang="zh-CN" altLang="en-US" sz="2000" dirty="0"/>
              <a:t>条目里分配一个</a:t>
            </a:r>
            <a:r>
              <a:rPr lang="en-US" sz="2000" dirty="0"/>
              <a:t>load/store</a:t>
            </a:r>
            <a:r>
              <a:rPr lang="zh-CN" altLang="en-US" sz="2000" dirty="0" smtClean="0"/>
              <a:t>条目；若没有空闲的</a:t>
            </a:r>
            <a:r>
              <a:rPr lang="en-US" altLang="zh-CN" sz="2000" dirty="0"/>
              <a:t>load/store</a:t>
            </a:r>
            <a:r>
              <a:rPr lang="zh-CN" altLang="en-US" sz="2000" dirty="0" smtClean="0"/>
              <a:t>条目，则暂停 </a:t>
            </a:r>
            <a:r>
              <a:rPr lang="en-US" altLang="zh-CN" sz="2000" dirty="0" smtClean="0"/>
              <a:t>— </a:t>
            </a:r>
            <a:r>
              <a:rPr lang="zh-CN" altLang="en-US" sz="2000" dirty="0" smtClean="0"/>
              <a:t>结构冒险；</a:t>
            </a:r>
            <a:endParaRPr lang="en-US" sz="2000" dirty="0"/>
          </a:p>
          <a:p>
            <a:pPr marL="893763" lvl="2" indent="-266700">
              <a:spcBef>
                <a:spcPts val="0"/>
              </a:spcBef>
              <a:spcAft>
                <a:spcPts val="600"/>
              </a:spcAft>
              <a:buFont typeface="Arial" panose="020B0604020202020204" pitchFamily="34" charset="0"/>
              <a:buChar char="•"/>
            </a:pPr>
            <a:r>
              <a:rPr lang="zh-CN" altLang="en-US" sz="2000" dirty="0"/>
              <a:t>若没找到：尝试分配一个新的</a:t>
            </a:r>
            <a:r>
              <a:rPr lang="en-US" sz="2000" dirty="0"/>
              <a:t>MSHR</a:t>
            </a:r>
            <a:r>
              <a:rPr lang="zh-CN" altLang="en-US" sz="2000" dirty="0"/>
              <a:t>条目；若没有空闲的</a:t>
            </a:r>
            <a:r>
              <a:rPr lang="en-US" altLang="zh-CN" sz="2000" dirty="0" smtClean="0"/>
              <a:t>MSHR</a:t>
            </a:r>
            <a:r>
              <a:rPr lang="zh-CN" altLang="en-US" sz="2000" dirty="0" smtClean="0"/>
              <a:t>，</a:t>
            </a:r>
            <a:r>
              <a:rPr lang="zh-CN" altLang="en-US" sz="2000" dirty="0" smtClean="0"/>
              <a:t>则</a:t>
            </a:r>
            <a:r>
              <a:rPr lang="zh-CN" altLang="en-US" sz="2000" dirty="0" smtClean="0"/>
              <a:t>暂停 </a:t>
            </a:r>
            <a:r>
              <a:rPr lang="en-US" sz="2000" dirty="0"/>
              <a:t>– </a:t>
            </a:r>
            <a:r>
              <a:rPr lang="zh-CN" altLang="en-US" sz="2000" dirty="0"/>
              <a:t>结构</a:t>
            </a:r>
            <a:r>
              <a:rPr lang="zh-CN" altLang="en-US" sz="2000" dirty="0" smtClean="0"/>
              <a:t>冒险；</a:t>
            </a:r>
            <a:endParaRPr lang="en-US" sz="2000" dirty="0"/>
          </a:p>
          <a:p>
            <a:pPr>
              <a:spcBef>
                <a:spcPts val="0"/>
              </a:spcBef>
              <a:spcAft>
                <a:spcPts val="600"/>
              </a:spcAft>
            </a:pPr>
            <a:r>
              <a:rPr lang="zh-CN" altLang="en-US" sz="2800" dirty="0"/>
              <a:t>当一个</a:t>
            </a:r>
            <a:r>
              <a:rPr lang="en-US" sz="2800" dirty="0"/>
              <a:t>sub-block</a:t>
            </a:r>
            <a:r>
              <a:rPr lang="zh-CN" altLang="en-US" sz="2800" dirty="0"/>
              <a:t>从下一级存储器返回：</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确定哪些</a:t>
            </a:r>
            <a:r>
              <a:rPr lang="en-US" kern="1200" dirty="0">
                <a:cs typeface="Calibri" panose="020F0502020204030204" pitchFamily="34" charset="0"/>
              </a:rPr>
              <a:t>loads/stores</a:t>
            </a:r>
            <a:r>
              <a:rPr lang="zh-CN" altLang="en-US" kern="1200" dirty="0">
                <a:cs typeface="Calibri" panose="020F0502020204030204" pitchFamily="34" charset="0"/>
              </a:rPr>
              <a:t>在等待该子块</a:t>
            </a:r>
            <a:endParaRPr lang="en-US" kern="1200" dirty="0">
              <a:cs typeface="Calibri" panose="020F0502020204030204" pitchFamily="34" charset="0"/>
            </a:endParaRPr>
          </a:p>
          <a:p>
            <a:pPr marL="893763" lvl="2" indent="-266700">
              <a:spcBef>
                <a:spcPts val="0"/>
              </a:spcBef>
              <a:spcAft>
                <a:spcPts val="600"/>
              </a:spcAft>
              <a:buFont typeface="Arial" panose="020B0604020202020204" pitchFamily="34" charset="0"/>
              <a:buChar char="•"/>
            </a:pPr>
            <a:r>
              <a:rPr lang="zh-CN" altLang="en-US" sz="2000" dirty="0"/>
              <a:t>将子块传给相应的</a:t>
            </a:r>
            <a:r>
              <a:rPr lang="en-US" sz="2000" dirty="0"/>
              <a:t>load/store unit</a:t>
            </a:r>
          </a:p>
          <a:p>
            <a:pPr marL="893763" lvl="2" indent="-266700">
              <a:spcBef>
                <a:spcPts val="0"/>
              </a:spcBef>
              <a:spcAft>
                <a:spcPts val="600"/>
              </a:spcAft>
              <a:buFont typeface="Arial" panose="020B0604020202020204" pitchFamily="34" charset="0"/>
              <a:buChar char="•"/>
            </a:pPr>
            <a:r>
              <a:rPr lang="zh-CN" altLang="en-US" sz="2000" dirty="0"/>
              <a:t>释放</a:t>
            </a:r>
            <a:r>
              <a:rPr lang="en-US" altLang="zh-CN" sz="2000" dirty="0"/>
              <a:t>MSHR</a:t>
            </a:r>
            <a:r>
              <a:rPr lang="zh-CN" altLang="en-US" sz="2000" dirty="0"/>
              <a:t>条目中相应的</a:t>
            </a:r>
            <a:r>
              <a:rPr lang="en-US" sz="2000" dirty="0"/>
              <a:t>load/store</a:t>
            </a:r>
            <a:r>
              <a:rPr lang="zh-CN" altLang="en-US" sz="2000" dirty="0"/>
              <a:t>条目</a:t>
            </a:r>
            <a:endParaRPr lang="en-US" sz="20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将</a:t>
            </a:r>
            <a:r>
              <a:rPr lang="en-US" kern="1200" dirty="0">
                <a:cs typeface="Calibri" panose="020F0502020204030204" pitchFamily="34" charset="0"/>
              </a:rPr>
              <a:t>sub-block</a:t>
            </a:r>
            <a:r>
              <a:rPr lang="zh-CN" altLang="en-US" kern="1200" dirty="0">
                <a:cs typeface="Calibri" panose="020F0502020204030204" pitchFamily="34" charset="0"/>
              </a:rPr>
              <a:t>写到缓存或者</a:t>
            </a:r>
            <a:r>
              <a:rPr lang="en-US" kern="1200" dirty="0">
                <a:cs typeface="Calibri" panose="020F0502020204030204" pitchFamily="34" charset="0"/>
              </a:rPr>
              <a:t>MSHR</a:t>
            </a:r>
            <a:r>
              <a:rPr lang="zh-CN" altLang="en-US" kern="1200" dirty="0">
                <a:cs typeface="Calibri" panose="020F0502020204030204" pitchFamily="34" charset="0"/>
              </a:rPr>
              <a:t>中</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若返回的是最后一个</a:t>
            </a:r>
            <a:r>
              <a:rPr lang="en-US" altLang="zh-CN" kern="1200" dirty="0">
                <a:cs typeface="Calibri" panose="020F0502020204030204" pitchFamily="34" charset="0"/>
              </a:rPr>
              <a:t>sub-block</a:t>
            </a:r>
            <a:r>
              <a:rPr lang="zh-CN" altLang="en-US" kern="1200" dirty="0">
                <a:cs typeface="Calibri" panose="020F0502020204030204" pitchFamily="34" charset="0"/>
              </a:rPr>
              <a:t>，在将子块写到缓存中，然后释放相应的</a:t>
            </a:r>
            <a:r>
              <a:rPr lang="en-US" altLang="zh-CN" kern="1200" dirty="0">
                <a:cs typeface="Calibri" panose="020F0502020204030204" pitchFamily="34" charset="0"/>
              </a:rPr>
              <a:t>MSHR</a:t>
            </a:r>
            <a:r>
              <a:rPr lang="zh-CN" altLang="en-US" kern="1200" dirty="0">
                <a:cs typeface="Calibri" panose="020F0502020204030204" pitchFamily="34" charset="0"/>
              </a:rPr>
              <a:t>条目。</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27</a:t>
            </a:fld>
            <a:endParaRPr lang="en-US" altLang="zh-CN"/>
          </a:p>
        </p:txBody>
      </p:sp>
    </p:spTree>
    <p:extLst>
      <p:ext uri="{BB962C8B-B14F-4D97-AF65-F5344CB8AC3E}">
        <p14:creationId xmlns:p14="http://schemas.microsoft.com/office/powerpoint/2010/main" val="3872757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dirty="0">
                <a:solidFill>
                  <a:schemeClr val="bg1">
                    <a:lumMod val="75000"/>
                  </a:schemeClr>
                </a:solidFill>
              </a:rPr>
              <a:t>减少缺失率</a:t>
            </a:r>
            <a:endParaRPr lang="en-US" sz="2800" dirty="0">
              <a:solidFill>
                <a:schemeClr val="bg1">
                  <a:lumMod val="75000"/>
                </a:schemeClr>
              </a:solidFill>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其它提升相联度的方法</a:t>
            </a:r>
            <a:r>
              <a:rPr lang="en-US" kern="1200" dirty="0">
                <a:solidFill>
                  <a:schemeClr val="bg1">
                    <a:lumMod val="75000"/>
                  </a:schemeClr>
                </a:solidFill>
                <a:cs typeface="Calibri" panose="020F0502020204030204" pitchFamily="34" charset="0"/>
              </a:rPr>
              <a:t> </a:t>
            </a:r>
          </a:p>
          <a:p>
            <a:pPr lvl="2">
              <a:spcBef>
                <a:spcPts val="0"/>
              </a:spcBef>
              <a:spcAft>
                <a:spcPts val="0"/>
              </a:spcAft>
              <a:buClr>
                <a:schemeClr val="bg1">
                  <a:lumMod val="75000"/>
                </a:schemeClr>
              </a:buClr>
              <a:buFont typeface="Arial" panose="020B0604020202020204" pitchFamily="34" charset="0"/>
              <a:buChar char="•"/>
            </a:pPr>
            <a:r>
              <a:rPr lang="en-US" sz="2000" dirty="0">
                <a:solidFill>
                  <a:schemeClr val="bg1">
                    <a:lumMod val="75000"/>
                  </a:schemeClr>
                </a:solidFill>
              </a:rPr>
              <a:t>Victim caches, pseudo-associativity, skewed associativity</a:t>
            </a: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基于软件的优化方法</a:t>
            </a:r>
            <a:endParaRPr lang="en-US" kern="1200" dirty="0">
              <a:solidFill>
                <a:schemeClr val="bg1">
                  <a:lumMod val="75000"/>
                </a:schemeClr>
              </a:solidFill>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多级缓存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很显然</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请求字优先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子块划分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研究热点</a:t>
            </a:r>
            <a:endParaRPr lang="en-US" altLang="zh-CN"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缓存缺失的延迟开销分析</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非阻塞缓存</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tx1">
                  <a:lumMod val="95000"/>
                  <a:lumOff val="5000"/>
                </a:schemeClr>
              </a:buClr>
              <a:buFont typeface="微软雅黑" panose="020B0503020204020204" pitchFamily="34" charset="-122"/>
              <a:buChar char="−"/>
              <a:defRPr/>
            </a:pPr>
            <a:r>
              <a:rPr lang="zh-CN" altLang="en-US" b="1" kern="1200" dirty="0">
                <a:solidFill>
                  <a:schemeClr val="tx1">
                    <a:lumMod val="95000"/>
                    <a:lumOff val="5000"/>
                  </a:schemeClr>
                </a:solidFill>
                <a:cs typeface="Calibri" panose="020F0502020204030204" pitchFamily="34" charset="0"/>
              </a:rPr>
              <a:t>多核处理器中缓存的问题</a:t>
            </a:r>
            <a:endParaRPr lang="en-US" b="1" kern="1200" dirty="0">
              <a:solidFill>
                <a:schemeClr val="tx1">
                  <a:lumMod val="95000"/>
                  <a:lumOff val="5000"/>
                </a:schemeClr>
              </a:solidFill>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28</a:t>
            </a:fld>
            <a:endParaRPr lang="en-US" altLang="en-US"/>
          </a:p>
        </p:txBody>
      </p:sp>
    </p:spTree>
    <p:extLst>
      <p:ext uri="{BB962C8B-B14F-4D97-AF65-F5344CB8AC3E}">
        <p14:creationId xmlns:p14="http://schemas.microsoft.com/office/powerpoint/2010/main" val="4159769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78098"/>
          </a:xfrm>
        </p:spPr>
        <p:txBody>
          <a:bodyPr/>
          <a:lstStyle/>
          <a:p>
            <a:r>
              <a:rPr lang="zh-CN" altLang="en-US" dirty="0">
                <a:latin typeface="+mj-lt"/>
              </a:rPr>
              <a:t>多核处理器中的缓存</a:t>
            </a:r>
            <a:endParaRPr lang="en-US" dirty="0">
              <a:latin typeface="+mj-lt"/>
            </a:endParaRPr>
          </a:p>
        </p:txBody>
      </p:sp>
      <p:sp>
        <p:nvSpPr>
          <p:cNvPr id="3" name="Content Placeholder 2"/>
          <p:cNvSpPr>
            <a:spLocks noGrp="1"/>
          </p:cNvSpPr>
          <p:nvPr>
            <p:ph idx="1"/>
          </p:nvPr>
        </p:nvSpPr>
        <p:spPr>
          <a:xfrm>
            <a:off x="457200" y="1052736"/>
            <a:ext cx="8229600" cy="5424264"/>
          </a:xfrm>
        </p:spPr>
        <p:txBody>
          <a:bodyPr/>
          <a:lstStyle/>
          <a:p>
            <a:pPr>
              <a:spcBef>
                <a:spcPts val="600"/>
              </a:spcBef>
              <a:spcAft>
                <a:spcPts val="600"/>
              </a:spcAft>
            </a:pPr>
            <a:r>
              <a:rPr lang="zh-CN" altLang="en-US" sz="2800" dirty="0"/>
              <a:t>对于多核</a:t>
            </a:r>
            <a:r>
              <a:rPr lang="en-US" altLang="zh-CN" sz="2800" dirty="0"/>
              <a:t>/</a:t>
            </a:r>
            <a:r>
              <a:rPr lang="zh-CN" altLang="en-US" sz="2800" dirty="0"/>
              <a:t>多线程系统来说，缓存更加重要：</a:t>
            </a:r>
            <a:endParaRPr lang="en-US" sz="2800" dirty="0"/>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内存带宽更加稀缺！！</a:t>
            </a:r>
            <a:endParaRPr lang="en-US"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缓存空间也更加有限！！</a:t>
            </a:r>
            <a:endParaRPr lang="en-US" kern="1200" dirty="0">
              <a:cs typeface="Calibri" panose="020F0502020204030204" pitchFamily="34" charset="0"/>
            </a:endParaRPr>
          </a:p>
          <a:p>
            <a:pPr>
              <a:spcBef>
                <a:spcPts val="600"/>
              </a:spcBef>
              <a:spcAft>
                <a:spcPts val="600"/>
              </a:spcAft>
            </a:pPr>
            <a:r>
              <a:rPr lang="zh-CN" altLang="en-US" sz="2800" dirty="0"/>
              <a:t>多核处理器中</a:t>
            </a:r>
            <a:r>
              <a:rPr lang="zh-CN" altLang="en-US" sz="2800" dirty="0" smtClean="0"/>
              <a:t>缓存会面临新</a:t>
            </a:r>
            <a:r>
              <a:rPr lang="zh-CN" altLang="en-US" sz="2800" dirty="0"/>
              <a:t>的问题：</a:t>
            </a:r>
            <a:endParaRPr lang="en-US" sz="2800" dirty="0"/>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共享 还是 私有？</a:t>
            </a:r>
            <a:endParaRPr lang="en-US" altLang="zh-CN"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如何优化整个系统的性能</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在共享缓存下，如何给不同线程提供</a:t>
            </a:r>
            <a:r>
              <a:rPr lang="en-US" altLang="zh-CN" kern="1200" dirty="0">
                <a:cs typeface="Calibri" panose="020F0502020204030204" pitchFamily="34" charset="0"/>
              </a:rPr>
              <a:t>QoS</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缓存管理算法需要考虑线程的特征吗</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在共享缓存下，如何给线程分配空间</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a:t>
            </a:r>
          </a:p>
          <a:p>
            <a:pPr lvl="1">
              <a:spcBef>
                <a:spcPts val="600"/>
              </a:spcBef>
              <a:spcAft>
                <a:spcPts val="600"/>
              </a:spcAft>
            </a:pPr>
            <a:endParaRPr lang="en-US" dirty="0"/>
          </a:p>
        </p:txBody>
      </p:sp>
      <p:sp>
        <p:nvSpPr>
          <p:cNvPr id="6" name="灯片编号占位符 5"/>
          <p:cNvSpPr>
            <a:spLocks noGrp="1"/>
          </p:cNvSpPr>
          <p:nvPr>
            <p:ph type="sldNum" sz="quarter" idx="12"/>
          </p:nvPr>
        </p:nvSpPr>
        <p:spPr/>
        <p:txBody>
          <a:bodyPr/>
          <a:lstStyle/>
          <a:p>
            <a:pPr>
              <a:defRPr/>
            </a:pPr>
            <a:fld id="{4D61D28F-70AE-4570-A6CA-7CE9CC809164}" type="slidenum">
              <a:rPr lang="en-US" altLang="zh-CN" smtClean="0"/>
              <a:pPr>
                <a:defRPr/>
              </a:pPr>
              <a:t>29</a:t>
            </a:fld>
            <a:endParaRPr lang="en-US" altLang="zh-CN"/>
          </a:p>
        </p:txBody>
      </p:sp>
    </p:spTree>
    <p:extLst>
      <p:ext uri="{BB962C8B-B14F-4D97-AF65-F5344CB8AC3E}">
        <p14:creationId xmlns:p14="http://schemas.microsoft.com/office/powerpoint/2010/main" val="140648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270520"/>
            <a:ext cx="8229600" cy="720080"/>
          </a:xfrm>
        </p:spPr>
        <p:txBody>
          <a:bodyPr/>
          <a:lstStyle/>
          <a:p>
            <a:r>
              <a:rPr lang="zh-CN" altLang="en-US" dirty="0">
                <a:latin typeface="+mj-lt"/>
              </a:rPr>
              <a:t>减少冲突缺失的方法</a:t>
            </a:r>
            <a:endParaRPr lang="en-US" dirty="0">
              <a:latin typeface="+mj-lt"/>
            </a:endParaRPr>
          </a:p>
        </p:txBody>
      </p:sp>
      <p:sp>
        <p:nvSpPr>
          <p:cNvPr id="3" name="Content Placeholder 2"/>
          <p:cNvSpPr>
            <a:spLocks noGrp="1"/>
          </p:cNvSpPr>
          <p:nvPr>
            <p:ph idx="1"/>
          </p:nvPr>
        </p:nvSpPr>
        <p:spPr>
          <a:xfrm>
            <a:off x="457200" y="1054100"/>
            <a:ext cx="8229600" cy="5194300"/>
          </a:xfrm>
        </p:spPr>
        <p:txBody>
          <a:bodyPr/>
          <a:lstStyle/>
          <a:p>
            <a:pPr>
              <a:spcBef>
                <a:spcPts val="600"/>
              </a:spcBef>
              <a:spcAft>
                <a:spcPts val="600"/>
              </a:spcAft>
            </a:pPr>
            <a:r>
              <a:rPr lang="zh-CN" altLang="en-US" sz="2800" dirty="0"/>
              <a:t>除了构建高相联度的缓存之外，业界还有很多其它的方法来减少缺失：</a:t>
            </a:r>
            <a:endParaRPr lang="en-US" sz="2800" dirty="0"/>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Victim Caches</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Hashed/Randomized Index Functions</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Pseudo Associativity</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Skewed Associative Caches</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err="1">
                <a:cs typeface="Calibri" panose="020F0502020204030204" pitchFamily="34" charset="0"/>
              </a:rPr>
              <a:t>etc</a:t>
            </a:r>
            <a:r>
              <a:rPr lang="en-US" kern="1200" dirty="0">
                <a:cs typeface="Calibri" panose="020F0502020204030204" pitchFamily="34" charset="0"/>
              </a:rPr>
              <a:t>… </a:t>
            </a:r>
          </a:p>
          <a:p>
            <a:pPr>
              <a:spcBef>
                <a:spcPts val="600"/>
              </a:spcBef>
              <a:spcAft>
                <a:spcPts val="600"/>
              </a:spcAft>
            </a:pPr>
            <a:endParaRPr lang="en-US"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a:t>
            </a:fld>
            <a:endParaRPr lang="en-US" altLang="zh-CN"/>
          </a:p>
        </p:txBody>
      </p:sp>
    </p:spTree>
    <p:extLst>
      <p:ext uri="{BB962C8B-B14F-4D97-AF65-F5344CB8AC3E}">
        <p14:creationId xmlns:p14="http://schemas.microsoft.com/office/powerpoint/2010/main" val="1902218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69875"/>
            <a:ext cx="8229600" cy="720725"/>
          </a:xfrm>
        </p:spPr>
        <p:txBody>
          <a:bodyPr/>
          <a:lstStyle/>
          <a:p>
            <a:r>
              <a:rPr lang="en-US" dirty="0">
                <a:cs typeface="ＭＳ Ｐゴシック" charset="0"/>
              </a:rPr>
              <a:t>Private vs. Shared</a:t>
            </a:r>
          </a:p>
        </p:txBody>
      </p:sp>
      <p:sp>
        <p:nvSpPr>
          <p:cNvPr id="28674" name="Content Placeholder 2"/>
          <p:cNvSpPr>
            <a:spLocks noGrp="1"/>
          </p:cNvSpPr>
          <p:nvPr>
            <p:ph idx="1"/>
          </p:nvPr>
        </p:nvSpPr>
        <p:spPr>
          <a:xfrm>
            <a:off x="457200" y="1054100"/>
            <a:ext cx="8229600" cy="5194300"/>
          </a:xfrm>
        </p:spPr>
        <p:txBody>
          <a:bodyPr/>
          <a:lstStyle/>
          <a:p>
            <a:r>
              <a:rPr lang="zh-CN" altLang="en-US" sz="2400" b="1" dirty="0">
                <a:solidFill>
                  <a:schemeClr val="tx1">
                    <a:lumMod val="95000"/>
                    <a:lumOff val="5000"/>
                  </a:schemeClr>
                </a:solidFill>
              </a:rPr>
              <a:t>私有缓存：</a:t>
            </a:r>
            <a:r>
              <a:rPr lang="zh-CN" altLang="en-US" sz="2400" dirty="0">
                <a:cs typeface="ＭＳ Ｐゴシック" charset="0"/>
              </a:rPr>
              <a:t>缓存仅属于唯一的核 </a:t>
            </a:r>
            <a:r>
              <a:rPr lang="en-US" sz="2400" dirty="0">
                <a:cs typeface="ＭＳ Ｐゴシック" charset="0"/>
              </a:rPr>
              <a:t>(</a:t>
            </a:r>
            <a:r>
              <a:rPr lang="zh-CN" altLang="en-US" sz="2400" dirty="0">
                <a:cs typeface="ＭＳ Ｐゴシック" charset="0"/>
              </a:rPr>
              <a:t>会导致：一个</a:t>
            </a:r>
            <a:r>
              <a:rPr lang="zh-CN" altLang="en-US" sz="2400" dirty="0">
                <a:solidFill>
                  <a:srgbClr val="FF0000"/>
                </a:solidFill>
                <a:cs typeface="ＭＳ Ｐゴシック" charset="0"/>
              </a:rPr>
              <a:t>共享的</a:t>
            </a:r>
            <a:r>
              <a:rPr lang="en-US" altLang="zh-CN" sz="2400" dirty="0">
                <a:cs typeface="ＭＳ Ｐゴシック" charset="0"/>
              </a:rPr>
              <a:t>block</a:t>
            </a:r>
            <a:r>
              <a:rPr lang="zh-CN" altLang="en-US" sz="2400" dirty="0">
                <a:cs typeface="ＭＳ Ｐゴシック" charset="0"/>
              </a:rPr>
              <a:t>可能在多个缓存中存在副本。</a:t>
            </a:r>
            <a:r>
              <a:rPr lang="en-US" altLang="zh-CN" sz="2400" dirty="0">
                <a:cs typeface="ＭＳ Ｐゴシック" charset="0"/>
              </a:rPr>
              <a:t>-&gt;</a:t>
            </a:r>
            <a:r>
              <a:rPr lang="zh-CN" altLang="en-US" sz="2400" dirty="0">
                <a:cs typeface="ＭＳ Ｐゴシック" charset="0"/>
              </a:rPr>
              <a:t>会导致什么问题？</a:t>
            </a:r>
            <a:r>
              <a:rPr lang="en-US" sz="2400" dirty="0">
                <a:cs typeface="ＭＳ Ｐゴシック" charset="0"/>
              </a:rPr>
              <a:t>)</a:t>
            </a:r>
          </a:p>
          <a:p>
            <a:r>
              <a:rPr lang="zh-CN" altLang="en-US" sz="2400" b="1" dirty="0">
                <a:solidFill>
                  <a:schemeClr val="tx1">
                    <a:lumMod val="95000"/>
                    <a:lumOff val="5000"/>
                  </a:schemeClr>
                </a:solidFill>
                <a:cs typeface="ＭＳ Ｐゴシック" charset="0"/>
              </a:rPr>
              <a:t>共享缓存：</a:t>
            </a:r>
            <a:r>
              <a:rPr lang="zh-CN" altLang="en-US" sz="2400" dirty="0">
                <a:cs typeface="ＭＳ Ｐゴシック" charset="0"/>
              </a:rPr>
              <a:t>缓存空间由多个核共享</a:t>
            </a:r>
            <a:endParaRPr lang="en-US" sz="2400" dirty="0">
              <a:cs typeface="ＭＳ Ｐゴシック"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30</a:t>
            </a:fld>
            <a:endParaRPr lang="en-US" altLang="zh-CN"/>
          </a:p>
        </p:txBody>
      </p:sp>
      <p:grpSp>
        <p:nvGrpSpPr>
          <p:cNvPr id="28676" name="Group 74"/>
          <p:cNvGrpSpPr>
            <a:grpSpLocks/>
          </p:cNvGrpSpPr>
          <p:nvPr/>
        </p:nvGrpSpPr>
        <p:grpSpPr bwMode="auto">
          <a:xfrm>
            <a:off x="661988" y="2514600"/>
            <a:ext cx="3573462" cy="3111500"/>
            <a:chOff x="395288" y="2852738"/>
            <a:chExt cx="4667250" cy="3111500"/>
          </a:xfrm>
        </p:grpSpPr>
        <p:sp>
          <p:nvSpPr>
            <p:cNvPr id="28701"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2"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703"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4"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705"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6"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707"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8"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709" name="Rectangle 11"/>
            <p:cNvSpPr>
              <a:spLocks noChangeArrowheads="1"/>
            </p:cNvSpPr>
            <p:nvPr/>
          </p:nvSpPr>
          <p:spPr bwMode="auto">
            <a:xfrm>
              <a:off x="684213"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0" name="Rectangle 13"/>
            <p:cNvSpPr>
              <a:spLocks noChangeArrowheads="1"/>
            </p:cNvSpPr>
            <p:nvPr/>
          </p:nvSpPr>
          <p:spPr bwMode="auto">
            <a:xfrm>
              <a:off x="1809750"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1" name="Text Box 14"/>
            <p:cNvSpPr txBox="1">
              <a:spLocks noChangeArrowheads="1"/>
            </p:cNvSpPr>
            <p:nvPr/>
          </p:nvSpPr>
          <p:spPr bwMode="auto">
            <a:xfrm>
              <a:off x="1751013" y="4144963"/>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2" name="Rectangle 15"/>
            <p:cNvSpPr>
              <a:spLocks noChangeArrowheads="1"/>
            </p:cNvSpPr>
            <p:nvPr/>
          </p:nvSpPr>
          <p:spPr bwMode="auto">
            <a:xfrm>
              <a:off x="2903538"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3" name="Text Box 16"/>
            <p:cNvSpPr txBox="1">
              <a:spLocks noChangeArrowheads="1"/>
            </p:cNvSpPr>
            <p:nvPr/>
          </p:nvSpPr>
          <p:spPr bwMode="auto">
            <a:xfrm>
              <a:off x="2844799"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4" name="Rectangle 17"/>
            <p:cNvSpPr>
              <a:spLocks noChangeArrowheads="1"/>
            </p:cNvSpPr>
            <p:nvPr/>
          </p:nvSpPr>
          <p:spPr bwMode="auto">
            <a:xfrm>
              <a:off x="3968750"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5" name="Text Box 18"/>
            <p:cNvSpPr txBox="1">
              <a:spLocks noChangeArrowheads="1"/>
            </p:cNvSpPr>
            <p:nvPr/>
          </p:nvSpPr>
          <p:spPr bwMode="auto">
            <a:xfrm>
              <a:off x="3910013"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6"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7"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8"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9"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0"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21"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722"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3"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4"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5"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6"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27"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7" name="Text Box 14"/>
          <p:cNvSpPr txBox="1">
            <a:spLocks noChangeArrowheads="1"/>
          </p:cNvSpPr>
          <p:nvPr/>
        </p:nvSpPr>
        <p:spPr bwMode="auto">
          <a:xfrm>
            <a:off x="838200" y="3806825"/>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grpSp>
        <p:nvGrpSpPr>
          <p:cNvPr id="28678" name="Group 76"/>
          <p:cNvGrpSpPr>
            <a:grpSpLocks/>
          </p:cNvGrpSpPr>
          <p:nvPr/>
        </p:nvGrpSpPr>
        <p:grpSpPr bwMode="auto">
          <a:xfrm>
            <a:off x="4884738" y="2552700"/>
            <a:ext cx="3573462" cy="3111500"/>
            <a:chOff x="395288" y="2852738"/>
            <a:chExt cx="4667250" cy="3111500"/>
          </a:xfrm>
        </p:grpSpPr>
        <p:sp>
          <p:nvSpPr>
            <p:cNvPr id="28680"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1"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682"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3"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684"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5"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686"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7"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688" name="Rectangle 11"/>
            <p:cNvSpPr>
              <a:spLocks noChangeArrowheads="1"/>
            </p:cNvSpPr>
            <p:nvPr/>
          </p:nvSpPr>
          <p:spPr bwMode="auto">
            <a:xfrm>
              <a:off x="684213" y="4062413"/>
              <a:ext cx="408940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9"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0"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1"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2"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3"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94"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695"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6"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7"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8"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9"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00"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9" name="Text Box 14"/>
          <p:cNvSpPr txBox="1">
            <a:spLocks noChangeArrowheads="1"/>
          </p:cNvSpPr>
          <p:nvPr/>
        </p:nvSpPr>
        <p:spPr bwMode="auto">
          <a:xfrm>
            <a:off x="6283325" y="3919537"/>
            <a:ext cx="720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 name="文本框 1">
            <a:extLst>
              <a:ext uri="{FF2B5EF4-FFF2-40B4-BE49-F238E27FC236}">
                <a16:creationId xmlns:a16="http://schemas.microsoft.com/office/drawing/2014/main" id="{44A2D067-518C-49FD-9D89-BCEFEA3E9AB9}"/>
              </a:ext>
            </a:extLst>
          </p:cNvPr>
          <p:cNvSpPr txBox="1"/>
          <p:nvPr/>
        </p:nvSpPr>
        <p:spPr>
          <a:xfrm>
            <a:off x="826075" y="6096000"/>
            <a:ext cx="4493538" cy="461665"/>
          </a:xfrm>
          <a:prstGeom prst="rect">
            <a:avLst/>
          </a:prstGeom>
          <a:noFill/>
        </p:spPr>
        <p:txBody>
          <a:bodyPr wrap="non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问题：你</a:t>
            </a:r>
            <a:r>
              <a:rPr lang="zh-CN" altLang="en-US" sz="2400" dirty="0">
                <a:solidFill>
                  <a:srgbClr val="FF0000"/>
                </a:solidFill>
                <a:latin typeface="微软雅黑" panose="020B0503020204020204" pitchFamily="34" charset="-122"/>
                <a:ea typeface="微软雅黑" panose="020B0503020204020204" pitchFamily="34" charset="-122"/>
              </a:rPr>
              <a:t>有写过多线程程序吗？</a:t>
            </a:r>
          </a:p>
        </p:txBody>
      </p:sp>
    </p:spTree>
    <p:extLst>
      <p:ext uri="{BB962C8B-B14F-4D97-AF65-F5344CB8AC3E}">
        <p14:creationId xmlns:p14="http://schemas.microsoft.com/office/powerpoint/2010/main" val="272234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28600" y="152400"/>
            <a:ext cx="8915400" cy="838200"/>
          </a:xfrm>
        </p:spPr>
        <p:txBody>
          <a:bodyPr/>
          <a:lstStyle/>
          <a:p>
            <a:r>
              <a:rPr lang="zh-CN" altLang="en-US" dirty="0">
                <a:cs typeface="ＭＳ Ｐゴシック" charset="0"/>
              </a:rPr>
              <a:t>资源共享及其优点</a:t>
            </a:r>
            <a:endParaRPr lang="en-US" dirty="0">
              <a:cs typeface="ＭＳ Ｐゴシック" charset="0"/>
            </a:endParaRPr>
          </a:p>
        </p:txBody>
      </p:sp>
      <p:sp>
        <p:nvSpPr>
          <p:cNvPr id="3" name="Content Placeholder 2"/>
          <p:cNvSpPr>
            <a:spLocks noGrp="1"/>
          </p:cNvSpPr>
          <p:nvPr>
            <p:ph idx="1"/>
          </p:nvPr>
        </p:nvSpPr>
        <p:spPr>
          <a:xfrm>
            <a:off x="457200" y="1066800"/>
            <a:ext cx="8229600" cy="5194300"/>
          </a:xfrm>
        </p:spPr>
        <p:txBody>
          <a:bodyPr/>
          <a:lstStyle/>
          <a:p>
            <a:pPr>
              <a:spcBef>
                <a:spcPts val="600"/>
              </a:spcBef>
              <a:spcAft>
                <a:spcPts val="600"/>
              </a:spcAft>
            </a:pPr>
            <a:r>
              <a:rPr lang="zh-CN" altLang="en-US" sz="2800" b="1" dirty="0">
                <a:solidFill>
                  <a:schemeClr val="tx1">
                    <a:lumMod val="95000"/>
                    <a:lumOff val="5000"/>
                  </a:schemeClr>
                </a:solidFill>
                <a:cs typeface="ＭＳ Ｐゴシック" charset="0"/>
              </a:rPr>
              <a:t>想法：</a:t>
            </a:r>
            <a:r>
              <a:rPr lang="zh-CN" altLang="en-US" sz="2800" dirty="0">
                <a:solidFill>
                  <a:schemeClr val="tx1">
                    <a:lumMod val="95000"/>
                    <a:lumOff val="5000"/>
                  </a:schemeClr>
                </a:solidFill>
                <a:cs typeface="ＭＳ Ｐゴシック" charset="0"/>
              </a:rPr>
              <a:t>让多个</a:t>
            </a:r>
            <a:r>
              <a:rPr lang="en-US" sz="2800" dirty="0">
                <a:solidFill>
                  <a:schemeClr val="tx1">
                    <a:lumMod val="95000"/>
                    <a:lumOff val="5000"/>
                  </a:schemeClr>
                </a:solidFill>
                <a:cs typeface="ＭＳ Ｐゴシック" charset="0"/>
              </a:rPr>
              <a:t>contexts</a:t>
            </a:r>
            <a:r>
              <a:rPr lang="zh-CN" altLang="en-US" sz="2800" dirty="0">
                <a:solidFill>
                  <a:schemeClr val="tx1">
                    <a:lumMod val="95000"/>
                    <a:lumOff val="5000"/>
                  </a:schemeClr>
                </a:solidFill>
                <a:cs typeface="ＭＳ Ｐゴシック" charset="0"/>
              </a:rPr>
              <a:t>共享硬件资源</a:t>
            </a:r>
            <a:endParaRPr lang="en-US" sz="2800" dirty="0">
              <a:solidFill>
                <a:schemeClr val="tx1">
                  <a:lumMod val="95000"/>
                  <a:lumOff val="5000"/>
                </a:schemeClr>
              </a:solidFill>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典型的硬件资源</a:t>
            </a:r>
            <a:r>
              <a:rPr lang="en-US" kern="1200" dirty="0">
                <a:cs typeface="Calibri" panose="020F0502020204030204" pitchFamily="34" charset="0"/>
              </a:rPr>
              <a:t>: functional units, pipeline, caches, buses, memory, etc.</a:t>
            </a:r>
          </a:p>
          <a:p>
            <a:pPr>
              <a:spcBef>
                <a:spcPts val="600"/>
              </a:spcBef>
              <a:spcAft>
                <a:spcPts val="600"/>
              </a:spcAft>
            </a:pPr>
            <a:r>
              <a:rPr lang="zh-CN" altLang="en-US" sz="2800" dirty="0">
                <a:cs typeface="ＭＳ Ｐゴシック" charset="0"/>
              </a:rPr>
              <a:t>资源共享的优点：</a:t>
            </a:r>
            <a:endParaRPr lang="en-US" sz="2800" dirty="0">
              <a:cs typeface="ＭＳ Ｐゴシック" charset="0"/>
            </a:endParaRPr>
          </a:p>
          <a:p>
            <a:pPr marL="539750" indent="-176213">
              <a:spcBef>
                <a:spcPts val="600"/>
              </a:spcBef>
              <a:spcAft>
                <a:spcPts val="600"/>
              </a:spcAft>
              <a:buFont typeface="Wingdings" charset="0"/>
              <a:buNone/>
            </a:pPr>
            <a:r>
              <a:rPr lang="en-US" sz="2400" dirty="0">
                <a:cs typeface="ＭＳ Ｐゴシック" charset="0"/>
              </a:rPr>
              <a:t>+ </a:t>
            </a:r>
            <a:r>
              <a:rPr lang="zh-CN" altLang="en-US" sz="2400" dirty="0">
                <a:cs typeface="ＭＳ Ｐゴシック" charset="0"/>
              </a:rPr>
              <a:t>可以提升资源的利用率和效率 </a:t>
            </a:r>
            <a:r>
              <a:rPr lang="en-US" sz="2400" dirty="0">
                <a:cs typeface="ＭＳ Ｐゴシック" charset="0"/>
                <a:sym typeface="Wingdings" charset="0"/>
              </a:rPr>
              <a:t> </a:t>
            </a:r>
            <a:r>
              <a:rPr lang="zh-CN" altLang="en-US" sz="2400" dirty="0">
                <a:cs typeface="ＭＳ Ｐゴシック" charset="0"/>
                <a:sym typeface="Wingdings" charset="0"/>
              </a:rPr>
              <a:t>更好的吞吐率</a:t>
            </a:r>
            <a:endParaRPr lang="en-US" sz="2400" dirty="0">
              <a:cs typeface="ＭＳ Ｐゴシック" charset="0"/>
            </a:endParaRPr>
          </a:p>
          <a:p>
            <a:pPr marL="892175" lvl="1" indent="-263525">
              <a:spcBef>
                <a:spcPts val="600"/>
              </a:spcBef>
              <a:spcAft>
                <a:spcPts val="600"/>
              </a:spcAft>
            </a:pPr>
            <a:r>
              <a:rPr lang="zh-CN" altLang="en-US" sz="2000" dirty="0"/>
              <a:t>一个线程不用某个资源时，另外一个线程可以使用；</a:t>
            </a:r>
            <a:endParaRPr lang="en-US" sz="2000" dirty="0"/>
          </a:p>
          <a:p>
            <a:pPr marL="892175" lvl="1" indent="-263525">
              <a:spcBef>
                <a:spcPts val="600"/>
              </a:spcBef>
              <a:spcAft>
                <a:spcPts val="600"/>
              </a:spcAft>
            </a:pPr>
            <a:r>
              <a:rPr lang="zh-CN" altLang="en-US" sz="2000" dirty="0"/>
              <a:t>减少资源的重复配置 或者 过量配置 </a:t>
            </a:r>
            <a:r>
              <a:rPr lang="en-US" altLang="zh-CN" sz="2000" dirty="0"/>
              <a:t>(</a:t>
            </a:r>
            <a:r>
              <a:rPr lang="zh-CN" altLang="en-US" sz="2000" dirty="0"/>
              <a:t>如：随处可见的共享单车</a:t>
            </a:r>
            <a:r>
              <a:rPr lang="en-US" altLang="zh-CN" sz="2000" dirty="0"/>
              <a:t>)</a:t>
            </a:r>
            <a:endParaRPr lang="en-US" sz="2000" dirty="0"/>
          </a:p>
          <a:p>
            <a:pPr marL="539750" indent="-176213">
              <a:spcBef>
                <a:spcPts val="600"/>
              </a:spcBef>
              <a:spcAft>
                <a:spcPts val="600"/>
              </a:spcAft>
              <a:buNone/>
            </a:pPr>
            <a:r>
              <a:rPr lang="en-US" sz="2400" dirty="0">
                <a:cs typeface="ＭＳ Ｐゴシック" charset="0"/>
              </a:rPr>
              <a:t>+ </a:t>
            </a:r>
            <a:r>
              <a:rPr lang="zh-CN" altLang="en-US" sz="2400" dirty="0">
                <a:cs typeface="ＭＳ Ｐゴシック" charset="0"/>
              </a:rPr>
              <a:t>减少线程间的通信延迟</a:t>
            </a:r>
            <a:endParaRPr lang="en-US" sz="2400" dirty="0">
              <a:cs typeface="ＭＳ Ｐゴシック" charset="0"/>
            </a:endParaRPr>
          </a:p>
          <a:p>
            <a:pPr marL="892175" lvl="1" indent="-263525">
              <a:spcBef>
                <a:spcPts val="600"/>
              </a:spcBef>
              <a:spcAft>
                <a:spcPts val="600"/>
              </a:spcAft>
            </a:pPr>
            <a:r>
              <a:rPr lang="zh-CN" altLang="en-US" sz="2000" dirty="0"/>
              <a:t>例如，多个线程所访问的共享数据可以放在缓存中</a:t>
            </a:r>
            <a:endParaRPr lang="en-US" sz="2000" dirty="0"/>
          </a:p>
          <a:p>
            <a:pPr marL="539750" indent="-176213">
              <a:spcBef>
                <a:spcPts val="600"/>
              </a:spcBef>
              <a:spcAft>
                <a:spcPts val="600"/>
              </a:spcAft>
              <a:buNone/>
            </a:pPr>
            <a:r>
              <a:rPr lang="en-US" sz="2400" dirty="0">
                <a:cs typeface="ＭＳ Ｐゴシック" charset="0"/>
              </a:rPr>
              <a:t>+ </a:t>
            </a:r>
            <a:r>
              <a:rPr lang="zh-CN" altLang="en-US" sz="2400" dirty="0">
                <a:cs typeface="ＭＳ Ｐゴシック" charset="0"/>
              </a:rPr>
              <a:t>与共享存储器模型 </a:t>
            </a:r>
            <a:r>
              <a:rPr lang="en-US" altLang="zh-CN" sz="2400" dirty="0">
                <a:cs typeface="ＭＳ Ｐゴシック" charset="0"/>
              </a:rPr>
              <a:t>(</a:t>
            </a:r>
            <a:r>
              <a:rPr lang="en-US" sz="2400" dirty="0">
                <a:solidFill>
                  <a:srgbClr val="FF0000"/>
                </a:solidFill>
                <a:cs typeface="ＭＳ Ｐゴシック" charset="0"/>
              </a:rPr>
              <a:t>shared memory model</a:t>
            </a:r>
            <a:r>
              <a:rPr lang="en-US" sz="2400" dirty="0">
                <a:cs typeface="ＭＳ Ｐゴシック" charset="0"/>
              </a:rPr>
              <a:t>) </a:t>
            </a:r>
            <a:r>
              <a:rPr lang="zh-CN" altLang="en-US" sz="2400" dirty="0">
                <a:cs typeface="ＭＳ Ｐゴシック" charset="0"/>
              </a:rPr>
              <a:t>兼容</a:t>
            </a:r>
            <a:endParaRPr lang="en-US" sz="2400" dirty="0">
              <a:cs typeface="ＭＳ Ｐゴシック" charset="0"/>
            </a:endParaRPr>
          </a:p>
          <a:p>
            <a:pPr>
              <a:spcBef>
                <a:spcPts val="600"/>
              </a:spcBef>
              <a:spcAft>
                <a:spcPts val="600"/>
              </a:spcAft>
            </a:pPr>
            <a:endParaRPr lang="en-US" dirty="0">
              <a:cs typeface="ＭＳ Ｐゴシック" charset="0"/>
            </a:endParaRPr>
          </a:p>
          <a:p>
            <a:pPr>
              <a:spcBef>
                <a:spcPts val="600"/>
              </a:spcBef>
              <a:spcAft>
                <a:spcPts val="600"/>
              </a:spcAft>
            </a:pPr>
            <a:endParaRPr lang="en-US" dirty="0">
              <a:cs typeface="ＭＳ Ｐゴシック" charset="0"/>
            </a:endParaRPr>
          </a:p>
          <a:p>
            <a:pPr>
              <a:spcBef>
                <a:spcPts val="600"/>
              </a:spcBef>
              <a:spcAft>
                <a:spcPts val="600"/>
              </a:spcAft>
            </a:pPr>
            <a:endParaRPr lang="en-US" dirty="0">
              <a:cs typeface="ＭＳ Ｐゴシック"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31</a:t>
            </a:fld>
            <a:endParaRPr lang="en-US" altLang="zh-CN"/>
          </a:p>
        </p:txBody>
      </p:sp>
    </p:spTree>
    <p:extLst>
      <p:ext uri="{BB962C8B-B14F-4D97-AF65-F5344CB8AC3E}">
        <p14:creationId xmlns:p14="http://schemas.microsoft.com/office/powerpoint/2010/main" val="1335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268288"/>
            <a:ext cx="8229600" cy="722312"/>
          </a:xfrm>
        </p:spPr>
        <p:txBody>
          <a:bodyPr/>
          <a:lstStyle/>
          <a:p>
            <a:r>
              <a:rPr lang="zh-CN" altLang="en-US" dirty="0">
                <a:cs typeface="ＭＳ Ｐゴシック" charset="0"/>
              </a:rPr>
              <a:t>资源共享的缺点</a:t>
            </a:r>
            <a:endParaRPr lang="en-US" dirty="0">
              <a:cs typeface="ＭＳ Ｐゴシック" charset="0"/>
            </a:endParaRPr>
          </a:p>
        </p:txBody>
      </p:sp>
      <p:sp>
        <p:nvSpPr>
          <p:cNvPr id="3" name="Content Placeholder 2"/>
          <p:cNvSpPr>
            <a:spLocks noGrp="1"/>
          </p:cNvSpPr>
          <p:nvPr>
            <p:ph idx="1"/>
          </p:nvPr>
        </p:nvSpPr>
        <p:spPr>
          <a:xfrm>
            <a:off x="457200" y="1033190"/>
            <a:ext cx="8229600" cy="5672410"/>
          </a:xfrm>
        </p:spPr>
        <p:txBody>
          <a:bodyPr/>
          <a:lstStyle/>
          <a:p>
            <a:pPr>
              <a:spcBef>
                <a:spcPts val="0"/>
              </a:spcBef>
              <a:spcAft>
                <a:spcPts val="600"/>
              </a:spcAft>
            </a:pPr>
            <a:r>
              <a:rPr lang="zh-CN" altLang="en-US" sz="2800" dirty="0">
                <a:cs typeface="ＭＳ Ｐゴシック" charset="0"/>
              </a:rPr>
              <a:t>资源共享可能会造成资源冲突  </a:t>
            </a:r>
            <a:r>
              <a:rPr lang="en-US" altLang="zh-CN" sz="2800" dirty="0">
                <a:cs typeface="ＭＳ Ｐゴシック" charset="0"/>
              </a:rPr>
              <a:t>(</a:t>
            </a:r>
            <a:r>
              <a:rPr lang="zh-CN" altLang="en-US" sz="2800" dirty="0">
                <a:cs typeface="ＭＳ Ｐゴシック" charset="0"/>
              </a:rPr>
              <a:t>如：共享单车）</a:t>
            </a:r>
            <a:endParaRPr lang="en-US" sz="2800" dirty="0">
              <a:solidFill>
                <a:srgbClr val="0000FF"/>
              </a:solidFill>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当一个共享的资源被占据时，其它线程无法使用该资源；</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没有一个合理的资源分配机制，可能会导致不公平。</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有时候会降低线程的性能</a:t>
            </a:r>
            <a:endParaRPr lang="en-US" altLang="ja-JP"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与单独运行的场景相比，所获得的性能较差。</a:t>
            </a:r>
            <a:r>
              <a:rPr lang="en-US" kern="1200" dirty="0">
                <a:cs typeface="Calibri" panose="020F0502020204030204" pitchFamily="34" charset="0"/>
              </a:rPr>
              <a:t>  </a:t>
            </a:r>
          </a:p>
          <a:p>
            <a:pPr>
              <a:spcBef>
                <a:spcPts val="0"/>
              </a:spcBef>
              <a:spcAft>
                <a:spcPts val="600"/>
              </a:spcAft>
            </a:pPr>
            <a:r>
              <a:rPr lang="zh-CN" altLang="en-US" sz="2800" dirty="0">
                <a:cs typeface="ＭＳ Ｐゴシック" charset="0"/>
              </a:rPr>
              <a:t>消除了性能隔离 </a:t>
            </a:r>
            <a:r>
              <a:rPr lang="en-US" sz="2800" dirty="0">
                <a:cs typeface="ＭＳ Ｐゴシック" charset="0"/>
                <a:sym typeface="Wingdings" charset="0"/>
              </a:rPr>
              <a:t></a:t>
            </a:r>
            <a:r>
              <a:rPr lang="en-US" sz="2800" b="1" dirty="0">
                <a:cs typeface="ＭＳ Ｐゴシック" charset="0"/>
                <a:sym typeface="Wingdings" charset="0"/>
              </a:rPr>
              <a:t> </a:t>
            </a:r>
            <a:r>
              <a:rPr lang="zh-CN" altLang="en-US" sz="2800" dirty="0">
                <a:solidFill>
                  <a:schemeClr val="tx1">
                    <a:lumMod val="95000"/>
                    <a:lumOff val="5000"/>
                  </a:schemeClr>
                </a:solidFill>
                <a:cs typeface="ＭＳ Ｐゴシック" charset="0"/>
                <a:sym typeface="Wingdings" charset="0"/>
              </a:rPr>
              <a:t>程序多次运行所获得的性能不一致</a:t>
            </a:r>
            <a:r>
              <a:rPr lang="en-US" altLang="zh-CN" sz="2800" dirty="0">
                <a:solidFill>
                  <a:srgbClr val="FF0000"/>
                </a:solidFill>
                <a:cs typeface="ＭＳ Ｐゴシック" charset="0"/>
                <a:sym typeface="Wingdings" charset="0"/>
              </a:rPr>
              <a:t>【</a:t>
            </a:r>
            <a:r>
              <a:rPr lang="zh-CN" altLang="en-US" sz="2800" dirty="0">
                <a:solidFill>
                  <a:srgbClr val="FF0000"/>
                </a:solidFill>
                <a:cs typeface="ＭＳ Ｐゴシック" charset="0"/>
                <a:sym typeface="Wingdings" charset="0"/>
              </a:rPr>
              <a:t>对实时系统来说，这是个大问题。</a:t>
            </a:r>
            <a:r>
              <a:rPr lang="en-US" altLang="zh-CN" sz="2800" dirty="0">
                <a:solidFill>
                  <a:srgbClr val="FF0000"/>
                </a:solidFill>
                <a:cs typeface="ＭＳ Ｐゴシック" charset="0"/>
                <a:sym typeface="Wingdings" charset="0"/>
              </a:rPr>
              <a:t>】</a:t>
            </a:r>
            <a:endParaRPr lang="en-US" sz="2800" dirty="0">
              <a:solidFill>
                <a:srgbClr val="FF0000"/>
              </a:solidFill>
              <a:cs typeface="ＭＳ Ｐゴシック" charset="0"/>
              <a:sym typeface="Wingdings"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线程的性能依赖于共同运行的线程的特性</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没有控制的共享会损害</a:t>
            </a:r>
            <a:r>
              <a:rPr lang="en-US" sz="2800" dirty="0">
                <a:cs typeface="ＭＳ Ｐゴシック" charset="0"/>
              </a:rPr>
              <a:t>QoS</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造成不公平，甚至饥饿；</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需要高效地、公平地利用共享资源；</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solidFill>
                  <a:srgbClr val="FF0000"/>
                </a:solidFill>
                <a:cs typeface="Calibri" panose="020F0502020204030204" pitchFamily="34" charset="0"/>
              </a:rPr>
              <a:t>这里所描述的问题，对当今的数据中心非常重要。</a:t>
            </a:r>
            <a:endParaRPr lang="en-US" kern="1200" dirty="0">
              <a:solidFill>
                <a:srgbClr val="FF0000"/>
              </a:solidFill>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32</a:t>
            </a:fld>
            <a:endParaRPr lang="en-US" altLang="zh-CN"/>
          </a:p>
        </p:txBody>
      </p:sp>
    </p:spTree>
    <p:extLst>
      <p:ext uri="{BB962C8B-B14F-4D97-AF65-F5344CB8AC3E}">
        <p14:creationId xmlns:p14="http://schemas.microsoft.com/office/powerpoint/2010/main" val="245460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68288"/>
            <a:ext cx="8229600" cy="722312"/>
          </a:xfrm>
        </p:spPr>
        <p:txBody>
          <a:bodyPr/>
          <a:lstStyle/>
          <a:p>
            <a:r>
              <a:rPr lang="zh-CN" altLang="en-US" dirty="0">
                <a:cs typeface="ＭＳ Ｐゴシック" charset="0"/>
              </a:rPr>
              <a:t>资源共享示例：共享缓存</a:t>
            </a:r>
            <a:endParaRPr lang="en-US" dirty="0">
              <a:cs typeface="ＭＳ Ｐゴシック" charset="0"/>
            </a:endParaRPr>
          </a:p>
        </p:txBody>
      </p:sp>
      <p:sp>
        <p:nvSpPr>
          <p:cNvPr id="3" name="Content Placeholder 2"/>
          <p:cNvSpPr>
            <a:spLocks noGrp="1"/>
          </p:cNvSpPr>
          <p:nvPr>
            <p:ph idx="1"/>
          </p:nvPr>
        </p:nvSpPr>
        <p:spPr>
          <a:xfrm>
            <a:off x="457200" y="1066800"/>
            <a:ext cx="8229600" cy="5791200"/>
          </a:xfrm>
        </p:spPr>
        <p:txBody>
          <a:bodyPr/>
          <a:lstStyle/>
          <a:p>
            <a:pPr>
              <a:spcBef>
                <a:spcPts val="0"/>
              </a:spcBef>
              <a:spcAft>
                <a:spcPts val="0"/>
              </a:spcAft>
            </a:pPr>
            <a:r>
              <a:rPr lang="zh-CN" altLang="en-US" sz="2800" dirty="0">
                <a:cs typeface="ＭＳ Ｐゴシック" charset="0"/>
              </a:rPr>
              <a:t>优点：</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高效的容量利用率</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可用缓存空间的动态划分</a:t>
            </a:r>
            <a:endParaRPr lang="en-US" kern="1200" dirty="0">
              <a:cs typeface="Calibri" panose="020F0502020204030204" pitchFamily="34" charset="0"/>
            </a:endParaRPr>
          </a:p>
          <a:p>
            <a:pPr lvl="2">
              <a:spcBef>
                <a:spcPts val="0"/>
              </a:spcBef>
              <a:spcAft>
                <a:spcPts val="0"/>
              </a:spcAft>
              <a:buFont typeface="Arial" panose="020B0604020202020204" pitchFamily="34" charset="0"/>
              <a:buChar char="•"/>
            </a:pPr>
            <a:r>
              <a:rPr lang="zh-CN" altLang="en-US" sz="2000" dirty="0"/>
              <a:t>没有静态空间划分的碎片问题</a:t>
            </a:r>
            <a:endParaRPr lang="en-US" sz="20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容易维持一致性 </a:t>
            </a:r>
            <a:r>
              <a:rPr lang="en-US" kern="1200" dirty="0">
                <a:cs typeface="Calibri" panose="020F0502020204030204" pitchFamily="34" charset="0"/>
              </a:rPr>
              <a:t>(single copy)</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共享的</a:t>
            </a:r>
            <a:r>
              <a:rPr lang="zh-CN" altLang="en-US" kern="1200" dirty="0" smtClean="0">
                <a:cs typeface="Calibri" panose="020F0502020204030204" pitchFamily="34" charset="0"/>
              </a:rPr>
              <a:t>数据在</a:t>
            </a:r>
            <a:r>
              <a:rPr lang="zh-CN" altLang="en-US" kern="1200" dirty="0">
                <a:cs typeface="Calibri" panose="020F0502020204030204" pitchFamily="34" charset="0"/>
              </a:rPr>
              <a:t>缓存间没有乒乓问题</a:t>
            </a:r>
            <a:endParaRPr lang="en-US" kern="1200" dirty="0">
              <a:cs typeface="Calibri" panose="020F0502020204030204" pitchFamily="34" charset="0"/>
            </a:endParaRPr>
          </a:p>
          <a:p>
            <a:pPr>
              <a:spcBef>
                <a:spcPts val="0"/>
              </a:spcBef>
              <a:spcAft>
                <a:spcPts val="0"/>
              </a:spcAft>
            </a:pPr>
            <a:r>
              <a:rPr lang="zh-CN" altLang="en-US" sz="2800" dirty="0">
                <a:cs typeface="ＭＳ Ｐゴシック" charset="0"/>
              </a:rPr>
              <a:t>缺点：</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访问速度慢</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其它核的访问可能会造成冲突缺失</a:t>
            </a:r>
            <a:endParaRPr lang="en-US" altLang="ja-JP" kern="1200" dirty="0">
              <a:cs typeface="Calibri" panose="020F0502020204030204" pitchFamily="34" charset="0"/>
            </a:endParaRPr>
          </a:p>
          <a:p>
            <a:pPr lvl="2">
              <a:spcBef>
                <a:spcPts val="0"/>
              </a:spcBef>
              <a:spcAft>
                <a:spcPts val="0"/>
              </a:spcAft>
              <a:buFont typeface="Arial" panose="020B0604020202020204" pitchFamily="34" charset="0"/>
              <a:buChar char="•"/>
            </a:pPr>
            <a:r>
              <a:rPr lang="zh-CN" altLang="en-US" sz="2000" dirty="0"/>
              <a:t>核间冲突造成的缺失</a:t>
            </a:r>
            <a:endParaRPr lang="en-US" sz="2000" dirty="0"/>
          </a:p>
          <a:p>
            <a:pPr lvl="2">
              <a:spcBef>
                <a:spcPts val="0"/>
              </a:spcBef>
              <a:spcAft>
                <a:spcPts val="0"/>
              </a:spcAft>
              <a:buFont typeface="Arial" panose="020B0604020202020204" pitchFamily="34" charset="0"/>
              <a:buChar char="•"/>
            </a:pPr>
            <a:r>
              <a:rPr lang="zh-CN" altLang="en-US" sz="2000" dirty="0"/>
              <a:t>一些核可能会损害其它核访问缓存的命中率</a:t>
            </a:r>
            <a:endParaRPr lang="en-US" sz="20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维持</a:t>
            </a:r>
            <a:r>
              <a:rPr lang="en-US" altLang="zh-CN" kern="1200" dirty="0">
                <a:cs typeface="Calibri" panose="020F0502020204030204" pitchFamily="34" charset="0"/>
              </a:rPr>
              <a:t>/</a:t>
            </a:r>
            <a:r>
              <a:rPr lang="zh-CN" altLang="en-US" kern="1200" dirty="0">
                <a:cs typeface="Calibri" panose="020F0502020204030204" pitchFamily="34" charset="0"/>
              </a:rPr>
              <a:t>保障每个核最小级别的服务质量 </a:t>
            </a:r>
            <a:r>
              <a:rPr lang="en-US" kern="1200" dirty="0">
                <a:cs typeface="Calibri" panose="020F0502020204030204" pitchFamily="34" charset="0"/>
              </a:rPr>
              <a:t>(</a:t>
            </a:r>
            <a:r>
              <a:rPr lang="zh-CN" altLang="en-US" kern="1200" dirty="0">
                <a:cs typeface="Calibri" panose="020F0502020204030204" pitchFamily="34" charset="0"/>
              </a:rPr>
              <a:t>或公平性</a:t>
            </a:r>
            <a:r>
              <a:rPr lang="en-US" kern="1200" dirty="0">
                <a:cs typeface="Calibri" panose="020F0502020204030204" pitchFamily="34" charset="0"/>
              </a:rPr>
              <a:t>) </a:t>
            </a:r>
            <a:r>
              <a:rPr lang="zh-CN" altLang="en-US" kern="1200" dirty="0">
                <a:cs typeface="Calibri" panose="020F0502020204030204" pitchFamily="34" charset="0"/>
              </a:rPr>
              <a:t>很难</a:t>
            </a:r>
            <a:endParaRPr lang="en-US" altLang="zh-CN" kern="1200" dirty="0">
              <a:cs typeface="Calibri" panose="020F0502020204030204" pitchFamily="34" charset="0"/>
            </a:endParaRPr>
          </a:p>
          <a:p>
            <a:pPr lvl="2">
              <a:spcBef>
                <a:spcPts val="0"/>
              </a:spcBef>
              <a:spcAft>
                <a:spcPts val="0"/>
              </a:spcAft>
              <a:buFont typeface="Arial" panose="020B0604020202020204" pitchFamily="34" charset="0"/>
              <a:buChar char="•"/>
            </a:pPr>
            <a:r>
              <a:rPr lang="zh-CN" altLang="en-US" sz="2000" dirty="0"/>
              <a:t>分配多少缓存空间，多少带宽</a:t>
            </a:r>
            <a:r>
              <a:rPr lang="en-US" sz="2000" dirty="0"/>
              <a:t>?</a:t>
            </a:r>
          </a:p>
          <a:p>
            <a:pPr lvl="1">
              <a:spcBef>
                <a:spcPts val="0"/>
              </a:spcBef>
              <a:spcAft>
                <a:spcPts val="0"/>
              </a:spcAft>
            </a:pPr>
            <a:endParaRPr lang="en-US"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33</a:t>
            </a:fld>
            <a:endParaRPr lang="en-US" altLang="zh-CN"/>
          </a:p>
        </p:txBody>
      </p:sp>
    </p:spTree>
    <p:extLst>
      <p:ext uri="{BB962C8B-B14F-4D97-AF65-F5344CB8AC3E}">
        <p14:creationId xmlns:p14="http://schemas.microsoft.com/office/powerpoint/2010/main" val="384833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68288"/>
            <a:ext cx="8229600" cy="722312"/>
          </a:xfrm>
        </p:spPr>
        <p:txBody>
          <a:bodyPr/>
          <a:lstStyle/>
          <a:p>
            <a:r>
              <a:rPr lang="zh-CN" altLang="en-US" dirty="0">
                <a:cs typeface="ＭＳ Ｐゴシック" charset="0"/>
              </a:rPr>
              <a:t>共享缓存：如何共享</a:t>
            </a:r>
            <a:r>
              <a:rPr lang="en-US" dirty="0">
                <a:cs typeface="ＭＳ Ｐゴシック" charset="0"/>
              </a:rPr>
              <a:t>?</a:t>
            </a:r>
          </a:p>
        </p:txBody>
      </p:sp>
      <p:sp>
        <p:nvSpPr>
          <p:cNvPr id="3" name="Content Placeholder 2"/>
          <p:cNvSpPr>
            <a:spLocks noGrp="1"/>
          </p:cNvSpPr>
          <p:nvPr>
            <p:ph idx="1"/>
          </p:nvPr>
        </p:nvSpPr>
        <p:spPr>
          <a:xfrm>
            <a:off x="457200" y="996950"/>
            <a:ext cx="8229600" cy="5480050"/>
          </a:xfrm>
        </p:spPr>
        <p:txBody>
          <a:bodyPr/>
          <a:lstStyle/>
          <a:p>
            <a:pPr>
              <a:spcBef>
                <a:spcPts val="0"/>
              </a:spcBef>
              <a:spcAft>
                <a:spcPts val="600"/>
              </a:spcAft>
            </a:pPr>
            <a:r>
              <a:rPr lang="zh-CN" altLang="en-US" sz="2800" dirty="0">
                <a:cs typeface="ＭＳ Ｐゴシック" charset="0"/>
              </a:rPr>
              <a:t>自由共享</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与单核系统中的放置和替换策略一样 </a:t>
            </a:r>
            <a:r>
              <a:rPr lang="en-US" kern="1200" dirty="0">
                <a:cs typeface="Calibri" panose="020F0502020204030204" pitchFamily="34" charset="0"/>
              </a:rPr>
              <a:t>(</a:t>
            </a:r>
            <a:r>
              <a:rPr lang="zh-CN" altLang="en-US" kern="1200" dirty="0">
                <a:cs typeface="Calibri" panose="020F0502020204030204" pitchFamily="34" charset="0"/>
              </a:rPr>
              <a:t>通常是</a:t>
            </a:r>
            <a:r>
              <a:rPr lang="en-US" kern="1200" dirty="0" err="1">
                <a:cs typeface="Calibri" panose="020F0502020204030204" pitchFamily="34" charset="0"/>
              </a:rPr>
              <a:t>LRU</a:t>
            </a:r>
            <a:r>
              <a:rPr lang="zh-CN" altLang="en-US" kern="1200" dirty="0">
                <a:cs typeface="Calibri" panose="020F0502020204030204" pitchFamily="34" charset="0"/>
              </a:rPr>
              <a:t>或者</a:t>
            </a:r>
            <a:r>
              <a:rPr lang="en-US" kern="1200" dirty="0">
                <a:cs typeface="Calibri" panose="020F0502020204030204" pitchFamily="34" charset="0"/>
              </a:rPr>
              <a:t> pseudo-LRU)</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对</a:t>
            </a:r>
            <a:r>
              <a:rPr lang="en-US" kern="1200" dirty="0">
                <a:cs typeface="Calibri" panose="020F0502020204030204" pitchFamily="34" charset="0"/>
              </a:rPr>
              <a:t>thread/application</a:t>
            </a:r>
            <a:r>
              <a:rPr lang="zh-CN" altLang="en-US" kern="1200" dirty="0">
                <a:cs typeface="Calibri" panose="020F0502020204030204" pitchFamily="34" charset="0"/>
              </a:rPr>
              <a:t>的特征是盲目的</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一个新加入的</a:t>
            </a:r>
            <a:r>
              <a:rPr lang="en-US" altLang="zh-CN" kern="1200" dirty="0">
                <a:cs typeface="Calibri" panose="020F0502020204030204" pitchFamily="34" charset="0"/>
              </a:rPr>
              <a:t>block</a:t>
            </a:r>
            <a:r>
              <a:rPr lang="zh-CN" altLang="en-US" kern="1200" dirty="0">
                <a:cs typeface="Calibri" panose="020F0502020204030204" pitchFamily="34" charset="0"/>
              </a:rPr>
              <a:t>在替换</a:t>
            </a:r>
            <a:r>
              <a:rPr lang="en-US" altLang="zh-CN" kern="1200" dirty="0">
                <a:cs typeface="Calibri" panose="020F0502020204030204" pitchFamily="34" charset="0"/>
              </a:rPr>
              <a:t>victim</a:t>
            </a:r>
            <a:r>
              <a:rPr lang="zh-CN" altLang="en-US" kern="1200" dirty="0">
                <a:cs typeface="Calibri" panose="020F0502020204030204" pitchFamily="34" charset="0"/>
              </a:rPr>
              <a:t>时，对该</a:t>
            </a:r>
            <a:r>
              <a:rPr lang="en-US" altLang="zh-CN" kern="1200" dirty="0">
                <a:cs typeface="Calibri" panose="020F0502020204030204" pitchFamily="34" charset="0"/>
              </a:rPr>
              <a:t>victim</a:t>
            </a:r>
            <a:r>
              <a:rPr lang="zh-CN" altLang="en-US" kern="1200" dirty="0">
                <a:cs typeface="Calibri" panose="020F0502020204030204" pitchFamily="34" charset="0"/>
              </a:rPr>
              <a:t>属于哪个</a:t>
            </a:r>
            <a:r>
              <a:rPr lang="en-US" altLang="zh-CN" kern="1200" dirty="0">
                <a:cs typeface="Calibri" panose="020F0502020204030204" pitchFamily="34" charset="0"/>
              </a:rPr>
              <a:t>thread</a:t>
            </a:r>
            <a:r>
              <a:rPr lang="zh-CN" altLang="en-US" kern="1200" dirty="0">
                <a:cs typeface="Calibri" panose="020F0502020204030204" pitchFamily="34" charset="0"/>
              </a:rPr>
              <a:t>是盲目的。</a:t>
            </a:r>
            <a:r>
              <a:rPr lang="en-US" altLang="zh-CN" kern="1200" dirty="0">
                <a:cs typeface="Calibri" panose="020F0502020204030204" pitchFamily="34" charset="0"/>
              </a:rPr>
              <a:t>【</a:t>
            </a:r>
            <a:r>
              <a:rPr lang="zh-CN" altLang="en-US" kern="1200" dirty="0">
                <a:solidFill>
                  <a:srgbClr val="FF0000"/>
                </a:solidFill>
                <a:cs typeface="Calibri" panose="020F0502020204030204" pitchFamily="34" charset="0"/>
              </a:rPr>
              <a:t>盲目是不好的，不能提供</a:t>
            </a:r>
            <a:r>
              <a:rPr lang="en-US" altLang="zh-CN" kern="1200" dirty="0">
                <a:solidFill>
                  <a:srgbClr val="FF0000"/>
                </a:solidFill>
                <a:cs typeface="Calibri" panose="020F0502020204030204" pitchFamily="34" charset="0"/>
              </a:rPr>
              <a:t>QoS</a:t>
            </a:r>
            <a:r>
              <a:rPr lang="en-US" altLang="zh-CN" kern="1200" dirty="0">
                <a:cs typeface="Calibri" panose="020F0502020204030204" pitchFamily="34" charset="0"/>
              </a:rPr>
              <a:t>】</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存在的问题</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缓存的利用率不高</a:t>
            </a:r>
            <a:r>
              <a:rPr lang="en-US" kern="1200" dirty="0">
                <a:cs typeface="Calibri" panose="020F0502020204030204" pitchFamily="34" charset="0"/>
              </a:rPr>
              <a:t>: </a:t>
            </a:r>
            <a:r>
              <a:rPr lang="en-US" kern="1200" dirty="0" err="1">
                <a:cs typeface="Calibri" panose="020F0502020204030204" pitchFamily="34" charset="0"/>
              </a:rPr>
              <a:t>LRU</a:t>
            </a:r>
            <a:r>
              <a:rPr lang="zh-CN" altLang="en-US" kern="1200" dirty="0">
                <a:cs typeface="Calibri" panose="020F0502020204030204" pitchFamily="34" charset="0"/>
              </a:rPr>
              <a:t>不是最好的策略</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缓存不友好的应用</a:t>
            </a:r>
            <a:r>
              <a:rPr lang="zh-CN" altLang="en-US" kern="1200" dirty="0">
                <a:cs typeface="Calibri" panose="020F0502020204030204" pitchFamily="34" charset="0"/>
              </a:rPr>
              <a:t>会破坏</a:t>
            </a:r>
            <a:r>
              <a:rPr lang="zh-CN" altLang="en-US" kern="1200" dirty="0">
                <a:solidFill>
                  <a:srgbClr val="FF0000"/>
                </a:solidFill>
                <a:cs typeface="Calibri" panose="020F0502020204030204" pitchFamily="34" charset="0"/>
              </a:rPr>
              <a:t>缓存友好型应用</a:t>
            </a:r>
            <a:r>
              <a:rPr lang="zh-CN" altLang="en-US" kern="1200" dirty="0">
                <a:cs typeface="Calibri" panose="020F0502020204030204" pitchFamily="34" charset="0"/>
              </a:rPr>
              <a:t>的性能</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不是所有的应用能从相同容量的缓存中获得相等的收益</a:t>
            </a:r>
            <a:r>
              <a:rPr lang="en-US" kern="1200" dirty="0">
                <a:cs typeface="Calibri" panose="020F0502020204030204" pitchFamily="34" charset="0"/>
              </a:rPr>
              <a:t>: </a:t>
            </a:r>
            <a:r>
              <a:rPr lang="zh-CN" altLang="en-US" kern="1200" dirty="0">
                <a:cs typeface="Calibri" panose="020F0502020204030204" pitchFamily="34" charset="0"/>
              </a:rPr>
              <a:t>自由共享可能给获益较少的应用分配更多的缓存空间。</a:t>
            </a:r>
            <a:endParaRPr lang="en-US" altLang="zh-CN"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最终，降低性能，降低公平。</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34</a:t>
            </a:fld>
            <a:endParaRPr lang="en-US" altLang="zh-CN"/>
          </a:p>
        </p:txBody>
      </p:sp>
    </p:spTree>
    <p:extLst>
      <p:ext uri="{BB962C8B-B14F-4D97-AF65-F5344CB8AC3E}">
        <p14:creationId xmlns:p14="http://schemas.microsoft.com/office/powerpoint/2010/main" val="279102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07504" y="212502"/>
            <a:ext cx="8928992" cy="778098"/>
          </a:xfrm>
        </p:spPr>
        <p:txBody>
          <a:bodyPr/>
          <a:lstStyle/>
          <a:p>
            <a:r>
              <a:rPr lang="zh-CN" altLang="en-US" dirty="0">
                <a:cs typeface="ＭＳ Ｐゴシック" charset="0"/>
              </a:rPr>
              <a:t>多核系统中的缓存架构：问题和优化</a:t>
            </a:r>
            <a:endParaRPr lang="en-US" dirty="0">
              <a:cs typeface="ＭＳ Ｐゴシック"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35</a:t>
            </a:fld>
            <a:endParaRPr lang="en-US" altLang="zh-CN"/>
          </a:p>
        </p:txBody>
      </p:sp>
      <p:pic>
        <p:nvPicPr>
          <p:cNvPr id="2" name="图片 1"/>
          <p:cNvPicPr>
            <a:picLocks noChangeAspect="1"/>
          </p:cNvPicPr>
          <p:nvPr/>
        </p:nvPicPr>
        <p:blipFill>
          <a:blip r:embed="rId2"/>
          <a:stretch>
            <a:fillRect/>
          </a:stretch>
        </p:blipFill>
        <p:spPr>
          <a:xfrm>
            <a:off x="1828801" y="990305"/>
            <a:ext cx="5105400" cy="5835796"/>
          </a:xfrm>
          <a:prstGeom prst="rect">
            <a:avLst/>
          </a:prstGeom>
        </p:spPr>
      </p:pic>
    </p:spTree>
    <p:extLst>
      <p:ext uri="{BB962C8B-B14F-4D97-AF65-F5344CB8AC3E}">
        <p14:creationId xmlns:p14="http://schemas.microsoft.com/office/powerpoint/2010/main" val="93831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234280"/>
            <a:ext cx="8686800" cy="756320"/>
          </a:xfrm>
        </p:spPr>
        <p:txBody>
          <a:bodyPr/>
          <a:lstStyle/>
          <a:p>
            <a:r>
              <a:rPr lang="zh-CN" altLang="en-US" dirty="0">
                <a:latin typeface="+mj-lt"/>
              </a:rPr>
              <a:t>多核系统：资源共享视角</a:t>
            </a:r>
            <a:endParaRPr lang="en-US" dirty="0">
              <a:latin typeface="+mj-lt"/>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36</a:t>
            </a:fld>
            <a:endParaRPr lang="en-US" altLang="zh-CN"/>
          </a:p>
        </p:txBody>
      </p:sp>
      <p:sp>
        <p:nvSpPr>
          <p:cNvPr id="20486" name="TextBox 5"/>
          <p:cNvSpPr txBox="1">
            <a:spLocks noChangeArrowheads="1"/>
          </p:cNvSpPr>
          <p:nvPr/>
        </p:nvSpPr>
        <p:spPr bwMode="auto">
          <a:xfrm>
            <a:off x="688678" y="1108075"/>
            <a:ext cx="2286000" cy="533400"/>
          </a:xfrm>
          <a:prstGeom prst="rect">
            <a:avLst/>
          </a:prstGeom>
          <a:solidFill>
            <a:schemeClr val="bg1"/>
          </a:solidFill>
          <a:ln w="9525">
            <a:noFill/>
            <a:miter lim="800000"/>
            <a:headEnd/>
            <a:tailEnd/>
          </a:ln>
        </p:spPr>
        <p:txBody>
          <a:bodyPr>
            <a:prstTxWarp prst="textNoShape">
              <a:avLst/>
            </a:prstTxWarp>
            <a:spAutoFit/>
          </a:bodyPr>
          <a:lstStyle/>
          <a:p>
            <a:pPr fontAlgn="auto">
              <a:spcBef>
                <a:spcPts val="0"/>
              </a:spcBef>
              <a:spcAft>
                <a:spcPts val="0"/>
              </a:spcAft>
            </a:pPr>
            <a:endParaRPr lang="en-US">
              <a:solidFill>
                <a:srgbClr val="000000"/>
              </a:solidFill>
              <a:latin typeface="Tahoma"/>
            </a:endParaRPr>
          </a:p>
        </p:txBody>
      </p:sp>
      <p:pic>
        <p:nvPicPr>
          <p:cNvPr id="7" name="Picture 6" descr="many-core3.eps"/>
          <p:cNvPicPr>
            <a:picLocks noChangeAspect="1"/>
          </p:cNvPicPr>
          <p:nvPr/>
        </p:nvPicPr>
        <p:blipFill>
          <a:blip r:embed="rId3"/>
          <a:srcRect/>
          <a:stretch>
            <a:fillRect/>
          </a:stretch>
        </p:blipFill>
        <p:spPr bwMode="auto">
          <a:xfrm>
            <a:off x="161925" y="1066800"/>
            <a:ext cx="6146800" cy="4953000"/>
          </a:xfrm>
          <a:prstGeom prst="rect">
            <a:avLst/>
          </a:prstGeom>
          <a:noFill/>
          <a:ln w="9525">
            <a:noFill/>
            <a:miter lim="800000"/>
            <a:headEnd/>
            <a:tailEnd/>
          </a:ln>
        </p:spPr>
      </p:pic>
      <p:pic>
        <p:nvPicPr>
          <p:cNvPr id="8" name="Picture 23" descr="http://i.ehow.com/images/a04/ac/qb/format-hard-drive-xp-800X8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325" y="2676525"/>
            <a:ext cx="2124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1"/>
          <p:cNvSpPr>
            <a:spLocks noChangeShapeType="1"/>
          </p:cNvSpPr>
          <p:nvPr/>
        </p:nvSpPr>
        <p:spPr bwMode="auto">
          <a:xfrm>
            <a:off x="6308725" y="3470304"/>
            <a:ext cx="1044575" cy="0"/>
          </a:xfrm>
          <a:prstGeom prst="line">
            <a:avLst/>
          </a:prstGeom>
          <a:noFill/>
          <a:ln w="38100">
            <a:solidFill>
              <a:srgbClr val="993300"/>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10" name="Text Box 24" descr="90%"/>
          <p:cNvSpPr txBox="1">
            <a:spLocks noChangeArrowheads="1"/>
          </p:cNvSpPr>
          <p:nvPr/>
        </p:nvSpPr>
        <p:spPr bwMode="auto">
          <a:xfrm>
            <a:off x="7028405" y="4396607"/>
            <a:ext cx="981744" cy="618631"/>
          </a:xfrm>
          <a:prstGeom prst="rect">
            <a:avLst/>
          </a:prstGeom>
          <a:noFill/>
          <a:ln w="12700">
            <a:noFill/>
            <a:miter lim="800000"/>
            <a:headEnd/>
            <a:tailEnd/>
          </a:ln>
          <a:effec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fontAlgn="auto" hangingPunct="1">
              <a:spcBef>
                <a:spcPts val="0"/>
              </a:spcBef>
              <a:spcAft>
                <a:spcPts val="0"/>
              </a:spcAft>
            </a:pPr>
            <a:r>
              <a:rPr lang="en-US" sz="1800" dirty="0">
                <a:solidFill>
                  <a:srgbClr val="000000"/>
                </a:solidFill>
                <a:latin typeface="微软雅黑" panose="020B0503020204020204" pitchFamily="34" charset="-122"/>
                <a:ea typeface="微软雅黑" panose="020B0503020204020204" pitchFamily="34" charset="-122"/>
              </a:rPr>
              <a:t>Shared</a:t>
            </a:r>
          </a:p>
          <a:p>
            <a:pPr algn="ctr" eaLnBrk="1" fontAlgn="auto" hangingPunct="1">
              <a:spcBef>
                <a:spcPts val="0"/>
              </a:spcBef>
              <a:spcAft>
                <a:spcPts val="0"/>
              </a:spcAft>
            </a:pPr>
            <a:r>
              <a:rPr lang="en-US" sz="1800" dirty="0">
                <a:solidFill>
                  <a:srgbClr val="000000"/>
                </a:solidFill>
                <a:latin typeface="微软雅黑" panose="020B0503020204020204" pitchFamily="34" charset="-122"/>
                <a:ea typeface="微软雅黑" panose="020B0503020204020204" pitchFamily="34" charset="-122"/>
              </a:rPr>
              <a:t>Storage</a:t>
            </a:r>
          </a:p>
        </p:txBody>
      </p:sp>
    </p:spTree>
    <p:extLst>
      <p:ext uri="{BB962C8B-B14F-4D97-AF65-F5344CB8AC3E}">
        <p14:creationId xmlns:p14="http://schemas.microsoft.com/office/powerpoint/2010/main" val="442707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28600" y="304800"/>
            <a:ext cx="8686800" cy="685800"/>
          </a:xfrm>
        </p:spPr>
        <p:txBody>
          <a:bodyPr/>
          <a:lstStyle/>
          <a:p>
            <a:r>
              <a:rPr lang="zh-CN" altLang="en-US" dirty="0">
                <a:cs typeface="ＭＳ Ｐゴシック" charset="0"/>
              </a:rPr>
              <a:t>多核系统需要</a:t>
            </a:r>
            <a:r>
              <a:rPr lang="en-US" dirty="0">
                <a:cs typeface="ＭＳ Ｐゴシック" charset="0"/>
              </a:rPr>
              <a:t>QoS</a:t>
            </a:r>
            <a:r>
              <a:rPr lang="zh-CN" altLang="en-US" dirty="0">
                <a:cs typeface="ＭＳ Ｐゴシック" charset="0"/>
              </a:rPr>
              <a:t>和共享资源管理</a:t>
            </a:r>
            <a:endParaRPr lang="en-US" dirty="0">
              <a:cs typeface="ＭＳ Ｐゴシック" charset="0"/>
            </a:endParaRPr>
          </a:p>
        </p:txBody>
      </p:sp>
      <p:sp>
        <p:nvSpPr>
          <p:cNvPr id="3" name="Content Placeholder 2"/>
          <p:cNvSpPr>
            <a:spLocks noGrp="1"/>
          </p:cNvSpPr>
          <p:nvPr>
            <p:ph idx="1"/>
          </p:nvPr>
        </p:nvSpPr>
        <p:spPr>
          <a:xfrm>
            <a:off x="457200" y="1115020"/>
            <a:ext cx="8229600" cy="5194300"/>
          </a:xfrm>
        </p:spPr>
        <p:txBody>
          <a:bodyPr/>
          <a:lstStyle/>
          <a:p>
            <a:pPr>
              <a:spcBef>
                <a:spcPts val="0"/>
              </a:spcBef>
              <a:spcAft>
                <a:spcPts val="600"/>
              </a:spcAft>
            </a:pPr>
            <a:r>
              <a:rPr lang="zh-CN" altLang="en-US" sz="2800" dirty="0">
                <a:cs typeface="ＭＳ Ｐゴシック" charset="0"/>
              </a:rPr>
              <a:t>为何性能不可预测 </a:t>
            </a:r>
            <a:r>
              <a:rPr lang="en-US" sz="2800" dirty="0">
                <a:cs typeface="ＭＳ Ｐゴシック" charset="0"/>
              </a:rPr>
              <a:t>(</a:t>
            </a:r>
            <a:r>
              <a:rPr lang="zh-CN" altLang="en-US" sz="2800" dirty="0">
                <a:cs typeface="ＭＳ Ｐゴシック" charset="0"/>
              </a:rPr>
              <a:t>或者缺乏</a:t>
            </a:r>
            <a:r>
              <a:rPr lang="en-US" sz="2800" dirty="0">
                <a:cs typeface="ＭＳ Ｐゴシック" charset="0"/>
              </a:rPr>
              <a:t>QoS) </a:t>
            </a:r>
            <a:r>
              <a:rPr lang="zh-CN" altLang="en-US" sz="2800" dirty="0">
                <a:cs typeface="ＭＳ Ｐゴシック" charset="0"/>
              </a:rPr>
              <a:t>是一个坏的设计</a:t>
            </a:r>
            <a:r>
              <a:rPr lang="en-US" sz="2800" dirty="0">
                <a:cs typeface="ＭＳ Ｐゴシック" charset="0"/>
              </a:rPr>
              <a:t>? </a:t>
            </a:r>
            <a:r>
              <a:rPr lang="zh-CN" altLang="en-US" sz="2800" dirty="0">
                <a:cs typeface="ＭＳ Ｐゴシック" charset="0"/>
              </a:rPr>
              <a:t> </a:t>
            </a:r>
            <a:r>
              <a:rPr lang="en-US" altLang="zh-CN" sz="2800" dirty="0">
                <a:cs typeface="ＭＳ Ｐゴシック" charset="0"/>
              </a:rPr>
              <a:t>(</a:t>
            </a:r>
            <a:r>
              <a:rPr lang="zh-CN" altLang="en-US" sz="2800" dirty="0">
                <a:solidFill>
                  <a:srgbClr val="FF0000"/>
                </a:solidFill>
                <a:cs typeface="ＭＳ Ｐゴシック" charset="0"/>
              </a:rPr>
              <a:t>请思考</a:t>
            </a:r>
            <a:r>
              <a:rPr lang="en-US" altLang="zh-CN" sz="2800" dirty="0">
                <a:solidFill>
                  <a:srgbClr val="FF0000"/>
                </a:solidFill>
                <a:cs typeface="ＭＳ Ｐゴシック" charset="0"/>
              </a:rPr>
              <a:t>!</a:t>
            </a:r>
            <a:r>
              <a:rPr lang="en-US" altLang="zh-CN" sz="2800" dirty="0">
                <a:cs typeface="ＭＳ Ｐゴシック" charset="0"/>
              </a:rPr>
              <a:t>)</a:t>
            </a:r>
            <a:endParaRPr lang="en-US" sz="2800" dirty="0">
              <a:cs typeface="ＭＳ Ｐゴシック" charset="0"/>
            </a:endParaRPr>
          </a:p>
          <a:p>
            <a:pPr>
              <a:spcBef>
                <a:spcPts val="0"/>
              </a:spcBef>
              <a:spcAft>
                <a:spcPts val="600"/>
              </a:spcAft>
            </a:pPr>
            <a:r>
              <a:rPr lang="zh-CN" altLang="en-US" sz="2800" dirty="0">
                <a:cs typeface="ＭＳ Ｐゴシック" charset="0"/>
              </a:rPr>
              <a:t>给程序员造成很多困难</a:t>
            </a:r>
            <a:endParaRPr lang="en-US" altLang="ja-JP"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经过</a:t>
            </a:r>
            <a:r>
              <a:rPr lang="zh-CN" altLang="en-US" kern="1200" dirty="0">
                <a:cs typeface="Calibri" panose="020F0502020204030204" pitchFamily="34" charset="0"/>
              </a:rPr>
              <a:t>精心优化的程序可能获得较差的性能 </a:t>
            </a:r>
            <a:r>
              <a:rPr lang="en-US" kern="1200" dirty="0">
                <a:cs typeface="Calibri" panose="020F0502020204030204" pitchFamily="34" charset="0"/>
              </a:rPr>
              <a:t>(</a:t>
            </a:r>
            <a:r>
              <a:rPr lang="zh-CN" altLang="en-US" kern="1200" dirty="0">
                <a:cs typeface="Calibri" panose="020F0502020204030204" pitchFamily="34" charset="0"/>
              </a:rPr>
              <a:t>且其性能依赖</a:t>
            </a:r>
            <a:r>
              <a:rPr lang="en-US" altLang="zh-CN" kern="1200" dirty="0">
                <a:cs typeface="Calibri" panose="020F0502020204030204" pitchFamily="34" charset="0"/>
              </a:rPr>
              <a:t>co-runner</a:t>
            </a:r>
            <a:r>
              <a:rPr lang="zh-CN" altLang="en-US" kern="1200" dirty="0">
                <a:cs typeface="Calibri" panose="020F0502020204030204" pitchFamily="34" charset="0"/>
              </a:rPr>
              <a:t>的特征</a:t>
            </a:r>
            <a:r>
              <a:rPr lang="en-US" kern="1200" dirty="0">
                <a:cs typeface="Calibri" panose="020F0502020204030204" pitchFamily="34" charset="0"/>
              </a:rPr>
              <a:t>)</a:t>
            </a:r>
          </a:p>
          <a:p>
            <a:pPr>
              <a:spcBef>
                <a:spcPts val="0"/>
              </a:spcBef>
              <a:spcAft>
                <a:spcPts val="600"/>
              </a:spcAft>
            </a:pPr>
            <a:r>
              <a:rPr lang="zh-CN" altLang="en-US" sz="2800" dirty="0">
                <a:cs typeface="ＭＳ Ｐゴシック" charset="0"/>
              </a:rPr>
              <a:t>造成用户不满意</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系统中的</a:t>
            </a:r>
            <a:r>
              <a:rPr lang="zh-CN" altLang="en-US" kern="1200" dirty="0" smtClean="0">
                <a:cs typeface="Calibri" panose="020F0502020204030204" pitchFamily="34" charset="0"/>
              </a:rPr>
              <a:t>重要程序</a:t>
            </a:r>
            <a:r>
              <a:rPr lang="zh-CN" altLang="en-US" kern="1200" dirty="0">
                <a:cs typeface="Calibri" panose="020F0502020204030204" pitchFamily="34" charset="0"/>
              </a:rPr>
              <a:t>可能因迟迟获取不了资源而饥饿</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使得系统管理困难</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当共享的硬件资源不可控时，如何确保</a:t>
            </a:r>
            <a:r>
              <a:rPr lang="en-US" altLang="zh-CN" kern="1200" dirty="0">
                <a:cs typeface="Calibri" panose="020F0502020204030204" pitchFamily="34" charset="0"/>
              </a:rPr>
              <a:t>SLA (Service Level Agreement)</a:t>
            </a:r>
            <a:r>
              <a:rPr lang="en-US" kern="1200" dirty="0">
                <a:cs typeface="Calibri" panose="020F0502020204030204" pitchFamily="34" charset="0"/>
              </a:rPr>
              <a:t> ?</a:t>
            </a: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37</a:t>
            </a:fld>
            <a:endParaRPr lang="en-US" altLang="zh-CN"/>
          </a:p>
        </p:txBody>
      </p:sp>
    </p:spTree>
    <p:extLst>
      <p:ext uri="{BB962C8B-B14F-4D97-AF65-F5344CB8AC3E}">
        <p14:creationId xmlns:p14="http://schemas.microsoft.com/office/powerpoint/2010/main" val="191528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152400"/>
            <a:ext cx="8229600" cy="715962"/>
          </a:xfrm>
        </p:spPr>
        <p:txBody>
          <a:bodyPr/>
          <a:lstStyle/>
          <a:p>
            <a:r>
              <a:rPr lang="zh-CN" altLang="en-US" dirty="0">
                <a:cs typeface="ＭＳ Ｐゴシック" charset="0"/>
              </a:rPr>
              <a:t>常见的共享硬件资源</a:t>
            </a:r>
            <a:endParaRPr lang="en-US" dirty="0">
              <a:cs typeface="ＭＳ Ｐゴシック" charset="0"/>
            </a:endParaRPr>
          </a:p>
        </p:txBody>
      </p:sp>
      <p:sp>
        <p:nvSpPr>
          <p:cNvPr id="26626" name="Content Placeholder 2"/>
          <p:cNvSpPr>
            <a:spLocks noGrp="1"/>
          </p:cNvSpPr>
          <p:nvPr>
            <p:ph idx="1"/>
          </p:nvPr>
        </p:nvSpPr>
        <p:spPr>
          <a:xfrm>
            <a:off x="457200" y="1082080"/>
            <a:ext cx="8229600" cy="5471120"/>
          </a:xfrm>
        </p:spPr>
        <p:txBody>
          <a:bodyPr/>
          <a:lstStyle/>
          <a:p>
            <a:pPr>
              <a:spcBef>
                <a:spcPts val="0"/>
              </a:spcBef>
              <a:spcAft>
                <a:spcPts val="600"/>
              </a:spcAft>
            </a:pPr>
            <a:r>
              <a:rPr lang="en-US" sz="2800" dirty="0">
                <a:cs typeface="ＭＳ Ｐゴシック" charset="0"/>
              </a:rPr>
              <a:t>Memory subsystem (</a:t>
            </a:r>
            <a:r>
              <a:rPr lang="zh-CN" altLang="en-US" sz="2800" dirty="0">
                <a:cs typeface="ＭＳ Ｐゴシック" charset="0"/>
              </a:rPr>
              <a:t>多线程和多核系统</a:t>
            </a:r>
            <a:r>
              <a:rPr lang="en-US" sz="2800" dirty="0">
                <a:cs typeface="ＭＳ Ｐゴシック"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Non-private caches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Interconnects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Memory controllers, buses, banks</a:t>
            </a:r>
          </a:p>
          <a:p>
            <a:pPr>
              <a:spcBef>
                <a:spcPts val="0"/>
              </a:spcBef>
              <a:spcAft>
                <a:spcPts val="600"/>
              </a:spcAft>
            </a:pPr>
            <a:r>
              <a:rPr lang="en-US" sz="2800" dirty="0">
                <a:cs typeface="ＭＳ Ｐゴシック" charset="0"/>
              </a:rPr>
              <a:t>I/O subsystem (</a:t>
            </a:r>
            <a:r>
              <a:rPr lang="zh-CN" altLang="en-US" sz="2800" dirty="0">
                <a:cs typeface="ＭＳ Ｐゴシック" charset="0"/>
              </a:rPr>
              <a:t>多线程和多核系统</a:t>
            </a:r>
            <a:r>
              <a:rPr lang="en-US" sz="2800" dirty="0">
                <a:cs typeface="ＭＳ Ｐゴシック"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I/O, DMA controllers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Ethernet controllers</a:t>
            </a:r>
          </a:p>
          <a:p>
            <a:pPr>
              <a:spcBef>
                <a:spcPts val="0"/>
              </a:spcBef>
              <a:spcAft>
                <a:spcPts val="600"/>
              </a:spcAft>
            </a:pPr>
            <a:r>
              <a:rPr lang="en-US" sz="2800" dirty="0">
                <a:cs typeface="ＭＳ Ｐゴシック" charset="0"/>
              </a:rPr>
              <a:t>Processor (</a:t>
            </a:r>
            <a:r>
              <a:rPr lang="zh-CN" altLang="en-US" sz="2800" dirty="0">
                <a:cs typeface="ＭＳ Ｐゴシック" charset="0"/>
              </a:rPr>
              <a:t>多线程系统</a:t>
            </a:r>
            <a:r>
              <a:rPr lang="en-US" sz="2800" dirty="0">
                <a:cs typeface="ＭＳ Ｐゴシック"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Pipeline resources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L1 caches</a:t>
            </a:r>
          </a:p>
          <a:p>
            <a:pPr lvl="1">
              <a:spcBef>
                <a:spcPts val="0"/>
              </a:spcBef>
              <a:spcAft>
                <a:spcPts val="600"/>
              </a:spcAft>
            </a:pPr>
            <a:endParaRPr lang="en-US" dirty="0"/>
          </a:p>
          <a:p>
            <a:pPr lvl="1">
              <a:spcBef>
                <a:spcPts val="0"/>
              </a:spcBef>
              <a:spcAft>
                <a:spcPts val="600"/>
              </a:spcAft>
            </a:pP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38</a:t>
            </a:fld>
            <a:endParaRPr lang="en-US" altLang="zh-CN"/>
          </a:p>
        </p:txBody>
      </p:sp>
    </p:spTree>
    <p:extLst>
      <p:ext uri="{BB962C8B-B14F-4D97-AF65-F5344CB8AC3E}">
        <p14:creationId xmlns:p14="http://schemas.microsoft.com/office/powerpoint/2010/main" val="3384443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0" y="0"/>
            <a:ext cx="9143999"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虚拟存储器</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457200" y="238869"/>
            <a:ext cx="8229600" cy="751731"/>
          </a:xfrm>
        </p:spPr>
        <p:txBody>
          <a:bodyPr/>
          <a:lstStyle/>
          <a:p>
            <a:r>
              <a:rPr lang="en-US" dirty="0">
                <a:latin typeface="+mj-lt"/>
              </a:rPr>
              <a:t>Victim Cache: </a:t>
            </a:r>
            <a:r>
              <a:rPr lang="zh-CN" altLang="en-US" dirty="0">
                <a:latin typeface="+mj-lt"/>
              </a:rPr>
              <a:t>减少冲突失效</a:t>
            </a:r>
            <a:endParaRPr lang="en-US" dirty="0">
              <a:latin typeface="+mj-lt"/>
            </a:endParaRPr>
          </a:p>
        </p:txBody>
      </p:sp>
      <p:sp>
        <p:nvSpPr>
          <p:cNvPr id="3" name="Content Placeholder 2"/>
          <p:cNvSpPr>
            <a:spLocks noGrp="1"/>
          </p:cNvSpPr>
          <p:nvPr>
            <p:ph idx="1"/>
          </p:nvPr>
        </p:nvSpPr>
        <p:spPr>
          <a:xfrm>
            <a:off x="457200" y="996950"/>
            <a:ext cx="8229600" cy="5744418"/>
          </a:xfrm>
        </p:spPr>
        <p:txBody>
          <a:bodyPr/>
          <a:lstStyle/>
          <a:p>
            <a:pPr>
              <a:spcBef>
                <a:spcPts val="0"/>
              </a:spcBef>
              <a:spcAft>
                <a:spcPts val="600"/>
              </a:spcAft>
            </a:pPr>
            <a:endParaRPr lang="en-US" dirty="0"/>
          </a:p>
          <a:p>
            <a:pPr>
              <a:spcBef>
                <a:spcPts val="0"/>
              </a:spcBef>
              <a:spcAft>
                <a:spcPts val="600"/>
              </a:spcAft>
            </a:pPr>
            <a:endParaRPr lang="en-US" dirty="0"/>
          </a:p>
          <a:p>
            <a:pPr>
              <a:spcBef>
                <a:spcPts val="0"/>
              </a:spcBef>
              <a:spcAft>
                <a:spcPts val="600"/>
              </a:spcAft>
            </a:pPr>
            <a:endParaRPr lang="en-US" dirty="0"/>
          </a:p>
          <a:p>
            <a:pPr marL="0" indent="0">
              <a:spcBef>
                <a:spcPts val="0"/>
              </a:spcBef>
              <a:spcAft>
                <a:spcPts val="600"/>
              </a:spcAft>
              <a:buClr>
                <a:srgbClr val="CC9900"/>
              </a:buClr>
              <a:buNone/>
            </a:pPr>
            <a:endParaRPr lang="en-US" sz="1800" dirty="0">
              <a:solidFill>
                <a:srgbClr val="000000"/>
              </a:solidFill>
            </a:endParaRPr>
          </a:p>
          <a:p>
            <a:pPr marL="628650" lvl="1" indent="-265113" defTabSz="912813">
              <a:spcBef>
                <a:spcPts val="0"/>
              </a:spcBef>
              <a:spcAft>
                <a:spcPts val="600"/>
              </a:spcAft>
              <a:buClr>
                <a:schemeClr val="tx1"/>
              </a:buClr>
              <a:buFont typeface="Tahoma" panose="020B0604030504040204" pitchFamily="34" charset="0"/>
              <a:buChar char="−"/>
              <a:defRPr/>
            </a:pPr>
            <a:r>
              <a:rPr lang="en-US" sz="2400" dirty="0" err="1">
                <a:solidFill>
                  <a:schemeClr val="tx1">
                    <a:lumMod val="95000"/>
                    <a:lumOff val="5000"/>
                  </a:schemeClr>
                </a:solidFill>
              </a:rPr>
              <a:t>Jouppi</a:t>
            </a:r>
            <a:r>
              <a:rPr lang="en-US" sz="2400" dirty="0">
                <a:solidFill>
                  <a:schemeClr val="tx1">
                    <a:lumMod val="95000"/>
                    <a:lumOff val="5000"/>
                  </a:schemeClr>
                </a:solidFill>
              </a:rPr>
              <a:t>, </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Improving Direct-Mapped Cache Performance by the Addition of a Small Fully-Associative Cache and </a:t>
            </a:r>
            <a:r>
              <a:rPr lang="en-US" altLang="ja-JP" sz="2400" dirty="0" err="1">
                <a:solidFill>
                  <a:schemeClr val="tx1">
                    <a:lumMod val="95000"/>
                    <a:lumOff val="5000"/>
                  </a:schemeClr>
                </a:solidFill>
              </a:rPr>
              <a:t>Prefetch</a:t>
            </a:r>
            <a:r>
              <a:rPr lang="en-US" altLang="ja-JP" sz="2400" dirty="0">
                <a:solidFill>
                  <a:schemeClr val="tx1">
                    <a:lumMod val="95000"/>
                    <a:lumOff val="5000"/>
                  </a:schemeClr>
                </a:solidFill>
              </a:rPr>
              <a:t> Buffers,</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 ISCA 1990. </a:t>
            </a:r>
            <a:endParaRPr lang="en-US" altLang="ja-JP" sz="2400" dirty="0" smtClean="0">
              <a:solidFill>
                <a:schemeClr val="tx1">
                  <a:lumMod val="95000"/>
                  <a:lumOff val="5000"/>
                </a:schemeClr>
              </a:solidFill>
            </a:endParaRP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smtClean="0">
                <a:cs typeface="Calibri" panose="020F0502020204030204" pitchFamily="34" charset="0"/>
              </a:rPr>
              <a:t>ISCA </a:t>
            </a:r>
            <a:r>
              <a:rPr lang="en-US" altLang="zh-CN" kern="1200" dirty="0">
                <a:cs typeface="Calibri" panose="020F0502020204030204" pitchFamily="34" charset="0"/>
              </a:rPr>
              <a:t>25</a:t>
            </a:r>
            <a:r>
              <a:rPr lang="zh-CN" altLang="en-US" kern="1200" dirty="0">
                <a:cs typeface="Calibri" panose="020F0502020204030204" pitchFamily="34" charset="0"/>
              </a:rPr>
              <a:t>周年经典论文之一，建议课下阅读。</a:t>
            </a:r>
            <a:endParaRPr lang="en-US" altLang="zh-CN" kern="1200" dirty="0">
              <a:cs typeface="Calibri" panose="020F0502020204030204" pitchFamily="34" charset="0"/>
            </a:endParaRPr>
          </a:p>
          <a:p>
            <a:pPr>
              <a:spcBef>
                <a:spcPts val="0"/>
              </a:spcBef>
              <a:spcAft>
                <a:spcPts val="600"/>
              </a:spcAft>
            </a:pPr>
            <a:r>
              <a:rPr lang="zh-CN" altLang="en-US" sz="2400" b="1" dirty="0" smtClean="0"/>
              <a:t>想法</a:t>
            </a:r>
            <a:r>
              <a:rPr lang="zh-CN" altLang="en-US" sz="2400" b="1" dirty="0"/>
              <a:t>：</a:t>
            </a:r>
            <a:r>
              <a:rPr lang="zh-CN" altLang="en-US" sz="2400" dirty="0">
                <a:solidFill>
                  <a:schemeClr val="tx1">
                    <a:lumMod val="95000"/>
                    <a:lumOff val="5000"/>
                  </a:schemeClr>
                </a:solidFill>
              </a:rPr>
              <a:t>使用一个小的全相联的缓冲 </a:t>
            </a:r>
            <a:r>
              <a:rPr lang="en-US" sz="2400" dirty="0">
                <a:solidFill>
                  <a:schemeClr val="tx1">
                    <a:lumMod val="95000"/>
                    <a:lumOff val="5000"/>
                  </a:schemeClr>
                </a:solidFill>
              </a:rPr>
              <a:t>(victim cache) </a:t>
            </a:r>
            <a:r>
              <a:rPr lang="zh-CN" altLang="en-US" sz="2400" dirty="0">
                <a:solidFill>
                  <a:schemeClr val="tx1">
                    <a:lumMod val="95000"/>
                    <a:lumOff val="5000"/>
                  </a:schemeClr>
                </a:solidFill>
              </a:rPr>
              <a:t>来保存被替换出去的</a:t>
            </a:r>
            <a:r>
              <a:rPr lang="en-US" altLang="zh-CN" sz="2400" dirty="0">
                <a:solidFill>
                  <a:schemeClr val="tx1">
                    <a:lumMod val="95000"/>
                    <a:lumOff val="5000"/>
                  </a:schemeClr>
                </a:solidFill>
              </a:rPr>
              <a:t>block</a:t>
            </a:r>
            <a:endParaRPr lang="en-US" sz="1900" dirty="0"/>
          </a:p>
          <a:p>
            <a:pPr lvl="1">
              <a:spcBef>
                <a:spcPts val="0"/>
              </a:spcBef>
              <a:spcAft>
                <a:spcPts val="600"/>
              </a:spcAft>
              <a:buFont typeface="Wingdings" charset="0"/>
              <a:buNone/>
            </a:pPr>
            <a:r>
              <a:rPr lang="en-US" sz="1900" dirty="0"/>
              <a:t>+ </a:t>
            </a:r>
            <a:r>
              <a:rPr lang="zh-CN" altLang="en-US" sz="1900" dirty="0"/>
              <a:t>可以消除映射到同一个</a:t>
            </a:r>
            <a:r>
              <a:rPr lang="en-US" altLang="zh-CN" sz="1900" dirty="0"/>
              <a:t>Set</a:t>
            </a:r>
            <a:r>
              <a:rPr lang="zh-CN" altLang="en-US" sz="1900" dirty="0"/>
              <a:t>里的多个</a:t>
            </a:r>
            <a:r>
              <a:rPr lang="en-US" altLang="zh-CN" sz="1900" dirty="0"/>
              <a:t>block</a:t>
            </a:r>
            <a:r>
              <a:rPr lang="zh-CN" altLang="en-US" sz="1900" dirty="0"/>
              <a:t>形成的乒乓效应</a:t>
            </a:r>
            <a:endParaRPr lang="en-US" sz="1900" dirty="0"/>
          </a:p>
          <a:p>
            <a:pPr lvl="1">
              <a:spcBef>
                <a:spcPts val="0"/>
              </a:spcBef>
              <a:spcAft>
                <a:spcPts val="600"/>
              </a:spcAft>
              <a:buFont typeface="Wingdings" charset="0"/>
              <a:buNone/>
            </a:pPr>
            <a:r>
              <a:rPr lang="en-US" altLang="zh-CN" sz="1900" dirty="0"/>
              <a:t>- </a:t>
            </a:r>
            <a:r>
              <a:rPr lang="en-US" sz="1900" dirty="0"/>
              <a:t> </a:t>
            </a:r>
            <a:r>
              <a:rPr lang="zh-CN" altLang="en-US" sz="1900" dirty="0"/>
              <a:t>如果与</a:t>
            </a:r>
            <a:r>
              <a:rPr lang="en-US" altLang="zh-CN" sz="1900" dirty="0" err="1"/>
              <a:t>L2</a:t>
            </a:r>
            <a:r>
              <a:rPr lang="zh-CN" altLang="en-US" sz="1900" dirty="0"/>
              <a:t>顺序访问，有可能增加缺失时的延迟</a:t>
            </a:r>
            <a:r>
              <a:rPr lang="en-US" sz="1900" dirty="0"/>
              <a:t>;</a:t>
            </a:r>
          </a:p>
          <a:p>
            <a:pPr lvl="1">
              <a:spcBef>
                <a:spcPts val="0"/>
              </a:spcBef>
              <a:spcAft>
                <a:spcPts val="600"/>
              </a:spcAft>
              <a:buFont typeface="Wingdings" charset="0"/>
              <a:buNone/>
            </a:pPr>
            <a:r>
              <a:rPr lang="en-US" altLang="zh-CN" sz="1900" dirty="0"/>
              <a:t>-  </a:t>
            </a:r>
            <a:r>
              <a:rPr lang="zh-CN" altLang="en-US" sz="1900" dirty="0"/>
              <a:t>增加了设计的复杂度</a:t>
            </a:r>
            <a:endParaRPr lang="en-US" sz="1900" dirty="0"/>
          </a:p>
        </p:txBody>
      </p:sp>
      <p:sp>
        <p:nvSpPr>
          <p:cNvPr id="5" name="灯片编号占位符 4"/>
          <p:cNvSpPr>
            <a:spLocks noGrp="1"/>
          </p:cNvSpPr>
          <p:nvPr>
            <p:ph type="sldNum" sz="quarter" idx="12"/>
          </p:nvPr>
        </p:nvSpPr>
        <p:spPr/>
        <p:txBody>
          <a:bodyPr/>
          <a:lstStyle/>
          <a:p>
            <a:pPr>
              <a:defRPr/>
            </a:pPr>
            <a:fld id="{4D61D28F-70AE-4570-A6CA-7CE9CC809164}" type="slidenum">
              <a:rPr lang="en-US" altLang="zh-CN" smtClean="0"/>
              <a:pPr>
                <a:defRPr/>
              </a:pPr>
              <a:t>4</a:t>
            </a:fld>
            <a:endParaRPr lang="en-US" altLang="zh-CN"/>
          </a:p>
        </p:txBody>
      </p:sp>
      <p:sp>
        <p:nvSpPr>
          <p:cNvPr id="89092" name="Rectangle 4"/>
          <p:cNvSpPr>
            <a:spLocks noChangeArrowheads="1"/>
          </p:cNvSpPr>
          <p:nvPr/>
        </p:nvSpPr>
        <p:spPr bwMode="auto">
          <a:xfrm>
            <a:off x="1371600" y="1052736"/>
            <a:ext cx="115887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3" name="TextBox 5"/>
          <p:cNvSpPr txBox="1">
            <a:spLocks noChangeArrowheads="1"/>
          </p:cNvSpPr>
          <p:nvPr/>
        </p:nvSpPr>
        <p:spPr bwMode="auto">
          <a:xfrm>
            <a:off x="1417638" y="1432149"/>
            <a:ext cx="104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FF0000"/>
                </a:solidFill>
                <a:cs typeface="Arial" charset="0"/>
              </a:rPr>
              <a:t>Direct Mapped </a:t>
            </a:r>
            <a:r>
              <a:rPr lang="en-US" sz="1600" dirty="0">
                <a:solidFill>
                  <a:srgbClr val="000000"/>
                </a:solidFill>
                <a:cs typeface="Arial" charset="0"/>
              </a:rPr>
              <a:t>Cache</a:t>
            </a:r>
          </a:p>
        </p:txBody>
      </p:sp>
      <p:sp>
        <p:nvSpPr>
          <p:cNvPr id="89094" name="Rectangle 6"/>
          <p:cNvSpPr>
            <a:spLocks noChangeArrowheads="1"/>
          </p:cNvSpPr>
          <p:nvPr/>
        </p:nvSpPr>
        <p:spPr bwMode="auto">
          <a:xfrm>
            <a:off x="3241675" y="1652811"/>
            <a:ext cx="877888" cy="3794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5" name="Rectangle 7"/>
          <p:cNvSpPr>
            <a:spLocks noChangeArrowheads="1"/>
          </p:cNvSpPr>
          <p:nvPr/>
        </p:nvSpPr>
        <p:spPr bwMode="auto">
          <a:xfrm>
            <a:off x="5154613" y="1052736"/>
            <a:ext cx="162242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6" name="TextBox 8"/>
          <p:cNvSpPr txBox="1">
            <a:spLocks noChangeArrowheads="1"/>
          </p:cNvSpPr>
          <p:nvPr/>
        </p:nvSpPr>
        <p:spPr bwMode="auto">
          <a:xfrm>
            <a:off x="5200650" y="1579786"/>
            <a:ext cx="1466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Next Level</a:t>
            </a:r>
          </a:p>
          <a:p>
            <a:pPr algn="ctr" eaLnBrk="1" hangingPunct="1"/>
            <a:r>
              <a:rPr lang="en-US" sz="1600">
                <a:solidFill>
                  <a:srgbClr val="000000"/>
                </a:solidFill>
                <a:cs typeface="Arial" charset="0"/>
              </a:rPr>
              <a:t>Cache</a:t>
            </a:r>
          </a:p>
        </p:txBody>
      </p:sp>
      <p:cxnSp>
        <p:nvCxnSpPr>
          <p:cNvPr id="89097" name="Straight Arrow Connector 10"/>
          <p:cNvCxnSpPr>
            <a:cxnSpLocks noChangeShapeType="1"/>
            <a:endCxn id="89094" idx="1"/>
          </p:cNvCxnSpPr>
          <p:nvPr/>
        </p:nvCxnSpPr>
        <p:spPr bwMode="auto">
          <a:xfrm>
            <a:off x="2530475" y="1841724"/>
            <a:ext cx="711200" cy="158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89098" name="Straight Arrow Connector 13"/>
          <p:cNvCxnSpPr>
            <a:cxnSpLocks noChangeShapeType="1"/>
          </p:cNvCxnSpPr>
          <p:nvPr/>
        </p:nvCxnSpPr>
        <p:spPr bwMode="auto">
          <a:xfrm>
            <a:off x="2530475" y="2262411"/>
            <a:ext cx="2624138"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89099" name="TextBox 15"/>
          <p:cNvSpPr txBox="1">
            <a:spLocks noChangeArrowheads="1"/>
          </p:cNvSpPr>
          <p:nvPr/>
        </p:nvSpPr>
        <p:spPr bwMode="auto">
          <a:xfrm>
            <a:off x="3159125" y="1108299"/>
            <a:ext cx="1047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Victim cache</a:t>
            </a:r>
          </a:p>
        </p:txBody>
      </p:sp>
      <p:pic>
        <p:nvPicPr>
          <p:cNvPr id="6" name="图片 5">
            <a:extLst>
              <a:ext uri="{FF2B5EF4-FFF2-40B4-BE49-F238E27FC236}">
                <a16:creationId xmlns:a16="http://schemas.microsoft.com/office/drawing/2014/main" id="{EBFEE738-F3C0-4ECF-8962-07AC97ADD80D}"/>
              </a:ext>
            </a:extLst>
          </p:cNvPr>
          <p:cNvPicPr>
            <a:picLocks noChangeAspect="1"/>
          </p:cNvPicPr>
          <p:nvPr/>
        </p:nvPicPr>
        <p:blipFill>
          <a:blip r:embed="rId3"/>
          <a:stretch>
            <a:fillRect/>
          </a:stretch>
        </p:blipFill>
        <p:spPr>
          <a:xfrm>
            <a:off x="457200" y="956518"/>
            <a:ext cx="8229600" cy="1933791"/>
          </a:xfrm>
          <a:prstGeom prst="rect">
            <a:avLst/>
          </a:prstGeom>
        </p:spPr>
      </p:pic>
    </p:spTree>
    <p:extLst>
      <p:ext uri="{BB962C8B-B14F-4D97-AF65-F5344CB8AC3E}">
        <p14:creationId xmlns:p14="http://schemas.microsoft.com/office/powerpoint/2010/main" val="2497534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457200" y="270520"/>
            <a:ext cx="8229600" cy="720080"/>
          </a:xfrm>
        </p:spPr>
        <p:txBody>
          <a:bodyPr/>
          <a:lstStyle/>
          <a:p>
            <a:r>
              <a:rPr lang="en-US" dirty="0">
                <a:latin typeface="+mj-lt"/>
              </a:rPr>
              <a:t>Hashing and Pseudo-Associativity</a:t>
            </a:r>
          </a:p>
        </p:txBody>
      </p:sp>
      <p:sp>
        <p:nvSpPr>
          <p:cNvPr id="3" name="Content Placeholder 2"/>
          <p:cNvSpPr>
            <a:spLocks noGrp="1"/>
          </p:cNvSpPr>
          <p:nvPr>
            <p:ph idx="1"/>
          </p:nvPr>
        </p:nvSpPr>
        <p:spPr>
          <a:xfrm>
            <a:off x="457200" y="996950"/>
            <a:ext cx="8229600" cy="5528394"/>
          </a:xfrm>
        </p:spPr>
        <p:txBody>
          <a:bodyPr/>
          <a:lstStyle/>
          <a:p>
            <a:r>
              <a:rPr lang="en-US" sz="2800" dirty="0"/>
              <a:t>Hashing: </a:t>
            </a:r>
            <a:r>
              <a:rPr lang="zh-CN" altLang="en-US" sz="2800" dirty="0"/>
              <a:t>使用</a:t>
            </a:r>
            <a:r>
              <a:rPr lang="zh-CN" altLang="en-US" sz="2800" b="1" dirty="0"/>
              <a:t>更加离散的索引函数</a:t>
            </a:r>
            <a:r>
              <a:rPr lang="en-US" altLang="ja-JP" sz="2800" b="1" dirty="0"/>
              <a:t>  </a:t>
            </a:r>
          </a:p>
          <a:p>
            <a:pPr lvl="1">
              <a:buFont typeface="Wingdings" charset="0"/>
              <a:buNone/>
            </a:pPr>
            <a:r>
              <a:rPr lang="en-US" dirty="0"/>
              <a:t>+ </a:t>
            </a:r>
            <a:r>
              <a:rPr lang="zh-CN" altLang="en-US" sz="2400" dirty="0"/>
              <a:t>能够减少冲突缺失</a:t>
            </a:r>
            <a:endParaRPr lang="en-US" sz="2400" dirty="0"/>
          </a:p>
          <a:p>
            <a:pPr lvl="2"/>
            <a:r>
              <a:rPr lang="zh-CN" altLang="en-US" sz="2000" dirty="0"/>
              <a:t>通过将访问的</a:t>
            </a:r>
            <a:r>
              <a:rPr lang="en-US" altLang="zh-CN" sz="2000" dirty="0"/>
              <a:t>block</a:t>
            </a:r>
            <a:r>
              <a:rPr lang="en-US" sz="2000" dirty="0"/>
              <a:t>s</a:t>
            </a:r>
            <a:r>
              <a:rPr lang="zh-CN" altLang="en-US" sz="2000" dirty="0"/>
              <a:t>更加均匀地分布到</a:t>
            </a:r>
            <a:r>
              <a:rPr lang="en-US" altLang="zh-CN" sz="2000" dirty="0"/>
              <a:t>sets</a:t>
            </a:r>
            <a:r>
              <a:rPr lang="zh-CN" altLang="en-US" sz="2000" dirty="0"/>
              <a:t>里面</a:t>
            </a:r>
            <a:endParaRPr lang="en-US" sz="2000" dirty="0"/>
          </a:p>
          <a:p>
            <a:pPr lvl="1">
              <a:buFont typeface="Wingdings" charset="0"/>
              <a:buNone/>
            </a:pPr>
            <a:r>
              <a:rPr lang="en-US" dirty="0"/>
              <a:t>-  </a:t>
            </a:r>
            <a:r>
              <a:rPr lang="zh-CN" altLang="en-US" sz="2400" dirty="0"/>
              <a:t>哈希的计算更复杂：可能会延长关键路径</a:t>
            </a:r>
            <a:endParaRPr lang="en-US" dirty="0"/>
          </a:p>
          <a:p>
            <a:r>
              <a:rPr lang="en-US" sz="2800" dirty="0"/>
              <a:t>Pseudo-associativity:</a:t>
            </a:r>
            <a:endParaRPr lang="en-US" altLang="ja-JP"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将缓存组里的每个</a:t>
            </a:r>
            <a:r>
              <a:rPr lang="en-US" altLang="zh-CN" kern="1200" dirty="0">
                <a:cs typeface="Calibri" panose="020F0502020204030204" pitchFamily="34" charset="0"/>
              </a:rPr>
              <a:t>“way” </a:t>
            </a:r>
            <a:r>
              <a:rPr lang="zh-CN" altLang="en-US" kern="1200" dirty="0">
                <a:cs typeface="Calibri" panose="020F0502020204030204" pitchFamily="34" charset="0"/>
              </a:rPr>
              <a:t>看作一个直接相联缓存</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按顺序搜索各个</a:t>
            </a:r>
            <a:r>
              <a:rPr lang="en-US" altLang="zh-CN" kern="1200" dirty="0">
                <a:cs typeface="Calibri" panose="020F0502020204030204" pitchFamily="34" charset="0"/>
              </a:rPr>
              <a:t>way:</a:t>
            </a:r>
          </a:p>
          <a:p>
            <a:pPr lvl="2">
              <a:buFont typeface="Arial" panose="020B0604020202020204" pitchFamily="34" charset="0"/>
              <a:buChar char="•"/>
            </a:pPr>
            <a:r>
              <a:rPr lang="zh-CN" altLang="en-US" sz="2000" dirty="0"/>
              <a:t>当命中第</a:t>
            </a:r>
            <a:r>
              <a:rPr lang="en-US" altLang="zh-CN" sz="2000" dirty="0"/>
              <a:t>k</a:t>
            </a:r>
            <a:r>
              <a:rPr lang="zh-CN" altLang="en-US" sz="2000" dirty="0"/>
              <a:t>个</a:t>
            </a:r>
            <a:r>
              <a:rPr lang="en-US" altLang="zh-CN" sz="2000" dirty="0"/>
              <a:t>way</a:t>
            </a:r>
            <a:r>
              <a:rPr lang="zh-CN" altLang="en-US" sz="2000" dirty="0"/>
              <a:t>时，该</a:t>
            </a:r>
            <a:r>
              <a:rPr lang="en-US" altLang="zh-CN" sz="2000" dirty="0"/>
              <a:t>way</a:t>
            </a:r>
            <a:r>
              <a:rPr lang="zh-CN" altLang="en-US" sz="2000" dirty="0"/>
              <a:t>会被提升到第</a:t>
            </a:r>
            <a:r>
              <a:rPr lang="en-US" altLang="zh-CN" sz="2000" dirty="0"/>
              <a:t>1</a:t>
            </a:r>
            <a:r>
              <a:rPr lang="zh-CN" altLang="en-US" sz="2000" dirty="0"/>
              <a:t>的位置；原来的第</a:t>
            </a:r>
            <a:r>
              <a:rPr lang="en-US" altLang="zh-CN" sz="2000" dirty="0"/>
              <a:t>1</a:t>
            </a:r>
            <a:r>
              <a:rPr lang="zh-CN" altLang="en-US" sz="2000" dirty="0"/>
              <a:t>到</a:t>
            </a:r>
            <a:r>
              <a:rPr lang="en-US" altLang="zh-CN" sz="2000" dirty="0"/>
              <a:t>k-1</a:t>
            </a:r>
            <a:r>
              <a:rPr lang="zh-CN" altLang="en-US" sz="2000" dirty="0"/>
              <a:t>会被降低</a:t>
            </a:r>
            <a:r>
              <a:rPr lang="en-US" altLang="zh-CN" sz="2000" dirty="0"/>
              <a:t>1</a:t>
            </a:r>
            <a:r>
              <a:rPr lang="zh-CN" altLang="en-US" sz="2000" dirty="0"/>
              <a:t>个位置。</a:t>
            </a:r>
            <a:endParaRPr lang="en-US" altLang="zh-CN" sz="2000" dirty="0"/>
          </a:p>
          <a:p>
            <a:pPr lvl="2">
              <a:buFont typeface="Arial" panose="020B0604020202020204" pitchFamily="34" charset="0"/>
              <a:buChar char="•"/>
            </a:pPr>
            <a:r>
              <a:rPr lang="zh-CN" altLang="en-US" sz="2000" dirty="0"/>
              <a:t>当发生缺失时，新加入的</a:t>
            </a:r>
            <a:r>
              <a:rPr lang="en-US" altLang="zh-CN" sz="2000" dirty="0"/>
              <a:t>block</a:t>
            </a:r>
            <a:r>
              <a:rPr lang="zh-CN" altLang="en-US" sz="2000" dirty="0"/>
              <a:t>放到第</a:t>
            </a:r>
            <a:r>
              <a:rPr lang="en-US" altLang="zh-CN" sz="2000" dirty="0"/>
              <a:t>1</a:t>
            </a:r>
            <a:r>
              <a:rPr lang="zh-CN" altLang="en-US" sz="2000" dirty="0"/>
              <a:t>个</a:t>
            </a:r>
            <a:r>
              <a:rPr lang="en-US" altLang="zh-CN" sz="2000" dirty="0"/>
              <a:t>way</a:t>
            </a:r>
            <a:r>
              <a:rPr lang="zh-CN" altLang="en-US" sz="2000" dirty="0"/>
              <a:t>；第</a:t>
            </a:r>
            <a:r>
              <a:rPr lang="en-US" altLang="zh-CN" sz="2000" dirty="0"/>
              <a:t>n</a:t>
            </a:r>
            <a:r>
              <a:rPr lang="zh-CN" altLang="en-US" sz="2000" dirty="0"/>
              <a:t>个</a:t>
            </a:r>
            <a:r>
              <a:rPr lang="en-US" altLang="zh-CN" sz="2000" dirty="0"/>
              <a:t>way</a:t>
            </a:r>
            <a:r>
              <a:rPr lang="zh-CN" altLang="en-US" sz="2000" dirty="0"/>
              <a:t>被替换，原先第</a:t>
            </a:r>
            <a:r>
              <a:rPr lang="en-US" altLang="zh-CN" sz="2000" dirty="0"/>
              <a:t>1</a:t>
            </a:r>
            <a:r>
              <a:rPr lang="zh-CN" altLang="en-US" sz="2000" dirty="0"/>
              <a:t>到</a:t>
            </a:r>
            <a:r>
              <a:rPr lang="en-US" altLang="zh-CN" sz="2000" dirty="0"/>
              <a:t>n-1</a:t>
            </a:r>
            <a:r>
              <a:rPr lang="zh-CN" altLang="en-US" sz="2000" dirty="0"/>
              <a:t>个</a:t>
            </a:r>
            <a:r>
              <a:rPr lang="en-US" altLang="zh-CN" sz="2000" dirty="0"/>
              <a:t>way</a:t>
            </a:r>
            <a:r>
              <a:rPr lang="zh-CN" altLang="en-US" sz="2000" dirty="0"/>
              <a:t>往后移一个位置。</a:t>
            </a:r>
            <a:endParaRPr lang="en-US" altLang="zh-CN" sz="2400" dirty="0"/>
          </a:p>
          <a:p>
            <a:pPr lvl="1"/>
            <a:endParaRPr lang="en-US" dirty="0"/>
          </a:p>
        </p:txBody>
      </p:sp>
      <p:sp>
        <p:nvSpPr>
          <p:cNvPr id="5" name="灯片编号占位符 4"/>
          <p:cNvSpPr>
            <a:spLocks noGrp="1"/>
          </p:cNvSpPr>
          <p:nvPr>
            <p:ph type="sldNum" sz="quarter" idx="12"/>
          </p:nvPr>
        </p:nvSpPr>
        <p:spPr/>
        <p:txBody>
          <a:bodyPr/>
          <a:lstStyle/>
          <a:p>
            <a:pPr>
              <a:defRPr/>
            </a:pPr>
            <a:fld id="{4D61D28F-70AE-4570-A6CA-7CE9CC809164}" type="slidenum">
              <a:rPr lang="en-US" altLang="zh-CN" smtClean="0"/>
              <a:pPr>
                <a:defRPr/>
              </a:pPr>
              <a:t>5</a:t>
            </a:fld>
            <a:endParaRPr lang="en-US" altLang="zh-CN"/>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620910"/>
            <a:ext cx="7570790" cy="122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20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457200" y="228600"/>
            <a:ext cx="8229600" cy="792088"/>
          </a:xfrm>
        </p:spPr>
        <p:txBody>
          <a:bodyPr/>
          <a:lstStyle/>
          <a:p>
            <a:r>
              <a:rPr lang="en-US" dirty="0">
                <a:latin typeface="+mj-lt"/>
              </a:rPr>
              <a:t>Skewed Associative Caches</a:t>
            </a:r>
          </a:p>
        </p:txBody>
      </p:sp>
      <p:sp>
        <p:nvSpPr>
          <p:cNvPr id="84994" name="Content Placeholder 2"/>
          <p:cNvSpPr>
            <a:spLocks noGrp="1"/>
          </p:cNvSpPr>
          <p:nvPr>
            <p:ph idx="1"/>
          </p:nvPr>
        </p:nvSpPr>
        <p:spPr>
          <a:xfrm>
            <a:off x="457200" y="996950"/>
            <a:ext cx="8229600" cy="5194300"/>
          </a:xfrm>
        </p:spPr>
        <p:txBody>
          <a:bodyPr/>
          <a:lstStyle/>
          <a:p>
            <a:pPr>
              <a:defRPr/>
            </a:pPr>
            <a:r>
              <a:rPr lang="zh-CN" altLang="en-US" sz="2800" b="1" dirty="0">
                <a:solidFill>
                  <a:schemeClr val="tx1">
                    <a:lumMod val="95000"/>
                    <a:lumOff val="5000"/>
                  </a:schemeClr>
                </a:solidFill>
                <a:latin typeface="Calibri" panose="020F0502020204030204" pitchFamily="34" charset="0"/>
                <a:cs typeface="Calibri" panose="020F0502020204030204" pitchFamily="34" charset="0"/>
              </a:rPr>
              <a:t>想法：</a:t>
            </a:r>
            <a:r>
              <a:rPr lang="zh-CN" altLang="en-US" sz="2800" dirty="0">
                <a:solidFill>
                  <a:schemeClr val="tx1">
                    <a:lumMod val="95000"/>
                    <a:lumOff val="5000"/>
                  </a:schemeClr>
                </a:solidFill>
                <a:latin typeface="Calibri" panose="020F0502020204030204" pitchFamily="34" charset="0"/>
                <a:cs typeface="Calibri" panose="020F0502020204030204" pitchFamily="34" charset="0"/>
              </a:rPr>
              <a:t>通过对不同</a:t>
            </a:r>
            <a:r>
              <a:rPr lang="en-US" altLang="zh-CN" sz="2800" dirty="0">
                <a:solidFill>
                  <a:schemeClr val="tx1">
                    <a:lumMod val="95000"/>
                    <a:lumOff val="5000"/>
                  </a:schemeClr>
                </a:solidFill>
                <a:latin typeface="Calibri" panose="020F0502020204030204" pitchFamily="34" charset="0"/>
                <a:cs typeface="Calibri" panose="020F0502020204030204" pitchFamily="34" charset="0"/>
              </a:rPr>
              <a:t>Way</a:t>
            </a:r>
            <a:r>
              <a:rPr lang="zh-CN" altLang="en-US" sz="2800" dirty="0">
                <a:solidFill>
                  <a:schemeClr val="tx1">
                    <a:lumMod val="95000"/>
                    <a:lumOff val="5000"/>
                  </a:schemeClr>
                </a:solidFill>
                <a:latin typeface="Calibri" panose="020F0502020204030204" pitchFamily="34" charset="0"/>
                <a:cs typeface="Calibri" panose="020F0502020204030204" pitchFamily="34" charset="0"/>
              </a:rPr>
              <a:t>使用不同的索引函数来减少缺失</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a:p>
            <a:pPr>
              <a:defRPr/>
            </a:pPr>
            <a:r>
              <a:rPr lang="en-US" sz="2800" dirty="0" err="1">
                <a:solidFill>
                  <a:schemeClr val="tx1">
                    <a:lumMod val="95000"/>
                    <a:lumOff val="5000"/>
                  </a:schemeClr>
                </a:solidFill>
                <a:latin typeface="Calibri" panose="020F0502020204030204" pitchFamily="34" charset="0"/>
                <a:cs typeface="Calibri" panose="020F0502020204030204" pitchFamily="34" charset="0"/>
              </a:rPr>
              <a:t>Seznec</a:t>
            </a:r>
            <a:r>
              <a:rPr lang="en-US" sz="2800" dirty="0">
                <a:solidFill>
                  <a:schemeClr val="tx1">
                    <a:lumMod val="95000"/>
                    <a:lumOff val="5000"/>
                  </a:schemeClr>
                </a:solidFill>
                <a:latin typeface="Calibri" panose="020F0502020204030204" pitchFamily="34" charset="0"/>
                <a:cs typeface="Calibri" panose="020F0502020204030204" pitchFamily="34" charset="0"/>
              </a:rPr>
              <a:t>, “</a:t>
            </a:r>
            <a:r>
              <a:rPr lang="en-US" altLang="ja-JP" sz="2800" dirty="0">
                <a:solidFill>
                  <a:schemeClr val="tx1">
                    <a:lumMod val="95000"/>
                    <a:lumOff val="5000"/>
                  </a:schemeClr>
                </a:solidFill>
                <a:latin typeface="Calibri" panose="020F0502020204030204" pitchFamily="34" charset="0"/>
                <a:cs typeface="Calibri" panose="020F0502020204030204" pitchFamily="34" charset="0"/>
              </a:rPr>
              <a:t>A Case for Two-Way Skewed-Associative Caches,</a:t>
            </a:r>
            <a:r>
              <a:rPr lang="en-US" sz="2800" dirty="0">
                <a:solidFill>
                  <a:schemeClr val="tx1">
                    <a:lumMod val="95000"/>
                    <a:lumOff val="5000"/>
                  </a:schemeClr>
                </a:solidFill>
                <a:latin typeface="Calibri" panose="020F0502020204030204" pitchFamily="34" charset="0"/>
                <a:cs typeface="Calibri" panose="020F0502020204030204" pitchFamily="34" charset="0"/>
              </a:rPr>
              <a:t>”</a:t>
            </a:r>
            <a:r>
              <a:rPr lang="en-US" altLang="ja-JP" sz="2800" dirty="0">
                <a:solidFill>
                  <a:schemeClr val="tx1">
                    <a:lumMod val="95000"/>
                    <a:lumOff val="5000"/>
                  </a:schemeClr>
                </a:solidFill>
                <a:latin typeface="Calibri" panose="020F0502020204030204" pitchFamily="34" charset="0"/>
                <a:cs typeface="Calibri" panose="020F0502020204030204" pitchFamily="34" charset="0"/>
              </a:rPr>
              <a:t> ISCA 1993.</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6</a:t>
            </a:fld>
            <a:endParaRPr lang="en-US" altLang="zh-C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25" y="3140968"/>
            <a:ext cx="702695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11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457200" y="228600"/>
            <a:ext cx="8229600" cy="792088"/>
          </a:xfrm>
        </p:spPr>
        <p:txBody>
          <a:bodyPr/>
          <a:lstStyle/>
          <a:p>
            <a:r>
              <a:rPr lang="en-US" dirty="0">
                <a:latin typeface="+mj-lt"/>
              </a:rPr>
              <a:t>Skewed Associative Caches (I)</a:t>
            </a:r>
          </a:p>
        </p:txBody>
      </p:sp>
      <p:sp>
        <p:nvSpPr>
          <p:cNvPr id="92162" name="Content Placeholder 2"/>
          <p:cNvSpPr>
            <a:spLocks noGrp="1"/>
          </p:cNvSpPr>
          <p:nvPr>
            <p:ph idx="1"/>
          </p:nvPr>
        </p:nvSpPr>
        <p:spPr>
          <a:xfrm>
            <a:off x="457200" y="996950"/>
            <a:ext cx="8229600" cy="5194300"/>
          </a:xfrm>
        </p:spPr>
        <p:txBody>
          <a:bodyPr/>
          <a:lstStyle/>
          <a:p>
            <a:r>
              <a:rPr lang="zh-CN" altLang="en-US" sz="2800" dirty="0">
                <a:latin typeface="+mj-lt"/>
              </a:rPr>
              <a:t>基本的</a:t>
            </a:r>
            <a:r>
              <a:rPr lang="en-US" altLang="zh-CN" sz="2800" dirty="0">
                <a:latin typeface="+mj-lt"/>
              </a:rPr>
              <a:t>2-</a:t>
            </a:r>
            <a:r>
              <a:rPr lang="zh-CN" altLang="en-US" sz="2800" dirty="0">
                <a:latin typeface="+mj-lt"/>
              </a:rPr>
              <a:t>路组相联缓存的结构</a:t>
            </a:r>
            <a:endParaRPr lang="en-US" sz="2800" dirty="0">
              <a:latin typeface="+mj-lt"/>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7</a:t>
            </a:fld>
            <a:endParaRPr lang="en-US" altLang="zh-CN"/>
          </a:p>
        </p:txBody>
      </p:sp>
      <p:grpSp>
        <p:nvGrpSpPr>
          <p:cNvPr id="92164" name="Group 18"/>
          <p:cNvGrpSpPr>
            <a:grpSpLocks/>
          </p:cNvGrpSpPr>
          <p:nvPr/>
        </p:nvGrpSpPr>
        <p:grpSpPr bwMode="auto">
          <a:xfrm>
            <a:off x="6162675" y="2276475"/>
            <a:ext cx="2667000" cy="2447925"/>
            <a:chOff x="2112" y="2160"/>
            <a:chExt cx="1680" cy="1200"/>
          </a:xfrm>
        </p:grpSpPr>
        <p:sp>
          <p:nvSpPr>
            <p:cNvPr id="92196" name="Rectangle 19"/>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7" name="Rectangle 20"/>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8" name="Rectangle 21"/>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9" name="Rectangle 22"/>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0" name="Rectangle 23"/>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1" name="Rectangle 24"/>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2" name="Rectangle 25"/>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3" name="Rectangle 26"/>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4" name="Rectangle 27"/>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5" name="Rectangle 28"/>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6" name="Rectangle 29"/>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7" name="Rectangle 30"/>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8" name="Rectangle 31"/>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sp>
        <p:nvSpPr>
          <p:cNvPr id="92165" name="Text Box 32"/>
          <p:cNvSpPr txBox="1">
            <a:spLocks noChangeArrowheads="1"/>
          </p:cNvSpPr>
          <p:nvPr/>
        </p:nvSpPr>
        <p:spPr bwMode="auto">
          <a:xfrm>
            <a:off x="1366838" y="1798638"/>
            <a:ext cx="874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0</a:t>
            </a:r>
          </a:p>
        </p:txBody>
      </p:sp>
      <p:sp>
        <p:nvSpPr>
          <p:cNvPr id="92166" name="Text Box 33"/>
          <p:cNvSpPr txBox="1">
            <a:spLocks noChangeArrowheads="1"/>
          </p:cNvSpPr>
          <p:nvPr/>
        </p:nvSpPr>
        <p:spPr bwMode="auto">
          <a:xfrm>
            <a:off x="7059844" y="1710015"/>
            <a:ext cx="86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1</a:t>
            </a:r>
          </a:p>
        </p:txBody>
      </p:sp>
      <p:sp>
        <p:nvSpPr>
          <p:cNvPr id="92167" name="Rectangle 36"/>
          <p:cNvSpPr>
            <a:spLocks noChangeArrowheads="1"/>
          </p:cNvSpPr>
          <p:nvPr/>
        </p:nvSpPr>
        <p:spPr bwMode="auto">
          <a:xfrm>
            <a:off x="3036888" y="5410200"/>
            <a:ext cx="2586037" cy="304800"/>
          </a:xfrm>
          <a:prstGeom prst="rect">
            <a:avLst/>
          </a:prstGeom>
          <a:solidFill>
            <a:srgbClr val="FF0000"/>
          </a:solidFill>
          <a:ln w="9525">
            <a:solidFill>
              <a:schemeClr val="tx1"/>
            </a:solidFill>
            <a:miter lim="800000"/>
            <a:headEnd/>
            <a:tailEnd/>
          </a:ln>
        </p:spPr>
        <p:txBody>
          <a:bodyPr wrap="none" anchor="ctr"/>
          <a:lstStyle/>
          <a:p>
            <a:pPr algn="ctr"/>
            <a:endParaRPr lang="en-US" sz="2000">
              <a:solidFill>
                <a:srgbClr val="FF0000"/>
              </a:solidFill>
              <a:latin typeface="微软雅黑" panose="020B0503020204020204" pitchFamily="34" charset="-122"/>
              <a:ea typeface="微软雅黑" panose="020B0503020204020204" pitchFamily="34" charset="-122"/>
              <a:cs typeface="Arial" charset="0"/>
            </a:endParaRPr>
          </a:p>
        </p:txBody>
      </p:sp>
      <p:sp>
        <p:nvSpPr>
          <p:cNvPr id="92168" name="Rectangle 37"/>
          <p:cNvSpPr>
            <a:spLocks noChangeArrowheads="1"/>
          </p:cNvSpPr>
          <p:nvPr/>
        </p:nvSpPr>
        <p:spPr bwMode="auto">
          <a:xfrm>
            <a:off x="3898900" y="5410200"/>
            <a:ext cx="1019175" cy="304800"/>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69" name="Rectangle 38"/>
          <p:cNvSpPr>
            <a:spLocks noChangeArrowheads="1"/>
          </p:cNvSpPr>
          <p:nvPr/>
        </p:nvSpPr>
        <p:spPr bwMode="auto">
          <a:xfrm>
            <a:off x="4918075" y="5410200"/>
            <a:ext cx="941388" cy="304800"/>
          </a:xfrm>
          <a:prstGeom prst="rect">
            <a:avLst/>
          </a:prstGeom>
          <a:solidFill>
            <a:schemeClr val="hlink"/>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70" name="Text Box 39"/>
          <p:cNvSpPr txBox="1">
            <a:spLocks noChangeArrowheads="1"/>
          </p:cNvSpPr>
          <p:nvPr/>
        </p:nvSpPr>
        <p:spPr bwMode="auto">
          <a:xfrm>
            <a:off x="3108325" y="5715000"/>
            <a:ext cx="366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微软雅黑" panose="020B0503020204020204" pitchFamily="34" charset="-122"/>
                <a:ea typeface="微软雅黑" panose="020B0503020204020204" pitchFamily="34" charset="-122"/>
                <a:cs typeface="Arial" charset="0"/>
              </a:rPr>
              <a:t>Tag    Index    Byte in Block    </a:t>
            </a:r>
          </a:p>
        </p:txBody>
      </p:sp>
      <p:sp>
        <p:nvSpPr>
          <p:cNvPr id="92171" name="Line 40"/>
          <p:cNvSpPr>
            <a:spLocks noChangeShapeType="1"/>
          </p:cNvSpPr>
          <p:nvPr/>
        </p:nvSpPr>
        <p:spPr bwMode="auto">
          <a:xfrm flipV="1">
            <a:off x="4686300" y="2898775"/>
            <a:ext cx="0" cy="2251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2172" name="Line 41"/>
          <p:cNvSpPr>
            <a:spLocks noChangeShapeType="1"/>
          </p:cNvSpPr>
          <p:nvPr/>
        </p:nvSpPr>
        <p:spPr bwMode="auto">
          <a:xfrm>
            <a:off x="3255963" y="2921000"/>
            <a:ext cx="2897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2173" name="Text Box 42"/>
          <p:cNvSpPr txBox="1">
            <a:spLocks noChangeArrowheads="1"/>
          </p:cNvSpPr>
          <p:nvPr/>
        </p:nvSpPr>
        <p:spPr bwMode="auto">
          <a:xfrm>
            <a:off x="3548162" y="2053129"/>
            <a:ext cx="257314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b="1" dirty="0">
                <a:solidFill>
                  <a:srgbClr val="FF0000"/>
                </a:solidFill>
                <a:latin typeface="微软雅黑" panose="020B0503020204020204" pitchFamily="34" charset="-122"/>
                <a:ea typeface="微软雅黑" panose="020B0503020204020204" pitchFamily="34" charset="-122"/>
                <a:cs typeface="Arial" charset="0"/>
              </a:rPr>
              <a:t>Same index function</a:t>
            </a:r>
          </a:p>
          <a:p>
            <a:pPr algn="ctr" eaLnBrk="1" hangingPunct="1">
              <a:spcBef>
                <a:spcPct val="50000"/>
              </a:spcBef>
            </a:pPr>
            <a:r>
              <a:rPr lang="en-US" sz="1800" b="1" dirty="0">
                <a:solidFill>
                  <a:srgbClr val="FF0000"/>
                </a:solidFill>
                <a:latin typeface="微软雅黑" panose="020B0503020204020204" pitchFamily="34" charset="-122"/>
                <a:ea typeface="微软雅黑" panose="020B0503020204020204" pitchFamily="34" charset="-122"/>
                <a:cs typeface="Arial" charset="0"/>
              </a:rPr>
              <a:t>for each way</a:t>
            </a:r>
          </a:p>
        </p:txBody>
      </p:sp>
      <p:grpSp>
        <p:nvGrpSpPr>
          <p:cNvPr id="92174" name="Group 44"/>
          <p:cNvGrpSpPr>
            <a:grpSpLocks/>
          </p:cNvGrpSpPr>
          <p:nvPr/>
        </p:nvGrpSpPr>
        <p:grpSpPr bwMode="auto">
          <a:xfrm>
            <a:off x="533400" y="2286000"/>
            <a:ext cx="2667000" cy="2447925"/>
            <a:chOff x="2112" y="2160"/>
            <a:chExt cx="1680" cy="1200"/>
          </a:xfrm>
        </p:grpSpPr>
        <p:sp>
          <p:nvSpPr>
            <p:cNvPr id="92183" name="Rectangle 45"/>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4" name="Rectangle 46"/>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5" name="Rectangle 47"/>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6" name="Rectangle 48"/>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7" name="Rectangle 49"/>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8" name="Rectangle 50"/>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9" name="Rectangle 51"/>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0" name="Rectangle 52"/>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1" name="Rectangle 53"/>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2" name="Rectangle 54"/>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3" name="Rectangle 55"/>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4" name="Rectangle 56"/>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5" name="Rectangle 57"/>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sp>
        <p:nvSpPr>
          <p:cNvPr id="92175" name="Rectangle 98"/>
          <p:cNvSpPr>
            <a:spLocks noChangeArrowheads="1"/>
          </p:cNvSpPr>
          <p:nvPr/>
        </p:nvSpPr>
        <p:spPr bwMode="auto">
          <a:xfrm>
            <a:off x="1447800" y="5181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76" name="TextBox 99"/>
          <p:cNvSpPr txBox="1">
            <a:spLocks noChangeArrowheads="1"/>
          </p:cNvSpPr>
          <p:nvPr/>
        </p:nvSpPr>
        <p:spPr bwMode="auto">
          <a:xfrm>
            <a:off x="1546225" y="5159375"/>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2177" name="Straight Arrow Connector 101"/>
          <p:cNvCxnSpPr>
            <a:cxnSpLocks noChangeShapeType="1"/>
          </p:cNvCxnSpPr>
          <p:nvPr/>
        </p:nvCxnSpPr>
        <p:spPr bwMode="auto">
          <a:xfrm rot="5400000">
            <a:off x="1575594" y="497760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178" name="Straight Arrow Connector 99"/>
          <p:cNvCxnSpPr>
            <a:cxnSpLocks noChangeShapeType="1"/>
          </p:cNvCxnSpPr>
          <p:nvPr/>
        </p:nvCxnSpPr>
        <p:spPr bwMode="auto">
          <a:xfrm rot="16200000" flipH="1">
            <a:off x="1653381" y="565388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2179" name="Rectangle 98"/>
          <p:cNvSpPr>
            <a:spLocks noChangeArrowheads="1"/>
          </p:cNvSpPr>
          <p:nvPr/>
        </p:nvSpPr>
        <p:spPr bwMode="auto">
          <a:xfrm>
            <a:off x="7253288" y="5149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0" name="TextBox 99"/>
          <p:cNvSpPr txBox="1">
            <a:spLocks noChangeArrowheads="1"/>
          </p:cNvSpPr>
          <p:nvPr/>
        </p:nvSpPr>
        <p:spPr bwMode="auto">
          <a:xfrm>
            <a:off x="7351713" y="5127625"/>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2181" name="Straight Arrow Connector 101"/>
          <p:cNvCxnSpPr>
            <a:cxnSpLocks noChangeShapeType="1"/>
          </p:cNvCxnSpPr>
          <p:nvPr/>
        </p:nvCxnSpPr>
        <p:spPr bwMode="auto">
          <a:xfrm rot="5400000">
            <a:off x="7381082" y="4945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182" name="Straight Arrow Connector 99"/>
          <p:cNvCxnSpPr>
            <a:cxnSpLocks noChangeShapeType="1"/>
          </p:cNvCxnSpPr>
          <p:nvPr/>
        </p:nvCxnSpPr>
        <p:spPr bwMode="auto">
          <a:xfrm rot="16200000" flipH="1">
            <a:off x="7458869" y="5622132"/>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101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CADA64A1-23DA-460D-B4E5-067E3BB9475F}"/>
              </a:ext>
            </a:extLst>
          </p:cNvPr>
          <p:cNvSpPr>
            <a:spLocks noGrp="1"/>
          </p:cNvSpPr>
          <p:nvPr>
            <p:ph type="title"/>
          </p:nvPr>
        </p:nvSpPr>
        <p:spPr>
          <a:xfrm>
            <a:off x="457200" y="198512"/>
            <a:ext cx="8229600" cy="792088"/>
          </a:xfrm>
        </p:spPr>
        <p:txBody>
          <a:bodyPr/>
          <a:lstStyle/>
          <a:p>
            <a:r>
              <a:rPr lang="en-US" dirty="0">
                <a:latin typeface="+mj-lt"/>
              </a:rPr>
              <a:t>Skewed Associative Caches (</a:t>
            </a:r>
            <a:r>
              <a:rPr lang="en-US" altLang="zh-CN" dirty="0">
                <a:latin typeface="+mj-lt"/>
              </a:rPr>
              <a:t>I</a:t>
            </a:r>
            <a:r>
              <a:rPr lang="en-US" dirty="0">
                <a:latin typeface="+mj-lt"/>
              </a:rPr>
              <a:t>I)</a:t>
            </a:r>
          </a:p>
        </p:txBody>
      </p:sp>
      <p:sp>
        <p:nvSpPr>
          <p:cNvPr id="93186" name="Content Placeholder 2"/>
          <p:cNvSpPr>
            <a:spLocks noGrp="1"/>
          </p:cNvSpPr>
          <p:nvPr>
            <p:ph idx="1"/>
          </p:nvPr>
        </p:nvSpPr>
        <p:spPr>
          <a:xfrm>
            <a:off x="228600" y="996950"/>
            <a:ext cx="8610600" cy="5194300"/>
          </a:xfrm>
        </p:spPr>
        <p:txBody>
          <a:bodyPr/>
          <a:lstStyle/>
          <a:p>
            <a:r>
              <a:rPr lang="en-US" sz="2800" dirty="0"/>
              <a:t>Skewed associative caches</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每个</a:t>
            </a:r>
            <a:r>
              <a:rPr lang="en-US" altLang="zh-CN" kern="1200" dirty="0">
                <a:cs typeface="Calibri" panose="020F0502020204030204" pitchFamily="34" charset="0"/>
              </a:rPr>
              <a:t>bank</a:t>
            </a:r>
            <a:r>
              <a:rPr lang="zh-CN" altLang="en-US" kern="1200" dirty="0">
                <a:cs typeface="Calibri" panose="020F0502020204030204" pitchFamily="34" charset="0"/>
              </a:rPr>
              <a:t>使用不同的索引函数</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8</a:t>
            </a:fld>
            <a:endParaRPr lang="en-US" altLang="zh-CN"/>
          </a:p>
        </p:txBody>
      </p:sp>
      <p:sp>
        <p:nvSpPr>
          <p:cNvPr id="93188" name="Text Box 18"/>
          <p:cNvSpPr txBox="1">
            <a:spLocks noChangeArrowheads="1"/>
          </p:cNvSpPr>
          <p:nvPr/>
        </p:nvSpPr>
        <p:spPr bwMode="auto">
          <a:xfrm>
            <a:off x="1347788" y="2344738"/>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0</a:t>
            </a:r>
          </a:p>
        </p:txBody>
      </p:sp>
      <p:sp>
        <p:nvSpPr>
          <p:cNvPr id="93189" name="Text Box 19"/>
          <p:cNvSpPr txBox="1">
            <a:spLocks noChangeArrowheads="1"/>
          </p:cNvSpPr>
          <p:nvPr/>
        </p:nvSpPr>
        <p:spPr bwMode="auto">
          <a:xfrm>
            <a:off x="7067782" y="2345015"/>
            <a:ext cx="86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1</a:t>
            </a:r>
          </a:p>
        </p:txBody>
      </p:sp>
      <p:sp>
        <p:nvSpPr>
          <p:cNvPr id="93190" name="Text Box 20"/>
          <p:cNvSpPr txBox="1">
            <a:spLocks noChangeArrowheads="1"/>
          </p:cNvSpPr>
          <p:nvPr/>
        </p:nvSpPr>
        <p:spPr bwMode="auto">
          <a:xfrm>
            <a:off x="3276600" y="5611813"/>
            <a:ext cx="3500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   tag          index         byte in block   </a:t>
            </a:r>
          </a:p>
        </p:txBody>
      </p:sp>
      <p:sp>
        <p:nvSpPr>
          <p:cNvPr id="93191" name="Oval 35"/>
          <p:cNvSpPr>
            <a:spLocks noChangeArrowheads="1"/>
          </p:cNvSpPr>
          <p:nvPr/>
        </p:nvSpPr>
        <p:spPr bwMode="auto">
          <a:xfrm>
            <a:off x="3778250" y="3106738"/>
            <a:ext cx="530225" cy="334962"/>
          </a:xfrm>
          <a:prstGeom prst="ellipse">
            <a:avLst/>
          </a:prstGeom>
          <a:solidFill>
            <a:srgbClr val="FF0000"/>
          </a:solidFill>
          <a:ln w="9525">
            <a:solidFill>
              <a:schemeClr val="tx1"/>
            </a:solidFill>
            <a:round/>
            <a:headEnd/>
            <a:tailEnd/>
          </a:ln>
        </p:spPr>
        <p:txBody>
          <a:bodyPr wrap="none" anchor="ctr"/>
          <a:lstStyle/>
          <a:p>
            <a:pPr algn="ctr"/>
            <a:r>
              <a:rPr lang="en-US">
                <a:solidFill>
                  <a:srgbClr val="FFFFFF"/>
                </a:solidFill>
                <a:latin typeface="微软雅黑" panose="020B0503020204020204" pitchFamily="34" charset="-122"/>
                <a:ea typeface="微软雅黑" panose="020B0503020204020204" pitchFamily="34" charset="-122"/>
                <a:cs typeface="Arial" charset="0"/>
              </a:rPr>
              <a:t>f0</a:t>
            </a:r>
          </a:p>
        </p:txBody>
      </p:sp>
      <p:sp>
        <p:nvSpPr>
          <p:cNvPr id="93192" name="Line 37"/>
          <p:cNvSpPr>
            <a:spLocks noChangeShapeType="1"/>
          </p:cNvSpPr>
          <p:nvPr/>
        </p:nvSpPr>
        <p:spPr bwMode="auto">
          <a:xfrm flipH="1">
            <a:off x="3270250" y="3427413"/>
            <a:ext cx="681038" cy="39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3193" name="Line 38"/>
          <p:cNvSpPr>
            <a:spLocks noChangeShapeType="1"/>
          </p:cNvSpPr>
          <p:nvPr/>
        </p:nvSpPr>
        <p:spPr bwMode="auto">
          <a:xfrm flipH="1" flipV="1">
            <a:off x="3232150" y="2919413"/>
            <a:ext cx="57785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3194" name="Line 39"/>
          <p:cNvSpPr>
            <a:spLocks noChangeShapeType="1"/>
          </p:cNvSpPr>
          <p:nvPr/>
        </p:nvSpPr>
        <p:spPr bwMode="auto">
          <a:xfrm flipH="1">
            <a:off x="3270250" y="3438525"/>
            <a:ext cx="681038" cy="969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3195" name="Freeform 41"/>
          <p:cNvSpPr>
            <a:spLocks/>
          </p:cNvSpPr>
          <p:nvPr/>
        </p:nvSpPr>
        <p:spPr bwMode="auto">
          <a:xfrm>
            <a:off x="3733800" y="3403600"/>
            <a:ext cx="304800" cy="2133600"/>
          </a:xfrm>
          <a:custGeom>
            <a:avLst/>
            <a:gdLst>
              <a:gd name="T0" fmla="*/ 0 w 192"/>
              <a:gd name="T1" fmla="*/ 2147483647 h 1344"/>
              <a:gd name="T2" fmla="*/ 0 w 192"/>
              <a:gd name="T3" fmla="*/ 2147483647 h 1344"/>
              <a:gd name="T4" fmla="*/ 2147483647 w 192"/>
              <a:gd name="T5" fmla="*/ 0 h 1344"/>
              <a:gd name="T6" fmla="*/ 0 60000 65536"/>
              <a:gd name="T7" fmla="*/ 0 60000 65536"/>
              <a:gd name="T8" fmla="*/ 0 60000 65536"/>
              <a:gd name="T9" fmla="*/ 0 w 192"/>
              <a:gd name="T10" fmla="*/ 0 h 1344"/>
              <a:gd name="T11" fmla="*/ 192 w 192"/>
              <a:gd name="T12" fmla="*/ 1344 h 1344"/>
            </a:gdLst>
            <a:ahLst/>
            <a:cxnLst>
              <a:cxn ang="T6">
                <a:pos x="T0" y="T1"/>
              </a:cxn>
              <a:cxn ang="T7">
                <a:pos x="T2" y="T3"/>
              </a:cxn>
              <a:cxn ang="T8">
                <a:pos x="T4" y="T5"/>
              </a:cxn>
            </a:cxnLst>
            <a:rect l="T9" t="T10" r="T11" b="T12"/>
            <a:pathLst>
              <a:path w="192" h="1344">
                <a:moveTo>
                  <a:pt x="0" y="1344"/>
                </a:moveTo>
                <a:lnTo>
                  <a:pt x="0" y="336"/>
                </a:lnTo>
                <a:lnTo>
                  <a:pt x="19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6" name="Line 42"/>
          <p:cNvSpPr>
            <a:spLocks noChangeShapeType="1"/>
          </p:cNvSpPr>
          <p:nvPr/>
        </p:nvSpPr>
        <p:spPr bwMode="auto">
          <a:xfrm>
            <a:off x="5638800" y="3251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7" name="Line 43"/>
          <p:cNvSpPr>
            <a:spLocks noChangeShapeType="1"/>
          </p:cNvSpPr>
          <p:nvPr/>
        </p:nvSpPr>
        <p:spPr bwMode="auto">
          <a:xfrm flipH="1">
            <a:off x="3200400" y="3251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8" name="Freeform 44"/>
          <p:cNvSpPr>
            <a:spLocks/>
          </p:cNvSpPr>
          <p:nvPr/>
        </p:nvSpPr>
        <p:spPr bwMode="auto">
          <a:xfrm>
            <a:off x="4248150" y="3387725"/>
            <a:ext cx="476250" cy="2149475"/>
          </a:xfrm>
          <a:custGeom>
            <a:avLst/>
            <a:gdLst>
              <a:gd name="T0" fmla="*/ 2147483647 w 300"/>
              <a:gd name="T1" fmla="*/ 2147483647 h 1354"/>
              <a:gd name="T2" fmla="*/ 2147483647 w 300"/>
              <a:gd name="T3" fmla="*/ 2147483647 h 1354"/>
              <a:gd name="T4" fmla="*/ 0 w 300"/>
              <a:gd name="T5" fmla="*/ 0 h 1354"/>
              <a:gd name="T6" fmla="*/ 0 60000 65536"/>
              <a:gd name="T7" fmla="*/ 0 60000 65536"/>
              <a:gd name="T8" fmla="*/ 0 60000 65536"/>
              <a:gd name="T9" fmla="*/ 0 w 300"/>
              <a:gd name="T10" fmla="*/ 0 h 1354"/>
              <a:gd name="T11" fmla="*/ 300 w 300"/>
              <a:gd name="T12" fmla="*/ 1354 h 1354"/>
            </a:gdLst>
            <a:ahLst/>
            <a:cxnLst>
              <a:cxn ang="T6">
                <a:pos x="T0" y="T1"/>
              </a:cxn>
              <a:cxn ang="T7">
                <a:pos x="T2" y="T3"/>
              </a:cxn>
              <a:cxn ang="T8">
                <a:pos x="T4" y="T5"/>
              </a:cxn>
            </a:cxnLst>
            <a:rect l="T9" t="T10" r="T11" b="T12"/>
            <a:pathLst>
              <a:path w="300" h="1354">
                <a:moveTo>
                  <a:pt x="300" y="1354"/>
                </a:moveTo>
                <a:lnTo>
                  <a:pt x="300" y="346"/>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9" name="Line 45"/>
          <p:cNvSpPr>
            <a:spLocks noChangeShapeType="1"/>
          </p:cNvSpPr>
          <p:nvPr/>
        </p:nvSpPr>
        <p:spPr bwMode="auto">
          <a:xfrm flipV="1">
            <a:off x="4724400" y="3251200"/>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200" name="Text Box 46"/>
          <p:cNvSpPr txBox="1">
            <a:spLocks noChangeArrowheads="1"/>
          </p:cNvSpPr>
          <p:nvPr/>
        </p:nvSpPr>
        <p:spPr bwMode="auto">
          <a:xfrm>
            <a:off x="4810957" y="2184400"/>
            <a:ext cx="143661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80000"/>
              </a:lnSpc>
            </a:pPr>
            <a:r>
              <a:rPr lang="en-US" sz="1800">
                <a:solidFill>
                  <a:srgbClr val="000000"/>
                </a:solidFill>
                <a:latin typeface="微软雅黑" panose="020B0503020204020204" pitchFamily="34" charset="-122"/>
                <a:ea typeface="微软雅黑" panose="020B0503020204020204" pitchFamily="34" charset="-122"/>
                <a:cs typeface="Arial" charset="0"/>
              </a:rPr>
              <a:t>same index</a:t>
            </a:r>
          </a:p>
          <a:p>
            <a:pPr algn="ctr" eaLnBrk="1" hangingPunct="1">
              <a:lnSpc>
                <a:spcPct val="80000"/>
              </a:lnSpc>
            </a:pPr>
            <a:r>
              <a:rPr lang="en-US" sz="1800">
                <a:solidFill>
                  <a:srgbClr val="000000"/>
                </a:solidFill>
                <a:latin typeface="微软雅黑" panose="020B0503020204020204" pitchFamily="34" charset="-122"/>
                <a:ea typeface="微软雅黑" panose="020B0503020204020204" pitchFamily="34" charset="-122"/>
                <a:cs typeface="Arial" charset="0"/>
              </a:rPr>
              <a:t>same set</a:t>
            </a:r>
          </a:p>
        </p:txBody>
      </p:sp>
      <p:sp>
        <p:nvSpPr>
          <p:cNvPr id="93201" name="Rectangle 48"/>
          <p:cNvSpPr>
            <a:spLocks noChangeArrowheads="1"/>
          </p:cNvSpPr>
          <p:nvPr/>
        </p:nvSpPr>
        <p:spPr bwMode="auto">
          <a:xfrm>
            <a:off x="3276600" y="5514975"/>
            <a:ext cx="2514600" cy="152400"/>
          </a:xfrm>
          <a:prstGeom prst="rect">
            <a:avLst/>
          </a:prstGeom>
          <a:solidFill>
            <a:srgbClr val="FF0000"/>
          </a:solidFill>
          <a:ln w="9525">
            <a:solidFill>
              <a:schemeClr val="tx1"/>
            </a:solidFill>
            <a:miter lim="800000"/>
            <a:headEnd/>
            <a:tailEnd/>
          </a:ln>
        </p:spPr>
        <p:txBody>
          <a:bodyPr wrap="none" anchor="ctr"/>
          <a:lstStyle/>
          <a:p>
            <a:pPr algn="ctr"/>
            <a:endParaRPr lang="en-US">
              <a:solidFill>
                <a:srgbClr val="FF0000"/>
              </a:solidFill>
              <a:latin typeface="微软雅黑" panose="020B0503020204020204" pitchFamily="34" charset="-122"/>
              <a:ea typeface="微软雅黑" panose="020B0503020204020204" pitchFamily="34" charset="-122"/>
              <a:cs typeface="Arial" charset="0"/>
            </a:endParaRPr>
          </a:p>
        </p:txBody>
      </p:sp>
      <p:sp>
        <p:nvSpPr>
          <p:cNvPr id="93202" name="Rectangle 49"/>
          <p:cNvSpPr>
            <a:spLocks noChangeArrowheads="1"/>
          </p:cNvSpPr>
          <p:nvPr/>
        </p:nvSpPr>
        <p:spPr bwMode="auto">
          <a:xfrm>
            <a:off x="4114800" y="5514975"/>
            <a:ext cx="990600" cy="152400"/>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03" name="Rectangle 50"/>
          <p:cNvSpPr>
            <a:spLocks noChangeArrowheads="1"/>
          </p:cNvSpPr>
          <p:nvPr/>
        </p:nvSpPr>
        <p:spPr bwMode="auto">
          <a:xfrm>
            <a:off x="5105400" y="5514975"/>
            <a:ext cx="914400" cy="152400"/>
          </a:xfrm>
          <a:prstGeom prst="rect">
            <a:avLst/>
          </a:prstGeom>
          <a:solidFill>
            <a:schemeClr val="hlink"/>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04" name="Text Box 51"/>
          <p:cNvSpPr txBox="1">
            <a:spLocks noChangeArrowheads="1"/>
          </p:cNvSpPr>
          <p:nvPr/>
        </p:nvSpPr>
        <p:spPr bwMode="auto">
          <a:xfrm>
            <a:off x="2773363" y="2032000"/>
            <a:ext cx="20145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80000"/>
              </a:lnSpc>
            </a:pPr>
            <a:r>
              <a:rPr lang="en-US" sz="1800" dirty="0">
                <a:solidFill>
                  <a:srgbClr val="000000"/>
                </a:solidFill>
                <a:latin typeface="微软雅黑" panose="020B0503020204020204" pitchFamily="34" charset="-122"/>
                <a:ea typeface="微软雅黑" panose="020B0503020204020204" pitchFamily="34" charset="-122"/>
                <a:cs typeface="Arial" charset="0"/>
              </a:rPr>
              <a:t>same index bits</a:t>
            </a:r>
          </a:p>
          <a:p>
            <a:pPr algn="ctr" eaLnBrk="1" hangingPunct="1">
              <a:lnSpc>
                <a:spcPct val="80000"/>
              </a:lnSpc>
            </a:pPr>
            <a:r>
              <a:rPr lang="en-US" sz="1800" dirty="0">
                <a:solidFill>
                  <a:srgbClr val="000000"/>
                </a:solidFill>
                <a:latin typeface="微软雅黑" panose="020B0503020204020204" pitchFamily="34" charset="-122"/>
                <a:ea typeface="微软雅黑" panose="020B0503020204020204" pitchFamily="34" charset="-122"/>
                <a:cs typeface="Arial" charset="0"/>
              </a:rPr>
              <a:t>redistributed to </a:t>
            </a:r>
          </a:p>
          <a:p>
            <a:pPr algn="ctr" eaLnBrk="1" hangingPunct="1">
              <a:lnSpc>
                <a:spcPct val="80000"/>
              </a:lnSpc>
            </a:pPr>
            <a:r>
              <a:rPr lang="en-US" sz="1800" dirty="0">
                <a:solidFill>
                  <a:srgbClr val="000000"/>
                </a:solidFill>
                <a:latin typeface="微软雅黑" panose="020B0503020204020204" pitchFamily="34" charset="-122"/>
                <a:ea typeface="微软雅黑" panose="020B0503020204020204" pitchFamily="34" charset="-122"/>
                <a:cs typeface="Arial" charset="0"/>
              </a:rPr>
              <a:t>different sets</a:t>
            </a:r>
          </a:p>
        </p:txBody>
      </p:sp>
      <p:grpSp>
        <p:nvGrpSpPr>
          <p:cNvPr id="93205" name="Group 52"/>
          <p:cNvGrpSpPr>
            <a:grpSpLocks/>
          </p:cNvGrpSpPr>
          <p:nvPr/>
        </p:nvGrpSpPr>
        <p:grpSpPr bwMode="auto">
          <a:xfrm>
            <a:off x="6162675" y="2784475"/>
            <a:ext cx="2667000" cy="2447925"/>
            <a:chOff x="2112" y="2160"/>
            <a:chExt cx="1680" cy="1200"/>
          </a:xfrm>
        </p:grpSpPr>
        <p:sp>
          <p:nvSpPr>
            <p:cNvPr id="93228" name="Rectangle 53"/>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9" name="Rectangle 54"/>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0" name="Rectangle 55"/>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1" name="Rectangle 56"/>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2" name="Rectangle 57"/>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3" name="Rectangle 58"/>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4" name="Rectangle 59"/>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5" name="Rectangle 60"/>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6" name="Rectangle 61"/>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7" name="Rectangle 62"/>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8" name="Rectangle 63"/>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9" name="Rectangle 64"/>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40" name="Rectangle 65"/>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grpSp>
        <p:nvGrpSpPr>
          <p:cNvPr id="93206" name="Group 66"/>
          <p:cNvGrpSpPr>
            <a:grpSpLocks/>
          </p:cNvGrpSpPr>
          <p:nvPr/>
        </p:nvGrpSpPr>
        <p:grpSpPr bwMode="auto">
          <a:xfrm>
            <a:off x="533400" y="2794000"/>
            <a:ext cx="2667000" cy="2447925"/>
            <a:chOff x="2112" y="2160"/>
            <a:chExt cx="1680" cy="1200"/>
          </a:xfrm>
        </p:grpSpPr>
        <p:sp>
          <p:nvSpPr>
            <p:cNvPr id="93215" name="Rectangle 67"/>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6" name="Rectangle 68"/>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7" name="Rectangle 69"/>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8" name="Rectangle 70"/>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9" name="Rectangle 71"/>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0" name="Rectangle 72"/>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1" name="Rectangle 73"/>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2" name="Rectangle 74"/>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3" name="Rectangle 75"/>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4" name="Rectangle 76"/>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5" name="Rectangle 77"/>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6" name="Rectangle 78"/>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7" name="Rectangle 79"/>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sp>
        <p:nvSpPr>
          <p:cNvPr id="93207" name="Rectangle 98"/>
          <p:cNvSpPr>
            <a:spLocks noChangeArrowheads="1"/>
          </p:cNvSpPr>
          <p:nvPr/>
        </p:nvSpPr>
        <p:spPr bwMode="auto">
          <a:xfrm>
            <a:off x="1447800" y="56451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08" name="TextBox 99"/>
          <p:cNvSpPr txBox="1">
            <a:spLocks noChangeArrowheads="1"/>
          </p:cNvSpPr>
          <p:nvPr/>
        </p:nvSpPr>
        <p:spPr bwMode="auto">
          <a:xfrm>
            <a:off x="1546225" y="5622925"/>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3209" name="Straight Arrow Connector 101"/>
          <p:cNvCxnSpPr>
            <a:cxnSpLocks noChangeShapeType="1"/>
          </p:cNvCxnSpPr>
          <p:nvPr/>
        </p:nvCxnSpPr>
        <p:spPr bwMode="auto">
          <a:xfrm rot="5400000">
            <a:off x="1575594" y="54411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210" name="Straight Arrow Connector 99"/>
          <p:cNvCxnSpPr>
            <a:cxnSpLocks noChangeShapeType="1"/>
          </p:cNvCxnSpPr>
          <p:nvPr/>
        </p:nvCxnSpPr>
        <p:spPr bwMode="auto">
          <a:xfrm rot="16200000" flipH="1">
            <a:off x="1653381" y="611743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3211" name="Rectangle 98"/>
          <p:cNvSpPr>
            <a:spLocks noChangeArrowheads="1"/>
          </p:cNvSpPr>
          <p:nvPr/>
        </p:nvSpPr>
        <p:spPr bwMode="auto">
          <a:xfrm>
            <a:off x="7243763" y="56419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2" name="TextBox 99"/>
          <p:cNvSpPr txBox="1">
            <a:spLocks noChangeArrowheads="1"/>
          </p:cNvSpPr>
          <p:nvPr/>
        </p:nvSpPr>
        <p:spPr bwMode="auto">
          <a:xfrm>
            <a:off x="7342188" y="5619750"/>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3213" name="Straight Arrow Connector 101"/>
          <p:cNvCxnSpPr>
            <a:cxnSpLocks noChangeShapeType="1"/>
          </p:cNvCxnSpPr>
          <p:nvPr/>
        </p:nvCxnSpPr>
        <p:spPr bwMode="auto">
          <a:xfrm rot="5400000">
            <a:off x="7371557" y="543798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214" name="Straight Arrow Connector 99"/>
          <p:cNvCxnSpPr>
            <a:cxnSpLocks noChangeShapeType="1"/>
          </p:cNvCxnSpPr>
          <p:nvPr/>
        </p:nvCxnSpPr>
        <p:spPr bwMode="auto">
          <a:xfrm rot="16200000" flipH="1">
            <a:off x="7449344" y="6114257"/>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53743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457200" y="268288"/>
            <a:ext cx="8229600" cy="722312"/>
          </a:xfrm>
        </p:spPr>
        <p:txBody>
          <a:bodyPr/>
          <a:lstStyle/>
          <a:p>
            <a:r>
              <a:rPr lang="en-US" dirty="0">
                <a:latin typeface="+mj-lt"/>
              </a:rPr>
              <a:t>Skewed Associative Caches (III)</a:t>
            </a:r>
          </a:p>
        </p:txBody>
      </p:sp>
      <p:sp>
        <p:nvSpPr>
          <p:cNvPr id="84994" name="Content Placeholder 2"/>
          <p:cNvSpPr>
            <a:spLocks noGrp="1"/>
          </p:cNvSpPr>
          <p:nvPr>
            <p:ph idx="1"/>
          </p:nvPr>
        </p:nvSpPr>
        <p:spPr>
          <a:xfrm>
            <a:off x="457200" y="1054100"/>
            <a:ext cx="8229600" cy="5194300"/>
          </a:xfrm>
        </p:spPr>
        <p:txBody>
          <a:bodyPr/>
          <a:lstStyle/>
          <a:p>
            <a:pPr>
              <a:spcBef>
                <a:spcPts val="600"/>
              </a:spcBef>
              <a:spcAft>
                <a:spcPts val="600"/>
              </a:spcAft>
              <a:defRPr/>
            </a:pPr>
            <a:r>
              <a:rPr lang="zh-CN" altLang="en-US" sz="2800" b="1" dirty="0"/>
              <a:t>好处</a:t>
            </a:r>
            <a:r>
              <a:rPr lang="en-US" sz="2800" b="1" dirty="0"/>
              <a:t>: </a:t>
            </a:r>
            <a:r>
              <a:rPr lang="zh-CN" altLang="en-US" sz="2800" dirty="0">
                <a:solidFill>
                  <a:schemeClr val="tx1">
                    <a:lumMod val="95000"/>
                    <a:lumOff val="5000"/>
                  </a:schemeClr>
                </a:solidFill>
              </a:rPr>
              <a:t>由于哈希的作用，索引的分布</a:t>
            </a:r>
            <a:r>
              <a:rPr lang="zh-CN" altLang="en-US" sz="2800" b="1" dirty="0">
                <a:solidFill>
                  <a:schemeClr val="tx1">
                    <a:lumMod val="95000"/>
                    <a:lumOff val="5000"/>
                  </a:schemeClr>
                </a:solidFill>
              </a:rPr>
              <a:t>更加随机和离散 </a:t>
            </a:r>
            <a:r>
              <a:rPr lang="en-US" sz="2800" dirty="0">
                <a:solidFill>
                  <a:schemeClr val="tx1">
                    <a:lumMod val="95000"/>
                    <a:lumOff val="5000"/>
                  </a:schemeClr>
                </a:solidFill>
              </a:rPr>
              <a:t>(</a:t>
            </a:r>
            <a:r>
              <a:rPr lang="zh-CN" altLang="en-US" sz="2800" dirty="0">
                <a:solidFill>
                  <a:schemeClr val="tx1">
                    <a:lumMod val="95000"/>
                    <a:lumOff val="5000"/>
                  </a:schemeClr>
                </a:solidFill>
              </a:rPr>
              <a:t>内存的</a:t>
            </a:r>
            <a:r>
              <a:rPr lang="en-US" altLang="zh-CN" sz="2800" dirty="0">
                <a:solidFill>
                  <a:schemeClr val="tx1">
                    <a:lumMod val="95000"/>
                    <a:lumOff val="5000"/>
                  </a:schemeClr>
                </a:solidFill>
              </a:rPr>
              <a:t>blocks</a:t>
            </a:r>
            <a:r>
              <a:rPr lang="zh-CN" altLang="en-US" sz="2800" dirty="0">
                <a:solidFill>
                  <a:schemeClr val="tx1">
                    <a:lumMod val="95000"/>
                    <a:lumOff val="5000"/>
                  </a:schemeClr>
                </a:solidFill>
              </a:rPr>
              <a:t>能更加均匀地分布到缓存里的组里</a:t>
            </a:r>
            <a:r>
              <a:rPr lang="en-US" sz="2800" dirty="0">
                <a:solidFill>
                  <a:schemeClr val="tx1">
                    <a:lumMod val="95000"/>
                    <a:lumOff val="5000"/>
                  </a:schemeClr>
                </a:solidFill>
              </a:rPr>
              <a:t>) </a:t>
            </a:r>
            <a:r>
              <a:rPr lang="zh-CN" altLang="en-US" sz="2800" dirty="0">
                <a:solidFill>
                  <a:schemeClr val="tx1">
                    <a:lumMod val="95000"/>
                    <a:lumOff val="5000"/>
                  </a:schemeClr>
                </a:solidFill>
              </a:rPr>
              <a:t>。</a:t>
            </a:r>
            <a:endParaRPr lang="en-US" sz="2800"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2</a:t>
            </a:r>
            <a:r>
              <a:rPr lang="zh-CN" altLang="en-US" kern="1200" dirty="0">
                <a:cs typeface="Calibri" panose="020F0502020204030204" pitchFamily="34" charset="0"/>
              </a:rPr>
              <a:t>个</a:t>
            </a:r>
            <a:r>
              <a:rPr lang="en-US" altLang="zh-CN" kern="1200" dirty="0">
                <a:cs typeface="Calibri" panose="020F0502020204030204" pitchFamily="34" charset="0"/>
              </a:rPr>
              <a:t>block</a:t>
            </a:r>
            <a:r>
              <a:rPr lang="zh-CN" altLang="en-US" kern="1200" dirty="0">
                <a:cs typeface="Calibri" panose="020F0502020204030204" pitchFamily="34" charset="0"/>
              </a:rPr>
              <a:t>具有相同索引的概率降低</a:t>
            </a:r>
            <a:endParaRPr lang="en-US" kern="1200" dirty="0">
              <a:cs typeface="Calibri" panose="020F0502020204030204" pitchFamily="34" charset="0"/>
            </a:endParaRPr>
          </a:p>
          <a:p>
            <a:pPr lvl="2">
              <a:spcBef>
                <a:spcPts val="600"/>
              </a:spcBef>
              <a:spcAft>
                <a:spcPts val="600"/>
              </a:spcAft>
              <a:buFont typeface="Arial" panose="020B0604020202020204" pitchFamily="34" charset="0"/>
              <a:buChar char="•"/>
              <a:defRPr/>
            </a:pPr>
            <a:r>
              <a:rPr lang="zh-CN" altLang="en-US" sz="2000" dirty="0"/>
              <a:t>减少了冲突缺失</a:t>
            </a:r>
            <a:endParaRPr lang="en-US" dirty="0"/>
          </a:p>
          <a:p>
            <a:pPr>
              <a:spcBef>
                <a:spcPts val="600"/>
              </a:spcBef>
              <a:spcAft>
                <a:spcPts val="600"/>
              </a:spcAft>
              <a:defRPr/>
            </a:pPr>
            <a:r>
              <a:rPr lang="zh-CN" altLang="en-US" sz="2800" b="1" dirty="0"/>
              <a:t>开销：</a:t>
            </a:r>
            <a:r>
              <a:rPr lang="zh-CN" altLang="en-US" sz="2800" dirty="0"/>
              <a:t>哈希函数的计算需要额外的延迟，以及硬件投入。</a:t>
            </a: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9</a:t>
            </a:fld>
            <a:endParaRPr lang="en-US" altLang="zh-CN"/>
          </a:p>
        </p:txBody>
      </p:sp>
    </p:spTree>
    <p:extLst>
      <p:ext uri="{BB962C8B-B14F-4D97-AF65-F5344CB8AC3E}">
        <p14:creationId xmlns:p14="http://schemas.microsoft.com/office/powerpoint/2010/main" val="732620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49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17252</TotalTime>
  <Words>3734</Words>
  <Application>Microsoft Office PowerPoint</Application>
  <PresentationFormat>全屏显示(4:3)</PresentationFormat>
  <Paragraphs>538</Paragraphs>
  <Slides>39</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39</vt:i4>
      </vt:variant>
    </vt:vector>
  </HeadingPairs>
  <TitlesOfParts>
    <vt:vector size="58" baseType="lpstr">
      <vt:lpstr>ＭＳ Ｐゴシック</vt:lpstr>
      <vt:lpstr>MS-PGothic</vt:lpstr>
      <vt:lpstr>Wingdings-Regular</vt:lpstr>
      <vt:lpstr>Yu Gothic</vt:lpstr>
      <vt:lpstr>Yu Gothic UI Light</vt:lpstr>
      <vt:lpstr>ZapfDingbats</vt:lpstr>
      <vt:lpstr>仿宋</vt:lpstr>
      <vt:lpstr>华文行楷</vt:lpstr>
      <vt:lpstr>宋体</vt:lpstr>
      <vt:lpstr>Microsoft YaHei</vt:lpstr>
      <vt:lpstr>Microsoft YaHei</vt:lpstr>
      <vt:lpstr>Arial</vt:lpstr>
      <vt:lpstr>Calibri</vt:lpstr>
      <vt:lpstr>Lucida Sans Unicode</vt:lpstr>
      <vt:lpstr>Tahoma</vt:lpstr>
      <vt:lpstr>Times New Roman</vt:lpstr>
      <vt:lpstr>Tw Cen MT</vt:lpstr>
      <vt:lpstr>Wingdings</vt:lpstr>
      <vt:lpstr>Default Design</vt:lpstr>
      <vt:lpstr>计算机体系结构</vt:lpstr>
      <vt:lpstr>优化缓存性能的基本方法</vt:lpstr>
      <vt:lpstr>减少冲突缺失的方法</vt:lpstr>
      <vt:lpstr>Victim Cache: 减少冲突失效</vt:lpstr>
      <vt:lpstr>Hashing and Pseudo-Associativity</vt:lpstr>
      <vt:lpstr>Skewed Associative Caches</vt:lpstr>
      <vt:lpstr>Skewed Associative Caches (I)</vt:lpstr>
      <vt:lpstr>Skewed Associative Caches (II)</vt:lpstr>
      <vt:lpstr>Skewed Associative Caches (III)</vt:lpstr>
      <vt:lpstr>基于软件的优化方法</vt:lpstr>
      <vt:lpstr>重构数据访问特征 (I)</vt:lpstr>
      <vt:lpstr>重构数据访问特征 (II)</vt:lpstr>
      <vt:lpstr>重构数据的布局 (I)</vt:lpstr>
      <vt:lpstr>重构数据的布局 (II)</vt:lpstr>
      <vt:lpstr>优化缓存性能的基本方法</vt:lpstr>
      <vt:lpstr>缓存缺失的延迟和开销分析</vt:lpstr>
      <vt:lpstr>示例: 存储级并行性 (MLP) </vt:lpstr>
      <vt:lpstr>传统的缓存替换算法</vt:lpstr>
      <vt:lpstr>一个具体的DEMO</vt:lpstr>
      <vt:lpstr>最少的缺失数≠最好的性能</vt:lpstr>
      <vt:lpstr>感知MLP的替换策略</vt:lpstr>
      <vt:lpstr>优化缓存性能的基本方法</vt:lpstr>
      <vt:lpstr>处理多个悬而未决的访问请求</vt:lpstr>
      <vt:lpstr>处理多个悬而未决的访问请求</vt:lpstr>
      <vt:lpstr>MSHR</vt:lpstr>
      <vt:lpstr>MSHR Entry Demo</vt:lpstr>
      <vt:lpstr>MSHR 操作</vt:lpstr>
      <vt:lpstr>优化缓存性能的基本方法</vt:lpstr>
      <vt:lpstr>多核处理器中的缓存</vt:lpstr>
      <vt:lpstr>Private vs. Shared</vt:lpstr>
      <vt:lpstr>资源共享及其优点</vt:lpstr>
      <vt:lpstr>资源共享的缺点</vt:lpstr>
      <vt:lpstr>资源共享示例：共享缓存</vt:lpstr>
      <vt:lpstr>共享缓存：如何共享?</vt:lpstr>
      <vt:lpstr>多核系统中的缓存架构：问题和优化</vt:lpstr>
      <vt:lpstr>多核系统：资源共享视角</vt:lpstr>
      <vt:lpstr>多核系统需要QoS和共享资源管理</vt:lpstr>
      <vt:lpstr>常见的共享硬件资源</vt:lpstr>
      <vt:lpstr>下一个主题  虚拟存储器</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564</cp:revision>
  <cp:lastPrinted>2022-10-09T03:19:08Z</cp:lastPrinted>
  <dcterms:created xsi:type="dcterms:W3CDTF">2010-09-08T00:51:32Z</dcterms:created>
  <dcterms:modified xsi:type="dcterms:W3CDTF">2022-12-09T05:41:19Z</dcterms:modified>
</cp:coreProperties>
</file>