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3.xml" ContentType="application/vnd.openxmlformats-officedocument.presentationml.tags+xml"/>
  <Override PartName="/ppt/notesSlides/notesSlide1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1.xml" ContentType="application/vnd.openxmlformats-officedocument.presentationml.notesSlide+xml"/>
  <Override PartName="/ppt/tags/tag131.xml" ContentType="application/vnd.openxmlformats-officedocument.presentationml.tags+xml"/>
  <Override PartName="/ppt/notesSlides/notesSlide22.xml" ContentType="application/vnd.openxmlformats-officedocument.presentationml.notesSlide+xml"/>
  <Override PartName="/ppt/tags/tag132.xml" ContentType="application/vnd.openxmlformats-officedocument.presentationml.tags+xml"/>
  <Override PartName="/ppt/notesSlides/notesSlide23.xml" ContentType="application/vnd.openxmlformats-officedocument.presentationml.notesSlide+xml"/>
  <Override PartName="/ppt/tags/tag13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5" r:id="rId1"/>
  </p:sldMasterIdLst>
  <p:notesMasterIdLst>
    <p:notesMasterId r:id="rId36"/>
  </p:notesMasterIdLst>
  <p:handoutMasterIdLst>
    <p:handoutMasterId r:id="rId37"/>
  </p:handoutMasterIdLst>
  <p:sldIdLst>
    <p:sldId id="1014" r:id="rId2"/>
    <p:sldId id="6829" r:id="rId3"/>
    <p:sldId id="6830" r:id="rId4"/>
    <p:sldId id="6831" r:id="rId5"/>
    <p:sldId id="6832" r:id="rId6"/>
    <p:sldId id="6833" r:id="rId7"/>
    <p:sldId id="6834" r:id="rId8"/>
    <p:sldId id="6835" r:id="rId9"/>
    <p:sldId id="6836" r:id="rId10"/>
    <p:sldId id="6837" r:id="rId11"/>
    <p:sldId id="6838" r:id="rId12"/>
    <p:sldId id="6839" r:id="rId13"/>
    <p:sldId id="6840" r:id="rId14"/>
    <p:sldId id="6841" r:id="rId15"/>
    <p:sldId id="6842" r:id="rId16"/>
    <p:sldId id="6843" r:id="rId17"/>
    <p:sldId id="6844" r:id="rId18"/>
    <p:sldId id="6845" r:id="rId19"/>
    <p:sldId id="6846" r:id="rId20"/>
    <p:sldId id="6847" r:id="rId21"/>
    <p:sldId id="6848" r:id="rId22"/>
    <p:sldId id="6849" r:id="rId23"/>
    <p:sldId id="6850" r:id="rId24"/>
    <p:sldId id="6851" r:id="rId25"/>
    <p:sldId id="6852" r:id="rId26"/>
    <p:sldId id="6853" r:id="rId27"/>
    <p:sldId id="6854" r:id="rId28"/>
    <p:sldId id="6858" r:id="rId29"/>
    <p:sldId id="6859" r:id="rId30"/>
    <p:sldId id="6860" r:id="rId31"/>
    <p:sldId id="6861" r:id="rId32"/>
    <p:sldId id="6862" r:id="rId33"/>
    <p:sldId id="6863" r:id="rId34"/>
    <p:sldId id="6828" r:id="rId35"/>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411" autoAdjust="0"/>
  </p:normalViewPr>
  <p:slideViewPr>
    <p:cSldViewPr>
      <p:cViewPr varScale="1">
        <p:scale>
          <a:sx n="73" d="100"/>
          <a:sy n="73" d="100"/>
        </p:scale>
        <p:origin x="160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2022/12/14</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12/14/2022</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374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2374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r>
              <a:rPr lang="en-US" dirty="0"/>
              <a:t>Or </a:t>
            </a:r>
            <a:r>
              <a:rPr lang="en-US" dirty="0" err="1"/>
              <a:t>hyperthreads</a:t>
            </a:r>
            <a:endParaRPr lang="en-US" dirty="0"/>
          </a:p>
        </p:txBody>
      </p:sp>
    </p:spTree>
    <p:extLst>
      <p:ext uri="{BB962C8B-B14F-4D97-AF65-F5344CB8AC3E}">
        <p14:creationId xmlns:p14="http://schemas.microsoft.com/office/powerpoint/2010/main" val="453817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579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2579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21" tIns="45711" rIns="91421" bIns="45711"/>
          <a:lstStyle/>
          <a:p>
            <a:endParaRPr lang="en-US"/>
          </a:p>
        </p:txBody>
      </p:sp>
    </p:spTree>
    <p:extLst>
      <p:ext uri="{BB962C8B-B14F-4D97-AF65-F5344CB8AC3E}">
        <p14:creationId xmlns:p14="http://schemas.microsoft.com/office/powerpoint/2010/main" val="142169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579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2579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21" tIns="45711" rIns="91421" bIns="45711"/>
          <a:lstStyle/>
          <a:p>
            <a:endParaRPr lang="en-US"/>
          </a:p>
        </p:txBody>
      </p:sp>
    </p:spTree>
    <p:extLst>
      <p:ext uri="{BB962C8B-B14F-4D97-AF65-F5344CB8AC3E}">
        <p14:creationId xmlns:p14="http://schemas.microsoft.com/office/powerpoint/2010/main" val="271866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9890"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29891"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15" tIns="45708" rIns="91415" bIns="45708"/>
          <a:lstStyle/>
          <a:p>
            <a:endParaRPr lang="en-US"/>
          </a:p>
        </p:txBody>
      </p:sp>
    </p:spTree>
    <p:extLst>
      <p:ext uri="{BB962C8B-B14F-4D97-AF65-F5344CB8AC3E}">
        <p14:creationId xmlns:p14="http://schemas.microsoft.com/office/powerpoint/2010/main" val="1320384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1938"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31939"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15" tIns="45708" rIns="91415" bIns="45708"/>
          <a:lstStyle/>
          <a:p>
            <a:r>
              <a:rPr lang="en-US" dirty="0" err="1"/>
              <a:t>Underclocking</a:t>
            </a:r>
            <a:r>
              <a:rPr lang="en-US" dirty="0"/>
              <a:t> messes up the ratios completely. Work through a 8x slowdown example.</a:t>
            </a:r>
          </a:p>
        </p:txBody>
      </p:sp>
    </p:spTree>
    <p:extLst>
      <p:ext uri="{BB962C8B-B14F-4D97-AF65-F5344CB8AC3E}">
        <p14:creationId xmlns:p14="http://schemas.microsoft.com/office/powerpoint/2010/main" val="3278340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normAutofit/>
          </a:bodyPr>
          <a:lstStyle/>
          <a:p>
            <a:r>
              <a:rPr lang="en-US" dirty="0"/>
              <a:t>Amdahl’s Law</a:t>
            </a:r>
          </a:p>
        </p:txBody>
      </p:sp>
      <p:sp>
        <p:nvSpPr>
          <p:cNvPr id="4" name="Slide Number Placeholder 3"/>
          <p:cNvSpPr>
            <a:spLocks noGrp="1"/>
          </p:cNvSpPr>
          <p:nvPr>
            <p:ph type="sldNum" sz="quarter" idx="10"/>
          </p:nvPr>
        </p:nvSpPr>
        <p:spPr/>
        <p:txBody>
          <a:bodyPr/>
          <a:lstStyle/>
          <a:p>
            <a:fld id="{13D9FD78-0587-46E3-89F8-616F197A620D}" type="slidenum">
              <a:rPr lang="en-US" smtClean="0"/>
              <a:pPr/>
              <a:t>17</a:t>
            </a:fld>
            <a:endParaRPr lang="en-US"/>
          </a:p>
        </p:txBody>
      </p:sp>
    </p:spTree>
    <p:extLst>
      <p:ext uri="{BB962C8B-B14F-4D97-AF65-F5344CB8AC3E}">
        <p14:creationId xmlns:p14="http://schemas.microsoft.com/office/powerpoint/2010/main" val="285382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398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3398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r>
              <a:rPr lang="en-AU" dirty="0"/>
              <a:t>Clicker question</a:t>
            </a:r>
          </a:p>
        </p:txBody>
      </p:sp>
    </p:spTree>
    <p:extLst>
      <p:ext uri="{BB962C8B-B14F-4D97-AF65-F5344CB8AC3E}">
        <p14:creationId xmlns:p14="http://schemas.microsoft.com/office/powerpoint/2010/main" val="104531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082"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38083"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pPr marL="0" lvl="1" defTabSz="899404">
              <a:defRPr/>
            </a:pPr>
            <a:endParaRPr lang="en-US" baseline="-25000" dirty="0">
              <a:cs typeface="Arial" charset="0"/>
            </a:endParaRPr>
          </a:p>
          <a:p>
            <a:endParaRPr lang="en-US" dirty="0"/>
          </a:p>
        </p:txBody>
      </p:sp>
    </p:spTree>
    <p:extLst>
      <p:ext uri="{BB962C8B-B14F-4D97-AF65-F5344CB8AC3E}">
        <p14:creationId xmlns:p14="http://schemas.microsoft.com/office/powerpoint/2010/main" val="59462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0130"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40131"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endParaRPr lang="en-US" dirty="0"/>
          </a:p>
        </p:txBody>
      </p:sp>
    </p:spTree>
    <p:extLst>
      <p:ext uri="{BB962C8B-B14F-4D97-AF65-F5344CB8AC3E}">
        <p14:creationId xmlns:p14="http://schemas.microsoft.com/office/powerpoint/2010/main" val="1672543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374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2374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r>
              <a:rPr lang="en-US" dirty="0"/>
              <a:t>Or </a:t>
            </a:r>
            <a:r>
              <a:rPr lang="en-US" dirty="0" err="1"/>
              <a:t>hyperthreads</a:t>
            </a:r>
            <a:endParaRPr lang="en-US" dirty="0"/>
          </a:p>
        </p:txBody>
      </p:sp>
    </p:spTree>
    <p:extLst>
      <p:ext uri="{BB962C8B-B14F-4D97-AF65-F5344CB8AC3E}">
        <p14:creationId xmlns:p14="http://schemas.microsoft.com/office/powerpoint/2010/main" val="346905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531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0531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86476" tIns="43238" rIns="86476" bIns="43238"/>
          <a:lstStyle/>
          <a:p>
            <a:endParaRPr lang="en-US" dirty="0"/>
          </a:p>
        </p:txBody>
      </p:sp>
    </p:spTree>
    <p:extLst>
      <p:ext uri="{BB962C8B-B14F-4D97-AF65-F5344CB8AC3E}">
        <p14:creationId xmlns:p14="http://schemas.microsoft.com/office/powerpoint/2010/main" val="22935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endParaRPr lang="en-US" dirty="0"/>
          </a:p>
        </p:txBody>
      </p:sp>
    </p:spTree>
    <p:extLst>
      <p:ext uri="{BB962C8B-B14F-4D97-AF65-F5344CB8AC3E}">
        <p14:creationId xmlns:p14="http://schemas.microsoft.com/office/powerpoint/2010/main" val="265765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endParaRPr lang="en-US" dirty="0"/>
          </a:p>
        </p:txBody>
      </p:sp>
    </p:spTree>
    <p:extLst>
      <p:ext uri="{BB962C8B-B14F-4D97-AF65-F5344CB8AC3E}">
        <p14:creationId xmlns:p14="http://schemas.microsoft.com/office/powerpoint/2010/main" val="1359814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p>
          <a:p>
            <a:r>
              <a:rPr lang="en-US" dirty="0"/>
              <a:t>T0 1, T1 6,</a:t>
            </a:r>
            <a:r>
              <a:rPr lang="en-US" baseline="0" dirty="0"/>
              <a:t> T0 simultaneously does its remaining 4 and writes 5 which is lost. </a:t>
            </a:r>
          </a:p>
          <a:p>
            <a:r>
              <a:rPr lang="en-US" baseline="0" dirty="0"/>
              <a:t>T0 3, T0 writes 4, T1 simultaneously does 3+5 = 8</a:t>
            </a:r>
          </a:p>
          <a:p>
            <a:endParaRPr lang="en-US" dirty="0"/>
          </a:p>
        </p:txBody>
      </p:sp>
    </p:spTree>
    <p:extLst>
      <p:ext uri="{BB962C8B-B14F-4D97-AF65-F5344CB8AC3E}">
        <p14:creationId xmlns:p14="http://schemas.microsoft.com/office/powerpoint/2010/main" val="315238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endParaRPr lang="en-US" dirty="0"/>
          </a:p>
        </p:txBody>
      </p:sp>
    </p:spTree>
    <p:extLst>
      <p:ext uri="{BB962C8B-B14F-4D97-AF65-F5344CB8AC3E}">
        <p14:creationId xmlns:p14="http://schemas.microsoft.com/office/powerpoint/2010/main" val="2723340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a:t>
            </a:r>
            <a:r>
              <a:rPr lang="en-US" baseline="0"/>
              <a:t>scale?</a:t>
            </a:r>
          </a:p>
          <a:p>
            <a:endParaRPr lang="en-US" dirty="0"/>
          </a:p>
        </p:txBody>
      </p:sp>
    </p:spTree>
    <p:extLst>
      <p:ext uri="{BB962C8B-B14F-4D97-AF65-F5344CB8AC3E}">
        <p14:creationId xmlns:p14="http://schemas.microsoft.com/office/powerpoint/2010/main" val="3989367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531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0531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86476" tIns="43238" rIns="86476" bIns="43238"/>
          <a:lstStyle/>
          <a:p>
            <a:endParaRPr lang="en-US" dirty="0"/>
          </a:p>
        </p:txBody>
      </p:sp>
    </p:spTree>
    <p:extLst>
      <p:ext uri="{BB962C8B-B14F-4D97-AF65-F5344CB8AC3E}">
        <p14:creationId xmlns:p14="http://schemas.microsoft.com/office/powerpoint/2010/main" val="103125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9170"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4999171"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86476" tIns="43238" rIns="86476" bIns="43238"/>
          <a:lstStyle/>
          <a:p>
            <a:endParaRPr lang="en-US" dirty="0"/>
          </a:p>
        </p:txBody>
      </p:sp>
    </p:spTree>
    <p:extLst>
      <p:ext uri="{BB962C8B-B14F-4D97-AF65-F5344CB8AC3E}">
        <p14:creationId xmlns:p14="http://schemas.microsoft.com/office/powerpoint/2010/main" val="394886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9410"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09411"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endParaRPr lang="en-AU"/>
          </a:p>
        </p:txBody>
      </p:sp>
    </p:spTree>
    <p:extLst>
      <p:ext uri="{BB962C8B-B14F-4D97-AF65-F5344CB8AC3E}">
        <p14:creationId xmlns:p14="http://schemas.microsoft.com/office/powerpoint/2010/main" val="326576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lstStyle/>
          <a:p>
            <a:r>
              <a:rPr lang="en-US" dirty="0"/>
              <a:t>4 wide pipeline</a:t>
            </a:r>
          </a:p>
        </p:txBody>
      </p:sp>
      <p:sp>
        <p:nvSpPr>
          <p:cNvPr id="4" name="Slide Number Placeholder 3"/>
          <p:cNvSpPr>
            <a:spLocks noGrp="1"/>
          </p:cNvSpPr>
          <p:nvPr>
            <p:ph type="sldNum" sz="quarter" idx="10"/>
          </p:nvPr>
        </p:nvSpPr>
        <p:spPr/>
        <p:txBody>
          <a:bodyPr/>
          <a:lstStyle/>
          <a:p>
            <a:fld id="{7B35C3C1-9691-443C-BBCF-BED84F38E74F}" type="slidenum">
              <a:rPr lang="en-US" smtClean="0"/>
              <a:t>8</a:t>
            </a:fld>
            <a:endParaRPr lang="en-US"/>
          </a:p>
        </p:txBody>
      </p:sp>
    </p:spTree>
    <p:extLst>
      <p:ext uri="{BB962C8B-B14F-4D97-AF65-F5344CB8AC3E}">
        <p14:creationId xmlns:p14="http://schemas.microsoft.com/office/powerpoint/2010/main" val="168820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B1AA13A-7949-412B-A818-6F8C9A4CB08A}" type="slidenum">
              <a:rPr lang="en-US" altLang="zh-CN" smtClean="0"/>
              <a:pPr>
                <a:defRPr/>
              </a:pPr>
              <a:t>9</a:t>
            </a:fld>
            <a:endParaRPr lang="en-US" altLang="zh-CN"/>
          </a:p>
        </p:txBody>
      </p:sp>
    </p:spTree>
    <p:extLst>
      <p:ext uri="{BB962C8B-B14F-4D97-AF65-F5344CB8AC3E}">
        <p14:creationId xmlns:p14="http://schemas.microsoft.com/office/powerpoint/2010/main" val="273903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normAutofit/>
          </a:bodyPr>
          <a:lstStyle/>
          <a:p>
            <a:r>
              <a:rPr lang="en-US" dirty="0"/>
              <a:t>HT = </a:t>
            </a:r>
            <a:r>
              <a:rPr lang="en-US" dirty="0" err="1"/>
              <a:t>MultiIssue</a:t>
            </a:r>
            <a:r>
              <a:rPr lang="en-US" baseline="0" dirty="0"/>
              <a:t> + extra PCs and registers – dependency logic</a:t>
            </a:r>
          </a:p>
          <a:p>
            <a:r>
              <a:rPr lang="en-US" baseline="0" dirty="0"/>
              <a:t>HT = </a:t>
            </a:r>
            <a:r>
              <a:rPr lang="en-US" baseline="0" dirty="0" err="1"/>
              <a:t>MultiCore</a:t>
            </a:r>
            <a:r>
              <a:rPr lang="en-US" baseline="0" dirty="0"/>
              <a:t> – redundant functional units + hazard avoidance</a:t>
            </a:r>
            <a:endParaRPr lang="en-US" dirty="0"/>
          </a:p>
        </p:txBody>
      </p:sp>
      <p:sp>
        <p:nvSpPr>
          <p:cNvPr id="4" name="Slide Number Placeholder 3"/>
          <p:cNvSpPr>
            <a:spLocks noGrp="1"/>
          </p:cNvSpPr>
          <p:nvPr>
            <p:ph type="sldNum" sz="quarter" idx="10"/>
          </p:nvPr>
        </p:nvSpPr>
        <p:spPr/>
        <p:txBody>
          <a:bodyPr/>
          <a:lstStyle/>
          <a:p>
            <a:fld id="{13D9FD78-0587-46E3-89F8-616F197A620D}" type="slidenum">
              <a:rPr lang="en-US" smtClean="0"/>
              <a:pPr/>
              <a:t>10</a:t>
            </a:fld>
            <a:endParaRPr lang="en-US"/>
          </a:p>
        </p:txBody>
      </p:sp>
    </p:spTree>
    <p:extLst>
      <p:ext uri="{BB962C8B-B14F-4D97-AF65-F5344CB8AC3E}">
        <p14:creationId xmlns:p14="http://schemas.microsoft.com/office/powerpoint/2010/main" val="208178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normAutofit/>
          </a:bodyPr>
          <a:lstStyle/>
          <a:p>
            <a:r>
              <a:rPr lang="en-US" dirty="0" err="1"/>
              <a:t>MultiCore</a:t>
            </a:r>
            <a:r>
              <a:rPr lang="en-US" dirty="0"/>
              <a:t>:</a:t>
            </a:r>
            <a:r>
              <a:rPr lang="en-US" baseline="0" dirty="0"/>
              <a:t> 8 processors dies * 4 cores per processor die</a:t>
            </a:r>
          </a:p>
          <a:p>
            <a:r>
              <a:rPr lang="en-US" baseline="0" dirty="0" err="1"/>
              <a:t>Hyperthreading</a:t>
            </a:r>
            <a:r>
              <a:rPr lang="en-US" baseline="0" dirty="0"/>
              <a:t>: 2 HT per core</a:t>
            </a:r>
          </a:p>
          <a:p>
            <a:r>
              <a:rPr lang="en-US" baseline="0" dirty="0"/>
              <a:t>Dynamic Multi-Issue: 4 issue</a:t>
            </a:r>
          </a:p>
          <a:p>
            <a:r>
              <a:rPr lang="en-US" baseline="0" dirty="0"/>
              <a:t>Pipeline: 16 stages</a:t>
            </a:r>
          </a:p>
        </p:txBody>
      </p:sp>
      <p:sp>
        <p:nvSpPr>
          <p:cNvPr id="4" name="Slide Number Placeholder 3"/>
          <p:cNvSpPr>
            <a:spLocks noGrp="1"/>
          </p:cNvSpPr>
          <p:nvPr>
            <p:ph type="sldNum" sz="quarter" idx="10"/>
          </p:nvPr>
        </p:nvSpPr>
        <p:spPr/>
        <p:txBody>
          <a:bodyPr/>
          <a:lstStyle/>
          <a:p>
            <a:fld id="{13D9FD78-0587-46E3-89F8-616F197A620D}" type="slidenum">
              <a:rPr lang="en-US" smtClean="0"/>
              <a:pPr/>
              <a:t>11</a:t>
            </a:fld>
            <a:endParaRPr lang="en-US"/>
          </a:p>
        </p:txBody>
      </p:sp>
    </p:spTree>
    <p:extLst>
      <p:ext uri="{BB962C8B-B14F-4D97-AF65-F5344CB8AC3E}">
        <p14:creationId xmlns:p14="http://schemas.microsoft.com/office/powerpoint/2010/main" val="245239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457200" y="1066800"/>
            <a:ext cx="8229600" cy="4648200"/>
          </a:xfrm>
        </p:spPr>
        <p:txBody>
          <a:bodyPr/>
          <a:lstStyle>
            <a:lvl1pPr>
              <a:defRPr>
                <a:latin typeface="微软雅黑" panose="020B0503020204020204" pitchFamily="34" charset="-122"/>
                <a:ea typeface="微软雅黑" panose="020B0503020204020204" pitchFamily="34" charset="-122"/>
              </a:defRPr>
            </a:lvl1pPr>
            <a:lvl2pPr marL="719138" indent="-363538">
              <a:buFont typeface="微软雅黑" panose="020B0503020204020204" pitchFamily="34" charset="-122"/>
              <a:buChar char="−"/>
              <a:defRPr>
                <a:latin typeface="微软雅黑" panose="020B0503020204020204" pitchFamily="34" charset="-122"/>
                <a:ea typeface="微软雅黑" panose="020B0503020204020204" pitchFamily="34" charset="-122"/>
              </a:defRPr>
            </a:lvl2pPr>
            <a:lvl3pPr marL="982663" indent="-263525">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252538" indent="-269875">
              <a:buFont typeface="微软雅黑" panose="020B0503020204020204" pitchFamily="34" charset="-122"/>
              <a:buChar char="−"/>
              <a:defRPr sz="1800">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Rectangle 12"/>
          <p:cNvSpPr>
            <a:spLocks noGrp="1" noChangeArrowheads="1"/>
          </p:cNvSpPr>
          <p:nvPr>
            <p:ph type="sldNum" sz="quarter" idx="12"/>
          </p:nvPr>
        </p:nvSpPr>
        <p:spPr>
          <a:xfrm>
            <a:off x="8504238" y="6477000"/>
            <a:ext cx="639762" cy="304800"/>
          </a:xfrm>
        </p:spPr>
        <p:txBody>
          <a:bodyPr/>
          <a:lstStyle>
            <a:lvl1pPr>
              <a:defRPr sz="1600"/>
            </a:lvl1pPr>
          </a:lstStyle>
          <a:p>
            <a:fld id="{1AEA45D1-D4B8-44CC-BE7C-EE654AA999B5}" type="slidenum">
              <a:rPr lang="en-US" altLang="en-US" smtClean="0"/>
              <a:pPr/>
              <a:t>‹#›</a:t>
            </a:fld>
            <a:endParaRPr lang="en-US" altLang="en-US" dirty="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462713" y="6392863"/>
            <a:ext cx="2320925" cy="381000"/>
          </a:xfrm>
          <a:prstGeom prst="rect">
            <a:avLst/>
          </a:prstGeom>
        </p:spPr>
        <p:txBody>
          <a:bodyPr/>
          <a:lstStyle>
            <a:lvl1pPr>
              <a:defRPr/>
            </a:lvl1pPr>
          </a:lstStyle>
          <a:p>
            <a:endParaRPr lang="en-US" altLang="en-US" dirty="0"/>
          </a:p>
        </p:txBody>
      </p:sp>
      <p:sp>
        <p:nvSpPr>
          <p:cNvPr id="3" name="Rectangle 11"/>
          <p:cNvSpPr>
            <a:spLocks noGrp="1" noChangeArrowheads="1"/>
          </p:cNvSpPr>
          <p:nvPr>
            <p:ph type="ftr" sz="quarter" idx="11"/>
          </p:nvPr>
        </p:nvSpPr>
        <p:spPr>
          <a:xfrm>
            <a:off x="369888" y="6392863"/>
            <a:ext cx="2286000" cy="381000"/>
          </a:xfrm>
          <a:prstGeom prst="rect">
            <a:avLst/>
          </a:prstGeom>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6" name="Rectangle 12"/>
          <p:cNvSpPr>
            <a:spLocks noGrp="1" noChangeArrowheads="1"/>
          </p:cNvSpPr>
          <p:nvPr>
            <p:ph type="sldNum" sz="quarter" idx="4"/>
          </p:nvPr>
        </p:nvSpPr>
        <p:spPr bwMode="auto">
          <a:xfrm>
            <a:off x="8556625" y="6477000"/>
            <a:ext cx="587375" cy="304800"/>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600" b="0">
                <a:latin typeface="+mn-lt"/>
                <a:cs typeface="Arial" panose="020B0604020202020204" pitchFamily="34" charset="0"/>
              </a:defRPr>
            </a:lvl1pPr>
          </a:lstStyle>
          <a:p>
            <a:fld id="{DD4DE553-3661-4A74-A98D-B84EF2586A6D}" type="slidenum">
              <a:rPr lang="en-US" altLang="en-US" smtClean="0"/>
              <a:pPr/>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notesSlide" Target="../notesSlides/notesSlide11.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1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notesSlide" Target="../notesSlides/notesSlide1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19" Type="http://schemas.openxmlformats.org/officeDocument/2006/relationships/slideLayout" Target="../slideLayouts/slideLayout2.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3" Type="http://schemas.openxmlformats.org/officeDocument/2006/relationships/tags" Target="../tags/tag72.xml"/><Relationship Id="rId21" Type="http://schemas.openxmlformats.org/officeDocument/2006/relationships/notesSlide" Target="../notesSlides/notesSlide14.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slideLayout" Target="../slideLayouts/slideLayout3.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tags" Target="../tags/tag88.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17.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70.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92.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15" TargetMode="External"/><Relationship Id="rId2" Type="http://schemas.openxmlformats.org/officeDocument/2006/relationships/hyperlink" Target="https://en.wikipedia.org/wiki/Cache_coherence" TargetMode="External"/><Relationship Id="rId1" Type="http://schemas.openxmlformats.org/officeDocument/2006/relationships/slideLayout" Target="../slideLayouts/slideLayout2.xml"/><Relationship Id="rId4" Type="http://schemas.openxmlformats.org/officeDocument/2006/relationships/hyperlink" Target="https://www.cs.utexas.edu/~bornholt/post/memory-model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tags" Target="../tags/tag111.xml"/><Relationship Id="rId3" Type="http://schemas.openxmlformats.org/officeDocument/2006/relationships/tags" Target="../tags/tag96.xml"/><Relationship Id="rId21" Type="http://schemas.openxmlformats.org/officeDocument/2006/relationships/notesSlide" Target="../notesSlides/notesSlide20.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slideLayout" Target="../slideLayouts/slideLayout2.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tags" Target="../tags/tag108.xml"/><Relationship Id="rId10" Type="http://schemas.openxmlformats.org/officeDocument/2006/relationships/tags" Target="../tags/tag103.xml"/><Relationship Id="rId19" Type="http://schemas.openxmlformats.org/officeDocument/2006/relationships/tags" Target="../tags/tag112.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s>
</file>

<file path=ppt/slides/_rels/slide29.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notesSlide" Target="../notesSlides/notesSlide21.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tags" Target="../tags/tag127.xml"/><Relationship Id="rId10" Type="http://schemas.openxmlformats.org/officeDocument/2006/relationships/tags" Target="../tags/tag122.xml"/><Relationship Id="rId19" Type="http://schemas.openxmlformats.org/officeDocument/2006/relationships/slideLayout" Target="../slideLayouts/slideLayout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imultaneous_multithrea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intel.com/content/www/us/en/gaming/resources/hyper-threading.html" TargetMode="External"/><Relationship Id="rId4" Type="http://schemas.openxmlformats.org/officeDocument/2006/relationships/hyperlink" Target="https://dada.cs.washington.edu/sm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13. </a:t>
            </a:r>
            <a:r>
              <a:rPr lang="zh-CN" altLang="en-US" sz="3600" dirty="0">
                <a:solidFill>
                  <a:schemeClr val="tx1"/>
                </a:solidFill>
                <a:latin typeface="微软雅黑" panose="020B0503020204020204" pitchFamily="34" charset="-122"/>
                <a:ea typeface="微软雅黑" panose="020B0503020204020204" pitchFamily="34" charset="-122"/>
              </a:rPr>
              <a:t>多核</a:t>
            </a:r>
            <a:r>
              <a:rPr lang="zh-CN" altLang="en-US" sz="3600" dirty="0" smtClean="0">
                <a:solidFill>
                  <a:schemeClr val="tx1"/>
                </a:solidFill>
                <a:latin typeface="微软雅黑" panose="020B0503020204020204" pitchFamily="34" charset="-122"/>
                <a:ea typeface="微软雅黑" panose="020B0503020204020204" pitchFamily="34" charset="-122"/>
              </a:rPr>
              <a:t>处理器</a:t>
            </a: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713F3F-8F58-4988-86B5-E0DDF7E1FEFB}"/>
              </a:ext>
            </a:extLst>
          </p:cNvPr>
          <p:cNvSpPr txBox="1"/>
          <p:nvPr/>
        </p:nvSpPr>
        <p:spPr>
          <a:xfrm>
            <a:off x="455613" y="5712643"/>
            <a:ext cx="8240712" cy="738664"/>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rmAutofit/>
          </a:bodyPr>
          <a:lstStyle/>
          <a:p>
            <a:pPr marL="0" indent="0" algn="ctr">
              <a:spcBef>
                <a:spcPts val="600"/>
              </a:spcBef>
              <a:spcAft>
                <a:spcPts val="600"/>
              </a:spcAft>
              <a:buNone/>
            </a:pPr>
            <a:r>
              <a:rPr lang="zh-CN" altLang="en-US" sz="3000" dirty="0"/>
              <a:t>                    多核  </a:t>
            </a:r>
            <a:r>
              <a:rPr lang="en-US" sz="3000" dirty="0"/>
              <a:t>   </a:t>
            </a:r>
            <a:r>
              <a:rPr lang="zh-CN" altLang="en-US" sz="3000" dirty="0"/>
              <a:t>多发射       </a:t>
            </a:r>
            <a:r>
              <a:rPr lang="zh-CN" altLang="en-US" sz="3200" dirty="0"/>
              <a:t>超线程</a:t>
            </a:r>
            <a:endParaRPr lang="en-US" sz="3000" dirty="0"/>
          </a:p>
          <a:p>
            <a:pPr>
              <a:spcBef>
                <a:spcPts val="600"/>
              </a:spcBef>
              <a:spcAft>
                <a:spcPts val="600"/>
              </a:spcAft>
              <a:tabLst>
                <a:tab pos="515938" algn="l"/>
                <a:tab pos="5540375" algn="l"/>
              </a:tabLst>
            </a:pPr>
            <a:r>
              <a:rPr lang="en-US" sz="2800" dirty="0"/>
              <a:t>Programs:</a:t>
            </a:r>
          </a:p>
          <a:p>
            <a:pPr>
              <a:spcBef>
                <a:spcPts val="600"/>
              </a:spcBef>
              <a:spcAft>
                <a:spcPts val="600"/>
              </a:spcAft>
              <a:tabLst>
                <a:tab pos="515938" algn="l"/>
                <a:tab pos="5540375" algn="l"/>
              </a:tabLst>
            </a:pPr>
            <a:r>
              <a:rPr lang="en-US" sz="2800" dirty="0"/>
              <a:t>Num. Pipelines:</a:t>
            </a:r>
          </a:p>
          <a:p>
            <a:pPr>
              <a:spcBef>
                <a:spcPts val="600"/>
              </a:spcBef>
              <a:spcAft>
                <a:spcPts val="600"/>
              </a:spcAft>
              <a:tabLst>
                <a:tab pos="515938" algn="l"/>
                <a:tab pos="5540375" algn="l"/>
              </a:tabLst>
            </a:pPr>
            <a:r>
              <a:rPr lang="en-US" sz="2800" dirty="0"/>
              <a:t>Pipeline Width:</a:t>
            </a:r>
            <a:endParaRPr lang="en-US" dirty="0"/>
          </a:p>
          <a:p>
            <a:pPr>
              <a:spcBef>
                <a:spcPts val="600"/>
              </a:spcBef>
              <a:spcAft>
                <a:spcPts val="600"/>
              </a:spcAft>
            </a:pPr>
            <a:r>
              <a:rPr lang="zh-CN" altLang="en-US" sz="2800" dirty="0"/>
              <a:t>超线程就相当于：</a:t>
            </a:r>
            <a:endParaRPr lang="en-US" sz="2800" dirty="0"/>
          </a:p>
          <a:p>
            <a:pPr lvl="1">
              <a:spcBef>
                <a:spcPts val="600"/>
              </a:spcBef>
              <a:spcAft>
                <a:spcPts val="600"/>
              </a:spcAft>
            </a:pPr>
            <a:r>
              <a:rPr lang="en-US" sz="2400" dirty="0"/>
              <a:t>HT = </a:t>
            </a:r>
            <a:r>
              <a:rPr lang="zh-CN" altLang="en-US" sz="2400" dirty="0"/>
              <a:t>多发射</a:t>
            </a:r>
            <a:r>
              <a:rPr lang="en-US" sz="2400" dirty="0"/>
              <a:t> + </a:t>
            </a:r>
            <a:r>
              <a:rPr lang="zh-CN" altLang="en-US" sz="2400" dirty="0">
                <a:solidFill>
                  <a:srgbClr val="FF0000"/>
                </a:solidFill>
              </a:rPr>
              <a:t>额外的</a:t>
            </a:r>
            <a:r>
              <a:rPr lang="en-US" sz="2400" dirty="0">
                <a:solidFill>
                  <a:srgbClr val="FF0000"/>
                </a:solidFill>
              </a:rPr>
              <a:t>PCs</a:t>
            </a:r>
            <a:r>
              <a:rPr lang="zh-CN" altLang="en-US" sz="2400" dirty="0">
                <a:solidFill>
                  <a:srgbClr val="FF0000"/>
                </a:solidFill>
              </a:rPr>
              <a:t>和寄存器</a:t>
            </a:r>
            <a:r>
              <a:rPr lang="en-US" sz="2400" dirty="0"/>
              <a:t>– </a:t>
            </a:r>
            <a:r>
              <a:rPr lang="zh-CN" altLang="en-US" sz="2400" dirty="0"/>
              <a:t>相关检测逻辑</a:t>
            </a:r>
            <a:endParaRPr lang="en-US" sz="2400" dirty="0"/>
          </a:p>
          <a:p>
            <a:pPr lvl="1">
              <a:spcBef>
                <a:spcPts val="600"/>
              </a:spcBef>
              <a:spcAft>
                <a:spcPts val="600"/>
              </a:spcAft>
            </a:pPr>
            <a:r>
              <a:rPr lang="en-US" sz="2400" dirty="0"/>
              <a:t>HT = </a:t>
            </a:r>
            <a:r>
              <a:rPr lang="zh-CN" altLang="en-US" sz="2400" dirty="0"/>
              <a:t>多核</a:t>
            </a:r>
            <a:r>
              <a:rPr lang="en-US" sz="2400" dirty="0"/>
              <a:t> – </a:t>
            </a:r>
            <a:r>
              <a:rPr lang="zh-CN" altLang="en-US" sz="2400" dirty="0"/>
              <a:t>冗余的功能单元</a:t>
            </a:r>
            <a:r>
              <a:rPr lang="en-US" sz="2400" dirty="0"/>
              <a:t> + </a:t>
            </a:r>
            <a:r>
              <a:rPr lang="zh-CN" altLang="en-US" sz="2400" dirty="0">
                <a:solidFill>
                  <a:srgbClr val="FF0000"/>
                </a:solidFill>
              </a:rPr>
              <a:t>冒险避免机制</a:t>
            </a:r>
            <a:endParaRPr lang="en-US" sz="2400" dirty="0">
              <a:solidFill>
                <a:srgbClr val="FF0000"/>
              </a:solidFill>
            </a:endParaRPr>
          </a:p>
          <a:p>
            <a:pPr>
              <a:spcBef>
                <a:spcPts val="600"/>
              </a:spcBef>
              <a:spcAft>
                <a:spcPts val="600"/>
              </a:spcAft>
            </a:pPr>
            <a:r>
              <a:rPr lang="zh-CN" altLang="en-US" sz="2800" dirty="0"/>
              <a:t>超线程</a:t>
            </a:r>
            <a:r>
              <a:rPr lang="en-US" sz="2800" dirty="0"/>
              <a:t> (Intel)</a:t>
            </a:r>
          </a:p>
          <a:p>
            <a:pPr lvl="1">
              <a:spcBef>
                <a:spcPts val="600"/>
              </a:spcBef>
              <a:spcAft>
                <a:spcPts val="600"/>
              </a:spcAft>
            </a:pPr>
            <a:r>
              <a:rPr lang="zh-CN" altLang="en-US" sz="2400" dirty="0"/>
              <a:t>让单个核看起来像多个核 </a:t>
            </a:r>
            <a:r>
              <a:rPr lang="en-US" altLang="zh-CN" sz="2400" dirty="0"/>
              <a:t>(</a:t>
            </a:r>
            <a:r>
              <a:rPr lang="zh-CN" altLang="en-US" sz="2400" dirty="0"/>
              <a:t>逻辑上</a:t>
            </a:r>
            <a:r>
              <a:rPr lang="en-US" altLang="zh-CN" sz="2400" dirty="0"/>
              <a:t>)</a:t>
            </a:r>
            <a:endParaRPr lang="en-US" sz="2400" dirty="0"/>
          </a:p>
          <a:p>
            <a:pPr lvl="1">
              <a:spcBef>
                <a:spcPts val="600"/>
              </a:spcBef>
              <a:spcAft>
                <a:spcPts val="600"/>
              </a:spcAft>
            </a:pPr>
            <a:r>
              <a:rPr lang="zh-CN" altLang="en-US" sz="2400" dirty="0"/>
              <a:t>容易让</a:t>
            </a:r>
            <a:r>
              <a:rPr lang="en-US" sz="2400" dirty="0"/>
              <a:t>HT</a:t>
            </a:r>
            <a:r>
              <a:rPr lang="zh-CN" altLang="en-US" sz="2400" dirty="0"/>
              <a:t>的流水线稳定 </a:t>
            </a:r>
            <a:r>
              <a:rPr lang="en-US" sz="2400" dirty="0"/>
              <a:t>+ </a:t>
            </a:r>
            <a:r>
              <a:rPr lang="zh-CN" altLang="en-US" sz="2400" dirty="0"/>
              <a:t>共享功能单元</a:t>
            </a:r>
            <a:endParaRPr lang="en-US" sz="2400" dirty="0"/>
          </a:p>
        </p:txBody>
      </p:sp>
      <p:graphicFrame>
        <p:nvGraphicFramePr>
          <p:cNvPr id="6" name="Group 4"/>
          <p:cNvGraphicFramePr>
            <a:graphicFrameLocks noGrp="1"/>
          </p:cNvGraphicFramePr>
          <p:nvPr>
            <p:extLst>
              <p:ext uri="{D42A27DB-BD31-4B8C-83A1-F6EECF244321}">
                <p14:modId xmlns:p14="http://schemas.microsoft.com/office/powerpoint/2010/main" val="1324386627"/>
              </p:ext>
            </p:extLst>
          </p:nvPr>
        </p:nvGraphicFramePr>
        <p:xfrm>
          <a:off x="3782004" y="1752600"/>
          <a:ext cx="4218996" cy="1676400"/>
        </p:xfrm>
        <a:graphic>
          <a:graphicData uri="http://schemas.openxmlformats.org/drawingml/2006/table">
            <a:tbl>
              <a:tblPr/>
              <a:tblGrid>
                <a:gridCol w="1514511">
                  <a:extLst>
                    <a:ext uri="{9D8B030D-6E8A-4147-A177-3AD203B41FA5}">
                      <a16:colId xmlns:a16="http://schemas.microsoft.com/office/drawing/2014/main" val="20000"/>
                    </a:ext>
                  </a:extLst>
                </a:gridCol>
                <a:gridCol w="1622691">
                  <a:extLst>
                    <a:ext uri="{9D8B030D-6E8A-4147-A177-3AD203B41FA5}">
                      <a16:colId xmlns:a16="http://schemas.microsoft.com/office/drawing/2014/main" val="20001"/>
                    </a:ext>
                  </a:extLst>
                </a:gridCol>
                <a:gridCol w="1081794">
                  <a:extLst>
                    <a:ext uri="{9D8B030D-6E8A-4147-A177-3AD203B41FA5}">
                      <a16:colId xmlns:a16="http://schemas.microsoft.com/office/drawing/2014/main" val="20002"/>
                    </a:ext>
                  </a:extLst>
                </a:gridCol>
              </a:tblGrid>
              <a:tr h="558800">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1"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ts val="600"/>
                        </a:spcAft>
                        <a:buClr>
                          <a:schemeClr val="tx2"/>
                        </a:buClr>
                        <a:buSzTx/>
                        <a:buFontTx/>
                        <a:buNone/>
                        <a:tabLst/>
                      </a:pPr>
                      <a:r>
                        <a:rPr kumimoji="0" lang="en-US" sz="2800" b="0" i="0"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itle 1">
            <a:extLst>
              <a:ext uri="{FF2B5EF4-FFF2-40B4-BE49-F238E27FC236}">
                <a16:creationId xmlns:a16="http://schemas.microsoft.com/office/drawing/2014/main" id="{A871CD94-3B67-4714-A520-54341349F1C9}"/>
              </a:ext>
            </a:extLst>
          </p:cNvPr>
          <p:cNvSpPr>
            <a:spLocks noGrp="1"/>
          </p:cNvSpPr>
          <p:nvPr>
            <p:ph type="title"/>
          </p:nvPr>
        </p:nvSpPr>
        <p:spPr>
          <a:xfrm>
            <a:off x="457200" y="304800"/>
            <a:ext cx="8229600" cy="685800"/>
          </a:xfrm>
        </p:spPr>
        <p:txBody>
          <a:bodyPr/>
          <a:lstStyle/>
          <a:p>
            <a:r>
              <a:rPr lang="zh-CN" altLang="en-US" dirty="0"/>
              <a:t>超线程 </a:t>
            </a:r>
            <a:r>
              <a:rPr lang="en-US" altLang="zh-CN" dirty="0"/>
              <a:t>– Hyper-threading</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10</a:t>
            </a:fld>
            <a:endParaRPr lang="en-US" altLang="en-US"/>
          </a:p>
        </p:txBody>
      </p:sp>
    </p:spTree>
    <p:extLst>
      <p:ext uri="{BB962C8B-B14F-4D97-AF65-F5344CB8AC3E}">
        <p14:creationId xmlns:p14="http://schemas.microsoft.com/office/powerpoint/2010/main" val="11390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多处理器</a:t>
            </a:r>
            <a:r>
              <a:rPr lang="en-US" altLang="zh-CN" sz="3600" dirty="0">
                <a:latin typeface="Calibri" panose="020F0502020204030204" pitchFamily="34" charset="0"/>
                <a:cs typeface="Calibri" panose="020F0502020204030204" pitchFamily="34" charset="0"/>
              </a:rPr>
              <a:t>(</a:t>
            </a:r>
            <a:r>
              <a:rPr lang="zh-CN" altLang="en-US" sz="3600" dirty="0">
                <a:latin typeface="Calibri" panose="020F0502020204030204" pitchFamily="34" charset="0"/>
                <a:cs typeface="Calibri" panose="020F0502020204030204" pitchFamily="34" charset="0"/>
              </a:rPr>
              <a:t>多核</a:t>
            </a:r>
            <a:r>
              <a:rPr lang="en-US" altLang="zh-CN" sz="3600" dirty="0">
                <a:latin typeface="Calibri" panose="020F0502020204030204" pitchFamily="34" charset="0"/>
                <a:cs typeface="Calibri" panose="020F0502020204030204" pitchFamily="34" charset="0"/>
              </a:rPr>
              <a:t>)</a:t>
            </a:r>
            <a:r>
              <a:rPr lang="zh-CN" altLang="en-US" sz="3600" dirty="0">
                <a:latin typeface="Calibri" panose="020F0502020204030204" pitchFamily="34" charset="0"/>
                <a:cs typeface="Calibri" panose="020F0502020204030204" pitchFamily="34" charset="0"/>
              </a:rPr>
              <a:t>系统示例</a:t>
            </a:r>
            <a:endParaRPr lang="en-US" sz="3600" dirty="0">
              <a:latin typeface="Calibri" panose="020F0502020204030204" pitchFamily="34" charset="0"/>
              <a:cs typeface="Calibri" panose="020F0502020204030204"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487017" y="1295400"/>
            <a:ext cx="3941618" cy="4817533"/>
          </a:xfrm>
          <a:prstGeom prst="rect">
            <a:avLst/>
          </a:prstGeom>
          <a:noFill/>
          <a:ln w="9525">
            <a:noFill/>
            <a:miter lim="800000"/>
            <a:headEnd/>
            <a:tailEnd/>
          </a:ln>
        </p:spPr>
      </p:pic>
      <p:sp>
        <p:nvSpPr>
          <p:cNvPr id="2" name="TextBox 1"/>
          <p:cNvSpPr txBox="1"/>
          <p:nvPr/>
        </p:nvSpPr>
        <p:spPr>
          <a:xfrm>
            <a:off x="4572000" y="1143000"/>
            <a:ext cx="4114800" cy="4893647"/>
          </a:xfrm>
          <a:prstGeom prst="rect">
            <a:avLst/>
          </a:prstGeom>
          <a:noFill/>
        </p:spPr>
        <p:txBody>
          <a:bodyPr wrap="square" rtlCol="0">
            <a:spAutoFit/>
          </a:bodyPr>
          <a:lstStyle/>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8 </a:t>
            </a:r>
            <a:r>
              <a:rPr lang="en-US" sz="2400" dirty="0">
                <a:solidFill>
                  <a:srgbClr val="FF0000"/>
                </a:solidFill>
                <a:latin typeface="微软雅黑" panose="020B0503020204020204" pitchFamily="34" charset="-122"/>
                <a:ea typeface="微软雅黑" panose="020B0503020204020204" pitchFamily="34" charset="-122"/>
              </a:rPr>
              <a:t>multiprocessors</a:t>
            </a:r>
            <a:r>
              <a:rPr lang="en-US" sz="2400" dirty="0">
                <a:latin typeface="微软雅黑" panose="020B0503020204020204" pitchFamily="34" charset="-122"/>
                <a:ea typeface="微软雅黑" panose="020B0503020204020204" pitchFamily="34" charset="-122"/>
              </a:rPr>
              <a:t> </a:t>
            </a:r>
          </a:p>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4 core per multiprocessor</a:t>
            </a:r>
          </a:p>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2 HT per core</a:t>
            </a:r>
          </a:p>
          <a:p>
            <a:pPr marL="342900" indent="-342900">
              <a:spcBef>
                <a:spcPts val="0"/>
              </a:spcBef>
              <a:spcAft>
                <a:spcPts val="0"/>
              </a:spcAft>
              <a:buChar char="•"/>
            </a:pPr>
            <a:endParaRPr lang="en-US" sz="2400" dirty="0">
              <a:latin typeface="微软雅黑" panose="020B0503020204020204" pitchFamily="34" charset="-122"/>
              <a:ea typeface="微软雅黑" panose="020B0503020204020204" pitchFamily="34" charset="-122"/>
            </a:endParaRPr>
          </a:p>
          <a:p>
            <a:pPr marL="342900" indent="-342900">
              <a:spcBef>
                <a:spcPts val="0"/>
              </a:spcBef>
              <a:spcAft>
                <a:spcPts val="0"/>
              </a:spcAft>
              <a:buChar char="•"/>
            </a:pPr>
            <a:r>
              <a:rPr lang="zh-CN" altLang="en-US" sz="2400" dirty="0">
                <a:latin typeface="微软雅黑" panose="020B0503020204020204" pitchFamily="34" charset="-122"/>
                <a:ea typeface="微软雅黑" panose="020B0503020204020204" pitchFamily="34" charset="-122"/>
              </a:rPr>
              <a:t>动态多发射</a:t>
            </a:r>
            <a:r>
              <a:rPr lang="en-US" sz="2400" dirty="0">
                <a:latin typeface="微软雅黑" panose="020B0503020204020204" pitchFamily="34" charset="-122"/>
                <a:ea typeface="微软雅黑" panose="020B0503020204020204" pitchFamily="34" charset="-122"/>
              </a:rPr>
              <a:t>: 4 issue</a:t>
            </a:r>
          </a:p>
          <a:p>
            <a:pPr marL="342900" indent="-342900">
              <a:spcBef>
                <a:spcPts val="0"/>
              </a:spcBef>
              <a:spcAft>
                <a:spcPts val="0"/>
              </a:spcAft>
              <a:buChar char="•"/>
            </a:pPr>
            <a:r>
              <a:rPr lang="zh-CN" altLang="en-US" sz="2400" dirty="0">
                <a:latin typeface="微软雅黑" panose="020B0503020204020204" pitchFamily="34" charset="-122"/>
                <a:ea typeface="微软雅黑" panose="020B0503020204020204" pitchFamily="34" charset="-122"/>
              </a:rPr>
              <a:t>流水线深度</a:t>
            </a:r>
            <a:r>
              <a:rPr lang="en-US" sz="2400" dirty="0">
                <a:latin typeface="微软雅黑" panose="020B0503020204020204" pitchFamily="34" charset="-122"/>
                <a:ea typeface="微软雅黑" panose="020B0503020204020204" pitchFamily="34" charset="-122"/>
              </a:rPr>
              <a:t>: 16</a:t>
            </a:r>
          </a:p>
          <a:p>
            <a:pPr marL="342900" indent="-342900">
              <a:spcBef>
                <a:spcPts val="0"/>
              </a:spcBef>
              <a:spcAft>
                <a:spcPts val="0"/>
              </a:spcAft>
              <a:buChar char="•"/>
            </a:pPr>
            <a:endParaRPr lang="en-US" sz="2400" dirty="0">
              <a:latin typeface="微软雅黑" panose="020B0503020204020204" pitchFamily="34" charset="-122"/>
              <a:ea typeface="微软雅黑" panose="020B0503020204020204" pitchFamily="34" charset="-122"/>
            </a:endParaRPr>
          </a:p>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Note: </a:t>
            </a:r>
            <a:r>
              <a:rPr lang="zh-CN" altLang="en-US" sz="2400" dirty="0">
                <a:latin typeface="微软雅黑" panose="020B0503020204020204" pitchFamily="34" charset="-122"/>
                <a:ea typeface="微软雅黑" panose="020B0503020204020204" pitchFamily="34" charset="-122"/>
              </a:rPr>
              <a:t>每个处理器可以有多个核心。因此，这是一个多处理器系通，多核系统，支持超线程的混合示例。</a:t>
            </a:r>
            <a:endParaRPr lang="en-US" sz="2400" dirty="0">
              <a:latin typeface="微软雅黑" panose="020B0503020204020204" pitchFamily="34" charset="-122"/>
              <a:ea typeface="微软雅黑" panose="020B0503020204020204" pitchFamily="34" charset="-122"/>
            </a:endParaRPr>
          </a:p>
        </p:txBody>
      </p:sp>
      <p:sp>
        <p:nvSpPr>
          <p:cNvPr id="6" name="灯片编号占位符 1"/>
          <p:cNvSpPr>
            <a:spLocks noGrp="1"/>
          </p:cNvSpPr>
          <p:nvPr>
            <p:ph type="sldNum" sz="quarter" idx="12"/>
          </p:nvPr>
        </p:nvSpPr>
        <p:spPr>
          <a:xfrm>
            <a:off x="8716710" y="6494463"/>
            <a:ext cx="427290" cy="211137"/>
          </a:xfrm>
        </p:spPr>
        <p:txBody>
          <a:bodyPr/>
          <a:lstStyle/>
          <a:p>
            <a:r>
              <a:rPr lang="en-US" altLang="en-US" sz="1200" dirty="0"/>
              <a:t>11</a:t>
            </a:r>
          </a:p>
        </p:txBody>
      </p:sp>
    </p:spTree>
    <p:extLst>
      <p:ext uri="{BB962C8B-B14F-4D97-AF65-F5344CB8AC3E}">
        <p14:creationId xmlns:p14="http://schemas.microsoft.com/office/powerpoint/2010/main" val="806892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723" name="Rectangle 3"/>
          <p:cNvSpPr>
            <a:spLocks noGrp="1" noChangeArrowheads="1"/>
          </p:cNvSpPr>
          <p:nvPr>
            <p:ph type="body" idx="1"/>
            <p:custDataLst>
              <p:tags r:id="rId1"/>
            </p:custDataLst>
          </p:nvPr>
        </p:nvSpPr>
        <p:spPr>
          <a:xfrm>
            <a:off x="457200" y="1066800"/>
            <a:ext cx="8229600" cy="5105400"/>
          </a:xfrm>
        </p:spPr>
        <p:txBody>
          <a:bodyPr/>
          <a:lstStyle/>
          <a:p>
            <a:pPr>
              <a:spcBef>
                <a:spcPts val="600"/>
              </a:spcBef>
              <a:spcAft>
                <a:spcPts val="600"/>
              </a:spcAft>
            </a:pPr>
            <a:r>
              <a:rPr lang="zh-CN" altLang="en-US" sz="2800" b="1" dirty="0"/>
              <a:t>问题：</a:t>
            </a:r>
            <a:r>
              <a:rPr lang="zh-CN" altLang="en-US" sz="2800" dirty="0"/>
              <a:t>我们有了多核处理器之后，应用程序的性能就可以直接提升了吗</a:t>
            </a:r>
            <a:r>
              <a:rPr lang="en-AU" sz="2800" dirty="0"/>
              <a:t>?</a:t>
            </a:r>
          </a:p>
          <a:p>
            <a:pPr>
              <a:spcBef>
                <a:spcPts val="600"/>
              </a:spcBef>
              <a:spcAft>
                <a:spcPts val="600"/>
              </a:spcAft>
            </a:pPr>
            <a:r>
              <a:rPr lang="zh-CN" altLang="en-US" sz="2800" b="1" dirty="0"/>
              <a:t>回答：</a:t>
            </a:r>
            <a:r>
              <a:rPr lang="zh-CN" altLang="en-US" sz="2800" dirty="0"/>
              <a:t>并不能，因为软件需要按照并行化的方式去写 </a:t>
            </a:r>
            <a:r>
              <a:rPr lang="en-US" altLang="zh-CN" sz="2800" dirty="0"/>
              <a:t>(</a:t>
            </a:r>
            <a:r>
              <a:rPr lang="zh-CN" altLang="en-US" sz="2800" dirty="0"/>
              <a:t>并行计算</a:t>
            </a:r>
            <a:r>
              <a:rPr lang="en-US" altLang="zh-CN" sz="2800" dirty="0"/>
              <a:t>/</a:t>
            </a:r>
            <a:r>
              <a:rPr lang="zh-CN" altLang="en-US" sz="2800" dirty="0"/>
              <a:t>并行程序设计</a:t>
            </a:r>
            <a:r>
              <a:rPr lang="en-US" altLang="zh-CN" sz="2800" dirty="0"/>
              <a:t>)</a:t>
            </a:r>
            <a:r>
              <a:rPr lang="zh-CN" altLang="en-US" sz="2800" dirty="0"/>
              <a:t>，对吗？</a:t>
            </a:r>
            <a:endParaRPr lang="en-AU" sz="2800" dirty="0"/>
          </a:p>
          <a:p>
            <a:pPr>
              <a:spcBef>
                <a:spcPts val="600"/>
              </a:spcBef>
              <a:spcAft>
                <a:spcPts val="600"/>
              </a:spcAft>
            </a:pPr>
            <a:r>
              <a:rPr lang="zh-CN" altLang="en-US" sz="2800" dirty="0">
                <a:solidFill>
                  <a:schemeClr val="tx1">
                    <a:lumMod val="95000"/>
                    <a:lumOff val="5000"/>
                  </a:schemeClr>
                </a:solidFill>
              </a:rPr>
              <a:t>多核处理器面临的困难：</a:t>
            </a:r>
            <a:endParaRPr lang="en-AU" sz="2800" dirty="0">
              <a:solidFill>
                <a:schemeClr val="tx1">
                  <a:lumMod val="95000"/>
                  <a:lumOff val="5000"/>
                </a:schemeClr>
              </a:solidFill>
            </a:endParaRPr>
          </a:p>
          <a:p>
            <a:pPr lvl="1">
              <a:spcBef>
                <a:spcPts val="600"/>
              </a:spcBef>
              <a:spcAft>
                <a:spcPts val="600"/>
              </a:spcAft>
            </a:pPr>
            <a:r>
              <a:rPr lang="zh-CN" altLang="en-US" sz="2400" dirty="0"/>
              <a:t>任务划分和负载均衡</a:t>
            </a:r>
            <a:endParaRPr lang="en-AU" sz="2400" dirty="0"/>
          </a:p>
          <a:p>
            <a:pPr lvl="1">
              <a:spcBef>
                <a:spcPts val="600"/>
              </a:spcBef>
              <a:spcAft>
                <a:spcPts val="600"/>
              </a:spcAft>
            </a:pPr>
            <a:r>
              <a:rPr lang="zh-CN" altLang="en-US" sz="2400" dirty="0"/>
              <a:t>协调 和 同步</a:t>
            </a:r>
            <a:endParaRPr lang="en-AU" sz="2400" dirty="0"/>
          </a:p>
          <a:p>
            <a:pPr lvl="1">
              <a:spcBef>
                <a:spcPts val="600"/>
              </a:spcBef>
              <a:spcAft>
                <a:spcPts val="600"/>
              </a:spcAft>
            </a:pPr>
            <a:r>
              <a:rPr lang="zh-CN" altLang="en-US" sz="2400" dirty="0"/>
              <a:t>通信开销</a:t>
            </a:r>
            <a:endParaRPr lang="en-AU" sz="2400" dirty="0"/>
          </a:p>
          <a:p>
            <a:pPr lvl="1">
              <a:spcBef>
                <a:spcPts val="600"/>
              </a:spcBef>
              <a:spcAft>
                <a:spcPts val="600"/>
              </a:spcAft>
            </a:pPr>
            <a:r>
              <a:rPr lang="zh-CN" altLang="en-US" sz="2400" dirty="0"/>
              <a:t>如何写并行程序</a:t>
            </a:r>
            <a:r>
              <a:rPr lang="en-AU" sz="2400" dirty="0"/>
              <a:t>?</a:t>
            </a:r>
          </a:p>
          <a:p>
            <a:pPr lvl="2">
              <a:spcBef>
                <a:spcPts val="600"/>
              </a:spcBef>
              <a:spcAft>
                <a:spcPts val="600"/>
              </a:spcAft>
            </a:pPr>
            <a:r>
              <a:rPr lang="en-AU" sz="2000" dirty="0"/>
              <a:t>... </a:t>
            </a:r>
            <a:r>
              <a:rPr lang="zh-CN" altLang="en-US" sz="2000" dirty="0"/>
              <a:t>在不知道底层硬件架构细节的情况下</a:t>
            </a:r>
            <a:r>
              <a:rPr lang="en-AU" sz="2000" dirty="0"/>
              <a:t>?</a:t>
            </a:r>
          </a:p>
        </p:txBody>
      </p:sp>
      <p:sp>
        <p:nvSpPr>
          <p:cNvPr id="6" name="Title 4">
            <a:extLst>
              <a:ext uri="{FF2B5EF4-FFF2-40B4-BE49-F238E27FC236}">
                <a16:creationId xmlns:a16="http://schemas.microsoft.com/office/drawing/2014/main" id="{F76767EA-EA1F-423F-84CB-A2A4F9814C92}"/>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如何利用多核</a:t>
            </a:r>
            <a:r>
              <a:rPr lang="zh-CN" altLang="en-US" dirty="0">
                <a:latin typeface="Calibri" panose="020F0502020204030204" pitchFamily="34" charset="0"/>
                <a:cs typeface="Calibri" panose="020F0502020204030204" pitchFamily="34" charset="0"/>
                <a:sym typeface="Wingdings" panose="05000000000000000000" pitchFamily="2" charset="2"/>
              </a:rPr>
              <a:t></a:t>
            </a:r>
            <a:r>
              <a:rPr lang="zh-CN" altLang="en-US" dirty="0">
                <a:latin typeface="Calibri" panose="020F0502020204030204" pitchFamily="34" charset="0"/>
                <a:cs typeface="Calibri" panose="020F0502020204030204" pitchFamily="34" charset="0"/>
              </a:rPr>
              <a:t>并行程序设计</a:t>
            </a:r>
            <a:endParaRPr lang="en-US"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12</a:t>
            </a:fld>
            <a:endParaRPr lang="en-US" altLang="en-US"/>
          </a:p>
        </p:txBody>
      </p:sp>
      <p:sp>
        <p:nvSpPr>
          <p:cNvPr id="3" name="云形标注 2"/>
          <p:cNvSpPr/>
          <p:nvPr/>
        </p:nvSpPr>
        <p:spPr bwMode="auto">
          <a:xfrm>
            <a:off x="4419600" y="3200400"/>
            <a:ext cx="3810000" cy="1828800"/>
          </a:xfrm>
          <a:prstGeom prst="cloudCallout">
            <a:avLst>
              <a:gd name="adj1" fmla="val -68972"/>
              <a:gd name="adj2" fmla="val 75941"/>
            </a:avLst>
          </a:prstGeom>
          <a:solidFill>
            <a:schemeClr val="tx1"/>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你写过多线程程序吗？如果没有，尝试用</a:t>
            </a:r>
            <a:r>
              <a:rPr kumimoji="0" lang="en-US" altLang="zh-CN" sz="2000" b="1" i="0" u="none" strike="noStrike" cap="none" normalizeH="0" baseline="0" dirty="0" err="1">
                <a:ln>
                  <a:noFill/>
                </a:ln>
                <a:solidFill>
                  <a:schemeClr val="bg1"/>
                </a:solidFill>
                <a:effectLst/>
                <a:latin typeface="楷体" panose="02010609060101010101" pitchFamily="49" charset="-122"/>
                <a:ea typeface="楷体" panose="02010609060101010101" pitchFamily="49" charset="-122"/>
              </a:rPr>
              <a:t>pthread</a:t>
            </a:r>
            <a:r>
              <a:rPr lang="en-US" altLang="zh-CN" sz="2000" b="1" dirty="0">
                <a:solidFill>
                  <a:schemeClr val="bg1"/>
                </a:solidFill>
                <a:latin typeface="楷体" panose="02010609060101010101" pitchFamily="49" charset="-122"/>
                <a:ea typeface="楷体" panose="02010609060101010101" pitchFamily="49" charset="-122"/>
              </a:rPr>
              <a:t>/</a:t>
            </a:r>
            <a:r>
              <a:rPr lang="en-US" altLang="zh-CN" sz="2000" b="1" dirty="0" err="1">
                <a:solidFill>
                  <a:schemeClr val="bg1"/>
                </a:solidFill>
                <a:latin typeface="楷体" panose="02010609060101010101" pitchFamily="49" charset="-122"/>
                <a:ea typeface="楷体" panose="02010609060101010101" pitchFamily="49" charset="-122"/>
              </a:rPr>
              <a:t>openmp</a:t>
            </a:r>
            <a:endParaRPr lang="en-US" altLang="zh-CN" sz="2000" b="1" dirty="0">
              <a:solidFill>
                <a:schemeClr val="bg1"/>
              </a:solidFill>
              <a:latin typeface="楷体" panose="02010609060101010101" pitchFamily="49" charset="-122"/>
              <a:ea typeface="楷体" panose="0201060906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pPr>
            <a:r>
              <a:rPr lang="zh-CN" altLang="en-US" sz="2000" b="1" dirty="0">
                <a:solidFill>
                  <a:schemeClr val="bg1"/>
                </a:solidFill>
                <a:latin typeface="楷体" panose="02010609060101010101" pitchFamily="49" charset="-122"/>
                <a:ea typeface="楷体" panose="02010609060101010101" pitchFamily="49" charset="-122"/>
              </a:rPr>
              <a:t>写一个？</a:t>
            </a:r>
            <a:endParaRPr kumimoji="0" lang="zh-CN" altLang="en-US" sz="20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3069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2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27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27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2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227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227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227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4771" name="Rectangle 3"/>
          <p:cNvSpPr>
            <a:spLocks noGrp="1" noChangeArrowheads="1"/>
          </p:cNvSpPr>
          <p:nvPr>
            <p:ph type="body" idx="1"/>
            <p:custDataLst>
              <p:tags r:id="rId1"/>
            </p:custDataLst>
          </p:nvPr>
        </p:nvSpPr>
        <p:spPr>
          <a:xfrm>
            <a:off x="457200" y="1066800"/>
            <a:ext cx="8229600" cy="1481136"/>
          </a:xfrm>
        </p:spPr>
        <p:txBody>
          <a:bodyPr/>
          <a:lstStyle/>
          <a:p>
            <a:r>
              <a:rPr lang="zh-CN" altLang="en-US" dirty="0">
                <a:solidFill>
                  <a:schemeClr val="tx1">
                    <a:lumMod val="95000"/>
                    <a:lumOff val="5000"/>
                  </a:schemeClr>
                </a:solidFill>
              </a:rPr>
              <a:t>进行任务划分，让所有的核芯有事可做。</a:t>
            </a:r>
            <a:endParaRPr lang="en-US" altLang="zh-CN" dirty="0">
              <a:solidFill>
                <a:schemeClr val="tx1">
                  <a:lumMod val="95000"/>
                  <a:lumOff val="5000"/>
                </a:schemeClr>
              </a:solidFill>
            </a:endParaRPr>
          </a:p>
          <a:p>
            <a:pPr lvl="1">
              <a:spcBef>
                <a:spcPts val="600"/>
              </a:spcBef>
              <a:spcAft>
                <a:spcPts val="600"/>
              </a:spcAft>
            </a:pPr>
            <a:r>
              <a:rPr lang="zh-CN" altLang="en-US" dirty="0"/>
              <a:t>之后再考虑做事的效率</a:t>
            </a:r>
            <a:endParaRPr lang="en-US" dirty="0"/>
          </a:p>
        </p:txBody>
      </p:sp>
      <p:sp>
        <p:nvSpPr>
          <p:cNvPr id="5024773" name="Rectangle 5"/>
          <p:cNvSpPr>
            <a:spLocks noChangeArrowheads="1"/>
          </p:cNvSpPr>
          <p:nvPr>
            <p:custDataLst>
              <p:tags r:id="rId2"/>
            </p:custDataLst>
          </p:nvPr>
        </p:nvSpPr>
        <p:spPr bwMode="auto">
          <a:xfrm>
            <a:off x="9144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2" name="Rectangle 6"/>
          <p:cNvSpPr>
            <a:spLocks noChangeArrowheads="1"/>
          </p:cNvSpPr>
          <p:nvPr>
            <p:custDataLst>
              <p:tags r:id="rId3"/>
            </p:custDataLst>
          </p:nvPr>
        </p:nvSpPr>
        <p:spPr bwMode="auto">
          <a:xfrm>
            <a:off x="914400" y="2514600"/>
            <a:ext cx="73152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1" name="Rectangle 5"/>
          <p:cNvSpPr>
            <a:spLocks noChangeArrowheads="1"/>
          </p:cNvSpPr>
          <p:nvPr>
            <p:custDataLst>
              <p:tags r:id="rId4"/>
            </p:custDataLst>
          </p:nvPr>
        </p:nvSpPr>
        <p:spPr bwMode="auto">
          <a:xfrm>
            <a:off x="18288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2" name="Rectangle 5"/>
          <p:cNvSpPr>
            <a:spLocks noChangeArrowheads="1"/>
          </p:cNvSpPr>
          <p:nvPr>
            <p:custDataLst>
              <p:tags r:id="rId5"/>
            </p:custDataLst>
          </p:nvPr>
        </p:nvSpPr>
        <p:spPr bwMode="auto">
          <a:xfrm>
            <a:off x="27432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3" name="Rectangle 5"/>
          <p:cNvSpPr>
            <a:spLocks noChangeArrowheads="1"/>
          </p:cNvSpPr>
          <p:nvPr>
            <p:custDataLst>
              <p:tags r:id="rId6"/>
            </p:custDataLst>
          </p:nvPr>
        </p:nvSpPr>
        <p:spPr bwMode="auto">
          <a:xfrm>
            <a:off x="36576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4" name="Rectangle 5"/>
          <p:cNvSpPr>
            <a:spLocks noChangeArrowheads="1"/>
          </p:cNvSpPr>
          <p:nvPr>
            <p:custDataLst>
              <p:tags r:id="rId7"/>
            </p:custDataLst>
          </p:nvPr>
        </p:nvSpPr>
        <p:spPr bwMode="auto">
          <a:xfrm>
            <a:off x="45720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5" name="Rectangle 5"/>
          <p:cNvSpPr>
            <a:spLocks noChangeArrowheads="1"/>
          </p:cNvSpPr>
          <p:nvPr>
            <p:custDataLst>
              <p:tags r:id="rId8"/>
            </p:custDataLst>
          </p:nvPr>
        </p:nvSpPr>
        <p:spPr bwMode="auto">
          <a:xfrm>
            <a:off x="54864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6" name="Rectangle 5"/>
          <p:cNvSpPr>
            <a:spLocks noChangeArrowheads="1"/>
          </p:cNvSpPr>
          <p:nvPr>
            <p:custDataLst>
              <p:tags r:id="rId9"/>
            </p:custDataLst>
          </p:nvPr>
        </p:nvSpPr>
        <p:spPr bwMode="auto">
          <a:xfrm>
            <a:off x="64008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7" name="Rectangle 5"/>
          <p:cNvSpPr>
            <a:spLocks noChangeArrowheads="1"/>
          </p:cNvSpPr>
          <p:nvPr>
            <p:custDataLst>
              <p:tags r:id="rId10"/>
            </p:custDataLst>
          </p:nvPr>
        </p:nvSpPr>
        <p:spPr bwMode="auto">
          <a:xfrm>
            <a:off x="73152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37" name="Rectangle 5"/>
          <p:cNvSpPr>
            <a:spLocks noChangeArrowheads="1"/>
          </p:cNvSpPr>
          <p:nvPr>
            <p:custDataLst>
              <p:tags r:id="rId11"/>
            </p:custDataLst>
          </p:nvPr>
        </p:nvSpPr>
        <p:spPr bwMode="auto">
          <a:xfrm>
            <a:off x="914400" y="3471863"/>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38" name="Rectangle 5"/>
          <p:cNvSpPr>
            <a:spLocks noChangeArrowheads="1"/>
          </p:cNvSpPr>
          <p:nvPr>
            <p:custDataLst>
              <p:tags r:id="rId12"/>
            </p:custDataLst>
          </p:nvPr>
        </p:nvSpPr>
        <p:spPr bwMode="auto">
          <a:xfrm>
            <a:off x="914400" y="37338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39" name="Rectangle 5"/>
          <p:cNvSpPr>
            <a:spLocks noChangeArrowheads="1"/>
          </p:cNvSpPr>
          <p:nvPr>
            <p:custDataLst>
              <p:tags r:id="rId13"/>
            </p:custDataLst>
          </p:nvPr>
        </p:nvSpPr>
        <p:spPr bwMode="auto">
          <a:xfrm>
            <a:off x="914400" y="4005263"/>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5" name="Rectangle 5"/>
          <p:cNvSpPr>
            <a:spLocks noChangeArrowheads="1"/>
          </p:cNvSpPr>
          <p:nvPr>
            <p:custDataLst>
              <p:tags r:id="rId14"/>
            </p:custDataLst>
          </p:nvPr>
        </p:nvSpPr>
        <p:spPr bwMode="auto">
          <a:xfrm>
            <a:off x="914400" y="4267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6" name="Rectangle 5"/>
          <p:cNvSpPr>
            <a:spLocks noChangeArrowheads="1"/>
          </p:cNvSpPr>
          <p:nvPr>
            <p:custDataLst>
              <p:tags r:id="rId15"/>
            </p:custDataLst>
          </p:nvPr>
        </p:nvSpPr>
        <p:spPr bwMode="auto">
          <a:xfrm>
            <a:off x="914400" y="4529137"/>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7" name="Rectangle 5"/>
          <p:cNvSpPr>
            <a:spLocks noChangeArrowheads="1"/>
          </p:cNvSpPr>
          <p:nvPr>
            <p:custDataLst>
              <p:tags r:id="rId16"/>
            </p:custDataLst>
          </p:nvPr>
        </p:nvSpPr>
        <p:spPr bwMode="auto">
          <a:xfrm>
            <a:off x="914400" y="4800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8" name="Rectangle 5"/>
          <p:cNvSpPr>
            <a:spLocks noChangeArrowheads="1"/>
          </p:cNvSpPr>
          <p:nvPr>
            <p:custDataLst>
              <p:tags r:id="rId17"/>
            </p:custDataLst>
          </p:nvPr>
        </p:nvSpPr>
        <p:spPr bwMode="auto">
          <a:xfrm>
            <a:off x="914400" y="5029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9" name="Rectangle 5"/>
          <p:cNvSpPr>
            <a:spLocks noChangeArrowheads="1"/>
          </p:cNvSpPr>
          <p:nvPr>
            <p:custDataLst>
              <p:tags r:id="rId18"/>
            </p:custDataLst>
          </p:nvPr>
        </p:nvSpPr>
        <p:spPr bwMode="auto">
          <a:xfrm>
            <a:off x="914400" y="5291137"/>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 name="思想气泡: 云 1">
            <a:extLst>
              <a:ext uri="{FF2B5EF4-FFF2-40B4-BE49-F238E27FC236}">
                <a16:creationId xmlns:a16="http://schemas.microsoft.com/office/drawing/2014/main" id="{CDD8DAD2-AF90-40A3-83EB-D999729663FE}"/>
              </a:ext>
            </a:extLst>
          </p:cNvPr>
          <p:cNvSpPr/>
          <p:nvPr/>
        </p:nvSpPr>
        <p:spPr>
          <a:xfrm>
            <a:off x="4191000" y="3290411"/>
            <a:ext cx="3657600" cy="1295400"/>
          </a:xfrm>
          <a:prstGeom prst="cloudCallout">
            <a:avLst>
              <a:gd name="adj1" fmla="val -96309"/>
              <a:gd name="adj2" fmla="val 49951"/>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这里给的是</a:t>
            </a:r>
            <a:endParaRPr lang="en-US" altLang="zh-CN" sz="2800" dirty="0">
              <a:latin typeface="微软雅黑" panose="020B0503020204020204" pitchFamily="34" charset="-122"/>
              <a:ea typeface="微软雅黑" panose="020B0503020204020204" pitchFamily="34" charset="-122"/>
            </a:endParaRPr>
          </a:p>
          <a:p>
            <a:pPr algn="ctr"/>
            <a:r>
              <a:rPr lang="zh-CN" altLang="en-US" sz="2800" dirty="0">
                <a:latin typeface="微软雅黑" panose="020B0503020204020204" pitchFamily="34" charset="-122"/>
                <a:ea typeface="微软雅黑" panose="020B0503020204020204" pitchFamily="34" charset="-122"/>
              </a:rPr>
              <a:t>理想情况！</a:t>
            </a:r>
          </a:p>
        </p:txBody>
      </p:sp>
      <p:sp>
        <p:nvSpPr>
          <p:cNvPr id="28" name="Title 4">
            <a:extLst>
              <a:ext uri="{FF2B5EF4-FFF2-40B4-BE49-F238E27FC236}">
                <a16:creationId xmlns:a16="http://schemas.microsoft.com/office/drawing/2014/main" id="{1C8C612E-F473-489C-81E5-B9986BC69498}"/>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任务划分</a:t>
            </a:r>
            <a:endParaRPr lang="en-US" dirty="0">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13</a:t>
            </a:fld>
            <a:endParaRPr lang="en-US" altLang="en-US"/>
          </a:p>
        </p:txBody>
      </p:sp>
    </p:spTree>
    <p:extLst>
      <p:ext uri="{BB962C8B-B14F-4D97-AF65-F5344CB8AC3E}">
        <p14:creationId xmlns:p14="http://schemas.microsoft.com/office/powerpoint/2010/main" val="125272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47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4773" grpId="0" animBg="1"/>
      <p:bldP spid="21" grpId="0" animBg="1"/>
      <p:bldP spid="22" grpId="0" animBg="1"/>
      <p:bldP spid="23" grpId="0" animBg="1"/>
      <p:bldP spid="24" grpId="0" animBg="1"/>
      <p:bldP spid="25" grpId="0" animBg="1"/>
      <p:bldP spid="26" grpId="0" animBg="1"/>
      <p:bldP spid="27" grpId="0" animBg="1"/>
      <p:bldP spid="37" grpId="0" animBg="1"/>
      <p:bldP spid="38" grpId="0" animBg="1"/>
      <p:bldP spid="39" grpId="0" animBg="1"/>
      <p:bldP spid="45" grpId="0" animBg="1"/>
      <p:bldP spid="46" grpId="0" animBg="1"/>
      <p:bldP spid="47" grpId="0" animBg="1"/>
      <p:bldP spid="48" grpId="0" animBg="1"/>
      <p:bldP spid="49"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4771" name="Rectangle 3"/>
          <p:cNvSpPr>
            <a:spLocks noGrp="1" noChangeArrowheads="1"/>
          </p:cNvSpPr>
          <p:nvPr>
            <p:ph type="body" idx="1"/>
            <p:custDataLst>
              <p:tags r:id="rId1"/>
            </p:custDataLst>
          </p:nvPr>
        </p:nvSpPr>
        <p:spPr>
          <a:xfrm>
            <a:off x="457200" y="1066800"/>
            <a:ext cx="8229600" cy="1514475"/>
          </a:xfrm>
        </p:spPr>
        <p:txBody>
          <a:bodyPr>
            <a:normAutofit/>
          </a:bodyPr>
          <a:lstStyle/>
          <a:p>
            <a:pPr>
              <a:spcBef>
                <a:spcPts val="600"/>
              </a:spcBef>
              <a:spcAft>
                <a:spcPts val="600"/>
              </a:spcAft>
            </a:pPr>
            <a:r>
              <a:rPr lang="zh-CN" altLang="en-US" sz="2800" dirty="0"/>
              <a:t>需要一个好的任务划分策略，不仅让所有核有事可做，还要能高效做事。</a:t>
            </a:r>
            <a:endParaRPr lang="en-US" altLang="zh-CN" sz="2800" dirty="0"/>
          </a:p>
          <a:p>
            <a:pPr lvl="1">
              <a:spcBef>
                <a:spcPts val="600"/>
              </a:spcBef>
              <a:spcAft>
                <a:spcPts val="600"/>
              </a:spcAft>
            </a:pPr>
            <a:r>
              <a:rPr lang="zh-CN" altLang="en-US" dirty="0"/>
              <a:t>负载均衡 </a:t>
            </a:r>
            <a:r>
              <a:rPr lang="en-US" altLang="zh-CN" dirty="0"/>
              <a:t>– load-balance</a:t>
            </a:r>
            <a:endParaRPr lang="en-US" dirty="0"/>
          </a:p>
        </p:txBody>
      </p:sp>
      <p:sp>
        <p:nvSpPr>
          <p:cNvPr id="5024773" name="Rectangle 5"/>
          <p:cNvSpPr>
            <a:spLocks noChangeArrowheads="1"/>
          </p:cNvSpPr>
          <p:nvPr>
            <p:custDataLst>
              <p:tags r:id="rId2"/>
            </p:custDataLst>
          </p:nvPr>
        </p:nvSpPr>
        <p:spPr bwMode="auto">
          <a:xfrm>
            <a:off x="914400" y="3619499"/>
            <a:ext cx="361839"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4" name="Rectangle 6"/>
          <p:cNvSpPr>
            <a:spLocks noChangeArrowheads="1"/>
          </p:cNvSpPr>
          <p:nvPr>
            <p:custDataLst>
              <p:tags r:id="rId3"/>
            </p:custDataLst>
          </p:nvPr>
        </p:nvSpPr>
        <p:spPr bwMode="auto">
          <a:xfrm>
            <a:off x="914400" y="3890962"/>
            <a:ext cx="1628274"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5" name="Rectangle 7"/>
          <p:cNvSpPr>
            <a:spLocks noChangeArrowheads="1"/>
          </p:cNvSpPr>
          <p:nvPr>
            <p:custDataLst>
              <p:tags r:id="rId4"/>
            </p:custDataLst>
          </p:nvPr>
        </p:nvSpPr>
        <p:spPr bwMode="auto">
          <a:xfrm>
            <a:off x="914401" y="4162424"/>
            <a:ext cx="7620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6" name="Rectangle 8"/>
          <p:cNvSpPr>
            <a:spLocks noChangeArrowheads="1"/>
          </p:cNvSpPr>
          <p:nvPr>
            <p:custDataLst>
              <p:tags r:id="rId5"/>
            </p:custDataLst>
          </p:nvPr>
        </p:nvSpPr>
        <p:spPr bwMode="auto">
          <a:xfrm>
            <a:off x="914400" y="4433887"/>
            <a:ext cx="1990112"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7" name="Rectangle 9"/>
          <p:cNvSpPr>
            <a:spLocks noChangeArrowheads="1"/>
          </p:cNvSpPr>
          <p:nvPr>
            <p:custDataLst>
              <p:tags r:id="rId6"/>
            </p:custDataLst>
          </p:nvPr>
        </p:nvSpPr>
        <p:spPr bwMode="auto">
          <a:xfrm>
            <a:off x="914400" y="4705349"/>
            <a:ext cx="904596"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8" name="Rectangle 10"/>
          <p:cNvSpPr>
            <a:spLocks noChangeArrowheads="1"/>
          </p:cNvSpPr>
          <p:nvPr>
            <p:custDataLst>
              <p:tags r:id="rId7"/>
            </p:custDataLst>
          </p:nvPr>
        </p:nvSpPr>
        <p:spPr bwMode="auto">
          <a:xfrm>
            <a:off x="914401" y="4976812"/>
            <a:ext cx="152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9" name="Rectangle 11"/>
          <p:cNvSpPr>
            <a:spLocks noChangeArrowheads="1"/>
          </p:cNvSpPr>
          <p:nvPr>
            <p:custDataLst>
              <p:tags r:id="rId8"/>
            </p:custDataLst>
          </p:nvPr>
        </p:nvSpPr>
        <p:spPr bwMode="auto">
          <a:xfrm>
            <a:off x="914400" y="5248274"/>
            <a:ext cx="25781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80" name="Rectangle 12"/>
          <p:cNvSpPr>
            <a:spLocks noChangeArrowheads="1"/>
          </p:cNvSpPr>
          <p:nvPr>
            <p:custDataLst>
              <p:tags r:id="rId9"/>
            </p:custDataLst>
          </p:nvPr>
        </p:nvSpPr>
        <p:spPr bwMode="auto">
          <a:xfrm>
            <a:off x="914400" y="5519737"/>
            <a:ext cx="1311665"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3" name="Rectangle 5"/>
          <p:cNvSpPr>
            <a:spLocks noChangeArrowheads="1"/>
          </p:cNvSpPr>
          <p:nvPr>
            <p:custDataLst>
              <p:tags r:id="rId10"/>
            </p:custDataLst>
          </p:nvPr>
        </p:nvSpPr>
        <p:spPr bwMode="auto">
          <a:xfrm>
            <a:off x="914400" y="2743200"/>
            <a:ext cx="3810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4" name="Rectangle 6"/>
          <p:cNvSpPr>
            <a:spLocks noChangeArrowheads="1"/>
          </p:cNvSpPr>
          <p:nvPr>
            <p:custDataLst>
              <p:tags r:id="rId11"/>
            </p:custDataLst>
          </p:nvPr>
        </p:nvSpPr>
        <p:spPr bwMode="auto">
          <a:xfrm>
            <a:off x="914400" y="2743200"/>
            <a:ext cx="73152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5" name="Rectangle 5"/>
          <p:cNvSpPr>
            <a:spLocks noChangeArrowheads="1"/>
          </p:cNvSpPr>
          <p:nvPr>
            <p:custDataLst>
              <p:tags r:id="rId12"/>
            </p:custDataLst>
          </p:nvPr>
        </p:nvSpPr>
        <p:spPr bwMode="auto">
          <a:xfrm>
            <a:off x="1295400" y="2743200"/>
            <a:ext cx="14478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6" name="Rectangle 5"/>
          <p:cNvSpPr>
            <a:spLocks noChangeArrowheads="1"/>
          </p:cNvSpPr>
          <p:nvPr>
            <p:custDataLst>
              <p:tags r:id="rId13"/>
            </p:custDataLst>
          </p:nvPr>
        </p:nvSpPr>
        <p:spPr bwMode="auto">
          <a:xfrm>
            <a:off x="2743200" y="2743200"/>
            <a:ext cx="6858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7" name="Rectangle 5"/>
          <p:cNvSpPr>
            <a:spLocks noChangeArrowheads="1"/>
          </p:cNvSpPr>
          <p:nvPr>
            <p:custDataLst>
              <p:tags r:id="rId14"/>
            </p:custDataLst>
          </p:nvPr>
        </p:nvSpPr>
        <p:spPr bwMode="auto">
          <a:xfrm>
            <a:off x="3429000" y="2743200"/>
            <a:ext cx="11430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8" name="Rectangle 5"/>
          <p:cNvSpPr>
            <a:spLocks noChangeArrowheads="1"/>
          </p:cNvSpPr>
          <p:nvPr>
            <p:custDataLst>
              <p:tags r:id="rId15"/>
            </p:custDataLst>
          </p:nvPr>
        </p:nvSpPr>
        <p:spPr bwMode="auto">
          <a:xfrm>
            <a:off x="4572000" y="2743200"/>
            <a:ext cx="13716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9" name="Rectangle 5"/>
          <p:cNvSpPr>
            <a:spLocks noChangeArrowheads="1"/>
          </p:cNvSpPr>
          <p:nvPr>
            <p:custDataLst>
              <p:tags r:id="rId16"/>
            </p:custDataLst>
          </p:nvPr>
        </p:nvSpPr>
        <p:spPr bwMode="auto">
          <a:xfrm>
            <a:off x="5943600" y="2743200"/>
            <a:ext cx="4572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0" name="Rectangle 5"/>
          <p:cNvSpPr>
            <a:spLocks noChangeArrowheads="1"/>
          </p:cNvSpPr>
          <p:nvPr>
            <p:custDataLst>
              <p:tags r:id="rId17"/>
            </p:custDataLst>
          </p:nvPr>
        </p:nvSpPr>
        <p:spPr bwMode="auto">
          <a:xfrm>
            <a:off x="6400800" y="2743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1" name="Rectangle 5"/>
          <p:cNvSpPr>
            <a:spLocks noChangeArrowheads="1"/>
          </p:cNvSpPr>
          <p:nvPr>
            <p:custDataLst>
              <p:tags r:id="rId18"/>
            </p:custDataLst>
          </p:nvPr>
        </p:nvSpPr>
        <p:spPr bwMode="auto">
          <a:xfrm>
            <a:off x="7315200" y="2743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2" name="思想气泡: 云 21">
            <a:extLst>
              <a:ext uri="{FF2B5EF4-FFF2-40B4-BE49-F238E27FC236}">
                <a16:creationId xmlns:a16="http://schemas.microsoft.com/office/drawing/2014/main" id="{46CECE64-5D87-4F9A-9859-FF61E85322FF}"/>
              </a:ext>
            </a:extLst>
          </p:cNvPr>
          <p:cNvSpPr/>
          <p:nvPr/>
        </p:nvSpPr>
        <p:spPr>
          <a:xfrm>
            <a:off x="4572000" y="3726179"/>
            <a:ext cx="3657600" cy="1295400"/>
          </a:xfrm>
          <a:prstGeom prst="cloudCallout">
            <a:avLst>
              <a:gd name="adj1" fmla="val -88254"/>
              <a:gd name="adj2" fmla="val 1701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这里给的是</a:t>
            </a:r>
            <a:endParaRPr lang="en-US" altLang="zh-CN" sz="2800" dirty="0">
              <a:latin typeface="微软雅黑" panose="020B0503020204020204" pitchFamily="34" charset="-122"/>
              <a:ea typeface="微软雅黑" panose="020B0503020204020204" pitchFamily="34" charset="-122"/>
            </a:endParaRPr>
          </a:p>
          <a:p>
            <a:pPr algn="ctr"/>
            <a:r>
              <a:rPr lang="zh-CN" altLang="en-US" sz="2800" dirty="0">
                <a:latin typeface="微软雅黑" panose="020B0503020204020204" pitchFamily="34" charset="-122"/>
                <a:ea typeface="微软雅黑" panose="020B0503020204020204" pitchFamily="34" charset="-122"/>
              </a:rPr>
              <a:t>实际情况！</a:t>
            </a:r>
          </a:p>
        </p:txBody>
      </p:sp>
      <p:sp>
        <p:nvSpPr>
          <p:cNvPr id="24" name="Title 4">
            <a:extLst>
              <a:ext uri="{FF2B5EF4-FFF2-40B4-BE49-F238E27FC236}">
                <a16:creationId xmlns:a16="http://schemas.microsoft.com/office/drawing/2014/main" id="{D5B39CDA-B636-4A44-9CDC-A4CC43FA0257}"/>
              </a:ext>
            </a:extLst>
          </p:cNvPr>
          <p:cNvSpPr>
            <a:spLocks noGrp="1"/>
          </p:cNvSpPr>
          <p:nvPr>
            <p:ph type="title"/>
          </p:nvPr>
        </p:nvSpPr>
        <p:spPr>
          <a:xfrm>
            <a:off x="457200" y="198438"/>
            <a:ext cx="8229600" cy="792162"/>
          </a:xfrm>
        </p:spPr>
        <p:txBody>
          <a:bodyPr>
            <a:normAutofit/>
          </a:bodyPr>
          <a:lstStyle/>
          <a:p>
            <a:r>
              <a:rPr lang="zh-CN" altLang="en-US" dirty="0">
                <a:latin typeface="Calibri" panose="020F0502020204030204" pitchFamily="34" charset="0"/>
                <a:cs typeface="Calibri" panose="020F0502020204030204" pitchFamily="34" charset="0"/>
              </a:rPr>
              <a:t>负载均衡</a:t>
            </a:r>
            <a:endParaRPr lang="en-US"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14</a:t>
            </a:fld>
            <a:endParaRPr lang="en-US" altLang="en-US"/>
          </a:p>
        </p:txBody>
      </p:sp>
    </p:spTree>
    <p:extLst>
      <p:ext uri="{BB962C8B-B14F-4D97-AF65-F5344CB8AC3E}">
        <p14:creationId xmlns:p14="http://schemas.microsoft.com/office/powerpoint/2010/main" val="308792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247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247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247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247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247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247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247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247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4773" grpId="0" animBg="1"/>
      <p:bldP spid="5024774" grpId="0" animBg="1"/>
      <p:bldP spid="5024775" grpId="0" animBg="1"/>
      <p:bldP spid="5024776" grpId="0" animBg="1"/>
      <p:bldP spid="5024777" grpId="0" animBg="1"/>
      <p:bldP spid="5024778" grpId="0" animBg="1"/>
      <p:bldP spid="5024779" grpId="0" animBg="1"/>
      <p:bldP spid="5024780" grpId="0" animBg="1"/>
      <p:bldP spid="13"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8867" name="Rectangle 3"/>
          <p:cNvSpPr>
            <a:spLocks noGrp="1" noChangeArrowheads="1"/>
          </p:cNvSpPr>
          <p:nvPr>
            <p:ph type="body" idx="1"/>
            <p:custDataLst>
              <p:tags r:id="rId1"/>
            </p:custDataLst>
          </p:nvPr>
        </p:nvSpPr>
        <p:spPr>
          <a:xfrm>
            <a:off x="457200" y="1066800"/>
            <a:ext cx="8229600" cy="5486400"/>
          </a:xfrm>
        </p:spPr>
        <p:txBody>
          <a:bodyPr/>
          <a:lstStyle/>
          <a:p>
            <a:pPr>
              <a:spcBef>
                <a:spcPts val="600"/>
              </a:spcBef>
              <a:spcAft>
                <a:spcPts val="600"/>
              </a:spcAft>
            </a:pPr>
            <a:r>
              <a:rPr lang="zh-CN" altLang="en-US" sz="2800" dirty="0"/>
              <a:t>任务由</a:t>
            </a:r>
            <a:r>
              <a:rPr lang="en-US" altLang="zh-CN" sz="2800" dirty="0"/>
              <a:t>:</a:t>
            </a:r>
            <a:r>
              <a:rPr lang="en-US" sz="2800" dirty="0">
                <a:solidFill>
                  <a:srgbClr val="FF0000"/>
                </a:solidFill>
              </a:rPr>
              <a:t>serial part </a:t>
            </a:r>
            <a:r>
              <a:rPr lang="zh-CN" altLang="en-US" sz="2800" dirty="0"/>
              <a:t>和</a:t>
            </a:r>
            <a:r>
              <a:rPr lang="en-US" sz="2800" dirty="0">
                <a:solidFill>
                  <a:srgbClr val="FF0000"/>
                </a:solidFill>
              </a:rPr>
              <a:t>parallel part</a:t>
            </a:r>
            <a:r>
              <a:rPr lang="zh-CN" altLang="en-US" sz="2800" dirty="0">
                <a:solidFill>
                  <a:schemeClr val="tx1">
                    <a:lumMod val="95000"/>
                    <a:lumOff val="5000"/>
                  </a:schemeClr>
                </a:solidFill>
              </a:rPr>
              <a:t>组成</a:t>
            </a:r>
            <a:r>
              <a:rPr lang="en-US" sz="2800" dirty="0"/>
              <a:t>…</a:t>
            </a:r>
          </a:p>
          <a:p>
            <a:pPr>
              <a:spcBef>
                <a:spcPts val="600"/>
              </a:spcBef>
              <a:spcAft>
                <a:spcPts val="600"/>
              </a:spcAft>
            </a:pPr>
            <a:r>
              <a:rPr lang="zh-CN" altLang="en-US" sz="2800" dirty="0"/>
              <a:t>一个可行的多核解决方案</a:t>
            </a:r>
            <a:r>
              <a:rPr lang="en-US" sz="2800" dirty="0"/>
              <a:t>: </a:t>
            </a:r>
          </a:p>
          <a:p>
            <a:pPr lvl="1">
              <a:spcBef>
                <a:spcPts val="600"/>
              </a:spcBef>
              <a:spcAft>
                <a:spcPts val="600"/>
              </a:spcAft>
            </a:pPr>
            <a:r>
              <a:rPr lang="en-US" sz="2400" dirty="0"/>
              <a:t>step 1: </a:t>
            </a:r>
            <a:r>
              <a:rPr lang="zh-CN" altLang="en-US" sz="2400" dirty="0"/>
              <a:t>将输入数据划分成</a:t>
            </a:r>
            <a:r>
              <a:rPr lang="en-US" sz="2400" dirty="0"/>
              <a:t>n</a:t>
            </a:r>
            <a:r>
              <a:rPr lang="zh-CN" altLang="en-US" sz="2400" dirty="0"/>
              <a:t>个片段</a:t>
            </a:r>
            <a:endParaRPr lang="en-US" sz="2400" dirty="0"/>
          </a:p>
          <a:p>
            <a:pPr lvl="1">
              <a:spcBef>
                <a:spcPts val="600"/>
              </a:spcBef>
              <a:spcAft>
                <a:spcPts val="600"/>
              </a:spcAft>
            </a:pPr>
            <a:r>
              <a:rPr lang="en-US" sz="2400" dirty="0"/>
              <a:t>step 2: </a:t>
            </a:r>
            <a:r>
              <a:rPr lang="zh-CN" altLang="en-US" sz="2400" dirty="0"/>
              <a:t>对每个输入片段并行处理</a:t>
            </a:r>
            <a:endParaRPr lang="en-US" sz="2400" dirty="0"/>
          </a:p>
          <a:p>
            <a:pPr lvl="1">
              <a:spcBef>
                <a:spcPts val="600"/>
              </a:spcBef>
              <a:spcAft>
                <a:spcPts val="600"/>
              </a:spcAft>
            </a:pPr>
            <a:r>
              <a:rPr lang="en-US" sz="2400" dirty="0"/>
              <a:t>step 3: </a:t>
            </a:r>
            <a:r>
              <a:rPr lang="zh-CN" altLang="en-US" sz="2400" dirty="0"/>
              <a:t>汇集各部分处理的结果</a:t>
            </a:r>
            <a:endParaRPr lang="en-US" sz="2400" dirty="0"/>
          </a:p>
          <a:p>
            <a:pPr>
              <a:spcBef>
                <a:spcPts val="600"/>
              </a:spcBef>
              <a:spcAft>
                <a:spcPts val="600"/>
              </a:spcAft>
            </a:pPr>
            <a:r>
              <a:rPr lang="zh-CN" altLang="en-US" sz="2800" dirty="0"/>
              <a:t>随着核数量的增加</a:t>
            </a:r>
            <a:r>
              <a:rPr lang="en-US" sz="2800" dirty="0"/>
              <a:t>…</a:t>
            </a:r>
          </a:p>
          <a:p>
            <a:pPr lvl="1">
              <a:spcBef>
                <a:spcPts val="600"/>
              </a:spcBef>
              <a:spcAft>
                <a:spcPts val="600"/>
              </a:spcAft>
            </a:pPr>
            <a:r>
              <a:rPr lang="zh-CN" altLang="en-US" sz="2400" dirty="0"/>
              <a:t>用于处理每个片段的时间</a:t>
            </a:r>
            <a:r>
              <a:rPr lang="en-US" sz="2400" dirty="0"/>
              <a:t>? </a:t>
            </a:r>
          </a:p>
          <a:p>
            <a:pPr lvl="1">
              <a:spcBef>
                <a:spcPts val="600"/>
              </a:spcBef>
              <a:spcAft>
                <a:spcPts val="600"/>
              </a:spcAft>
            </a:pPr>
            <a:r>
              <a:rPr lang="zh-CN" altLang="en-US" sz="2400" dirty="0"/>
              <a:t>用于处理</a:t>
            </a:r>
            <a:r>
              <a:rPr lang="en-US" sz="2400" dirty="0"/>
              <a:t>serial</a:t>
            </a:r>
            <a:r>
              <a:rPr lang="zh-CN" altLang="en-US" sz="2400" dirty="0"/>
              <a:t> </a:t>
            </a:r>
            <a:r>
              <a:rPr lang="en-US" altLang="zh-CN" sz="2400" dirty="0"/>
              <a:t>part</a:t>
            </a:r>
            <a:r>
              <a:rPr lang="zh-CN" altLang="en-US" sz="2400" dirty="0"/>
              <a:t>的时间</a:t>
            </a:r>
            <a:r>
              <a:rPr lang="en-US" sz="2400" dirty="0"/>
              <a:t>?</a:t>
            </a:r>
          </a:p>
          <a:p>
            <a:pPr lvl="1">
              <a:spcBef>
                <a:spcPts val="600"/>
              </a:spcBef>
              <a:spcAft>
                <a:spcPts val="600"/>
              </a:spcAft>
            </a:pPr>
            <a:r>
              <a:rPr lang="zh-CN" altLang="en-US" sz="2400" dirty="0">
                <a:solidFill>
                  <a:srgbClr val="FF0000"/>
                </a:solidFill>
              </a:rPr>
              <a:t>最终，</a:t>
            </a:r>
            <a:r>
              <a:rPr lang="en-US" sz="2400" dirty="0">
                <a:solidFill>
                  <a:srgbClr val="FF0000"/>
                </a:solidFill>
              </a:rPr>
              <a:t>Serial part </a:t>
            </a:r>
            <a:r>
              <a:rPr lang="zh-CN" altLang="en-US" sz="2400" dirty="0">
                <a:solidFill>
                  <a:srgbClr val="FF0000"/>
                </a:solidFill>
              </a:rPr>
              <a:t>会 </a:t>
            </a:r>
            <a:r>
              <a:rPr lang="zh-CN" altLang="en-US" sz="2400" b="1" dirty="0">
                <a:solidFill>
                  <a:srgbClr val="00B0F0"/>
                </a:solidFill>
              </a:rPr>
              <a:t>主导 </a:t>
            </a:r>
            <a:r>
              <a:rPr lang="zh-CN" altLang="en-US" sz="2400" dirty="0">
                <a:solidFill>
                  <a:srgbClr val="FF0000"/>
                </a:solidFill>
              </a:rPr>
              <a:t>任务的整体进度</a:t>
            </a:r>
            <a:endParaRPr lang="en-US" sz="2400" dirty="0">
              <a:solidFill>
                <a:srgbClr val="FF0000"/>
              </a:solidFill>
            </a:endParaRPr>
          </a:p>
        </p:txBody>
      </p:sp>
      <p:sp>
        <p:nvSpPr>
          <p:cNvPr id="2" name="TextBox 1"/>
          <p:cNvSpPr txBox="1"/>
          <p:nvPr/>
        </p:nvSpPr>
        <p:spPr>
          <a:xfrm>
            <a:off x="5105400" y="4287560"/>
            <a:ext cx="1947393" cy="523220"/>
          </a:xfrm>
          <a:prstGeom prst="rect">
            <a:avLst/>
          </a:prstGeom>
          <a:noFill/>
        </p:spPr>
        <p:txBody>
          <a:bodyPr wrap="none" rtlCol="0">
            <a:spAutoFit/>
          </a:bodyPr>
          <a:lstStyle/>
          <a:p>
            <a:r>
              <a:rPr lang="en-US" sz="2800" dirty="0">
                <a:solidFill>
                  <a:srgbClr val="FF0000"/>
                </a:solidFill>
                <a:latin typeface="Calibri" pitchFamily="34" charset="0"/>
                <a:cs typeface="Calibri" pitchFamily="34" charset="0"/>
              </a:rPr>
              <a:t>goes to zero</a:t>
            </a:r>
          </a:p>
        </p:txBody>
      </p:sp>
      <p:sp>
        <p:nvSpPr>
          <p:cNvPr id="5" name="TextBox 4"/>
          <p:cNvSpPr txBox="1"/>
          <p:nvPr/>
        </p:nvSpPr>
        <p:spPr>
          <a:xfrm>
            <a:off x="5105400" y="4810780"/>
            <a:ext cx="2850589" cy="523220"/>
          </a:xfrm>
          <a:prstGeom prst="rect">
            <a:avLst/>
          </a:prstGeom>
          <a:noFill/>
        </p:spPr>
        <p:txBody>
          <a:bodyPr wrap="none" rtlCol="0">
            <a:spAutoFit/>
          </a:bodyPr>
          <a:lstStyle/>
          <a:p>
            <a:r>
              <a:rPr lang="en-US" sz="2800" dirty="0">
                <a:solidFill>
                  <a:srgbClr val="FF0000"/>
                </a:solidFill>
                <a:latin typeface="Calibri" pitchFamily="34" charset="0"/>
                <a:cs typeface="Calibri" pitchFamily="34" charset="0"/>
              </a:rPr>
              <a:t>Remains the same</a:t>
            </a:r>
          </a:p>
        </p:txBody>
      </p:sp>
      <p:sp>
        <p:nvSpPr>
          <p:cNvPr id="8" name="Title 4">
            <a:extLst>
              <a:ext uri="{FF2B5EF4-FFF2-40B4-BE49-F238E27FC236}">
                <a16:creationId xmlns:a16="http://schemas.microsoft.com/office/drawing/2014/main" id="{172BAA79-E194-4D81-B6CF-443158FB2366}"/>
              </a:ext>
            </a:extLst>
          </p:cNvPr>
          <p:cNvSpPr>
            <a:spLocks noGrp="1"/>
          </p:cNvSpPr>
          <p:nvPr>
            <p:ph type="title"/>
          </p:nvPr>
        </p:nvSpPr>
        <p:spPr>
          <a:xfrm>
            <a:off x="457200" y="198438"/>
            <a:ext cx="8229600" cy="792162"/>
          </a:xfrm>
        </p:spPr>
        <p:txBody>
          <a:bodyPr>
            <a:normAutofit/>
          </a:bodyPr>
          <a:lstStyle/>
          <a:p>
            <a:r>
              <a:rPr lang="zh-CN" altLang="en-US" dirty="0">
                <a:latin typeface="Calibri" panose="020F0502020204030204" pitchFamily="34" charset="0"/>
                <a:cs typeface="Calibri" panose="020F0502020204030204" pitchFamily="34" charset="0"/>
              </a:rPr>
              <a:t>多核处理器和</a:t>
            </a:r>
            <a:r>
              <a:rPr lang="en-US" altLang="zh-CN" dirty="0">
                <a:latin typeface="Calibri" panose="020F0502020204030204" pitchFamily="34" charset="0"/>
                <a:cs typeface="Calibri" panose="020F0502020204030204" pitchFamily="34" charset="0"/>
              </a:rPr>
              <a:t>Amdahl</a:t>
            </a:r>
            <a:r>
              <a:rPr lang="zh-CN" altLang="en-US" dirty="0">
                <a:latin typeface="Calibri" panose="020F0502020204030204" pitchFamily="34" charset="0"/>
                <a:cs typeface="Calibri" panose="020F0502020204030204" pitchFamily="34" charset="0"/>
              </a:rPr>
              <a:t>定律</a:t>
            </a:r>
            <a:endParaRPr lang="en-US" dirty="0">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15</a:t>
            </a:fld>
            <a:endParaRPr lang="en-US" altLang="en-US"/>
          </a:p>
        </p:txBody>
      </p:sp>
    </p:spTree>
    <p:extLst>
      <p:ext uri="{BB962C8B-B14F-4D97-AF65-F5344CB8AC3E}">
        <p14:creationId xmlns:p14="http://schemas.microsoft.com/office/powerpoint/2010/main" val="369736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88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886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2886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8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0915" name="Rectangle 3"/>
          <p:cNvSpPr>
            <a:spLocks noChangeArrowheads="1"/>
          </p:cNvSpPr>
          <p:nvPr>
            <p:custDataLst>
              <p:tags r:id="rId1"/>
            </p:custDataLst>
          </p:nvPr>
        </p:nvSpPr>
        <p:spPr bwMode="auto">
          <a:xfrm>
            <a:off x="228600" y="12192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5030916" name="Rectangle 4"/>
          <p:cNvSpPr>
            <a:spLocks noChangeArrowheads="1"/>
          </p:cNvSpPr>
          <p:nvPr>
            <p:custDataLst>
              <p:tags r:id="rId2"/>
            </p:custDataLst>
          </p:nvPr>
        </p:nvSpPr>
        <p:spPr bwMode="auto">
          <a:xfrm>
            <a:off x="228600" y="21336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5030917" name="Rectangle 5"/>
          <p:cNvSpPr>
            <a:spLocks noChangeArrowheads="1"/>
          </p:cNvSpPr>
          <p:nvPr>
            <p:custDataLst>
              <p:tags r:id="rId3"/>
            </p:custDataLst>
          </p:nvPr>
        </p:nvSpPr>
        <p:spPr bwMode="auto">
          <a:xfrm>
            <a:off x="1676400" y="23622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18" name="Rectangle 6"/>
          <p:cNvSpPr>
            <a:spLocks noChangeArrowheads="1"/>
          </p:cNvSpPr>
          <p:nvPr>
            <p:custDataLst>
              <p:tags r:id="rId4"/>
            </p:custDataLst>
          </p:nvPr>
        </p:nvSpPr>
        <p:spPr bwMode="auto">
          <a:xfrm>
            <a:off x="1676400" y="28194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19" name="Rectangle 7"/>
          <p:cNvSpPr>
            <a:spLocks noChangeArrowheads="1"/>
          </p:cNvSpPr>
          <p:nvPr>
            <p:custDataLst>
              <p:tags r:id="rId5"/>
            </p:custDataLst>
          </p:nvPr>
        </p:nvSpPr>
        <p:spPr bwMode="auto">
          <a:xfrm>
            <a:off x="1676400" y="21336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0" name="Rectangle 8"/>
          <p:cNvSpPr>
            <a:spLocks noChangeArrowheads="1"/>
          </p:cNvSpPr>
          <p:nvPr>
            <p:custDataLst>
              <p:tags r:id="rId6"/>
            </p:custDataLst>
          </p:nvPr>
        </p:nvSpPr>
        <p:spPr bwMode="auto">
          <a:xfrm>
            <a:off x="1676400" y="25908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1" name="Rectangle 9"/>
          <p:cNvSpPr>
            <a:spLocks noChangeArrowheads="1"/>
          </p:cNvSpPr>
          <p:nvPr>
            <p:custDataLst>
              <p:tags r:id="rId7"/>
            </p:custDataLst>
          </p:nvPr>
        </p:nvSpPr>
        <p:spPr bwMode="auto">
          <a:xfrm>
            <a:off x="1676400" y="1219200"/>
            <a:ext cx="57912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2" name="Rectangle 10"/>
          <p:cNvSpPr>
            <a:spLocks noChangeArrowheads="1"/>
          </p:cNvSpPr>
          <p:nvPr>
            <p:custDataLst>
              <p:tags r:id="rId8"/>
            </p:custDataLst>
          </p:nvPr>
        </p:nvSpPr>
        <p:spPr bwMode="auto">
          <a:xfrm>
            <a:off x="228600" y="38100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5030923" name="Rectangle 11"/>
          <p:cNvSpPr>
            <a:spLocks noChangeArrowheads="1"/>
          </p:cNvSpPr>
          <p:nvPr>
            <p:custDataLst>
              <p:tags r:id="rId9"/>
            </p:custDataLst>
          </p:nvPr>
        </p:nvSpPr>
        <p:spPr bwMode="auto">
          <a:xfrm>
            <a:off x="1676400" y="38100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4" name="Rectangle 12"/>
          <p:cNvSpPr>
            <a:spLocks noChangeArrowheads="1"/>
          </p:cNvSpPr>
          <p:nvPr>
            <p:custDataLst>
              <p:tags r:id="rId10"/>
            </p:custDataLst>
          </p:nvPr>
        </p:nvSpPr>
        <p:spPr bwMode="auto">
          <a:xfrm>
            <a:off x="1676400" y="40386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5" name="Rectangle 13"/>
          <p:cNvSpPr>
            <a:spLocks noChangeArrowheads="1"/>
          </p:cNvSpPr>
          <p:nvPr>
            <p:custDataLst>
              <p:tags r:id="rId11"/>
            </p:custDataLst>
          </p:nvPr>
        </p:nvSpPr>
        <p:spPr bwMode="auto">
          <a:xfrm>
            <a:off x="1676400" y="42672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6" name="Rectangle 14"/>
          <p:cNvSpPr>
            <a:spLocks noChangeArrowheads="1"/>
          </p:cNvSpPr>
          <p:nvPr>
            <p:custDataLst>
              <p:tags r:id="rId12"/>
            </p:custDataLst>
          </p:nvPr>
        </p:nvSpPr>
        <p:spPr bwMode="auto">
          <a:xfrm>
            <a:off x="1676400" y="44958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7" name="Rectangle 15"/>
          <p:cNvSpPr>
            <a:spLocks noChangeArrowheads="1"/>
          </p:cNvSpPr>
          <p:nvPr>
            <p:custDataLst>
              <p:tags r:id="rId13"/>
            </p:custDataLst>
          </p:nvPr>
        </p:nvSpPr>
        <p:spPr bwMode="auto">
          <a:xfrm>
            <a:off x="1676400" y="51816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8" name="Rectangle 16"/>
          <p:cNvSpPr>
            <a:spLocks noChangeArrowheads="1"/>
          </p:cNvSpPr>
          <p:nvPr>
            <p:custDataLst>
              <p:tags r:id="rId14"/>
            </p:custDataLst>
          </p:nvPr>
        </p:nvSpPr>
        <p:spPr bwMode="auto">
          <a:xfrm>
            <a:off x="1676400" y="49530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9" name="Rectangle 17"/>
          <p:cNvSpPr>
            <a:spLocks noChangeArrowheads="1"/>
          </p:cNvSpPr>
          <p:nvPr>
            <p:custDataLst>
              <p:tags r:id="rId15"/>
            </p:custDataLst>
          </p:nvPr>
        </p:nvSpPr>
        <p:spPr bwMode="auto">
          <a:xfrm>
            <a:off x="1676400" y="47244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30" name="Rectangle 18"/>
          <p:cNvSpPr>
            <a:spLocks noChangeArrowheads="1"/>
          </p:cNvSpPr>
          <p:nvPr>
            <p:custDataLst>
              <p:tags r:id="rId16"/>
            </p:custDataLst>
          </p:nvPr>
        </p:nvSpPr>
        <p:spPr bwMode="auto">
          <a:xfrm>
            <a:off x="1676400" y="54102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0" name="Rectangle 3"/>
          <p:cNvSpPr>
            <a:spLocks noChangeArrowheads="1"/>
          </p:cNvSpPr>
          <p:nvPr>
            <p:custDataLst>
              <p:tags r:id="rId17"/>
            </p:custDataLst>
          </p:nvPr>
        </p:nvSpPr>
        <p:spPr bwMode="auto">
          <a:xfrm>
            <a:off x="7467600" y="12192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21" name="Rectangle 3"/>
          <p:cNvSpPr>
            <a:spLocks noChangeArrowheads="1"/>
          </p:cNvSpPr>
          <p:nvPr>
            <p:custDataLst>
              <p:tags r:id="rId18"/>
            </p:custDataLst>
          </p:nvPr>
        </p:nvSpPr>
        <p:spPr bwMode="auto">
          <a:xfrm>
            <a:off x="3124200" y="21336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22" name="Rectangle 3"/>
          <p:cNvSpPr>
            <a:spLocks noChangeArrowheads="1"/>
          </p:cNvSpPr>
          <p:nvPr>
            <p:custDataLst>
              <p:tags r:id="rId19"/>
            </p:custDataLst>
          </p:nvPr>
        </p:nvSpPr>
        <p:spPr bwMode="auto">
          <a:xfrm>
            <a:off x="2438400" y="38100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23" name="思想气泡: 云 22">
            <a:extLst>
              <a:ext uri="{FF2B5EF4-FFF2-40B4-BE49-F238E27FC236}">
                <a16:creationId xmlns:a16="http://schemas.microsoft.com/office/drawing/2014/main" id="{27ACA3F4-D634-4B2C-88BC-97112160DD6B}"/>
              </a:ext>
            </a:extLst>
          </p:cNvPr>
          <p:cNvSpPr/>
          <p:nvPr/>
        </p:nvSpPr>
        <p:spPr>
          <a:xfrm>
            <a:off x="4572000" y="4030979"/>
            <a:ext cx="3200400" cy="1295400"/>
          </a:xfrm>
          <a:prstGeom prst="cloudCallout">
            <a:avLst>
              <a:gd name="adj1" fmla="val -95714"/>
              <a:gd name="adj2" fmla="val -32872"/>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这里展示</a:t>
            </a:r>
            <a:endParaRPr lang="en-US" altLang="zh-CN" sz="2800" dirty="0">
              <a:latin typeface="微软雅黑" panose="020B0503020204020204" pitchFamily="34" charset="-122"/>
              <a:ea typeface="微软雅黑" panose="020B0503020204020204" pitchFamily="34" charset="-122"/>
            </a:endParaRPr>
          </a:p>
          <a:p>
            <a:pPr algn="ctr"/>
            <a:r>
              <a:rPr lang="zh-CN" altLang="en-US" sz="2800" dirty="0">
                <a:latin typeface="微软雅黑" panose="020B0503020204020204" pitchFamily="34" charset="-122"/>
                <a:ea typeface="微软雅黑" panose="020B0503020204020204" pitchFamily="34" charset="-122"/>
              </a:rPr>
              <a:t>的是现实！</a:t>
            </a:r>
          </a:p>
        </p:txBody>
      </p:sp>
      <p:sp>
        <p:nvSpPr>
          <p:cNvPr id="25" name="Title 4">
            <a:extLst>
              <a:ext uri="{FF2B5EF4-FFF2-40B4-BE49-F238E27FC236}">
                <a16:creationId xmlns:a16="http://schemas.microsoft.com/office/drawing/2014/main" id="{79E5A3BC-58CE-495D-9B38-B5403C49EAD9}"/>
              </a:ext>
            </a:extLst>
          </p:cNvPr>
          <p:cNvSpPr>
            <a:spLocks noGrp="1"/>
          </p:cNvSpPr>
          <p:nvPr>
            <p:ph type="title"/>
          </p:nvPr>
        </p:nvSpPr>
        <p:spPr>
          <a:xfrm>
            <a:off x="457200" y="198438"/>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多核处理器和</a:t>
            </a:r>
            <a:r>
              <a:rPr lang="en-US" altLang="zh-CN" sz="3600" dirty="0">
                <a:latin typeface="Calibri" panose="020F0502020204030204" pitchFamily="34" charset="0"/>
                <a:cs typeface="Calibri" panose="020F0502020204030204" pitchFamily="34" charset="0"/>
              </a:rPr>
              <a:t>Amdahl</a:t>
            </a:r>
            <a:r>
              <a:rPr lang="zh-CN" altLang="en-US" sz="3600" dirty="0">
                <a:latin typeface="Calibri" panose="020F0502020204030204" pitchFamily="34" charset="0"/>
                <a:cs typeface="Calibri" panose="020F0502020204030204" pitchFamily="34" charset="0"/>
              </a:rPr>
              <a:t>定律</a:t>
            </a:r>
            <a:endParaRPr lang="en-US" sz="3600" dirty="0">
              <a:latin typeface="Calibri" panose="020F0502020204030204" pitchFamily="34" charset="0"/>
              <a:cs typeface="Calibri" panose="020F0502020204030204" pitchFamily="34" charset="0"/>
            </a:endParaRPr>
          </a:p>
        </p:txBody>
      </p:sp>
      <p:sp>
        <p:nvSpPr>
          <p:cNvPr id="24" name="灯片编号占位符 1"/>
          <p:cNvSpPr>
            <a:spLocks noGrp="1"/>
          </p:cNvSpPr>
          <p:nvPr>
            <p:ph type="sldNum" sz="quarter" idx="12"/>
          </p:nvPr>
        </p:nvSpPr>
        <p:spPr>
          <a:xfrm>
            <a:off x="8716710" y="6494463"/>
            <a:ext cx="427290" cy="211137"/>
          </a:xfrm>
        </p:spPr>
        <p:txBody>
          <a:bodyPr/>
          <a:lstStyle/>
          <a:p>
            <a:r>
              <a:rPr lang="en-US" altLang="en-US" sz="1200" dirty="0"/>
              <a:t>16</a:t>
            </a:r>
          </a:p>
        </p:txBody>
      </p:sp>
    </p:spTree>
    <p:extLst>
      <p:ext uri="{BB962C8B-B14F-4D97-AF65-F5344CB8AC3E}">
        <p14:creationId xmlns:p14="http://schemas.microsoft.com/office/powerpoint/2010/main" val="78973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09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309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309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309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309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309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309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309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309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309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309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309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309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309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0916" grpId="0" animBg="1"/>
      <p:bldP spid="5030917" grpId="0" animBg="1"/>
      <p:bldP spid="5030918" grpId="0" animBg="1"/>
      <p:bldP spid="5030919" grpId="0" animBg="1"/>
      <p:bldP spid="5030920" grpId="0" animBg="1"/>
      <p:bldP spid="5030922" grpId="0" animBg="1"/>
      <p:bldP spid="5030923" grpId="0" animBg="1"/>
      <p:bldP spid="5030924" grpId="0" animBg="1"/>
      <p:bldP spid="5030925" grpId="0" animBg="1"/>
      <p:bldP spid="5030926" grpId="0" animBg="1"/>
      <p:bldP spid="5030927" grpId="0" animBg="1"/>
      <p:bldP spid="5030928" grpId="0" animBg="1"/>
      <p:bldP spid="5030929" grpId="0" animBg="1"/>
      <p:bldP spid="503093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1301744" y="1576754"/>
            <a:ext cx="4030847" cy="584775"/>
          </a:xfrm>
          <a:prstGeom prst="rect">
            <a:avLst/>
          </a:prstGeom>
        </p:spPr>
        <p:txBody>
          <a:bodyPr wrap="none">
            <a:spAutoFit/>
          </a:bodyPr>
          <a:lstStyle/>
          <a:p>
            <a:r>
              <a:rPr lang="en-US" sz="3200" dirty="0"/>
              <a:t>affected execution time</a:t>
            </a:r>
          </a:p>
        </p:txBody>
      </p:sp>
      <p:sp>
        <p:nvSpPr>
          <p:cNvPr id="5" name="Rectangle 4"/>
          <p:cNvSpPr/>
          <p:nvPr>
            <p:custDataLst>
              <p:tags r:id="rId2"/>
            </p:custDataLst>
          </p:nvPr>
        </p:nvSpPr>
        <p:spPr>
          <a:xfrm>
            <a:off x="1229500" y="2186354"/>
            <a:ext cx="4279569" cy="584775"/>
          </a:xfrm>
          <a:prstGeom prst="rect">
            <a:avLst/>
          </a:prstGeom>
        </p:spPr>
        <p:txBody>
          <a:bodyPr wrap="none">
            <a:spAutoFit/>
          </a:bodyPr>
          <a:lstStyle/>
          <a:p>
            <a:r>
              <a:rPr lang="en-US" sz="3200" dirty="0"/>
              <a:t>amount of improvement</a:t>
            </a:r>
          </a:p>
        </p:txBody>
      </p:sp>
      <p:cxnSp>
        <p:nvCxnSpPr>
          <p:cNvPr id="6" name="Straight Connector 5"/>
          <p:cNvCxnSpPr/>
          <p:nvPr>
            <p:custDataLst>
              <p:tags r:id="rId3"/>
            </p:custDataLst>
          </p:nvPr>
        </p:nvCxnSpPr>
        <p:spPr>
          <a:xfrm>
            <a:off x="1077100" y="2186354"/>
            <a:ext cx="4552299"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custDataLst>
              <p:tags r:id="rId4"/>
            </p:custDataLst>
          </p:nvPr>
        </p:nvSpPr>
        <p:spPr>
          <a:xfrm>
            <a:off x="3744100" y="2719754"/>
            <a:ext cx="4942700" cy="584775"/>
          </a:xfrm>
          <a:prstGeom prst="rect">
            <a:avLst/>
          </a:prstGeom>
        </p:spPr>
        <p:txBody>
          <a:bodyPr wrap="none">
            <a:spAutoFit/>
          </a:bodyPr>
          <a:lstStyle/>
          <a:p>
            <a:r>
              <a:rPr lang="en-US" sz="3200" dirty="0"/>
              <a:t>+  execution time unaffected</a:t>
            </a:r>
          </a:p>
        </p:txBody>
      </p:sp>
      <p:sp>
        <p:nvSpPr>
          <p:cNvPr id="8" name="Rectangle 7"/>
          <p:cNvSpPr/>
          <p:nvPr/>
        </p:nvSpPr>
        <p:spPr>
          <a:xfrm>
            <a:off x="467500" y="1119554"/>
            <a:ext cx="6210098" cy="584775"/>
          </a:xfrm>
          <a:prstGeom prst="rect">
            <a:avLst/>
          </a:prstGeom>
        </p:spPr>
        <p:txBody>
          <a:bodyPr wrap="none">
            <a:spAutoFit/>
          </a:bodyPr>
          <a:lstStyle/>
          <a:p>
            <a:r>
              <a:rPr lang="en-US" sz="3200" dirty="0">
                <a:solidFill>
                  <a:schemeClr val="bg1"/>
                </a:solidFill>
              </a:rPr>
              <a:t>Execution time after improvement =</a:t>
            </a:r>
          </a:p>
        </p:txBody>
      </p:sp>
      <mc:AlternateContent xmlns:mc="http://schemas.openxmlformats.org/markup-compatibility/2006" xmlns:a14="http://schemas.microsoft.com/office/drawing/2010/main">
        <mc:Choice Requires="a14">
          <p:sp>
            <p:nvSpPr>
              <p:cNvPr id="2" name="TextBox 1"/>
              <p:cNvSpPr txBox="1"/>
              <p:nvPr/>
            </p:nvSpPr>
            <p:spPr>
              <a:xfrm>
                <a:off x="1265041" y="4396154"/>
                <a:ext cx="6507359" cy="861646"/>
              </a:xfrm>
              <a:prstGeom prst="rect">
                <a:avLst/>
              </a:prstGeom>
              <a:noFill/>
            </p:spPr>
            <p:txBody>
              <a:bodyPr wrap="none" rtlCol="0">
                <a:spAutoFit/>
              </a:bodyPr>
              <a:lstStyle/>
              <a:p>
                <a:r>
                  <a:rPr lang="en-US" sz="3200" dirty="0">
                    <a:solidFill>
                      <a:schemeClr val="tx1"/>
                    </a:solidFill>
                  </a:rPr>
                  <a:t>T</a:t>
                </a:r>
                <a:r>
                  <a:rPr lang="en-US" sz="3200" baseline="-25000" dirty="0" err="1">
                    <a:solidFill>
                      <a:schemeClr val="tx1"/>
                    </a:solidFill>
                  </a:rPr>
                  <a:t>improved</a:t>
                </a:r>
                <a:r>
                  <a:rPr lang="en-US" sz="3200" dirty="0">
                    <a:solidFill>
                      <a:schemeClr val="tx1"/>
                    </a:solidFill>
                  </a:rPr>
                  <a:t> = </a:t>
                </a:r>
                <a14:m>
                  <m:oMath xmlns:m="http://schemas.openxmlformats.org/officeDocument/2006/math">
                    <m:f>
                      <m:fPr>
                        <m:ctrlPr>
                          <a:rPr lang="en-US" sz="3200" i="1" smtClean="0">
                            <a:solidFill>
                              <a:schemeClr val="tx1"/>
                            </a:solidFill>
                            <a:latin typeface="Cambria Math" panose="02040503050406030204" pitchFamily="18" charset="0"/>
                          </a:rPr>
                        </m:ctrlPr>
                      </m:fPr>
                      <m:num>
                        <m:r>
                          <m:rPr>
                            <m:sty m:val="p"/>
                          </m:rPr>
                          <a:rPr lang="en-US" sz="3200" b="0" i="0" smtClean="0">
                            <a:solidFill>
                              <a:schemeClr val="tx1"/>
                            </a:solidFill>
                            <a:latin typeface="Cambria Math"/>
                          </a:rPr>
                          <m:t>T</m:t>
                        </m:r>
                        <m:r>
                          <m:rPr>
                            <m:sty m:val="p"/>
                          </m:rPr>
                          <a:rPr lang="en-US" sz="3200" b="0" i="0" baseline="-25000" smtClean="0">
                            <a:solidFill>
                              <a:schemeClr val="tx1"/>
                            </a:solidFill>
                            <a:latin typeface="Cambria Math"/>
                          </a:rPr>
                          <m:t>affected</m:t>
                        </m:r>
                      </m:num>
                      <m:den>
                        <m:r>
                          <m:rPr>
                            <m:sty m:val="p"/>
                          </m:rPr>
                          <a:rPr lang="en-US" sz="3200" b="0" i="0" smtClean="0">
                            <a:solidFill>
                              <a:schemeClr val="tx1"/>
                            </a:solidFill>
                            <a:latin typeface="Cambria Math"/>
                          </a:rPr>
                          <m:t>improvement</m:t>
                        </m:r>
                        <m:r>
                          <a:rPr lang="en-US" sz="3200" b="0" i="0" smtClean="0">
                            <a:solidFill>
                              <a:schemeClr val="tx1"/>
                            </a:solidFill>
                            <a:latin typeface="Cambria Math"/>
                          </a:rPr>
                          <m:t> </m:t>
                        </m:r>
                        <m:r>
                          <m:rPr>
                            <m:sty m:val="p"/>
                          </m:rPr>
                          <a:rPr lang="en-US" sz="3200" b="0" i="0" smtClean="0">
                            <a:solidFill>
                              <a:schemeClr val="tx1"/>
                            </a:solidFill>
                            <a:latin typeface="Cambria Math"/>
                          </a:rPr>
                          <m:t>factor</m:t>
                        </m:r>
                      </m:den>
                    </m:f>
                  </m:oMath>
                </a14:m>
                <a:r>
                  <a:rPr lang="en-US" sz="3200" dirty="0">
                    <a:solidFill>
                      <a:schemeClr val="tx1"/>
                    </a:solidFill>
                  </a:rPr>
                  <a:t>+ </a:t>
                </a:r>
                <a:r>
                  <a:rPr lang="en-US" sz="3200" dirty="0" err="1">
                    <a:solidFill>
                      <a:schemeClr val="tx1"/>
                    </a:solidFill>
                  </a:rPr>
                  <a:t>T</a:t>
                </a:r>
                <a:r>
                  <a:rPr lang="en-US" sz="3200" baseline="-25000" dirty="0" err="1">
                    <a:solidFill>
                      <a:schemeClr val="tx1"/>
                    </a:solidFill>
                  </a:rPr>
                  <a:t>unaffected</a:t>
                </a:r>
                <a:endParaRPr lang="en-US" sz="3200" baseline="-25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65041" y="4396154"/>
                <a:ext cx="6507359" cy="861646"/>
              </a:xfrm>
              <a:prstGeom prst="rect">
                <a:avLst/>
              </a:prstGeom>
              <a:blipFill>
                <a:blip r:embed="rId7"/>
                <a:stretch>
                  <a:fillRect l="-2437" b="-1408"/>
                </a:stretch>
              </a:blipFill>
            </p:spPr>
            <p:txBody>
              <a:bodyPr/>
              <a:lstStyle/>
              <a:p>
                <a:r>
                  <a:rPr lang="zh-CN" altLang="en-US">
                    <a:noFill/>
                  </a:rPr>
                  <a:t> </a:t>
                </a:r>
              </a:p>
            </p:txBody>
          </p:sp>
        </mc:Fallback>
      </mc:AlternateContent>
      <p:sp>
        <p:nvSpPr>
          <p:cNvPr id="11" name="Title 4">
            <a:extLst>
              <a:ext uri="{FF2B5EF4-FFF2-40B4-BE49-F238E27FC236}">
                <a16:creationId xmlns:a16="http://schemas.microsoft.com/office/drawing/2014/main" id="{FA9225A8-6515-4E1F-A4C9-57BDAFDAE2A3}"/>
              </a:ext>
            </a:extLst>
          </p:cNvPr>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陷阱：</a:t>
            </a:r>
            <a:r>
              <a:rPr lang="en-US" altLang="zh-CN" sz="3600" dirty="0">
                <a:latin typeface="Calibri" panose="020F0502020204030204" pitchFamily="34" charset="0"/>
                <a:cs typeface="Calibri" panose="020F0502020204030204" pitchFamily="34" charset="0"/>
              </a:rPr>
              <a:t>Amdahl</a:t>
            </a:r>
            <a:r>
              <a:rPr lang="zh-CN" altLang="en-US" sz="3600" dirty="0">
                <a:latin typeface="Calibri" panose="020F0502020204030204" pitchFamily="34" charset="0"/>
                <a:cs typeface="Calibri" panose="020F0502020204030204" pitchFamily="34" charset="0"/>
              </a:rPr>
              <a:t>定律</a:t>
            </a:r>
            <a:endParaRPr lang="en-US" sz="3600" dirty="0">
              <a:latin typeface="Calibri" panose="020F0502020204030204" pitchFamily="34" charset="0"/>
              <a:cs typeface="Calibri" panose="020F0502020204030204" pitchFamily="34" charset="0"/>
            </a:endParaRPr>
          </a:p>
        </p:txBody>
      </p:sp>
      <p:sp>
        <p:nvSpPr>
          <p:cNvPr id="10" name="灯片编号占位符 1"/>
          <p:cNvSpPr>
            <a:spLocks noGrp="1"/>
          </p:cNvSpPr>
          <p:nvPr>
            <p:ph type="sldNum" sz="quarter" idx="12"/>
          </p:nvPr>
        </p:nvSpPr>
        <p:spPr>
          <a:xfrm>
            <a:off x="8716710" y="6494463"/>
            <a:ext cx="427290" cy="211137"/>
          </a:xfrm>
        </p:spPr>
        <p:txBody>
          <a:bodyPr/>
          <a:lstStyle/>
          <a:p>
            <a:r>
              <a:rPr lang="en-US" altLang="en-US" sz="1200" dirty="0"/>
              <a:t>17</a:t>
            </a:r>
          </a:p>
        </p:txBody>
      </p:sp>
    </p:spTree>
    <p:extLst>
      <p:ext uri="{BB962C8B-B14F-4D97-AF65-F5344CB8AC3E}">
        <p14:creationId xmlns:p14="http://schemas.microsoft.com/office/powerpoint/2010/main" val="377294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2967" name="Rectangle 7"/>
          <p:cNvSpPr>
            <a:spLocks noChangeArrowheads="1"/>
          </p:cNvSpPr>
          <p:nvPr/>
        </p:nvSpPr>
        <p:spPr bwMode="auto">
          <a:xfrm>
            <a:off x="457200" y="3733800"/>
            <a:ext cx="8229600" cy="25146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ts val="600"/>
              </a:spcBef>
              <a:spcAft>
                <a:spcPts val="600"/>
              </a:spcAft>
              <a:buClr>
                <a:schemeClr val="tx1"/>
              </a:buClr>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Wingdings" pitchFamily="2" charset="2"/>
              </a:rPr>
              <a:t>示例</a:t>
            </a:r>
            <a:r>
              <a:rPr lang="en-US" sz="2800" dirty="0">
                <a:latin typeface="微软雅黑" panose="020B0503020204020204" pitchFamily="34" charset="-122"/>
                <a:ea typeface="微软雅黑" panose="020B0503020204020204" pitchFamily="34" charset="-122"/>
                <a:sym typeface="Wingdings" pitchFamily="2" charset="2"/>
              </a:rPr>
              <a:t>: multiply </a:t>
            </a:r>
            <a:r>
              <a:rPr lang="zh-CN" altLang="en-US" sz="2800" dirty="0">
                <a:latin typeface="微软雅黑" panose="020B0503020204020204" pitchFamily="34" charset="-122"/>
                <a:ea typeface="微软雅黑" panose="020B0503020204020204" pitchFamily="34" charset="-122"/>
                <a:sym typeface="Wingdings" pitchFamily="2" charset="2"/>
              </a:rPr>
              <a:t>操作占据一个总运行时间</a:t>
            </a:r>
            <a:r>
              <a:rPr lang="en-US" altLang="zh-CN" sz="2800" dirty="0">
                <a:latin typeface="微软雅黑" panose="020B0503020204020204" pitchFamily="34" charset="-122"/>
                <a:ea typeface="微软雅黑" panose="020B0503020204020204" pitchFamily="34" charset="-122"/>
                <a:sym typeface="Wingdings" pitchFamily="2" charset="2"/>
              </a:rPr>
              <a:t>100s</a:t>
            </a:r>
            <a:r>
              <a:rPr lang="zh-CN" altLang="en-US" sz="2800" dirty="0">
                <a:latin typeface="微软雅黑" panose="020B0503020204020204" pitchFamily="34" charset="-122"/>
                <a:ea typeface="微软雅黑" panose="020B0503020204020204" pitchFamily="34" charset="-122"/>
                <a:sym typeface="Wingdings" pitchFamily="2" charset="2"/>
              </a:rPr>
              <a:t>程序中的</a:t>
            </a:r>
            <a:r>
              <a:rPr lang="en-US" sz="2800" dirty="0">
                <a:latin typeface="微软雅黑" panose="020B0503020204020204" pitchFamily="34" charset="-122"/>
                <a:ea typeface="微软雅黑" panose="020B0503020204020204" pitchFamily="34" charset="-122"/>
                <a:sym typeface="Wingdings" pitchFamily="2" charset="2"/>
              </a:rPr>
              <a:t>80s</a:t>
            </a:r>
          </a:p>
          <a:p>
            <a:pPr marL="742950" lvl="1" indent="-285750">
              <a:spcBef>
                <a:spcPts val="600"/>
              </a:spcBef>
              <a:spcAft>
                <a:spcPts val="600"/>
              </a:spcAft>
              <a:buClr>
                <a:schemeClr val="tx1"/>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问：将</a:t>
            </a:r>
            <a:r>
              <a:rPr lang="en-US" altLang="zh-CN" sz="2400" dirty="0">
                <a:latin typeface="微软雅黑" panose="020B0503020204020204" pitchFamily="34" charset="-122"/>
                <a:ea typeface="微软雅黑" panose="020B0503020204020204" pitchFamily="34" charset="-122"/>
              </a:rPr>
              <a:t>multiply</a:t>
            </a:r>
            <a:r>
              <a:rPr lang="zh-CN" altLang="en-US" sz="2400" dirty="0">
                <a:latin typeface="微软雅黑" panose="020B0503020204020204" pitchFamily="34" charset="-122"/>
                <a:ea typeface="微软雅黑" panose="020B0503020204020204" pitchFamily="34" charset="-122"/>
              </a:rPr>
              <a:t>的性能提升多少倍可以获得</a:t>
            </a:r>
            <a:r>
              <a:rPr lang="en-US" sz="2400" dirty="0">
                <a:latin typeface="微软雅黑" panose="020B0503020204020204" pitchFamily="34" charset="-122"/>
                <a:ea typeface="微软雅黑" panose="020B0503020204020204" pitchFamily="34" charset="-122"/>
              </a:rPr>
              <a:t> 5</a:t>
            </a:r>
            <a:r>
              <a:rPr lang="zh-CN" altLang="en-US" sz="2400" dirty="0">
                <a:latin typeface="微软雅黑" panose="020B0503020204020204" pitchFamily="34" charset="-122"/>
                <a:ea typeface="微软雅黑" panose="020B0503020204020204" pitchFamily="34" charset="-122"/>
              </a:rPr>
              <a:t>倍总体性能提升</a:t>
            </a:r>
            <a:r>
              <a:rPr lang="en-US" sz="2400" dirty="0">
                <a:latin typeface="微软雅黑" panose="020B0503020204020204" pitchFamily="34" charset="-122"/>
                <a:ea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endParaRPr>
          </a:p>
          <a:p>
            <a:pPr>
              <a:spcBef>
                <a:spcPts val="600"/>
              </a:spcBef>
              <a:spcAft>
                <a:spcPts val="600"/>
              </a:spcAft>
              <a:buClr>
                <a:srgbClr val="00F6FF"/>
              </a:buClr>
            </a:pPr>
            <a:r>
              <a:rPr lang="en-US" sz="2800" dirty="0">
                <a:latin typeface="微软雅黑" panose="020B0503020204020204" pitchFamily="34" charset="-122"/>
                <a:ea typeface="微软雅黑" panose="020B0503020204020204" pitchFamily="34" charset="-122"/>
              </a:rPr>
              <a:t>			20 = 80/n + 20</a:t>
            </a:r>
          </a:p>
        </p:txBody>
      </p:sp>
      <p:sp>
        <p:nvSpPr>
          <p:cNvPr id="5032963" name="Rectangle 3"/>
          <p:cNvSpPr>
            <a:spLocks noGrp="1" noChangeArrowheads="1"/>
          </p:cNvSpPr>
          <p:nvPr>
            <p:ph type="body" idx="1"/>
          </p:nvPr>
        </p:nvSpPr>
        <p:spPr>
          <a:xfrm>
            <a:off x="457200" y="1090613"/>
            <a:ext cx="8229600" cy="1119187"/>
          </a:xfrm>
        </p:spPr>
        <p:txBody>
          <a:bodyPr>
            <a:noAutofit/>
          </a:bodyPr>
          <a:lstStyle/>
          <a:p>
            <a:pPr>
              <a:spcBef>
                <a:spcPts val="600"/>
              </a:spcBef>
              <a:spcAft>
                <a:spcPts val="600"/>
              </a:spcAft>
            </a:pPr>
            <a:r>
              <a:rPr lang="zh-CN" altLang="en-US" sz="2800" dirty="0">
                <a:solidFill>
                  <a:schemeClr val="tx1">
                    <a:lumMod val="95000"/>
                    <a:lumOff val="5000"/>
                  </a:schemeClr>
                </a:solidFill>
              </a:rPr>
              <a:t>提升</a:t>
            </a:r>
            <a:r>
              <a:rPr lang="zh-CN" altLang="en-US" sz="2800" dirty="0">
                <a:solidFill>
                  <a:srgbClr val="FF0000"/>
                </a:solidFill>
              </a:rPr>
              <a:t>一个计算机系统的某一部分</a:t>
            </a:r>
            <a:r>
              <a:rPr lang="zh-CN" altLang="en-US" sz="2800" dirty="0"/>
              <a:t>并期望获得</a:t>
            </a:r>
            <a:r>
              <a:rPr lang="zh-CN" altLang="en-US" sz="2800" dirty="0">
                <a:solidFill>
                  <a:schemeClr val="tx1">
                    <a:lumMod val="95000"/>
                    <a:lumOff val="5000"/>
                  </a:schemeClr>
                </a:solidFill>
              </a:rPr>
              <a:t>系统整体性能的</a:t>
            </a:r>
            <a:r>
              <a:rPr lang="zh-CN" altLang="en-US" sz="2800" dirty="0">
                <a:solidFill>
                  <a:srgbClr val="FF0000"/>
                </a:solidFill>
              </a:rPr>
              <a:t>成比例提升</a:t>
            </a:r>
            <a:r>
              <a:rPr lang="zh-CN" altLang="en-US" sz="2800" dirty="0">
                <a:solidFill>
                  <a:schemeClr val="tx1">
                    <a:lumMod val="95000"/>
                    <a:lumOff val="5000"/>
                  </a:schemeClr>
                </a:solidFill>
              </a:rPr>
              <a:t>，难以实现。</a:t>
            </a:r>
            <a:endParaRPr lang="en-US" sz="2800" dirty="0">
              <a:solidFill>
                <a:schemeClr val="tx1">
                  <a:lumMod val="95000"/>
                  <a:lumOff val="5000"/>
                </a:schemeClr>
              </a:solidFill>
              <a:sym typeface="Wingdings" pitchFamily="2" charset="2"/>
            </a:endParaRPr>
          </a:p>
        </p:txBody>
      </p:sp>
      <p:sp>
        <p:nvSpPr>
          <p:cNvPr id="5032965" name="Rectangle 5"/>
          <p:cNvSpPr>
            <a:spLocks noChangeArrowheads="1"/>
          </p:cNvSpPr>
          <p:nvPr/>
        </p:nvSpPr>
        <p:spPr bwMode="auto">
          <a:xfrm>
            <a:off x="762000" y="6172200"/>
            <a:ext cx="3455988" cy="576262"/>
          </a:xfrm>
          <a:prstGeom prst="rect">
            <a:avLst/>
          </a:prstGeom>
          <a:noFill/>
          <a:ln>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lvl="1">
              <a:spcBef>
                <a:spcPct val="20000"/>
              </a:spcBef>
              <a:buClr>
                <a:schemeClr val="tx1"/>
              </a:buClr>
            </a:pPr>
            <a:r>
              <a:rPr lang="zh-CN" altLang="en-US" sz="2400" b="1" i="1" dirty="0">
                <a:solidFill>
                  <a:srgbClr val="FF0000"/>
                </a:solidFill>
                <a:latin typeface="微软雅黑" panose="020B0503020204020204" pitchFamily="34" charset="-122"/>
                <a:ea typeface="微软雅黑" panose="020B0503020204020204" pitchFamily="34" charset="-122"/>
              </a:rPr>
              <a:t>不可能做到！</a:t>
            </a:r>
            <a:endParaRPr lang="en-US" sz="2400" b="1" i="1" dirty="0">
              <a:solidFill>
                <a:srgbClr val="FF0000"/>
              </a:solidFill>
              <a:latin typeface="微软雅黑" panose="020B0503020204020204" pitchFamily="34" charset="-122"/>
              <a:ea typeface="微软雅黑" panose="020B0503020204020204" pitchFamily="34" charset="-122"/>
              <a:cs typeface="Tahoma"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838200" y="2514600"/>
                <a:ext cx="6507359" cy="861646"/>
              </a:xfrm>
              <a:prstGeom prst="rect">
                <a:avLst/>
              </a:prstGeom>
              <a:noFill/>
            </p:spPr>
            <p:txBody>
              <a:bodyPr wrap="none" rtlCol="0">
                <a:spAutoFit/>
              </a:bodyPr>
              <a:lstStyle/>
              <a:p>
                <a:r>
                  <a:rPr lang="en-US" sz="3200" dirty="0">
                    <a:solidFill>
                      <a:schemeClr val="tx1"/>
                    </a:solidFill>
                  </a:rPr>
                  <a:t>T</a:t>
                </a:r>
                <a:r>
                  <a:rPr lang="en-US" sz="3200" baseline="-25000" dirty="0" err="1">
                    <a:solidFill>
                      <a:schemeClr val="tx1"/>
                    </a:solidFill>
                  </a:rPr>
                  <a:t>improved</a:t>
                </a:r>
                <a:r>
                  <a:rPr lang="en-US" sz="3200" dirty="0">
                    <a:solidFill>
                      <a:schemeClr val="tx1"/>
                    </a:solidFill>
                  </a:rPr>
                  <a:t> = </a:t>
                </a:r>
                <a14:m>
                  <m:oMath xmlns:m="http://schemas.openxmlformats.org/officeDocument/2006/math">
                    <m:f>
                      <m:fPr>
                        <m:ctrlPr>
                          <a:rPr lang="en-US" sz="3200" i="1" smtClean="0">
                            <a:solidFill>
                              <a:schemeClr val="tx1"/>
                            </a:solidFill>
                            <a:latin typeface="Cambria Math" panose="02040503050406030204" pitchFamily="18" charset="0"/>
                          </a:rPr>
                        </m:ctrlPr>
                      </m:fPr>
                      <m:num>
                        <m:r>
                          <m:rPr>
                            <m:sty m:val="p"/>
                          </m:rPr>
                          <a:rPr lang="en-US" sz="3200" b="0" i="0" smtClean="0">
                            <a:solidFill>
                              <a:schemeClr val="tx1"/>
                            </a:solidFill>
                            <a:latin typeface="Cambria Math"/>
                          </a:rPr>
                          <m:t>T</m:t>
                        </m:r>
                        <m:r>
                          <m:rPr>
                            <m:sty m:val="p"/>
                          </m:rPr>
                          <a:rPr lang="en-US" sz="3200" b="0" i="0" baseline="-25000" smtClean="0">
                            <a:solidFill>
                              <a:schemeClr val="tx1"/>
                            </a:solidFill>
                            <a:latin typeface="Cambria Math"/>
                          </a:rPr>
                          <m:t>affected</m:t>
                        </m:r>
                      </m:num>
                      <m:den>
                        <m:r>
                          <m:rPr>
                            <m:sty m:val="p"/>
                          </m:rPr>
                          <a:rPr lang="en-US" sz="3200" b="0" i="0" smtClean="0">
                            <a:solidFill>
                              <a:schemeClr val="tx1"/>
                            </a:solidFill>
                            <a:latin typeface="Cambria Math"/>
                          </a:rPr>
                          <m:t>improvement</m:t>
                        </m:r>
                        <m:r>
                          <a:rPr lang="en-US" sz="3200" b="0" i="0" smtClean="0">
                            <a:solidFill>
                              <a:schemeClr val="tx1"/>
                            </a:solidFill>
                            <a:latin typeface="Cambria Math"/>
                          </a:rPr>
                          <m:t> </m:t>
                        </m:r>
                        <m:r>
                          <m:rPr>
                            <m:sty m:val="p"/>
                          </m:rPr>
                          <a:rPr lang="en-US" sz="3200" b="0" i="0" smtClean="0">
                            <a:solidFill>
                              <a:schemeClr val="tx1"/>
                            </a:solidFill>
                            <a:latin typeface="Cambria Math"/>
                          </a:rPr>
                          <m:t>factor</m:t>
                        </m:r>
                      </m:den>
                    </m:f>
                  </m:oMath>
                </a14:m>
                <a:r>
                  <a:rPr lang="en-US" sz="3200" dirty="0">
                    <a:solidFill>
                      <a:schemeClr val="tx1"/>
                    </a:solidFill>
                  </a:rPr>
                  <a:t>+ </a:t>
                </a:r>
                <a:r>
                  <a:rPr lang="en-US" sz="3200" dirty="0" err="1">
                    <a:solidFill>
                      <a:schemeClr val="tx1"/>
                    </a:solidFill>
                  </a:rPr>
                  <a:t>T</a:t>
                </a:r>
                <a:r>
                  <a:rPr lang="en-US" sz="3200" baseline="-25000" dirty="0" err="1">
                    <a:solidFill>
                      <a:schemeClr val="tx1"/>
                    </a:solidFill>
                  </a:rPr>
                  <a:t>unaffected</a:t>
                </a:r>
                <a:endParaRPr lang="en-US" sz="3200" baseline="-25000"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8200" y="2514600"/>
                <a:ext cx="6507359" cy="861646"/>
              </a:xfrm>
              <a:prstGeom prst="rect">
                <a:avLst/>
              </a:prstGeom>
              <a:blipFill>
                <a:blip r:embed="rId3"/>
                <a:stretch>
                  <a:fillRect l="-2437" b="-1418"/>
                </a:stretch>
              </a:blipFill>
            </p:spPr>
            <p:txBody>
              <a:bodyPr/>
              <a:lstStyle/>
              <a:p>
                <a:r>
                  <a:rPr lang="zh-CN" altLang="en-US">
                    <a:noFill/>
                  </a:rPr>
                  <a:t> </a:t>
                </a:r>
              </a:p>
            </p:txBody>
          </p:sp>
        </mc:Fallback>
      </mc:AlternateContent>
      <p:sp>
        <p:nvSpPr>
          <p:cNvPr id="9" name="Title 4">
            <a:extLst>
              <a:ext uri="{FF2B5EF4-FFF2-40B4-BE49-F238E27FC236}">
                <a16:creationId xmlns:a16="http://schemas.microsoft.com/office/drawing/2014/main" id="{0AFCFB00-84A8-4E3F-A46D-C72413DDFE58}"/>
              </a:ext>
            </a:extLst>
          </p:cNvPr>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陷阱：</a:t>
            </a:r>
            <a:r>
              <a:rPr lang="en-US" altLang="zh-CN" sz="3600" dirty="0">
                <a:latin typeface="Calibri" panose="020F0502020204030204" pitchFamily="34" charset="0"/>
                <a:cs typeface="Calibri" panose="020F0502020204030204" pitchFamily="34" charset="0"/>
              </a:rPr>
              <a:t>Amdahl</a:t>
            </a:r>
            <a:r>
              <a:rPr lang="zh-CN" altLang="en-US" sz="3600" dirty="0">
                <a:latin typeface="Calibri" panose="020F0502020204030204" pitchFamily="34" charset="0"/>
                <a:cs typeface="Calibri" panose="020F0502020204030204" pitchFamily="34" charset="0"/>
              </a:rPr>
              <a:t>定律</a:t>
            </a:r>
            <a:endParaRPr lang="en-US" sz="3600"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18</a:t>
            </a:fld>
            <a:endParaRPr lang="en-US" altLang="en-US" dirty="0"/>
          </a:p>
        </p:txBody>
      </p:sp>
    </p:spTree>
    <p:extLst>
      <p:ext uri="{BB962C8B-B14F-4D97-AF65-F5344CB8AC3E}">
        <p14:creationId xmlns:p14="http://schemas.microsoft.com/office/powerpoint/2010/main" val="74805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29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329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329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32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29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7059" name="Rectangle 3"/>
          <p:cNvSpPr>
            <a:spLocks noGrp="1" noChangeArrowheads="1"/>
          </p:cNvSpPr>
          <p:nvPr>
            <p:ph type="body" idx="1"/>
          </p:nvPr>
        </p:nvSpPr>
        <p:spPr>
          <a:xfrm>
            <a:off x="457200" y="1066800"/>
            <a:ext cx="8229600" cy="5486400"/>
          </a:xfrm>
        </p:spPr>
        <p:txBody>
          <a:bodyPr>
            <a:normAutofit/>
          </a:bodyPr>
          <a:lstStyle/>
          <a:p>
            <a:pPr>
              <a:lnSpc>
                <a:spcPct val="110000"/>
              </a:lnSpc>
              <a:spcBef>
                <a:spcPts val="0"/>
              </a:spcBef>
            </a:pPr>
            <a:r>
              <a:rPr lang="en-AU" sz="2800" dirty="0"/>
              <a:t>Workload: 10 </a:t>
            </a:r>
            <a:r>
              <a:rPr lang="zh-CN" altLang="en-US" sz="2800" dirty="0"/>
              <a:t>个标量相加</a:t>
            </a:r>
            <a:r>
              <a:rPr lang="en-AU" sz="2800" dirty="0"/>
              <a:t> </a:t>
            </a:r>
            <a:r>
              <a:rPr lang="zh-CN" altLang="en-US" sz="2800" b="1" dirty="0"/>
              <a:t>以及</a:t>
            </a:r>
            <a:r>
              <a:rPr lang="zh-CN" altLang="en-US" sz="2800" dirty="0"/>
              <a:t> </a:t>
            </a:r>
            <a:r>
              <a:rPr lang="en-US" altLang="zh-CN" sz="2800" dirty="0"/>
              <a:t>10</a:t>
            </a:r>
            <a:r>
              <a:rPr lang="en-US" sz="2800" dirty="0">
                <a:cs typeface="Arial" charset="0"/>
              </a:rPr>
              <a:t>×10 </a:t>
            </a:r>
            <a:r>
              <a:rPr lang="zh-CN" altLang="en-US" sz="2800" dirty="0">
                <a:cs typeface="Arial" charset="0"/>
              </a:rPr>
              <a:t>矩阵求和</a:t>
            </a:r>
            <a:endParaRPr lang="en-US" sz="2800" dirty="0">
              <a:cs typeface="Arial" charset="0"/>
            </a:endParaRPr>
          </a:p>
          <a:p>
            <a:pPr lvl="1">
              <a:lnSpc>
                <a:spcPct val="110000"/>
              </a:lnSpc>
              <a:spcBef>
                <a:spcPts val="0"/>
              </a:spcBef>
            </a:pPr>
            <a:r>
              <a:rPr lang="zh-CN" altLang="en-US" sz="2400" dirty="0">
                <a:cs typeface="Arial" charset="0"/>
              </a:rPr>
              <a:t>假设能做到完美的负载均衡</a:t>
            </a:r>
            <a:endParaRPr lang="en-US" altLang="zh-CN" sz="2400" dirty="0">
              <a:cs typeface="Arial" charset="0"/>
            </a:endParaRPr>
          </a:p>
          <a:p>
            <a:pPr lvl="1">
              <a:lnSpc>
                <a:spcPct val="110000"/>
              </a:lnSpc>
              <a:spcBef>
                <a:spcPts val="0"/>
              </a:spcBef>
            </a:pPr>
            <a:r>
              <a:rPr lang="zh-CN" altLang="en-US" sz="2400" dirty="0">
                <a:cs typeface="Arial" charset="0"/>
              </a:rPr>
              <a:t>用</a:t>
            </a:r>
            <a:r>
              <a:rPr lang="en-US" sz="2400" dirty="0">
                <a:cs typeface="Arial" charset="0"/>
              </a:rPr>
              <a:t>10 </a:t>
            </a:r>
            <a:r>
              <a:rPr lang="zh-CN" altLang="en-US" sz="2400" dirty="0">
                <a:cs typeface="Arial" charset="0"/>
              </a:rPr>
              <a:t>个 以及 </a:t>
            </a:r>
            <a:r>
              <a:rPr lang="en-US" sz="2400" dirty="0">
                <a:cs typeface="Arial" charset="0"/>
              </a:rPr>
              <a:t>100</a:t>
            </a:r>
            <a:r>
              <a:rPr lang="zh-CN" altLang="en-US" sz="2400" dirty="0">
                <a:cs typeface="Arial" charset="0"/>
              </a:rPr>
              <a:t>个处理器可获得的加速比为多少</a:t>
            </a:r>
            <a:r>
              <a:rPr lang="en-US" sz="2400" dirty="0">
                <a:cs typeface="Arial" charset="0"/>
              </a:rPr>
              <a:t>?</a:t>
            </a:r>
          </a:p>
          <a:p>
            <a:pPr>
              <a:lnSpc>
                <a:spcPct val="110000"/>
              </a:lnSpc>
              <a:spcBef>
                <a:spcPts val="0"/>
              </a:spcBef>
            </a:pPr>
            <a:r>
              <a:rPr lang="zh-CN" altLang="en-US" sz="2800" dirty="0"/>
              <a:t>单个处理器</a:t>
            </a:r>
            <a:r>
              <a:rPr lang="en-US" sz="2800" dirty="0"/>
              <a:t>: 110</a:t>
            </a:r>
            <a:r>
              <a:rPr lang="en-US" altLang="zh-CN" sz="2800" dirty="0">
                <a:cs typeface="Arial" charset="0"/>
              </a:rPr>
              <a:t>× </a:t>
            </a:r>
            <a:r>
              <a:rPr lang="en-US" altLang="zh-CN" sz="2800" b="1" dirty="0" err="1">
                <a:cs typeface="Arial" charset="0"/>
              </a:rPr>
              <a:t>t</a:t>
            </a:r>
            <a:r>
              <a:rPr lang="en-US" altLang="zh-CN" sz="2800" b="1" baseline="-25000" dirty="0" err="1">
                <a:cs typeface="Arial" charset="0"/>
              </a:rPr>
              <a:t>add</a:t>
            </a:r>
            <a:endParaRPr lang="en-US" sz="2800" b="1" dirty="0"/>
          </a:p>
          <a:p>
            <a:pPr>
              <a:lnSpc>
                <a:spcPct val="110000"/>
              </a:lnSpc>
              <a:spcBef>
                <a:spcPts val="0"/>
              </a:spcBef>
            </a:pPr>
            <a:r>
              <a:rPr lang="en-US" sz="2800" dirty="0"/>
              <a:t>10</a:t>
            </a:r>
            <a:r>
              <a:rPr lang="zh-CN" altLang="en-US" sz="2800" dirty="0"/>
              <a:t>个处理器：</a:t>
            </a:r>
            <a:endParaRPr lang="en-US" sz="2800" dirty="0"/>
          </a:p>
          <a:p>
            <a:pPr lvl="1">
              <a:lnSpc>
                <a:spcPct val="110000"/>
              </a:lnSpc>
              <a:spcBef>
                <a:spcPts val="0"/>
              </a:spcBef>
            </a:pPr>
            <a:r>
              <a:rPr lang="en-US" sz="2400" dirty="0">
                <a:cs typeface="Arial" charset="0"/>
              </a:rPr>
              <a:t>Time = </a:t>
            </a:r>
          </a:p>
          <a:p>
            <a:pPr lvl="1">
              <a:lnSpc>
                <a:spcPct val="110000"/>
              </a:lnSpc>
              <a:spcBef>
                <a:spcPts val="0"/>
              </a:spcBef>
            </a:pPr>
            <a:r>
              <a:rPr lang="en-US" sz="2400" dirty="0">
                <a:cs typeface="Arial" charset="0"/>
              </a:rPr>
              <a:t>Speedup =</a:t>
            </a:r>
          </a:p>
          <a:p>
            <a:pPr>
              <a:lnSpc>
                <a:spcPct val="110000"/>
              </a:lnSpc>
              <a:spcBef>
                <a:spcPts val="0"/>
              </a:spcBef>
            </a:pPr>
            <a:r>
              <a:rPr lang="en-US" sz="2800" dirty="0"/>
              <a:t>100</a:t>
            </a:r>
            <a:r>
              <a:rPr lang="zh-CN" altLang="en-US" sz="2800" dirty="0"/>
              <a:t>个处理器：</a:t>
            </a:r>
            <a:endParaRPr lang="en-US" sz="2800" dirty="0"/>
          </a:p>
          <a:p>
            <a:pPr lvl="1">
              <a:lnSpc>
                <a:spcPct val="110000"/>
              </a:lnSpc>
              <a:spcBef>
                <a:spcPts val="0"/>
              </a:spcBef>
            </a:pPr>
            <a:r>
              <a:rPr lang="en-US" sz="2400" dirty="0">
                <a:cs typeface="Arial" charset="0"/>
              </a:rPr>
              <a:t>Time = </a:t>
            </a:r>
          </a:p>
          <a:p>
            <a:pPr lvl="1">
              <a:lnSpc>
                <a:spcPct val="110000"/>
              </a:lnSpc>
              <a:spcBef>
                <a:spcPts val="0"/>
              </a:spcBef>
            </a:pPr>
            <a:r>
              <a:rPr lang="en-US" sz="2400" dirty="0">
                <a:cs typeface="Arial" charset="0"/>
              </a:rPr>
              <a:t>Speedup =</a:t>
            </a:r>
          </a:p>
        </p:txBody>
      </p:sp>
      <p:sp>
        <p:nvSpPr>
          <p:cNvPr id="2" name="圆角矩形标注 1"/>
          <p:cNvSpPr/>
          <p:nvPr/>
        </p:nvSpPr>
        <p:spPr>
          <a:xfrm>
            <a:off x="3581400" y="3124200"/>
            <a:ext cx="4876800" cy="2133600"/>
          </a:xfrm>
          <a:prstGeom prst="wedgeRoundRectCallout">
            <a:avLst>
              <a:gd name="adj1" fmla="val -59644"/>
              <a:gd name="adj2" fmla="val -626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10 processors</a:t>
            </a:r>
          </a:p>
          <a:p>
            <a:pPr marL="0" lvl="1" defTabSz="899404">
              <a:defRPr/>
            </a:pPr>
            <a:r>
              <a:rPr lang="en-US" altLang="zh-CN" sz="2000" dirty="0">
                <a:cs typeface="Arial" charset="0"/>
              </a:rPr>
              <a:t>Speedup = 110/20 = 5.5 (55% of potential)</a:t>
            </a:r>
          </a:p>
          <a:p>
            <a:pPr marL="0" lvl="1" defTabSz="899404">
              <a:defRPr/>
            </a:pPr>
            <a:endParaRPr lang="en-US" altLang="zh-CN" sz="2000" baseline="-25000" dirty="0">
              <a:cs typeface="Arial" charset="0"/>
            </a:endParaRPr>
          </a:p>
          <a:p>
            <a:pPr marL="0" lvl="1" defTabSz="899404">
              <a:defRPr/>
            </a:pPr>
            <a:r>
              <a:rPr lang="en-US" altLang="zh-CN" sz="2000" dirty="0">
                <a:cs typeface="Arial" charset="0"/>
              </a:rPr>
              <a:t>100 processors</a:t>
            </a:r>
          </a:p>
          <a:p>
            <a:pPr marL="0" lvl="1" defTabSz="899404">
              <a:defRPr/>
            </a:pPr>
            <a:r>
              <a:rPr lang="en-US" altLang="zh-CN" sz="2000" dirty="0">
                <a:cs typeface="Arial" charset="0"/>
              </a:rPr>
              <a:t>Speedup = 110/11 = 10 (10% of potential)</a:t>
            </a:r>
          </a:p>
          <a:p>
            <a:pPr algn="ctr"/>
            <a:endParaRPr lang="zh-CN" altLang="en-US" sz="2000" dirty="0"/>
          </a:p>
        </p:txBody>
      </p:sp>
      <p:sp>
        <p:nvSpPr>
          <p:cNvPr id="7" name="Title 4">
            <a:extLst>
              <a:ext uri="{FF2B5EF4-FFF2-40B4-BE49-F238E27FC236}">
                <a16:creationId xmlns:a16="http://schemas.microsoft.com/office/drawing/2014/main" id="{5B1E058A-BCFA-412B-B7D7-A62D9C29A951}"/>
              </a:ext>
            </a:extLst>
          </p:cNvPr>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并行处理的可扩展性</a:t>
            </a:r>
            <a:endParaRPr lang="en-US" sz="3600" dirty="0">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19</a:t>
            </a:fld>
            <a:endParaRPr lang="en-US" altLang="en-US"/>
          </a:p>
        </p:txBody>
      </p:sp>
    </p:spTree>
    <p:extLst>
      <p:ext uri="{BB962C8B-B14F-4D97-AF65-F5344CB8AC3E}">
        <p14:creationId xmlns:p14="http://schemas.microsoft.com/office/powerpoint/2010/main" val="296356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zh-CN" altLang="en-US" dirty="0"/>
              <a:t>如何进一步提升性能</a:t>
            </a:r>
            <a:r>
              <a:rPr lang="en-US" dirty="0"/>
              <a:t>?</a:t>
            </a:r>
          </a:p>
        </p:txBody>
      </p:sp>
      <p:sp>
        <p:nvSpPr>
          <p:cNvPr id="3" name="Content Placeholder 2"/>
          <p:cNvSpPr>
            <a:spLocks noGrp="1"/>
          </p:cNvSpPr>
          <p:nvPr>
            <p:ph idx="1"/>
          </p:nvPr>
        </p:nvSpPr>
        <p:spPr>
          <a:xfrm>
            <a:off x="457200" y="1066800"/>
            <a:ext cx="8229600" cy="5562600"/>
          </a:xfrm>
        </p:spPr>
        <p:txBody>
          <a:bodyPr/>
          <a:lstStyle/>
          <a:p>
            <a:pPr>
              <a:spcBef>
                <a:spcPts val="600"/>
              </a:spcBef>
              <a:spcAft>
                <a:spcPts val="600"/>
              </a:spcAft>
              <a:buFont typeface="Arial"/>
              <a:buChar char="•"/>
            </a:pPr>
            <a:r>
              <a:rPr lang="en-US" altLang="zh-CN" dirty="0">
                <a:solidFill>
                  <a:schemeClr val="tx1">
                    <a:lumMod val="95000"/>
                    <a:lumOff val="5000"/>
                  </a:schemeClr>
                </a:solidFill>
                <a:cs typeface="ＭＳ Ｐゴシック" charset="0"/>
              </a:rPr>
              <a:t>Now</a:t>
            </a:r>
            <a:r>
              <a:rPr lang="zh-CN" altLang="en-US" dirty="0">
                <a:solidFill>
                  <a:schemeClr val="tx1">
                    <a:lumMod val="95000"/>
                    <a:lumOff val="5000"/>
                  </a:schemeClr>
                </a:solidFill>
                <a:cs typeface="ＭＳ Ｐゴシック" charset="0"/>
              </a:rPr>
              <a:t>，我们已经学习了：</a:t>
            </a:r>
            <a:r>
              <a:rPr lang="en-US" dirty="0">
                <a:solidFill>
                  <a:schemeClr val="tx1">
                    <a:lumMod val="95000"/>
                    <a:lumOff val="5000"/>
                  </a:schemeClr>
                </a:solidFill>
                <a:cs typeface="ＭＳ Ｐゴシック" charset="0"/>
              </a:rPr>
              <a:t> </a:t>
            </a: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流水线及各种性能优化技术</a:t>
            </a:r>
            <a:endParaRPr lang="en-US" kern="1200" dirty="0">
              <a:cs typeface="Calibri" panose="020F0502020204030204" pitchFamily="34" charset="0"/>
            </a:endParaRPr>
          </a:p>
          <a:p>
            <a:pPr>
              <a:spcBef>
                <a:spcPts val="600"/>
              </a:spcBef>
              <a:spcAft>
                <a:spcPts val="600"/>
              </a:spcAft>
              <a:buFont typeface="Arial"/>
              <a:buChar char="•"/>
            </a:pPr>
            <a:r>
              <a:rPr lang="zh-CN" altLang="en-US" dirty="0">
                <a:solidFill>
                  <a:schemeClr val="tx1">
                    <a:lumMod val="95000"/>
                    <a:lumOff val="5000"/>
                  </a:schemeClr>
                </a:solidFill>
                <a:cs typeface="ＭＳ Ｐゴシック" charset="0"/>
              </a:rPr>
              <a:t>要进一步提升性能，可行的方法</a:t>
            </a:r>
            <a:r>
              <a:rPr lang="en-US" dirty="0">
                <a:solidFill>
                  <a:schemeClr val="tx1">
                    <a:lumMod val="95000"/>
                    <a:lumOff val="5000"/>
                  </a:schemeClr>
                </a:solidFill>
                <a:cs typeface="ＭＳ Ｐゴシック" charset="0"/>
              </a:rPr>
              <a:t>:</a:t>
            </a: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更深的流水线</a:t>
            </a:r>
            <a:endParaRPr lang="en-US" altLang="zh-CN" kern="1200" dirty="0">
              <a:cs typeface="Calibri" panose="020F0502020204030204" pitchFamily="34" charset="0"/>
            </a:endParaRP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缩短时钟周期长度</a:t>
            </a:r>
            <a:endParaRPr lang="en-US" kern="1200" dirty="0">
              <a:cs typeface="Calibri" panose="020F0502020204030204" pitchFamily="34" charset="0"/>
            </a:endParaRP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利用其他并行性 </a:t>
            </a:r>
            <a:endParaRPr lang="en-US" kern="1200" dirty="0">
              <a:cs typeface="Calibri" panose="020F0502020204030204" pitchFamily="34" charset="0"/>
            </a:endParaRPr>
          </a:p>
          <a:p>
            <a:pPr marL="895350" lvl="1" indent="-266700">
              <a:spcBef>
                <a:spcPts val="600"/>
              </a:spcBef>
              <a:spcAft>
                <a:spcPts val="600"/>
              </a:spcAft>
              <a:buFont typeface="Arial"/>
              <a:buChar char="•"/>
            </a:pPr>
            <a:r>
              <a:rPr lang="en-US" altLang="zh-CN" sz="2000" dirty="0"/>
              <a:t>DLP, TLP, RLP ……</a:t>
            </a:r>
          </a:p>
          <a:p>
            <a:pPr marL="895350" lvl="1" indent="-266700">
              <a:spcBef>
                <a:spcPts val="600"/>
              </a:spcBef>
              <a:spcAft>
                <a:spcPts val="600"/>
              </a:spcAft>
              <a:buFont typeface="Arial"/>
              <a:buChar char="•"/>
            </a:pPr>
            <a:r>
              <a:rPr lang="zh-CN" altLang="en-US" sz="2000" dirty="0"/>
              <a:t>这些也是有效提升性能的技术</a:t>
            </a:r>
            <a:endParaRPr lang="en-US" sz="2000" dirty="0"/>
          </a:p>
          <a:p>
            <a:pPr marL="342900" lvl="2" indent="-342900">
              <a:spcBef>
                <a:spcPts val="600"/>
              </a:spcBef>
              <a:spcAft>
                <a:spcPts val="600"/>
              </a:spcAft>
              <a:buClrTx/>
              <a:buFont typeface="Arial"/>
              <a:buChar char="•"/>
            </a:pPr>
            <a:r>
              <a:rPr lang="en-US" altLang="zh-CN" sz="2800" dirty="0">
                <a:solidFill>
                  <a:schemeClr val="tx1">
                    <a:lumMod val="95000"/>
                    <a:lumOff val="5000"/>
                  </a:schemeClr>
                </a:solidFill>
                <a:cs typeface="ＭＳ Ｐゴシック" charset="0"/>
              </a:rPr>
              <a:t>However</a:t>
            </a:r>
            <a:r>
              <a:rPr lang="zh-CN" altLang="en-US" sz="2800" dirty="0">
                <a:solidFill>
                  <a:schemeClr val="tx1">
                    <a:lumMod val="95000"/>
                    <a:lumOff val="5000"/>
                  </a:schemeClr>
                </a:solidFill>
                <a:cs typeface="ＭＳ Ｐゴシック" charset="0"/>
              </a:rPr>
              <a:t>，多核处理器</a:t>
            </a:r>
            <a:r>
              <a:rPr lang="en-US" altLang="zh-CN" sz="2800" dirty="0">
                <a:solidFill>
                  <a:schemeClr val="tx1">
                    <a:lumMod val="95000"/>
                    <a:lumOff val="5000"/>
                  </a:schemeClr>
                </a:solidFill>
                <a:cs typeface="ＭＳ Ｐゴシック" charset="0"/>
              </a:rPr>
              <a:t>(multicore processor)</a:t>
            </a:r>
            <a:r>
              <a:rPr lang="zh-CN" altLang="en-US" sz="2800" dirty="0">
                <a:solidFill>
                  <a:schemeClr val="tx1">
                    <a:lumMod val="95000"/>
                    <a:lumOff val="5000"/>
                  </a:schemeClr>
                </a:solidFill>
                <a:cs typeface="ＭＳ Ｐゴシック" charset="0"/>
              </a:rPr>
              <a:t>是提高并行性最直接的方案</a:t>
            </a:r>
            <a:endParaRPr lang="en-US" sz="2800" dirty="0">
              <a:solidFill>
                <a:schemeClr val="tx1">
                  <a:lumMod val="95000"/>
                  <a:lumOff val="5000"/>
                </a:schemeClr>
              </a:solidFill>
              <a:cs typeface="ＭＳ Ｐゴシック" charset="0"/>
            </a:endParaRP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2</a:t>
            </a:fld>
            <a:endParaRPr lang="en-US" altLang="en-US"/>
          </a:p>
        </p:txBody>
      </p:sp>
    </p:spTree>
    <p:extLst>
      <p:ext uri="{BB962C8B-B14F-4D97-AF65-F5344CB8AC3E}">
        <p14:creationId xmlns:p14="http://schemas.microsoft.com/office/powerpoint/2010/main" val="125885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9107" name="Rectangle 3"/>
          <p:cNvSpPr>
            <a:spLocks noGrp="1" noChangeArrowheads="1"/>
          </p:cNvSpPr>
          <p:nvPr>
            <p:ph type="body" idx="1"/>
          </p:nvPr>
        </p:nvSpPr>
        <p:spPr>
          <a:xfrm>
            <a:off x="457200" y="1066800"/>
            <a:ext cx="8229600" cy="5532438"/>
          </a:xfrm>
        </p:spPr>
        <p:txBody>
          <a:bodyPr>
            <a:normAutofit/>
          </a:bodyPr>
          <a:lstStyle/>
          <a:p>
            <a:r>
              <a:rPr lang="zh-CN" altLang="en-US" sz="2800" dirty="0"/>
              <a:t>假设换成</a:t>
            </a:r>
            <a:r>
              <a:rPr lang="en-AU" sz="2800" dirty="0"/>
              <a:t>100</a:t>
            </a:r>
            <a:r>
              <a:rPr lang="en-US" sz="2800" dirty="0">
                <a:cs typeface="Arial" charset="0"/>
              </a:rPr>
              <a:t>×100</a:t>
            </a:r>
            <a:r>
              <a:rPr lang="zh-CN" altLang="en-US" sz="2800" dirty="0">
                <a:cs typeface="Arial" charset="0"/>
              </a:rPr>
              <a:t>矩阵并且可以做到</a:t>
            </a:r>
            <a:r>
              <a:rPr lang="zh-CN" altLang="en-US" sz="2800" dirty="0"/>
              <a:t>负载均衡，性能又</a:t>
            </a:r>
            <a:r>
              <a:rPr lang="zh-CN" altLang="en-US" sz="2800" dirty="0">
                <a:cs typeface="Arial" charset="0"/>
              </a:rPr>
              <a:t>如何</a:t>
            </a:r>
            <a:r>
              <a:rPr lang="en-US" sz="2800" dirty="0">
                <a:cs typeface="Arial" charset="0"/>
              </a:rPr>
              <a:t>?</a:t>
            </a:r>
          </a:p>
          <a:p>
            <a:r>
              <a:rPr lang="zh-CN" altLang="en-US" sz="2800" dirty="0">
                <a:cs typeface="Arial" charset="0"/>
              </a:rPr>
              <a:t>单个处理器</a:t>
            </a:r>
            <a:r>
              <a:rPr lang="en-US" sz="2800" dirty="0">
                <a:cs typeface="Arial" charset="0"/>
              </a:rPr>
              <a:t>: Time = (10 + 10000) × </a:t>
            </a:r>
            <a:r>
              <a:rPr lang="en-US" sz="2800" b="1" dirty="0" err="1">
                <a:cs typeface="Arial" charset="0"/>
              </a:rPr>
              <a:t>t</a:t>
            </a:r>
            <a:r>
              <a:rPr lang="en-US" sz="2800" b="1" baseline="-25000" dirty="0" err="1">
                <a:cs typeface="Arial" charset="0"/>
              </a:rPr>
              <a:t>add</a:t>
            </a:r>
            <a:endParaRPr lang="en-US" sz="2800" b="1" dirty="0">
              <a:cs typeface="Arial" charset="0"/>
            </a:endParaRPr>
          </a:p>
          <a:p>
            <a:r>
              <a:rPr lang="en-US" sz="2800" dirty="0">
                <a:cs typeface="Arial" charset="0"/>
              </a:rPr>
              <a:t>10</a:t>
            </a:r>
            <a:r>
              <a:rPr lang="zh-CN" altLang="en-US" sz="2800" dirty="0">
                <a:cs typeface="Arial" charset="0"/>
              </a:rPr>
              <a:t>个处理器：</a:t>
            </a:r>
            <a:endParaRPr lang="en-US" sz="2800" dirty="0">
              <a:cs typeface="Arial" charset="0"/>
            </a:endParaRPr>
          </a:p>
          <a:p>
            <a:pPr lvl="1"/>
            <a:r>
              <a:rPr lang="en-US" sz="2400" dirty="0">
                <a:cs typeface="Arial" charset="0"/>
              </a:rPr>
              <a:t>Time = </a:t>
            </a:r>
          </a:p>
          <a:p>
            <a:pPr lvl="1"/>
            <a:r>
              <a:rPr lang="en-US" sz="2400" dirty="0">
                <a:cs typeface="Arial" charset="0"/>
              </a:rPr>
              <a:t>Speedup =</a:t>
            </a:r>
          </a:p>
          <a:p>
            <a:r>
              <a:rPr lang="en-US" sz="2800" dirty="0"/>
              <a:t>100</a:t>
            </a:r>
            <a:r>
              <a:rPr lang="zh-CN" altLang="en-US" sz="2800" dirty="0"/>
              <a:t>个处理器：</a:t>
            </a:r>
            <a:endParaRPr lang="en-US" sz="2800" dirty="0"/>
          </a:p>
          <a:p>
            <a:pPr lvl="1"/>
            <a:r>
              <a:rPr lang="en-US" sz="2400" dirty="0">
                <a:cs typeface="Arial" charset="0"/>
              </a:rPr>
              <a:t>Time =</a:t>
            </a:r>
          </a:p>
          <a:p>
            <a:pPr lvl="1"/>
            <a:r>
              <a:rPr lang="en-US" sz="2400" dirty="0">
                <a:cs typeface="Arial" charset="0"/>
              </a:rPr>
              <a:t>Speedup =</a:t>
            </a:r>
          </a:p>
        </p:txBody>
      </p:sp>
      <p:sp>
        <p:nvSpPr>
          <p:cNvPr id="2" name="圆角矩形标注 1"/>
          <p:cNvSpPr/>
          <p:nvPr/>
        </p:nvSpPr>
        <p:spPr>
          <a:xfrm>
            <a:off x="3505200" y="3124200"/>
            <a:ext cx="5334000" cy="1981200"/>
          </a:xfrm>
          <a:prstGeom prst="wedgeRoundRectCallout">
            <a:avLst>
              <a:gd name="adj1" fmla="val -58040"/>
              <a:gd name="adj2" fmla="val -1562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10 processors</a:t>
            </a:r>
          </a:p>
          <a:p>
            <a:r>
              <a:rPr lang="en-US" altLang="zh-CN" sz="2000" dirty="0">
                <a:cs typeface="Arial" charset="0"/>
              </a:rPr>
              <a:t>Speedup = 10010/1010 = 9.9 (99% of potential)</a:t>
            </a:r>
          </a:p>
          <a:p>
            <a:endParaRPr lang="en-US" altLang="zh-CN" sz="2000" dirty="0"/>
          </a:p>
          <a:p>
            <a:r>
              <a:rPr lang="en-US" altLang="zh-CN" sz="2000" dirty="0"/>
              <a:t>100 processors</a:t>
            </a:r>
          </a:p>
          <a:p>
            <a:pPr marL="0" lvl="1" defTabSz="899404">
              <a:defRPr/>
            </a:pPr>
            <a:r>
              <a:rPr lang="en-US" altLang="zh-CN" sz="2000" dirty="0">
                <a:cs typeface="Arial" charset="0"/>
              </a:rPr>
              <a:t>Speedup = 10010/110 = 91 (91% of potential)</a:t>
            </a:r>
          </a:p>
          <a:p>
            <a:pPr algn="ctr"/>
            <a:endParaRPr lang="zh-CN" altLang="en-US" sz="2000" dirty="0"/>
          </a:p>
        </p:txBody>
      </p:sp>
      <p:sp>
        <p:nvSpPr>
          <p:cNvPr id="7" name="Title 4">
            <a:extLst>
              <a:ext uri="{FF2B5EF4-FFF2-40B4-BE49-F238E27FC236}">
                <a16:creationId xmlns:a16="http://schemas.microsoft.com/office/drawing/2014/main" id="{D7664F7F-0590-4CC5-99C2-DD4288ED3926}"/>
              </a:ext>
            </a:extLst>
          </p:cNvPr>
          <p:cNvSpPr txBox="1">
            <a:spLocks/>
          </p:cNvSpPr>
          <p:nvPr/>
        </p:nvSpPr>
        <p:spPr bwMode="auto">
          <a:xfrm>
            <a:off x="457200" y="228600"/>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zh-CN" altLang="en-US" dirty="0">
                <a:solidFill>
                  <a:srgbClr val="336699"/>
                </a:solidFill>
                <a:latin typeface="Calibri" panose="020F0502020204030204" pitchFamily="34" charset="0"/>
                <a:cs typeface="Calibri" panose="020F0502020204030204" pitchFamily="34" charset="0"/>
              </a:rPr>
              <a:t>并行处理的可扩展性</a:t>
            </a:r>
            <a:endParaRPr lang="en-US" dirty="0">
              <a:solidFill>
                <a:srgbClr val="336699"/>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20</a:t>
            </a:fld>
            <a:endParaRPr lang="en-US" altLang="en-US"/>
          </a:p>
        </p:txBody>
      </p:sp>
    </p:spTree>
    <p:extLst>
      <p:ext uri="{BB962C8B-B14F-4D97-AF65-F5344CB8AC3E}">
        <p14:creationId xmlns:p14="http://schemas.microsoft.com/office/powerpoint/2010/main" val="80929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zh-CN" altLang="en-US" dirty="0"/>
              <a:t>关于可扩展性</a:t>
            </a:r>
            <a:endParaRPr lang="en-US" dirty="0"/>
          </a:p>
        </p:txBody>
      </p:sp>
      <p:sp>
        <p:nvSpPr>
          <p:cNvPr id="3" name="Content Placeholder 2"/>
          <p:cNvSpPr>
            <a:spLocks noGrp="1"/>
          </p:cNvSpPr>
          <p:nvPr>
            <p:ph idx="1"/>
          </p:nvPr>
        </p:nvSpPr>
        <p:spPr>
          <a:xfrm>
            <a:off x="457200" y="1143000"/>
            <a:ext cx="8229600" cy="5257800"/>
          </a:xfrm>
        </p:spPr>
        <p:txBody>
          <a:bodyPr/>
          <a:lstStyle/>
          <a:p>
            <a:pPr>
              <a:lnSpc>
                <a:spcPts val="3800"/>
              </a:lnSpc>
              <a:spcBef>
                <a:spcPts val="600"/>
              </a:spcBef>
              <a:spcAft>
                <a:spcPts val="600"/>
              </a:spcAft>
            </a:pPr>
            <a:r>
              <a:rPr lang="zh-CN" altLang="en-US" sz="2800" dirty="0"/>
              <a:t>强可扩展性 </a:t>
            </a:r>
            <a:r>
              <a:rPr lang="en-US" sz="2800" dirty="0"/>
              <a:t>vs. </a:t>
            </a:r>
            <a:r>
              <a:rPr lang="zh-CN" altLang="en-US" sz="2800" dirty="0"/>
              <a:t>弱可扩展性</a:t>
            </a:r>
            <a:endParaRPr lang="en-US" sz="2800" dirty="0"/>
          </a:p>
          <a:p>
            <a:pPr>
              <a:lnSpc>
                <a:spcPts val="3800"/>
              </a:lnSpc>
              <a:spcBef>
                <a:spcPts val="600"/>
              </a:spcBef>
              <a:spcAft>
                <a:spcPts val="600"/>
              </a:spcAft>
            </a:pPr>
            <a:r>
              <a:rPr lang="zh-CN" altLang="en-US" sz="2800" dirty="0"/>
              <a:t>强可扩展性</a:t>
            </a:r>
            <a:r>
              <a:rPr lang="en-US" sz="2800" dirty="0"/>
              <a:t>: </a:t>
            </a:r>
            <a:r>
              <a:rPr lang="zh-CN" altLang="en-US" sz="2800" dirty="0"/>
              <a:t>相同问题规模下，依然具有可扩展性；</a:t>
            </a:r>
            <a:endParaRPr lang="en-US" sz="2800" dirty="0"/>
          </a:p>
          <a:p>
            <a:pPr>
              <a:lnSpc>
                <a:spcPts val="3800"/>
              </a:lnSpc>
              <a:spcBef>
                <a:spcPts val="600"/>
              </a:spcBef>
              <a:spcAft>
                <a:spcPts val="600"/>
              </a:spcAft>
            </a:pPr>
            <a:r>
              <a:rPr lang="zh-CN" altLang="en-US" sz="2800" dirty="0"/>
              <a:t>弱可扩展性</a:t>
            </a:r>
            <a:r>
              <a:rPr lang="en-US" sz="2800" dirty="0"/>
              <a:t>: </a:t>
            </a:r>
            <a:r>
              <a:rPr lang="zh-CN" altLang="en-US" sz="2800" dirty="0"/>
              <a:t>需要增加问题规模，才具有可扩展性；</a:t>
            </a:r>
            <a:endParaRPr lang="en-US" altLang="zh-CN" sz="2800" dirty="0"/>
          </a:p>
          <a:p>
            <a:pPr>
              <a:lnSpc>
                <a:spcPts val="3800"/>
              </a:lnSpc>
              <a:spcBef>
                <a:spcPts val="600"/>
              </a:spcBef>
              <a:spcAft>
                <a:spcPts val="600"/>
              </a:spcAft>
            </a:pPr>
            <a:r>
              <a:rPr lang="zh-CN" altLang="en-US" sz="2800" b="1" dirty="0"/>
              <a:t>思考：</a:t>
            </a:r>
            <a:r>
              <a:rPr lang="zh-CN" altLang="en-US" sz="2800" dirty="0"/>
              <a:t>你所遇到的计算问题或者应用中，哪些是强可扩展的？</a:t>
            </a:r>
            <a:endParaRPr lang="en-US" altLang="zh-CN" sz="2800" dirty="0"/>
          </a:p>
          <a:p>
            <a:pPr lvl="1">
              <a:lnSpc>
                <a:spcPts val="3800"/>
              </a:lnSpc>
            </a:pPr>
            <a:r>
              <a:rPr lang="en-US" altLang="zh-CN" dirty="0">
                <a:cs typeface="Arial" charset="0"/>
              </a:rPr>
              <a:t>Game app</a:t>
            </a:r>
            <a:r>
              <a:rPr lang="zh-CN" altLang="en-US" dirty="0">
                <a:cs typeface="Arial" charset="0"/>
              </a:rPr>
              <a:t>？</a:t>
            </a:r>
            <a:endParaRPr lang="en-US" altLang="zh-CN" dirty="0">
              <a:cs typeface="Arial" charset="0"/>
            </a:endParaRPr>
          </a:p>
          <a:p>
            <a:pPr lvl="1">
              <a:lnSpc>
                <a:spcPts val="3800"/>
              </a:lnSpc>
            </a:pPr>
            <a:r>
              <a:rPr lang="en-US" altLang="zh-CN" dirty="0">
                <a:cs typeface="Arial" charset="0"/>
              </a:rPr>
              <a:t>Music app?</a:t>
            </a:r>
          </a:p>
          <a:p>
            <a:pPr lvl="1">
              <a:lnSpc>
                <a:spcPts val="3800"/>
              </a:lnSpc>
            </a:pPr>
            <a:r>
              <a:rPr lang="en-US" dirty="0">
                <a:cs typeface="Arial" charset="0"/>
              </a:rPr>
              <a:t>Programming?</a:t>
            </a: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21</a:t>
            </a:fld>
            <a:endParaRPr lang="en-US" altLang="en-US" dirty="0"/>
          </a:p>
        </p:txBody>
      </p:sp>
    </p:spTree>
    <p:extLst>
      <p:ext uri="{BB962C8B-B14F-4D97-AF65-F5344CB8AC3E}">
        <p14:creationId xmlns:p14="http://schemas.microsoft.com/office/powerpoint/2010/main" val="314301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723" name="Rectangle 3"/>
          <p:cNvSpPr>
            <a:spLocks noGrp="1" noChangeArrowheads="1"/>
          </p:cNvSpPr>
          <p:nvPr>
            <p:ph type="body" idx="1"/>
            <p:custDataLst>
              <p:tags r:id="rId1"/>
            </p:custDataLst>
          </p:nvPr>
        </p:nvSpPr>
        <p:spPr>
          <a:xfrm>
            <a:off x="457200" y="1143000"/>
            <a:ext cx="8229600" cy="5105400"/>
          </a:xfrm>
        </p:spPr>
        <p:txBody>
          <a:bodyPr/>
          <a:lstStyle/>
          <a:p>
            <a:pPr>
              <a:spcBef>
                <a:spcPts val="600"/>
              </a:spcBef>
              <a:spcAft>
                <a:spcPts val="600"/>
              </a:spcAft>
            </a:pPr>
            <a:r>
              <a:rPr lang="zh-CN" altLang="en-US" sz="2800" b="1" dirty="0"/>
              <a:t>问题：</a:t>
            </a:r>
            <a:r>
              <a:rPr lang="zh-CN" altLang="en-US" sz="2800" dirty="0"/>
              <a:t>我们有了多核处理器之后，应用程序就可以直接提升性能了吗</a:t>
            </a:r>
            <a:r>
              <a:rPr lang="en-AU" sz="2800" dirty="0"/>
              <a:t>?</a:t>
            </a:r>
          </a:p>
          <a:p>
            <a:pPr>
              <a:spcBef>
                <a:spcPts val="600"/>
              </a:spcBef>
              <a:spcAft>
                <a:spcPts val="600"/>
              </a:spcAft>
            </a:pPr>
            <a:r>
              <a:rPr lang="zh-CN" altLang="en-US" sz="2800" b="1" dirty="0"/>
              <a:t>回答：</a:t>
            </a:r>
            <a:r>
              <a:rPr lang="zh-CN" altLang="en-US" sz="2800" dirty="0"/>
              <a:t>并不能，因为软件需要按照并行化的方式去写。对吗？</a:t>
            </a:r>
            <a:endParaRPr lang="en-AU" sz="2800" dirty="0"/>
          </a:p>
          <a:p>
            <a:pPr>
              <a:spcBef>
                <a:spcPts val="600"/>
              </a:spcBef>
              <a:spcAft>
                <a:spcPts val="600"/>
              </a:spcAft>
            </a:pPr>
            <a:r>
              <a:rPr lang="zh-CN" altLang="en-US" sz="2800" dirty="0">
                <a:solidFill>
                  <a:schemeClr val="tx1">
                    <a:lumMod val="95000"/>
                    <a:lumOff val="5000"/>
                  </a:schemeClr>
                </a:solidFill>
              </a:rPr>
              <a:t>多核处理器面临的困难：</a:t>
            </a:r>
            <a:endParaRPr lang="en-AU" sz="2800" dirty="0">
              <a:solidFill>
                <a:schemeClr val="tx1">
                  <a:lumMod val="95000"/>
                  <a:lumOff val="5000"/>
                </a:schemeClr>
              </a:solidFill>
            </a:endParaRPr>
          </a:p>
          <a:p>
            <a:pPr lvl="1">
              <a:spcBef>
                <a:spcPts val="600"/>
              </a:spcBef>
              <a:spcAft>
                <a:spcPts val="600"/>
              </a:spcAft>
            </a:pPr>
            <a:r>
              <a:rPr lang="zh-CN" altLang="en-US" sz="2400" dirty="0">
                <a:solidFill>
                  <a:schemeClr val="bg1">
                    <a:lumMod val="65000"/>
                  </a:schemeClr>
                </a:solidFill>
              </a:rPr>
              <a:t>任务划分和负载均衡</a:t>
            </a:r>
            <a:endParaRPr lang="en-AU" sz="2400" dirty="0">
              <a:solidFill>
                <a:schemeClr val="bg1">
                  <a:lumMod val="65000"/>
                </a:schemeClr>
              </a:solidFill>
            </a:endParaRPr>
          </a:p>
          <a:p>
            <a:pPr lvl="1">
              <a:spcBef>
                <a:spcPts val="600"/>
              </a:spcBef>
              <a:spcAft>
                <a:spcPts val="600"/>
              </a:spcAft>
            </a:pPr>
            <a:r>
              <a:rPr lang="zh-CN" altLang="en-US" sz="2400" dirty="0"/>
              <a:t>协调 和 同步</a:t>
            </a:r>
            <a:endParaRPr lang="en-AU" sz="2400" dirty="0"/>
          </a:p>
          <a:p>
            <a:pPr lvl="1">
              <a:spcBef>
                <a:spcPts val="600"/>
              </a:spcBef>
              <a:spcAft>
                <a:spcPts val="600"/>
              </a:spcAft>
            </a:pPr>
            <a:r>
              <a:rPr lang="zh-CN" altLang="en-US" sz="2400" dirty="0"/>
              <a:t>通信开销</a:t>
            </a:r>
            <a:endParaRPr lang="en-AU" sz="2400" dirty="0"/>
          </a:p>
          <a:p>
            <a:pPr lvl="1">
              <a:spcBef>
                <a:spcPts val="600"/>
              </a:spcBef>
              <a:spcAft>
                <a:spcPts val="600"/>
              </a:spcAft>
            </a:pPr>
            <a:r>
              <a:rPr lang="zh-CN" altLang="en-US" sz="2400" dirty="0"/>
              <a:t>你如何写并行程序</a:t>
            </a:r>
            <a:r>
              <a:rPr lang="en-AU" sz="2400" dirty="0"/>
              <a:t>?</a:t>
            </a:r>
          </a:p>
          <a:p>
            <a:pPr lvl="2">
              <a:spcBef>
                <a:spcPts val="600"/>
              </a:spcBef>
              <a:spcAft>
                <a:spcPts val="600"/>
              </a:spcAft>
            </a:pPr>
            <a:r>
              <a:rPr lang="en-AU" sz="2000" dirty="0"/>
              <a:t>... </a:t>
            </a:r>
            <a:r>
              <a:rPr lang="zh-CN" altLang="en-US" sz="2000" dirty="0"/>
              <a:t>在不知道底层硬件架构细节的情况下</a:t>
            </a:r>
            <a:r>
              <a:rPr lang="en-AU" sz="2000" dirty="0"/>
              <a:t>?</a:t>
            </a:r>
          </a:p>
        </p:txBody>
      </p:sp>
      <p:sp>
        <p:nvSpPr>
          <p:cNvPr id="6" name="Title 4">
            <a:extLst>
              <a:ext uri="{FF2B5EF4-FFF2-40B4-BE49-F238E27FC236}">
                <a16:creationId xmlns:a16="http://schemas.microsoft.com/office/drawing/2014/main" id="{F76767EA-EA1F-423F-84CB-A2A4F9814C92}"/>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并行程序设计</a:t>
            </a:r>
            <a:endParaRPr lang="en-US" dirty="0">
              <a:latin typeface="Calibri" panose="020F0502020204030204" pitchFamily="34" charset="0"/>
              <a:cs typeface="Calibri" panose="020F0502020204030204" pitchFamily="34" charset="0"/>
            </a:endParaRPr>
          </a:p>
        </p:txBody>
      </p:sp>
      <p:sp>
        <p:nvSpPr>
          <p:cNvPr id="4" name="Rounded Rectangle 7">
            <a:extLst>
              <a:ext uri="{FF2B5EF4-FFF2-40B4-BE49-F238E27FC236}">
                <a16:creationId xmlns:a16="http://schemas.microsoft.com/office/drawing/2014/main" id="{A207E8AF-19AE-4EFC-91B1-25944F131D64}"/>
              </a:ext>
            </a:extLst>
          </p:cNvPr>
          <p:cNvSpPr/>
          <p:nvPr/>
        </p:nvSpPr>
        <p:spPr>
          <a:xfrm>
            <a:off x="609600" y="3657600"/>
            <a:ext cx="7696200" cy="2743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Box 8">
            <a:extLst>
              <a:ext uri="{FF2B5EF4-FFF2-40B4-BE49-F238E27FC236}">
                <a16:creationId xmlns:a16="http://schemas.microsoft.com/office/drawing/2014/main" id="{2197436D-49CE-4F53-8CBF-E32EC42B157D}"/>
              </a:ext>
            </a:extLst>
          </p:cNvPr>
          <p:cNvSpPr txBox="1"/>
          <p:nvPr/>
        </p:nvSpPr>
        <p:spPr>
          <a:xfrm>
            <a:off x="7391400" y="3733800"/>
            <a:ext cx="761747" cy="523220"/>
          </a:xfrm>
          <a:prstGeom prst="rect">
            <a:avLst/>
          </a:prstGeom>
          <a:noFill/>
        </p:spPr>
        <p:txBody>
          <a:bodyPr wrap="none" rtlCol="0">
            <a:spAutoFit/>
          </a:bodyPr>
          <a:lstStyle/>
          <a:p>
            <a:r>
              <a:rPr lang="en-US" sz="2800" dirty="0">
                <a:solidFill>
                  <a:srgbClr val="FF0000"/>
                </a:solidFill>
              </a:rPr>
              <a:t>SW</a:t>
            </a:r>
          </a:p>
        </p:txBody>
      </p:sp>
      <p:sp>
        <p:nvSpPr>
          <p:cNvPr id="7" name="Rounded Rectangle 2">
            <a:extLst>
              <a:ext uri="{FF2B5EF4-FFF2-40B4-BE49-F238E27FC236}">
                <a16:creationId xmlns:a16="http://schemas.microsoft.com/office/drawing/2014/main" id="{A7702DCC-8A03-4F8B-8387-F71ED08B3788}"/>
              </a:ext>
            </a:extLst>
          </p:cNvPr>
          <p:cNvSpPr/>
          <p:nvPr/>
        </p:nvSpPr>
        <p:spPr>
          <a:xfrm>
            <a:off x="914400" y="3733800"/>
            <a:ext cx="5410200" cy="1600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8" name="TextBox 3">
            <a:extLst>
              <a:ext uri="{FF2B5EF4-FFF2-40B4-BE49-F238E27FC236}">
                <a16:creationId xmlns:a16="http://schemas.microsoft.com/office/drawing/2014/main" id="{6277307B-A94F-4921-B8A7-3FDB6275EA40}"/>
              </a:ext>
            </a:extLst>
          </p:cNvPr>
          <p:cNvSpPr txBox="1"/>
          <p:nvPr/>
        </p:nvSpPr>
        <p:spPr>
          <a:xfrm>
            <a:off x="5410200" y="3733800"/>
            <a:ext cx="782587" cy="523220"/>
          </a:xfrm>
          <a:prstGeom prst="rect">
            <a:avLst/>
          </a:prstGeom>
          <a:noFill/>
        </p:spPr>
        <p:txBody>
          <a:bodyPr wrap="none" rtlCol="0">
            <a:spAutoFit/>
          </a:bodyPr>
          <a:lstStyle/>
          <a:p>
            <a:r>
              <a:rPr lang="en-US" sz="2800" dirty="0">
                <a:solidFill>
                  <a:srgbClr val="FF0000"/>
                </a:solidFill>
              </a:rPr>
              <a:t>HW</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22</a:t>
            </a:fld>
            <a:endParaRPr lang="en-US" altLang="en-US"/>
          </a:p>
        </p:txBody>
      </p:sp>
    </p:spTree>
    <p:extLst>
      <p:ext uri="{BB962C8B-B14F-4D97-AF65-F5344CB8AC3E}">
        <p14:creationId xmlns:p14="http://schemas.microsoft.com/office/powerpoint/2010/main" val="54556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lstStyle/>
          <a:p>
            <a:pPr>
              <a:spcBef>
                <a:spcPts val="1200"/>
              </a:spcBef>
              <a:spcAft>
                <a:spcPts val="1200"/>
              </a:spcAft>
            </a:pPr>
            <a:r>
              <a:rPr lang="en-US" sz="3600" b="1" dirty="0"/>
              <a:t>Synchronization</a:t>
            </a:r>
            <a:br>
              <a:rPr lang="en-US" sz="3600" b="1" dirty="0"/>
            </a:br>
            <a:r>
              <a:rPr lang="en-US" sz="3600" b="1" dirty="0"/>
              <a:t/>
            </a:r>
            <a:br>
              <a:rPr lang="en-US" sz="3600" b="1" dirty="0"/>
            </a:br>
            <a:r>
              <a:rPr lang="zh-CN" altLang="en-US" sz="3600" b="1" dirty="0"/>
              <a:t>同步简介</a:t>
            </a:r>
            <a:endParaRPr lang="en-US" sz="3600" b="1" dirty="0"/>
          </a:p>
        </p:txBody>
      </p:sp>
    </p:spTree>
    <p:extLst>
      <p:ext uri="{BB962C8B-B14F-4D97-AF65-F5344CB8AC3E}">
        <p14:creationId xmlns:p14="http://schemas.microsoft.com/office/powerpoint/2010/main" val="538307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00600"/>
          </a:xfrm>
        </p:spPr>
        <p:txBody>
          <a:bodyPr/>
          <a:lstStyle/>
          <a:p>
            <a:pPr>
              <a:spcBef>
                <a:spcPts val="600"/>
              </a:spcBef>
              <a:spcAft>
                <a:spcPts val="600"/>
              </a:spcAft>
            </a:pPr>
            <a:r>
              <a:rPr lang="zh-CN" altLang="en-US" sz="2800" dirty="0"/>
              <a:t>如何利用多核处理器来提升性能</a:t>
            </a:r>
            <a:r>
              <a:rPr lang="en-US" sz="2800" dirty="0"/>
              <a:t>?</a:t>
            </a:r>
          </a:p>
          <a:p>
            <a:pPr lvl="1">
              <a:spcBef>
                <a:spcPts val="600"/>
              </a:spcBef>
              <a:spcAft>
                <a:spcPts val="600"/>
              </a:spcAft>
            </a:pPr>
            <a:r>
              <a:rPr lang="en-US" sz="2400" dirty="0">
                <a:solidFill>
                  <a:schemeClr val="tx1">
                    <a:lumMod val="95000"/>
                    <a:lumOff val="5000"/>
                  </a:schemeClr>
                </a:solidFill>
              </a:rPr>
              <a:t>parallelism?</a:t>
            </a:r>
          </a:p>
          <a:p>
            <a:pPr>
              <a:spcBef>
                <a:spcPts val="600"/>
              </a:spcBef>
              <a:spcAft>
                <a:spcPts val="600"/>
              </a:spcAft>
            </a:pPr>
            <a:r>
              <a:rPr lang="zh-CN" altLang="en-US" sz="2800" dirty="0"/>
              <a:t>如何写出</a:t>
            </a:r>
            <a:r>
              <a:rPr lang="zh-CN" altLang="en-US" sz="2800" dirty="0">
                <a:solidFill>
                  <a:srgbClr val="FF0000"/>
                </a:solidFill>
              </a:rPr>
              <a:t>正确的</a:t>
            </a:r>
            <a:r>
              <a:rPr lang="zh-CN" altLang="en-US" sz="2800" dirty="0"/>
              <a:t>并行程序</a:t>
            </a:r>
            <a:r>
              <a:rPr lang="en-US" sz="2800" dirty="0"/>
              <a:t>?</a:t>
            </a:r>
          </a:p>
          <a:p>
            <a:pPr lvl="1">
              <a:spcBef>
                <a:spcPts val="600"/>
              </a:spcBef>
              <a:spcAft>
                <a:spcPts val="600"/>
              </a:spcAft>
            </a:pPr>
            <a:r>
              <a:rPr lang="zh-CN" altLang="en-US" sz="2400" dirty="0">
                <a:solidFill>
                  <a:schemeClr val="tx1">
                    <a:lumMod val="95000"/>
                    <a:lumOff val="5000"/>
                  </a:schemeClr>
                </a:solidFill>
              </a:rPr>
              <a:t>必须要理解和掌握：</a:t>
            </a:r>
            <a:endParaRPr lang="en-US" altLang="zh-CN" sz="2400" dirty="0">
              <a:solidFill>
                <a:schemeClr val="tx1">
                  <a:lumMod val="95000"/>
                  <a:lumOff val="5000"/>
                </a:schemeClr>
              </a:solidFill>
            </a:endParaRPr>
          </a:p>
          <a:p>
            <a:pPr marL="982663" lvl="3" indent="-265113">
              <a:spcBef>
                <a:spcPts val="600"/>
              </a:spcBef>
              <a:spcAft>
                <a:spcPts val="600"/>
              </a:spcAft>
              <a:buFont typeface="Arial" charset="0"/>
              <a:buChar char="•"/>
            </a:pPr>
            <a:r>
              <a:rPr lang="en-US" sz="2000" dirty="0">
                <a:hlinkClick r:id="rId2"/>
              </a:rPr>
              <a:t>Cache coherenc</a:t>
            </a:r>
            <a:r>
              <a:rPr lang="en-US" altLang="zh-CN" sz="2000" dirty="0">
                <a:hlinkClick r:id="rId2"/>
              </a:rPr>
              <a:t>e</a:t>
            </a:r>
            <a:endParaRPr lang="en-US" sz="2000" dirty="0"/>
          </a:p>
          <a:p>
            <a:pPr marL="982663" lvl="3" indent="-265113">
              <a:spcBef>
                <a:spcPts val="600"/>
              </a:spcBef>
              <a:spcAft>
                <a:spcPts val="600"/>
              </a:spcAft>
              <a:buFont typeface="Arial" charset="0"/>
              <a:buChar char="•"/>
            </a:pPr>
            <a:r>
              <a:rPr lang="en-US" sz="2000" dirty="0">
                <a:hlinkClick r:id="rId3"/>
              </a:rPr>
              <a:t>Synchronization</a:t>
            </a:r>
            <a:endParaRPr lang="en-US" sz="2000" dirty="0"/>
          </a:p>
          <a:p>
            <a:pPr marL="982663" lvl="3" indent="-265113">
              <a:spcBef>
                <a:spcPts val="600"/>
              </a:spcBef>
              <a:spcAft>
                <a:spcPts val="600"/>
              </a:spcAft>
              <a:buFont typeface="Arial" charset="0"/>
              <a:buChar char="•"/>
            </a:pPr>
            <a:r>
              <a:rPr lang="en-US" sz="2000" dirty="0">
                <a:hlinkClick r:id="rId4"/>
              </a:rPr>
              <a:t>Memory consistency</a:t>
            </a:r>
            <a:endParaRPr lang="en-US" sz="2000" dirty="0"/>
          </a:p>
          <a:p>
            <a:pPr>
              <a:spcBef>
                <a:spcPts val="600"/>
              </a:spcBef>
              <a:spcAft>
                <a:spcPts val="600"/>
              </a:spcAft>
            </a:pPr>
            <a:r>
              <a:rPr lang="zh-CN" altLang="en-US" sz="2800" dirty="0"/>
              <a:t>我需要知道哪些</a:t>
            </a:r>
            <a:r>
              <a:rPr lang="en-US" sz="2800" dirty="0"/>
              <a:t>primitives</a:t>
            </a:r>
            <a:r>
              <a:rPr lang="zh-CN" altLang="en-US" sz="2800" dirty="0"/>
              <a:t>来设计和实现正确的并行程序呢</a:t>
            </a:r>
            <a:r>
              <a:rPr lang="en-US" sz="2800" dirty="0"/>
              <a:t>?</a:t>
            </a:r>
          </a:p>
          <a:p>
            <a:pPr marL="0" indent="0">
              <a:spcBef>
                <a:spcPts val="600"/>
              </a:spcBef>
              <a:spcAft>
                <a:spcPts val="600"/>
              </a:spcAft>
              <a:buNone/>
            </a:pPr>
            <a:endParaRPr lang="en-US" dirty="0"/>
          </a:p>
        </p:txBody>
      </p:sp>
      <p:sp>
        <p:nvSpPr>
          <p:cNvPr id="6" name="Title 4">
            <a:extLst>
              <a:ext uri="{FF2B5EF4-FFF2-40B4-BE49-F238E27FC236}">
                <a16:creationId xmlns:a16="http://schemas.microsoft.com/office/drawing/2014/main" id="{24CCBEC0-9E41-41C8-BE82-BA19568606FC}"/>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并行和同步</a:t>
            </a:r>
            <a:endParaRPr lang="en-US"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24</a:t>
            </a:fld>
            <a:endParaRPr lang="en-US" altLang="en-US"/>
          </a:p>
        </p:txBody>
      </p:sp>
    </p:spTree>
    <p:extLst>
      <p:ext uri="{BB962C8B-B14F-4D97-AF65-F5344CB8AC3E}">
        <p14:creationId xmlns:p14="http://schemas.microsoft.com/office/powerpoint/2010/main" val="277503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altLang="zh-CN" dirty="0">
                <a:cs typeface="Calibri" panose="020F0502020204030204" pitchFamily="34" charset="0"/>
              </a:rPr>
              <a:t>In the following…</a:t>
            </a:r>
            <a:endParaRPr lang="en-US" dirty="0">
              <a:cs typeface="Calibri" panose="020F0502020204030204" pitchFamily="34" charset="0"/>
            </a:endParaRPr>
          </a:p>
        </p:txBody>
      </p:sp>
      <p:sp>
        <p:nvSpPr>
          <p:cNvPr id="3" name="Content Placeholder 2"/>
          <p:cNvSpPr>
            <a:spLocks noGrp="1"/>
          </p:cNvSpPr>
          <p:nvPr>
            <p:ph idx="1"/>
          </p:nvPr>
        </p:nvSpPr>
        <p:spPr>
          <a:xfrm>
            <a:off x="457200" y="1066800"/>
            <a:ext cx="8229600" cy="5334000"/>
          </a:xfrm>
        </p:spPr>
        <p:txBody>
          <a:bodyPr>
            <a:normAutofit/>
          </a:bodyPr>
          <a:lstStyle/>
          <a:p>
            <a:pPr>
              <a:spcBef>
                <a:spcPts val="600"/>
              </a:spcBef>
              <a:spcAft>
                <a:spcPts val="600"/>
              </a:spcAft>
            </a:pPr>
            <a:r>
              <a:rPr lang="en-US" sz="2800" dirty="0"/>
              <a:t>Understand Cache Coherence problem</a:t>
            </a:r>
          </a:p>
          <a:p>
            <a:pPr>
              <a:spcBef>
                <a:spcPts val="600"/>
              </a:spcBef>
              <a:spcAft>
                <a:spcPts val="600"/>
              </a:spcAft>
            </a:pPr>
            <a:r>
              <a:rPr lang="en-US" sz="2800" dirty="0"/>
              <a:t>Synchronizing parallel programs</a:t>
            </a:r>
          </a:p>
          <a:p>
            <a:pPr lvl="1">
              <a:spcBef>
                <a:spcPts val="600"/>
              </a:spcBef>
              <a:spcAft>
                <a:spcPts val="600"/>
              </a:spcAft>
            </a:pPr>
            <a:r>
              <a:rPr lang="en-US" sz="2400" dirty="0">
                <a:solidFill>
                  <a:srgbClr val="FF0000"/>
                </a:solidFill>
                <a:sym typeface="Wingdings" pitchFamily="2" charset="2"/>
              </a:rPr>
              <a:t>Atomic Instructions</a:t>
            </a:r>
          </a:p>
          <a:p>
            <a:pPr lvl="1">
              <a:spcBef>
                <a:spcPts val="600"/>
              </a:spcBef>
              <a:spcAft>
                <a:spcPts val="600"/>
              </a:spcAft>
            </a:pPr>
            <a:r>
              <a:rPr lang="en-US" sz="2400" dirty="0">
                <a:solidFill>
                  <a:srgbClr val="FF0000"/>
                </a:solidFill>
                <a:sym typeface="Wingdings" pitchFamily="2" charset="2"/>
              </a:rPr>
              <a:t>HW support for synchronization</a:t>
            </a:r>
            <a:endParaRPr lang="en-US" sz="2400" dirty="0">
              <a:solidFill>
                <a:srgbClr val="FF0000"/>
              </a:solidFill>
            </a:endParaRPr>
          </a:p>
          <a:p>
            <a:pPr>
              <a:spcBef>
                <a:spcPts val="600"/>
              </a:spcBef>
              <a:spcAft>
                <a:spcPts val="600"/>
              </a:spcAft>
            </a:pPr>
            <a:r>
              <a:rPr lang="en-US" sz="2800" dirty="0"/>
              <a:t>How to write parallel programs </a:t>
            </a:r>
            <a:r>
              <a:rPr lang="en-US" altLang="zh-CN" sz="2800" dirty="0"/>
              <a:t>【</a:t>
            </a:r>
            <a:r>
              <a:rPr lang="zh-CN" altLang="en-US" sz="2800" dirty="0">
                <a:solidFill>
                  <a:srgbClr val="FF0000"/>
                </a:solidFill>
              </a:rPr>
              <a:t>超纲了</a:t>
            </a:r>
            <a:r>
              <a:rPr lang="en-US" altLang="zh-CN" sz="2800" dirty="0"/>
              <a:t>】</a:t>
            </a:r>
            <a:endParaRPr lang="en-US" sz="2800" dirty="0"/>
          </a:p>
          <a:p>
            <a:pPr lvl="1">
              <a:spcBef>
                <a:spcPts val="600"/>
              </a:spcBef>
              <a:spcAft>
                <a:spcPts val="600"/>
              </a:spcAft>
            </a:pPr>
            <a:r>
              <a:rPr lang="en-US" sz="2400" dirty="0">
                <a:sym typeface="Wingdings" pitchFamily="2" charset="2"/>
              </a:rPr>
              <a:t>Threads and processes</a:t>
            </a:r>
          </a:p>
          <a:p>
            <a:pPr lvl="1">
              <a:spcBef>
                <a:spcPts val="600"/>
              </a:spcBef>
              <a:spcAft>
                <a:spcPts val="600"/>
              </a:spcAft>
            </a:pPr>
            <a:r>
              <a:rPr lang="en-US" sz="2400" dirty="0">
                <a:sym typeface="Wingdings" pitchFamily="2" charset="2"/>
              </a:rPr>
              <a:t>Critical sections, race conditions, and </a:t>
            </a:r>
            <a:r>
              <a:rPr lang="en-US" sz="2400" dirty="0" err="1">
                <a:sym typeface="Wingdings" pitchFamily="2" charset="2"/>
              </a:rPr>
              <a:t>mutexes</a:t>
            </a:r>
            <a:endParaRPr lang="en-US" sz="2400" dirty="0">
              <a:sym typeface="Wingdings" pitchFamily="2" charset="2"/>
            </a:endParaRPr>
          </a:p>
          <a:p>
            <a:pPr marL="342900" lvl="1" indent="-342900">
              <a:spcBef>
                <a:spcPts val="600"/>
              </a:spcBef>
              <a:spcAft>
                <a:spcPts val="600"/>
              </a:spcAft>
              <a:buFont typeface="Arial" panose="020B0604020202020204" pitchFamily="34" charset="0"/>
              <a:buChar char="•"/>
            </a:pPr>
            <a:r>
              <a:rPr lang="en-US" dirty="0">
                <a:solidFill>
                  <a:schemeClr val="tx1">
                    <a:lumMod val="95000"/>
                    <a:lumOff val="5000"/>
                  </a:schemeClr>
                </a:solidFill>
                <a:sym typeface="Wingdings" pitchFamily="2" charset="2"/>
              </a:rPr>
              <a:t>We just take you to the beginnin</a:t>
            </a:r>
            <a:r>
              <a:rPr lang="en-US" altLang="zh-CN" dirty="0">
                <a:solidFill>
                  <a:schemeClr val="tx1">
                    <a:lumMod val="95000"/>
                    <a:lumOff val="5000"/>
                  </a:schemeClr>
                </a:solidFill>
                <a:sym typeface="Wingdings" pitchFamily="2" charset="2"/>
              </a:rPr>
              <a:t>g……</a:t>
            </a:r>
            <a:endParaRPr lang="en-US" dirty="0">
              <a:solidFill>
                <a:schemeClr val="tx1">
                  <a:lumMod val="95000"/>
                  <a:lumOff val="5000"/>
                </a:schemeClr>
              </a:solidFill>
              <a:sym typeface="Wingdings" pitchFamily="2" charset="2"/>
            </a:endParaRPr>
          </a:p>
          <a:p>
            <a:pPr>
              <a:spcBef>
                <a:spcPts val="600"/>
              </a:spcBef>
              <a:spcAft>
                <a:spcPts val="600"/>
              </a:spcAft>
            </a:pPr>
            <a:endParaRPr lang="en-US" dirty="0">
              <a:sym typeface="Wingdings" pitchFamily="2" charset="2"/>
            </a:endParaRPr>
          </a:p>
          <a:p>
            <a:pPr>
              <a:spcBef>
                <a:spcPts val="600"/>
              </a:spcBef>
              <a:spcAft>
                <a:spcPts val="600"/>
              </a:spcAft>
            </a:pPr>
            <a:endParaRPr lang="en-US" dirty="0"/>
          </a:p>
          <a:p>
            <a:pPr>
              <a:spcBef>
                <a:spcPts val="600"/>
              </a:spcBef>
              <a:spcAft>
                <a:spcPts val="600"/>
              </a:spcAft>
            </a:pPr>
            <a:endParaRPr lang="en-US" dirty="0"/>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25</a:t>
            </a:fld>
            <a:endParaRPr lang="en-US" altLang="en-US"/>
          </a:p>
        </p:txBody>
      </p:sp>
    </p:spTree>
    <p:extLst>
      <p:ext uri="{BB962C8B-B14F-4D97-AF65-F5344CB8AC3E}">
        <p14:creationId xmlns:p14="http://schemas.microsoft.com/office/powerpoint/2010/main" val="284913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533400"/>
          </a:xfrm>
        </p:spPr>
        <p:txBody>
          <a:bodyPr>
            <a:noAutofit/>
          </a:bodyPr>
          <a:lstStyle/>
          <a:p>
            <a:r>
              <a:rPr lang="en-US" dirty="0">
                <a:cs typeface="Calibri" panose="020F0502020204030204" pitchFamily="34" charset="0"/>
              </a:rPr>
              <a:t>Parallelism and Synchronization</a:t>
            </a:r>
          </a:p>
        </p:txBody>
      </p:sp>
      <p:sp>
        <p:nvSpPr>
          <p:cNvPr id="4" name="Content Placeholder 3"/>
          <p:cNvSpPr>
            <a:spLocks noGrp="1"/>
          </p:cNvSpPr>
          <p:nvPr>
            <p:ph idx="1"/>
          </p:nvPr>
        </p:nvSpPr>
        <p:spPr>
          <a:xfrm>
            <a:off x="457200" y="1066800"/>
            <a:ext cx="8229600" cy="5257800"/>
          </a:xfrm>
        </p:spPr>
        <p:txBody>
          <a:bodyPr/>
          <a:lstStyle/>
          <a:p>
            <a:r>
              <a:rPr lang="en-US" sz="2800" b="1" dirty="0">
                <a:solidFill>
                  <a:schemeClr val="tx1">
                    <a:lumMod val="95000"/>
                    <a:lumOff val="5000"/>
                  </a:schemeClr>
                </a:solidFill>
              </a:rPr>
              <a:t>Cache Coherence Problem: </a:t>
            </a:r>
            <a:r>
              <a:rPr lang="en-US" sz="2800" dirty="0"/>
              <a:t>What happens when two or more processors </a:t>
            </a:r>
            <a:r>
              <a:rPr lang="en-US" sz="2800" dirty="0">
                <a:solidFill>
                  <a:srgbClr val="FF3300"/>
                </a:solidFill>
              </a:rPr>
              <a:t>cache</a:t>
            </a:r>
            <a:r>
              <a:rPr lang="en-US" sz="2800" dirty="0"/>
              <a:t> </a:t>
            </a:r>
            <a:r>
              <a:rPr lang="en-US" sz="2800" b="1" i="1" dirty="0"/>
              <a:t>shared</a:t>
            </a:r>
            <a:r>
              <a:rPr lang="en-US" sz="2800" dirty="0"/>
              <a:t> data? </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26</a:t>
            </a:fld>
            <a:endParaRPr lang="en-US" altLang="en-US"/>
          </a:p>
        </p:txBody>
      </p:sp>
    </p:spTree>
    <p:extLst>
      <p:ext uri="{BB962C8B-B14F-4D97-AF65-F5344CB8AC3E}">
        <p14:creationId xmlns:p14="http://schemas.microsoft.com/office/powerpoint/2010/main" val="2962129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41672"/>
            <a:ext cx="8229600" cy="609600"/>
          </a:xfrm>
        </p:spPr>
        <p:txBody>
          <a:bodyPr>
            <a:noAutofit/>
          </a:bodyPr>
          <a:lstStyle/>
          <a:p>
            <a:r>
              <a:rPr lang="en-US" dirty="0">
                <a:cs typeface="Calibri" panose="020F0502020204030204" pitchFamily="34" charset="0"/>
              </a:rPr>
              <a:t>Parallelism and Synchronization</a:t>
            </a:r>
          </a:p>
        </p:txBody>
      </p:sp>
      <p:sp>
        <p:nvSpPr>
          <p:cNvPr id="4" name="Content Placeholder 3"/>
          <p:cNvSpPr>
            <a:spLocks noGrp="1"/>
          </p:cNvSpPr>
          <p:nvPr>
            <p:ph idx="1"/>
          </p:nvPr>
        </p:nvSpPr>
        <p:spPr>
          <a:xfrm>
            <a:off x="457200" y="1066800"/>
            <a:ext cx="8229600" cy="5029200"/>
          </a:xfrm>
        </p:spPr>
        <p:txBody>
          <a:bodyPr/>
          <a:lstStyle/>
          <a:p>
            <a:pPr>
              <a:spcBef>
                <a:spcPts val="600"/>
              </a:spcBef>
              <a:spcAft>
                <a:spcPts val="600"/>
              </a:spcAft>
            </a:pPr>
            <a:r>
              <a:rPr lang="en-US" sz="2800" b="1" dirty="0">
                <a:solidFill>
                  <a:schemeClr val="tx1">
                    <a:lumMod val="95000"/>
                    <a:lumOff val="5000"/>
                  </a:schemeClr>
                </a:solidFill>
              </a:rPr>
              <a:t>Cache Coherency Problem: </a:t>
            </a:r>
            <a:r>
              <a:rPr lang="en-US" sz="2800" dirty="0"/>
              <a:t>What happens when two or more processors cache </a:t>
            </a:r>
            <a:r>
              <a:rPr lang="en-US" sz="2800" i="1" dirty="0"/>
              <a:t>shared</a:t>
            </a:r>
            <a:r>
              <a:rPr lang="en-US" sz="2800" dirty="0"/>
              <a:t> data? </a:t>
            </a:r>
          </a:p>
          <a:p>
            <a:pPr>
              <a:spcBef>
                <a:spcPts val="600"/>
              </a:spcBef>
              <a:spcAft>
                <a:spcPts val="600"/>
              </a:spcAft>
            </a:pPr>
            <a:r>
              <a:rPr lang="en-US" sz="2800" dirty="0"/>
              <a:t>i.e. the view of memory held by two different processors is through their individual caches</a:t>
            </a:r>
          </a:p>
          <a:p>
            <a:pPr>
              <a:spcBef>
                <a:spcPts val="600"/>
              </a:spcBef>
              <a:spcAft>
                <a:spcPts val="600"/>
              </a:spcAft>
            </a:pPr>
            <a:r>
              <a:rPr lang="en-US" sz="2800" dirty="0"/>
              <a:t>Without coherence mechanism, processors can see different (</a:t>
            </a:r>
            <a:r>
              <a:rPr lang="en-US" sz="2800" dirty="0">
                <a:solidFill>
                  <a:srgbClr val="FF0000"/>
                </a:solidFill>
              </a:rPr>
              <a:t>incoherent</a:t>
            </a:r>
            <a:r>
              <a:rPr lang="en-US" sz="2800" dirty="0"/>
              <a:t>) values to the </a:t>
            </a:r>
            <a:r>
              <a:rPr lang="en-US" sz="2800" i="1" dirty="0">
                <a:solidFill>
                  <a:srgbClr val="FF0000"/>
                </a:solidFill>
              </a:rPr>
              <a:t>same</a:t>
            </a:r>
            <a:r>
              <a:rPr lang="en-US" sz="2800" dirty="0">
                <a:solidFill>
                  <a:srgbClr val="FF0000"/>
                </a:solidFill>
              </a:rPr>
              <a:t> </a:t>
            </a:r>
            <a:r>
              <a:rPr lang="en-US" sz="2800" dirty="0"/>
              <a:t>memory location</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27</a:t>
            </a:fld>
            <a:endParaRPr lang="en-US" altLang="en-US"/>
          </a:p>
        </p:txBody>
      </p:sp>
    </p:spTree>
    <p:extLst>
      <p:ext uri="{BB962C8B-B14F-4D97-AF65-F5344CB8AC3E}">
        <p14:creationId xmlns:p14="http://schemas.microsoft.com/office/powerpoint/2010/main" val="2473503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a:xfrm>
            <a:off x="8382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Core0</a:t>
            </a:r>
          </a:p>
        </p:txBody>
      </p:sp>
      <p:sp>
        <p:nvSpPr>
          <p:cNvPr id="34" name="Rectangle 33"/>
          <p:cNvSpPr/>
          <p:nvPr>
            <p:custDataLst>
              <p:tags r:id="rId2"/>
            </p:custDataLst>
          </p:nvPr>
        </p:nvSpPr>
        <p:spPr>
          <a:xfrm>
            <a:off x="28956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Core1</a:t>
            </a:r>
          </a:p>
        </p:txBody>
      </p:sp>
      <p:sp>
        <p:nvSpPr>
          <p:cNvPr id="36" name="Rectangle 35"/>
          <p:cNvSpPr/>
          <p:nvPr>
            <p:custDataLst>
              <p:tags r:id="rId3"/>
            </p:custDataLst>
          </p:nvPr>
        </p:nvSpPr>
        <p:spPr>
          <a:xfrm>
            <a:off x="75438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CoreN</a:t>
            </a:r>
            <a:endParaRPr lang="en-US" sz="2400" dirty="0">
              <a:solidFill>
                <a:schemeClr val="tx1"/>
              </a:solidFill>
            </a:endParaRPr>
          </a:p>
        </p:txBody>
      </p:sp>
      <p:sp>
        <p:nvSpPr>
          <p:cNvPr id="5335043" name="Rectangle 3"/>
          <p:cNvSpPr>
            <a:spLocks noGrp="1" noChangeArrowheads="1"/>
          </p:cNvSpPr>
          <p:nvPr>
            <p:ph type="title"/>
            <p:custDataLst>
              <p:tags r:id="rId4"/>
            </p:custDataLst>
          </p:nvPr>
        </p:nvSpPr>
        <p:spPr>
          <a:xfrm>
            <a:off x="457200" y="228600"/>
            <a:ext cx="8229600" cy="694944"/>
          </a:xfrm>
        </p:spPr>
        <p:txBody>
          <a:bodyPr>
            <a:noAutofit/>
          </a:bodyPr>
          <a:lstStyle/>
          <a:p>
            <a:r>
              <a:rPr lang="en-AU" dirty="0">
                <a:cs typeface="Calibri" panose="020F0502020204030204" pitchFamily="34" charset="0"/>
              </a:rPr>
              <a:t>Shared Memory Multiprocessors</a:t>
            </a:r>
          </a:p>
        </p:txBody>
      </p:sp>
      <p:sp>
        <p:nvSpPr>
          <p:cNvPr id="5335044" name="Rectangle 4"/>
          <p:cNvSpPr>
            <a:spLocks noGrp="1" noChangeArrowheads="1"/>
          </p:cNvSpPr>
          <p:nvPr>
            <p:ph idx="1"/>
            <p:custDataLst>
              <p:tags r:id="rId5"/>
            </p:custDataLst>
          </p:nvPr>
        </p:nvSpPr>
        <p:spPr>
          <a:xfrm>
            <a:off x="457200" y="1066800"/>
            <a:ext cx="8229600" cy="2514600"/>
          </a:xfrm>
        </p:spPr>
        <p:txBody>
          <a:bodyPr>
            <a:noAutofit/>
          </a:bodyPr>
          <a:lstStyle/>
          <a:p>
            <a:r>
              <a:rPr lang="en-AU" sz="2800" dirty="0"/>
              <a:t>Shared Memory Multiprocessor (SMP)</a:t>
            </a:r>
          </a:p>
          <a:p>
            <a:pPr lvl="1"/>
            <a:r>
              <a:rPr lang="en-AU" sz="2400" dirty="0"/>
              <a:t>Typical (today): 2 – 8 cores each </a:t>
            </a:r>
          </a:p>
          <a:p>
            <a:pPr lvl="1"/>
            <a:r>
              <a:rPr lang="en-AU" sz="2400" dirty="0"/>
              <a:t>HW provides </a:t>
            </a:r>
            <a:r>
              <a:rPr lang="en-AU" sz="2400" b="1" i="1" dirty="0">
                <a:solidFill>
                  <a:srgbClr val="FF0000"/>
                </a:solidFill>
              </a:rPr>
              <a:t>single physical address </a:t>
            </a:r>
            <a:r>
              <a:rPr lang="en-AU" sz="2400" b="1" dirty="0">
                <a:solidFill>
                  <a:srgbClr val="FF0000"/>
                </a:solidFill>
              </a:rPr>
              <a:t>space </a:t>
            </a:r>
            <a:r>
              <a:rPr lang="en-AU" sz="2400" dirty="0"/>
              <a:t>for all processors</a:t>
            </a:r>
          </a:p>
          <a:p>
            <a:pPr lvl="1"/>
            <a:r>
              <a:rPr lang="en-AU" sz="2400" dirty="0"/>
              <a:t>Assume uniform memory access (ignore NUMA)</a:t>
            </a:r>
          </a:p>
        </p:txBody>
      </p:sp>
      <p:sp>
        <p:nvSpPr>
          <p:cNvPr id="16" name="TextBox 15"/>
          <p:cNvSpPr txBox="1"/>
          <p:nvPr>
            <p:custDataLst>
              <p:tags r:id="rId6"/>
            </p:custDataLst>
          </p:nvPr>
        </p:nvSpPr>
        <p:spPr>
          <a:xfrm>
            <a:off x="5656502" y="4279220"/>
            <a:ext cx="574196" cy="707886"/>
          </a:xfrm>
          <a:prstGeom prst="rect">
            <a:avLst/>
          </a:prstGeom>
          <a:noFill/>
          <a:ln>
            <a:solidFill>
              <a:schemeClr val="tx1"/>
            </a:solidFill>
          </a:ln>
        </p:spPr>
        <p:txBody>
          <a:bodyPr wrap="none" rtlCol="0">
            <a:spAutoFit/>
          </a:bodyPr>
          <a:lstStyle/>
          <a:p>
            <a:r>
              <a:rPr lang="en-US" sz="4000" dirty="0"/>
              <a:t>...</a:t>
            </a:r>
          </a:p>
        </p:txBody>
      </p:sp>
      <p:sp>
        <p:nvSpPr>
          <p:cNvPr id="24" name="Rectangle 23"/>
          <p:cNvSpPr/>
          <p:nvPr>
            <p:custDataLst>
              <p:tags r:id="rId7"/>
            </p:custDataLst>
          </p:nvPr>
        </p:nvSpPr>
        <p:spPr>
          <a:xfrm>
            <a:off x="8382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cxnSp>
        <p:nvCxnSpPr>
          <p:cNvPr id="25" name="Straight Arrow Connector 24"/>
          <p:cNvCxnSpPr/>
          <p:nvPr>
            <p:custDataLst>
              <p:tags r:id="rId8"/>
            </p:custDataLst>
          </p:nvPr>
        </p:nvCxnSpPr>
        <p:spPr>
          <a:xfrm rot="5400000">
            <a:off x="1181894"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custDataLst>
              <p:tags r:id="rId9"/>
            </p:custDataLst>
          </p:nvPr>
        </p:nvSpPr>
        <p:spPr>
          <a:xfrm>
            <a:off x="2590800" y="6324600"/>
            <a:ext cx="12954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Memory</a:t>
            </a:r>
          </a:p>
        </p:txBody>
      </p:sp>
      <p:sp>
        <p:nvSpPr>
          <p:cNvPr id="27" name="Rectangle 26"/>
          <p:cNvSpPr/>
          <p:nvPr>
            <p:custDataLst>
              <p:tags r:id="rId10"/>
            </p:custDataLst>
          </p:nvPr>
        </p:nvSpPr>
        <p:spPr>
          <a:xfrm>
            <a:off x="4419600" y="6324600"/>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I/O</a:t>
            </a:r>
          </a:p>
        </p:txBody>
      </p:sp>
      <p:sp>
        <p:nvSpPr>
          <p:cNvPr id="28" name="Rectangle 27"/>
          <p:cNvSpPr/>
          <p:nvPr>
            <p:custDataLst>
              <p:tags r:id="rId11"/>
            </p:custDataLst>
          </p:nvPr>
        </p:nvSpPr>
        <p:spPr>
          <a:xfrm>
            <a:off x="1219200" y="5562600"/>
            <a:ext cx="7162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Interconnect</a:t>
            </a:r>
          </a:p>
        </p:txBody>
      </p:sp>
      <p:cxnSp>
        <p:nvCxnSpPr>
          <p:cNvPr id="29" name="Straight Arrow Connector 28"/>
          <p:cNvCxnSpPr/>
          <p:nvPr>
            <p:custDataLst>
              <p:tags r:id="rId12"/>
            </p:custDataLst>
          </p:nvPr>
        </p:nvCxnSpPr>
        <p:spPr>
          <a:xfrm rot="5400000">
            <a:off x="3086894"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13"/>
            </p:custDataLst>
          </p:nvPr>
        </p:nvCxnSpPr>
        <p:spPr>
          <a:xfrm rot="5400000">
            <a:off x="4761706"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custDataLst>
              <p:tags r:id="rId14"/>
            </p:custDataLst>
          </p:nvPr>
        </p:nvCxnSpPr>
        <p:spPr>
          <a:xfrm rot="5400000">
            <a:off x="3313906"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custDataLst>
              <p:tags r:id="rId15"/>
            </p:custDataLst>
          </p:nvPr>
        </p:nvCxnSpPr>
        <p:spPr>
          <a:xfrm rot="5400000">
            <a:off x="7885905"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custDataLst>
              <p:tags r:id="rId16"/>
            </p:custDataLst>
          </p:nvPr>
        </p:nvSpPr>
        <p:spPr>
          <a:xfrm>
            <a:off x="28956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7" name="Rectangle 36"/>
          <p:cNvSpPr/>
          <p:nvPr>
            <p:custDataLst>
              <p:tags r:id="rId17"/>
            </p:custDataLst>
          </p:nvPr>
        </p:nvSpPr>
        <p:spPr>
          <a:xfrm>
            <a:off x="75438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8" name="TextBox 37"/>
          <p:cNvSpPr txBox="1"/>
          <p:nvPr>
            <p:custDataLst>
              <p:tags r:id="rId18"/>
            </p:custDataLst>
          </p:nvPr>
        </p:nvSpPr>
        <p:spPr>
          <a:xfrm>
            <a:off x="4953000" y="4276344"/>
            <a:ext cx="574196" cy="707886"/>
          </a:xfrm>
          <a:prstGeom prst="rect">
            <a:avLst/>
          </a:prstGeom>
          <a:noFill/>
          <a:ln>
            <a:solidFill>
              <a:schemeClr val="tx1"/>
            </a:solidFill>
          </a:ln>
        </p:spPr>
        <p:txBody>
          <a:bodyPr wrap="none" rtlCol="0">
            <a:spAutoFit/>
          </a:bodyPr>
          <a:lstStyle/>
          <a:p>
            <a:r>
              <a:rPr lang="en-US" sz="4000" dirty="0"/>
              <a:t>...</a:t>
            </a:r>
          </a:p>
        </p:txBody>
      </p:sp>
      <p:sp>
        <p:nvSpPr>
          <p:cNvPr id="39" name="TextBox 38"/>
          <p:cNvSpPr txBox="1"/>
          <p:nvPr>
            <p:custDataLst>
              <p:tags r:id="rId19"/>
            </p:custDataLst>
          </p:nvPr>
        </p:nvSpPr>
        <p:spPr>
          <a:xfrm>
            <a:off x="6436204" y="4276344"/>
            <a:ext cx="574196" cy="707886"/>
          </a:xfrm>
          <a:prstGeom prst="rect">
            <a:avLst/>
          </a:prstGeom>
          <a:noFill/>
          <a:ln>
            <a:solidFill>
              <a:schemeClr val="tx1"/>
            </a:solidFill>
          </a:ln>
        </p:spPr>
        <p:txBody>
          <a:bodyPr wrap="none" rtlCol="0">
            <a:spAutoFit/>
          </a:bodyPr>
          <a:lstStyle/>
          <a:p>
            <a:r>
              <a:rPr lang="en-US" sz="4000" dirty="0"/>
              <a:t>...</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28</a:t>
            </a:fld>
            <a:endParaRPr lang="en-US" altLang="en-US"/>
          </a:p>
        </p:txBody>
      </p:sp>
    </p:spTree>
    <p:extLst>
      <p:ext uri="{BB962C8B-B14F-4D97-AF65-F5344CB8AC3E}">
        <p14:creationId xmlns:p14="http://schemas.microsoft.com/office/powerpoint/2010/main" val="1696614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43"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16" name="TextBox 15"/>
          <p:cNvSpPr txBox="1"/>
          <p:nvPr>
            <p:custDataLst>
              <p:tags r:id="rId2"/>
            </p:custDataLst>
          </p:nvPr>
        </p:nvSpPr>
        <p:spPr>
          <a:xfrm>
            <a:off x="5656502" y="4279220"/>
            <a:ext cx="574196" cy="707886"/>
          </a:xfrm>
          <a:prstGeom prst="rect">
            <a:avLst/>
          </a:prstGeom>
          <a:noFill/>
          <a:ln>
            <a:solidFill>
              <a:schemeClr val="tx1"/>
            </a:solidFill>
          </a:ln>
        </p:spPr>
        <p:txBody>
          <a:bodyPr wrap="none" rtlCol="0">
            <a:spAutoFit/>
          </a:bodyPr>
          <a:lstStyle/>
          <a:p>
            <a:r>
              <a:rPr lang="en-US" sz="4000" dirty="0"/>
              <a:t>...</a:t>
            </a:r>
          </a:p>
        </p:txBody>
      </p:sp>
      <p:sp>
        <p:nvSpPr>
          <p:cNvPr id="23" name="Rectangle 22"/>
          <p:cNvSpPr/>
          <p:nvPr>
            <p:custDataLst>
              <p:tags r:id="rId3"/>
            </p:custDataLst>
          </p:nvPr>
        </p:nvSpPr>
        <p:spPr>
          <a:xfrm>
            <a:off x="8382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Core0</a:t>
            </a:r>
          </a:p>
        </p:txBody>
      </p:sp>
      <p:sp>
        <p:nvSpPr>
          <p:cNvPr id="24" name="Rectangle 23"/>
          <p:cNvSpPr/>
          <p:nvPr>
            <p:custDataLst>
              <p:tags r:id="rId4"/>
            </p:custDataLst>
          </p:nvPr>
        </p:nvSpPr>
        <p:spPr>
          <a:xfrm>
            <a:off x="8382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cxnSp>
        <p:nvCxnSpPr>
          <p:cNvPr id="25" name="Straight Arrow Connector 24"/>
          <p:cNvCxnSpPr/>
          <p:nvPr>
            <p:custDataLst>
              <p:tags r:id="rId5"/>
            </p:custDataLst>
          </p:nvPr>
        </p:nvCxnSpPr>
        <p:spPr>
          <a:xfrm rot="5400000">
            <a:off x="1181894"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custDataLst>
              <p:tags r:id="rId6"/>
            </p:custDataLst>
          </p:nvPr>
        </p:nvSpPr>
        <p:spPr>
          <a:xfrm>
            <a:off x="2590800" y="6324600"/>
            <a:ext cx="12954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Memory</a:t>
            </a:r>
          </a:p>
        </p:txBody>
      </p:sp>
      <p:sp>
        <p:nvSpPr>
          <p:cNvPr id="27" name="Rectangle 26"/>
          <p:cNvSpPr/>
          <p:nvPr>
            <p:custDataLst>
              <p:tags r:id="rId7"/>
            </p:custDataLst>
          </p:nvPr>
        </p:nvSpPr>
        <p:spPr>
          <a:xfrm>
            <a:off x="4419600" y="6324600"/>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I/O</a:t>
            </a:r>
          </a:p>
        </p:txBody>
      </p:sp>
      <p:sp>
        <p:nvSpPr>
          <p:cNvPr id="28" name="Rectangle 27"/>
          <p:cNvSpPr/>
          <p:nvPr>
            <p:custDataLst>
              <p:tags r:id="rId8"/>
            </p:custDataLst>
          </p:nvPr>
        </p:nvSpPr>
        <p:spPr>
          <a:xfrm>
            <a:off x="1219200" y="5562600"/>
            <a:ext cx="7162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Interconnect</a:t>
            </a:r>
          </a:p>
        </p:txBody>
      </p:sp>
      <p:cxnSp>
        <p:nvCxnSpPr>
          <p:cNvPr id="29" name="Straight Arrow Connector 28"/>
          <p:cNvCxnSpPr/>
          <p:nvPr>
            <p:custDataLst>
              <p:tags r:id="rId9"/>
            </p:custDataLst>
          </p:nvPr>
        </p:nvCxnSpPr>
        <p:spPr>
          <a:xfrm rot="5400000">
            <a:off x="3086894"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10"/>
            </p:custDataLst>
          </p:nvPr>
        </p:nvCxnSpPr>
        <p:spPr>
          <a:xfrm rot="5400000">
            <a:off x="4761706"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custDataLst>
              <p:tags r:id="rId11"/>
            </p:custDataLst>
          </p:nvPr>
        </p:nvCxnSpPr>
        <p:spPr>
          <a:xfrm rot="5400000">
            <a:off x="3313906"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custDataLst>
              <p:tags r:id="rId12"/>
            </p:custDataLst>
          </p:nvPr>
        </p:nvCxnSpPr>
        <p:spPr>
          <a:xfrm rot="5400000">
            <a:off x="7885905"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custDataLst>
              <p:tags r:id="rId13"/>
            </p:custDataLst>
          </p:nvPr>
        </p:nvSpPr>
        <p:spPr>
          <a:xfrm>
            <a:off x="28956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Core1</a:t>
            </a:r>
          </a:p>
        </p:txBody>
      </p:sp>
      <p:sp>
        <p:nvSpPr>
          <p:cNvPr id="35" name="Rectangle 34"/>
          <p:cNvSpPr/>
          <p:nvPr>
            <p:custDataLst>
              <p:tags r:id="rId14"/>
            </p:custDataLst>
          </p:nvPr>
        </p:nvSpPr>
        <p:spPr>
          <a:xfrm>
            <a:off x="28956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6" name="Rectangle 35"/>
          <p:cNvSpPr/>
          <p:nvPr>
            <p:custDataLst>
              <p:tags r:id="rId15"/>
            </p:custDataLst>
          </p:nvPr>
        </p:nvSpPr>
        <p:spPr>
          <a:xfrm>
            <a:off x="75438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CoreN</a:t>
            </a:r>
            <a:endParaRPr lang="en-US" sz="2400" dirty="0">
              <a:solidFill>
                <a:schemeClr val="tx1"/>
              </a:solidFill>
            </a:endParaRPr>
          </a:p>
        </p:txBody>
      </p:sp>
      <p:sp>
        <p:nvSpPr>
          <p:cNvPr id="37" name="Rectangle 36"/>
          <p:cNvSpPr/>
          <p:nvPr>
            <p:custDataLst>
              <p:tags r:id="rId16"/>
            </p:custDataLst>
          </p:nvPr>
        </p:nvSpPr>
        <p:spPr>
          <a:xfrm>
            <a:off x="75438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8" name="TextBox 37"/>
          <p:cNvSpPr txBox="1"/>
          <p:nvPr>
            <p:custDataLst>
              <p:tags r:id="rId17"/>
            </p:custDataLst>
          </p:nvPr>
        </p:nvSpPr>
        <p:spPr>
          <a:xfrm>
            <a:off x="4953000" y="4276344"/>
            <a:ext cx="574196" cy="707886"/>
          </a:xfrm>
          <a:prstGeom prst="rect">
            <a:avLst/>
          </a:prstGeom>
          <a:noFill/>
          <a:ln>
            <a:solidFill>
              <a:schemeClr val="tx1"/>
            </a:solidFill>
          </a:ln>
        </p:spPr>
        <p:txBody>
          <a:bodyPr wrap="none" rtlCol="0">
            <a:spAutoFit/>
          </a:bodyPr>
          <a:lstStyle/>
          <a:p>
            <a:r>
              <a:rPr lang="en-US" sz="4000" dirty="0"/>
              <a:t>...</a:t>
            </a:r>
          </a:p>
        </p:txBody>
      </p:sp>
      <p:sp>
        <p:nvSpPr>
          <p:cNvPr id="39" name="TextBox 38"/>
          <p:cNvSpPr txBox="1"/>
          <p:nvPr>
            <p:custDataLst>
              <p:tags r:id="rId18"/>
            </p:custDataLst>
          </p:nvPr>
        </p:nvSpPr>
        <p:spPr>
          <a:xfrm>
            <a:off x="6436204" y="4276344"/>
            <a:ext cx="574196" cy="707886"/>
          </a:xfrm>
          <a:prstGeom prst="rect">
            <a:avLst/>
          </a:prstGeom>
          <a:noFill/>
          <a:ln>
            <a:solidFill>
              <a:schemeClr val="tx1"/>
            </a:solidFill>
          </a:ln>
        </p:spPr>
        <p:txBody>
          <a:bodyPr wrap="none" rtlCol="0">
            <a:spAutoFit/>
          </a:bodyPr>
          <a:lstStyle/>
          <a:p>
            <a:r>
              <a:rPr lang="en-US" sz="4000" dirty="0"/>
              <a:t>...</a:t>
            </a:r>
          </a:p>
        </p:txBody>
      </p:sp>
      <p:sp>
        <p:nvSpPr>
          <p:cNvPr id="2" name="Content Placeholder 1"/>
          <p:cNvSpPr>
            <a:spLocks noGrp="1"/>
          </p:cNvSpPr>
          <p:nvPr>
            <p:ph idx="1"/>
          </p:nvPr>
        </p:nvSpPr>
        <p:spPr>
          <a:xfrm>
            <a:off x="457200" y="1066800"/>
            <a:ext cx="8229600" cy="4525963"/>
          </a:xfrm>
        </p:spPr>
        <p:txBody>
          <a:bodyPr/>
          <a:lstStyle/>
          <a:p>
            <a:pPr>
              <a:spcBef>
                <a:spcPts val="600"/>
              </a:spcBef>
              <a:spcAft>
                <a:spcPts val="600"/>
              </a:spcAft>
            </a:pPr>
            <a:r>
              <a:rPr lang="en-US" dirty="0"/>
              <a:t>Thread A (on Core0)	Thread B (on Core1)</a:t>
            </a:r>
            <a:br>
              <a:rPr lang="en-US" dirty="0"/>
            </a:br>
            <a:r>
              <a:rPr lang="en-US" sz="2400" dirty="0">
                <a:solidFill>
                  <a:srgbClr val="00B0F0"/>
                </a:solidFill>
              </a:rPr>
              <a:t>for(</a:t>
            </a:r>
            <a:r>
              <a:rPr lang="en-US" sz="2400" dirty="0" err="1">
                <a:solidFill>
                  <a:srgbClr val="00B0F0"/>
                </a:solidFill>
              </a:rPr>
              <a:t>int</a:t>
            </a:r>
            <a:r>
              <a:rPr lang="en-US" sz="2400" dirty="0">
                <a:solidFill>
                  <a:srgbClr val="00B0F0"/>
                </a:solidFill>
              </a:rPr>
              <a:t> </a:t>
            </a:r>
            <a:r>
              <a:rPr lang="en-US" sz="2400" dirty="0" err="1">
                <a:solidFill>
                  <a:srgbClr val="00B0F0"/>
                </a:solidFill>
              </a:rPr>
              <a:t>i</a:t>
            </a:r>
            <a:r>
              <a:rPr lang="en-US" sz="2400" dirty="0">
                <a:solidFill>
                  <a:srgbClr val="00B0F0"/>
                </a:solidFill>
              </a:rPr>
              <a:t> = 0, </a:t>
            </a:r>
            <a:r>
              <a:rPr lang="en-US" sz="2400" dirty="0" err="1">
                <a:solidFill>
                  <a:srgbClr val="00B0F0"/>
                </a:solidFill>
              </a:rPr>
              <a:t>i</a:t>
            </a:r>
            <a:r>
              <a:rPr lang="en-US" sz="2400" dirty="0">
                <a:solidFill>
                  <a:srgbClr val="00B0F0"/>
                </a:solidFill>
              </a:rPr>
              <a:t> &lt; 5; </a:t>
            </a:r>
            <a:r>
              <a:rPr lang="en-US" sz="2400" dirty="0" err="1">
                <a:solidFill>
                  <a:srgbClr val="00B0F0"/>
                </a:solidFill>
              </a:rPr>
              <a:t>i</a:t>
            </a:r>
            <a:r>
              <a:rPr lang="en-US" sz="2400" dirty="0">
                <a:solidFill>
                  <a:srgbClr val="00B0F0"/>
                </a:solidFill>
              </a:rPr>
              <a:t>++){      for(</a:t>
            </a:r>
            <a:r>
              <a:rPr lang="en-US" sz="2400" dirty="0" err="1">
                <a:solidFill>
                  <a:srgbClr val="00B0F0"/>
                </a:solidFill>
              </a:rPr>
              <a:t>int</a:t>
            </a:r>
            <a:r>
              <a:rPr lang="en-US" sz="2400" dirty="0">
                <a:solidFill>
                  <a:srgbClr val="00B0F0"/>
                </a:solidFill>
              </a:rPr>
              <a:t> j = 0; j &lt; 5; j++) {</a:t>
            </a:r>
            <a:br>
              <a:rPr lang="en-US" sz="2400" dirty="0">
                <a:solidFill>
                  <a:srgbClr val="00B0F0"/>
                </a:solidFill>
              </a:rPr>
            </a:br>
            <a:r>
              <a:rPr lang="en-US" sz="2400" dirty="0">
                <a:solidFill>
                  <a:srgbClr val="00B0F0"/>
                </a:solidFill>
              </a:rPr>
              <a:t>	x = x + 1;				x = x + 1;</a:t>
            </a:r>
            <a:br>
              <a:rPr lang="en-US" sz="2400" dirty="0">
                <a:solidFill>
                  <a:srgbClr val="00B0F0"/>
                </a:solidFill>
              </a:rPr>
            </a:br>
            <a:r>
              <a:rPr lang="en-US" sz="2400" dirty="0">
                <a:solidFill>
                  <a:srgbClr val="00B0F0"/>
                </a:solidFill>
              </a:rPr>
              <a:t> }				        }</a:t>
            </a:r>
          </a:p>
          <a:p>
            <a:r>
              <a:rPr lang="en-US" dirty="0"/>
              <a:t>What will the value of x be after both loops finish?</a:t>
            </a:r>
          </a:p>
          <a:p>
            <a:pPr marL="0" indent="0">
              <a:buNone/>
            </a:pPr>
            <a:r>
              <a:rPr lang="en-US" sz="2400" dirty="0"/>
              <a:t>	Start: x = 0</a:t>
            </a:r>
          </a:p>
          <a:p>
            <a:endParaRPr lang="en-US" sz="2400"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29</a:t>
            </a:fld>
            <a:endParaRPr lang="en-US" altLang="en-US"/>
          </a:p>
        </p:txBody>
      </p:sp>
    </p:spTree>
    <p:extLst>
      <p:ext uri="{BB962C8B-B14F-4D97-AF65-F5344CB8AC3E}">
        <p14:creationId xmlns:p14="http://schemas.microsoft.com/office/powerpoint/2010/main" val="41877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4291" name="Rectangle 3"/>
          <p:cNvSpPr>
            <a:spLocks noGrp="1" noChangeArrowheads="1"/>
          </p:cNvSpPr>
          <p:nvPr>
            <p:ph type="body" idx="1"/>
            <p:custDataLst>
              <p:tags r:id="rId1"/>
            </p:custDataLst>
          </p:nvPr>
        </p:nvSpPr>
        <p:spPr>
          <a:xfrm>
            <a:off x="457200" y="1066800"/>
            <a:ext cx="8229600" cy="4754563"/>
          </a:xfrm>
        </p:spPr>
        <p:txBody>
          <a:bodyPr/>
          <a:lstStyle/>
          <a:p>
            <a:pPr>
              <a:spcBef>
                <a:spcPts val="600"/>
              </a:spcBef>
              <a:spcAft>
                <a:spcPts val="600"/>
              </a:spcAft>
            </a:pPr>
            <a:r>
              <a:rPr lang="zh-CN" altLang="en-US" sz="2800" dirty="0"/>
              <a:t>重要原因：摩尔定律那时依然有效 </a:t>
            </a:r>
            <a:r>
              <a:rPr lang="en-US" altLang="zh-CN" sz="2800" dirty="0"/>
              <a:t>~2003</a:t>
            </a:r>
            <a:endParaRPr lang="en-US" sz="2800" dirty="0"/>
          </a:p>
          <a:p>
            <a:pPr lvl="1">
              <a:spcBef>
                <a:spcPts val="600"/>
              </a:spcBef>
              <a:spcAft>
                <a:spcPts val="600"/>
              </a:spcAft>
            </a:pPr>
            <a:r>
              <a:rPr lang="zh-CN" altLang="en-US" sz="2400" dirty="0"/>
              <a:t>摩尔定律是关于晶体管演化路径的一个预测</a:t>
            </a:r>
            <a:endParaRPr lang="en-US" sz="2400" dirty="0"/>
          </a:p>
          <a:p>
            <a:pPr lvl="1">
              <a:spcBef>
                <a:spcPts val="600"/>
              </a:spcBef>
              <a:spcAft>
                <a:spcPts val="600"/>
              </a:spcAft>
            </a:pPr>
            <a:r>
              <a:rPr lang="zh-CN" altLang="en-US" sz="2400" dirty="0"/>
              <a:t>更小的尺寸 →</a:t>
            </a:r>
            <a:r>
              <a:rPr lang="en-US" altLang="zh-CN" sz="2400" dirty="0"/>
              <a:t> </a:t>
            </a:r>
            <a:r>
              <a:rPr lang="zh-CN" altLang="en-US" sz="2400" dirty="0"/>
              <a:t>单个</a:t>
            </a:r>
            <a:r>
              <a:rPr lang="en-US" sz="2400" dirty="0"/>
              <a:t>die</a:t>
            </a:r>
            <a:r>
              <a:rPr lang="zh-CN" altLang="en-US" sz="2400" dirty="0"/>
              <a:t>上有更多的晶体管</a:t>
            </a:r>
            <a:endParaRPr lang="en-US" sz="2400" dirty="0"/>
          </a:p>
          <a:p>
            <a:pPr lvl="1">
              <a:spcBef>
                <a:spcPts val="600"/>
              </a:spcBef>
              <a:spcAft>
                <a:spcPts val="600"/>
              </a:spcAft>
            </a:pPr>
            <a:r>
              <a:rPr lang="zh-CN" altLang="en-US" sz="2400" dirty="0"/>
              <a:t>同时，更小的晶体管也意味着更快</a:t>
            </a:r>
            <a:endParaRPr lang="en-US" sz="2400" dirty="0"/>
          </a:p>
          <a:p>
            <a:pPr>
              <a:spcBef>
                <a:spcPts val="600"/>
              </a:spcBef>
              <a:spcAft>
                <a:spcPts val="600"/>
              </a:spcAft>
            </a:pPr>
            <a:r>
              <a:rPr lang="zh-CN" altLang="en-US" sz="2800" dirty="0"/>
              <a:t>但是</a:t>
            </a:r>
            <a:r>
              <a:rPr lang="en-US" sz="2800" dirty="0"/>
              <a:t>: </a:t>
            </a:r>
            <a:r>
              <a:rPr lang="zh-CN" altLang="en-US" sz="2800" dirty="0"/>
              <a:t>也要考虑功耗</a:t>
            </a:r>
            <a:r>
              <a:rPr lang="en-US" sz="2800" dirty="0"/>
              <a:t>…</a:t>
            </a:r>
          </a:p>
          <a:p>
            <a:pPr lvl="1">
              <a:spcBef>
                <a:spcPts val="600"/>
              </a:spcBef>
              <a:spcAft>
                <a:spcPts val="600"/>
              </a:spcAft>
            </a:pPr>
            <a:r>
              <a:rPr lang="zh-CN" altLang="en-US" sz="2400" dirty="0"/>
              <a:t>后来，功耗问题解决不了</a:t>
            </a:r>
            <a:endParaRPr lang="en-US" altLang="zh-CN" sz="2400" dirty="0"/>
          </a:p>
          <a:p>
            <a:pPr lvl="1">
              <a:spcBef>
                <a:spcPts val="600"/>
              </a:spcBef>
              <a:spcAft>
                <a:spcPts val="600"/>
              </a:spcAft>
            </a:pPr>
            <a:r>
              <a:rPr lang="zh-CN" altLang="en-US" dirty="0"/>
              <a:t>从能耗角度，</a:t>
            </a:r>
            <a:r>
              <a:rPr lang="zh-CN" altLang="en-US" sz="2400" dirty="0"/>
              <a:t>多核处理器是必然选择</a:t>
            </a:r>
            <a:endParaRPr lang="en-US" altLang="zh-CN" sz="2400" dirty="0"/>
          </a:p>
          <a:p>
            <a:pPr marL="342900" lvl="1" indent="-342900">
              <a:spcBef>
                <a:spcPts val="600"/>
              </a:spcBef>
              <a:spcAft>
                <a:spcPts val="600"/>
              </a:spcAft>
              <a:buChar char="•"/>
            </a:pPr>
            <a:r>
              <a:rPr lang="zh-CN" altLang="en-US" sz="2800" dirty="0">
                <a:cs typeface="+mn-cs"/>
              </a:rPr>
              <a:t>另外一个重要原因是继续提升</a:t>
            </a:r>
            <a:r>
              <a:rPr lang="en-US" altLang="zh-CN" sz="2800" dirty="0" err="1">
                <a:cs typeface="+mn-cs"/>
              </a:rPr>
              <a:t>ILP</a:t>
            </a:r>
            <a:r>
              <a:rPr lang="zh-CN" altLang="en-US" sz="2800" dirty="0">
                <a:cs typeface="+mn-cs"/>
              </a:rPr>
              <a:t>的空间非常有限</a:t>
            </a:r>
            <a:endParaRPr lang="en-US" sz="2800" dirty="0">
              <a:cs typeface="+mn-cs"/>
            </a:endParaRPr>
          </a:p>
          <a:p>
            <a:pPr>
              <a:spcBef>
                <a:spcPts val="600"/>
              </a:spcBef>
              <a:spcAft>
                <a:spcPts val="600"/>
              </a:spcAft>
            </a:pPr>
            <a:r>
              <a:rPr lang="zh-CN" altLang="en-US" sz="2800" dirty="0">
                <a:solidFill>
                  <a:srgbClr val="FF3300"/>
                </a:solidFill>
              </a:rPr>
              <a:t>这里，仅仅讨论多核处理器的基础。</a:t>
            </a:r>
            <a:endParaRPr lang="en-US" sz="2800" dirty="0">
              <a:solidFill>
                <a:srgbClr val="FF3300"/>
              </a:solidFill>
            </a:endParaRPr>
          </a:p>
        </p:txBody>
      </p:sp>
      <p:sp>
        <p:nvSpPr>
          <p:cNvPr id="6" name="Title 1">
            <a:extLst>
              <a:ext uri="{FF2B5EF4-FFF2-40B4-BE49-F238E27FC236}">
                <a16:creationId xmlns:a16="http://schemas.microsoft.com/office/drawing/2014/main" id="{BE31011F-F2E1-4095-876A-0B820DD2D88C}"/>
              </a:ext>
            </a:extLst>
          </p:cNvPr>
          <p:cNvSpPr>
            <a:spLocks noGrp="1"/>
          </p:cNvSpPr>
          <p:nvPr>
            <p:ph type="title"/>
          </p:nvPr>
        </p:nvSpPr>
        <p:spPr>
          <a:xfrm>
            <a:off x="457200" y="274638"/>
            <a:ext cx="8229600" cy="715962"/>
          </a:xfrm>
        </p:spPr>
        <p:txBody>
          <a:bodyPr/>
          <a:lstStyle/>
          <a:p>
            <a:r>
              <a:rPr lang="zh-CN" altLang="en-US" dirty="0"/>
              <a:t>为什么采用多核处理器</a:t>
            </a:r>
            <a:r>
              <a:rPr lang="en-US" dirty="0"/>
              <a:t>?</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3</a:t>
            </a:fld>
            <a:endParaRPr lang="en-US" altLang="en-US"/>
          </a:p>
        </p:txBody>
      </p:sp>
    </p:spTree>
    <p:extLst>
      <p:ext uri="{BB962C8B-B14F-4D97-AF65-F5344CB8AC3E}">
        <p14:creationId xmlns:p14="http://schemas.microsoft.com/office/powerpoint/2010/main" val="411196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42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42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429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429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4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6553200"/>
          </a:xfrm>
          <a:ln>
            <a:noFill/>
          </a:ln>
        </p:spPr>
        <p:txBody>
          <a:bodyPr>
            <a:normAutofit/>
          </a:bodyPr>
          <a:lstStyle/>
          <a:p>
            <a:r>
              <a:rPr lang="en-US" dirty="0"/>
              <a:t>Thread A (on Core0)       Thread B (on Core1)</a:t>
            </a:r>
          </a:p>
          <a:p>
            <a:pPr marL="0" indent="0">
              <a:buNone/>
            </a:pPr>
            <a:r>
              <a:rPr lang="en-US" sz="2400" dirty="0"/>
              <a:t/>
            </a:r>
            <a:br>
              <a:rPr lang="en-US" sz="2400" dirty="0"/>
            </a:br>
            <a:r>
              <a:rPr lang="en-US" sz="2400" dirty="0"/>
              <a:t>    for(</a:t>
            </a:r>
            <a:r>
              <a:rPr lang="en-US" sz="2400" dirty="0" err="1"/>
              <a:t>int</a:t>
            </a:r>
            <a:r>
              <a:rPr lang="en-US" sz="2400" dirty="0"/>
              <a:t> </a:t>
            </a:r>
            <a:r>
              <a:rPr lang="en-US" sz="2400" dirty="0" err="1"/>
              <a:t>i</a:t>
            </a:r>
            <a:r>
              <a:rPr lang="en-US" sz="2400" dirty="0"/>
              <a:t> = 0, </a:t>
            </a:r>
            <a:r>
              <a:rPr lang="en-US" sz="2400" dirty="0" err="1"/>
              <a:t>i</a:t>
            </a:r>
            <a:r>
              <a:rPr lang="en-US" sz="2400" dirty="0"/>
              <a:t> &lt; 5; </a:t>
            </a:r>
            <a:r>
              <a:rPr lang="en-US" sz="2400" dirty="0" err="1"/>
              <a:t>i</a:t>
            </a:r>
            <a:r>
              <a:rPr lang="en-US" sz="2400" dirty="0"/>
              <a:t>++) {        for(</a:t>
            </a:r>
            <a:r>
              <a:rPr lang="en-US" sz="2400" dirty="0" err="1"/>
              <a:t>int</a:t>
            </a:r>
            <a:r>
              <a:rPr lang="en-US" sz="2400" dirty="0"/>
              <a:t> j = 0; j &lt; 5; j++) {</a:t>
            </a:r>
            <a:br>
              <a:rPr lang="en-US" sz="2400" dirty="0"/>
            </a:br>
            <a:r>
              <a:rPr lang="en-US" sz="2400" dirty="0"/>
              <a:t>	</a:t>
            </a:r>
            <a:r>
              <a:rPr lang="en-US" sz="2400" dirty="0">
                <a:solidFill>
                  <a:srgbClr val="00F6FF"/>
                </a:solidFill>
              </a:rPr>
              <a:t>x</a:t>
            </a:r>
            <a:r>
              <a:rPr lang="en-US" sz="2400" dirty="0"/>
              <a:t> =</a:t>
            </a:r>
            <a:r>
              <a:rPr lang="en-US" sz="2400" dirty="0">
                <a:solidFill>
                  <a:srgbClr val="00F6FF"/>
                </a:solidFill>
              </a:rPr>
              <a:t> x </a:t>
            </a:r>
            <a:r>
              <a:rPr lang="en-US" sz="2400" dirty="0"/>
              <a:t>+ 1;				</a:t>
            </a:r>
            <a:r>
              <a:rPr lang="en-US" sz="2400" dirty="0">
                <a:solidFill>
                  <a:srgbClr val="00F6FF"/>
                </a:solidFill>
              </a:rPr>
              <a:t>x</a:t>
            </a:r>
            <a:r>
              <a:rPr lang="en-US" sz="2400" dirty="0"/>
              <a:t> = </a:t>
            </a:r>
            <a:r>
              <a:rPr lang="en-US" sz="2400" dirty="0">
                <a:solidFill>
                  <a:srgbClr val="00F6FF"/>
                </a:solidFill>
              </a:rPr>
              <a:t>x</a:t>
            </a:r>
            <a:r>
              <a:rPr lang="en-US" sz="2400" dirty="0"/>
              <a:t> + 1;</a:t>
            </a:r>
            <a:br>
              <a:rPr lang="en-US" sz="2400" dirty="0"/>
            </a:br>
            <a:r>
              <a:rPr lang="en-US" sz="2400" dirty="0"/>
              <a:t>    }					 }</a:t>
            </a:r>
          </a:p>
          <a:p>
            <a:endParaRPr lang="en-US" dirty="0"/>
          </a:p>
        </p:txBody>
      </p:sp>
      <p:sp>
        <p:nvSpPr>
          <p:cNvPr id="4" name="云形标注 3"/>
          <p:cNvSpPr/>
          <p:nvPr/>
        </p:nvSpPr>
        <p:spPr>
          <a:xfrm>
            <a:off x="76200" y="4038600"/>
            <a:ext cx="8991600" cy="2057400"/>
          </a:xfrm>
          <a:prstGeom prst="cloudCallout">
            <a:avLst>
              <a:gd name="adj1" fmla="val -25227"/>
              <a:gd name="adj2" fmla="val -1121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latin typeface="Tw Cen MT" panose="020B0602020104020603" pitchFamily="34" charset="0"/>
              </a:rPr>
              <a:t>Atomic operation?</a:t>
            </a:r>
          </a:p>
          <a:p>
            <a:pPr algn="ctr"/>
            <a:r>
              <a:rPr lang="en-US" altLang="zh-CN" sz="2800" dirty="0">
                <a:latin typeface="Tw Cen MT" panose="020B0602020104020603" pitchFamily="34" charset="0"/>
              </a:rPr>
              <a:t>Write what level of memory hierarchy?</a:t>
            </a:r>
            <a:endParaRPr lang="zh-CN" altLang="en-US" sz="2800" dirty="0">
              <a:latin typeface="Tw Cen MT" panose="020B0602020104020603" pitchFamily="34" charset="0"/>
            </a:endParaRPr>
          </a:p>
        </p:txBody>
      </p:sp>
      <p:sp>
        <p:nvSpPr>
          <p:cNvPr id="6"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7" name="灯片编号占位符 6"/>
          <p:cNvSpPr>
            <a:spLocks noGrp="1"/>
          </p:cNvSpPr>
          <p:nvPr>
            <p:ph type="sldNum" sz="quarter" idx="12"/>
          </p:nvPr>
        </p:nvSpPr>
        <p:spPr/>
        <p:txBody>
          <a:bodyPr/>
          <a:lstStyle/>
          <a:p>
            <a:fld id="{281828B1-9571-413B-8DF6-88C4749FAF08}" type="slidenum">
              <a:rPr lang="en-US" altLang="en-US" smtClean="0"/>
              <a:pPr/>
              <a:t>30</a:t>
            </a:fld>
            <a:endParaRPr lang="en-US" altLang="en-US"/>
          </a:p>
        </p:txBody>
      </p:sp>
    </p:spTree>
    <p:extLst>
      <p:ext uri="{BB962C8B-B14F-4D97-AF65-F5344CB8AC3E}">
        <p14:creationId xmlns:p14="http://schemas.microsoft.com/office/powerpoint/2010/main" val="32395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lstStyle/>
          <a:p>
            <a:pPr>
              <a:spcBef>
                <a:spcPts val="600"/>
              </a:spcBef>
              <a:spcAft>
                <a:spcPts val="600"/>
              </a:spcAft>
            </a:pPr>
            <a:r>
              <a:rPr lang="en-US" dirty="0"/>
              <a:t>Thread A (on Core0)	Thread B (on Core1)</a:t>
            </a:r>
          </a:p>
          <a:p>
            <a:pPr marL="0" indent="0">
              <a:spcBef>
                <a:spcPts val="600"/>
              </a:spcBef>
              <a:spcAft>
                <a:spcPts val="600"/>
              </a:spcAft>
              <a:buNone/>
            </a:pPr>
            <a:r>
              <a:rPr lang="en-US" sz="2400" dirty="0"/>
              <a:t/>
            </a:r>
            <a:br>
              <a:rPr lang="en-US" sz="2400" dirty="0"/>
            </a:br>
            <a:r>
              <a:rPr lang="en-US" sz="2400" dirty="0"/>
              <a:t>for(</a:t>
            </a:r>
            <a:r>
              <a:rPr lang="en-US" sz="2400" dirty="0" err="1"/>
              <a:t>int</a:t>
            </a:r>
            <a:r>
              <a:rPr lang="en-US" sz="2400" dirty="0"/>
              <a:t> </a:t>
            </a:r>
            <a:r>
              <a:rPr lang="en-US" sz="2400" dirty="0" err="1"/>
              <a:t>i</a:t>
            </a:r>
            <a:r>
              <a:rPr lang="en-US" sz="2400" dirty="0"/>
              <a:t> = 0, </a:t>
            </a:r>
            <a:r>
              <a:rPr lang="en-US" sz="2400" dirty="0" err="1"/>
              <a:t>i</a:t>
            </a:r>
            <a:r>
              <a:rPr lang="en-US" sz="2400" dirty="0"/>
              <a:t> &lt; 5; </a:t>
            </a:r>
            <a:r>
              <a:rPr lang="en-US" sz="2400" dirty="0" err="1"/>
              <a:t>i</a:t>
            </a:r>
            <a:r>
              <a:rPr lang="en-US" sz="2400" dirty="0"/>
              <a:t>++) {            for(</a:t>
            </a:r>
            <a:r>
              <a:rPr lang="en-US" sz="2400" dirty="0" err="1"/>
              <a:t>int</a:t>
            </a:r>
            <a:r>
              <a:rPr lang="en-US" sz="2400" dirty="0"/>
              <a:t> j = 0; j &lt; 5; j++) {</a:t>
            </a:r>
            <a:br>
              <a:rPr lang="en-US" sz="2400" dirty="0"/>
            </a:br>
            <a:r>
              <a:rPr lang="en-US" sz="2400" dirty="0">
                <a:solidFill>
                  <a:srgbClr val="FF3300"/>
                </a:solidFill>
              </a:rPr>
              <a:t>	LW $t0, </a:t>
            </a:r>
            <a:r>
              <a:rPr lang="en-US" sz="2400" dirty="0" err="1">
                <a:solidFill>
                  <a:srgbClr val="FF3300"/>
                </a:solidFill>
              </a:rPr>
              <a:t>addr</a:t>
            </a:r>
            <a:r>
              <a:rPr lang="en-US" sz="2400" dirty="0">
                <a:solidFill>
                  <a:srgbClr val="FF3300"/>
                </a:solidFill>
              </a:rPr>
              <a:t>(x)		        LW $t0, </a:t>
            </a:r>
            <a:r>
              <a:rPr lang="en-US" sz="2400" dirty="0" err="1">
                <a:solidFill>
                  <a:srgbClr val="FF3300"/>
                </a:solidFill>
              </a:rPr>
              <a:t>addr</a:t>
            </a:r>
            <a:r>
              <a:rPr lang="en-US" sz="2400" dirty="0">
                <a:solidFill>
                  <a:srgbClr val="FF3300"/>
                </a:solidFill>
              </a:rPr>
              <a:t>(x)</a:t>
            </a:r>
          </a:p>
          <a:p>
            <a:pPr marL="0" indent="0">
              <a:spcBef>
                <a:spcPts val="600"/>
              </a:spcBef>
              <a:spcAft>
                <a:spcPts val="600"/>
              </a:spcAft>
              <a:buNone/>
            </a:pPr>
            <a:r>
              <a:rPr lang="en-US" sz="2400" dirty="0">
                <a:solidFill>
                  <a:srgbClr val="FF3300"/>
                </a:solidFill>
              </a:rPr>
              <a:t>	ADDIU $t0, $t0, 1		        ADDIU $t0, $t0, 1</a:t>
            </a:r>
          </a:p>
          <a:p>
            <a:pPr marL="0" indent="0">
              <a:spcBef>
                <a:spcPts val="600"/>
              </a:spcBef>
              <a:spcAft>
                <a:spcPts val="600"/>
              </a:spcAft>
              <a:buNone/>
            </a:pPr>
            <a:r>
              <a:rPr lang="en-US" sz="2400" dirty="0">
                <a:solidFill>
                  <a:srgbClr val="FF3300"/>
                </a:solidFill>
              </a:rPr>
              <a:t>	SW $t0, </a:t>
            </a:r>
            <a:r>
              <a:rPr lang="en-US" sz="2400" dirty="0" err="1">
                <a:solidFill>
                  <a:srgbClr val="FF3300"/>
                </a:solidFill>
              </a:rPr>
              <a:t>addr</a:t>
            </a:r>
            <a:r>
              <a:rPr lang="en-US" sz="2400" dirty="0">
                <a:solidFill>
                  <a:srgbClr val="FF3300"/>
                </a:solidFill>
              </a:rPr>
              <a:t>(x)		        SW $t0, </a:t>
            </a:r>
            <a:r>
              <a:rPr lang="en-US" sz="2400" dirty="0" err="1">
                <a:solidFill>
                  <a:srgbClr val="FF3300"/>
                </a:solidFill>
              </a:rPr>
              <a:t>addr</a:t>
            </a:r>
            <a:r>
              <a:rPr lang="en-US" sz="2400" dirty="0">
                <a:solidFill>
                  <a:srgbClr val="FF3300"/>
                </a:solidFill>
              </a:rPr>
              <a:t>(x)</a:t>
            </a:r>
            <a:r>
              <a:rPr lang="en-US" sz="2400" dirty="0"/>
              <a:t/>
            </a:r>
            <a:br>
              <a:rPr lang="en-US" sz="2400" dirty="0"/>
            </a:br>
            <a:r>
              <a:rPr lang="en-US" sz="2400" dirty="0"/>
              <a:t> }					  }</a:t>
            </a:r>
          </a:p>
          <a:p>
            <a:pPr>
              <a:lnSpc>
                <a:spcPct val="150000"/>
              </a:lnSpc>
              <a:spcBef>
                <a:spcPts val="1200"/>
              </a:spcBef>
              <a:spcAft>
                <a:spcPts val="1200"/>
              </a:spcAft>
            </a:pPr>
            <a:endParaRPr lang="en-US" sz="2800" dirty="0"/>
          </a:p>
        </p:txBody>
      </p:sp>
      <p:sp>
        <p:nvSpPr>
          <p:cNvPr id="5"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31</a:t>
            </a:fld>
            <a:endParaRPr lang="en-US" altLang="en-US"/>
          </a:p>
        </p:txBody>
      </p:sp>
    </p:spTree>
    <p:extLst>
      <p:ext uri="{BB962C8B-B14F-4D97-AF65-F5344CB8AC3E}">
        <p14:creationId xmlns:p14="http://schemas.microsoft.com/office/powerpoint/2010/main" val="2441281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638800"/>
          </a:xfrm>
          <a:ln>
            <a:noFill/>
          </a:ln>
        </p:spPr>
        <p:txBody>
          <a:bodyPr>
            <a:normAutofit fontScale="92500" lnSpcReduction="10000"/>
          </a:bodyPr>
          <a:lstStyle/>
          <a:p>
            <a:pPr>
              <a:lnSpc>
                <a:spcPct val="110000"/>
              </a:lnSpc>
              <a:spcBef>
                <a:spcPts val="0"/>
              </a:spcBef>
              <a:spcAft>
                <a:spcPts val="600"/>
              </a:spcAft>
            </a:pPr>
            <a:r>
              <a:rPr lang="en-US" sz="3000" dirty="0"/>
              <a:t>Thread A (on Core0)	Thread B (on Core1)</a:t>
            </a:r>
            <a:br>
              <a:rPr lang="en-US" sz="3000" dirty="0"/>
            </a:br>
            <a:r>
              <a:rPr lang="en-US" sz="2600" dirty="0"/>
              <a:t>for(</a:t>
            </a:r>
            <a:r>
              <a:rPr lang="en-US" sz="2600" dirty="0" err="1"/>
              <a:t>int</a:t>
            </a:r>
            <a:r>
              <a:rPr lang="en-US" sz="2600" dirty="0"/>
              <a:t> </a:t>
            </a:r>
            <a:r>
              <a:rPr lang="en-US" sz="2600" dirty="0" err="1"/>
              <a:t>i</a:t>
            </a:r>
            <a:r>
              <a:rPr lang="en-US" sz="2600" dirty="0"/>
              <a:t> = 0, </a:t>
            </a:r>
            <a:r>
              <a:rPr lang="en-US" sz="2600" dirty="0" err="1"/>
              <a:t>i</a:t>
            </a:r>
            <a:r>
              <a:rPr lang="en-US" sz="2600" dirty="0"/>
              <a:t> &lt; 5; </a:t>
            </a:r>
            <a:r>
              <a:rPr lang="en-US" sz="2600" dirty="0" err="1"/>
              <a:t>i</a:t>
            </a:r>
            <a:r>
              <a:rPr lang="en-US" sz="2600" dirty="0"/>
              <a:t>++) {	for(</a:t>
            </a:r>
            <a:r>
              <a:rPr lang="en-US" sz="2600" dirty="0" err="1"/>
              <a:t>int</a:t>
            </a:r>
            <a:r>
              <a:rPr lang="en-US" sz="2600" dirty="0"/>
              <a:t> j = 0; j &lt; 5; j++) {</a:t>
            </a:r>
            <a:br>
              <a:rPr lang="en-US" sz="2600" dirty="0"/>
            </a:br>
            <a:r>
              <a:rPr lang="en-US" sz="2600" dirty="0"/>
              <a:t>	</a:t>
            </a:r>
            <a:r>
              <a:rPr lang="en-US" sz="2600" dirty="0">
                <a:solidFill>
                  <a:srgbClr val="00F6FF"/>
                </a:solidFill>
              </a:rPr>
              <a:t>x</a:t>
            </a:r>
            <a:r>
              <a:rPr lang="en-US" sz="2600" dirty="0"/>
              <a:t> =</a:t>
            </a:r>
            <a:r>
              <a:rPr lang="en-US" sz="2600" dirty="0">
                <a:solidFill>
                  <a:srgbClr val="00F6FF"/>
                </a:solidFill>
              </a:rPr>
              <a:t> x </a:t>
            </a:r>
            <a:r>
              <a:rPr lang="en-US" sz="2600" dirty="0"/>
              <a:t>+ 1;				</a:t>
            </a:r>
            <a:r>
              <a:rPr lang="en-US" sz="2600" dirty="0">
                <a:solidFill>
                  <a:srgbClr val="00F6FF"/>
                </a:solidFill>
              </a:rPr>
              <a:t>x</a:t>
            </a:r>
            <a:r>
              <a:rPr lang="en-US" sz="2600" dirty="0"/>
              <a:t> = </a:t>
            </a:r>
            <a:r>
              <a:rPr lang="en-US" sz="2600" dirty="0">
                <a:solidFill>
                  <a:srgbClr val="00F6FF"/>
                </a:solidFill>
              </a:rPr>
              <a:t>x</a:t>
            </a:r>
            <a:r>
              <a:rPr lang="en-US" sz="2600" dirty="0"/>
              <a:t> + 1;</a:t>
            </a:r>
            <a:br>
              <a:rPr lang="en-US" sz="2600" dirty="0"/>
            </a:br>
            <a:r>
              <a:rPr lang="en-US" sz="2600" dirty="0"/>
              <a:t>}					}</a:t>
            </a:r>
          </a:p>
          <a:p>
            <a:pPr>
              <a:lnSpc>
                <a:spcPct val="110000"/>
              </a:lnSpc>
              <a:spcBef>
                <a:spcPts val="0"/>
              </a:spcBef>
              <a:spcAft>
                <a:spcPts val="600"/>
              </a:spcAft>
            </a:pPr>
            <a:r>
              <a:rPr lang="en-US" sz="3000" dirty="0"/>
              <a:t>What will the value of </a:t>
            </a:r>
            <a:r>
              <a:rPr lang="en-US" sz="3000" dirty="0">
                <a:solidFill>
                  <a:srgbClr val="00F6FF"/>
                </a:solidFill>
              </a:rPr>
              <a:t>x</a:t>
            </a:r>
            <a:r>
              <a:rPr lang="en-US" sz="3000" dirty="0"/>
              <a:t> be after both loops finish?</a:t>
            </a:r>
          </a:p>
          <a:p>
            <a:pPr marL="981075" indent="-623888">
              <a:lnSpc>
                <a:spcPct val="110000"/>
              </a:lnSpc>
              <a:spcBef>
                <a:spcPts val="0"/>
              </a:spcBef>
              <a:spcAft>
                <a:spcPts val="600"/>
              </a:spcAft>
              <a:buAutoNum type="alphaLcParenR"/>
            </a:pPr>
            <a:r>
              <a:rPr lang="en-US" sz="2600" dirty="0"/>
              <a:t>6</a:t>
            </a:r>
          </a:p>
          <a:p>
            <a:pPr marL="981075" indent="-623888">
              <a:lnSpc>
                <a:spcPct val="110000"/>
              </a:lnSpc>
              <a:spcBef>
                <a:spcPts val="0"/>
              </a:spcBef>
              <a:spcAft>
                <a:spcPts val="600"/>
              </a:spcAft>
              <a:buAutoNum type="alphaLcParenR"/>
            </a:pPr>
            <a:r>
              <a:rPr lang="en-US" sz="2600" dirty="0"/>
              <a:t>8</a:t>
            </a:r>
          </a:p>
          <a:p>
            <a:pPr marL="981075" indent="-623888">
              <a:lnSpc>
                <a:spcPct val="110000"/>
              </a:lnSpc>
              <a:spcBef>
                <a:spcPts val="0"/>
              </a:spcBef>
              <a:spcAft>
                <a:spcPts val="600"/>
              </a:spcAft>
              <a:buAutoNum type="alphaLcParenR"/>
            </a:pPr>
            <a:r>
              <a:rPr lang="en-US" sz="2600" dirty="0"/>
              <a:t>10</a:t>
            </a:r>
          </a:p>
          <a:p>
            <a:pPr marL="981075" indent="-623888">
              <a:lnSpc>
                <a:spcPct val="110000"/>
              </a:lnSpc>
              <a:spcBef>
                <a:spcPts val="0"/>
              </a:spcBef>
              <a:spcAft>
                <a:spcPts val="600"/>
              </a:spcAft>
              <a:buAutoNum type="alphaLcParenR"/>
            </a:pPr>
            <a:r>
              <a:rPr lang="en-US" sz="2600" dirty="0"/>
              <a:t>All of the above</a:t>
            </a:r>
          </a:p>
          <a:p>
            <a:pPr marL="981075" indent="-623888">
              <a:lnSpc>
                <a:spcPct val="110000"/>
              </a:lnSpc>
              <a:spcBef>
                <a:spcPts val="0"/>
              </a:spcBef>
              <a:spcAft>
                <a:spcPts val="600"/>
              </a:spcAft>
              <a:buAutoNum type="alphaLcParenR"/>
            </a:pPr>
            <a:r>
              <a:rPr lang="en-US" sz="2600" dirty="0"/>
              <a:t>None of the above</a:t>
            </a:r>
          </a:p>
          <a:p>
            <a:pPr>
              <a:lnSpc>
                <a:spcPct val="110000"/>
              </a:lnSpc>
              <a:spcBef>
                <a:spcPts val="0"/>
              </a:spcBef>
              <a:spcAft>
                <a:spcPts val="600"/>
              </a:spcAft>
            </a:pPr>
            <a:endParaRPr lang="en-US" dirty="0"/>
          </a:p>
        </p:txBody>
      </p:sp>
      <p:sp>
        <p:nvSpPr>
          <p:cNvPr id="6"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32</a:t>
            </a:fld>
            <a:endParaRPr lang="en-US" altLang="en-US"/>
          </a:p>
        </p:txBody>
      </p:sp>
    </p:spTree>
    <p:extLst>
      <p:ext uri="{BB962C8B-B14F-4D97-AF65-F5344CB8AC3E}">
        <p14:creationId xmlns:p14="http://schemas.microsoft.com/office/powerpoint/2010/main" val="94450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Calibri" panose="020F0502020204030204" pitchFamily="34" charset="0"/>
              </a:rPr>
              <a:t>Wish to learn more…</a:t>
            </a:r>
            <a:endParaRPr lang="zh-CN" altLang="en-US" dirty="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457200" y="1791629"/>
            <a:ext cx="3921845" cy="3200400"/>
          </a:xfrm>
          <a:prstGeom prst="rect">
            <a:avLst/>
          </a:prstGeom>
        </p:spPr>
      </p:pic>
      <p:pic>
        <p:nvPicPr>
          <p:cNvPr id="5" name="图片 4"/>
          <p:cNvPicPr>
            <a:picLocks noChangeAspect="1"/>
          </p:cNvPicPr>
          <p:nvPr/>
        </p:nvPicPr>
        <p:blipFill>
          <a:blip r:embed="rId3"/>
          <a:stretch>
            <a:fillRect/>
          </a:stretch>
        </p:blipFill>
        <p:spPr>
          <a:xfrm>
            <a:off x="4899332" y="1791629"/>
            <a:ext cx="3787468" cy="3193057"/>
          </a:xfrm>
          <a:prstGeom prst="rect">
            <a:avLst/>
          </a:prstGeom>
        </p:spPr>
      </p:pic>
      <p:pic>
        <p:nvPicPr>
          <p:cNvPr id="6" name="图片 5">
            <a:extLst>
              <a:ext uri="{FF2B5EF4-FFF2-40B4-BE49-F238E27FC236}">
                <a16:creationId xmlns:a16="http://schemas.microsoft.com/office/drawing/2014/main" id="{35A62191-9A98-4A4B-B6E4-7423B11404BA}"/>
              </a:ext>
            </a:extLst>
          </p:cNvPr>
          <p:cNvPicPr>
            <a:picLocks noChangeAspect="1"/>
          </p:cNvPicPr>
          <p:nvPr/>
        </p:nvPicPr>
        <p:blipFill>
          <a:blip r:embed="rId4"/>
          <a:stretch>
            <a:fillRect/>
          </a:stretch>
        </p:blipFill>
        <p:spPr>
          <a:xfrm>
            <a:off x="1685141" y="1172184"/>
            <a:ext cx="5387807" cy="5685013"/>
          </a:xfrm>
          <a:prstGeom prst="rect">
            <a:avLst/>
          </a:prstGeom>
        </p:spPr>
      </p:pic>
      <p:sp>
        <p:nvSpPr>
          <p:cNvPr id="3" name="灯片编号占位符 2"/>
          <p:cNvSpPr>
            <a:spLocks noGrp="1"/>
          </p:cNvSpPr>
          <p:nvPr>
            <p:ph type="sldNum" sz="quarter" idx="12"/>
          </p:nvPr>
        </p:nvSpPr>
        <p:spPr/>
        <p:txBody>
          <a:bodyPr/>
          <a:lstStyle/>
          <a:p>
            <a:fld id="{281828B1-9571-413B-8DF6-88C4749FAF08}" type="slidenum">
              <a:rPr lang="en-US" altLang="en-US" smtClean="0"/>
              <a:pPr/>
              <a:t>33</a:t>
            </a:fld>
            <a:endParaRPr lang="en-US" altLang="en-US"/>
          </a:p>
        </p:txBody>
      </p:sp>
    </p:spTree>
    <p:extLst>
      <p:ext uri="{BB962C8B-B14F-4D97-AF65-F5344CB8AC3E}">
        <p14:creationId xmlns:p14="http://schemas.microsoft.com/office/powerpoint/2010/main" val="28278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缓存一致性及协议</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4291" name="Rectangle 3"/>
          <p:cNvSpPr>
            <a:spLocks noGrp="1" noChangeArrowheads="1"/>
          </p:cNvSpPr>
          <p:nvPr>
            <p:ph type="body" idx="1"/>
            <p:custDataLst>
              <p:tags r:id="rId1"/>
            </p:custDataLst>
          </p:nvPr>
        </p:nvSpPr>
        <p:spPr>
          <a:xfrm>
            <a:off x="457200" y="1066800"/>
            <a:ext cx="8229600" cy="5257800"/>
          </a:xfrm>
        </p:spPr>
        <p:txBody>
          <a:bodyPr>
            <a:normAutofit/>
          </a:bodyPr>
          <a:lstStyle/>
          <a:p>
            <a:pPr>
              <a:spcBef>
                <a:spcPts val="600"/>
              </a:spcBef>
              <a:spcAft>
                <a:spcPts val="600"/>
              </a:spcAft>
            </a:pPr>
            <a:r>
              <a:rPr lang="en-AU" sz="2800" dirty="0"/>
              <a:t>Power = capacitance * voltage</a:t>
            </a:r>
            <a:r>
              <a:rPr lang="en-AU" sz="2800" b="1" baseline="30000" dirty="0"/>
              <a:t>2</a:t>
            </a:r>
            <a:r>
              <a:rPr lang="en-AU" sz="2800" dirty="0"/>
              <a:t> * frequency</a:t>
            </a:r>
          </a:p>
          <a:p>
            <a:pPr lvl="1">
              <a:spcBef>
                <a:spcPts val="600"/>
              </a:spcBef>
              <a:spcAft>
                <a:spcPts val="600"/>
              </a:spcAft>
            </a:pPr>
            <a:r>
              <a:rPr lang="zh-CN" altLang="en-US" dirty="0"/>
              <a:t>这是是指：</a:t>
            </a:r>
            <a:r>
              <a:rPr lang="en-US" altLang="zh-CN" dirty="0"/>
              <a:t>Dynamic Power</a:t>
            </a:r>
            <a:endParaRPr lang="en-AU" dirty="0"/>
          </a:p>
          <a:p>
            <a:pPr>
              <a:spcBef>
                <a:spcPts val="600"/>
              </a:spcBef>
              <a:spcAft>
                <a:spcPts val="600"/>
              </a:spcAft>
            </a:pPr>
            <a:r>
              <a:rPr lang="zh-CN" altLang="en-US" sz="2800" dirty="0"/>
              <a:t>减少电压可以明显降低功耗</a:t>
            </a:r>
            <a:endParaRPr lang="en-AU" sz="2800" dirty="0"/>
          </a:p>
          <a:p>
            <a:pPr>
              <a:spcBef>
                <a:spcPts val="600"/>
              </a:spcBef>
              <a:spcAft>
                <a:spcPts val="600"/>
              </a:spcAft>
            </a:pPr>
            <a:r>
              <a:rPr lang="zh-CN" altLang="en-US" sz="2800" dirty="0"/>
              <a:t>更好的制冷技术可以支持更高的主频</a:t>
            </a:r>
            <a:endParaRPr lang="en-AU" sz="2800" dirty="0"/>
          </a:p>
          <a:p>
            <a:pPr>
              <a:spcBef>
                <a:spcPts val="600"/>
              </a:spcBef>
              <a:spcAft>
                <a:spcPts val="600"/>
              </a:spcAft>
            </a:pPr>
            <a:r>
              <a:rPr lang="zh-CN" altLang="en-US" sz="2800" dirty="0">
                <a:solidFill>
                  <a:srgbClr val="FF0000"/>
                </a:solidFill>
              </a:rPr>
              <a:t>那么，功耗墙指什么？</a:t>
            </a:r>
            <a:endParaRPr lang="en-AU" sz="2800" dirty="0">
              <a:solidFill>
                <a:srgbClr val="FF0000"/>
              </a:solidFill>
            </a:endParaRPr>
          </a:p>
          <a:p>
            <a:pPr lvl="1">
              <a:spcBef>
                <a:spcPts val="600"/>
              </a:spcBef>
              <a:spcAft>
                <a:spcPts val="600"/>
              </a:spcAft>
            </a:pPr>
            <a:r>
              <a:rPr lang="zh-CN" altLang="en-US" dirty="0"/>
              <a:t>不能进一步降低晶体管的工作电压</a:t>
            </a:r>
            <a:endParaRPr lang="en-AU" dirty="0"/>
          </a:p>
          <a:p>
            <a:pPr marL="1200150" lvl="1" indent="-457200">
              <a:spcBef>
                <a:spcPts val="600"/>
              </a:spcBef>
              <a:spcAft>
                <a:spcPts val="600"/>
              </a:spcAft>
              <a:buFont typeface="Arial"/>
              <a:buChar char="•"/>
            </a:pPr>
            <a:r>
              <a:rPr lang="zh-CN" altLang="en-US" sz="2400" dirty="0"/>
              <a:t>泄露功耗（</a:t>
            </a:r>
            <a:r>
              <a:rPr lang="en-US" altLang="zh-CN" sz="2400" dirty="0"/>
              <a:t>leakage power ↑</a:t>
            </a:r>
            <a:r>
              <a:rPr lang="zh-CN" altLang="en-US" sz="2400" dirty="0"/>
              <a:t>）、稳定性</a:t>
            </a:r>
            <a:endParaRPr lang="en-AU" sz="2400" dirty="0"/>
          </a:p>
          <a:p>
            <a:pPr lvl="1">
              <a:spcBef>
                <a:spcPts val="600"/>
              </a:spcBef>
              <a:spcAft>
                <a:spcPts val="600"/>
              </a:spcAft>
            </a:pPr>
            <a:r>
              <a:rPr lang="zh-CN" altLang="en-US" dirty="0"/>
              <a:t>不能及时去除更多的热量 </a:t>
            </a:r>
            <a:r>
              <a:rPr lang="en-US" altLang="zh-CN" dirty="0"/>
              <a:t>(more transistor)</a:t>
            </a:r>
            <a:r>
              <a:rPr lang="en-AU" dirty="0"/>
              <a:t> </a:t>
            </a:r>
          </a:p>
          <a:p>
            <a:pPr marL="1200150" lvl="1" indent="-457200">
              <a:spcBef>
                <a:spcPts val="600"/>
              </a:spcBef>
              <a:spcAft>
                <a:spcPts val="600"/>
              </a:spcAft>
              <a:buFont typeface="Arial"/>
              <a:buChar char="•"/>
            </a:pPr>
            <a:r>
              <a:rPr lang="zh-CN" altLang="en-US" sz="2400" dirty="0"/>
              <a:t>受风冷机制的限制</a:t>
            </a:r>
            <a:endParaRPr lang="en-AU" sz="2400" dirty="0"/>
          </a:p>
        </p:txBody>
      </p:sp>
      <p:sp>
        <p:nvSpPr>
          <p:cNvPr id="6" name="Title 1">
            <a:extLst>
              <a:ext uri="{FF2B5EF4-FFF2-40B4-BE49-F238E27FC236}">
                <a16:creationId xmlns:a16="http://schemas.microsoft.com/office/drawing/2014/main" id="{8FCC4F90-C940-4B38-9FBF-C007BE482390}"/>
              </a:ext>
            </a:extLst>
          </p:cNvPr>
          <p:cNvSpPr>
            <a:spLocks noGrp="1"/>
          </p:cNvSpPr>
          <p:nvPr>
            <p:ph type="title"/>
          </p:nvPr>
        </p:nvSpPr>
        <p:spPr>
          <a:xfrm>
            <a:off x="457200" y="274638"/>
            <a:ext cx="8229600" cy="715962"/>
          </a:xfrm>
        </p:spPr>
        <p:txBody>
          <a:bodyPr/>
          <a:lstStyle/>
          <a:p>
            <a:r>
              <a:rPr lang="zh-CN" altLang="en-US" dirty="0"/>
              <a:t>功耗墙 </a:t>
            </a:r>
            <a:r>
              <a:rPr lang="en-US" altLang="zh-CN" dirty="0"/>
              <a:t>(Power Wall)</a:t>
            </a:r>
            <a:r>
              <a:rPr lang="en-US" altLang="zh-CN" dirty="0">
                <a:sym typeface="Wingdings" panose="05000000000000000000" pitchFamily="2" charset="2"/>
              </a:rPr>
              <a:t>Multicore</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4</a:t>
            </a:fld>
            <a:endParaRPr lang="en-US" altLang="en-US"/>
          </a:p>
        </p:txBody>
      </p:sp>
      <p:pic>
        <p:nvPicPr>
          <p:cNvPr id="1026" name="Picture 2" descr="https://1.bp.blogspot.com/_Se0VANaI9uM/R9zNuwzfESI/AAAAAAAAAQU/djHncdmMb8k/s400/leakage+power+components+in+inverter.jpeg">
            <a:extLst>
              <a:ext uri="{FF2B5EF4-FFF2-40B4-BE49-F238E27FC236}">
                <a16:creationId xmlns:a16="http://schemas.microsoft.com/office/drawing/2014/main" id="{F0109C6B-7377-459A-A9CB-903E4BB4F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066800"/>
            <a:ext cx="4132943" cy="2169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2.bp.blogspot.com/_Se0VANaI9uM/R9zNLAzfEQI/AAAAAAAAAQE/i_92pbMbIXE/s400/technology+shrinking+vs+leakage+components.jpeg">
            <a:extLst>
              <a:ext uri="{FF2B5EF4-FFF2-40B4-BE49-F238E27FC236}">
                <a16:creationId xmlns:a16="http://schemas.microsoft.com/office/drawing/2014/main" id="{67805A91-2A3C-4F00-9E64-B3DF66B3A5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90600"/>
            <a:ext cx="4942703"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9A1A135-CCA7-4CAF-83EB-B7765B64F8DB}"/>
              </a:ext>
            </a:extLst>
          </p:cNvPr>
          <p:cNvSpPr txBox="1"/>
          <p:nvPr/>
        </p:nvSpPr>
        <p:spPr>
          <a:xfrm>
            <a:off x="609600" y="6170711"/>
            <a:ext cx="6835846" cy="307777"/>
          </a:xfrm>
          <a:prstGeom prst="rect">
            <a:avLst/>
          </a:prstGeom>
          <a:noFill/>
        </p:spPr>
        <p:txBody>
          <a:bodyPr wrap="none" rtlCol="0">
            <a:spAutoFit/>
          </a:bodyPr>
          <a:lstStyle/>
          <a:p>
            <a:r>
              <a:rPr lang="zh-CN" altLang="en-US" sz="1400" dirty="0">
                <a:solidFill>
                  <a:srgbClr val="00B0F0"/>
                </a:solidFill>
                <a:latin typeface="微软雅黑" panose="020B0503020204020204" pitchFamily="34" charset="-122"/>
                <a:ea typeface="微软雅黑" panose="020B0503020204020204" pitchFamily="34" charset="-122"/>
              </a:rPr>
              <a:t>图片来源：</a:t>
            </a:r>
            <a:r>
              <a:rPr lang="en-US" altLang="zh-CN" sz="1400" dirty="0">
                <a:solidFill>
                  <a:srgbClr val="00B0F0"/>
                </a:solidFill>
                <a:latin typeface="微软雅黑" panose="020B0503020204020204" pitchFamily="34" charset="-122"/>
                <a:ea typeface="微软雅黑" panose="020B0503020204020204" pitchFamily="34" charset="-122"/>
              </a:rPr>
              <a:t>https://</a:t>
            </a:r>
            <a:r>
              <a:rPr lang="en-US" altLang="zh-CN" sz="1400" dirty="0" err="1">
                <a:solidFill>
                  <a:srgbClr val="00B0F0"/>
                </a:solidFill>
                <a:latin typeface="微软雅黑" panose="020B0503020204020204" pitchFamily="34" charset="-122"/>
                <a:ea typeface="微软雅黑" panose="020B0503020204020204" pitchFamily="34" charset="-122"/>
              </a:rPr>
              <a:t>asic-soc.blogspot.com</a:t>
            </a:r>
            <a:r>
              <a:rPr lang="en-US" altLang="zh-CN" sz="1400" dirty="0">
                <a:solidFill>
                  <a:srgbClr val="00B0F0"/>
                </a:solidFill>
                <a:latin typeface="微软雅黑" panose="020B0503020204020204" pitchFamily="34" charset="-122"/>
                <a:ea typeface="微软雅黑" panose="020B0503020204020204" pitchFamily="34" charset="-122"/>
              </a:rPr>
              <a:t>/2008/03/leakage-power-</a:t>
            </a:r>
            <a:r>
              <a:rPr lang="en-US" altLang="zh-CN" sz="1400" dirty="0" err="1">
                <a:solidFill>
                  <a:srgbClr val="00B0F0"/>
                </a:solidFill>
                <a:latin typeface="微软雅黑" panose="020B0503020204020204" pitchFamily="34" charset="-122"/>
                <a:ea typeface="微软雅黑" panose="020B0503020204020204" pitchFamily="34" charset="-122"/>
              </a:rPr>
              <a:t>trends.html</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9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4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429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042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042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042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0429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04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381000" y="838200"/>
            <a:ext cx="8458200" cy="5974995"/>
          </a:xfrm>
          <a:prstGeom prst="rect">
            <a:avLst/>
          </a:prstGeom>
          <a:noFill/>
          <a:ln w="9525">
            <a:noFill/>
            <a:miter lim="800000"/>
            <a:headEnd/>
            <a:tailEnd/>
          </a:ln>
          <a:effectLst/>
        </p:spPr>
      </p:pic>
      <p:sp>
        <p:nvSpPr>
          <p:cNvPr id="8" name="TextBox 7"/>
          <p:cNvSpPr txBox="1"/>
          <p:nvPr/>
        </p:nvSpPr>
        <p:spPr>
          <a:xfrm>
            <a:off x="1676400" y="4495800"/>
            <a:ext cx="1530419" cy="523220"/>
          </a:xfrm>
          <a:prstGeom prst="rect">
            <a:avLst/>
          </a:prstGeom>
          <a:noFill/>
        </p:spPr>
        <p:txBody>
          <a:bodyPr wrap="none" rtlCol="0">
            <a:spAutoFit/>
          </a:bodyPr>
          <a:lstStyle/>
          <a:p>
            <a:r>
              <a:rPr lang="en-US" sz="2800" dirty="0">
                <a:solidFill>
                  <a:schemeClr val="accent2">
                    <a:lumMod val="60000"/>
                    <a:lumOff val="40000"/>
                  </a:schemeClr>
                </a:solidFill>
              </a:rPr>
              <a:t>Hot Plate</a:t>
            </a:r>
          </a:p>
        </p:txBody>
      </p:sp>
      <p:cxnSp>
        <p:nvCxnSpPr>
          <p:cNvPr id="10" name="Straight Connector 9"/>
          <p:cNvCxnSpPr/>
          <p:nvPr/>
        </p:nvCxnSpPr>
        <p:spPr>
          <a:xfrm>
            <a:off x="1676400" y="50292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1981200"/>
            <a:ext cx="2202911" cy="523220"/>
          </a:xfrm>
          <a:prstGeom prst="rect">
            <a:avLst/>
          </a:prstGeom>
          <a:noFill/>
        </p:spPr>
        <p:txBody>
          <a:bodyPr wrap="none" rtlCol="0">
            <a:spAutoFit/>
          </a:bodyPr>
          <a:lstStyle/>
          <a:p>
            <a:r>
              <a:rPr lang="en-US" sz="2800" dirty="0">
                <a:solidFill>
                  <a:schemeClr val="accent2">
                    <a:lumMod val="60000"/>
                    <a:lumOff val="40000"/>
                  </a:schemeClr>
                </a:solidFill>
              </a:rPr>
              <a:t>Rocket Nozzle</a:t>
            </a:r>
          </a:p>
        </p:txBody>
      </p:sp>
      <p:cxnSp>
        <p:nvCxnSpPr>
          <p:cNvPr id="14" name="Straight Connector 13"/>
          <p:cNvCxnSpPr/>
          <p:nvPr/>
        </p:nvCxnSpPr>
        <p:spPr>
          <a:xfrm>
            <a:off x="1676400" y="25146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2895600"/>
            <a:ext cx="2518446" cy="523220"/>
          </a:xfrm>
          <a:prstGeom prst="rect">
            <a:avLst/>
          </a:prstGeom>
          <a:noFill/>
        </p:spPr>
        <p:txBody>
          <a:bodyPr wrap="none" rtlCol="0">
            <a:spAutoFit/>
          </a:bodyPr>
          <a:lstStyle/>
          <a:p>
            <a:r>
              <a:rPr lang="en-US" sz="2800" dirty="0">
                <a:solidFill>
                  <a:schemeClr val="accent2">
                    <a:lumMod val="60000"/>
                    <a:lumOff val="40000"/>
                  </a:schemeClr>
                </a:solidFill>
              </a:rPr>
              <a:t>Nuclear Reactor</a:t>
            </a:r>
          </a:p>
        </p:txBody>
      </p:sp>
      <p:cxnSp>
        <p:nvCxnSpPr>
          <p:cNvPr id="18" name="Straight Connector 17"/>
          <p:cNvCxnSpPr/>
          <p:nvPr/>
        </p:nvCxnSpPr>
        <p:spPr>
          <a:xfrm>
            <a:off x="1676400" y="34290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89598" y="1305580"/>
            <a:ext cx="2272802" cy="523220"/>
          </a:xfrm>
          <a:prstGeom prst="rect">
            <a:avLst/>
          </a:prstGeom>
          <a:noFill/>
        </p:spPr>
        <p:txBody>
          <a:bodyPr wrap="none" rtlCol="0">
            <a:spAutoFit/>
          </a:bodyPr>
          <a:lstStyle/>
          <a:p>
            <a:r>
              <a:rPr lang="en-US" sz="2800" dirty="0">
                <a:solidFill>
                  <a:schemeClr val="accent2">
                    <a:lumMod val="60000"/>
                    <a:lumOff val="40000"/>
                  </a:schemeClr>
                </a:solidFill>
              </a:rPr>
              <a:t>Surface of Sun</a:t>
            </a:r>
          </a:p>
        </p:txBody>
      </p:sp>
      <p:cxnSp>
        <p:nvCxnSpPr>
          <p:cNvPr id="20" name="Straight Connector 19"/>
          <p:cNvCxnSpPr/>
          <p:nvPr/>
        </p:nvCxnSpPr>
        <p:spPr>
          <a:xfrm>
            <a:off x="1676400" y="13716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8001000" y="3962400"/>
            <a:ext cx="152400" cy="152400"/>
          </a:xfrm>
          <a:prstGeom prst="diamond">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43005" y="4048780"/>
            <a:ext cx="919995" cy="523220"/>
          </a:xfrm>
          <a:prstGeom prst="rect">
            <a:avLst/>
          </a:prstGeom>
          <a:noFill/>
        </p:spPr>
        <p:txBody>
          <a:bodyPr wrap="none" rtlCol="0">
            <a:spAutoFit/>
          </a:bodyPr>
          <a:lstStyle/>
          <a:p>
            <a:r>
              <a:rPr lang="en-US" sz="2800" dirty="0">
                <a:solidFill>
                  <a:schemeClr val="accent2">
                    <a:lumMod val="60000"/>
                    <a:lumOff val="40000"/>
                  </a:schemeClr>
                </a:solidFill>
              </a:rPr>
              <a:t>Xeon</a:t>
            </a:r>
          </a:p>
        </p:txBody>
      </p:sp>
      <p:sp>
        <p:nvSpPr>
          <p:cNvPr id="2" name="TextBox 1"/>
          <p:cNvSpPr txBox="1"/>
          <p:nvPr/>
        </p:nvSpPr>
        <p:spPr>
          <a:xfrm>
            <a:off x="5562600" y="5715000"/>
            <a:ext cx="1208985" cy="523220"/>
          </a:xfrm>
          <a:prstGeom prst="rect">
            <a:avLst/>
          </a:prstGeom>
          <a:noFill/>
        </p:spPr>
        <p:txBody>
          <a:bodyPr wrap="none" rtlCol="0">
            <a:spAutoFit/>
          </a:bodyPr>
          <a:lstStyle/>
          <a:p>
            <a:r>
              <a:rPr lang="en-US" sz="2800" dirty="0">
                <a:solidFill>
                  <a:schemeClr val="accent2">
                    <a:lumMod val="60000"/>
                    <a:lumOff val="40000"/>
                  </a:schemeClr>
                </a:solidFill>
              </a:rPr>
              <a:t>180nm</a:t>
            </a:r>
          </a:p>
        </p:txBody>
      </p:sp>
      <p:cxnSp>
        <p:nvCxnSpPr>
          <p:cNvPr id="4" name="Straight Connector 3"/>
          <p:cNvCxnSpPr/>
          <p:nvPr/>
        </p:nvCxnSpPr>
        <p:spPr>
          <a:xfrm>
            <a:off x="5638800" y="4310390"/>
            <a:ext cx="0" cy="216661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24800" y="5748010"/>
            <a:ext cx="1026243" cy="523220"/>
          </a:xfrm>
          <a:prstGeom prst="rect">
            <a:avLst/>
          </a:prstGeom>
          <a:noFill/>
        </p:spPr>
        <p:txBody>
          <a:bodyPr wrap="none" rtlCol="0">
            <a:spAutoFit/>
          </a:bodyPr>
          <a:lstStyle/>
          <a:p>
            <a:r>
              <a:rPr lang="en-US" sz="2800" dirty="0">
                <a:solidFill>
                  <a:schemeClr val="accent2">
                    <a:lumMod val="60000"/>
                    <a:lumOff val="40000"/>
                  </a:schemeClr>
                </a:solidFill>
              </a:rPr>
              <a:t>32nm</a:t>
            </a:r>
          </a:p>
        </p:txBody>
      </p:sp>
      <p:cxnSp>
        <p:nvCxnSpPr>
          <p:cNvPr id="22" name="Straight Connector 21"/>
          <p:cNvCxnSpPr/>
          <p:nvPr/>
        </p:nvCxnSpPr>
        <p:spPr>
          <a:xfrm>
            <a:off x="8001000" y="2667000"/>
            <a:ext cx="0" cy="3843010"/>
          </a:xfrm>
          <a:prstGeom prst="line">
            <a:avLst/>
          </a:prstGeom>
          <a:ln w="38100">
            <a:solidFill>
              <a:srgbClr val="FFFF00"/>
            </a:solidFill>
            <a:headEnd type="oval"/>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663292" y="3846114"/>
            <a:ext cx="7137808" cy="2432821"/>
          </a:xfrm>
          <a:custGeom>
            <a:avLst/>
            <a:gdLst>
              <a:gd name="connsiteX0" fmla="*/ 298858 w 7137808"/>
              <a:gd name="connsiteY0" fmla="*/ 2326086 h 2432821"/>
              <a:gd name="connsiteX1" fmla="*/ 317908 w 7137808"/>
              <a:gd name="connsiteY1" fmla="*/ 2249886 h 2432821"/>
              <a:gd name="connsiteX2" fmla="*/ 3556408 w 7137808"/>
              <a:gd name="connsiteY2" fmla="*/ 630636 h 2432821"/>
              <a:gd name="connsiteX3" fmla="*/ 5251858 w 7137808"/>
              <a:gd name="connsiteY3" fmla="*/ 97236 h 2432821"/>
              <a:gd name="connsiteX4" fmla="*/ 7137808 w 7137808"/>
              <a:gd name="connsiteY4" fmla="*/ 1986 h 243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7808" h="2432821">
                <a:moveTo>
                  <a:pt x="298858" y="2326086"/>
                </a:moveTo>
                <a:cubicBezTo>
                  <a:pt x="36920" y="2429273"/>
                  <a:pt x="-225017" y="2532461"/>
                  <a:pt x="317908" y="2249886"/>
                </a:cubicBezTo>
                <a:cubicBezTo>
                  <a:pt x="860833" y="1967311"/>
                  <a:pt x="2734083" y="989411"/>
                  <a:pt x="3556408" y="630636"/>
                </a:cubicBezTo>
                <a:cubicBezTo>
                  <a:pt x="4378733" y="271861"/>
                  <a:pt x="4654958" y="202011"/>
                  <a:pt x="5251858" y="97236"/>
                </a:cubicBezTo>
                <a:cubicBezTo>
                  <a:pt x="5848758" y="-7539"/>
                  <a:pt x="6493283" y="-2777"/>
                  <a:pt x="7137808" y="198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圆角矩形标注 2"/>
          <p:cNvSpPr/>
          <p:nvPr/>
        </p:nvSpPr>
        <p:spPr>
          <a:xfrm>
            <a:off x="1769600" y="1381780"/>
            <a:ext cx="5334000" cy="1092105"/>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t>Intel </a:t>
            </a:r>
            <a:r>
              <a:rPr lang="en-US" altLang="zh-CN" sz="2800" dirty="0" err="1"/>
              <a:t>Westmere</a:t>
            </a:r>
            <a:r>
              <a:rPr lang="en-US" altLang="zh-CN" sz="2800" dirty="0"/>
              <a:t>: 32 nm = 0.032u, 130W / 240mm^2 = 54 W/cm^2</a:t>
            </a:r>
          </a:p>
        </p:txBody>
      </p:sp>
      <p:sp>
        <p:nvSpPr>
          <p:cNvPr id="23" name="Title 1">
            <a:extLst>
              <a:ext uri="{FF2B5EF4-FFF2-40B4-BE49-F238E27FC236}">
                <a16:creationId xmlns:a16="http://schemas.microsoft.com/office/drawing/2014/main" id="{577A5341-DF3F-4BA7-86F3-1311A8F7700C}"/>
              </a:ext>
            </a:extLst>
          </p:cNvPr>
          <p:cNvSpPr>
            <a:spLocks noGrp="1"/>
          </p:cNvSpPr>
          <p:nvPr>
            <p:ph type="title"/>
          </p:nvPr>
        </p:nvSpPr>
        <p:spPr>
          <a:xfrm>
            <a:off x="457200" y="55846"/>
            <a:ext cx="8229600" cy="812516"/>
          </a:xfrm>
        </p:spPr>
        <p:txBody>
          <a:bodyPr/>
          <a:lstStyle/>
          <a:p>
            <a:r>
              <a:rPr lang="zh-CN" altLang="en-US" sz="3600" dirty="0"/>
              <a:t>功耗问题与制冷散热</a:t>
            </a:r>
            <a:endParaRPr lang="en-US" sz="3600" dirty="0"/>
          </a:p>
        </p:txBody>
      </p:sp>
      <p:sp>
        <p:nvSpPr>
          <p:cNvPr id="24" name="灯片编号占位符 1"/>
          <p:cNvSpPr>
            <a:spLocks noGrp="1"/>
          </p:cNvSpPr>
          <p:nvPr>
            <p:ph type="sldNum" sz="quarter" idx="12"/>
          </p:nvPr>
        </p:nvSpPr>
        <p:spPr>
          <a:xfrm>
            <a:off x="8716710" y="6494463"/>
            <a:ext cx="427290" cy="211137"/>
          </a:xfrm>
        </p:spPr>
        <p:txBody>
          <a:bodyPr/>
          <a:lstStyle/>
          <a:p>
            <a:r>
              <a:rPr lang="en-US" altLang="en-US" sz="1200" dirty="0"/>
              <a:t>5</a:t>
            </a:r>
          </a:p>
        </p:txBody>
      </p:sp>
    </p:spTree>
    <p:extLst>
      <p:ext uri="{BB962C8B-B14F-4D97-AF65-F5344CB8AC3E}">
        <p14:creationId xmlns:p14="http://schemas.microsoft.com/office/powerpoint/2010/main" val="3819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2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0"/>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7" grpId="0"/>
      <p:bldP spid="19" grpId="0"/>
      <p:bldP spid="15" grpId="0" animBg="1"/>
      <p:bldP spid="16" grpId="0"/>
      <p:bldP spid="2" grpId="0"/>
      <p:bldP spid="21" grpId="0"/>
      <p:bldP spid="11"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2057400" y="3352800"/>
            <a:ext cx="1828800" cy="533400"/>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5" name="Rectangle 4"/>
          <p:cNvSpPr/>
          <p:nvPr>
            <p:custDataLst>
              <p:tags r:id="rId2"/>
            </p:custDataLst>
          </p:nvPr>
        </p:nvSpPr>
        <p:spPr>
          <a:xfrm>
            <a:off x="2057400" y="3886200"/>
            <a:ext cx="1828800" cy="533400"/>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6" name="TextBox 5"/>
          <p:cNvSpPr txBox="1"/>
          <p:nvPr>
            <p:custDataLst>
              <p:tags r:id="rId3"/>
            </p:custDataLst>
          </p:nvPr>
        </p:nvSpPr>
        <p:spPr>
          <a:xfrm>
            <a:off x="838200" y="3733800"/>
            <a:ext cx="1058303" cy="461665"/>
          </a:xfrm>
          <a:prstGeom prst="rect">
            <a:avLst/>
          </a:prstGeom>
          <a:noFill/>
        </p:spPr>
        <p:txBody>
          <a:bodyPr wrap="none" rtlCol="0">
            <a:spAutoFit/>
          </a:bodyPr>
          <a:lstStyle/>
          <a:p>
            <a:r>
              <a:rPr lang="en-US" sz="2400" dirty="0"/>
              <a:t>Power</a:t>
            </a:r>
          </a:p>
        </p:txBody>
      </p:sp>
      <p:sp>
        <p:nvSpPr>
          <p:cNvPr id="7" name="TextBox 6"/>
          <p:cNvSpPr txBox="1"/>
          <p:nvPr>
            <p:custDataLst>
              <p:tags r:id="rId4"/>
            </p:custDataLst>
          </p:nvPr>
        </p:nvSpPr>
        <p:spPr>
          <a:xfrm>
            <a:off x="3851187" y="3352800"/>
            <a:ext cx="766557" cy="461665"/>
          </a:xfrm>
          <a:prstGeom prst="rect">
            <a:avLst/>
          </a:prstGeom>
          <a:noFill/>
        </p:spPr>
        <p:txBody>
          <a:bodyPr wrap="none" rtlCol="0">
            <a:spAutoFit/>
          </a:bodyPr>
          <a:lstStyle/>
          <a:p>
            <a:r>
              <a:rPr lang="en-US" sz="2400" dirty="0"/>
              <a:t>1.0x</a:t>
            </a:r>
          </a:p>
        </p:txBody>
      </p:sp>
      <p:sp>
        <p:nvSpPr>
          <p:cNvPr id="8" name="TextBox 7"/>
          <p:cNvSpPr txBox="1"/>
          <p:nvPr>
            <p:custDataLst>
              <p:tags r:id="rId5"/>
            </p:custDataLst>
          </p:nvPr>
        </p:nvSpPr>
        <p:spPr>
          <a:xfrm>
            <a:off x="3851187" y="3886200"/>
            <a:ext cx="766557" cy="461665"/>
          </a:xfrm>
          <a:prstGeom prst="rect">
            <a:avLst/>
          </a:prstGeom>
          <a:noFill/>
        </p:spPr>
        <p:txBody>
          <a:bodyPr wrap="none" rtlCol="0">
            <a:spAutoFit/>
          </a:bodyPr>
          <a:lstStyle/>
          <a:p>
            <a:r>
              <a:rPr lang="en-US" sz="2400" dirty="0"/>
              <a:t>1.0x</a:t>
            </a:r>
          </a:p>
        </p:txBody>
      </p:sp>
      <p:sp>
        <p:nvSpPr>
          <p:cNvPr id="9" name="TextBox 8"/>
          <p:cNvSpPr txBox="1"/>
          <p:nvPr>
            <p:custDataLst>
              <p:tags r:id="rId6"/>
            </p:custDataLst>
          </p:nvPr>
        </p:nvSpPr>
        <p:spPr>
          <a:xfrm>
            <a:off x="0" y="3276600"/>
            <a:ext cx="1947969" cy="461665"/>
          </a:xfrm>
          <a:prstGeom prst="rect">
            <a:avLst/>
          </a:prstGeom>
          <a:noFill/>
        </p:spPr>
        <p:txBody>
          <a:bodyPr wrap="none" rtlCol="0">
            <a:spAutoFit/>
          </a:bodyPr>
          <a:lstStyle/>
          <a:p>
            <a:r>
              <a:rPr lang="en-US" sz="2400" dirty="0"/>
              <a:t>Performance</a:t>
            </a:r>
          </a:p>
        </p:txBody>
      </p:sp>
      <p:sp>
        <p:nvSpPr>
          <p:cNvPr id="10" name="TextBox 9"/>
          <p:cNvSpPr txBox="1"/>
          <p:nvPr>
            <p:custDataLst>
              <p:tags r:id="rId7"/>
            </p:custDataLst>
          </p:nvPr>
        </p:nvSpPr>
        <p:spPr>
          <a:xfrm>
            <a:off x="6096000" y="3657600"/>
            <a:ext cx="1813317" cy="461665"/>
          </a:xfrm>
          <a:prstGeom prst="rect">
            <a:avLst/>
          </a:prstGeom>
          <a:noFill/>
        </p:spPr>
        <p:txBody>
          <a:bodyPr wrap="none" rtlCol="0">
            <a:spAutoFit/>
          </a:bodyPr>
          <a:lstStyle/>
          <a:p>
            <a:r>
              <a:rPr lang="en-US" sz="2400" dirty="0"/>
              <a:t>Single-Core</a:t>
            </a:r>
          </a:p>
        </p:txBody>
      </p:sp>
      <p:sp>
        <p:nvSpPr>
          <p:cNvPr id="11" name="Rectangle 10"/>
          <p:cNvSpPr/>
          <p:nvPr>
            <p:custDataLst>
              <p:tags r:id="rId8"/>
            </p:custDataLst>
          </p:nvPr>
        </p:nvSpPr>
        <p:spPr>
          <a:xfrm>
            <a:off x="2057400" y="2057400"/>
            <a:ext cx="2194560" cy="533400"/>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13" name="TextBox 12"/>
          <p:cNvSpPr txBox="1"/>
          <p:nvPr>
            <p:custDataLst>
              <p:tags r:id="rId9"/>
            </p:custDataLst>
          </p:nvPr>
        </p:nvSpPr>
        <p:spPr>
          <a:xfrm>
            <a:off x="838200" y="2438400"/>
            <a:ext cx="1058303" cy="461665"/>
          </a:xfrm>
          <a:prstGeom prst="rect">
            <a:avLst/>
          </a:prstGeom>
          <a:noFill/>
        </p:spPr>
        <p:txBody>
          <a:bodyPr wrap="none" rtlCol="0">
            <a:spAutoFit/>
          </a:bodyPr>
          <a:lstStyle/>
          <a:p>
            <a:r>
              <a:rPr lang="en-US" sz="2400" dirty="0"/>
              <a:t>Power</a:t>
            </a:r>
          </a:p>
        </p:txBody>
      </p:sp>
      <p:sp>
        <p:nvSpPr>
          <p:cNvPr id="14" name="TextBox 13"/>
          <p:cNvSpPr txBox="1"/>
          <p:nvPr>
            <p:custDataLst>
              <p:tags r:id="rId10"/>
            </p:custDataLst>
          </p:nvPr>
        </p:nvSpPr>
        <p:spPr>
          <a:xfrm>
            <a:off x="4232187" y="2057400"/>
            <a:ext cx="766557" cy="461665"/>
          </a:xfrm>
          <a:prstGeom prst="rect">
            <a:avLst/>
          </a:prstGeom>
          <a:noFill/>
        </p:spPr>
        <p:txBody>
          <a:bodyPr wrap="none" rtlCol="0">
            <a:spAutoFit/>
          </a:bodyPr>
          <a:lstStyle/>
          <a:p>
            <a:r>
              <a:rPr lang="en-US" sz="2400" dirty="0"/>
              <a:t>1.2x</a:t>
            </a:r>
          </a:p>
        </p:txBody>
      </p:sp>
      <p:sp>
        <p:nvSpPr>
          <p:cNvPr id="15" name="TextBox 14"/>
          <p:cNvSpPr txBox="1"/>
          <p:nvPr>
            <p:custDataLst>
              <p:tags r:id="rId11"/>
            </p:custDataLst>
          </p:nvPr>
        </p:nvSpPr>
        <p:spPr>
          <a:xfrm>
            <a:off x="5222787" y="2590800"/>
            <a:ext cx="766557" cy="461665"/>
          </a:xfrm>
          <a:prstGeom prst="rect">
            <a:avLst/>
          </a:prstGeom>
          <a:noFill/>
        </p:spPr>
        <p:txBody>
          <a:bodyPr wrap="none" rtlCol="0">
            <a:spAutoFit/>
          </a:bodyPr>
          <a:lstStyle/>
          <a:p>
            <a:r>
              <a:rPr lang="en-US" sz="2400" dirty="0"/>
              <a:t>1.7x</a:t>
            </a:r>
          </a:p>
        </p:txBody>
      </p:sp>
      <p:sp>
        <p:nvSpPr>
          <p:cNvPr id="16" name="TextBox 15"/>
          <p:cNvSpPr txBox="1"/>
          <p:nvPr>
            <p:custDataLst>
              <p:tags r:id="rId12"/>
            </p:custDataLst>
          </p:nvPr>
        </p:nvSpPr>
        <p:spPr>
          <a:xfrm>
            <a:off x="0" y="1981200"/>
            <a:ext cx="1947969" cy="461665"/>
          </a:xfrm>
          <a:prstGeom prst="rect">
            <a:avLst/>
          </a:prstGeom>
          <a:noFill/>
        </p:spPr>
        <p:txBody>
          <a:bodyPr wrap="none" rtlCol="0">
            <a:spAutoFit/>
          </a:bodyPr>
          <a:lstStyle/>
          <a:p>
            <a:r>
              <a:rPr lang="en-US" sz="2400" dirty="0"/>
              <a:t>Performance</a:t>
            </a:r>
          </a:p>
        </p:txBody>
      </p:sp>
      <p:sp>
        <p:nvSpPr>
          <p:cNvPr id="17" name="TextBox 16"/>
          <p:cNvSpPr txBox="1"/>
          <p:nvPr>
            <p:custDataLst>
              <p:tags r:id="rId13"/>
            </p:custDataLst>
          </p:nvPr>
        </p:nvSpPr>
        <p:spPr>
          <a:xfrm>
            <a:off x="6059618" y="2093893"/>
            <a:ext cx="2914580" cy="830997"/>
          </a:xfrm>
          <a:prstGeom prst="rect">
            <a:avLst/>
          </a:prstGeom>
          <a:noFill/>
        </p:spPr>
        <p:txBody>
          <a:bodyPr wrap="none" rtlCol="0">
            <a:spAutoFit/>
          </a:bodyPr>
          <a:lstStyle/>
          <a:p>
            <a:r>
              <a:rPr lang="en-US" sz="2400" dirty="0"/>
              <a:t>Single-Core</a:t>
            </a:r>
            <a:br>
              <a:rPr lang="en-US" sz="2400" dirty="0"/>
            </a:br>
            <a:r>
              <a:rPr lang="en-US" sz="2400" b="1" dirty="0" err="1"/>
              <a:t>Overclocked</a:t>
            </a:r>
            <a:r>
              <a:rPr lang="en-US" sz="2400" dirty="0"/>
              <a:t> +20%</a:t>
            </a:r>
          </a:p>
        </p:txBody>
      </p:sp>
      <p:sp>
        <p:nvSpPr>
          <p:cNvPr id="19" name="Rectangle 18"/>
          <p:cNvSpPr/>
          <p:nvPr>
            <p:custDataLst>
              <p:tags r:id="rId14"/>
            </p:custDataLst>
          </p:nvPr>
        </p:nvSpPr>
        <p:spPr>
          <a:xfrm>
            <a:off x="2057400" y="2590800"/>
            <a:ext cx="3200400" cy="533400"/>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20" name="Rectangle 19"/>
          <p:cNvSpPr/>
          <p:nvPr>
            <p:custDataLst>
              <p:tags r:id="rId15"/>
            </p:custDataLst>
          </p:nvPr>
        </p:nvSpPr>
        <p:spPr>
          <a:xfrm>
            <a:off x="2057400" y="4648200"/>
            <a:ext cx="1463040" cy="533400"/>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21" name="Rectangle 20"/>
          <p:cNvSpPr/>
          <p:nvPr>
            <p:custDataLst>
              <p:tags r:id="rId16"/>
            </p:custDataLst>
          </p:nvPr>
        </p:nvSpPr>
        <p:spPr>
          <a:xfrm>
            <a:off x="2057400" y="5181600"/>
            <a:ext cx="914400" cy="533400"/>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22" name="TextBox 21"/>
          <p:cNvSpPr txBox="1"/>
          <p:nvPr>
            <p:custDataLst>
              <p:tags r:id="rId17"/>
            </p:custDataLst>
          </p:nvPr>
        </p:nvSpPr>
        <p:spPr>
          <a:xfrm>
            <a:off x="838200" y="5029200"/>
            <a:ext cx="1058303" cy="461665"/>
          </a:xfrm>
          <a:prstGeom prst="rect">
            <a:avLst/>
          </a:prstGeom>
          <a:noFill/>
        </p:spPr>
        <p:txBody>
          <a:bodyPr wrap="none" rtlCol="0">
            <a:spAutoFit/>
          </a:bodyPr>
          <a:lstStyle/>
          <a:p>
            <a:r>
              <a:rPr lang="en-US" sz="2400" dirty="0"/>
              <a:t>Power</a:t>
            </a:r>
          </a:p>
        </p:txBody>
      </p:sp>
      <p:sp>
        <p:nvSpPr>
          <p:cNvPr id="23" name="TextBox 22"/>
          <p:cNvSpPr txBox="1"/>
          <p:nvPr>
            <p:custDataLst>
              <p:tags r:id="rId18"/>
            </p:custDataLst>
          </p:nvPr>
        </p:nvSpPr>
        <p:spPr>
          <a:xfrm>
            <a:off x="3505200" y="4648200"/>
            <a:ext cx="766557" cy="461665"/>
          </a:xfrm>
          <a:prstGeom prst="rect">
            <a:avLst/>
          </a:prstGeom>
          <a:noFill/>
        </p:spPr>
        <p:txBody>
          <a:bodyPr wrap="none" rtlCol="0">
            <a:spAutoFit/>
          </a:bodyPr>
          <a:lstStyle/>
          <a:p>
            <a:r>
              <a:rPr lang="en-US" sz="2400" dirty="0"/>
              <a:t>0.8x</a:t>
            </a:r>
          </a:p>
        </p:txBody>
      </p:sp>
      <p:sp>
        <p:nvSpPr>
          <p:cNvPr id="24" name="TextBox 23"/>
          <p:cNvSpPr txBox="1"/>
          <p:nvPr>
            <p:custDataLst>
              <p:tags r:id="rId19"/>
            </p:custDataLst>
          </p:nvPr>
        </p:nvSpPr>
        <p:spPr>
          <a:xfrm>
            <a:off x="2936787" y="5181600"/>
            <a:ext cx="938077" cy="461665"/>
          </a:xfrm>
          <a:prstGeom prst="rect">
            <a:avLst/>
          </a:prstGeom>
          <a:noFill/>
        </p:spPr>
        <p:txBody>
          <a:bodyPr wrap="none" rtlCol="0">
            <a:spAutoFit/>
          </a:bodyPr>
          <a:lstStyle/>
          <a:p>
            <a:r>
              <a:rPr lang="en-US" sz="2400" dirty="0"/>
              <a:t>0.51x</a:t>
            </a:r>
          </a:p>
        </p:txBody>
      </p:sp>
      <p:sp>
        <p:nvSpPr>
          <p:cNvPr id="25" name="TextBox 24"/>
          <p:cNvSpPr txBox="1"/>
          <p:nvPr>
            <p:custDataLst>
              <p:tags r:id="rId20"/>
            </p:custDataLst>
          </p:nvPr>
        </p:nvSpPr>
        <p:spPr>
          <a:xfrm>
            <a:off x="0" y="4572000"/>
            <a:ext cx="1947969" cy="461665"/>
          </a:xfrm>
          <a:prstGeom prst="rect">
            <a:avLst/>
          </a:prstGeom>
          <a:noFill/>
        </p:spPr>
        <p:txBody>
          <a:bodyPr wrap="none" rtlCol="0">
            <a:spAutoFit/>
          </a:bodyPr>
          <a:lstStyle/>
          <a:p>
            <a:r>
              <a:rPr lang="en-US" sz="2400" dirty="0"/>
              <a:t>Performance</a:t>
            </a:r>
          </a:p>
        </p:txBody>
      </p:sp>
      <p:sp>
        <p:nvSpPr>
          <p:cNvPr id="26" name="TextBox 25"/>
          <p:cNvSpPr txBox="1"/>
          <p:nvPr>
            <p:custDataLst>
              <p:tags r:id="rId21"/>
            </p:custDataLst>
          </p:nvPr>
        </p:nvSpPr>
        <p:spPr>
          <a:xfrm>
            <a:off x="5943600" y="4724400"/>
            <a:ext cx="2874505" cy="830997"/>
          </a:xfrm>
          <a:prstGeom prst="rect">
            <a:avLst/>
          </a:prstGeom>
          <a:solidFill>
            <a:schemeClr val="bg2"/>
          </a:solidFill>
        </p:spPr>
        <p:txBody>
          <a:bodyPr wrap="none" rtlCol="0">
            <a:spAutoFit/>
          </a:bodyPr>
          <a:lstStyle/>
          <a:p>
            <a:r>
              <a:rPr lang="en-US" sz="2400" dirty="0"/>
              <a:t>Single-Core</a:t>
            </a:r>
          </a:p>
          <a:p>
            <a:r>
              <a:rPr lang="en-US" sz="2400" dirty="0" err="1"/>
              <a:t>Underclocked</a:t>
            </a:r>
            <a:r>
              <a:rPr lang="en-US" sz="2400" dirty="0"/>
              <a:t> -20%</a:t>
            </a:r>
          </a:p>
        </p:txBody>
      </p:sp>
      <p:sp>
        <p:nvSpPr>
          <p:cNvPr id="29" name="Rectangle 28"/>
          <p:cNvSpPr/>
          <p:nvPr>
            <p:custDataLst>
              <p:tags r:id="rId22"/>
            </p:custDataLst>
          </p:nvPr>
        </p:nvSpPr>
        <p:spPr>
          <a:xfrm>
            <a:off x="3505200" y="4648200"/>
            <a:ext cx="1463040" cy="533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2400" dirty="0">
              <a:solidFill>
                <a:schemeClr val="tx1"/>
              </a:solidFill>
            </a:endParaRPr>
          </a:p>
        </p:txBody>
      </p:sp>
      <p:sp>
        <p:nvSpPr>
          <p:cNvPr id="30" name="Rectangle 29"/>
          <p:cNvSpPr/>
          <p:nvPr>
            <p:custDataLst>
              <p:tags r:id="rId23"/>
            </p:custDataLst>
          </p:nvPr>
        </p:nvSpPr>
        <p:spPr>
          <a:xfrm>
            <a:off x="2971800" y="5181600"/>
            <a:ext cx="914400" cy="533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31" name="TextBox 30"/>
          <p:cNvSpPr txBox="1"/>
          <p:nvPr>
            <p:custDataLst>
              <p:tags r:id="rId24"/>
            </p:custDataLst>
          </p:nvPr>
        </p:nvSpPr>
        <p:spPr>
          <a:xfrm>
            <a:off x="4953000" y="4648200"/>
            <a:ext cx="766557" cy="461665"/>
          </a:xfrm>
          <a:prstGeom prst="rect">
            <a:avLst/>
          </a:prstGeom>
          <a:noFill/>
        </p:spPr>
        <p:txBody>
          <a:bodyPr wrap="none" rtlCol="0">
            <a:spAutoFit/>
          </a:bodyPr>
          <a:lstStyle/>
          <a:p>
            <a:r>
              <a:rPr lang="en-US" sz="2400" dirty="0"/>
              <a:t>1.6x</a:t>
            </a:r>
          </a:p>
        </p:txBody>
      </p:sp>
      <p:sp>
        <p:nvSpPr>
          <p:cNvPr id="32" name="TextBox 31"/>
          <p:cNvSpPr txBox="1"/>
          <p:nvPr>
            <p:custDataLst>
              <p:tags r:id="rId25"/>
            </p:custDataLst>
          </p:nvPr>
        </p:nvSpPr>
        <p:spPr>
          <a:xfrm>
            <a:off x="3886200" y="5181600"/>
            <a:ext cx="938077" cy="461665"/>
          </a:xfrm>
          <a:prstGeom prst="rect">
            <a:avLst/>
          </a:prstGeom>
          <a:noFill/>
        </p:spPr>
        <p:txBody>
          <a:bodyPr wrap="none" rtlCol="0">
            <a:spAutoFit/>
          </a:bodyPr>
          <a:lstStyle/>
          <a:p>
            <a:r>
              <a:rPr lang="en-US" sz="2400" dirty="0"/>
              <a:t>1.02x</a:t>
            </a:r>
          </a:p>
        </p:txBody>
      </p:sp>
      <p:sp>
        <p:nvSpPr>
          <p:cNvPr id="33" name="TextBox 32"/>
          <p:cNvSpPr txBox="1"/>
          <p:nvPr>
            <p:custDataLst>
              <p:tags r:id="rId26"/>
            </p:custDataLst>
          </p:nvPr>
        </p:nvSpPr>
        <p:spPr>
          <a:xfrm>
            <a:off x="5943600" y="4724400"/>
            <a:ext cx="3025187" cy="830997"/>
          </a:xfrm>
          <a:prstGeom prst="rect">
            <a:avLst/>
          </a:prstGeom>
          <a:solidFill>
            <a:schemeClr val="bg2"/>
          </a:solidFill>
        </p:spPr>
        <p:txBody>
          <a:bodyPr wrap="none" rtlCol="0">
            <a:spAutoFit/>
          </a:bodyPr>
          <a:lstStyle/>
          <a:p>
            <a:r>
              <a:rPr lang="en-US" sz="2400" dirty="0"/>
              <a:t>Dual-Core</a:t>
            </a:r>
          </a:p>
          <a:p>
            <a:r>
              <a:rPr lang="en-US" sz="2400" b="1" dirty="0" err="1"/>
              <a:t>Underclocked</a:t>
            </a:r>
            <a:r>
              <a:rPr lang="en-US" sz="2400" dirty="0"/>
              <a:t> -20%</a:t>
            </a:r>
          </a:p>
        </p:txBody>
      </p:sp>
      <p:sp>
        <p:nvSpPr>
          <p:cNvPr id="34" name="Title 1">
            <a:extLst>
              <a:ext uri="{FF2B5EF4-FFF2-40B4-BE49-F238E27FC236}">
                <a16:creationId xmlns:a16="http://schemas.microsoft.com/office/drawing/2014/main" id="{DD87BAB2-6D6D-4A80-A553-1B9FA858CB8B}"/>
              </a:ext>
            </a:extLst>
          </p:cNvPr>
          <p:cNvSpPr>
            <a:spLocks noGrp="1"/>
          </p:cNvSpPr>
          <p:nvPr>
            <p:ph type="title"/>
          </p:nvPr>
        </p:nvSpPr>
        <p:spPr>
          <a:xfrm>
            <a:off x="457200" y="274638"/>
            <a:ext cx="8229600" cy="720427"/>
          </a:xfrm>
        </p:spPr>
        <p:txBody>
          <a:bodyPr/>
          <a:lstStyle/>
          <a:p>
            <a:r>
              <a:rPr lang="zh-CN" altLang="en-US" sz="3600" dirty="0"/>
              <a:t>多核处理器的合理性</a:t>
            </a:r>
            <a:endParaRPr lang="en-US" sz="3600" dirty="0"/>
          </a:p>
        </p:txBody>
      </p:sp>
      <p:sp>
        <p:nvSpPr>
          <p:cNvPr id="35" name="灯片编号占位符 1"/>
          <p:cNvSpPr>
            <a:spLocks noGrp="1"/>
          </p:cNvSpPr>
          <p:nvPr>
            <p:ph type="sldNum" sz="quarter" idx="12"/>
          </p:nvPr>
        </p:nvSpPr>
        <p:spPr>
          <a:xfrm>
            <a:off x="8716710" y="6494463"/>
            <a:ext cx="427290" cy="211137"/>
          </a:xfrm>
        </p:spPr>
        <p:txBody>
          <a:bodyPr/>
          <a:lstStyle/>
          <a:p>
            <a:r>
              <a:rPr lang="en-US" altLang="en-US" sz="1200" dirty="0"/>
              <a:t>6</a:t>
            </a:r>
          </a:p>
        </p:txBody>
      </p:sp>
    </p:spTree>
    <p:extLst>
      <p:ext uri="{BB962C8B-B14F-4D97-AF65-F5344CB8AC3E}">
        <p14:creationId xmlns:p14="http://schemas.microsoft.com/office/powerpoint/2010/main" val="72897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15" grpId="0"/>
      <p:bldP spid="16" grpId="0"/>
      <p:bldP spid="17" grpId="0"/>
      <p:bldP spid="19" grpId="0" animBg="1"/>
      <p:bldP spid="20" grpId="0" animBg="1"/>
      <p:bldP spid="21" grpId="0" animBg="1"/>
      <p:bldP spid="22" grpId="0"/>
      <p:bldP spid="23" grpId="0"/>
      <p:bldP spid="24" grpId="0"/>
      <p:bldP spid="25" grpId="0"/>
      <p:bldP spid="26" grpId="0" animBg="1"/>
      <p:bldP spid="29" grpId="0" animBg="1"/>
      <p:bldP spid="30" grpId="0" animBg="1"/>
      <p:bldP spid="31" grpId="0"/>
      <p:bldP spid="32" grpId="0"/>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8387" name="Rectangle 3"/>
          <p:cNvSpPr>
            <a:spLocks noGrp="1" noChangeArrowheads="1"/>
          </p:cNvSpPr>
          <p:nvPr>
            <p:ph type="body" idx="1"/>
            <p:custDataLst>
              <p:tags r:id="rId1"/>
            </p:custDataLst>
          </p:nvPr>
        </p:nvSpPr>
        <p:spPr>
          <a:xfrm>
            <a:off x="457200" y="1143000"/>
            <a:ext cx="8229600" cy="4983163"/>
          </a:xfrm>
        </p:spPr>
        <p:txBody>
          <a:bodyPr/>
          <a:lstStyle/>
          <a:p>
            <a:r>
              <a:rPr lang="en-US" sz="2800" dirty="0"/>
              <a:t>AMD Barcelona Quad-Core: 4 </a:t>
            </a:r>
            <a:r>
              <a:rPr lang="zh-CN" altLang="en-US" sz="2800" dirty="0"/>
              <a:t>核处理器</a:t>
            </a:r>
            <a:endParaRPr lang="en-US" sz="2800" dirty="0"/>
          </a:p>
        </p:txBody>
      </p:sp>
      <p:pic>
        <p:nvPicPr>
          <p:cNvPr id="7" name="Picture 4" descr="f01-09-P374493"/>
          <p:cNvPicPr>
            <a:picLocks noChangeAspect="1" noChangeArrowheads="1"/>
          </p:cNvPicPr>
          <p:nvPr>
            <p:custDataLst>
              <p:tags r:id="rId2"/>
            </p:custDataLst>
          </p:nvPr>
        </p:nvPicPr>
        <p:blipFill>
          <a:blip r:embed="rId6" cstate="print"/>
          <a:srcRect/>
          <a:stretch>
            <a:fillRect/>
          </a:stretch>
        </p:blipFill>
        <p:spPr bwMode="auto">
          <a:xfrm>
            <a:off x="156245" y="2057401"/>
            <a:ext cx="8907709" cy="4034442"/>
          </a:xfrm>
          <a:prstGeom prst="rect">
            <a:avLst/>
          </a:prstGeom>
          <a:solidFill>
            <a:schemeClr val="bg1"/>
          </a:solidFill>
        </p:spPr>
      </p:pic>
      <p:sp>
        <p:nvSpPr>
          <p:cNvPr id="8" name="Rectangle 7"/>
          <p:cNvSpPr/>
          <p:nvPr>
            <p:custDataLst>
              <p:tags r:id="rId3"/>
            </p:custDataLst>
          </p:nvPr>
        </p:nvSpPr>
        <p:spPr>
          <a:xfrm>
            <a:off x="4458092" y="2057400"/>
            <a:ext cx="304800" cy="4150821"/>
          </a:xfrm>
          <a:prstGeom prst="rect">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743200" y="20934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38200" y="20934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43200" y="40746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8200" y="40746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698264AF-8EB6-4613-8F00-1D1C5F5F5128}"/>
              </a:ext>
            </a:extLst>
          </p:cNvPr>
          <p:cNvSpPr>
            <a:spLocks noGrp="1"/>
          </p:cNvSpPr>
          <p:nvPr>
            <p:ph type="title"/>
          </p:nvPr>
        </p:nvSpPr>
        <p:spPr>
          <a:xfrm>
            <a:off x="457200" y="274638"/>
            <a:ext cx="8229600" cy="715962"/>
          </a:xfrm>
        </p:spPr>
        <p:txBody>
          <a:bodyPr/>
          <a:lstStyle/>
          <a:p>
            <a:r>
              <a:rPr lang="zh-CN" altLang="en-US" dirty="0"/>
              <a:t>多核处理器内部</a:t>
            </a:r>
            <a:endParaRPr lang="en-US"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7</a:t>
            </a:fld>
            <a:endParaRPr lang="en-US" altLang="en-US"/>
          </a:p>
        </p:txBody>
      </p:sp>
    </p:spTree>
    <p:extLst>
      <p:ext uri="{BB962C8B-B14F-4D97-AF65-F5344CB8AC3E}">
        <p14:creationId xmlns:p14="http://schemas.microsoft.com/office/powerpoint/2010/main" val="2384761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1981200"/>
            <a:ext cx="8017164" cy="4267200"/>
          </a:xfrm>
          <a:prstGeom prst="rect">
            <a:avLst/>
          </a:prstGeom>
          <a:noFill/>
          <a:ln w="9525">
            <a:noFill/>
            <a:miter lim="800000"/>
            <a:headEnd/>
            <a:tailEnd/>
          </a:ln>
        </p:spPr>
      </p:pic>
      <p:sp>
        <p:nvSpPr>
          <p:cNvPr id="3" name="Content Placeholder 2"/>
          <p:cNvSpPr>
            <a:spLocks noGrp="1"/>
          </p:cNvSpPr>
          <p:nvPr>
            <p:ph idx="1"/>
          </p:nvPr>
        </p:nvSpPr>
        <p:spPr>
          <a:xfrm>
            <a:off x="457200" y="1143000"/>
            <a:ext cx="8458200" cy="5257800"/>
          </a:xfrm>
        </p:spPr>
        <p:txBody>
          <a:bodyPr/>
          <a:lstStyle/>
          <a:p>
            <a:r>
              <a:rPr lang="en-US" sz="2800" dirty="0"/>
              <a:t>Intel Nehalem Hex-Core</a:t>
            </a:r>
          </a:p>
        </p:txBody>
      </p:sp>
      <p:pic>
        <p:nvPicPr>
          <p:cNvPr id="2052" name="Picture 4"/>
          <p:cNvPicPr>
            <a:picLocks noChangeAspect="1" noChangeArrowheads="1"/>
          </p:cNvPicPr>
          <p:nvPr/>
        </p:nvPicPr>
        <p:blipFill>
          <a:blip r:embed="rId4" cstate="print"/>
          <a:srcRect/>
          <a:stretch>
            <a:fillRect/>
          </a:stretch>
        </p:blipFill>
        <p:spPr bwMode="auto">
          <a:xfrm>
            <a:off x="1676401" y="2819400"/>
            <a:ext cx="6079108" cy="3077454"/>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86EF48A2-8F17-432C-90D5-96A27FF65EC8}"/>
              </a:ext>
            </a:extLst>
          </p:cNvPr>
          <p:cNvSpPr>
            <a:spLocks noGrp="1"/>
          </p:cNvSpPr>
          <p:nvPr>
            <p:ph type="title"/>
          </p:nvPr>
        </p:nvSpPr>
        <p:spPr>
          <a:xfrm>
            <a:off x="457200" y="274638"/>
            <a:ext cx="8229600" cy="715962"/>
          </a:xfrm>
        </p:spPr>
        <p:txBody>
          <a:bodyPr/>
          <a:lstStyle/>
          <a:p>
            <a:r>
              <a:rPr lang="zh-CN" altLang="en-US" dirty="0"/>
              <a:t>多核处理器内部</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8</a:t>
            </a:fld>
            <a:endParaRPr lang="en-US" altLang="en-US"/>
          </a:p>
        </p:txBody>
      </p:sp>
    </p:spTree>
    <p:extLst>
      <p:ext uri="{BB962C8B-B14F-4D97-AF65-F5344CB8AC3E}">
        <p14:creationId xmlns:p14="http://schemas.microsoft.com/office/powerpoint/2010/main" val="353940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4830763"/>
          </a:xfrm>
        </p:spPr>
        <p:txBody>
          <a:bodyPr/>
          <a:lstStyle/>
          <a:p>
            <a:pPr>
              <a:spcBef>
                <a:spcPts val="600"/>
              </a:spcBef>
              <a:spcAft>
                <a:spcPts val="600"/>
              </a:spcAft>
            </a:pPr>
            <a:r>
              <a:rPr lang="zh-CN" altLang="en-US" sz="2800" dirty="0">
                <a:solidFill>
                  <a:schemeClr val="tx1">
                    <a:lumMod val="95000"/>
                    <a:lumOff val="5000"/>
                  </a:schemeClr>
                </a:solidFill>
                <a:hlinkClick r:id="rId3"/>
              </a:rPr>
              <a:t>同时多线程</a:t>
            </a:r>
            <a:r>
              <a:rPr lang="zh-CN" altLang="en-US" sz="2800" dirty="0">
                <a:solidFill>
                  <a:schemeClr val="tx1">
                    <a:lumMod val="95000"/>
                    <a:lumOff val="5000"/>
                  </a:schemeClr>
                </a:solidFill>
              </a:rPr>
              <a:t>的概念首先由</a:t>
            </a:r>
            <a:r>
              <a:rPr lang="zh-CN" altLang="en-US" sz="2800" dirty="0">
                <a:solidFill>
                  <a:schemeClr val="tx1">
                    <a:lumMod val="95000"/>
                    <a:lumOff val="5000"/>
                  </a:schemeClr>
                </a:solidFill>
                <a:hlinkClick r:id="rId4"/>
              </a:rPr>
              <a:t>学术界</a:t>
            </a:r>
            <a:r>
              <a:rPr lang="zh-CN" altLang="en-US" sz="2800" dirty="0">
                <a:solidFill>
                  <a:schemeClr val="tx1">
                    <a:lumMod val="95000"/>
                    <a:lumOff val="5000"/>
                  </a:schemeClr>
                </a:solidFill>
              </a:rPr>
              <a:t>提出</a:t>
            </a:r>
            <a:r>
              <a:rPr lang="en-US" altLang="zh-CN" sz="2800" dirty="0">
                <a:solidFill>
                  <a:schemeClr val="tx1">
                    <a:lumMod val="95000"/>
                    <a:lumOff val="5000"/>
                  </a:schemeClr>
                </a:solidFill>
              </a:rPr>
              <a:t>?</a:t>
            </a:r>
            <a:endParaRPr lang="en-US" sz="2800" dirty="0">
              <a:solidFill>
                <a:schemeClr val="tx1">
                  <a:lumMod val="95000"/>
                  <a:lumOff val="5000"/>
                </a:schemeClr>
              </a:solidFill>
            </a:endParaRPr>
          </a:p>
          <a:p>
            <a:pPr>
              <a:spcBef>
                <a:spcPts val="600"/>
              </a:spcBef>
              <a:spcAft>
                <a:spcPts val="600"/>
              </a:spcAft>
            </a:pPr>
            <a:endParaRPr lang="en-US" dirty="0">
              <a:solidFill>
                <a:srgbClr val="00F6FF"/>
              </a:solidFill>
            </a:endParaRPr>
          </a:p>
          <a:p>
            <a:pPr marL="0" indent="0">
              <a:spcBef>
                <a:spcPts val="600"/>
              </a:spcBef>
              <a:spcAft>
                <a:spcPts val="600"/>
              </a:spcAft>
              <a:buNone/>
            </a:pPr>
            <a:endParaRPr lang="en-US" dirty="0">
              <a:solidFill>
                <a:srgbClr val="00F6FF"/>
              </a:solidFill>
            </a:endParaRPr>
          </a:p>
          <a:p>
            <a:pPr>
              <a:spcBef>
                <a:spcPts val="600"/>
              </a:spcBef>
              <a:spcAft>
                <a:spcPts val="600"/>
              </a:spcAft>
            </a:pPr>
            <a:r>
              <a:rPr lang="en-US" sz="2800" dirty="0">
                <a:solidFill>
                  <a:schemeClr val="tx1">
                    <a:lumMod val="95000"/>
                    <a:lumOff val="5000"/>
                  </a:schemeClr>
                </a:solidFill>
                <a:hlinkClick r:id="rId5"/>
              </a:rPr>
              <a:t>Hyperthreading</a:t>
            </a:r>
            <a:r>
              <a:rPr lang="en-US" sz="2800" dirty="0"/>
              <a:t> (</a:t>
            </a:r>
            <a:r>
              <a:rPr lang="en-US" altLang="zh-CN" sz="2800" dirty="0"/>
              <a:t>Intel</a:t>
            </a:r>
            <a:r>
              <a:rPr lang="zh-CN" altLang="en-US" sz="2800" dirty="0"/>
              <a:t>的说法</a:t>
            </a:r>
            <a:r>
              <a:rPr lang="en-US" sz="2800" dirty="0"/>
              <a:t>)</a:t>
            </a:r>
          </a:p>
          <a:p>
            <a:pPr lvl="1">
              <a:spcBef>
                <a:spcPts val="600"/>
              </a:spcBef>
              <a:spcAft>
                <a:spcPts val="600"/>
              </a:spcAft>
            </a:pPr>
            <a:r>
              <a:rPr lang="zh-CN" altLang="en-US" sz="2400" dirty="0"/>
              <a:t>让物理上单个核看起来像多个物理核</a:t>
            </a:r>
            <a:endParaRPr lang="en-US" sz="2400" dirty="0"/>
          </a:p>
          <a:p>
            <a:pPr>
              <a:spcBef>
                <a:spcPts val="600"/>
              </a:spcBef>
              <a:spcAft>
                <a:spcPts val="600"/>
              </a:spcAft>
            </a:pPr>
            <a:r>
              <a:rPr lang="zh-CN" altLang="en-US" sz="2800" dirty="0"/>
              <a:t>当发生暂停事件时，在多个</a:t>
            </a:r>
            <a:r>
              <a:rPr lang="zh-CN" altLang="en-US" sz="2800" dirty="0">
                <a:solidFill>
                  <a:srgbClr val="FF0000"/>
                </a:solidFill>
              </a:rPr>
              <a:t>硬件线程</a:t>
            </a:r>
            <a:r>
              <a:rPr lang="zh-CN" altLang="en-US" sz="2800" dirty="0"/>
              <a:t>间切换</a:t>
            </a:r>
            <a:endParaRPr lang="en-US" sz="2800" dirty="0"/>
          </a:p>
          <a:p>
            <a:pPr lvl="1">
              <a:spcBef>
                <a:spcPts val="600"/>
              </a:spcBef>
              <a:spcAft>
                <a:spcPts val="600"/>
              </a:spcAft>
            </a:pPr>
            <a:r>
              <a:rPr lang="zh-CN" altLang="en-US" sz="2400" dirty="0"/>
              <a:t>细粒度 和 粗粒度的问题</a:t>
            </a:r>
            <a:endParaRPr lang="en-US" altLang="zh-CN" sz="2400" dirty="0"/>
          </a:p>
          <a:p>
            <a:pPr lvl="1">
              <a:spcBef>
                <a:spcPts val="600"/>
              </a:spcBef>
              <a:spcAft>
                <a:spcPts val="600"/>
              </a:spcAft>
            </a:pPr>
            <a:r>
              <a:rPr lang="zh-CN" altLang="en-US" dirty="0"/>
              <a:t>普通的多线程，是粗粒度的切换</a:t>
            </a:r>
            <a:endParaRPr lang="en-US" altLang="zh-CN" dirty="0"/>
          </a:p>
          <a:p>
            <a:pPr lvl="1">
              <a:spcBef>
                <a:spcPts val="600"/>
              </a:spcBef>
              <a:spcAft>
                <a:spcPts val="600"/>
              </a:spcAft>
            </a:pPr>
            <a:r>
              <a:rPr lang="en-US" altLang="zh-CN" sz="2400" dirty="0"/>
              <a:t>SMT</a:t>
            </a:r>
            <a:r>
              <a:rPr lang="zh-CN" altLang="en-US" sz="2400" dirty="0"/>
              <a:t>，可以每个</a:t>
            </a:r>
            <a:r>
              <a:rPr lang="en-US" altLang="zh-CN" sz="2400" dirty="0"/>
              <a:t>cycle</a:t>
            </a:r>
            <a:r>
              <a:rPr lang="zh-CN" altLang="en-US" sz="2400" dirty="0"/>
              <a:t>切换一个线程</a:t>
            </a:r>
            <a:endParaRPr lang="en-US" sz="2400" dirty="0"/>
          </a:p>
        </p:txBody>
      </p:sp>
      <p:pic>
        <p:nvPicPr>
          <p:cNvPr id="4" name="图片 3">
            <a:extLst>
              <a:ext uri="{FF2B5EF4-FFF2-40B4-BE49-F238E27FC236}">
                <a16:creationId xmlns:a16="http://schemas.microsoft.com/office/drawing/2014/main" id="{1D1293B5-4CDF-49DE-8F02-D7EE54356500}"/>
              </a:ext>
            </a:extLst>
          </p:cNvPr>
          <p:cNvPicPr>
            <a:picLocks noChangeAspect="1"/>
          </p:cNvPicPr>
          <p:nvPr/>
        </p:nvPicPr>
        <p:blipFill>
          <a:blip r:embed="rId6"/>
          <a:stretch>
            <a:fillRect/>
          </a:stretch>
        </p:blipFill>
        <p:spPr>
          <a:xfrm>
            <a:off x="838200" y="1600200"/>
            <a:ext cx="5638095" cy="1276190"/>
          </a:xfrm>
          <a:prstGeom prst="rect">
            <a:avLst/>
          </a:prstGeom>
        </p:spPr>
      </p:pic>
      <p:sp>
        <p:nvSpPr>
          <p:cNvPr id="7" name="Title 1">
            <a:extLst>
              <a:ext uri="{FF2B5EF4-FFF2-40B4-BE49-F238E27FC236}">
                <a16:creationId xmlns:a16="http://schemas.microsoft.com/office/drawing/2014/main" id="{685536E1-1A9B-4584-B209-48C8031B8FBB}"/>
              </a:ext>
            </a:extLst>
          </p:cNvPr>
          <p:cNvSpPr>
            <a:spLocks noGrp="1"/>
          </p:cNvSpPr>
          <p:nvPr>
            <p:ph type="title"/>
          </p:nvPr>
        </p:nvSpPr>
        <p:spPr>
          <a:xfrm>
            <a:off x="457200" y="274638"/>
            <a:ext cx="8229600" cy="715962"/>
          </a:xfrm>
        </p:spPr>
        <p:txBody>
          <a:bodyPr/>
          <a:lstStyle/>
          <a:p>
            <a:r>
              <a:rPr lang="zh-CN" altLang="en-US" dirty="0"/>
              <a:t>多核还不够？</a:t>
            </a:r>
            <a:r>
              <a:rPr lang="en-US" altLang="zh-CN" dirty="0"/>
              <a:t>+</a:t>
            </a:r>
            <a:r>
              <a:rPr lang="zh-CN" altLang="en-US" dirty="0"/>
              <a:t>同时多线程！</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9</a:t>
            </a:fld>
            <a:endParaRPr lang="en-US" altLang="en-US"/>
          </a:p>
        </p:txBody>
      </p:sp>
    </p:spTree>
    <p:extLst>
      <p:ext uri="{BB962C8B-B14F-4D97-AF65-F5344CB8AC3E}">
        <p14:creationId xmlns:p14="http://schemas.microsoft.com/office/powerpoint/2010/main" val="115071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18281</TotalTime>
  <Words>1751</Words>
  <Application>Microsoft Office PowerPoint</Application>
  <PresentationFormat>全屏显示(4:3)</PresentationFormat>
  <Paragraphs>344</Paragraphs>
  <Slides>34</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ＭＳ Ｐゴシック</vt:lpstr>
      <vt:lpstr>华文行楷</vt:lpstr>
      <vt:lpstr>楷体</vt:lpstr>
      <vt:lpstr>宋体</vt:lpstr>
      <vt:lpstr>微软雅黑</vt:lpstr>
      <vt:lpstr>Arial</vt:lpstr>
      <vt:lpstr>Calibri</vt:lpstr>
      <vt:lpstr>Cambria Math</vt:lpstr>
      <vt:lpstr>Tahoma</vt:lpstr>
      <vt:lpstr>Times New Roman</vt:lpstr>
      <vt:lpstr>Tw Cen MT</vt:lpstr>
      <vt:lpstr>Wingdings</vt:lpstr>
      <vt:lpstr>Default Design</vt:lpstr>
      <vt:lpstr>计算机体系结构</vt:lpstr>
      <vt:lpstr>如何进一步提升性能?</vt:lpstr>
      <vt:lpstr>为什么采用多核处理器?</vt:lpstr>
      <vt:lpstr>功耗墙 (Power Wall)Multicore</vt:lpstr>
      <vt:lpstr>功耗问题与制冷散热</vt:lpstr>
      <vt:lpstr>多核处理器的合理性</vt:lpstr>
      <vt:lpstr>多核处理器内部</vt:lpstr>
      <vt:lpstr>多核处理器内部</vt:lpstr>
      <vt:lpstr>多核还不够？+同时多线程！</vt:lpstr>
      <vt:lpstr>超线程 – Hyper-threading</vt:lpstr>
      <vt:lpstr>多处理器(多核)系统示例</vt:lpstr>
      <vt:lpstr>如何利用多核并行程序设计</vt:lpstr>
      <vt:lpstr>任务划分</vt:lpstr>
      <vt:lpstr>负载均衡</vt:lpstr>
      <vt:lpstr>多核处理器和Amdahl定律</vt:lpstr>
      <vt:lpstr>多核处理器和Amdahl定律</vt:lpstr>
      <vt:lpstr>陷阱：Amdahl定律</vt:lpstr>
      <vt:lpstr>陷阱：Amdahl定律</vt:lpstr>
      <vt:lpstr>并行处理的可扩展性</vt:lpstr>
      <vt:lpstr>PowerPoint 演示文稿</vt:lpstr>
      <vt:lpstr>关于可扩展性</vt:lpstr>
      <vt:lpstr>并行程序设计</vt:lpstr>
      <vt:lpstr>Synchronization  同步简介</vt:lpstr>
      <vt:lpstr>并行和同步</vt:lpstr>
      <vt:lpstr>In the following…</vt:lpstr>
      <vt:lpstr>Parallelism and Synchronization</vt:lpstr>
      <vt:lpstr>Parallelism and Synchronization</vt:lpstr>
      <vt:lpstr>Shared Memory Multiprocessors</vt:lpstr>
      <vt:lpstr>Cache Coherence Problem</vt:lpstr>
      <vt:lpstr>Cache Coherence Problem</vt:lpstr>
      <vt:lpstr>Cache Coherence Problem</vt:lpstr>
      <vt:lpstr>Cache Coherence Problem</vt:lpstr>
      <vt:lpstr>Wish to learn more…</vt:lpstr>
      <vt:lpstr>下一个主题  缓存一致性及协议</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579</cp:revision>
  <cp:lastPrinted>2018-09-25T14:31:05Z</cp:lastPrinted>
  <dcterms:created xsi:type="dcterms:W3CDTF">2010-09-08T00:51:32Z</dcterms:created>
  <dcterms:modified xsi:type="dcterms:W3CDTF">2022-12-14T15:10:31Z</dcterms:modified>
</cp:coreProperties>
</file>